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67" r:id="rId4"/>
    <p:sldId id="259" r:id="rId5"/>
    <p:sldId id="260" r:id="rId6"/>
    <p:sldId id="271" r:id="rId7"/>
    <p:sldId id="261" r:id="rId8"/>
    <p:sldId id="269" r:id="rId9"/>
    <p:sldId id="270" r:id="rId10"/>
    <p:sldId id="262" r:id="rId11"/>
    <p:sldId id="263" r:id="rId12"/>
    <p:sldId id="264" r:id="rId13"/>
    <p:sldId id="265" r:id="rId14"/>
    <p:sldId id="266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C869D22-F39C-4598-9B90-449210664DD2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D19DAB8-12F5-41D5-9CCA-2E0C9EEAA12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91778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9D22-F39C-4598-9B90-449210664DD2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DAB8-12F5-41D5-9CCA-2E0C9EEAA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47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9D22-F39C-4598-9B90-449210664DD2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DAB8-12F5-41D5-9CCA-2E0C9EEAA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61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9D22-F39C-4598-9B90-449210664DD2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DAB8-12F5-41D5-9CCA-2E0C9EEAA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86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9D22-F39C-4598-9B90-449210664DD2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DAB8-12F5-41D5-9CCA-2E0C9EEAA12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394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9D22-F39C-4598-9B90-449210664DD2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DAB8-12F5-41D5-9CCA-2E0C9EEAA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2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9D22-F39C-4598-9B90-449210664DD2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DAB8-12F5-41D5-9CCA-2E0C9EEAA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368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9D22-F39C-4598-9B90-449210664DD2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DAB8-12F5-41D5-9CCA-2E0C9EEAA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16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9D22-F39C-4598-9B90-449210664DD2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DAB8-12F5-41D5-9CCA-2E0C9EEAA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31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9D22-F39C-4598-9B90-449210664DD2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DAB8-12F5-41D5-9CCA-2E0C9EEAA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42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9D22-F39C-4598-9B90-449210664DD2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DAB8-12F5-41D5-9CCA-2E0C9EEAA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197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C869D22-F39C-4598-9B90-449210664DD2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D19DAB8-12F5-41D5-9CCA-2E0C9EEAA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44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AAA0-4611-75ED-D956-5F98997C5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800" dirty="0"/>
              <a:t>Sales Forecasting for Big 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0A935-08AE-2961-0CC9-0277EFC3B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dirty="0"/>
              <a:t>Prepared by – Mayank Lalwani</a:t>
            </a:r>
          </a:p>
          <a:p>
            <a:pPr algn="l"/>
            <a:r>
              <a:rPr lang="en-IN" dirty="0"/>
              <a:t>Date – 31/07/2025</a:t>
            </a:r>
          </a:p>
        </p:txBody>
      </p:sp>
    </p:spTree>
    <p:extLst>
      <p:ext uri="{BB962C8B-B14F-4D97-AF65-F5344CB8AC3E}">
        <p14:creationId xmlns:p14="http://schemas.microsoft.com/office/powerpoint/2010/main" val="3200484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F7CCB-7123-483F-D2AB-59256269E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 Comparison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266787-4CAC-22C4-D352-708C285D4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11" y="1828800"/>
            <a:ext cx="7252229" cy="4351338"/>
          </a:xfrm>
        </p:spPr>
      </p:pic>
    </p:spTree>
    <p:extLst>
      <p:ext uri="{BB962C8B-B14F-4D97-AF65-F5344CB8AC3E}">
        <p14:creationId xmlns:p14="http://schemas.microsoft.com/office/powerpoint/2010/main" val="1861790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36D6-5FC3-B619-670D-0E13DAED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Actual vs. Predicted Sales line chart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ED0FF1B-76CC-0CCE-3BF3-A0CC1836D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53" y="1825625"/>
            <a:ext cx="7252229" cy="4351338"/>
          </a:xfrm>
        </p:spPr>
      </p:pic>
    </p:spTree>
    <p:extLst>
      <p:ext uri="{BB962C8B-B14F-4D97-AF65-F5344CB8AC3E}">
        <p14:creationId xmlns:p14="http://schemas.microsoft.com/office/powerpoint/2010/main" val="239172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BB34-50F4-21F9-C6DB-DB5ABEB7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Residual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1EC2D5-D07D-7F08-A83B-0C9291372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11" y="1828800"/>
            <a:ext cx="7252229" cy="4351338"/>
          </a:xfrm>
        </p:spPr>
      </p:pic>
    </p:spTree>
    <p:extLst>
      <p:ext uri="{BB962C8B-B14F-4D97-AF65-F5344CB8AC3E}">
        <p14:creationId xmlns:p14="http://schemas.microsoft.com/office/powerpoint/2010/main" val="2022740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D3B3-0F17-6BDB-0AC6-0EAD79F8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Business Insights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D21E1-FA91-B1B4-3571-259B41FAB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Sales Trends: Seasonal and category-driven fluctuations require proactive planning.</a:t>
            </a:r>
          </a:p>
          <a:p>
            <a:r>
              <a:rPr lang="en-US" dirty="0"/>
              <a:t>Inventory: Stock up before expected demand surges, focus on Food and Tier 1 outlets.</a:t>
            </a:r>
          </a:p>
          <a:p>
            <a:r>
              <a:rPr lang="en-US" dirty="0"/>
              <a:t>Pricing: Leverage price-sales correlation for dynamic pricing strategies.</a:t>
            </a:r>
          </a:p>
          <a:p>
            <a:r>
              <a:rPr lang="en-US" dirty="0"/>
              <a:t>Marketing: Target promotions during low sales periods to boost volume.</a:t>
            </a:r>
          </a:p>
          <a:p>
            <a:r>
              <a:rPr lang="en-US" dirty="0"/>
              <a:t>Expansion: Prioritize investments in high-performing regions and product segments.</a:t>
            </a:r>
          </a:p>
        </p:txBody>
      </p:sp>
    </p:spTree>
    <p:extLst>
      <p:ext uri="{BB962C8B-B14F-4D97-AF65-F5344CB8AC3E}">
        <p14:creationId xmlns:p14="http://schemas.microsoft.com/office/powerpoint/2010/main" val="2980059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3821-AD10-631C-6AD2-8740C414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&amp;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1C77-FB9F-9D6F-5E54-2FC41A804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Limitations: Absence of transaction-level timestamp limits advanced time-series modeling.</a:t>
            </a:r>
          </a:p>
          <a:p>
            <a:r>
              <a:rPr lang="en-US" dirty="0"/>
              <a:t>Suggestions: Incorporate promotion data, external economic indicators, and marketing calendars.</a:t>
            </a:r>
          </a:p>
          <a:p>
            <a:r>
              <a:rPr lang="en-US" dirty="0"/>
              <a:t>Advanced Techniques: Explore hybrid models combining feature-based and sequential modeling.</a:t>
            </a:r>
          </a:p>
          <a:p>
            <a:r>
              <a:rPr lang="en-US" dirty="0"/>
              <a:t>Automation: Implement model retraining and online learning pipelines for sustained accuracy</a:t>
            </a:r>
          </a:p>
        </p:txBody>
      </p:sp>
    </p:spTree>
    <p:extLst>
      <p:ext uri="{BB962C8B-B14F-4D97-AF65-F5344CB8AC3E}">
        <p14:creationId xmlns:p14="http://schemas.microsoft.com/office/powerpoint/2010/main" val="117102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13DB2C-9508-1522-29D2-35A2A4F6AD3B}"/>
              </a:ext>
            </a:extLst>
          </p:cNvPr>
          <p:cNvSpPr txBox="1"/>
          <p:nvPr/>
        </p:nvSpPr>
        <p:spPr>
          <a:xfrm>
            <a:off x="2635045" y="2644170"/>
            <a:ext cx="69219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42774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DE37-8F97-9B1E-0F14-13E721E5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Goal &amp; Business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FA1DD-F513-4505-2FD7-548C99A3F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 Predict monthly product sales at each store using historical, product, and outlet data.</a:t>
            </a:r>
          </a:p>
          <a:p>
            <a:endParaRPr lang="en-US" dirty="0"/>
          </a:p>
          <a:p>
            <a:r>
              <a:rPr lang="en-US" dirty="0"/>
              <a:t>Business Value:</a:t>
            </a:r>
          </a:p>
          <a:p>
            <a:pPr lvl="1"/>
            <a:r>
              <a:rPr lang="en-US" dirty="0"/>
              <a:t>Optimize inventory to reduce stockouts/overstock.</a:t>
            </a:r>
          </a:p>
          <a:p>
            <a:pPr lvl="1"/>
            <a:r>
              <a:rPr lang="en-US" dirty="0"/>
              <a:t>Inform marketing and pricing strategies.</a:t>
            </a:r>
          </a:p>
          <a:p>
            <a:pPr lvl="1"/>
            <a:r>
              <a:rPr lang="en-US" dirty="0"/>
              <a:t>Support strategic outlet planning and resource allocation.</a:t>
            </a:r>
          </a:p>
        </p:txBody>
      </p:sp>
    </p:spTree>
    <p:extLst>
      <p:ext uri="{BB962C8B-B14F-4D97-AF65-F5344CB8AC3E}">
        <p14:creationId xmlns:p14="http://schemas.microsoft.com/office/powerpoint/2010/main" val="187151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BCCA-1A5D-F1EF-65D1-38D3AF7E1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6F39A9-763D-50CD-B972-BED2E1AB1D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39300"/>
            <a:ext cx="1016409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Source: Big Mart Sales dataset with ~8,523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Features: Product attributes (weight, fat content, category, price), outlet info (type, size, location), sales figures.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Target: Monthly sales revenue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Item_Outlet_Sales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— variable and real historical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0875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20105-7E80-5280-5FDD-39ADE6B7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Distribution Histogram and box plot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5771C4-CBE8-82D1-11B6-E0973B30FC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213901"/>
            <a:ext cx="8594725" cy="3581135"/>
          </a:xfrm>
        </p:spPr>
      </p:pic>
    </p:spTree>
    <p:extLst>
      <p:ext uri="{BB962C8B-B14F-4D97-AF65-F5344CB8AC3E}">
        <p14:creationId xmlns:p14="http://schemas.microsoft.com/office/powerpoint/2010/main" val="383171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9CBB-EEEC-C89F-9D36-966184E70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dirty="0"/>
              <a:t>Revenue by product category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69619B8-9EEE-67C6-71B1-FD14A4186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3" y="2213901"/>
            <a:ext cx="8594725" cy="3581135"/>
          </a:xfrm>
        </p:spPr>
      </p:pic>
    </p:spTree>
    <p:extLst>
      <p:ext uri="{BB962C8B-B14F-4D97-AF65-F5344CB8AC3E}">
        <p14:creationId xmlns:p14="http://schemas.microsoft.com/office/powerpoint/2010/main" val="154026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1A84-EE89-3754-8CD9-A61F20A5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Revenue by outlet location type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88D981-2652-E7B1-D92A-54A4EFED0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55" y="1828800"/>
            <a:ext cx="6962141" cy="4351338"/>
          </a:xfrm>
        </p:spPr>
      </p:pic>
    </p:spTree>
    <p:extLst>
      <p:ext uri="{BB962C8B-B14F-4D97-AF65-F5344CB8AC3E}">
        <p14:creationId xmlns:p14="http://schemas.microsoft.com/office/powerpoint/2010/main" val="1005172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286A-F9C5-0536-7AEF-A2AF64840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Relationships and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CDCC5-7B5D-AA37-9FD7-9AC385152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Item price (MRP) positively correlates with sales.</a:t>
            </a:r>
          </a:p>
          <a:p>
            <a:pPr lvl="1"/>
            <a:r>
              <a:rPr lang="en-US" dirty="0"/>
              <a:t>Outlet characteristics significantly influence sales performance.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671E3C-F6D4-AECF-BBF5-1AD5E0CB8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665" y="2556387"/>
            <a:ext cx="8595359" cy="36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09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E4B6-4E8E-F0F6-A340-92899EEE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Importance Visuals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B1DEE8-F0A9-8209-81C7-A0A70F824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90" y="1825625"/>
            <a:ext cx="7767483" cy="4351338"/>
          </a:xfrm>
        </p:spPr>
      </p:pic>
    </p:spTree>
    <p:extLst>
      <p:ext uri="{BB962C8B-B14F-4D97-AF65-F5344CB8AC3E}">
        <p14:creationId xmlns:p14="http://schemas.microsoft.com/office/powerpoint/2010/main" val="316786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024D-9537-AFB8-46BA-C1C67F66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Forecasted sales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EFC783-288D-7269-ADD5-CEF053AAA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11" y="1828800"/>
            <a:ext cx="7252229" cy="4351338"/>
          </a:xfrm>
        </p:spPr>
      </p:pic>
    </p:spTree>
    <p:extLst>
      <p:ext uri="{BB962C8B-B14F-4D97-AF65-F5344CB8AC3E}">
        <p14:creationId xmlns:p14="http://schemas.microsoft.com/office/powerpoint/2010/main" val="174172464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41</TotalTime>
  <Words>294</Words>
  <Application>Microsoft Office PowerPoint</Application>
  <PresentationFormat>Widescreen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View</vt:lpstr>
      <vt:lpstr>Sales Forecasting for Big Mart</vt:lpstr>
      <vt:lpstr>Project Goal &amp; Business Importance</vt:lpstr>
      <vt:lpstr>Dataset Overview</vt:lpstr>
      <vt:lpstr>Sales Distribution Histogram and box plot</vt:lpstr>
      <vt:lpstr>Revenue by product category</vt:lpstr>
      <vt:lpstr>Revenue by outlet location type</vt:lpstr>
      <vt:lpstr>Feature Relationships and Correlation</vt:lpstr>
      <vt:lpstr>Feature Importance Visuals</vt:lpstr>
      <vt:lpstr>Forecasted sales values</vt:lpstr>
      <vt:lpstr>Model Performance Comparison</vt:lpstr>
      <vt:lpstr>Actual vs. Predicted Sales line chart</vt:lpstr>
      <vt:lpstr>Residual Analysis</vt:lpstr>
      <vt:lpstr>Key Business Insights &amp; Recommendations</vt:lpstr>
      <vt:lpstr>Challenges &amp; Future Directions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ALPHA_ HYPER</dc:creator>
  <cp:lastModifiedBy>ALPHA_ HYPER</cp:lastModifiedBy>
  <cp:revision>4</cp:revision>
  <dcterms:created xsi:type="dcterms:W3CDTF">2025-07-30T18:04:19Z</dcterms:created>
  <dcterms:modified xsi:type="dcterms:W3CDTF">2025-07-31T12:53:02Z</dcterms:modified>
</cp:coreProperties>
</file>