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68" r:id="rId2"/>
    <p:sldId id="271" r:id="rId3"/>
    <p:sldId id="257" r:id="rId4"/>
    <p:sldId id="258" r:id="rId5"/>
    <p:sldId id="259" r:id="rId6"/>
    <p:sldId id="262" r:id="rId7"/>
    <p:sldId id="260" r:id="rId8"/>
    <p:sldId id="261" r:id="rId9"/>
    <p:sldId id="272" r:id="rId10"/>
    <p:sldId id="264" r:id="rId11"/>
    <p:sldId id="265"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039" autoAdjust="0"/>
  </p:normalViewPr>
  <p:slideViewPr>
    <p:cSldViewPr snapToGrid="0">
      <p:cViewPr varScale="1">
        <p:scale>
          <a:sx n="59" d="100"/>
          <a:sy n="59" d="100"/>
        </p:scale>
        <p:origin x="158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7CA80-0F23-4D1A-A6C6-3C53B6369A20}" type="datetimeFigureOut">
              <a:rPr lang="en-US" smtClean="0"/>
              <a:t>11/22/2020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2CCEB7-1B9D-4A6B-8D70-D85EBD0FDF48}" type="slidenum">
              <a:rPr lang="en-US" smtClean="0"/>
              <a:t>‹#›</a:t>
            </a:fld>
            <a:endParaRPr lang="en-US"/>
          </a:p>
        </p:txBody>
      </p:sp>
    </p:spTree>
    <p:extLst>
      <p:ext uri="{BB962C8B-B14F-4D97-AF65-F5344CB8AC3E}">
        <p14:creationId xmlns:p14="http://schemas.microsoft.com/office/powerpoint/2010/main" val="2472063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#countries in the continent of Africa report a suicide rate of 0 after 1995 which may actually not be the case and it might be that the governments </a:t>
            </a:r>
            <a:r>
              <a:rPr lang="en-US" dirty="0" err="1"/>
              <a:t>hava</a:t>
            </a:r>
            <a:r>
              <a:rPr lang="en-US" dirty="0"/>
              <a:t> not properly collected and reported the data to the World Bank and WHO. Trends of continents Americas and Oceania are on the rise which is concerning but even more concerning is the suicide rate of European countries through the years. They are literally on a different scale. No seriously, take a look at the difference in scales.</a:t>
            </a:r>
          </a:p>
        </p:txBody>
      </p:sp>
      <p:sp>
        <p:nvSpPr>
          <p:cNvPr id="4" name="Slide Number Placeholder 3"/>
          <p:cNvSpPr>
            <a:spLocks noGrp="1"/>
          </p:cNvSpPr>
          <p:nvPr>
            <p:ph type="sldNum" sz="quarter" idx="5"/>
          </p:nvPr>
        </p:nvSpPr>
        <p:spPr/>
        <p:txBody>
          <a:bodyPr/>
          <a:lstStyle/>
          <a:p>
            <a:fld id="{812CCEB7-1B9D-4A6B-8D70-D85EBD0FDF48}" type="slidenum">
              <a:rPr lang="en-US" smtClean="0"/>
              <a:t>5</a:t>
            </a:fld>
            <a:endParaRPr lang="en-US"/>
          </a:p>
        </p:txBody>
      </p:sp>
    </p:spTree>
    <p:extLst>
      <p:ext uri="{BB962C8B-B14F-4D97-AF65-F5344CB8AC3E}">
        <p14:creationId xmlns:p14="http://schemas.microsoft.com/office/powerpoint/2010/main" val="171029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Over-representation of European countries is concerning.</a:t>
            </a:r>
          </a:p>
        </p:txBody>
      </p:sp>
      <p:sp>
        <p:nvSpPr>
          <p:cNvPr id="4" name="Slide Number Placeholder 3"/>
          <p:cNvSpPr>
            <a:spLocks noGrp="1"/>
          </p:cNvSpPr>
          <p:nvPr>
            <p:ph type="sldNum" sz="quarter" idx="5"/>
          </p:nvPr>
        </p:nvSpPr>
        <p:spPr/>
        <p:txBody>
          <a:bodyPr/>
          <a:lstStyle/>
          <a:p>
            <a:fld id="{812CCEB7-1B9D-4A6B-8D70-D85EBD0FDF48}" type="slidenum">
              <a:rPr lang="en-US" smtClean="0"/>
              <a:t>6</a:t>
            </a:fld>
            <a:endParaRPr lang="en-US"/>
          </a:p>
        </p:txBody>
      </p:sp>
    </p:spTree>
    <p:extLst>
      <p:ext uri="{BB962C8B-B14F-4D97-AF65-F5344CB8AC3E}">
        <p14:creationId xmlns:p14="http://schemas.microsoft.com/office/powerpoint/2010/main" val="1218016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fld id="{812CCEB7-1B9D-4A6B-8D70-D85EBD0FDF48}" type="slidenum">
              <a:rPr lang="en-US" smtClean="0"/>
              <a:t>7</a:t>
            </a:fld>
            <a:endParaRPr lang="en-US"/>
          </a:p>
        </p:txBody>
      </p:sp>
    </p:spTree>
    <p:extLst>
      <p:ext uri="{BB962C8B-B14F-4D97-AF65-F5344CB8AC3E}">
        <p14:creationId xmlns:p14="http://schemas.microsoft.com/office/powerpoint/2010/main" val="3063246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 the years we are seeing a decrease in suicidal patterns across all age groups but one thing can be established-as age of a person increases the suicidal tendencies increase</a:t>
            </a:r>
          </a:p>
        </p:txBody>
      </p:sp>
      <p:sp>
        <p:nvSpPr>
          <p:cNvPr id="4" name="Slide Number Placeholder 3"/>
          <p:cNvSpPr>
            <a:spLocks noGrp="1"/>
          </p:cNvSpPr>
          <p:nvPr>
            <p:ph type="sldNum" sz="quarter" idx="5"/>
          </p:nvPr>
        </p:nvSpPr>
        <p:spPr/>
        <p:txBody>
          <a:bodyPr/>
          <a:lstStyle/>
          <a:p>
            <a:fld id="{812CCEB7-1B9D-4A6B-8D70-D85EBD0FDF48}" type="slidenum">
              <a:rPr lang="en-US" smtClean="0"/>
              <a:t>8</a:t>
            </a:fld>
            <a:endParaRPr lang="en-US"/>
          </a:p>
        </p:txBody>
      </p:sp>
    </p:spTree>
    <p:extLst>
      <p:ext uri="{BB962C8B-B14F-4D97-AF65-F5344CB8AC3E}">
        <p14:creationId xmlns:p14="http://schemas.microsoft.com/office/powerpoint/2010/main" val="4133841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find a any kind of relationship between GDP and suicide_rate we must be certain that GDP is indeed increasing with years</a:t>
            </a:r>
          </a:p>
        </p:txBody>
      </p:sp>
      <p:sp>
        <p:nvSpPr>
          <p:cNvPr id="4" name="Slide Number Placeholder 3"/>
          <p:cNvSpPr>
            <a:spLocks noGrp="1"/>
          </p:cNvSpPr>
          <p:nvPr>
            <p:ph type="sldNum" sz="quarter" idx="5"/>
          </p:nvPr>
        </p:nvSpPr>
        <p:spPr/>
        <p:txBody>
          <a:bodyPr/>
          <a:lstStyle/>
          <a:p>
            <a:fld id="{812CCEB7-1B9D-4A6B-8D70-D85EBD0FDF48}" type="slidenum">
              <a:rPr lang="en-US" smtClean="0"/>
              <a:t>10</a:t>
            </a:fld>
            <a:endParaRPr lang="en-US"/>
          </a:p>
        </p:txBody>
      </p:sp>
    </p:spTree>
    <p:extLst>
      <p:ext uri="{BB962C8B-B14F-4D97-AF65-F5344CB8AC3E}">
        <p14:creationId xmlns:p14="http://schemas.microsoft.com/office/powerpoint/2010/main" val="3893510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6CD1C19-034B-4FF9-B183-281D07376BB6}" type="datetimeFigureOut">
              <a:rPr lang="en-US" smtClean="0"/>
              <a:t>11/22/2020</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879C8FA-827E-4CF0-B593-30EB96C8F96F}"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3813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D1C19-034B-4FF9-B183-281D07376BB6}"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9C8FA-827E-4CF0-B593-30EB96C8F96F}" type="slidenum">
              <a:rPr lang="en-US" smtClean="0"/>
              <a:t>‹#›</a:t>
            </a:fld>
            <a:endParaRPr lang="en-US"/>
          </a:p>
        </p:txBody>
      </p:sp>
    </p:spTree>
    <p:extLst>
      <p:ext uri="{BB962C8B-B14F-4D97-AF65-F5344CB8AC3E}">
        <p14:creationId xmlns:p14="http://schemas.microsoft.com/office/powerpoint/2010/main" val="405304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D1C19-034B-4FF9-B183-281D07376BB6}"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9C8FA-827E-4CF0-B593-30EB96C8F96F}" type="slidenum">
              <a:rPr lang="en-US" smtClean="0"/>
              <a:t>‹#›</a:t>
            </a:fld>
            <a:endParaRPr lang="en-US"/>
          </a:p>
        </p:txBody>
      </p:sp>
    </p:spTree>
    <p:extLst>
      <p:ext uri="{BB962C8B-B14F-4D97-AF65-F5344CB8AC3E}">
        <p14:creationId xmlns:p14="http://schemas.microsoft.com/office/powerpoint/2010/main" val="3606103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D1C19-034B-4FF9-B183-281D07376BB6}"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9C8FA-827E-4CF0-B593-30EB96C8F96F}" type="slidenum">
              <a:rPr lang="en-US" smtClean="0"/>
              <a:t>‹#›</a:t>
            </a:fld>
            <a:endParaRPr lang="en-US"/>
          </a:p>
        </p:txBody>
      </p:sp>
    </p:spTree>
    <p:extLst>
      <p:ext uri="{BB962C8B-B14F-4D97-AF65-F5344CB8AC3E}">
        <p14:creationId xmlns:p14="http://schemas.microsoft.com/office/powerpoint/2010/main" val="381238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D1C19-034B-4FF9-B183-281D07376BB6}" type="datetimeFigureOut">
              <a:rPr lang="en-US" smtClean="0"/>
              <a:t>11/22/2020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9C8FA-827E-4CF0-B593-30EB96C8F96F}"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824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CD1C19-034B-4FF9-B183-281D07376BB6}"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9C8FA-827E-4CF0-B593-30EB96C8F96F}" type="slidenum">
              <a:rPr lang="en-US" smtClean="0"/>
              <a:t>‹#›</a:t>
            </a:fld>
            <a:endParaRPr lang="en-US"/>
          </a:p>
        </p:txBody>
      </p:sp>
    </p:spTree>
    <p:extLst>
      <p:ext uri="{BB962C8B-B14F-4D97-AF65-F5344CB8AC3E}">
        <p14:creationId xmlns:p14="http://schemas.microsoft.com/office/powerpoint/2010/main" val="1371370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D1C19-034B-4FF9-B183-281D07376BB6}" type="datetimeFigureOut">
              <a:rPr lang="en-US" smtClean="0"/>
              <a:t>11/22/2020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79C8FA-827E-4CF0-B593-30EB96C8F96F}" type="slidenum">
              <a:rPr lang="en-US" smtClean="0"/>
              <a:t>‹#›</a:t>
            </a:fld>
            <a:endParaRPr lang="en-US"/>
          </a:p>
        </p:txBody>
      </p:sp>
    </p:spTree>
    <p:extLst>
      <p:ext uri="{BB962C8B-B14F-4D97-AF65-F5344CB8AC3E}">
        <p14:creationId xmlns:p14="http://schemas.microsoft.com/office/powerpoint/2010/main" val="389572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D1C19-034B-4FF9-B183-281D07376BB6}" type="datetimeFigureOut">
              <a:rPr lang="en-US" smtClean="0"/>
              <a:t>11/22/2020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79C8FA-827E-4CF0-B593-30EB96C8F96F}" type="slidenum">
              <a:rPr lang="en-US" smtClean="0"/>
              <a:t>‹#›</a:t>
            </a:fld>
            <a:endParaRPr lang="en-US"/>
          </a:p>
        </p:txBody>
      </p:sp>
    </p:spTree>
    <p:extLst>
      <p:ext uri="{BB962C8B-B14F-4D97-AF65-F5344CB8AC3E}">
        <p14:creationId xmlns:p14="http://schemas.microsoft.com/office/powerpoint/2010/main" val="2113881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D1C19-034B-4FF9-B183-281D07376BB6}" type="datetimeFigureOut">
              <a:rPr lang="en-US" smtClean="0"/>
              <a:t>11/22/2020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79C8FA-827E-4CF0-B593-30EB96C8F96F}" type="slidenum">
              <a:rPr lang="en-US" smtClean="0"/>
              <a:t>‹#›</a:t>
            </a:fld>
            <a:endParaRPr lang="en-US"/>
          </a:p>
        </p:txBody>
      </p:sp>
    </p:spTree>
    <p:extLst>
      <p:ext uri="{BB962C8B-B14F-4D97-AF65-F5344CB8AC3E}">
        <p14:creationId xmlns:p14="http://schemas.microsoft.com/office/powerpoint/2010/main" val="3191926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CD1C19-034B-4FF9-B183-281D07376BB6}"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9C8FA-827E-4CF0-B593-30EB96C8F96F}" type="slidenum">
              <a:rPr lang="en-US" smtClean="0"/>
              <a:t>‹#›</a:t>
            </a:fld>
            <a:endParaRPr lang="en-US"/>
          </a:p>
        </p:txBody>
      </p:sp>
    </p:spTree>
    <p:extLst>
      <p:ext uri="{BB962C8B-B14F-4D97-AF65-F5344CB8AC3E}">
        <p14:creationId xmlns:p14="http://schemas.microsoft.com/office/powerpoint/2010/main" val="1733411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CD1C19-034B-4FF9-B183-281D07376BB6}" type="datetimeFigureOut">
              <a:rPr lang="en-US" smtClean="0"/>
              <a:t>11/22/2020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9C8FA-827E-4CF0-B593-30EB96C8F96F}" type="slidenum">
              <a:rPr lang="en-US" smtClean="0"/>
              <a:t>‹#›</a:t>
            </a:fld>
            <a:endParaRPr lang="en-US"/>
          </a:p>
        </p:txBody>
      </p:sp>
    </p:spTree>
    <p:extLst>
      <p:ext uri="{BB962C8B-B14F-4D97-AF65-F5344CB8AC3E}">
        <p14:creationId xmlns:p14="http://schemas.microsoft.com/office/powerpoint/2010/main" val="1502345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6CD1C19-034B-4FF9-B183-281D07376BB6}" type="datetimeFigureOut">
              <a:rPr lang="en-US" smtClean="0"/>
              <a:t>11/22/2020</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879C8FA-827E-4CF0-B593-30EB96C8F96F}" type="slidenum">
              <a:rPr lang="en-US" smtClean="0"/>
              <a:t>‹#›</a:t>
            </a:fld>
            <a:endParaRPr lang="en-US"/>
          </a:p>
        </p:txBody>
      </p:sp>
    </p:spTree>
    <p:extLst>
      <p:ext uri="{BB962C8B-B14F-4D97-AF65-F5344CB8AC3E}">
        <p14:creationId xmlns:p14="http://schemas.microsoft.com/office/powerpoint/2010/main" val="201720379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9477-BC93-4610-A135-957DFA9D92F6}"/>
              </a:ext>
            </a:extLst>
          </p:cNvPr>
          <p:cNvSpPr>
            <a:spLocks noGrp="1"/>
          </p:cNvSpPr>
          <p:nvPr>
            <p:ph type="title"/>
          </p:nvPr>
        </p:nvSpPr>
        <p:spPr>
          <a:xfrm>
            <a:off x="838200" y="1344839"/>
            <a:ext cx="10515600" cy="1325563"/>
          </a:xfrm>
        </p:spPr>
        <p:txBody>
          <a:bodyPr/>
          <a:lstStyle/>
          <a:p>
            <a:pPr algn="ctr"/>
            <a:r>
              <a:rPr lang="en-US" b="1" dirty="0"/>
              <a:t>Suicide Prediction Model</a:t>
            </a:r>
          </a:p>
        </p:txBody>
      </p:sp>
      <p:sp>
        <p:nvSpPr>
          <p:cNvPr id="3" name="Content Placeholder 2">
            <a:extLst>
              <a:ext uri="{FF2B5EF4-FFF2-40B4-BE49-F238E27FC236}">
                <a16:creationId xmlns:a16="http://schemas.microsoft.com/office/drawing/2014/main" id="{BA197E1A-2DEE-4795-93C1-9D7A342D350C}"/>
              </a:ext>
            </a:extLst>
          </p:cNvPr>
          <p:cNvSpPr>
            <a:spLocks noGrp="1"/>
          </p:cNvSpPr>
          <p:nvPr>
            <p:ph idx="1"/>
          </p:nvPr>
        </p:nvSpPr>
        <p:spPr>
          <a:xfrm>
            <a:off x="838200" y="2693729"/>
            <a:ext cx="10515600" cy="898557"/>
          </a:xfrm>
        </p:spPr>
        <p:txBody>
          <a:bodyPr/>
          <a:lstStyle/>
          <a:p>
            <a:pPr marL="0" indent="0" algn="ctr">
              <a:buNone/>
            </a:pPr>
            <a:r>
              <a:rPr lang="en-US" sz="4000" dirty="0"/>
              <a:t>MIS 6357.002</a:t>
            </a:r>
          </a:p>
          <a:p>
            <a:pPr marL="0" indent="0">
              <a:buNone/>
            </a:pPr>
            <a:endParaRPr lang="en-US" dirty="0"/>
          </a:p>
        </p:txBody>
      </p:sp>
      <p:sp>
        <p:nvSpPr>
          <p:cNvPr id="6" name="Content Placeholder 2">
            <a:extLst>
              <a:ext uri="{FF2B5EF4-FFF2-40B4-BE49-F238E27FC236}">
                <a16:creationId xmlns:a16="http://schemas.microsoft.com/office/drawing/2014/main" id="{E10902B9-1418-488D-BDC6-BE42A727F661}"/>
              </a:ext>
            </a:extLst>
          </p:cNvPr>
          <p:cNvSpPr txBox="1">
            <a:spLocks/>
          </p:cNvSpPr>
          <p:nvPr/>
        </p:nvSpPr>
        <p:spPr>
          <a:xfrm>
            <a:off x="1195874" y="5351723"/>
            <a:ext cx="10515600" cy="898557"/>
          </a:xfrm>
          <a:prstGeom prst="rect">
            <a:avLst/>
          </a:prstGeom>
        </p:spPr>
        <p:txBody>
          <a:bodyPr vert="horz" lIns="91440" tIns="45720" rIns="91440" bIns="45720" rtlCol="0">
            <a:normAutofit fontScale="92500" lnSpcReduction="2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lgn="r">
              <a:buFont typeface="Corbel" pitchFamily="34" charset="0"/>
              <a:buNone/>
            </a:pPr>
            <a:r>
              <a:rPr lang="en-US" sz="2800" dirty="0"/>
              <a:t>Mayank Mohan Yadav</a:t>
            </a:r>
          </a:p>
          <a:p>
            <a:pPr marL="0" indent="0" algn="r">
              <a:buFont typeface="Corbel" pitchFamily="34" charset="0"/>
              <a:buNone/>
            </a:pPr>
            <a:r>
              <a:rPr lang="en-US" sz="2800" dirty="0"/>
              <a:t>mmy190000</a:t>
            </a:r>
          </a:p>
          <a:p>
            <a:pPr marL="0" indent="0">
              <a:buFont typeface="Corbel" pitchFamily="34" charset="0"/>
              <a:buNone/>
            </a:pPr>
            <a:endParaRPr lang="en-US" dirty="0"/>
          </a:p>
        </p:txBody>
      </p:sp>
    </p:spTree>
    <p:extLst>
      <p:ext uri="{BB962C8B-B14F-4D97-AF65-F5344CB8AC3E}">
        <p14:creationId xmlns:p14="http://schemas.microsoft.com/office/powerpoint/2010/main" val="1387239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8334E6-D080-446A-B1E1-BCC109D4C1A1}"/>
              </a:ext>
            </a:extLst>
          </p:cNvPr>
          <p:cNvSpPr>
            <a:spLocks noGrp="1"/>
          </p:cNvSpPr>
          <p:nvPr>
            <p:ph idx="1"/>
          </p:nvPr>
        </p:nvSpPr>
        <p:spPr>
          <a:xfrm>
            <a:off x="726232" y="556661"/>
            <a:ext cx="10515600" cy="553681"/>
          </a:xfrm>
        </p:spPr>
        <p:txBody>
          <a:bodyPr/>
          <a:lstStyle/>
          <a:p>
            <a:pPr marL="0" indent="0" algn="ctr">
              <a:buNone/>
            </a:pPr>
            <a:r>
              <a:rPr lang="en-US" b="1" dirty="0"/>
              <a:t>Establishing GDP-Year correlation using p-value</a:t>
            </a:r>
          </a:p>
        </p:txBody>
      </p:sp>
      <p:pic>
        <p:nvPicPr>
          <p:cNvPr id="5" name="Picture 4">
            <a:extLst>
              <a:ext uri="{FF2B5EF4-FFF2-40B4-BE49-F238E27FC236}">
                <a16:creationId xmlns:a16="http://schemas.microsoft.com/office/drawing/2014/main" id="{CADA01E6-6563-4C23-BADC-5CF8CFCE8B77}"/>
              </a:ext>
            </a:extLst>
          </p:cNvPr>
          <p:cNvPicPr>
            <a:picLocks noChangeAspect="1"/>
          </p:cNvPicPr>
          <p:nvPr/>
        </p:nvPicPr>
        <p:blipFill>
          <a:blip r:embed="rId3"/>
          <a:stretch>
            <a:fillRect/>
          </a:stretch>
        </p:blipFill>
        <p:spPr>
          <a:xfrm>
            <a:off x="3207495" y="2152650"/>
            <a:ext cx="5553075" cy="2552700"/>
          </a:xfrm>
          <a:prstGeom prst="rect">
            <a:avLst/>
          </a:prstGeom>
        </p:spPr>
      </p:pic>
      <p:sp>
        <p:nvSpPr>
          <p:cNvPr id="6" name="TextBox 5">
            <a:extLst>
              <a:ext uri="{FF2B5EF4-FFF2-40B4-BE49-F238E27FC236}">
                <a16:creationId xmlns:a16="http://schemas.microsoft.com/office/drawing/2014/main" id="{5E21F0D0-41AE-4B22-BB8B-C81B5AF6BEFD}"/>
              </a:ext>
            </a:extLst>
          </p:cNvPr>
          <p:cNvSpPr txBox="1"/>
          <p:nvPr/>
        </p:nvSpPr>
        <p:spPr>
          <a:xfrm>
            <a:off x="2621902" y="5066522"/>
            <a:ext cx="7557796" cy="369332"/>
          </a:xfrm>
          <a:prstGeom prst="rect">
            <a:avLst/>
          </a:prstGeom>
          <a:noFill/>
        </p:spPr>
        <p:txBody>
          <a:bodyPr wrap="square" rtlCol="0">
            <a:spAutoFit/>
          </a:bodyPr>
          <a:lstStyle/>
          <a:p>
            <a:r>
              <a:rPr lang="en-US" dirty="0"/>
              <a:t>Interpretation: GDP for every country increases with year</a:t>
            </a:r>
          </a:p>
        </p:txBody>
      </p:sp>
    </p:spTree>
    <p:extLst>
      <p:ext uri="{BB962C8B-B14F-4D97-AF65-F5344CB8AC3E}">
        <p14:creationId xmlns:p14="http://schemas.microsoft.com/office/powerpoint/2010/main" val="1411918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090434-920F-42D0-B51A-0D421FAEE877}"/>
              </a:ext>
            </a:extLst>
          </p:cNvPr>
          <p:cNvPicPr>
            <a:picLocks noChangeAspect="1"/>
          </p:cNvPicPr>
          <p:nvPr/>
        </p:nvPicPr>
        <p:blipFill>
          <a:blip r:embed="rId2"/>
          <a:stretch>
            <a:fillRect/>
          </a:stretch>
        </p:blipFill>
        <p:spPr>
          <a:xfrm>
            <a:off x="1672511" y="1418869"/>
            <a:ext cx="8305800" cy="5267325"/>
          </a:xfrm>
          <a:prstGeom prst="rect">
            <a:avLst/>
          </a:prstGeom>
        </p:spPr>
      </p:pic>
      <p:sp>
        <p:nvSpPr>
          <p:cNvPr id="3" name="Title 1">
            <a:extLst>
              <a:ext uri="{FF2B5EF4-FFF2-40B4-BE49-F238E27FC236}">
                <a16:creationId xmlns:a16="http://schemas.microsoft.com/office/drawing/2014/main" id="{C753E375-CB68-4865-979B-9703F20CF8A0}"/>
              </a:ext>
            </a:extLst>
          </p:cNvPr>
          <p:cNvSpPr>
            <a:spLocks noGrp="1"/>
          </p:cNvSpPr>
          <p:nvPr>
            <p:ph type="title"/>
          </p:nvPr>
        </p:nvSpPr>
        <p:spPr>
          <a:xfrm>
            <a:off x="503855" y="171806"/>
            <a:ext cx="10916814" cy="1090451"/>
          </a:xfrm>
        </p:spPr>
        <p:txBody>
          <a:bodyPr>
            <a:normAutofit/>
          </a:bodyPr>
          <a:lstStyle/>
          <a:p>
            <a:pPr algn="ctr"/>
            <a:r>
              <a:rPr lang="en-US" sz="3200" b="1" dirty="0"/>
              <a:t>Does money really make you happy?</a:t>
            </a:r>
          </a:p>
        </p:txBody>
      </p:sp>
    </p:spTree>
    <p:extLst>
      <p:ext uri="{BB962C8B-B14F-4D97-AF65-F5344CB8AC3E}">
        <p14:creationId xmlns:p14="http://schemas.microsoft.com/office/powerpoint/2010/main" val="3663690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E6C84B-5778-4B54-B376-E1F1FF471779}"/>
              </a:ext>
            </a:extLst>
          </p:cNvPr>
          <p:cNvSpPr txBox="1"/>
          <p:nvPr/>
        </p:nvSpPr>
        <p:spPr>
          <a:xfrm>
            <a:off x="5215814" y="1082352"/>
            <a:ext cx="1166326" cy="369332"/>
          </a:xfrm>
          <a:prstGeom prst="rect">
            <a:avLst/>
          </a:prstGeom>
          <a:noFill/>
        </p:spPr>
        <p:txBody>
          <a:bodyPr wrap="square" rtlCol="0">
            <a:spAutoFit/>
          </a:bodyPr>
          <a:lstStyle/>
          <a:p>
            <a:r>
              <a:rPr lang="en-US" dirty="0"/>
              <a:t>dataframe</a:t>
            </a:r>
          </a:p>
        </p:txBody>
      </p:sp>
      <p:sp>
        <p:nvSpPr>
          <p:cNvPr id="5" name="TextBox 4">
            <a:extLst>
              <a:ext uri="{FF2B5EF4-FFF2-40B4-BE49-F238E27FC236}">
                <a16:creationId xmlns:a16="http://schemas.microsoft.com/office/drawing/2014/main" id="{0674082B-728C-43BA-AA44-172440C1DF89}"/>
              </a:ext>
            </a:extLst>
          </p:cNvPr>
          <p:cNvSpPr txBox="1"/>
          <p:nvPr/>
        </p:nvSpPr>
        <p:spPr>
          <a:xfrm>
            <a:off x="3704255" y="391886"/>
            <a:ext cx="4273418" cy="369332"/>
          </a:xfrm>
          <a:prstGeom prst="rect">
            <a:avLst/>
          </a:prstGeom>
          <a:noFill/>
        </p:spPr>
        <p:txBody>
          <a:bodyPr wrap="square" rtlCol="0">
            <a:spAutoFit/>
          </a:bodyPr>
          <a:lstStyle/>
          <a:p>
            <a:r>
              <a:rPr lang="en-US" b="1" dirty="0"/>
              <a:t>Prediction model building and comparison</a:t>
            </a:r>
          </a:p>
        </p:txBody>
      </p:sp>
      <p:sp>
        <p:nvSpPr>
          <p:cNvPr id="6" name="TextBox 5">
            <a:extLst>
              <a:ext uri="{FF2B5EF4-FFF2-40B4-BE49-F238E27FC236}">
                <a16:creationId xmlns:a16="http://schemas.microsoft.com/office/drawing/2014/main" id="{7AD59840-5639-4C3C-8649-C9666BF30D20}"/>
              </a:ext>
            </a:extLst>
          </p:cNvPr>
          <p:cNvSpPr txBox="1"/>
          <p:nvPr/>
        </p:nvSpPr>
        <p:spPr>
          <a:xfrm>
            <a:off x="7529804" y="1875453"/>
            <a:ext cx="895737" cy="369332"/>
          </a:xfrm>
          <a:prstGeom prst="rect">
            <a:avLst/>
          </a:prstGeom>
          <a:noFill/>
        </p:spPr>
        <p:txBody>
          <a:bodyPr wrap="square" rtlCol="0">
            <a:spAutoFit/>
          </a:bodyPr>
          <a:lstStyle/>
          <a:p>
            <a:r>
              <a:rPr lang="en-US" dirty="0"/>
              <a:t>test</a:t>
            </a:r>
          </a:p>
        </p:txBody>
      </p:sp>
      <p:sp>
        <p:nvSpPr>
          <p:cNvPr id="8" name="TextBox 7">
            <a:extLst>
              <a:ext uri="{FF2B5EF4-FFF2-40B4-BE49-F238E27FC236}">
                <a16:creationId xmlns:a16="http://schemas.microsoft.com/office/drawing/2014/main" id="{FCC96B85-3E60-4031-BC2B-0709C3A33E67}"/>
              </a:ext>
            </a:extLst>
          </p:cNvPr>
          <p:cNvSpPr txBox="1"/>
          <p:nvPr/>
        </p:nvSpPr>
        <p:spPr>
          <a:xfrm>
            <a:off x="3082214" y="1875453"/>
            <a:ext cx="895737" cy="369332"/>
          </a:xfrm>
          <a:prstGeom prst="rect">
            <a:avLst/>
          </a:prstGeom>
          <a:noFill/>
        </p:spPr>
        <p:txBody>
          <a:bodyPr wrap="square" rtlCol="0">
            <a:spAutoFit/>
          </a:bodyPr>
          <a:lstStyle/>
          <a:p>
            <a:r>
              <a:rPr lang="en-US" dirty="0"/>
              <a:t>train</a:t>
            </a:r>
          </a:p>
        </p:txBody>
      </p:sp>
      <p:sp>
        <p:nvSpPr>
          <p:cNvPr id="10" name="TextBox 9">
            <a:extLst>
              <a:ext uri="{FF2B5EF4-FFF2-40B4-BE49-F238E27FC236}">
                <a16:creationId xmlns:a16="http://schemas.microsoft.com/office/drawing/2014/main" id="{12D324DA-9726-4530-BE48-07F514CB8003}"/>
              </a:ext>
            </a:extLst>
          </p:cNvPr>
          <p:cNvSpPr txBox="1"/>
          <p:nvPr/>
        </p:nvSpPr>
        <p:spPr>
          <a:xfrm>
            <a:off x="1268964" y="2771192"/>
            <a:ext cx="1455576" cy="369332"/>
          </a:xfrm>
          <a:prstGeom prst="rect">
            <a:avLst/>
          </a:prstGeom>
          <a:noFill/>
        </p:spPr>
        <p:txBody>
          <a:bodyPr wrap="square" rtlCol="0">
            <a:spAutoFit/>
          </a:bodyPr>
          <a:lstStyle/>
          <a:p>
            <a:r>
              <a:rPr lang="en-US" dirty="0"/>
              <a:t>Linear model</a:t>
            </a:r>
          </a:p>
        </p:txBody>
      </p:sp>
      <p:sp>
        <p:nvSpPr>
          <p:cNvPr id="12" name="TextBox 11">
            <a:extLst>
              <a:ext uri="{FF2B5EF4-FFF2-40B4-BE49-F238E27FC236}">
                <a16:creationId xmlns:a16="http://schemas.microsoft.com/office/drawing/2014/main" id="{FD0DDB4A-B3BF-49C4-A8D5-B86DFDBE7CB5}"/>
              </a:ext>
            </a:extLst>
          </p:cNvPr>
          <p:cNvSpPr txBox="1"/>
          <p:nvPr/>
        </p:nvSpPr>
        <p:spPr>
          <a:xfrm>
            <a:off x="3508310" y="2771192"/>
            <a:ext cx="2248677" cy="369332"/>
          </a:xfrm>
          <a:prstGeom prst="rect">
            <a:avLst/>
          </a:prstGeom>
          <a:noFill/>
        </p:spPr>
        <p:txBody>
          <a:bodyPr wrap="square" rtlCol="0">
            <a:spAutoFit/>
          </a:bodyPr>
          <a:lstStyle/>
          <a:p>
            <a:r>
              <a:rPr lang="en-US" dirty="0"/>
              <a:t>Random forest model</a:t>
            </a:r>
          </a:p>
        </p:txBody>
      </p:sp>
      <p:cxnSp>
        <p:nvCxnSpPr>
          <p:cNvPr id="14" name="Straight Arrow Connector 13">
            <a:extLst>
              <a:ext uri="{FF2B5EF4-FFF2-40B4-BE49-F238E27FC236}">
                <a16:creationId xmlns:a16="http://schemas.microsoft.com/office/drawing/2014/main" id="{0CB4A0BE-065E-453C-B970-19A9B2BEA64E}"/>
              </a:ext>
            </a:extLst>
          </p:cNvPr>
          <p:cNvCxnSpPr>
            <a:stCxn id="4" idx="2"/>
          </p:cNvCxnSpPr>
          <p:nvPr/>
        </p:nvCxnSpPr>
        <p:spPr>
          <a:xfrm flipH="1">
            <a:off x="3704255" y="1451684"/>
            <a:ext cx="2094722" cy="423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C614CDE-BD33-422A-A91B-987927467800}"/>
              </a:ext>
            </a:extLst>
          </p:cNvPr>
          <p:cNvCxnSpPr>
            <a:stCxn id="4" idx="2"/>
            <a:endCxn id="6" idx="0"/>
          </p:cNvCxnSpPr>
          <p:nvPr/>
        </p:nvCxnSpPr>
        <p:spPr>
          <a:xfrm>
            <a:off x="5798977" y="1451684"/>
            <a:ext cx="2178696" cy="423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B12AB4-379D-4BE2-A855-792C71FFD035}"/>
              </a:ext>
            </a:extLst>
          </p:cNvPr>
          <p:cNvCxnSpPr>
            <a:stCxn id="8" idx="2"/>
            <a:endCxn id="10" idx="0"/>
          </p:cNvCxnSpPr>
          <p:nvPr/>
        </p:nvCxnSpPr>
        <p:spPr>
          <a:xfrm flipH="1">
            <a:off x="1996752" y="2244785"/>
            <a:ext cx="1533331" cy="526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BDEFF81-6E16-467D-BD7E-510768A56566}"/>
              </a:ext>
            </a:extLst>
          </p:cNvPr>
          <p:cNvCxnSpPr>
            <a:stCxn id="8" idx="2"/>
            <a:endCxn id="12" idx="0"/>
          </p:cNvCxnSpPr>
          <p:nvPr/>
        </p:nvCxnSpPr>
        <p:spPr>
          <a:xfrm>
            <a:off x="3530083" y="2244785"/>
            <a:ext cx="1102566" cy="526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4696448-7EF6-454A-9DB8-260157BB70BF}"/>
              </a:ext>
            </a:extLst>
          </p:cNvPr>
          <p:cNvSpPr txBox="1"/>
          <p:nvPr/>
        </p:nvSpPr>
        <p:spPr>
          <a:xfrm>
            <a:off x="1268965" y="3743140"/>
            <a:ext cx="1175656" cy="369332"/>
          </a:xfrm>
          <a:prstGeom prst="rect">
            <a:avLst/>
          </a:prstGeom>
          <a:noFill/>
        </p:spPr>
        <p:txBody>
          <a:bodyPr wrap="square" rtlCol="0">
            <a:spAutoFit/>
          </a:bodyPr>
          <a:lstStyle/>
          <a:p>
            <a:r>
              <a:rPr lang="en-US" dirty="0"/>
              <a:t>predict()</a:t>
            </a:r>
          </a:p>
        </p:txBody>
      </p:sp>
      <p:sp>
        <p:nvSpPr>
          <p:cNvPr id="24" name="TextBox 23">
            <a:extLst>
              <a:ext uri="{FF2B5EF4-FFF2-40B4-BE49-F238E27FC236}">
                <a16:creationId xmlns:a16="http://schemas.microsoft.com/office/drawing/2014/main" id="{EA2BE43E-A88B-4389-8E8D-95117B639942}"/>
              </a:ext>
            </a:extLst>
          </p:cNvPr>
          <p:cNvSpPr txBox="1"/>
          <p:nvPr/>
        </p:nvSpPr>
        <p:spPr>
          <a:xfrm>
            <a:off x="3977951" y="3757145"/>
            <a:ext cx="1175656" cy="369332"/>
          </a:xfrm>
          <a:prstGeom prst="rect">
            <a:avLst/>
          </a:prstGeom>
          <a:noFill/>
        </p:spPr>
        <p:txBody>
          <a:bodyPr wrap="square" rtlCol="0">
            <a:spAutoFit/>
          </a:bodyPr>
          <a:lstStyle/>
          <a:p>
            <a:r>
              <a:rPr lang="en-US" dirty="0"/>
              <a:t>predict()</a:t>
            </a:r>
          </a:p>
        </p:txBody>
      </p:sp>
      <p:cxnSp>
        <p:nvCxnSpPr>
          <p:cNvPr id="26" name="Straight Arrow Connector 25">
            <a:extLst>
              <a:ext uri="{FF2B5EF4-FFF2-40B4-BE49-F238E27FC236}">
                <a16:creationId xmlns:a16="http://schemas.microsoft.com/office/drawing/2014/main" id="{5DB50D0A-88B6-4F11-A205-6C8C71C10921}"/>
              </a:ext>
            </a:extLst>
          </p:cNvPr>
          <p:cNvCxnSpPr>
            <a:stCxn id="10" idx="2"/>
            <a:endCxn id="22" idx="0"/>
          </p:cNvCxnSpPr>
          <p:nvPr/>
        </p:nvCxnSpPr>
        <p:spPr>
          <a:xfrm flipH="1">
            <a:off x="1856793" y="3140524"/>
            <a:ext cx="139959" cy="602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F200AF5-7DA8-413E-895F-2B586F9931B2}"/>
              </a:ext>
            </a:extLst>
          </p:cNvPr>
          <p:cNvCxnSpPr>
            <a:stCxn id="12" idx="2"/>
            <a:endCxn id="24" idx="0"/>
          </p:cNvCxnSpPr>
          <p:nvPr/>
        </p:nvCxnSpPr>
        <p:spPr>
          <a:xfrm flipH="1">
            <a:off x="4565779" y="3140524"/>
            <a:ext cx="66870" cy="616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FD230BE-5D8C-4FE7-967F-636724363ECF}"/>
              </a:ext>
            </a:extLst>
          </p:cNvPr>
          <p:cNvCxnSpPr>
            <a:stCxn id="6" idx="2"/>
          </p:cNvCxnSpPr>
          <p:nvPr/>
        </p:nvCxnSpPr>
        <p:spPr>
          <a:xfrm flipH="1">
            <a:off x="7977672" y="2244785"/>
            <a:ext cx="1" cy="1184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BBD248-AFBF-4352-BEEE-E7620FC3F0CF}"/>
              </a:ext>
            </a:extLst>
          </p:cNvPr>
          <p:cNvCxnSpPr/>
          <p:nvPr/>
        </p:nvCxnSpPr>
        <p:spPr>
          <a:xfrm flipH="1">
            <a:off x="1926772" y="3448834"/>
            <a:ext cx="60509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085806CC-488D-49D6-BBFB-DDBBF7B47900}"/>
              </a:ext>
            </a:extLst>
          </p:cNvPr>
          <p:cNvPicPr>
            <a:picLocks noChangeAspect="1"/>
          </p:cNvPicPr>
          <p:nvPr/>
        </p:nvPicPr>
        <p:blipFill>
          <a:blip r:embed="rId2"/>
          <a:stretch>
            <a:fillRect/>
          </a:stretch>
        </p:blipFill>
        <p:spPr>
          <a:xfrm>
            <a:off x="3100679" y="5561239"/>
            <a:ext cx="4429125" cy="904875"/>
          </a:xfrm>
          <a:prstGeom prst="rect">
            <a:avLst/>
          </a:prstGeom>
        </p:spPr>
      </p:pic>
      <p:sp>
        <p:nvSpPr>
          <p:cNvPr id="38" name="TextBox 37">
            <a:extLst>
              <a:ext uri="{FF2B5EF4-FFF2-40B4-BE49-F238E27FC236}">
                <a16:creationId xmlns:a16="http://schemas.microsoft.com/office/drawing/2014/main" id="{DA85B548-425A-48F3-8978-6C382E7B134E}"/>
              </a:ext>
            </a:extLst>
          </p:cNvPr>
          <p:cNvSpPr txBox="1"/>
          <p:nvPr/>
        </p:nvSpPr>
        <p:spPr>
          <a:xfrm>
            <a:off x="2216799" y="4575286"/>
            <a:ext cx="2626566" cy="369332"/>
          </a:xfrm>
          <a:prstGeom prst="rect">
            <a:avLst/>
          </a:prstGeom>
          <a:noFill/>
        </p:spPr>
        <p:txBody>
          <a:bodyPr wrap="square" rtlCol="0">
            <a:spAutoFit/>
          </a:bodyPr>
          <a:lstStyle/>
          <a:p>
            <a:r>
              <a:rPr lang="en-US" dirty="0"/>
              <a:t>calculate rmse</a:t>
            </a:r>
          </a:p>
        </p:txBody>
      </p:sp>
      <p:cxnSp>
        <p:nvCxnSpPr>
          <p:cNvPr id="40" name="Straight Arrow Connector 39">
            <a:extLst>
              <a:ext uri="{FF2B5EF4-FFF2-40B4-BE49-F238E27FC236}">
                <a16:creationId xmlns:a16="http://schemas.microsoft.com/office/drawing/2014/main" id="{6B61CBFC-07FC-4743-AB98-E3326079EE7D}"/>
              </a:ext>
            </a:extLst>
          </p:cNvPr>
          <p:cNvCxnSpPr>
            <a:stCxn id="22" idx="2"/>
            <a:endCxn id="38" idx="0"/>
          </p:cNvCxnSpPr>
          <p:nvPr/>
        </p:nvCxnSpPr>
        <p:spPr>
          <a:xfrm>
            <a:off x="1856793" y="4112472"/>
            <a:ext cx="1673289" cy="462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463E1D5-ACBE-4680-AE4A-0F11122F2004}"/>
              </a:ext>
            </a:extLst>
          </p:cNvPr>
          <p:cNvCxnSpPr>
            <a:cxnSpLocks/>
            <a:stCxn id="24" idx="2"/>
            <a:endCxn id="38" idx="0"/>
          </p:cNvCxnSpPr>
          <p:nvPr/>
        </p:nvCxnSpPr>
        <p:spPr>
          <a:xfrm flipH="1">
            <a:off x="3530082" y="4126477"/>
            <a:ext cx="1035697" cy="448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0E06D7A-638A-4EFD-BDF0-81F67F965B4A}"/>
              </a:ext>
            </a:extLst>
          </p:cNvPr>
          <p:cNvCxnSpPr>
            <a:cxnSpLocks/>
            <a:stCxn id="38" idx="2"/>
            <a:endCxn id="34" idx="0"/>
          </p:cNvCxnSpPr>
          <p:nvPr/>
        </p:nvCxnSpPr>
        <p:spPr>
          <a:xfrm>
            <a:off x="3530082" y="4944618"/>
            <a:ext cx="1785160" cy="616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44E1D69-67E6-4CC1-BE2C-37DDD98E5BBB}"/>
              </a:ext>
            </a:extLst>
          </p:cNvPr>
          <p:cNvSpPr txBox="1"/>
          <p:nvPr/>
        </p:nvSpPr>
        <p:spPr>
          <a:xfrm>
            <a:off x="8112967" y="1451684"/>
            <a:ext cx="3797537" cy="1754326"/>
          </a:xfrm>
          <a:prstGeom prst="rect">
            <a:avLst/>
          </a:prstGeom>
          <a:noFill/>
        </p:spPr>
        <p:txBody>
          <a:bodyPr wrap="square" rtlCol="0">
            <a:spAutoFit/>
          </a:bodyPr>
          <a:lstStyle/>
          <a:p>
            <a:r>
              <a:rPr lang="en-US" dirty="0"/>
              <a:t>Random Forest chosen because:</a:t>
            </a:r>
          </a:p>
          <a:p>
            <a:endParaRPr lang="en-US" dirty="0"/>
          </a:p>
          <a:p>
            <a:pPr marL="285750" indent="-285750">
              <a:buFont typeface="Arial" panose="020B0604020202020204" pitchFamily="34" charset="0"/>
              <a:buChar char="•"/>
            </a:pPr>
            <a:r>
              <a:rPr lang="en-US" dirty="0"/>
              <a:t>No feature scaling required</a:t>
            </a:r>
          </a:p>
          <a:p>
            <a:pPr marL="285750" indent="-285750">
              <a:buFont typeface="Arial" panose="020B0604020202020204" pitchFamily="34" charset="0"/>
              <a:buChar char="•"/>
            </a:pPr>
            <a:r>
              <a:rPr lang="en-US" dirty="0"/>
              <a:t>Automatically handles missing values</a:t>
            </a:r>
          </a:p>
          <a:p>
            <a:pPr marL="285750" indent="-285750">
              <a:buFont typeface="Arial" panose="020B0604020202020204" pitchFamily="34" charset="0"/>
              <a:buChar char="•"/>
            </a:pPr>
            <a:r>
              <a:rPr lang="en-US" dirty="0"/>
              <a:t>Less impacted by noise</a:t>
            </a:r>
          </a:p>
        </p:txBody>
      </p:sp>
      <p:cxnSp>
        <p:nvCxnSpPr>
          <p:cNvPr id="7" name="Connector: Curved 6">
            <a:extLst>
              <a:ext uri="{FF2B5EF4-FFF2-40B4-BE49-F238E27FC236}">
                <a16:creationId xmlns:a16="http://schemas.microsoft.com/office/drawing/2014/main" id="{1AA8600B-D8CE-4718-910B-2B7A02FC6228}"/>
              </a:ext>
            </a:extLst>
          </p:cNvPr>
          <p:cNvCxnSpPr>
            <a:endCxn id="12" idx="3"/>
          </p:cNvCxnSpPr>
          <p:nvPr/>
        </p:nvCxnSpPr>
        <p:spPr>
          <a:xfrm flipV="1">
            <a:off x="4632649" y="2955858"/>
            <a:ext cx="1124338" cy="365840"/>
          </a:xfrm>
          <a:prstGeom prst="curvedConnector3">
            <a:avLst>
              <a:gd name="adj1" fmla="val 120332"/>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0C04F43-A765-4313-88B6-F2526D89A2F8}"/>
              </a:ext>
            </a:extLst>
          </p:cNvPr>
          <p:cNvSpPr txBox="1"/>
          <p:nvPr/>
        </p:nvSpPr>
        <p:spPr>
          <a:xfrm>
            <a:off x="5952929" y="2873622"/>
            <a:ext cx="1175656" cy="369332"/>
          </a:xfrm>
          <a:prstGeom prst="rect">
            <a:avLst/>
          </a:prstGeom>
          <a:noFill/>
        </p:spPr>
        <p:txBody>
          <a:bodyPr wrap="square" rtlCol="0">
            <a:spAutoFit/>
          </a:bodyPr>
          <a:lstStyle/>
          <a:p>
            <a:r>
              <a:rPr lang="en-US" dirty="0"/>
              <a:t>tune()</a:t>
            </a:r>
          </a:p>
        </p:txBody>
      </p:sp>
    </p:spTree>
    <p:extLst>
      <p:ext uri="{BB962C8B-B14F-4D97-AF65-F5344CB8AC3E}">
        <p14:creationId xmlns:p14="http://schemas.microsoft.com/office/powerpoint/2010/main" val="1309377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3847F-7AD7-4E21-A232-83545CD190DE}"/>
              </a:ext>
            </a:extLst>
          </p:cNvPr>
          <p:cNvSpPr>
            <a:spLocks noGrp="1"/>
          </p:cNvSpPr>
          <p:nvPr>
            <p:ph type="title"/>
          </p:nvPr>
        </p:nvSpPr>
        <p:spPr>
          <a:xfrm>
            <a:off x="373224" y="243828"/>
            <a:ext cx="11635274" cy="1325563"/>
          </a:xfrm>
        </p:spPr>
        <p:txBody>
          <a:bodyPr>
            <a:normAutofit/>
          </a:bodyPr>
          <a:lstStyle/>
          <a:p>
            <a:pPr algn="ctr"/>
            <a:r>
              <a:rPr lang="en-US" sz="3200" b="1" dirty="0"/>
              <a:t>Comparison of predicted suicide values grouped by year for both models with the test values</a:t>
            </a:r>
          </a:p>
        </p:txBody>
      </p:sp>
      <p:pic>
        <p:nvPicPr>
          <p:cNvPr id="5" name="Picture 4">
            <a:extLst>
              <a:ext uri="{FF2B5EF4-FFF2-40B4-BE49-F238E27FC236}">
                <a16:creationId xmlns:a16="http://schemas.microsoft.com/office/drawing/2014/main" id="{7E6713C0-E714-4B3A-9C38-3A8A96880D82}"/>
              </a:ext>
            </a:extLst>
          </p:cNvPr>
          <p:cNvPicPr>
            <a:picLocks noChangeAspect="1"/>
          </p:cNvPicPr>
          <p:nvPr/>
        </p:nvPicPr>
        <p:blipFill>
          <a:blip r:embed="rId2"/>
          <a:stretch>
            <a:fillRect/>
          </a:stretch>
        </p:blipFill>
        <p:spPr>
          <a:xfrm>
            <a:off x="2271278" y="1538583"/>
            <a:ext cx="7839166" cy="5075589"/>
          </a:xfrm>
          <a:prstGeom prst="rect">
            <a:avLst/>
          </a:prstGeom>
        </p:spPr>
      </p:pic>
    </p:spTree>
    <p:extLst>
      <p:ext uri="{BB962C8B-B14F-4D97-AF65-F5344CB8AC3E}">
        <p14:creationId xmlns:p14="http://schemas.microsoft.com/office/powerpoint/2010/main" val="1914040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F2F1-09BA-4646-821F-C053F5029A81}"/>
              </a:ext>
            </a:extLst>
          </p:cNvPr>
          <p:cNvSpPr>
            <a:spLocks noGrp="1"/>
          </p:cNvSpPr>
          <p:nvPr>
            <p:ph type="title"/>
          </p:nvPr>
        </p:nvSpPr>
        <p:spPr>
          <a:xfrm>
            <a:off x="1245637" y="2522375"/>
            <a:ext cx="9875520" cy="1356360"/>
          </a:xfrm>
        </p:spPr>
        <p:txBody>
          <a:bodyPr/>
          <a:lstStyle/>
          <a:p>
            <a:pPr algn="ctr"/>
            <a:r>
              <a:rPr lang="en-US" dirty="0"/>
              <a:t>Thank you!</a:t>
            </a:r>
          </a:p>
        </p:txBody>
      </p:sp>
    </p:spTree>
    <p:extLst>
      <p:ext uri="{BB962C8B-B14F-4D97-AF65-F5344CB8AC3E}">
        <p14:creationId xmlns:p14="http://schemas.microsoft.com/office/powerpoint/2010/main" val="1573537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9477-BC93-4610-A135-957DFA9D92F6}"/>
              </a:ext>
            </a:extLst>
          </p:cNvPr>
          <p:cNvSpPr>
            <a:spLocks noGrp="1"/>
          </p:cNvSpPr>
          <p:nvPr>
            <p:ph type="title"/>
          </p:nvPr>
        </p:nvSpPr>
        <p:spPr>
          <a:xfrm>
            <a:off x="838200" y="169182"/>
            <a:ext cx="10515600" cy="1325563"/>
          </a:xfrm>
        </p:spPr>
        <p:txBody>
          <a:bodyPr/>
          <a:lstStyle/>
          <a:p>
            <a:pPr algn="ctr"/>
            <a:r>
              <a:rPr lang="en-US" b="1" dirty="0"/>
              <a:t>Problem Statement</a:t>
            </a:r>
          </a:p>
        </p:txBody>
      </p:sp>
      <p:sp>
        <p:nvSpPr>
          <p:cNvPr id="3" name="Content Placeholder 2">
            <a:extLst>
              <a:ext uri="{FF2B5EF4-FFF2-40B4-BE49-F238E27FC236}">
                <a16:creationId xmlns:a16="http://schemas.microsoft.com/office/drawing/2014/main" id="{BA197E1A-2DEE-4795-93C1-9D7A342D350C}"/>
              </a:ext>
            </a:extLst>
          </p:cNvPr>
          <p:cNvSpPr>
            <a:spLocks noGrp="1"/>
          </p:cNvSpPr>
          <p:nvPr>
            <p:ph idx="1"/>
          </p:nvPr>
        </p:nvSpPr>
        <p:spPr>
          <a:xfrm>
            <a:off x="838200" y="1825625"/>
            <a:ext cx="10515600" cy="2338906"/>
          </a:xfrm>
        </p:spPr>
        <p:txBody>
          <a:bodyPr/>
          <a:lstStyle/>
          <a:p>
            <a:r>
              <a:rPr lang="en-US" i="0" dirty="0">
                <a:solidFill>
                  <a:srgbClr val="000000"/>
                </a:solidFill>
                <a:effectLst/>
              </a:rPr>
              <a:t>80000 people commit suicide every year!</a:t>
            </a:r>
          </a:p>
          <a:p>
            <a:endParaRPr lang="en-US" i="0" dirty="0">
              <a:solidFill>
                <a:srgbClr val="000000"/>
              </a:solidFill>
              <a:effectLst/>
            </a:endParaRPr>
          </a:p>
          <a:p>
            <a:r>
              <a:rPr lang="en-US" i="0" dirty="0">
                <a:solidFill>
                  <a:srgbClr val="000000"/>
                </a:solidFill>
                <a:effectLst/>
              </a:rPr>
              <a:t>Suicide is a serious public health problem that can have lasting harmful effects on individuals, families, and communities.</a:t>
            </a:r>
          </a:p>
          <a:p>
            <a:pPr marL="0" indent="0">
              <a:buNone/>
            </a:pPr>
            <a:endParaRPr lang="en-US" dirty="0"/>
          </a:p>
        </p:txBody>
      </p:sp>
      <p:sp>
        <p:nvSpPr>
          <p:cNvPr id="4" name="Content Placeholder 2">
            <a:extLst>
              <a:ext uri="{FF2B5EF4-FFF2-40B4-BE49-F238E27FC236}">
                <a16:creationId xmlns:a16="http://schemas.microsoft.com/office/drawing/2014/main" id="{CA8F6BBD-B844-4A53-A704-4AC53531B695}"/>
              </a:ext>
            </a:extLst>
          </p:cNvPr>
          <p:cNvSpPr txBox="1">
            <a:spLocks/>
          </p:cNvSpPr>
          <p:nvPr/>
        </p:nvSpPr>
        <p:spPr>
          <a:xfrm>
            <a:off x="838200" y="4164531"/>
            <a:ext cx="10515600" cy="21989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dirty="0">
                <a:solidFill>
                  <a:srgbClr val="000000"/>
                </a:solidFill>
              </a:rPr>
              <a:t>AIM:</a:t>
            </a:r>
          </a:p>
          <a:p>
            <a:pPr marL="0" indent="0">
              <a:buFont typeface="Arial" panose="020B0604020202020204" pitchFamily="34" charset="0"/>
              <a:buNone/>
            </a:pPr>
            <a:r>
              <a:rPr lang="en-US" dirty="0"/>
              <a:t>Building a prediction model to estimate likelihood of suicide based on available predictors</a:t>
            </a:r>
          </a:p>
        </p:txBody>
      </p:sp>
    </p:spTree>
    <p:extLst>
      <p:ext uri="{BB962C8B-B14F-4D97-AF65-F5344CB8AC3E}">
        <p14:creationId xmlns:p14="http://schemas.microsoft.com/office/powerpoint/2010/main" val="2172587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957560C-4F5D-4611-BC5D-CF34EC981C2E}"/>
              </a:ext>
            </a:extLst>
          </p:cNvPr>
          <p:cNvSpPr>
            <a:spLocks noGrp="1"/>
          </p:cNvSpPr>
          <p:nvPr>
            <p:ph type="title"/>
          </p:nvPr>
        </p:nvSpPr>
        <p:spPr>
          <a:xfrm>
            <a:off x="2237014" y="103867"/>
            <a:ext cx="7717971" cy="885177"/>
          </a:xfrm>
        </p:spPr>
        <p:txBody>
          <a:bodyPr>
            <a:normAutofit/>
          </a:bodyPr>
          <a:lstStyle/>
          <a:p>
            <a:pPr algn="ctr"/>
            <a:r>
              <a:rPr lang="en-US" sz="3600" dirty="0"/>
              <a:t>The Dataset</a:t>
            </a:r>
          </a:p>
        </p:txBody>
      </p:sp>
      <p:pic>
        <p:nvPicPr>
          <p:cNvPr id="8" name="Picture 7">
            <a:extLst>
              <a:ext uri="{FF2B5EF4-FFF2-40B4-BE49-F238E27FC236}">
                <a16:creationId xmlns:a16="http://schemas.microsoft.com/office/drawing/2014/main" id="{3090F5E0-67E0-41D8-9BE7-82341AF9DF19}"/>
              </a:ext>
            </a:extLst>
          </p:cNvPr>
          <p:cNvPicPr>
            <a:picLocks noChangeAspect="1"/>
          </p:cNvPicPr>
          <p:nvPr/>
        </p:nvPicPr>
        <p:blipFill>
          <a:blip r:embed="rId2"/>
          <a:stretch>
            <a:fillRect/>
          </a:stretch>
        </p:blipFill>
        <p:spPr>
          <a:xfrm>
            <a:off x="517265" y="1824718"/>
            <a:ext cx="10894073" cy="1571625"/>
          </a:xfrm>
          <a:prstGeom prst="rect">
            <a:avLst/>
          </a:prstGeom>
        </p:spPr>
      </p:pic>
      <p:pic>
        <p:nvPicPr>
          <p:cNvPr id="12" name="Picture 11">
            <a:extLst>
              <a:ext uri="{FF2B5EF4-FFF2-40B4-BE49-F238E27FC236}">
                <a16:creationId xmlns:a16="http://schemas.microsoft.com/office/drawing/2014/main" id="{BAC31C85-64EE-4490-977A-181FD95370E8}"/>
              </a:ext>
            </a:extLst>
          </p:cNvPr>
          <p:cNvPicPr>
            <a:picLocks noChangeAspect="1"/>
          </p:cNvPicPr>
          <p:nvPr/>
        </p:nvPicPr>
        <p:blipFill>
          <a:blip r:embed="rId3"/>
          <a:stretch>
            <a:fillRect/>
          </a:stretch>
        </p:blipFill>
        <p:spPr>
          <a:xfrm>
            <a:off x="517265" y="4232017"/>
            <a:ext cx="10894073" cy="1281500"/>
          </a:xfrm>
          <a:prstGeom prst="rect">
            <a:avLst/>
          </a:prstGeom>
        </p:spPr>
      </p:pic>
      <p:cxnSp>
        <p:nvCxnSpPr>
          <p:cNvPr id="14" name="Straight Arrow Connector 13">
            <a:extLst>
              <a:ext uri="{FF2B5EF4-FFF2-40B4-BE49-F238E27FC236}">
                <a16:creationId xmlns:a16="http://schemas.microsoft.com/office/drawing/2014/main" id="{B720DAD1-5E87-4B51-8FA7-90A813BEF636}"/>
              </a:ext>
            </a:extLst>
          </p:cNvPr>
          <p:cNvCxnSpPr/>
          <p:nvPr/>
        </p:nvCxnSpPr>
        <p:spPr>
          <a:xfrm>
            <a:off x="1390261" y="3429000"/>
            <a:ext cx="0" cy="80301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B5555478-AA5B-41A3-B8D0-D52E9530E8F7}"/>
              </a:ext>
            </a:extLst>
          </p:cNvPr>
          <p:cNvCxnSpPr>
            <a:cxnSpLocks/>
          </p:cNvCxnSpPr>
          <p:nvPr/>
        </p:nvCxnSpPr>
        <p:spPr>
          <a:xfrm>
            <a:off x="2027853" y="3429000"/>
            <a:ext cx="136849" cy="80301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C3970739-CF23-4653-84DD-63460D0CDF71}"/>
              </a:ext>
            </a:extLst>
          </p:cNvPr>
          <p:cNvCxnSpPr>
            <a:cxnSpLocks/>
          </p:cNvCxnSpPr>
          <p:nvPr/>
        </p:nvCxnSpPr>
        <p:spPr>
          <a:xfrm>
            <a:off x="2597020" y="3429000"/>
            <a:ext cx="202164" cy="80301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7BB0CD93-634E-4CD5-ACCC-E56409975099}"/>
              </a:ext>
            </a:extLst>
          </p:cNvPr>
          <p:cNvCxnSpPr>
            <a:cxnSpLocks/>
          </p:cNvCxnSpPr>
          <p:nvPr/>
        </p:nvCxnSpPr>
        <p:spPr>
          <a:xfrm>
            <a:off x="3278155" y="3429000"/>
            <a:ext cx="127518" cy="80301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172FAB60-51B0-43A6-A121-9A06FDFEF5C4}"/>
              </a:ext>
            </a:extLst>
          </p:cNvPr>
          <p:cNvCxnSpPr>
            <a:cxnSpLocks/>
          </p:cNvCxnSpPr>
          <p:nvPr/>
        </p:nvCxnSpPr>
        <p:spPr>
          <a:xfrm>
            <a:off x="4033935" y="3396343"/>
            <a:ext cx="127518" cy="8356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64A67128-C9DA-475D-86C7-CA46AF99E964}"/>
              </a:ext>
            </a:extLst>
          </p:cNvPr>
          <p:cNvCxnSpPr>
            <a:cxnSpLocks/>
          </p:cNvCxnSpPr>
          <p:nvPr/>
        </p:nvCxnSpPr>
        <p:spPr>
          <a:xfrm>
            <a:off x="4976326" y="3396343"/>
            <a:ext cx="164841" cy="8356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FBF83DF6-AFC0-41E5-971C-36AFB2358F4A}"/>
              </a:ext>
            </a:extLst>
          </p:cNvPr>
          <p:cNvCxnSpPr>
            <a:cxnSpLocks/>
          </p:cNvCxnSpPr>
          <p:nvPr/>
        </p:nvCxnSpPr>
        <p:spPr>
          <a:xfrm>
            <a:off x="5918718" y="3429000"/>
            <a:ext cx="177282" cy="80301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B742104B-9958-4DBE-88F7-2F0D0663E30E}"/>
              </a:ext>
            </a:extLst>
          </p:cNvPr>
          <p:cNvCxnSpPr>
            <a:cxnSpLocks/>
          </p:cNvCxnSpPr>
          <p:nvPr/>
        </p:nvCxnSpPr>
        <p:spPr>
          <a:xfrm flipH="1">
            <a:off x="7492482" y="3429000"/>
            <a:ext cx="833534" cy="80301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5E142943-3935-4753-A5C1-9247C11B3DC5}"/>
              </a:ext>
            </a:extLst>
          </p:cNvPr>
          <p:cNvCxnSpPr>
            <a:cxnSpLocks/>
          </p:cNvCxnSpPr>
          <p:nvPr/>
        </p:nvCxnSpPr>
        <p:spPr>
          <a:xfrm flipH="1">
            <a:off x="8630816" y="3429000"/>
            <a:ext cx="861527" cy="80301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71C1C442-6655-4068-8D1A-35717924C04A}"/>
              </a:ext>
            </a:extLst>
          </p:cNvPr>
          <p:cNvCxnSpPr>
            <a:cxnSpLocks/>
          </p:cNvCxnSpPr>
          <p:nvPr/>
        </p:nvCxnSpPr>
        <p:spPr>
          <a:xfrm flipH="1">
            <a:off x="9806473" y="3396343"/>
            <a:ext cx="870858" cy="8356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EBCDBD21-C70C-46C1-AEE8-B7285EC35E3C}"/>
              </a:ext>
            </a:extLst>
          </p:cNvPr>
          <p:cNvCxnSpPr/>
          <p:nvPr/>
        </p:nvCxnSpPr>
        <p:spPr>
          <a:xfrm>
            <a:off x="1073020" y="3396343"/>
            <a:ext cx="0" cy="279918"/>
          </a:xfrm>
          <a:prstGeom prst="line">
            <a:avLst/>
          </a:prstGeom>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B603F918-47D3-4551-B9C6-C58B96C4F74A}"/>
              </a:ext>
            </a:extLst>
          </p:cNvPr>
          <p:cNvCxnSpPr>
            <a:cxnSpLocks/>
          </p:cNvCxnSpPr>
          <p:nvPr/>
        </p:nvCxnSpPr>
        <p:spPr>
          <a:xfrm flipH="1">
            <a:off x="311020" y="3676261"/>
            <a:ext cx="76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0A5984BA-9BB2-4CEA-B5E5-9A9D27EB1CC5}"/>
              </a:ext>
            </a:extLst>
          </p:cNvPr>
          <p:cNvCxnSpPr>
            <a:cxnSpLocks/>
          </p:cNvCxnSpPr>
          <p:nvPr/>
        </p:nvCxnSpPr>
        <p:spPr>
          <a:xfrm flipH="1">
            <a:off x="311020" y="3690549"/>
            <a:ext cx="12440" cy="2430333"/>
          </a:xfrm>
          <a:prstGeom prst="line">
            <a:avLst/>
          </a:prstGeom>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69926BE7-FB86-4FBC-8923-C2089C837B18}"/>
              </a:ext>
            </a:extLst>
          </p:cNvPr>
          <p:cNvCxnSpPr>
            <a:cxnSpLocks/>
          </p:cNvCxnSpPr>
          <p:nvPr/>
        </p:nvCxnSpPr>
        <p:spPr>
          <a:xfrm flipH="1" flipV="1">
            <a:off x="311021" y="6120883"/>
            <a:ext cx="10366310" cy="14286"/>
          </a:xfrm>
          <a:prstGeom prst="line">
            <a:avLst/>
          </a:prstGeom>
        </p:spPr>
        <p:style>
          <a:lnRef idx="1">
            <a:schemeClr val="accent2"/>
          </a:lnRef>
          <a:fillRef idx="0">
            <a:schemeClr val="accent2"/>
          </a:fillRef>
          <a:effectRef idx="0">
            <a:schemeClr val="accent2"/>
          </a:effectRef>
          <a:fontRef idx="minor">
            <a:schemeClr val="tx1"/>
          </a:fontRef>
        </p:style>
      </p:cxnSp>
      <p:cxnSp>
        <p:nvCxnSpPr>
          <p:cNvPr id="62" name="Straight Arrow Connector 61">
            <a:extLst>
              <a:ext uri="{FF2B5EF4-FFF2-40B4-BE49-F238E27FC236}">
                <a16:creationId xmlns:a16="http://schemas.microsoft.com/office/drawing/2014/main" id="{6E79A220-FB10-4398-A9EA-8A3DE660E883}"/>
              </a:ext>
            </a:extLst>
          </p:cNvPr>
          <p:cNvCxnSpPr>
            <a:cxnSpLocks/>
          </p:cNvCxnSpPr>
          <p:nvPr/>
        </p:nvCxnSpPr>
        <p:spPr>
          <a:xfrm flipV="1">
            <a:off x="10677331" y="5513518"/>
            <a:ext cx="0" cy="6073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7" name="TextBox 66">
            <a:extLst>
              <a:ext uri="{FF2B5EF4-FFF2-40B4-BE49-F238E27FC236}">
                <a16:creationId xmlns:a16="http://schemas.microsoft.com/office/drawing/2014/main" id="{AE1B45DC-C43B-4B1F-A05E-75CABFF4D0C5}"/>
              </a:ext>
            </a:extLst>
          </p:cNvPr>
          <p:cNvSpPr txBox="1"/>
          <p:nvPr/>
        </p:nvSpPr>
        <p:spPr>
          <a:xfrm>
            <a:off x="1845327" y="6131868"/>
            <a:ext cx="10035652" cy="369332"/>
          </a:xfrm>
          <a:prstGeom prst="rect">
            <a:avLst/>
          </a:prstGeom>
          <a:noFill/>
        </p:spPr>
        <p:txBody>
          <a:bodyPr wrap="square" rtlCol="0">
            <a:spAutoFit/>
          </a:bodyPr>
          <a:lstStyle/>
          <a:p>
            <a:r>
              <a:rPr lang="en-US" b="0" i="0" dirty="0">
                <a:solidFill>
                  <a:srgbClr val="00193A"/>
                </a:solidFill>
                <a:effectLst/>
                <a:latin typeface="Courier New" panose="02070309020205020404" pitchFamily="49" charset="0"/>
              </a:rPr>
              <a:t>countrycode( sourcevar, origin, destination,…)</a:t>
            </a:r>
            <a:endParaRPr lang="en-US" dirty="0"/>
          </a:p>
        </p:txBody>
      </p:sp>
      <p:sp>
        <p:nvSpPr>
          <p:cNvPr id="3" name="TextBox 2">
            <a:extLst>
              <a:ext uri="{FF2B5EF4-FFF2-40B4-BE49-F238E27FC236}">
                <a16:creationId xmlns:a16="http://schemas.microsoft.com/office/drawing/2014/main" id="{415630DB-A60C-4D07-8D6F-4B50274636D2}"/>
              </a:ext>
            </a:extLst>
          </p:cNvPr>
          <p:cNvSpPr txBox="1"/>
          <p:nvPr/>
        </p:nvSpPr>
        <p:spPr>
          <a:xfrm>
            <a:off x="517265" y="989044"/>
            <a:ext cx="10791437" cy="369332"/>
          </a:xfrm>
          <a:prstGeom prst="rect">
            <a:avLst/>
          </a:prstGeom>
          <a:noFill/>
        </p:spPr>
        <p:txBody>
          <a:bodyPr wrap="square" rtlCol="0">
            <a:spAutoFit/>
          </a:bodyPr>
          <a:lstStyle/>
          <a:p>
            <a:r>
              <a:rPr lang="en-US" dirty="0"/>
              <a:t>27821 x 12</a:t>
            </a:r>
          </a:p>
        </p:txBody>
      </p:sp>
      <p:sp>
        <p:nvSpPr>
          <p:cNvPr id="2" name="TextBox 1">
            <a:extLst>
              <a:ext uri="{FF2B5EF4-FFF2-40B4-BE49-F238E27FC236}">
                <a16:creationId xmlns:a16="http://schemas.microsoft.com/office/drawing/2014/main" id="{313CF8AA-3D05-4BC0-8518-E417507F389B}"/>
              </a:ext>
            </a:extLst>
          </p:cNvPr>
          <p:cNvSpPr txBox="1"/>
          <p:nvPr/>
        </p:nvSpPr>
        <p:spPr>
          <a:xfrm>
            <a:off x="8562394" y="831062"/>
            <a:ext cx="3153746" cy="923330"/>
          </a:xfrm>
          <a:prstGeom prst="rect">
            <a:avLst/>
          </a:prstGeom>
          <a:noFill/>
        </p:spPr>
        <p:txBody>
          <a:bodyPr wrap="square" rtlCol="0">
            <a:spAutoFit/>
          </a:bodyPr>
          <a:lstStyle/>
          <a:p>
            <a:r>
              <a:rPr lang="en-US" dirty="0"/>
              <a:t>Source:</a:t>
            </a:r>
          </a:p>
          <a:p>
            <a:pPr marL="285750" indent="-285750">
              <a:buFont typeface="Arial" panose="020B0604020202020204" pitchFamily="34" charset="0"/>
              <a:buChar char="•"/>
            </a:pPr>
            <a:r>
              <a:rPr lang="en-US" dirty="0"/>
              <a:t>World Bank</a:t>
            </a:r>
          </a:p>
          <a:p>
            <a:pPr marL="285750" indent="-285750">
              <a:buFont typeface="Arial" panose="020B0604020202020204" pitchFamily="34" charset="0"/>
              <a:buChar char="•"/>
            </a:pPr>
            <a:r>
              <a:rPr lang="en-US" dirty="0"/>
              <a:t>WHO</a:t>
            </a:r>
          </a:p>
        </p:txBody>
      </p:sp>
      <p:sp>
        <p:nvSpPr>
          <p:cNvPr id="4" name="TextBox 3">
            <a:extLst>
              <a:ext uri="{FF2B5EF4-FFF2-40B4-BE49-F238E27FC236}">
                <a16:creationId xmlns:a16="http://schemas.microsoft.com/office/drawing/2014/main" id="{289C6D94-583C-4C0C-9554-B476C86852A8}"/>
              </a:ext>
            </a:extLst>
          </p:cNvPr>
          <p:cNvSpPr txBox="1"/>
          <p:nvPr/>
        </p:nvSpPr>
        <p:spPr>
          <a:xfrm>
            <a:off x="517265" y="1406881"/>
            <a:ext cx="3112343" cy="369332"/>
          </a:xfrm>
          <a:prstGeom prst="rect">
            <a:avLst/>
          </a:prstGeom>
          <a:noFill/>
        </p:spPr>
        <p:txBody>
          <a:bodyPr wrap="square" rtlCol="0">
            <a:spAutoFit/>
          </a:bodyPr>
          <a:lstStyle/>
          <a:p>
            <a:r>
              <a:rPr lang="en-US" dirty="0"/>
              <a:t>Timeline: 1985-2015</a:t>
            </a:r>
          </a:p>
        </p:txBody>
      </p:sp>
    </p:spTree>
    <p:extLst>
      <p:ext uri="{BB962C8B-B14F-4D97-AF65-F5344CB8AC3E}">
        <p14:creationId xmlns:p14="http://schemas.microsoft.com/office/powerpoint/2010/main" val="525119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F973-0F60-4156-A20F-9D7598310DF5}"/>
              </a:ext>
            </a:extLst>
          </p:cNvPr>
          <p:cNvSpPr>
            <a:spLocks noGrp="1"/>
          </p:cNvSpPr>
          <p:nvPr>
            <p:ph type="title"/>
          </p:nvPr>
        </p:nvSpPr>
        <p:spPr>
          <a:xfrm>
            <a:off x="1243304" y="366356"/>
            <a:ext cx="9705392" cy="819863"/>
          </a:xfrm>
        </p:spPr>
        <p:txBody>
          <a:bodyPr>
            <a:normAutofit/>
          </a:bodyPr>
          <a:lstStyle/>
          <a:p>
            <a:pPr algn="ctr"/>
            <a:r>
              <a:rPr lang="en-US" sz="3600" dirty="0"/>
              <a:t>The Big Picture</a:t>
            </a:r>
          </a:p>
        </p:txBody>
      </p:sp>
      <p:pic>
        <p:nvPicPr>
          <p:cNvPr id="5" name="Picture 4">
            <a:extLst>
              <a:ext uri="{FF2B5EF4-FFF2-40B4-BE49-F238E27FC236}">
                <a16:creationId xmlns:a16="http://schemas.microsoft.com/office/drawing/2014/main" id="{5FE942AF-F2EE-4F67-81F0-B5320A60B810}"/>
              </a:ext>
            </a:extLst>
          </p:cNvPr>
          <p:cNvPicPr>
            <a:picLocks noChangeAspect="1"/>
          </p:cNvPicPr>
          <p:nvPr/>
        </p:nvPicPr>
        <p:blipFill>
          <a:blip r:embed="rId2"/>
          <a:stretch>
            <a:fillRect/>
          </a:stretch>
        </p:blipFill>
        <p:spPr>
          <a:xfrm>
            <a:off x="2060378" y="1678279"/>
            <a:ext cx="8071243" cy="4813365"/>
          </a:xfrm>
          <a:prstGeom prst="rect">
            <a:avLst/>
          </a:prstGeom>
        </p:spPr>
      </p:pic>
    </p:spTree>
    <p:extLst>
      <p:ext uri="{BB962C8B-B14F-4D97-AF65-F5344CB8AC3E}">
        <p14:creationId xmlns:p14="http://schemas.microsoft.com/office/powerpoint/2010/main" val="1549270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F3CB-E529-4BC8-9B53-20CDF52E0077}"/>
              </a:ext>
            </a:extLst>
          </p:cNvPr>
          <p:cNvSpPr>
            <a:spLocks noGrp="1"/>
          </p:cNvSpPr>
          <p:nvPr>
            <p:ph type="title"/>
          </p:nvPr>
        </p:nvSpPr>
        <p:spPr>
          <a:xfrm>
            <a:off x="3352022" y="261873"/>
            <a:ext cx="5487955" cy="987814"/>
          </a:xfrm>
        </p:spPr>
        <p:txBody>
          <a:bodyPr>
            <a:normAutofit fontScale="90000"/>
          </a:bodyPr>
          <a:lstStyle/>
          <a:p>
            <a:pPr algn="ctr"/>
            <a:r>
              <a:rPr lang="en-US" b="1" dirty="0"/>
              <a:t>Trends with Continent</a:t>
            </a:r>
          </a:p>
        </p:txBody>
      </p:sp>
      <p:pic>
        <p:nvPicPr>
          <p:cNvPr id="5" name="Picture 4">
            <a:extLst>
              <a:ext uri="{FF2B5EF4-FFF2-40B4-BE49-F238E27FC236}">
                <a16:creationId xmlns:a16="http://schemas.microsoft.com/office/drawing/2014/main" id="{47AA7095-6EEA-4B78-8518-3B8C01F2D77A}"/>
              </a:ext>
            </a:extLst>
          </p:cNvPr>
          <p:cNvPicPr>
            <a:picLocks noChangeAspect="1"/>
          </p:cNvPicPr>
          <p:nvPr/>
        </p:nvPicPr>
        <p:blipFill>
          <a:blip r:embed="rId3"/>
          <a:stretch>
            <a:fillRect/>
          </a:stretch>
        </p:blipFill>
        <p:spPr>
          <a:xfrm>
            <a:off x="2415461" y="1249687"/>
            <a:ext cx="7361076" cy="4509488"/>
          </a:xfrm>
          <a:prstGeom prst="rect">
            <a:avLst/>
          </a:prstGeom>
        </p:spPr>
      </p:pic>
      <p:sp>
        <p:nvSpPr>
          <p:cNvPr id="4" name="Title 1">
            <a:extLst>
              <a:ext uri="{FF2B5EF4-FFF2-40B4-BE49-F238E27FC236}">
                <a16:creationId xmlns:a16="http://schemas.microsoft.com/office/drawing/2014/main" id="{A533F283-970C-4280-AFA2-E2AAC76D8702}"/>
              </a:ext>
            </a:extLst>
          </p:cNvPr>
          <p:cNvSpPr txBox="1">
            <a:spLocks/>
          </p:cNvSpPr>
          <p:nvPr/>
        </p:nvSpPr>
        <p:spPr>
          <a:xfrm>
            <a:off x="1688842" y="5722468"/>
            <a:ext cx="8910734" cy="10904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Conclusion: European countries have most the concerning numbers</a:t>
            </a:r>
          </a:p>
        </p:txBody>
      </p:sp>
    </p:spTree>
    <p:extLst>
      <p:ext uri="{BB962C8B-B14F-4D97-AF65-F5344CB8AC3E}">
        <p14:creationId xmlns:p14="http://schemas.microsoft.com/office/powerpoint/2010/main" val="516995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C3064C-00B5-44BA-A0E7-338C5BE1A080}"/>
              </a:ext>
            </a:extLst>
          </p:cNvPr>
          <p:cNvPicPr>
            <a:picLocks noChangeAspect="1"/>
          </p:cNvPicPr>
          <p:nvPr/>
        </p:nvPicPr>
        <p:blipFill>
          <a:blip r:embed="rId3"/>
          <a:stretch>
            <a:fillRect/>
          </a:stretch>
        </p:blipFill>
        <p:spPr>
          <a:xfrm>
            <a:off x="2604114" y="771251"/>
            <a:ext cx="5690799" cy="2657749"/>
          </a:xfrm>
          <a:prstGeom prst="rect">
            <a:avLst/>
          </a:prstGeom>
        </p:spPr>
      </p:pic>
      <p:pic>
        <p:nvPicPr>
          <p:cNvPr id="7" name="Picture 6">
            <a:extLst>
              <a:ext uri="{FF2B5EF4-FFF2-40B4-BE49-F238E27FC236}">
                <a16:creationId xmlns:a16="http://schemas.microsoft.com/office/drawing/2014/main" id="{1CA928EF-7C2A-4D09-9823-CF75006598CE}"/>
              </a:ext>
            </a:extLst>
          </p:cNvPr>
          <p:cNvPicPr>
            <a:picLocks noChangeAspect="1"/>
          </p:cNvPicPr>
          <p:nvPr/>
        </p:nvPicPr>
        <p:blipFill>
          <a:blip r:embed="rId4"/>
          <a:stretch>
            <a:fillRect/>
          </a:stretch>
        </p:blipFill>
        <p:spPr>
          <a:xfrm>
            <a:off x="2268213" y="3590149"/>
            <a:ext cx="6509852" cy="3036928"/>
          </a:xfrm>
          <a:prstGeom prst="rect">
            <a:avLst/>
          </a:prstGeom>
        </p:spPr>
      </p:pic>
    </p:spTree>
    <p:extLst>
      <p:ext uri="{BB962C8B-B14F-4D97-AF65-F5344CB8AC3E}">
        <p14:creationId xmlns:p14="http://schemas.microsoft.com/office/powerpoint/2010/main" val="3908772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BDB748-7D30-4CF1-BD3C-39DBF76F67F9}"/>
              </a:ext>
            </a:extLst>
          </p:cNvPr>
          <p:cNvPicPr>
            <a:picLocks noChangeAspect="1"/>
          </p:cNvPicPr>
          <p:nvPr/>
        </p:nvPicPr>
        <p:blipFill>
          <a:blip r:embed="rId3"/>
          <a:stretch>
            <a:fillRect/>
          </a:stretch>
        </p:blipFill>
        <p:spPr>
          <a:xfrm>
            <a:off x="2294066" y="1070947"/>
            <a:ext cx="7603865" cy="4716105"/>
          </a:xfrm>
          <a:prstGeom prst="rect">
            <a:avLst/>
          </a:prstGeom>
        </p:spPr>
      </p:pic>
      <p:sp>
        <p:nvSpPr>
          <p:cNvPr id="6" name="Title 1">
            <a:extLst>
              <a:ext uri="{FF2B5EF4-FFF2-40B4-BE49-F238E27FC236}">
                <a16:creationId xmlns:a16="http://schemas.microsoft.com/office/drawing/2014/main" id="{0B861815-8DB4-4EC7-B5E3-BB1AFF301CCD}"/>
              </a:ext>
            </a:extLst>
          </p:cNvPr>
          <p:cNvSpPr>
            <a:spLocks noGrp="1"/>
          </p:cNvSpPr>
          <p:nvPr>
            <p:ph type="title"/>
          </p:nvPr>
        </p:nvSpPr>
        <p:spPr>
          <a:xfrm>
            <a:off x="3244720" y="248301"/>
            <a:ext cx="5702559" cy="633251"/>
          </a:xfrm>
        </p:spPr>
        <p:txBody>
          <a:bodyPr>
            <a:normAutofit fontScale="90000"/>
          </a:bodyPr>
          <a:lstStyle/>
          <a:p>
            <a:pPr algn="ctr"/>
            <a:r>
              <a:rPr lang="en-US" b="1" dirty="0"/>
              <a:t>Trends with Gender</a:t>
            </a:r>
          </a:p>
        </p:txBody>
      </p:sp>
      <p:sp>
        <p:nvSpPr>
          <p:cNvPr id="4" name="Title 1">
            <a:extLst>
              <a:ext uri="{FF2B5EF4-FFF2-40B4-BE49-F238E27FC236}">
                <a16:creationId xmlns:a16="http://schemas.microsoft.com/office/drawing/2014/main" id="{DE37A8A5-42AE-4907-807A-5EC521B7B1BA}"/>
              </a:ext>
            </a:extLst>
          </p:cNvPr>
          <p:cNvSpPr txBox="1">
            <a:spLocks/>
          </p:cNvSpPr>
          <p:nvPr/>
        </p:nvSpPr>
        <p:spPr>
          <a:xfrm>
            <a:off x="2198524" y="5519248"/>
            <a:ext cx="7794947" cy="10904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Conclusion: Men commit more suicides than women</a:t>
            </a:r>
          </a:p>
        </p:txBody>
      </p:sp>
      <p:sp>
        <p:nvSpPr>
          <p:cNvPr id="2" name="TextBox 1">
            <a:extLst>
              <a:ext uri="{FF2B5EF4-FFF2-40B4-BE49-F238E27FC236}">
                <a16:creationId xmlns:a16="http://schemas.microsoft.com/office/drawing/2014/main" id="{FD854938-1D72-45FF-B747-0C8795DE9143}"/>
              </a:ext>
            </a:extLst>
          </p:cNvPr>
          <p:cNvSpPr txBox="1"/>
          <p:nvPr/>
        </p:nvSpPr>
        <p:spPr>
          <a:xfrm>
            <a:off x="9815804" y="3918857"/>
            <a:ext cx="1427584" cy="369332"/>
          </a:xfrm>
          <a:prstGeom prst="rect">
            <a:avLst/>
          </a:prstGeom>
          <a:noFill/>
        </p:spPr>
        <p:txBody>
          <a:bodyPr wrap="square" rtlCol="0">
            <a:spAutoFit/>
          </a:bodyPr>
          <a:lstStyle/>
          <a:p>
            <a:r>
              <a:rPr lang="en-US" dirty="0">
                <a:solidFill>
                  <a:srgbClr val="FF0000"/>
                </a:solidFill>
              </a:rPr>
              <a:t>3x</a:t>
            </a:r>
          </a:p>
        </p:txBody>
      </p:sp>
    </p:spTree>
    <p:extLst>
      <p:ext uri="{BB962C8B-B14F-4D97-AF65-F5344CB8AC3E}">
        <p14:creationId xmlns:p14="http://schemas.microsoft.com/office/powerpoint/2010/main" val="2975637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B9C3F6-8053-4108-9B04-C165FAC27AC1}"/>
              </a:ext>
            </a:extLst>
          </p:cNvPr>
          <p:cNvPicPr>
            <a:picLocks noChangeAspect="1"/>
          </p:cNvPicPr>
          <p:nvPr/>
        </p:nvPicPr>
        <p:blipFill>
          <a:blip r:embed="rId3"/>
          <a:stretch>
            <a:fillRect/>
          </a:stretch>
        </p:blipFill>
        <p:spPr>
          <a:xfrm>
            <a:off x="2091758" y="1090451"/>
            <a:ext cx="7627484" cy="4595282"/>
          </a:xfrm>
          <a:prstGeom prst="rect">
            <a:avLst/>
          </a:prstGeom>
        </p:spPr>
      </p:pic>
      <p:sp>
        <p:nvSpPr>
          <p:cNvPr id="6" name="Title 1">
            <a:extLst>
              <a:ext uri="{FF2B5EF4-FFF2-40B4-BE49-F238E27FC236}">
                <a16:creationId xmlns:a16="http://schemas.microsoft.com/office/drawing/2014/main" id="{0916E484-0FEA-4639-8963-FD5BCFEDA723}"/>
              </a:ext>
            </a:extLst>
          </p:cNvPr>
          <p:cNvSpPr>
            <a:spLocks noGrp="1"/>
          </p:cNvSpPr>
          <p:nvPr>
            <p:ph type="title"/>
          </p:nvPr>
        </p:nvSpPr>
        <p:spPr>
          <a:xfrm>
            <a:off x="2918927" y="0"/>
            <a:ext cx="5973147" cy="1090451"/>
          </a:xfrm>
        </p:spPr>
        <p:txBody>
          <a:bodyPr>
            <a:normAutofit/>
          </a:bodyPr>
          <a:lstStyle/>
          <a:p>
            <a:pPr algn="ctr"/>
            <a:r>
              <a:rPr lang="en-US" sz="3600" b="1" dirty="0"/>
              <a:t>Trends with Age</a:t>
            </a:r>
          </a:p>
        </p:txBody>
      </p:sp>
      <p:sp>
        <p:nvSpPr>
          <p:cNvPr id="4" name="Title 1">
            <a:extLst>
              <a:ext uri="{FF2B5EF4-FFF2-40B4-BE49-F238E27FC236}">
                <a16:creationId xmlns:a16="http://schemas.microsoft.com/office/drawing/2014/main" id="{41B48ADB-94E4-476E-8F0C-40517990DAEF}"/>
              </a:ext>
            </a:extLst>
          </p:cNvPr>
          <p:cNvSpPr txBox="1">
            <a:spLocks/>
          </p:cNvSpPr>
          <p:nvPr/>
        </p:nvSpPr>
        <p:spPr>
          <a:xfrm>
            <a:off x="3109426" y="5554824"/>
            <a:ext cx="5973147" cy="10904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Conclusion: Tendency increases with age</a:t>
            </a:r>
          </a:p>
        </p:txBody>
      </p:sp>
    </p:spTree>
    <p:extLst>
      <p:ext uri="{BB962C8B-B14F-4D97-AF65-F5344CB8AC3E}">
        <p14:creationId xmlns:p14="http://schemas.microsoft.com/office/powerpoint/2010/main" val="680114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916E484-0FEA-4639-8963-FD5BCFEDA723}"/>
              </a:ext>
            </a:extLst>
          </p:cNvPr>
          <p:cNvSpPr>
            <a:spLocks noGrp="1"/>
          </p:cNvSpPr>
          <p:nvPr>
            <p:ph type="title"/>
          </p:nvPr>
        </p:nvSpPr>
        <p:spPr>
          <a:xfrm>
            <a:off x="1203649" y="0"/>
            <a:ext cx="9694506" cy="1090451"/>
          </a:xfrm>
        </p:spPr>
        <p:txBody>
          <a:bodyPr>
            <a:normAutofit/>
          </a:bodyPr>
          <a:lstStyle/>
          <a:p>
            <a:pPr algn="ctr"/>
            <a:r>
              <a:rPr lang="en-US" sz="3600" b="1" dirty="0"/>
              <a:t>Rate of change among countries</a:t>
            </a:r>
          </a:p>
        </p:txBody>
      </p:sp>
      <p:sp>
        <p:nvSpPr>
          <p:cNvPr id="4" name="Title 1">
            <a:extLst>
              <a:ext uri="{FF2B5EF4-FFF2-40B4-BE49-F238E27FC236}">
                <a16:creationId xmlns:a16="http://schemas.microsoft.com/office/drawing/2014/main" id="{41B48ADB-94E4-476E-8F0C-40517990DAEF}"/>
              </a:ext>
            </a:extLst>
          </p:cNvPr>
          <p:cNvSpPr txBox="1">
            <a:spLocks/>
          </p:cNvSpPr>
          <p:nvPr/>
        </p:nvSpPr>
        <p:spPr>
          <a:xfrm>
            <a:off x="3109426" y="5554824"/>
            <a:ext cx="5973147" cy="10904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Conclusion: 16 countries have increasing rate of suicide!</a:t>
            </a:r>
          </a:p>
        </p:txBody>
      </p:sp>
      <p:pic>
        <p:nvPicPr>
          <p:cNvPr id="3" name="Picture 2">
            <a:extLst>
              <a:ext uri="{FF2B5EF4-FFF2-40B4-BE49-F238E27FC236}">
                <a16:creationId xmlns:a16="http://schemas.microsoft.com/office/drawing/2014/main" id="{54011BFC-87A5-4B10-B32C-C3B491822F34}"/>
              </a:ext>
            </a:extLst>
          </p:cNvPr>
          <p:cNvPicPr>
            <a:picLocks noChangeAspect="1"/>
          </p:cNvPicPr>
          <p:nvPr/>
        </p:nvPicPr>
        <p:blipFill>
          <a:blip r:embed="rId2"/>
          <a:stretch>
            <a:fillRect/>
          </a:stretch>
        </p:blipFill>
        <p:spPr>
          <a:xfrm>
            <a:off x="2141084" y="864175"/>
            <a:ext cx="7528832" cy="4690649"/>
          </a:xfrm>
          <a:prstGeom prst="rect">
            <a:avLst/>
          </a:prstGeom>
        </p:spPr>
      </p:pic>
    </p:spTree>
    <p:extLst>
      <p:ext uri="{BB962C8B-B14F-4D97-AF65-F5344CB8AC3E}">
        <p14:creationId xmlns:p14="http://schemas.microsoft.com/office/powerpoint/2010/main" val="111443594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1295</TotalTime>
  <Words>366</Words>
  <Application>Microsoft Office PowerPoint</Application>
  <PresentationFormat>Widescreen</PresentationFormat>
  <Paragraphs>57</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Corbel</vt:lpstr>
      <vt:lpstr>Courier New</vt:lpstr>
      <vt:lpstr>Basis</vt:lpstr>
      <vt:lpstr>Suicide Prediction Model</vt:lpstr>
      <vt:lpstr>Problem Statement</vt:lpstr>
      <vt:lpstr>The Dataset</vt:lpstr>
      <vt:lpstr>The Big Picture</vt:lpstr>
      <vt:lpstr>Trends with Continent</vt:lpstr>
      <vt:lpstr>PowerPoint Presentation</vt:lpstr>
      <vt:lpstr>Trends with Gender</vt:lpstr>
      <vt:lpstr>Trends with Age</vt:lpstr>
      <vt:lpstr>Rate of change among countries</vt:lpstr>
      <vt:lpstr>PowerPoint Presentation</vt:lpstr>
      <vt:lpstr>Does money really make you happy?</vt:lpstr>
      <vt:lpstr>PowerPoint Presentation</vt:lpstr>
      <vt:lpstr>Comparison of predicted suicide values grouped by year for both models with the test values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 Mohan Yadav</dc:creator>
  <cp:lastModifiedBy>Mayank Mohan Yadav</cp:lastModifiedBy>
  <cp:revision>36</cp:revision>
  <dcterms:created xsi:type="dcterms:W3CDTF">2020-11-16T19:26:23Z</dcterms:created>
  <dcterms:modified xsi:type="dcterms:W3CDTF">2020-11-22T11:38:15Z</dcterms:modified>
</cp:coreProperties>
</file>