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59E82-0855-42DE-8347-7A676CB29FB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1D13E0-F1F3-46CD-A481-BD7CAAE12F1F}">
      <dgm:prSet/>
      <dgm:spPr/>
      <dgm:t>
        <a:bodyPr/>
        <a:lstStyle/>
        <a:p>
          <a:r>
            <a:rPr lang="en-US"/>
            <a:t>Size of Dataset: ~70 MB</a:t>
          </a:r>
        </a:p>
      </dgm:t>
    </dgm:pt>
    <dgm:pt modelId="{77F35151-0E81-498B-9E74-1ED4E8970F71}" type="parTrans" cxnId="{6CB0C4B6-F1B8-4C46-942F-D0F189E7BF3F}">
      <dgm:prSet/>
      <dgm:spPr/>
      <dgm:t>
        <a:bodyPr/>
        <a:lstStyle/>
        <a:p>
          <a:endParaRPr lang="en-US"/>
        </a:p>
      </dgm:t>
    </dgm:pt>
    <dgm:pt modelId="{F29DC693-A5DA-4028-9C80-8F442AAA10F8}" type="sibTrans" cxnId="{6CB0C4B6-F1B8-4C46-942F-D0F189E7BF3F}">
      <dgm:prSet/>
      <dgm:spPr/>
      <dgm:t>
        <a:bodyPr/>
        <a:lstStyle/>
        <a:p>
          <a:endParaRPr lang="en-US"/>
        </a:p>
      </dgm:t>
    </dgm:pt>
    <dgm:pt modelId="{6C0657A7-0C6F-4BB8-98E0-F32588EE7809}">
      <dgm:prSet/>
      <dgm:spPr/>
      <dgm:t>
        <a:bodyPr/>
        <a:lstStyle/>
        <a:p>
          <a:r>
            <a:rPr lang="en-US"/>
            <a:t>Number of records: 194673 </a:t>
          </a:r>
        </a:p>
      </dgm:t>
    </dgm:pt>
    <dgm:pt modelId="{797CE3A8-F68E-4088-9BC0-1E705FC807EF}" type="parTrans" cxnId="{FB13D4B2-1B03-4E4C-AECA-1254DCFE5232}">
      <dgm:prSet/>
      <dgm:spPr/>
      <dgm:t>
        <a:bodyPr/>
        <a:lstStyle/>
        <a:p>
          <a:endParaRPr lang="en-US"/>
        </a:p>
      </dgm:t>
    </dgm:pt>
    <dgm:pt modelId="{F3A2BF6D-AACD-4550-9D9B-76A03770E820}" type="sibTrans" cxnId="{FB13D4B2-1B03-4E4C-AECA-1254DCFE5232}">
      <dgm:prSet/>
      <dgm:spPr/>
      <dgm:t>
        <a:bodyPr/>
        <a:lstStyle/>
        <a:p>
          <a:endParaRPr lang="en-US"/>
        </a:p>
      </dgm:t>
    </dgm:pt>
    <dgm:pt modelId="{6B3B2005-5557-456F-AC60-20BF41204425}">
      <dgm:prSet/>
      <dgm:spPr/>
      <dgm:t>
        <a:bodyPr/>
        <a:lstStyle/>
        <a:p>
          <a:r>
            <a:rPr lang="en-US"/>
            <a:t>Number of columns: 38 Columns</a:t>
          </a:r>
        </a:p>
      </dgm:t>
    </dgm:pt>
    <dgm:pt modelId="{7275E597-73E6-4BF0-BA70-FA7B06C37F56}" type="parTrans" cxnId="{0611E0DA-16D8-4256-8E41-A494AB47E918}">
      <dgm:prSet/>
      <dgm:spPr/>
      <dgm:t>
        <a:bodyPr/>
        <a:lstStyle/>
        <a:p>
          <a:endParaRPr lang="en-US"/>
        </a:p>
      </dgm:t>
    </dgm:pt>
    <dgm:pt modelId="{3C7F0097-806B-4DB7-8D8E-272A133C3B79}" type="sibTrans" cxnId="{0611E0DA-16D8-4256-8E41-A494AB47E918}">
      <dgm:prSet/>
      <dgm:spPr/>
      <dgm:t>
        <a:bodyPr/>
        <a:lstStyle/>
        <a:p>
          <a:endParaRPr lang="en-US"/>
        </a:p>
      </dgm:t>
    </dgm:pt>
    <dgm:pt modelId="{455406B4-37CC-46EB-AFE8-28EA10FD14CD}">
      <dgm:prSet/>
      <dgm:spPr/>
      <dgm:t>
        <a:bodyPr/>
        <a:lstStyle/>
        <a:p>
          <a:r>
            <a:rPr lang="en-US"/>
            <a:t>Source : Seattle city car accident data from 2004-2020</a:t>
          </a:r>
        </a:p>
      </dgm:t>
    </dgm:pt>
    <dgm:pt modelId="{11EA4B50-620C-4410-9AF6-AF72EEBF0AF3}" type="parTrans" cxnId="{B4D14928-1996-456D-A60C-2C978B89A1F2}">
      <dgm:prSet/>
      <dgm:spPr/>
      <dgm:t>
        <a:bodyPr/>
        <a:lstStyle/>
        <a:p>
          <a:endParaRPr lang="en-US"/>
        </a:p>
      </dgm:t>
    </dgm:pt>
    <dgm:pt modelId="{9FF61C86-8B2D-48A0-86D3-DD2EB00D755D}" type="sibTrans" cxnId="{B4D14928-1996-456D-A60C-2C978B89A1F2}">
      <dgm:prSet/>
      <dgm:spPr/>
      <dgm:t>
        <a:bodyPr/>
        <a:lstStyle/>
        <a:p>
          <a:endParaRPr lang="en-US"/>
        </a:p>
      </dgm:t>
    </dgm:pt>
    <dgm:pt modelId="{C009B9BF-53E3-48E8-AA53-A31A6570772C}" type="pres">
      <dgm:prSet presAssocID="{9C459E82-0855-42DE-8347-7A676CB29FBC}" presName="root" presStyleCnt="0">
        <dgm:presLayoutVars>
          <dgm:dir/>
          <dgm:resizeHandles val="exact"/>
        </dgm:presLayoutVars>
      </dgm:prSet>
      <dgm:spPr/>
    </dgm:pt>
    <dgm:pt modelId="{00316891-11C8-49F8-AB16-9AA03320D907}" type="pres">
      <dgm:prSet presAssocID="{9C459E82-0855-42DE-8347-7A676CB29FBC}" presName="container" presStyleCnt="0">
        <dgm:presLayoutVars>
          <dgm:dir/>
          <dgm:resizeHandles val="exact"/>
        </dgm:presLayoutVars>
      </dgm:prSet>
      <dgm:spPr/>
    </dgm:pt>
    <dgm:pt modelId="{3A30044A-A92D-4384-BF2B-646FC2F757C6}" type="pres">
      <dgm:prSet presAssocID="{6E1D13E0-F1F3-46CD-A481-BD7CAAE12F1F}" presName="compNode" presStyleCnt="0"/>
      <dgm:spPr/>
    </dgm:pt>
    <dgm:pt modelId="{FDAB2928-9563-40B1-AEE5-2163C51E1879}" type="pres">
      <dgm:prSet presAssocID="{6E1D13E0-F1F3-46CD-A481-BD7CAAE12F1F}" presName="iconBgRect" presStyleLbl="bgShp" presStyleIdx="0" presStyleCnt="4"/>
      <dgm:spPr/>
    </dgm:pt>
    <dgm:pt modelId="{C046577C-9CC1-4670-A6FE-E1BB75A838C6}" type="pres">
      <dgm:prSet presAssocID="{6E1D13E0-F1F3-46CD-A481-BD7CAAE12F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D6D2F5E-5119-4FF1-8E5F-744FF3D41E6D}" type="pres">
      <dgm:prSet presAssocID="{6E1D13E0-F1F3-46CD-A481-BD7CAAE12F1F}" presName="spaceRect" presStyleCnt="0"/>
      <dgm:spPr/>
    </dgm:pt>
    <dgm:pt modelId="{59CE8DC2-3B30-4FC8-A88D-45D8550E9440}" type="pres">
      <dgm:prSet presAssocID="{6E1D13E0-F1F3-46CD-A481-BD7CAAE12F1F}" presName="textRect" presStyleLbl="revTx" presStyleIdx="0" presStyleCnt="4">
        <dgm:presLayoutVars>
          <dgm:chMax val="1"/>
          <dgm:chPref val="1"/>
        </dgm:presLayoutVars>
      </dgm:prSet>
      <dgm:spPr/>
    </dgm:pt>
    <dgm:pt modelId="{09C6E1F2-B9E5-4DC1-A6A3-AF1D3E8F642D}" type="pres">
      <dgm:prSet presAssocID="{F29DC693-A5DA-4028-9C80-8F442AAA10F8}" presName="sibTrans" presStyleLbl="sibTrans2D1" presStyleIdx="0" presStyleCnt="0"/>
      <dgm:spPr/>
    </dgm:pt>
    <dgm:pt modelId="{EE0846D7-49E0-4556-AD75-1CF3384779B6}" type="pres">
      <dgm:prSet presAssocID="{6C0657A7-0C6F-4BB8-98E0-F32588EE7809}" presName="compNode" presStyleCnt="0"/>
      <dgm:spPr/>
    </dgm:pt>
    <dgm:pt modelId="{F0EF1947-E297-4972-8567-6CD4FED5E239}" type="pres">
      <dgm:prSet presAssocID="{6C0657A7-0C6F-4BB8-98E0-F32588EE7809}" presName="iconBgRect" presStyleLbl="bgShp" presStyleIdx="1" presStyleCnt="4"/>
      <dgm:spPr/>
    </dgm:pt>
    <dgm:pt modelId="{C50340A1-C0B5-4AF2-A78B-6B4FD39640BF}" type="pres">
      <dgm:prSet presAssocID="{6C0657A7-0C6F-4BB8-98E0-F32588EE78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F8D5AE8-CB57-4759-A7B1-5AE0194696CD}" type="pres">
      <dgm:prSet presAssocID="{6C0657A7-0C6F-4BB8-98E0-F32588EE7809}" presName="spaceRect" presStyleCnt="0"/>
      <dgm:spPr/>
    </dgm:pt>
    <dgm:pt modelId="{B1D3FF8B-403A-4717-A609-4DE606FE93C5}" type="pres">
      <dgm:prSet presAssocID="{6C0657A7-0C6F-4BB8-98E0-F32588EE7809}" presName="textRect" presStyleLbl="revTx" presStyleIdx="1" presStyleCnt="4">
        <dgm:presLayoutVars>
          <dgm:chMax val="1"/>
          <dgm:chPref val="1"/>
        </dgm:presLayoutVars>
      </dgm:prSet>
      <dgm:spPr/>
    </dgm:pt>
    <dgm:pt modelId="{FE7B76FA-AD54-43E8-8CE3-48DBFCDCC447}" type="pres">
      <dgm:prSet presAssocID="{F3A2BF6D-AACD-4550-9D9B-76A03770E820}" presName="sibTrans" presStyleLbl="sibTrans2D1" presStyleIdx="0" presStyleCnt="0"/>
      <dgm:spPr/>
    </dgm:pt>
    <dgm:pt modelId="{DF69F4EC-A578-4FC8-BE45-19739F95FCCA}" type="pres">
      <dgm:prSet presAssocID="{6B3B2005-5557-456F-AC60-20BF41204425}" presName="compNode" presStyleCnt="0"/>
      <dgm:spPr/>
    </dgm:pt>
    <dgm:pt modelId="{AFB88C77-DDB8-43A0-A785-817022D29A1E}" type="pres">
      <dgm:prSet presAssocID="{6B3B2005-5557-456F-AC60-20BF41204425}" presName="iconBgRect" presStyleLbl="bgShp" presStyleIdx="2" presStyleCnt="4"/>
      <dgm:spPr/>
    </dgm:pt>
    <dgm:pt modelId="{6CBFD987-9A7A-4A33-AC69-DB242DF602A3}" type="pres">
      <dgm:prSet presAssocID="{6B3B2005-5557-456F-AC60-20BF412044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1DBD588-D5AB-4246-8907-5FB900359B97}" type="pres">
      <dgm:prSet presAssocID="{6B3B2005-5557-456F-AC60-20BF41204425}" presName="spaceRect" presStyleCnt="0"/>
      <dgm:spPr/>
    </dgm:pt>
    <dgm:pt modelId="{FEC9BE51-D83C-44C4-A640-1EE6F9A5D45B}" type="pres">
      <dgm:prSet presAssocID="{6B3B2005-5557-456F-AC60-20BF41204425}" presName="textRect" presStyleLbl="revTx" presStyleIdx="2" presStyleCnt="4">
        <dgm:presLayoutVars>
          <dgm:chMax val="1"/>
          <dgm:chPref val="1"/>
        </dgm:presLayoutVars>
      </dgm:prSet>
      <dgm:spPr/>
    </dgm:pt>
    <dgm:pt modelId="{F612CFED-AE06-4553-913B-BFE53E68F509}" type="pres">
      <dgm:prSet presAssocID="{3C7F0097-806B-4DB7-8D8E-272A133C3B79}" presName="sibTrans" presStyleLbl="sibTrans2D1" presStyleIdx="0" presStyleCnt="0"/>
      <dgm:spPr/>
    </dgm:pt>
    <dgm:pt modelId="{7574E3B7-8FC3-4DAA-A4DE-DE72264E9087}" type="pres">
      <dgm:prSet presAssocID="{455406B4-37CC-46EB-AFE8-28EA10FD14CD}" presName="compNode" presStyleCnt="0"/>
      <dgm:spPr/>
    </dgm:pt>
    <dgm:pt modelId="{2896EFDC-7041-405F-8EF4-7AEDECA7B07C}" type="pres">
      <dgm:prSet presAssocID="{455406B4-37CC-46EB-AFE8-28EA10FD14CD}" presName="iconBgRect" presStyleLbl="bgShp" presStyleIdx="3" presStyleCnt="4"/>
      <dgm:spPr/>
    </dgm:pt>
    <dgm:pt modelId="{A0988A58-800C-4C2C-8815-84431A859597}" type="pres">
      <dgm:prSet presAssocID="{455406B4-37CC-46EB-AFE8-28EA10FD14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36355A4-6411-40F3-BE49-F5F37E6DBFAA}" type="pres">
      <dgm:prSet presAssocID="{455406B4-37CC-46EB-AFE8-28EA10FD14CD}" presName="spaceRect" presStyleCnt="0"/>
      <dgm:spPr/>
    </dgm:pt>
    <dgm:pt modelId="{F66B734F-293C-42D0-AC4B-7B04CC700D90}" type="pres">
      <dgm:prSet presAssocID="{455406B4-37CC-46EB-AFE8-28EA10FD14C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3E07802-CB71-40B1-BF86-3A0FAA0DB3ED}" type="presOf" srcId="{6B3B2005-5557-456F-AC60-20BF41204425}" destId="{FEC9BE51-D83C-44C4-A640-1EE6F9A5D45B}" srcOrd="0" destOrd="0" presId="urn:microsoft.com/office/officeart/2018/2/layout/IconCircleList"/>
    <dgm:cxn modelId="{B4D14928-1996-456D-A60C-2C978B89A1F2}" srcId="{9C459E82-0855-42DE-8347-7A676CB29FBC}" destId="{455406B4-37CC-46EB-AFE8-28EA10FD14CD}" srcOrd="3" destOrd="0" parTransId="{11EA4B50-620C-4410-9AF6-AF72EEBF0AF3}" sibTransId="{9FF61C86-8B2D-48A0-86D3-DD2EB00D755D}"/>
    <dgm:cxn modelId="{F14F985D-BFE9-426B-A311-EE40E7A16765}" type="presOf" srcId="{6C0657A7-0C6F-4BB8-98E0-F32588EE7809}" destId="{B1D3FF8B-403A-4717-A609-4DE606FE93C5}" srcOrd="0" destOrd="0" presId="urn:microsoft.com/office/officeart/2018/2/layout/IconCircleList"/>
    <dgm:cxn modelId="{FA877964-6073-45F1-9F33-B625F8EFD775}" type="presOf" srcId="{F3A2BF6D-AACD-4550-9D9B-76A03770E820}" destId="{FE7B76FA-AD54-43E8-8CE3-48DBFCDCC447}" srcOrd="0" destOrd="0" presId="urn:microsoft.com/office/officeart/2018/2/layout/IconCircleList"/>
    <dgm:cxn modelId="{E2930C49-914C-496A-9CD2-A2979CB08639}" type="presOf" srcId="{6E1D13E0-F1F3-46CD-A481-BD7CAAE12F1F}" destId="{59CE8DC2-3B30-4FC8-A88D-45D8550E9440}" srcOrd="0" destOrd="0" presId="urn:microsoft.com/office/officeart/2018/2/layout/IconCircleList"/>
    <dgm:cxn modelId="{D7917673-634D-46A0-8F88-8BE3FCF6F69F}" type="presOf" srcId="{455406B4-37CC-46EB-AFE8-28EA10FD14CD}" destId="{F66B734F-293C-42D0-AC4B-7B04CC700D90}" srcOrd="0" destOrd="0" presId="urn:microsoft.com/office/officeart/2018/2/layout/IconCircleList"/>
    <dgm:cxn modelId="{BAE7AE56-5F65-4B08-96DC-118D7ACC35CA}" type="presOf" srcId="{3C7F0097-806B-4DB7-8D8E-272A133C3B79}" destId="{F612CFED-AE06-4553-913B-BFE53E68F509}" srcOrd="0" destOrd="0" presId="urn:microsoft.com/office/officeart/2018/2/layout/IconCircleList"/>
    <dgm:cxn modelId="{754AEE7F-C8C7-45D5-988E-4B582703215D}" type="presOf" srcId="{F29DC693-A5DA-4028-9C80-8F442AAA10F8}" destId="{09C6E1F2-B9E5-4DC1-A6A3-AF1D3E8F642D}" srcOrd="0" destOrd="0" presId="urn:microsoft.com/office/officeart/2018/2/layout/IconCircleList"/>
    <dgm:cxn modelId="{FB13D4B2-1B03-4E4C-AECA-1254DCFE5232}" srcId="{9C459E82-0855-42DE-8347-7A676CB29FBC}" destId="{6C0657A7-0C6F-4BB8-98E0-F32588EE7809}" srcOrd="1" destOrd="0" parTransId="{797CE3A8-F68E-4088-9BC0-1E705FC807EF}" sibTransId="{F3A2BF6D-AACD-4550-9D9B-76A03770E820}"/>
    <dgm:cxn modelId="{6CB0C4B6-F1B8-4C46-942F-D0F189E7BF3F}" srcId="{9C459E82-0855-42DE-8347-7A676CB29FBC}" destId="{6E1D13E0-F1F3-46CD-A481-BD7CAAE12F1F}" srcOrd="0" destOrd="0" parTransId="{77F35151-0E81-498B-9E74-1ED4E8970F71}" sibTransId="{F29DC693-A5DA-4028-9C80-8F442AAA10F8}"/>
    <dgm:cxn modelId="{D10A4BBA-426B-4CFA-BDF7-8133E462AFA5}" type="presOf" srcId="{9C459E82-0855-42DE-8347-7A676CB29FBC}" destId="{C009B9BF-53E3-48E8-AA53-A31A6570772C}" srcOrd="0" destOrd="0" presId="urn:microsoft.com/office/officeart/2018/2/layout/IconCircleList"/>
    <dgm:cxn modelId="{0611E0DA-16D8-4256-8E41-A494AB47E918}" srcId="{9C459E82-0855-42DE-8347-7A676CB29FBC}" destId="{6B3B2005-5557-456F-AC60-20BF41204425}" srcOrd="2" destOrd="0" parTransId="{7275E597-73E6-4BF0-BA70-FA7B06C37F56}" sibTransId="{3C7F0097-806B-4DB7-8D8E-272A133C3B79}"/>
    <dgm:cxn modelId="{347514C1-A131-4CCE-8588-93166F125A76}" type="presParOf" srcId="{C009B9BF-53E3-48E8-AA53-A31A6570772C}" destId="{00316891-11C8-49F8-AB16-9AA03320D907}" srcOrd="0" destOrd="0" presId="urn:microsoft.com/office/officeart/2018/2/layout/IconCircleList"/>
    <dgm:cxn modelId="{1F31C0B7-36A9-4CBA-9AB6-F0E4E25C64EF}" type="presParOf" srcId="{00316891-11C8-49F8-AB16-9AA03320D907}" destId="{3A30044A-A92D-4384-BF2B-646FC2F757C6}" srcOrd="0" destOrd="0" presId="urn:microsoft.com/office/officeart/2018/2/layout/IconCircleList"/>
    <dgm:cxn modelId="{646CB57D-C21C-4D27-A4B4-7EFD0DA135FB}" type="presParOf" srcId="{3A30044A-A92D-4384-BF2B-646FC2F757C6}" destId="{FDAB2928-9563-40B1-AEE5-2163C51E1879}" srcOrd="0" destOrd="0" presId="urn:microsoft.com/office/officeart/2018/2/layout/IconCircleList"/>
    <dgm:cxn modelId="{AD5C833D-096A-47D3-BF5A-8A26AAE9054C}" type="presParOf" srcId="{3A30044A-A92D-4384-BF2B-646FC2F757C6}" destId="{C046577C-9CC1-4670-A6FE-E1BB75A838C6}" srcOrd="1" destOrd="0" presId="urn:microsoft.com/office/officeart/2018/2/layout/IconCircleList"/>
    <dgm:cxn modelId="{FD004BDB-64F1-4E98-9140-7E351D1676EC}" type="presParOf" srcId="{3A30044A-A92D-4384-BF2B-646FC2F757C6}" destId="{FD6D2F5E-5119-4FF1-8E5F-744FF3D41E6D}" srcOrd="2" destOrd="0" presId="urn:microsoft.com/office/officeart/2018/2/layout/IconCircleList"/>
    <dgm:cxn modelId="{41FD8DAA-2296-4802-8DE4-F7B1E5EB2F02}" type="presParOf" srcId="{3A30044A-A92D-4384-BF2B-646FC2F757C6}" destId="{59CE8DC2-3B30-4FC8-A88D-45D8550E9440}" srcOrd="3" destOrd="0" presId="urn:microsoft.com/office/officeart/2018/2/layout/IconCircleList"/>
    <dgm:cxn modelId="{A61AFDF0-9BFB-450D-96EC-4F9E121D6E43}" type="presParOf" srcId="{00316891-11C8-49F8-AB16-9AA03320D907}" destId="{09C6E1F2-B9E5-4DC1-A6A3-AF1D3E8F642D}" srcOrd="1" destOrd="0" presId="urn:microsoft.com/office/officeart/2018/2/layout/IconCircleList"/>
    <dgm:cxn modelId="{36BFCF50-CFC0-4152-BB1A-E3C31B1F6DAB}" type="presParOf" srcId="{00316891-11C8-49F8-AB16-9AA03320D907}" destId="{EE0846D7-49E0-4556-AD75-1CF3384779B6}" srcOrd="2" destOrd="0" presId="urn:microsoft.com/office/officeart/2018/2/layout/IconCircleList"/>
    <dgm:cxn modelId="{08151995-6551-49AF-ABDB-B369E0F39AC1}" type="presParOf" srcId="{EE0846D7-49E0-4556-AD75-1CF3384779B6}" destId="{F0EF1947-E297-4972-8567-6CD4FED5E239}" srcOrd="0" destOrd="0" presId="urn:microsoft.com/office/officeart/2018/2/layout/IconCircleList"/>
    <dgm:cxn modelId="{86371D2A-EF09-4ABA-A519-B6B7FC6A7C15}" type="presParOf" srcId="{EE0846D7-49E0-4556-AD75-1CF3384779B6}" destId="{C50340A1-C0B5-4AF2-A78B-6B4FD39640BF}" srcOrd="1" destOrd="0" presId="urn:microsoft.com/office/officeart/2018/2/layout/IconCircleList"/>
    <dgm:cxn modelId="{EBCD6E43-35BE-4D36-B471-6F6D804FC44B}" type="presParOf" srcId="{EE0846D7-49E0-4556-AD75-1CF3384779B6}" destId="{CF8D5AE8-CB57-4759-A7B1-5AE0194696CD}" srcOrd="2" destOrd="0" presId="urn:microsoft.com/office/officeart/2018/2/layout/IconCircleList"/>
    <dgm:cxn modelId="{B6988A97-26E7-46F6-BE7D-845AF5786917}" type="presParOf" srcId="{EE0846D7-49E0-4556-AD75-1CF3384779B6}" destId="{B1D3FF8B-403A-4717-A609-4DE606FE93C5}" srcOrd="3" destOrd="0" presId="urn:microsoft.com/office/officeart/2018/2/layout/IconCircleList"/>
    <dgm:cxn modelId="{68CE8F90-A4FC-40FF-9CBD-B374274B7E21}" type="presParOf" srcId="{00316891-11C8-49F8-AB16-9AA03320D907}" destId="{FE7B76FA-AD54-43E8-8CE3-48DBFCDCC447}" srcOrd="3" destOrd="0" presId="urn:microsoft.com/office/officeart/2018/2/layout/IconCircleList"/>
    <dgm:cxn modelId="{1ABACC42-5A5A-4895-83EA-D4C6124BD158}" type="presParOf" srcId="{00316891-11C8-49F8-AB16-9AA03320D907}" destId="{DF69F4EC-A578-4FC8-BE45-19739F95FCCA}" srcOrd="4" destOrd="0" presId="urn:microsoft.com/office/officeart/2018/2/layout/IconCircleList"/>
    <dgm:cxn modelId="{0E1D4825-349D-4F4E-9ED1-1D3B8BC4974F}" type="presParOf" srcId="{DF69F4EC-A578-4FC8-BE45-19739F95FCCA}" destId="{AFB88C77-DDB8-43A0-A785-817022D29A1E}" srcOrd="0" destOrd="0" presId="urn:microsoft.com/office/officeart/2018/2/layout/IconCircleList"/>
    <dgm:cxn modelId="{76910BC8-912F-4E9F-B129-C4C47B650DD5}" type="presParOf" srcId="{DF69F4EC-A578-4FC8-BE45-19739F95FCCA}" destId="{6CBFD987-9A7A-4A33-AC69-DB242DF602A3}" srcOrd="1" destOrd="0" presId="urn:microsoft.com/office/officeart/2018/2/layout/IconCircleList"/>
    <dgm:cxn modelId="{8A461EE4-0A3F-4AA6-B715-5D794D001514}" type="presParOf" srcId="{DF69F4EC-A578-4FC8-BE45-19739F95FCCA}" destId="{21DBD588-D5AB-4246-8907-5FB900359B97}" srcOrd="2" destOrd="0" presId="urn:microsoft.com/office/officeart/2018/2/layout/IconCircleList"/>
    <dgm:cxn modelId="{E5343830-8ECD-4896-8D1B-B910D6C2B207}" type="presParOf" srcId="{DF69F4EC-A578-4FC8-BE45-19739F95FCCA}" destId="{FEC9BE51-D83C-44C4-A640-1EE6F9A5D45B}" srcOrd="3" destOrd="0" presId="urn:microsoft.com/office/officeart/2018/2/layout/IconCircleList"/>
    <dgm:cxn modelId="{9126F985-6117-4CF4-8C94-6FFC1D769231}" type="presParOf" srcId="{00316891-11C8-49F8-AB16-9AA03320D907}" destId="{F612CFED-AE06-4553-913B-BFE53E68F509}" srcOrd="5" destOrd="0" presId="urn:microsoft.com/office/officeart/2018/2/layout/IconCircleList"/>
    <dgm:cxn modelId="{9E4728DF-84B4-40C1-AEF8-472C91808CA8}" type="presParOf" srcId="{00316891-11C8-49F8-AB16-9AA03320D907}" destId="{7574E3B7-8FC3-4DAA-A4DE-DE72264E9087}" srcOrd="6" destOrd="0" presId="urn:microsoft.com/office/officeart/2018/2/layout/IconCircleList"/>
    <dgm:cxn modelId="{0D309441-E42B-44C3-B7F1-6EE17C960B6A}" type="presParOf" srcId="{7574E3B7-8FC3-4DAA-A4DE-DE72264E9087}" destId="{2896EFDC-7041-405F-8EF4-7AEDECA7B07C}" srcOrd="0" destOrd="0" presId="urn:microsoft.com/office/officeart/2018/2/layout/IconCircleList"/>
    <dgm:cxn modelId="{34A51693-D59C-43A6-AD49-C2A93E85861C}" type="presParOf" srcId="{7574E3B7-8FC3-4DAA-A4DE-DE72264E9087}" destId="{A0988A58-800C-4C2C-8815-84431A859597}" srcOrd="1" destOrd="0" presId="urn:microsoft.com/office/officeart/2018/2/layout/IconCircleList"/>
    <dgm:cxn modelId="{AE40B86C-B8CE-4C6B-ABE7-1DF5D95F9EEA}" type="presParOf" srcId="{7574E3B7-8FC3-4DAA-A4DE-DE72264E9087}" destId="{036355A4-6411-40F3-BE49-F5F37E6DBFAA}" srcOrd="2" destOrd="0" presId="urn:microsoft.com/office/officeart/2018/2/layout/IconCircleList"/>
    <dgm:cxn modelId="{8726332E-89F0-420F-BCFC-773F21C6E646}" type="presParOf" srcId="{7574E3B7-8FC3-4DAA-A4DE-DE72264E9087}" destId="{F66B734F-293C-42D0-AC4B-7B04CC700D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B2928-9563-40B1-AEE5-2163C51E1879}">
      <dsp:nvSpPr>
        <dsp:cNvPr id="0" name=""/>
        <dsp:cNvSpPr/>
      </dsp:nvSpPr>
      <dsp:spPr>
        <a:xfrm>
          <a:off x="41477" y="293868"/>
          <a:ext cx="1247730" cy="12477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6577C-9CC1-4670-A6FE-E1BB75A838C6}">
      <dsp:nvSpPr>
        <dsp:cNvPr id="0" name=""/>
        <dsp:cNvSpPr/>
      </dsp:nvSpPr>
      <dsp:spPr>
        <a:xfrm>
          <a:off x="303501" y="555891"/>
          <a:ext cx="723683" cy="723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E8DC2-3B30-4FC8-A88D-45D8550E9440}">
      <dsp:nvSpPr>
        <dsp:cNvPr id="0" name=""/>
        <dsp:cNvSpPr/>
      </dsp:nvSpPr>
      <dsp:spPr>
        <a:xfrm>
          <a:off x="1556579" y="293868"/>
          <a:ext cx="2941079" cy="124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Size of Dataset: ~70 MB</a:t>
          </a:r>
        </a:p>
      </dsp:txBody>
      <dsp:txXfrm>
        <a:off x="1556579" y="293868"/>
        <a:ext cx="2941079" cy="1247730"/>
      </dsp:txXfrm>
    </dsp:sp>
    <dsp:sp modelId="{F0EF1947-E297-4972-8567-6CD4FED5E239}">
      <dsp:nvSpPr>
        <dsp:cNvPr id="0" name=""/>
        <dsp:cNvSpPr/>
      </dsp:nvSpPr>
      <dsp:spPr>
        <a:xfrm>
          <a:off x="5010119" y="293868"/>
          <a:ext cx="1247730" cy="12477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340A1-C0B5-4AF2-A78B-6B4FD39640BF}">
      <dsp:nvSpPr>
        <dsp:cNvPr id="0" name=""/>
        <dsp:cNvSpPr/>
      </dsp:nvSpPr>
      <dsp:spPr>
        <a:xfrm>
          <a:off x="5272142" y="555891"/>
          <a:ext cx="723683" cy="723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3FF8B-403A-4717-A609-4DE606FE93C5}">
      <dsp:nvSpPr>
        <dsp:cNvPr id="0" name=""/>
        <dsp:cNvSpPr/>
      </dsp:nvSpPr>
      <dsp:spPr>
        <a:xfrm>
          <a:off x="6525220" y="293868"/>
          <a:ext cx="2941079" cy="124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Number of records: 194673 </a:t>
          </a:r>
        </a:p>
      </dsp:txBody>
      <dsp:txXfrm>
        <a:off x="6525220" y="293868"/>
        <a:ext cx="2941079" cy="1247730"/>
      </dsp:txXfrm>
    </dsp:sp>
    <dsp:sp modelId="{AFB88C77-DDB8-43A0-A785-817022D29A1E}">
      <dsp:nvSpPr>
        <dsp:cNvPr id="0" name=""/>
        <dsp:cNvSpPr/>
      </dsp:nvSpPr>
      <dsp:spPr>
        <a:xfrm>
          <a:off x="41477" y="2173097"/>
          <a:ext cx="1247730" cy="12477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FD987-9A7A-4A33-AC69-DB242DF602A3}">
      <dsp:nvSpPr>
        <dsp:cNvPr id="0" name=""/>
        <dsp:cNvSpPr/>
      </dsp:nvSpPr>
      <dsp:spPr>
        <a:xfrm>
          <a:off x="303501" y="2435120"/>
          <a:ext cx="723683" cy="7236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9BE51-D83C-44C4-A640-1EE6F9A5D45B}">
      <dsp:nvSpPr>
        <dsp:cNvPr id="0" name=""/>
        <dsp:cNvSpPr/>
      </dsp:nvSpPr>
      <dsp:spPr>
        <a:xfrm>
          <a:off x="1556579" y="2173097"/>
          <a:ext cx="2941079" cy="124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Number of columns: 38 Columns</a:t>
          </a:r>
        </a:p>
      </dsp:txBody>
      <dsp:txXfrm>
        <a:off x="1556579" y="2173097"/>
        <a:ext cx="2941079" cy="1247730"/>
      </dsp:txXfrm>
    </dsp:sp>
    <dsp:sp modelId="{2896EFDC-7041-405F-8EF4-7AEDECA7B07C}">
      <dsp:nvSpPr>
        <dsp:cNvPr id="0" name=""/>
        <dsp:cNvSpPr/>
      </dsp:nvSpPr>
      <dsp:spPr>
        <a:xfrm>
          <a:off x="5010119" y="2173097"/>
          <a:ext cx="1247730" cy="12477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88A58-800C-4C2C-8815-84431A859597}">
      <dsp:nvSpPr>
        <dsp:cNvPr id="0" name=""/>
        <dsp:cNvSpPr/>
      </dsp:nvSpPr>
      <dsp:spPr>
        <a:xfrm>
          <a:off x="5272142" y="2435120"/>
          <a:ext cx="723683" cy="7236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B734F-293C-42D0-AC4B-7B04CC700D90}">
      <dsp:nvSpPr>
        <dsp:cNvPr id="0" name=""/>
        <dsp:cNvSpPr/>
      </dsp:nvSpPr>
      <dsp:spPr>
        <a:xfrm>
          <a:off x="6525220" y="2173097"/>
          <a:ext cx="2941079" cy="124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Source : Seattle city car accident data from 2004-2020</a:t>
          </a:r>
        </a:p>
      </dsp:txBody>
      <dsp:txXfrm>
        <a:off x="6525220" y="2173097"/>
        <a:ext cx="2941079" cy="1247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7335-43D3-470F-A164-55FB53C1834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DB4F6-A42B-4529-8922-CCEF5075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DB4F6-A42B-4529-8922-CCEF5075EF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6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7FDB-EABE-4B46-93C0-6419DD8F0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9086-4757-454D-9561-EFDB1C169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AA492-6C67-40E2-9435-D099ACE2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797DD-9C09-488D-B498-A9A7E83B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809E-C33D-4FEB-A908-D606218C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EC2-7D34-4E86-96C1-817E83D1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802CC-579D-4D6F-9DA7-368FD195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9C75-CCC0-449F-B589-1C4BF207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99EF-BC50-485D-9676-9DE4CDEE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5CDB-BA42-49E6-88CA-CD5725A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93992-B13A-4254-9E7C-AFB4B4529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090CB-59F9-478E-B2B0-505E6FC47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43EF-964F-4DB6-A1A0-7E9E209D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88B54-DAA1-4589-AF8D-1237451E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1E34-4730-4447-A47C-485F4638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A631-7E90-4AB9-AAAE-95D9AF8E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B4CD-2B3E-47A8-A8BA-7397B2A6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E2C06-6ABC-4901-A4A0-30A8BF23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530D3-7644-4BC7-9DAC-5EA1898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939D-0963-4F29-A8BC-E98B86B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F453-2E3D-4BDE-90A0-2D8036F3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DC36E-8EEF-41A6-948B-6556B0EF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4647-707F-46E7-B718-7FB9965E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B886-E22C-4396-B7B9-1D5132DF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4CF62-D45F-48B9-8428-E1098A0E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C5ED-FBA0-4CCA-8269-8225A95F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20C7-B44E-48C1-AC45-025E40DE3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D59FB-C24A-4F48-9141-1B8B699A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8090B-1FF6-4B92-BDE6-48519EC4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926CE-682F-40BB-8AE1-30695D39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3BB33-67B6-4E54-ADA8-69B9F04F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48AF-FDEF-4232-82DC-4586BA7F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2D3FD-E586-4CA3-B254-9F1049F1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EDFE9-C244-48EC-BB05-B520A0602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0AC2E-3ABF-4723-9725-5920E20BD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E2E4E-F030-4393-8DC7-049DBA165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2E13A-64DB-4F03-8FAD-672D2FE7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387C4-4E90-4978-8F17-0ECEAC1A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DE74B-2BD4-487A-855B-15E90D1D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4959-36EE-4851-9D6C-45B626FD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9F46-02FC-47F6-A412-5B0AB5B4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EE87-3519-45BD-882C-988AB51B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B6543-A73D-4448-86D6-E9320527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8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3D435-E679-403A-92A9-FC8E5034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10EA4-92F3-4864-BC72-ED08E4AC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A7CEA-87F9-4481-BF97-D6BE1956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AB84-83C2-4E12-8287-CDA2375E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55F4-3AE4-4FFB-BD6E-EE330C64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35D63-EA9D-4028-BCB9-7826E2F9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89997-767F-4580-B9C9-4E3225A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0CF8B-2B43-42E2-86BB-E5CBF730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4A917-0CFB-4E63-9242-EAC398B0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1AA1-08B3-43D7-A0A6-166AF40F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BF9E0-BEA6-4134-B324-B2626531C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92121-A07C-4951-9C7A-5854F048F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48179-7B8B-4B4E-B5F9-E6837512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E8A0-5F73-423F-B456-FF2FB578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BAA32-B2BC-47FA-B6BB-BB051074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2DE16-3BA7-4924-950E-A9F4A2EF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652C-3B3D-4343-BD63-7EFAFBA1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A037-583F-4575-8AAC-5ED207BC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BA01-E0CC-42E5-A42A-789AA3232A5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9E97-1CEE-409F-A205-780F84DF8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3EE8-B6BD-4AA0-BDBE-427862423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9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7168B-D61C-4068-A502-1DF70350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Prediction of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307E8-1DB5-4B59-9999-66BF51055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u="sng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02790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8F336-84B9-46A5-9943-C4717A0C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What worked</a:t>
            </a:r>
            <a:br>
              <a:rPr lang="en-US" sz="2500">
                <a:solidFill>
                  <a:srgbClr val="FFFFFF"/>
                </a:solidFill>
              </a:rPr>
            </a:br>
            <a:br>
              <a:rPr lang="en-US" sz="2500">
                <a:solidFill>
                  <a:srgbClr val="FFFFFF"/>
                </a:solidFill>
              </a:rPr>
            </a:br>
            <a:r>
              <a:rPr lang="en-US" sz="2500">
                <a:solidFill>
                  <a:srgbClr val="FFFFFF"/>
                </a:solidFill>
              </a:rPr>
              <a:t> What not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BAE1-91D4-461A-933F-181593A2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Under Sampling</a:t>
            </a:r>
          </a:p>
          <a:p>
            <a:r>
              <a:rPr lang="en-US" sz="2400" dirty="0"/>
              <a:t>Fine tuning the parameters</a:t>
            </a:r>
          </a:p>
          <a:p>
            <a:r>
              <a:rPr lang="en-US" sz="2400" dirty="0"/>
              <a:t>Data Preprocessing</a:t>
            </a:r>
          </a:p>
          <a:p>
            <a:endParaRPr lang="en-US" sz="2400" dirty="0"/>
          </a:p>
          <a:p>
            <a:r>
              <a:rPr lang="en-US" sz="2400" dirty="0"/>
              <a:t>Over Sampling</a:t>
            </a:r>
          </a:p>
          <a:p>
            <a:r>
              <a:rPr lang="en-US" sz="2400" dirty="0"/>
              <a:t>Certain popular ensemble methods did not work well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8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A8EEB-C658-41AC-B91E-44C148C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21C2-DF90-4E2F-B503-149A769C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 conclusion, most of the algorithms are biased towards most frequent class. However, efficient pre-processing and corresponding imbalanced data techniques should give optimal results.</a:t>
            </a:r>
          </a:p>
        </p:txBody>
      </p:sp>
    </p:spTree>
    <p:extLst>
      <p:ext uri="{BB962C8B-B14F-4D97-AF65-F5344CB8AC3E}">
        <p14:creationId xmlns:p14="http://schemas.microsoft.com/office/powerpoint/2010/main" val="321943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AB7ED-0F20-4CC7-A490-E88F3300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2854-F523-4EEE-8CBA-B29EA926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 u="sng"/>
          </a:p>
          <a:p>
            <a:pPr marL="0" indent="0">
              <a:buNone/>
            </a:pPr>
            <a:endParaRPr lang="en-US" sz="1700" u="sng"/>
          </a:p>
          <a:p>
            <a:pPr marL="0" indent="0">
              <a:buNone/>
            </a:pPr>
            <a:endParaRPr lang="en-US" sz="1700" u="sng"/>
          </a:p>
          <a:p>
            <a:pPr marL="0" indent="0">
              <a:buNone/>
            </a:pPr>
            <a:r>
              <a:rPr lang="en-US" sz="1700" u="sng"/>
              <a:t>Motivation</a:t>
            </a:r>
          </a:p>
          <a:p>
            <a:r>
              <a:rPr lang="en-US" sz="1700"/>
              <a:t>Traffic accidents are severe concern for most of the countries </a:t>
            </a:r>
          </a:p>
          <a:p>
            <a:r>
              <a:rPr lang="en-US" sz="1700"/>
              <a:t>Approx. 1.25 million people deaths caused because of road accident injuries in a year [1]</a:t>
            </a:r>
          </a:p>
          <a:p>
            <a:endParaRPr lang="en-US" sz="1700"/>
          </a:p>
          <a:p>
            <a:pPr marL="0" indent="0">
              <a:buNone/>
            </a:pPr>
            <a:r>
              <a:rPr lang="en-US" sz="1700" u="sng"/>
              <a:t>Objective</a:t>
            </a:r>
            <a:endParaRPr lang="en-US" sz="1700"/>
          </a:p>
          <a:p>
            <a:r>
              <a:rPr lang="en-US" sz="1700"/>
              <a:t>To help traffic control authorities predict the accident severity</a:t>
            </a:r>
          </a:p>
          <a:p>
            <a:r>
              <a:rPr lang="en-US" sz="1700"/>
              <a:t>Effectively able to predict “Serious” accidents</a:t>
            </a:r>
          </a:p>
          <a:p>
            <a:endParaRPr lang="en-US" sz="1700"/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49153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D85496-C5A2-4BA4-8DB1-48216C04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 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0A30823-019F-4717-AFCF-1FCD3EFA6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477085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715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91418-AF6B-4215-AA83-038EFED0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CA8E-5E4D-46E2-9331-8E4AA324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endParaRPr lang="en-US" sz="1500"/>
          </a:p>
          <a:p>
            <a:r>
              <a:rPr lang="en-US" sz="1500"/>
              <a:t>Data missing values are imputed by the most frequent value of the column</a:t>
            </a:r>
          </a:p>
          <a:p>
            <a:r>
              <a:rPr lang="en-US" sz="1500"/>
              <a:t>Categorical data labelled with numerical values</a:t>
            </a:r>
          </a:p>
          <a:p>
            <a:r>
              <a:rPr lang="en-US" sz="1500"/>
              <a:t>Merged similar categorical values</a:t>
            </a:r>
          </a:p>
          <a:p>
            <a:r>
              <a:rPr lang="en-US" sz="1500"/>
              <a:t>SelectKBest: provides the k best features by performing various statistical tests i.e., chi squared computation between two non-negative features</a:t>
            </a:r>
          </a:p>
          <a:p>
            <a:r>
              <a:rPr lang="en-US" sz="1500"/>
              <a:t>RFE(Recursive Feature Elimination): Recursively eliminates the features which does not in target variable values</a:t>
            </a:r>
          </a:p>
          <a:p>
            <a:r>
              <a:rPr lang="en-US" sz="1500"/>
              <a:t>Merged Serious and Fatal classes as Serious class</a:t>
            </a:r>
          </a:p>
          <a:p>
            <a:endParaRPr lang="en-US" sz="1500"/>
          </a:p>
          <a:p>
            <a:pPr marL="0" indent="0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1431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8C2832B0-D577-4EA0-820F-695EE1E9D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5">
            <a:extLst>
              <a:ext uri="{FF2B5EF4-FFF2-40B4-BE49-F238E27FC236}">
                <a16:creationId xmlns:a16="http://schemas.microsoft.com/office/drawing/2014/main" id="{FA57A853-2E0C-42F0-85F3-C0B501A9C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84269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6">
            <a:extLst>
              <a:ext uri="{FF2B5EF4-FFF2-40B4-BE49-F238E27FC236}">
                <a16:creationId xmlns:a16="http://schemas.microsoft.com/office/drawing/2014/main" id="{F2E9C3F6-DA5B-4DBC-9A74-B8E0CB075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6839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7">
            <a:extLst>
              <a:ext uri="{FF2B5EF4-FFF2-40B4-BE49-F238E27FC236}">
                <a16:creationId xmlns:a16="http://schemas.microsoft.com/office/drawing/2014/main" id="{1A166365-F18F-415C-B28F-D46003176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8850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Rectangle 8">
            <a:extLst>
              <a:ext uri="{FF2B5EF4-FFF2-40B4-BE49-F238E27FC236}">
                <a16:creationId xmlns:a16="http://schemas.microsoft.com/office/drawing/2014/main" id="{B2CDDFB2-5255-4B15-A6A1-CF914588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24043"/>
            <a:ext cx="5288862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C5A05-6B94-4453-AF4A-0D9D658C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1357766"/>
            <a:ext cx="4322204" cy="34333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Data Visualization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8AFB915-989B-4EE1-90CE-260656902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095999" y="673584"/>
            <a:ext cx="5297425" cy="26354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035F8B-F48F-4422-B9C9-0CF313BA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095999" y="4177685"/>
            <a:ext cx="2568280" cy="1380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BE5643A-FAA6-4144-AE3F-684AEB40DF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825145" y="4215157"/>
            <a:ext cx="2592279" cy="1315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38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F4CBFA-B385-4B16-B63B-29D40EBF7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98CE04-5039-4B4D-B676-5DDF946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13372" y="563918"/>
            <a:ext cx="4163968" cy="5978614"/>
            <a:chOff x="7513372" y="803186"/>
            <a:chExt cx="4163968" cy="5978614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5B7FFC8-6FAA-4120-AC51-F1C9C825A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F5B224B-4446-4B75-8B12-7FAFA8ED8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C807611F-497E-428E-9B8B-0192C7897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3E690E-44ED-43E4-A2E4-C892ACA3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6" y="1132517"/>
            <a:ext cx="3246509" cy="436753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7DD9-F28D-4212-834C-7C969C58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9"/>
            <a:ext cx="6300975" cy="43675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K- Nearest Neighbor</a:t>
            </a:r>
          </a:p>
          <a:p>
            <a:pPr marL="0" indent="0">
              <a:buNone/>
            </a:pPr>
            <a:r>
              <a:rPr lang="en-US" sz="2400" dirty="0"/>
              <a:t>Decision Tree Analysis </a:t>
            </a:r>
          </a:p>
          <a:p>
            <a:pPr marL="0" indent="0">
              <a:buNone/>
            </a:pPr>
            <a:r>
              <a:rPr lang="en-US" sz="2400" dirty="0"/>
              <a:t>Logistic Regression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7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D5D3CE8-6534-4899-B698-BB3C6848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313485-7BF2-43EA-9239-5BAA30343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DECC8AEA-4B25-44FA-B040-C34B0FEB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88C5D63D-E29B-48C0-9453-20000B702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6">
              <a:extLst>
                <a:ext uri="{FF2B5EF4-FFF2-40B4-BE49-F238E27FC236}">
                  <a16:creationId xmlns:a16="http://schemas.microsoft.com/office/drawing/2014/main" id="{48D22C82-28FA-4F3A-8B17-C11CC2EB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7">
              <a:extLst>
                <a:ext uri="{FF2B5EF4-FFF2-40B4-BE49-F238E27FC236}">
                  <a16:creationId xmlns:a16="http://schemas.microsoft.com/office/drawing/2014/main" id="{F037018E-FAF9-46CE-A969-6BC7426A6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A86A11D-8AB8-4EEA-B839-065E3408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35347-8BD6-4A09-B8B9-042B8AB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Comparative Analysis</a:t>
            </a:r>
          </a:p>
        </p:txBody>
      </p:sp>
      <p:pic>
        <p:nvPicPr>
          <p:cNvPr id="4" name="Content Placeholder 3" descr="A picture containing table&#10;&#10;Description automatically generated">
            <a:extLst>
              <a:ext uri="{FF2B5EF4-FFF2-40B4-BE49-F238E27FC236}">
                <a16:creationId xmlns:a16="http://schemas.microsoft.com/office/drawing/2014/main" id="{1A8AC86C-3B6E-44E0-BC0A-E474B4C7E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75" y="3392624"/>
            <a:ext cx="3478213" cy="17666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E9A2E-739E-4A4C-B4FF-B8463ED0F5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0" r="2" b="2"/>
          <a:stretch/>
        </p:blipFill>
        <p:spPr>
          <a:xfrm>
            <a:off x="5385405" y="2486034"/>
            <a:ext cx="2743200" cy="341257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6C318-C2F3-4FC2-8046-0735F0D139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4" r="7276" b="-2"/>
          <a:stretch/>
        </p:blipFill>
        <p:spPr>
          <a:xfrm>
            <a:off x="8128605" y="2486034"/>
            <a:ext cx="2767293" cy="341257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F95C68-AB6E-4C79-8764-E43667ACD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8605" y="2486034"/>
            <a:ext cx="0" cy="341071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9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63D29-CD15-43D9-A098-50A2B78A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Handling Imbalanced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3F37-024A-4FDD-A357-59D8469F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Over Sampling</a:t>
            </a:r>
          </a:p>
          <a:p>
            <a:r>
              <a:rPr lang="en-US" sz="2400" dirty="0"/>
              <a:t>Under Sampling</a:t>
            </a:r>
          </a:p>
          <a:p>
            <a:r>
              <a:rPr lang="en-US" sz="2400" dirty="0"/>
              <a:t>Mis-classification penalty </a:t>
            </a:r>
          </a:p>
          <a:p>
            <a:r>
              <a:rPr lang="en-US" sz="2400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199539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A0AA1-A0E4-48A3-B13C-9AB57B76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98A6-C835-487D-B387-51C61C28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Cannot run most of the algorithms on local machines</a:t>
            </a:r>
          </a:p>
          <a:p>
            <a:r>
              <a:rPr lang="en-US" sz="2400" dirty="0"/>
              <a:t>Not able to test over sampling </a:t>
            </a:r>
          </a:p>
          <a:p>
            <a:r>
              <a:rPr lang="en-US" sz="2400" dirty="0"/>
              <a:t>Highly imbalanced classes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14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Prediction of Accident Severity</vt:lpstr>
      <vt:lpstr>Introduction</vt:lpstr>
      <vt:lpstr>Dataset </vt:lpstr>
      <vt:lpstr>Data Pre-processing</vt:lpstr>
      <vt:lpstr>Data Visualization </vt:lpstr>
      <vt:lpstr>Algorithms Used</vt:lpstr>
      <vt:lpstr>Comparative Analysis</vt:lpstr>
      <vt:lpstr>Handling Imbalanced Data</vt:lpstr>
      <vt:lpstr>Challenges</vt:lpstr>
      <vt:lpstr>What worked   What not worked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Accident Severity</dc:title>
  <dc:creator>Pandey, Mayank</dc:creator>
  <cp:lastModifiedBy>Pandey, Mayank</cp:lastModifiedBy>
  <cp:revision>2</cp:revision>
  <dcterms:created xsi:type="dcterms:W3CDTF">2020-09-18T12:49:05Z</dcterms:created>
  <dcterms:modified xsi:type="dcterms:W3CDTF">2020-09-18T12:49:55Z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2020-09-18T12:49:18Z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c9efa4a7-9627-4a7f-ac0f-f1997c61f01a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