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4" r:id="rId5"/>
    <p:sldId id="265" r:id="rId6"/>
    <p:sldId id="266" r:id="rId7"/>
    <p:sldId id="267" r:id="rId8"/>
    <p:sldId id="268" r:id="rId9"/>
    <p:sldId id="269" r:id="rId10"/>
    <p:sldId id="261" r:id="rId11"/>
    <p:sldId id="27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3fe7c55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3fe7c55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3fe7c55c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3fe7c55c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997e186a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997e186a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msambare/fer201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6895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320" b="1"/>
              <a:t>Emotion Detection System</a:t>
            </a:r>
            <a:r>
              <a:rPr lang="en" sz="5580" b="1">
                <a:solidFill>
                  <a:schemeClr val="dk1"/>
                </a:solidFill>
                <a:latin typeface="Arial"/>
                <a:ea typeface="Arial"/>
                <a:cs typeface="Arial"/>
                <a:sym typeface="Arial"/>
              </a:rPr>
              <a:t> </a:t>
            </a:r>
            <a:endParaRPr sz="4320" b="1"/>
          </a:p>
        </p:txBody>
      </p:sp>
      <p:sp>
        <p:nvSpPr>
          <p:cNvPr id="129" name="Google Shape;129;p13"/>
          <p:cNvSpPr txBox="1">
            <a:spLocks noGrp="1"/>
          </p:cNvSpPr>
          <p:nvPr>
            <p:ph type="subTitle" idx="1"/>
          </p:nvPr>
        </p:nvSpPr>
        <p:spPr>
          <a:xfrm>
            <a:off x="1891350" y="2678921"/>
            <a:ext cx="5361300" cy="76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b="1" dirty="0">
                <a:solidFill>
                  <a:schemeClr val="dk2"/>
                </a:solidFill>
              </a:rPr>
              <a:t>Image Processing(CSE4019) - Review 3</a:t>
            </a:r>
            <a:endParaRPr sz="23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Dataset</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u="sng">
                <a:solidFill>
                  <a:schemeClr val="hlink"/>
                </a:solidFill>
                <a:hlinkClick r:id="rId3"/>
              </a:rPr>
              <a:t>https://www.kaggle.com/msambare/fer2013</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AB3F-AA96-3CAD-AA67-D0ACDCFD49E4}"/>
              </a:ext>
            </a:extLst>
          </p:cNvPr>
          <p:cNvSpPr>
            <a:spLocks noGrp="1"/>
          </p:cNvSpPr>
          <p:nvPr>
            <p:ph type="title"/>
          </p:nvPr>
        </p:nvSpPr>
        <p:spPr/>
        <p:txBody>
          <a:bodyPr/>
          <a:lstStyle/>
          <a:p>
            <a:r>
              <a:rPr lang="en-US" dirty="0"/>
              <a:t>Output </a:t>
            </a:r>
          </a:p>
        </p:txBody>
      </p:sp>
      <p:pic>
        <p:nvPicPr>
          <p:cNvPr id="4" name="Picture 3">
            <a:extLst>
              <a:ext uri="{FF2B5EF4-FFF2-40B4-BE49-F238E27FC236}">
                <a16:creationId xmlns:a16="http://schemas.microsoft.com/office/drawing/2014/main" id="{13B91C13-F2EB-44C7-37D9-162EFAC7398D}"/>
              </a:ext>
            </a:extLst>
          </p:cNvPr>
          <p:cNvPicPr>
            <a:picLocks noChangeAspect="1"/>
          </p:cNvPicPr>
          <p:nvPr/>
        </p:nvPicPr>
        <p:blipFill>
          <a:blip r:embed="rId2"/>
          <a:stretch>
            <a:fillRect/>
          </a:stretch>
        </p:blipFill>
        <p:spPr>
          <a:xfrm>
            <a:off x="3659373" y="913693"/>
            <a:ext cx="4591309" cy="3640765"/>
          </a:xfrm>
          <a:prstGeom prst="rect">
            <a:avLst/>
          </a:prstGeom>
        </p:spPr>
      </p:pic>
      <p:sp>
        <p:nvSpPr>
          <p:cNvPr id="3" name="Text Placeholder 2">
            <a:extLst>
              <a:ext uri="{FF2B5EF4-FFF2-40B4-BE49-F238E27FC236}">
                <a16:creationId xmlns:a16="http://schemas.microsoft.com/office/drawing/2014/main" id="{278950A1-EB6C-101D-396C-D7E6CD516616}"/>
              </a:ext>
            </a:extLst>
          </p:cNvPr>
          <p:cNvSpPr>
            <a:spLocks noGrp="1"/>
          </p:cNvSpPr>
          <p:nvPr>
            <p:ph type="body" idx="1"/>
          </p:nvPr>
        </p:nvSpPr>
        <p:spPr>
          <a:xfrm>
            <a:off x="3659373" y="913693"/>
            <a:ext cx="4665477" cy="3563609"/>
          </a:xfrm>
        </p:spPr>
        <p:txBody>
          <a:bodyPr/>
          <a:lstStyle/>
          <a:p>
            <a:endParaRPr lang="en-US" dirty="0"/>
          </a:p>
        </p:txBody>
      </p:sp>
    </p:spTree>
    <p:extLst>
      <p:ext uri="{BB962C8B-B14F-4D97-AF65-F5344CB8AC3E}">
        <p14:creationId xmlns:p14="http://schemas.microsoft.com/office/powerpoint/2010/main" val="401091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77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Team Members</a:t>
            </a:r>
            <a:endParaRPr b="1"/>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latin typeface="Nunito"/>
                <a:ea typeface="Nunito"/>
                <a:cs typeface="Nunito"/>
                <a:sym typeface="Nunito"/>
              </a:rPr>
              <a:t>Adil Ahmed - 19BCE1012</a:t>
            </a:r>
            <a:endParaRPr sz="1500" b="1">
              <a:latin typeface="Nunito"/>
              <a:ea typeface="Nunito"/>
              <a:cs typeface="Nunito"/>
              <a:sym typeface="Nunito"/>
            </a:endParaRPr>
          </a:p>
          <a:p>
            <a:pPr marL="0" lvl="0" indent="0" algn="l" rtl="0">
              <a:spcBef>
                <a:spcPts val="1200"/>
              </a:spcBef>
              <a:spcAft>
                <a:spcPts val="0"/>
              </a:spcAft>
              <a:buNone/>
            </a:pPr>
            <a:r>
              <a:rPr lang="en" sz="1500" b="1">
                <a:latin typeface="Nunito"/>
                <a:ea typeface="Nunito"/>
                <a:cs typeface="Nunito"/>
                <a:sym typeface="Nunito"/>
              </a:rPr>
              <a:t>Mayank Sharma - 19BCE1145</a:t>
            </a:r>
            <a:endParaRPr sz="1500" b="1">
              <a:latin typeface="Nunito"/>
              <a:ea typeface="Nunito"/>
              <a:cs typeface="Nunito"/>
              <a:sym typeface="Nunito"/>
            </a:endParaRPr>
          </a:p>
          <a:p>
            <a:pPr marL="0" lvl="0" indent="0" algn="l" rtl="0">
              <a:spcBef>
                <a:spcPts val="1200"/>
              </a:spcBef>
              <a:spcAft>
                <a:spcPts val="1200"/>
              </a:spcAft>
              <a:buNone/>
            </a:pPr>
            <a:r>
              <a:rPr lang="en" sz="1500" b="1">
                <a:latin typeface="Nunito"/>
                <a:ea typeface="Nunito"/>
                <a:cs typeface="Nunito"/>
                <a:sym typeface="Nunito"/>
              </a:rPr>
              <a:t>Shail Patel - 19BCE1414</a:t>
            </a:r>
            <a:endParaRPr sz="1500" b="1">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91406"/>
              </a:lnSpc>
              <a:spcBef>
                <a:spcPts val="0"/>
              </a:spcBef>
              <a:spcAft>
                <a:spcPts val="0"/>
              </a:spcAft>
              <a:buNone/>
            </a:pPr>
            <a:r>
              <a:rPr lang="en" sz="1500">
                <a:solidFill>
                  <a:srgbClr val="000000"/>
                </a:solidFill>
                <a:highlight>
                  <a:srgbClr val="FFFFFF"/>
                </a:highlight>
                <a:latin typeface="Nunito"/>
                <a:ea typeface="Nunito"/>
                <a:cs typeface="Nunito"/>
                <a:sym typeface="Nunito"/>
              </a:rPr>
              <a:t>This project is a real time recognition system that traces the very mood of the human. Human expresses their mood and sometimes what they need through their expression. It can be a smiling face,  or it  can be  the face full  of anger. This project consists of models made through various algorithms of machine as well as  deep  learning.  It  also  uses  some  of  the  very  powerful  packages  in  python  to  create  an application software that recognizes the expression of human in real time. Some of the libraries are:  TensorFlow,  Keras, OpenCV,  Matplotlib.</a:t>
            </a:r>
            <a:endParaRPr sz="1500">
              <a:solidFill>
                <a:srgbClr val="000000"/>
              </a:solidFill>
              <a:highlight>
                <a:srgbClr val="FFFFFF"/>
              </a:highlight>
              <a:latin typeface="Nunito"/>
              <a:ea typeface="Nunito"/>
              <a:cs typeface="Nunito"/>
              <a:sym typeface="Nunito"/>
            </a:endParaRPr>
          </a:p>
          <a:p>
            <a:pPr marL="0" lvl="0" indent="0" algn="l" rtl="0">
              <a:lnSpc>
                <a:spcPct val="91406"/>
              </a:lnSpc>
              <a:spcBef>
                <a:spcPts val="0"/>
              </a:spcBef>
              <a:spcAft>
                <a:spcPts val="0"/>
              </a:spcAft>
              <a:buNone/>
            </a:pPr>
            <a:endParaRPr sz="15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500" b="1">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CNN Architecture</a:t>
            </a:r>
            <a:endParaRPr lang="en-IN" dirty="0"/>
          </a:p>
        </p:txBody>
      </p:sp>
      <p:pic>
        <p:nvPicPr>
          <p:cNvPr id="4" name="Picture 3"/>
          <p:cNvPicPr>
            <a:picLocks noChangeAspect="1"/>
          </p:cNvPicPr>
          <p:nvPr/>
        </p:nvPicPr>
        <p:blipFill>
          <a:blip r:embed="rId2"/>
          <a:stretch>
            <a:fillRect/>
          </a:stretch>
        </p:blipFill>
        <p:spPr>
          <a:xfrm>
            <a:off x="214747" y="1614054"/>
            <a:ext cx="8705770" cy="2126673"/>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5404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our model</a:t>
            </a:r>
            <a:endParaRPr lang="en-IN" dirty="0"/>
          </a:p>
        </p:txBody>
      </p:sp>
      <p:sp>
        <p:nvSpPr>
          <p:cNvPr id="3" name="Text Placeholder 2"/>
          <p:cNvSpPr>
            <a:spLocks noGrp="1"/>
          </p:cNvSpPr>
          <p:nvPr>
            <p:ph type="body" idx="1"/>
          </p:nvPr>
        </p:nvSpPr>
        <p:spPr/>
        <p:txBody>
          <a:bodyPr/>
          <a:lstStyle/>
          <a:p>
            <a:r>
              <a:rPr lang="en-US" dirty="0"/>
              <a:t>Importing OS module- to allow our code to interact with the Operating System. Imported </a:t>
            </a:r>
            <a:r>
              <a:rPr lang="en-US" dirty="0" err="1"/>
              <a:t>keras</a:t>
            </a:r>
            <a:r>
              <a:rPr lang="en-US" dirty="0"/>
              <a:t> – an open source neural network library which is basically written in the Python language.  From </a:t>
            </a:r>
            <a:r>
              <a:rPr lang="en-US" dirty="0" err="1"/>
              <a:t>Keras</a:t>
            </a:r>
            <a:r>
              <a:rPr lang="en-US" dirty="0"/>
              <a:t>, import the rest of the modules –  to enable our code to perform various functions.</a:t>
            </a:r>
          </a:p>
        </p:txBody>
      </p:sp>
    </p:spTree>
    <p:extLst>
      <p:ext uri="{BB962C8B-B14F-4D97-AF65-F5344CB8AC3E}">
        <p14:creationId xmlns:p14="http://schemas.microsoft.com/office/powerpoint/2010/main" val="116423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our model</a:t>
            </a:r>
            <a:endParaRPr lang="en-IN" dirty="0"/>
          </a:p>
        </p:txBody>
      </p:sp>
      <p:sp>
        <p:nvSpPr>
          <p:cNvPr id="3" name="Text Placeholder 2"/>
          <p:cNvSpPr>
            <a:spLocks noGrp="1"/>
          </p:cNvSpPr>
          <p:nvPr>
            <p:ph type="body" idx="1"/>
          </p:nvPr>
        </p:nvSpPr>
        <p:spPr/>
        <p:txBody>
          <a:bodyPr>
            <a:normAutofit/>
          </a:bodyPr>
          <a:lstStyle/>
          <a:p>
            <a:r>
              <a:rPr lang="en-US" dirty="0"/>
              <a:t>Now we are proceeding towards the data augmentation step, where we will use the module </a:t>
            </a:r>
            <a:r>
              <a:rPr lang="en-US" dirty="0" err="1"/>
              <a:t>ImageDataGenerator</a:t>
            </a:r>
            <a:endParaRPr lang="en-US" dirty="0"/>
          </a:p>
          <a:p>
            <a:r>
              <a:rPr lang="en-US" dirty="0"/>
              <a:t>For the validation data set, only this particular normalization specification can suffice, as we do not require as many images for validation as we require to train our model.</a:t>
            </a:r>
          </a:p>
          <a:p>
            <a:r>
              <a:rPr lang="en-US" dirty="0"/>
              <a:t>Next, we have to take the data frame and the path of our data set into a directory and then generate or develop batches of augmented or normalized data using the above data. And to do so, the </a:t>
            </a:r>
            <a:r>
              <a:rPr lang="en-US" dirty="0" err="1"/>
              <a:t>flow_from_directory</a:t>
            </a:r>
            <a:r>
              <a:rPr lang="en-US" dirty="0"/>
              <a:t> method and its specifications are employed</a:t>
            </a:r>
          </a:p>
          <a:p>
            <a:r>
              <a:rPr lang="en-US" dirty="0"/>
              <a:t>Grayscale – because we don’t require colors to classify our emotions. The class mode is categorical as we have multiple classes . Shuffle is set to true because the model needs appropriate training.</a:t>
            </a:r>
            <a:endParaRPr lang="en-IN" dirty="0"/>
          </a:p>
        </p:txBody>
      </p:sp>
    </p:spTree>
    <p:extLst>
      <p:ext uri="{BB962C8B-B14F-4D97-AF65-F5344CB8AC3E}">
        <p14:creationId xmlns:p14="http://schemas.microsoft.com/office/powerpoint/2010/main" val="207806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Incorporating Convolutional Neural Network into our model</a:t>
            </a:r>
          </a:p>
        </p:txBody>
      </p:sp>
      <p:sp>
        <p:nvSpPr>
          <p:cNvPr id="3" name="Text Placeholder 2"/>
          <p:cNvSpPr>
            <a:spLocks noGrp="1"/>
          </p:cNvSpPr>
          <p:nvPr>
            <p:ph type="body" idx="1"/>
          </p:nvPr>
        </p:nvSpPr>
        <p:spPr/>
        <p:txBody>
          <a:bodyPr>
            <a:normAutofit fontScale="92500" lnSpcReduction="20000"/>
          </a:bodyPr>
          <a:lstStyle/>
          <a:p>
            <a:r>
              <a:rPr lang="en-US" dirty="0"/>
              <a:t>Moving on to neural networks, its time to employ the Conv2D, Activation, </a:t>
            </a:r>
            <a:r>
              <a:rPr lang="en-US" dirty="0" err="1"/>
              <a:t>BatchNormalization</a:t>
            </a:r>
            <a:r>
              <a:rPr lang="en-US" dirty="0"/>
              <a:t>, Dropout, MaxPooling2D modules under the </a:t>
            </a:r>
            <a:r>
              <a:rPr lang="en-US" dirty="0" err="1"/>
              <a:t>keras.layers</a:t>
            </a:r>
            <a:r>
              <a:rPr lang="en-US" dirty="0"/>
              <a:t> to train our model conveniently.</a:t>
            </a:r>
          </a:p>
          <a:p>
            <a:r>
              <a:rPr lang="en-US" dirty="0"/>
              <a:t>Here comes blocks of code to activate the neurons in the neural network. These are similar but the only difference is that, with each subsequent block the number of neurons doubles. This process shall start with our batch size that is 32 in #part1 and 64 in #part2 and so on until the desired number of neurons to be activated is achieved.</a:t>
            </a:r>
          </a:p>
          <a:p>
            <a:r>
              <a:rPr lang="en-US" dirty="0"/>
              <a:t>The </a:t>
            </a:r>
            <a:r>
              <a:rPr lang="en-US" dirty="0" err="1"/>
              <a:t>model.add</a:t>
            </a:r>
            <a:r>
              <a:rPr lang="en-US" dirty="0"/>
              <a:t>() method comes in use here.  3 by 3 matrices of specified neurons are being made with uniform padding throughout. ‘</a:t>
            </a:r>
            <a:r>
              <a:rPr lang="en-US" dirty="0" err="1"/>
              <a:t>he_normal</a:t>
            </a:r>
            <a:r>
              <a:rPr lang="en-US" dirty="0"/>
              <a:t>’ is set as it gives good variance for the distribution in terms of statistics. ‘</a:t>
            </a:r>
            <a:r>
              <a:rPr lang="en-US" dirty="0" err="1"/>
              <a:t>elu</a:t>
            </a:r>
            <a:r>
              <a:rPr lang="en-US" dirty="0"/>
              <a:t>’ activation – so it doesn’t have negative values and gives more accuracy. Dropout refers to the percentage of neurons to be left out or deactivated during transmission at one time. MaxPooling2D – for dimensionality reduction while </a:t>
            </a:r>
            <a:r>
              <a:rPr lang="en-US" dirty="0" err="1"/>
              <a:t>BatchNormalization</a:t>
            </a:r>
            <a:r>
              <a:rPr lang="en-US" dirty="0"/>
              <a:t> calculates the linear function in layers.</a:t>
            </a:r>
          </a:p>
          <a:p>
            <a:r>
              <a:rPr lang="en-US" dirty="0"/>
              <a:t>Specifying the ‘</a:t>
            </a:r>
            <a:r>
              <a:rPr lang="en-US" dirty="0" err="1"/>
              <a:t>input_shape</a:t>
            </a:r>
            <a:r>
              <a:rPr lang="en-US" dirty="0"/>
              <a:t>’ is one time job, as the subsequent part will adjust in accordance with the output of the preceding part.</a:t>
            </a:r>
          </a:p>
          <a:p>
            <a:endParaRPr lang="en-US" dirty="0"/>
          </a:p>
        </p:txBody>
      </p:sp>
    </p:spTree>
    <p:extLst>
      <p:ext uri="{BB962C8B-B14F-4D97-AF65-F5344CB8AC3E}">
        <p14:creationId xmlns:p14="http://schemas.microsoft.com/office/powerpoint/2010/main" val="58542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flatten our matrices and get into the dense layer.</a:t>
            </a:r>
          </a:p>
        </p:txBody>
      </p:sp>
      <p:sp>
        <p:nvSpPr>
          <p:cNvPr id="3" name="Text Placeholder 2"/>
          <p:cNvSpPr>
            <a:spLocks noGrp="1"/>
          </p:cNvSpPr>
          <p:nvPr>
            <p:ph type="body" idx="1"/>
          </p:nvPr>
        </p:nvSpPr>
        <p:spPr/>
        <p:txBody>
          <a:bodyPr/>
          <a:lstStyle/>
          <a:p>
            <a:r>
              <a:rPr lang="en-US" dirty="0"/>
              <a:t>We use the ‘</a:t>
            </a:r>
            <a:r>
              <a:rPr lang="en-US" dirty="0" err="1"/>
              <a:t>Conv</a:t>
            </a:r>
            <a:r>
              <a:rPr lang="en-US" dirty="0"/>
              <a:t>’ layer for associating a feature with its neighboring features, and ‘dense’ layer for associating each feature to every other feature. ‘Flatten’ plays the role of adjusting the format to pass on to the dense layer. These connections play an important role when it comes to object detection.</a:t>
            </a:r>
            <a:endParaRPr lang="en-IN" dirty="0"/>
          </a:p>
        </p:txBody>
      </p:sp>
    </p:spTree>
    <p:extLst>
      <p:ext uri="{BB962C8B-B14F-4D97-AF65-F5344CB8AC3E}">
        <p14:creationId xmlns:p14="http://schemas.microsoft.com/office/powerpoint/2010/main" val="38860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Fitting the Model with Training and Validation Data</a:t>
            </a:r>
          </a:p>
        </p:txBody>
      </p:sp>
      <p:sp>
        <p:nvSpPr>
          <p:cNvPr id="3" name="Text Placeholder 2"/>
          <p:cNvSpPr>
            <a:spLocks noGrp="1"/>
          </p:cNvSpPr>
          <p:nvPr>
            <p:ph type="body" idx="1"/>
          </p:nvPr>
        </p:nvSpPr>
        <p:spPr/>
        <p:txBody>
          <a:bodyPr>
            <a:normAutofit fontScale="92500"/>
          </a:bodyPr>
          <a:lstStyle/>
          <a:p>
            <a:r>
              <a:rPr lang="en-US" dirty="0"/>
              <a:t> In this step, we’ll try to minimize the loss or simply keep a check on it. </a:t>
            </a:r>
            <a:r>
              <a:rPr lang="en-US" dirty="0" err="1"/>
              <a:t>EarlyStopping</a:t>
            </a:r>
            <a:r>
              <a:rPr lang="en-US" dirty="0"/>
              <a:t> prevents overfitting and ‘</a:t>
            </a:r>
            <a:r>
              <a:rPr lang="en-US" dirty="0" err="1"/>
              <a:t>reduceLRonplateau</a:t>
            </a:r>
            <a:r>
              <a:rPr lang="en-US" dirty="0"/>
              <a:t>’ is for reducing the rate of learning once the model has achieved the desired accuracy.</a:t>
            </a:r>
          </a:p>
          <a:p>
            <a:r>
              <a:rPr lang="en-US" dirty="0"/>
              <a:t>Once these parameters have been given, we can now use callbacks to get a complete view of the internal states of our training model. This step will be followed by </a:t>
            </a:r>
            <a:r>
              <a:rPr lang="en-US" dirty="0" err="1"/>
              <a:t>model.compile</a:t>
            </a:r>
            <a:r>
              <a:rPr lang="en-US" dirty="0"/>
              <a:t>() as we need a loss function and optimizer for training the model.</a:t>
            </a:r>
          </a:p>
          <a:p>
            <a:r>
              <a:rPr lang="en-US" dirty="0"/>
              <a:t>Epoch is an important term, it determines how many times the code will iterate to achieve considerable accuracy. Lastly, declare the </a:t>
            </a:r>
            <a:r>
              <a:rPr lang="en-US" dirty="0" err="1"/>
              <a:t>Final_step</a:t>
            </a:r>
            <a:r>
              <a:rPr lang="en-US" dirty="0"/>
              <a:t> which employs </a:t>
            </a:r>
            <a:r>
              <a:rPr lang="en-US" dirty="0" err="1"/>
              <a:t>model.fit_generator</a:t>
            </a:r>
            <a:r>
              <a:rPr lang="en-US" dirty="0"/>
              <a:t>() method to work upon training our model by utilizing whatever we achieved until now.</a:t>
            </a:r>
          </a:p>
          <a:p>
            <a:r>
              <a:rPr lang="en-US" dirty="0"/>
              <a:t>I took epoch=48 here, so it took a couple of hours to execute.</a:t>
            </a:r>
          </a:p>
          <a:p>
            <a:r>
              <a:rPr lang="en-US" dirty="0"/>
              <a:t>You could take a higher value for the epoch to achieve better accuracy.</a:t>
            </a:r>
          </a:p>
          <a:p>
            <a:endParaRPr lang="en-IN" dirty="0"/>
          </a:p>
        </p:txBody>
      </p:sp>
    </p:spTree>
    <p:extLst>
      <p:ext uri="{BB962C8B-B14F-4D97-AF65-F5344CB8AC3E}">
        <p14:creationId xmlns:p14="http://schemas.microsoft.com/office/powerpoint/2010/main" val="325818950"/>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4520</TotalTime>
  <Words>821</Words>
  <Application>Microsoft Office PowerPoint</Application>
  <PresentationFormat>On-screen Show (16:9)</PresentationFormat>
  <Paragraphs>32</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Nunito</vt:lpstr>
      <vt:lpstr>Calibri</vt:lpstr>
      <vt:lpstr>Arial</vt:lpstr>
      <vt:lpstr>Shift</vt:lpstr>
      <vt:lpstr>Emotion Detection System </vt:lpstr>
      <vt:lpstr>Team Members</vt:lpstr>
      <vt:lpstr>Introduction</vt:lpstr>
      <vt:lpstr>The CNN Architecture</vt:lpstr>
      <vt:lpstr>Training our model</vt:lpstr>
      <vt:lpstr>Validating our model</vt:lpstr>
      <vt:lpstr>Incorporating Convolutional Neural Network into our model</vt:lpstr>
      <vt:lpstr>To flatten our matrices and get into the dense layer.</vt:lpstr>
      <vt:lpstr>Fitting the Model with Training and Validation Data</vt:lpstr>
      <vt:lpstr>Dataset</vt:lpstr>
      <vt:lpstr>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System</dc:title>
  <dc:creator>Mayank Sharma</dc:creator>
  <cp:lastModifiedBy>ADIL AHMED</cp:lastModifiedBy>
  <cp:revision>11</cp:revision>
  <dcterms:modified xsi:type="dcterms:W3CDTF">2022-05-09T16:12:54Z</dcterms:modified>
</cp:coreProperties>
</file>