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65" r:id="rId4"/>
    <p:sldId id="266" r:id="rId5"/>
    <p:sldId id="260" r:id="rId6"/>
    <p:sldId id="268" r:id="rId7"/>
    <p:sldId id="269" r:id="rId8"/>
    <p:sldId id="270" r:id="rId9"/>
    <p:sldId id="275" r:id="rId10"/>
    <p:sldId id="271" r:id="rId11"/>
    <p:sldId id="274"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DD3A5BC-D416-487E-8711-9B88A3D58295}" type="datetimeFigureOut">
              <a:rPr lang="en-US" smtClean="0"/>
              <a:pPr/>
              <a:t>8/30/2023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059953E-9E4C-4B5E-9272-1AA7D6595C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D3A5BC-D416-487E-8711-9B88A3D58295}"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BDD3A5BC-D416-487E-8711-9B88A3D58295}" type="datetimeFigureOut">
              <a:rPr lang="en-US" smtClean="0"/>
              <a:pPr/>
              <a:t>8/30/2023</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059953E-9E4C-4B5E-9272-1AA7D6595C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D3A5BC-D416-487E-8711-9B88A3D58295}"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DD3A5BC-D416-487E-8711-9B88A3D58295}" type="datetimeFigureOut">
              <a:rPr lang="en-US" smtClean="0"/>
              <a:pPr/>
              <a:t>8/30/2023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A059953E-9E4C-4B5E-9272-1AA7D6595C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D3A5BC-D416-487E-8711-9B88A3D58295}"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DD3A5BC-D416-487E-8711-9B88A3D58295}"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DD3A5BC-D416-487E-8711-9B88A3D58295}"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DD3A5BC-D416-487E-8711-9B88A3D58295}" type="datetimeFigureOut">
              <a:rPr lang="en-US" smtClean="0"/>
              <a:pPr/>
              <a:t>8/30/2023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D3A5BC-D416-487E-8711-9B88A3D58295}"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9953E-9E4C-4B5E-9272-1AA7D6595C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BDD3A5BC-D416-487E-8711-9B88A3D58295}"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9953E-9E4C-4B5E-9272-1AA7D6595C97}"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DD3A5BC-D416-487E-8711-9B88A3D58295}" type="datetimeFigureOut">
              <a:rPr lang="en-US" smtClean="0"/>
              <a:pPr/>
              <a:t>8/30/2023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059953E-9E4C-4B5E-9272-1AA7D6595C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questionpro.com/market-research.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7" Type="http://schemas.openxmlformats.org/officeDocument/2006/relationships/hyperlink" Target="https://en.wikipedia.org/wiki/Parsing" TargetMode="External"/><Relationship Id="rId2" Type="http://schemas.openxmlformats.org/officeDocument/2006/relationships/hyperlink" Target="https://en.wikipedia.org/wiki/World_Wide_Web" TargetMode="External"/><Relationship Id="rId1" Type="http://schemas.openxmlformats.org/officeDocument/2006/relationships/slideLayout" Target="../slideLayouts/slideLayout6.xml"/><Relationship Id="rId6" Type="http://schemas.openxmlformats.org/officeDocument/2006/relationships/hyperlink" Target="https://en.wikipedia.org/wiki/Data_analysis" TargetMode="External"/><Relationship Id="rId5" Type="http://schemas.openxmlformats.org/officeDocument/2006/relationships/hyperlink" Target="https://en.wikipedia.org/wiki/Data_retrieval" TargetMode="External"/><Relationship Id="rId4" Type="http://schemas.openxmlformats.org/officeDocument/2006/relationships/hyperlink" Target="https://en.wikipedia.org/wiki/Datab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tx1"/>
                </a:solidFill>
              </a:rPr>
              <a:t>Car Damage Assessment Using Hybrid Classifier</a:t>
            </a:r>
            <a:endParaRPr lang="en-US" b="1" dirty="0">
              <a:solidFill>
                <a:schemeClr val="tx1"/>
              </a:solidFill>
            </a:endParaRPr>
          </a:p>
        </p:txBody>
      </p:sp>
      <p:sp>
        <p:nvSpPr>
          <p:cNvPr id="3" name="Subtitle 2"/>
          <p:cNvSpPr>
            <a:spLocks noGrp="1"/>
          </p:cNvSpPr>
          <p:nvPr>
            <p:ph type="subTitle" idx="1"/>
          </p:nvPr>
        </p:nvSpPr>
        <p:spPr>
          <a:xfrm>
            <a:off x="1114154" y="4005064"/>
            <a:ext cx="7358114" cy="2228864"/>
          </a:xfrm>
        </p:spPr>
        <p:txBody>
          <a:bodyPr/>
          <a:lstStyle/>
          <a:p>
            <a:r>
              <a:rPr lang="en-IN" b="1" dirty="0">
                <a:solidFill>
                  <a:schemeClr val="tx1"/>
                </a:solidFill>
              </a:rPr>
              <a:t>Presented by – Mayank Singh </a:t>
            </a:r>
          </a:p>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solidFill>
                  <a:schemeClr val="tx1"/>
                </a:solidFill>
              </a:rPr>
              <a:t>MODEL</a:t>
            </a:r>
            <a:endParaRPr lang="en-US" dirty="0">
              <a:solidFill>
                <a:schemeClr val="tx1"/>
              </a:solidFill>
            </a:endParaRPr>
          </a:p>
        </p:txBody>
      </p:sp>
      <p:sp>
        <p:nvSpPr>
          <p:cNvPr id="9" name="Content Placeholder 8"/>
          <p:cNvSpPr>
            <a:spLocks noGrp="1"/>
          </p:cNvSpPr>
          <p:nvPr>
            <p:ph idx="1"/>
          </p:nvPr>
        </p:nvSpPr>
        <p:spPr>
          <a:xfrm>
            <a:off x="0" y="1643050"/>
            <a:ext cx="7239000" cy="4846320"/>
          </a:xfrm>
        </p:spPr>
        <p:txBody>
          <a:bodyPr/>
          <a:lstStyle/>
          <a:p>
            <a:endParaRPr lang="en-US" sz="1400" dirty="0"/>
          </a:p>
          <a:p>
            <a:endParaRPr lang="en-US" sz="1400" dirty="0"/>
          </a:p>
          <a:p>
            <a:endParaRPr lang="en-US" sz="1400" dirty="0"/>
          </a:p>
          <a:p>
            <a:endParaRPr lang="en-US" sz="1400" dirty="0"/>
          </a:p>
          <a:p>
            <a:pPr>
              <a:buNone/>
            </a:pPr>
            <a:endParaRPr lang="en-US" sz="1400" dirty="0"/>
          </a:p>
          <a:p>
            <a:r>
              <a:rPr lang="en-US" sz="1400" dirty="0"/>
              <a:t>In our model we have used above models to predict weather entered image is a car or not. These are pre-trained models with weight parameter as </a:t>
            </a:r>
            <a:r>
              <a:rPr lang="en-US" sz="1400" dirty="0" err="1"/>
              <a:t>imagenet</a:t>
            </a:r>
            <a:r>
              <a:rPr lang="en-US" sz="1400" dirty="0"/>
              <a:t>.</a:t>
            </a:r>
          </a:p>
          <a:p>
            <a:r>
              <a:rPr lang="en-US" sz="1400" dirty="0" err="1"/>
              <a:t>Imagenet</a:t>
            </a:r>
            <a:r>
              <a:rPr lang="en-US" sz="1400" dirty="0"/>
              <a:t> is basically a large visual database designed for use in visual object recognition, like we are recognizing our entered image</a:t>
            </a:r>
          </a:p>
          <a:p>
            <a:r>
              <a:rPr lang="en-US" sz="1400" dirty="0"/>
              <a:t>It has more than 14 million images and categories accordingly</a:t>
            </a:r>
          </a:p>
          <a:p>
            <a:endParaRPr lang="en-IN" sz="1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p:txBody>
      </p:sp>
      <p:pic>
        <p:nvPicPr>
          <p:cNvPr id="10" name="Picture 9"/>
          <p:cNvPicPr/>
          <p:nvPr/>
        </p:nvPicPr>
        <p:blipFill>
          <a:blip r:embed="rId2"/>
          <a:srcRect/>
          <a:stretch>
            <a:fillRect/>
          </a:stretch>
        </p:blipFill>
        <p:spPr bwMode="auto">
          <a:xfrm>
            <a:off x="785786" y="1857364"/>
            <a:ext cx="4819650" cy="1076325"/>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928662" y="4714884"/>
            <a:ext cx="5257800" cy="13763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5720" y="285728"/>
            <a:ext cx="7036568" cy="6215106"/>
          </a:xfrm>
        </p:spPr>
        <p:txBody>
          <a:bodyPr>
            <a:normAutofit/>
          </a:bodyPr>
          <a:lstStyle/>
          <a:p>
            <a:pPr algn="l"/>
            <a:br>
              <a:rPr lang="en-IN" sz="1800" b="0" dirty="0">
                <a:solidFill>
                  <a:schemeClr val="tx1"/>
                </a:solidFill>
              </a:rPr>
            </a:br>
            <a:br>
              <a:rPr lang="en-IN" sz="1800" b="0" dirty="0">
                <a:solidFill>
                  <a:schemeClr val="tx1"/>
                </a:solidFill>
              </a:rPr>
            </a:br>
            <a:br>
              <a:rPr lang="en-IN" sz="1800" b="0" dirty="0">
                <a:solidFill>
                  <a:schemeClr val="tx1"/>
                </a:solidFill>
              </a:rPr>
            </a:br>
            <a:br>
              <a:rPr lang="en-IN" sz="1800" b="0" dirty="0">
                <a:solidFill>
                  <a:schemeClr val="tx1"/>
                </a:solidFill>
              </a:rPr>
            </a:br>
            <a:br>
              <a:rPr lang="en-IN" sz="1800" b="0" dirty="0">
                <a:solidFill>
                  <a:schemeClr val="tx1"/>
                </a:solidFill>
              </a:rPr>
            </a:br>
            <a:br>
              <a:rPr lang="en-IN" sz="1800" b="0" dirty="0">
                <a:solidFill>
                  <a:schemeClr val="tx1"/>
                </a:solidFill>
              </a:rPr>
            </a:br>
            <a:br>
              <a:rPr lang="en-IN" sz="1800" b="0" dirty="0">
                <a:solidFill>
                  <a:schemeClr val="tx1"/>
                </a:solidFill>
              </a:rPr>
            </a:br>
            <a:r>
              <a:rPr lang="en-IN" sz="1800" b="0" dirty="0">
                <a:solidFill>
                  <a:schemeClr val="tx1"/>
                </a:solidFill>
              </a:rPr>
              <a:t> </a:t>
            </a:r>
            <a:br>
              <a:rPr lang="en-IN" dirty="0"/>
            </a:br>
            <a:endParaRPr lang="en-US" dirty="0"/>
          </a:p>
        </p:txBody>
      </p:sp>
      <p:pic>
        <p:nvPicPr>
          <p:cNvPr id="7" name="Picture 6"/>
          <p:cNvPicPr/>
          <p:nvPr/>
        </p:nvPicPr>
        <p:blipFill>
          <a:blip r:embed="rId2"/>
          <a:srcRect/>
          <a:stretch>
            <a:fillRect/>
          </a:stretch>
        </p:blipFill>
        <p:spPr bwMode="auto">
          <a:xfrm>
            <a:off x="428596" y="357166"/>
            <a:ext cx="6929486" cy="3143272"/>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500034" y="3857628"/>
            <a:ext cx="6645910" cy="221817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715250" cy="6083300"/>
          </a:xfrm>
        </p:spPr>
        <p:txBody>
          <a:bodyPr>
            <a:normAutofit/>
          </a:bodyPr>
          <a:lstStyle/>
          <a:p>
            <a:br>
              <a:rPr lang="en-IN" dirty="0"/>
            </a:br>
            <a:r>
              <a:rPr lang="en-IN" sz="2400" dirty="0">
                <a:solidFill>
                  <a:schemeClr val="tx1"/>
                </a:solidFill>
              </a:rPr>
              <a:t>.</a:t>
            </a:r>
            <a:br>
              <a:rPr lang="en-IN" dirty="0"/>
            </a:br>
            <a:endParaRPr lang="en-US" dirty="0"/>
          </a:p>
        </p:txBody>
      </p:sp>
      <p:pic>
        <p:nvPicPr>
          <p:cNvPr id="1026" name="Picture 2"/>
          <p:cNvPicPr>
            <a:picLocks noChangeAspect="1" noChangeArrowheads="1"/>
          </p:cNvPicPr>
          <p:nvPr/>
        </p:nvPicPr>
        <p:blipFill>
          <a:blip r:embed="rId2"/>
          <a:srcRect/>
          <a:stretch>
            <a:fillRect/>
          </a:stretch>
        </p:blipFill>
        <p:spPr bwMode="auto">
          <a:xfrm>
            <a:off x="285721" y="214290"/>
            <a:ext cx="7572428" cy="592935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00570"/>
            <a:ext cx="7772400" cy="1857388"/>
          </a:xfrm>
        </p:spPr>
        <p:txBody>
          <a:bodyPr/>
          <a:lstStyle/>
          <a:p>
            <a:r>
              <a:rPr lang="en-IN" b="1" dirty="0">
                <a:solidFill>
                  <a:schemeClr val="tx1"/>
                </a:solidFill>
              </a:rPr>
              <a:t>THANK YOU </a:t>
            </a:r>
            <a:endParaRPr lang="en-US"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Abstract</a:t>
            </a:r>
            <a:r>
              <a:rPr lang="en-IN" dirty="0">
                <a:solidFill>
                  <a:schemeClr val="tx1"/>
                </a:solidFill>
              </a:rPr>
              <a:t> </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sz="1800" dirty="0"/>
              <a:t>The project puts forward an automatic approach towards detecting damage in a vehicle and also </a:t>
            </a:r>
            <a:r>
              <a:rPr lang="en-US" sz="1800" dirty="0" err="1"/>
              <a:t>analysing</a:t>
            </a:r>
            <a:r>
              <a:rPr lang="en-US" sz="1800" dirty="0"/>
              <a:t> the severity of the damage in order to make the process hassle free and quick</a:t>
            </a:r>
          </a:p>
          <a:p>
            <a:r>
              <a:rPr lang="en-US" sz="1800" dirty="0"/>
              <a:t>The approach makes use of </a:t>
            </a:r>
            <a:r>
              <a:rPr lang="en-US" sz="1800" dirty="0" err="1"/>
              <a:t>convulational</a:t>
            </a:r>
            <a:r>
              <a:rPr lang="en-US" sz="1800" dirty="0"/>
              <a:t> neural networks (CNN) and uses image processing techniques to </a:t>
            </a:r>
            <a:r>
              <a:rPr lang="en-US" sz="1800" dirty="0" err="1"/>
              <a:t>analyse</a:t>
            </a:r>
            <a:r>
              <a:rPr lang="en-US" sz="1800" dirty="0"/>
              <a:t> the damage</a:t>
            </a:r>
          </a:p>
          <a:p>
            <a:r>
              <a:rPr lang="en-US" sz="1800" dirty="0"/>
              <a:t>. A variety of different algorithms have been looked up to ensure greater accuracy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Introduction</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en-US" sz="1800" dirty="0">
                <a:solidFill>
                  <a:schemeClr val="tx1">
                    <a:lumMod val="95000"/>
                    <a:lumOff val="5000"/>
                  </a:schemeClr>
                </a:solidFill>
              </a:rPr>
              <a:t>In the fast pacing world today which is rapidly evolving in terms of technology and innovation transport is very imperative to the growth. However it is noted that more than 35000 vehicle accidents take place per annum. The large number of accidents then calls for an efficient insurance system, but unfortunately it is noted that the insurance policy holders have to wait for a considerably large amount of time in order to receive any </a:t>
            </a:r>
            <a:r>
              <a:rPr lang="en-US" sz="1800" dirty="0" err="1">
                <a:solidFill>
                  <a:schemeClr val="tx1">
                    <a:lumMod val="95000"/>
                    <a:lumOff val="5000"/>
                  </a:schemeClr>
                </a:solidFill>
              </a:rPr>
              <a:t>rebursal</a:t>
            </a:r>
            <a:r>
              <a:rPr lang="en-US" sz="1800" dirty="0">
                <a:solidFill>
                  <a:schemeClr val="tx1">
                    <a:lumMod val="95000"/>
                    <a:lumOff val="5000"/>
                  </a:schemeClr>
                </a:solidFill>
              </a:rPr>
              <a:t> related to their insured vehicle on the occurrence of an accident</a:t>
            </a:r>
            <a:r>
              <a:rPr lang="en-IN" sz="1800" dirty="0"/>
              <a:t>.  </a:t>
            </a:r>
          </a:p>
          <a:p>
            <a:r>
              <a:rPr lang="en-US" sz="1900" dirty="0">
                <a:solidFill>
                  <a:schemeClr val="tx1">
                    <a:lumMod val="85000"/>
                    <a:lumOff val="15000"/>
                  </a:schemeClr>
                </a:solidFill>
              </a:rPr>
              <a:t>Moreover it is an often occurrence that the insurance personnel misses out on some of the hidden damages to the vehicle which is then not covered in the insurance appraisal. The process of analysis of damage is not very transparent and is in no way interactive with the client, which often leads to confusions and is not very effective either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Purpose</a:t>
            </a:r>
            <a:r>
              <a:rPr lang="en-IN" dirty="0"/>
              <a:t> </a:t>
            </a:r>
            <a:endParaRPr lang="en-US" dirty="0"/>
          </a:p>
        </p:txBody>
      </p:sp>
      <p:sp>
        <p:nvSpPr>
          <p:cNvPr id="3" name="Content Placeholder 2"/>
          <p:cNvSpPr>
            <a:spLocks noGrp="1"/>
          </p:cNvSpPr>
          <p:nvPr>
            <p:ph idx="1"/>
          </p:nvPr>
        </p:nvSpPr>
        <p:spPr>
          <a:xfrm>
            <a:off x="428596" y="1447800"/>
            <a:ext cx="7715304" cy="3338522"/>
          </a:xfrm>
        </p:spPr>
        <p:txBody>
          <a:bodyPr/>
          <a:lstStyle/>
          <a:p>
            <a:r>
              <a:rPr lang="en-US" dirty="0"/>
              <a:t>Aims at developing an automated system for the detection of damage</a:t>
            </a:r>
          </a:p>
          <a:p>
            <a:r>
              <a:rPr lang="en-US" dirty="0"/>
              <a:t>Aims to </a:t>
            </a:r>
            <a:r>
              <a:rPr lang="en-US" dirty="0" err="1"/>
              <a:t>analyse</a:t>
            </a:r>
            <a:r>
              <a:rPr lang="en-US" dirty="0"/>
              <a:t> the damage in a car due to multifarious reasons</a:t>
            </a:r>
          </a:p>
          <a:p>
            <a:r>
              <a:rPr lang="en-US" dirty="0"/>
              <a:t>cost effective and less time consuming innovation towards the analysis of vehicular damage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7643866" cy="6226196"/>
          </a:xfrm>
        </p:spPr>
        <p:txBody>
          <a:bodyPr>
            <a:normAutofit fontScale="90000"/>
          </a:bodyPr>
          <a:lstStyle/>
          <a:p>
            <a:r>
              <a:rPr lang="en-US" sz="1800" dirty="0"/>
              <a:t>Since our previous meeting we divided our project into some stages which were supposed to be achieved before our 1st progress presentation. Those are-</a:t>
            </a:r>
            <a:br>
              <a:rPr lang="en-US" dirty="0"/>
            </a:br>
            <a:br>
              <a:rPr lang="en-IN" b="1"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br>
              <a:rPr lang="en-IN" dirty="0">
                <a:solidFill>
                  <a:schemeClr val="tx1"/>
                </a:solidFill>
              </a:rPr>
            </a:br>
            <a:r>
              <a:rPr lang="en-IN" b="1" dirty="0">
                <a:solidFill>
                  <a:schemeClr val="tx1"/>
                </a:solidFill>
              </a:rPr>
              <a:t> </a:t>
            </a:r>
            <a:br>
              <a:rPr lang="en-IN" b="1" dirty="0">
                <a:solidFill>
                  <a:schemeClr val="tx1"/>
                </a:solidFill>
              </a:rPr>
            </a:br>
            <a:br>
              <a:rPr lang="en-IN" b="1" dirty="0">
                <a:solidFill>
                  <a:schemeClr val="tx1"/>
                </a:solidFill>
              </a:rPr>
            </a:br>
            <a:br>
              <a:rPr lang="en-US" sz="2400" dirty="0"/>
            </a:br>
            <a:br>
              <a:rPr lang="en-US" sz="2400" dirty="0"/>
            </a:br>
            <a:br>
              <a:rPr lang="en-IN" sz="2400" b="1" dirty="0"/>
            </a:br>
            <a:endParaRPr lang="en-US" sz="2400" b="1" dirty="0"/>
          </a:p>
        </p:txBody>
      </p:sp>
      <p:sp>
        <p:nvSpPr>
          <p:cNvPr id="3" name="Oval 2"/>
          <p:cNvSpPr/>
          <p:nvPr/>
        </p:nvSpPr>
        <p:spPr>
          <a:xfrm>
            <a:off x="1785918" y="1285860"/>
            <a:ext cx="4286280"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a:p>
            <a:r>
              <a:rPr lang="en-IN" dirty="0"/>
              <a:t>Deciding the categories of our dataset</a:t>
            </a:r>
            <a:endParaRPr lang="en-US" dirty="0"/>
          </a:p>
          <a:p>
            <a:pPr algn="ctr"/>
            <a:endParaRPr lang="en-US" dirty="0"/>
          </a:p>
        </p:txBody>
      </p:sp>
      <p:sp>
        <p:nvSpPr>
          <p:cNvPr id="4" name="Oval 3"/>
          <p:cNvSpPr/>
          <p:nvPr/>
        </p:nvSpPr>
        <p:spPr>
          <a:xfrm>
            <a:off x="1785918" y="2643182"/>
            <a:ext cx="4286280"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Collecting the dataset using web scraping</a:t>
            </a:r>
            <a:endParaRPr lang="en-US" dirty="0"/>
          </a:p>
          <a:p>
            <a:pPr algn="ctr"/>
            <a:endParaRPr lang="en-US" dirty="0"/>
          </a:p>
        </p:txBody>
      </p:sp>
      <p:sp>
        <p:nvSpPr>
          <p:cNvPr id="5" name="Oval 4"/>
          <p:cNvSpPr/>
          <p:nvPr/>
        </p:nvSpPr>
        <p:spPr>
          <a:xfrm>
            <a:off x="1857356" y="3786190"/>
            <a:ext cx="421484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Studying different CNN models</a:t>
            </a:r>
            <a:endParaRPr lang="en-US" dirty="0"/>
          </a:p>
          <a:p>
            <a:pPr algn="ctr"/>
            <a:endParaRPr lang="en-US" dirty="0"/>
          </a:p>
        </p:txBody>
      </p:sp>
      <p:sp>
        <p:nvSpPr>
          <p:cNvPr id="6" name="Oval 5"/>
          <p:cNvSpPr/>
          <p:nvPr/>
        </p:nvSpPr>
        <p:spPr>
          <a:xfrm>
            <a:off x="1857356" y="4929198"/>
            <a:ext cx="4214842"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a:t>Implementation of some models to check the accuracy </a:t>
            </a:r>
            <a:endParaRPr lang="en-US" dirty="0"/>
          </a:p>
          <a:p>
            <a:pPr algn="ctr"/>
            <a:endParaRPr lang="en-US" dirty="0"/>
          </a:p>
        </p:txBody>
      </p:sp>
      <p:cxnSp>
        <p:nvCxnSpPr>
          <p:cNvPr id="10" name="Straight Arrow Connector 9"/>
          <p:cNvCxnSpPr>
            <a:stCxn id="4" idx="4"/>
          </p:cNvCxnSpPr>
          <p:nvPr/>
        </p:nvCxnSpPr>
        <p:spPr>
          <a:xfrm rot="16200000" flipH="1">
            <a:off x="3696091" y="3661967"/>
            <a:ext cx="500860" cy="34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4"/>
            <a:endCxn id="6" idx="0"/>
          </p:cNvCxnSpPr>
          <p:nvPr/>
        </p:nvCxnSpPr>
        <p:spPr>
          <a:xfrm rot="5400000">
            <a:off x="3786182" y="475060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 idx="4"/>
            <a:endCxn id="4" idx="0"/>
          </p:cNvCxnSpPr>
          <p:nvPr/>
        </p:nvCxnSpPr>
        <p:spPr>
          <a:xfrm rot="5400000">
            <a:off x="3643306" y="235743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0174"/>
            <a:ext cx="7322288" cy="4857783"/>
          </a:xfrm>
        </p:spPr>
        <p:txBody>
          <a:bodyPr>
            <a:normAutofit fontScale="90000"/>
          </a:bodyPr>
          <a:lstStyle/>
          <a:p>
            <a:pPr lvl="0" algn="l"/>
            <a:br>
              <a:rPr lang="en-US" sz="2000" dirty="0"/>
            </a:br>
            <a:r>
              <a:rPr lang="en-US" sz="2000" b="0" dirty="0">
                <a:solidFill>
                  <a:schemeClr val="tx1"/>
                </a:solidFill>
              </a:rPr>
              <a:t>Data collection is defined as the procedure of collecting, measuring and analyzing accurate insights for research using standard validated </a:t>
            </a:r>
            <a:r>
              <a:rPr lang="en-US" sz="2000" b="0" dirty="0" err="1">
                <a:solidFill>
                  <a:schemeClr val="tx1"/>
                </a:solidFill>
              </a:rPr>
              <a:t>techniques.In</a:t>
            </a:r>
            <a:r>
              <a:rPr lang="en-US" sz="2000" b="0" dirty="0">
                <a:solidFill>
                  <a:schemeClr val="tx1"/>
                </a:solidFill>
              </a:rPr>
              <a:t> most cases, data collection is the primary and most important step for research, irrespective of the field of research. The approach of data collection is different for different fields of study, depending on the required information.</a:t>
            </a:r>
            <a:br>
              <a:rPr lang="en-US" sz="2000" b="0" dirty="0">
                <a:solidFill>
                  <a:schemeClr val="tx1"/>
                </a:solidFill>
              </a:rPr>
            </a:br>
            <a:r>
              <a:rPr lang="en-US" sz="2000" b="0" dirty="0">
                <a:solidFill>
                  <a:schemeClr val="tx1"/>
                </a:solidFill>
              </a:rPr>
              <a:t>The most critical objective of data collection is ensuring that information-rich and reliable data is collected for </a:t>
            </a:r>
            <a:r>
              <a:rPr lang="en-US" sz="2000" b="0" u="sng" dirty="0" err="1">
                <a:solidFill>
                  <a:schemeClr val="tx1"/>
                </a:solidFill>
                <a:hlinkClick r:id="rId2"/>
              </a:rPr>
              <a:t>statisticalanalysis</a:t>
            </a:r>
            <a:r>
              <a:rPr lang="en-US" sz="2000" b="0" dirty="0">
                <a:solidFill>
                  <a:schemeClr val="tx1"/>
                </a:solidFill>
              </a:rPr>
              <a:t> so that data-driven decisions can be made for research. Therefore, we have used web scrapping for collecting data set of images of damaged and non-damaged cars.  </a:t>
            </a:r>
            <a:r>
              <a:rPr lang="en-US" sz="2000" dirty="0"/>
              <a:t> </a:t>
            </a:r>
            <a:br>
              <a:rPr lang="en-US" sz="2000" dirty="0"/>
            </a:br>
            <a:br>
              <a:rPr lang="en-US" sz="2000" dirty="0"/>
            </a:br>
            <a:br>
              <a:rPr lang="en-US" dirty="0"/>
            </a:br>
            <a:br>
              <a:rPr lang="en-IN" dirty="0"/>
            </a:br>
            <a:br>
              <a:rPr lang="en-IN" dirty="0"/>
            </a:br>
            <a:endParaRPr lang="en-US" dirty="0"/>
          </a:p>
        </p:txBody>
      </p:sp>
      <p:sp>
        <p:nvSpPr>
          <p:cNvPr id="4" name="Text Placeholder 3"/>
          <p:cNvSpPr>
            <a:spLocks noGrp="1"/>
          </p:cNvSpPr>
          <p:nvPr>
            <p:ph type="body" idx="1"/>
          </p:nvPr>
        </p:nvSpPr>
        <p:spPr>
          <a:xfrm>
            <a:off x="0" y="285729"/>
            <a:ext cx="7322288" cy="1071570"/>
          </a:xfrm>
        </p:spPr>
        <p:txBody>
          <a:bodyPr>
            <a:normAutofit/>
          </a:bodyPr>
          <a:lstStyle/>
          <a:p>
            <a:pPr algn="l"/>
            <a:r>
              <a:rPr lang="en-US" sz="4000" b="1" dirty="0"/>
              <a:t>Data collection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7858148" cy="6154758"/>
          </a:xfrm>
        </p:spPr>
        <p:txBody>
          <a:bodyPr>
            <a:normAutofit fontScale="90000"/>
          </a:bodyPr>
          <a:lstStyle/>
          <a:p>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 </a:t>
            </a: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4000" dirty="0">
                <a:solidFill>
                  <a:schemeClr val="tx1"/>
                </a:solidFill>
              </a:rPr>
            </a:br>
            <a:br>
              <a:rPr lang="en-US" sz="2000" dirty="0">
                <a:solidFill>
                  <a:schemeClr val="tx1"/>
                </a:solidFill>
              </a:rPr>
            </a:br>
            <a:br>
              <a:rPr lang="en-US" sz="2000" dirty="0">
                <a:solidFill>
                  <a:schemeClr val="tx1"/>
                </a:solidFill>
              </a:rPr>
            </a:br>
            <a:r>
              <a:rPr lang="en-US" sz="1800" dirty="0"/>
              <a:t> </a:t>
            </a: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1800" dirty="0"/>
              <a:t> </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br>
              <a:rPr lang="en-US" sz="2000" dirty="0">
                <a:solidFill>
                  <a:schemeClr val="tx1"/>
                </a:solidFill>
              </a:rPr>
            </a:br>
            <a:r>
              <a:rPr lang="en-US" sz="3100" dirty="0">
                <a:solidFill>
                  <a:schemeClr val="tx1"/>
                </a:solidFill>
              </a:rPr>
              <a:t>WEB SCRAPING-</a:t>
            </a:r>
            <a:br>
              <a:rPr lang="en-US" sz="3100" dirty="0"/>
            </a:br>
            <a:br>
              <a:rPr lang="en-US" dirty="0"/>
            </a:br>
            <a:r>
              <a:rPr lang="en-US" sz="1800" b="0" dirty="0">
                <a:solidFill>
                  <a:schemeClr val="tx1"/>
                </a:solidFill>
              </a:rPr>
              <a:t>Web scraping is a method for extracting data from </a:t>
            </a:r>
            <a:r>
              <a:rPr lang="en-US" sz="1800" b="0" dirty="0" err="1">
                <a:solidFill>
                  <a:schemeClr val="tx1"/>
                </a:solidFill>
              </a:rPr>
              <a:t>websites.Web</a:t>
            </a:r>
            <a:r>
              <a:rPr lang="en-US" sz="1800" b="0" dirty="0">
                <a:solidFill>
                  <a:schemeClr val="tx1"/>
                </a:solidFill>
              </a:rPr>
              <a:t> scraping software may access the </a:t>
            </a:r>
            <a:r>
              <a:rPr lang="en-US" sz="1800" b="0" u="sng" dirty="0">
                <a:solidFill>
                  <a:schemeClr val="tx1"/>
                </a:solidFill>
                <a:hlinkClick r:id="rId2" tooltip="World Wide Web"/>
              </a:rPr>
              <a:t>World Wide Web</a:t>
            </a:r>
            <a:r>
              <a:rPr lang="en-US" sz="1800" b="0" dirty="0">
                <a:solidFill>
                  <a:schemeClr val="tx1"/>
                </a:solidFill>
              </a:rPr>
              <a:t> directly using the </a:t>
            </a:r>
            <a:r>
              <a:rPr lang="en-US" sz="1800" b="0" u="sng" dirty="0">
                <a:solidFill>
                  <a:schemeClr val="tx1"/>
                </a:solidFill>
                <a:hlinkClick r:id="rId3" tooltip="Hypertext Transfer Protocol"/>
              </a:rPr>
              <a:t>Hypertext Transfer Protocol</a:t>
            </a:r>
            <a:r>
              <a:rPr lang="en-US" sz="1800" b="0" dirty="0">
                <a:solidFill>
                  <a:schemeClr val="tx1"/>
                </a:solidFill>
              </a:rPr>
              <a:t>, or through a web </a:t>
            </a:r>
            <a:r>
              <a:rPr lang="en-US" sz="1800" b="0" dirty="0" err="1">
                <a:solidFill>
                  <a:schemeClr val="tx1"/>
                </a:solidFill>
              </a:rPr>
              <a:t>browser.t</a:t>
            </a:r>
            <a:r>
              <a:rPr lang="en-US" sz="1800" b="0" dirty="0">
                <a:solidFill>
                  <a:schemeClr val="tx1"/>
                </a:solidFill>
              </a:rPr>
              <a:t> is a form of copying, in which specific data is gathered and copied from the web, typically into a central local </a:t>
            </a:r>
            <a:r>
              <a:rPr lang="en-US" sz="1800" b="0" u="sng" dirty="0">
                <a:solidFill>
                  <a:schemeClr val="tx1"/>
                </a:solidFill>
                <a:hlinkClick r:id="rId4" tooltip="Database"/>
              </a:rPr>
              <a:t>database</a:t>
            </a:r>
            <a:r>
              <a:rPr lang="en-US" sz="1800" b="0" dirty="0">
                <a:solidFill>
                  <a:schemeClr val="tx1"/>
                </a:solidFill>
              </a:rPr>
              <a:t> or spreadsheet, for later </a:t>
            </a:r>
            <a:r>
              <a:rPr lang="en-US" sz="1800" b="0" u="sng" dirty="0">
                <a:solidFill>
                  <a:schemeClr val="tx1"/>
                </a:solidFill>
                <a:hlinkClick r:id="rId5" tooltip="Data retrieval"/>
              </a:rPr>
              <a:t>retrieval</a:t>
            </a:r>
            <a:r>
              <a:rPr lang="en-US" sz="1800" b="0" dirty="0">
                <a:solidFill>
                  <a:schemeClr val="tx1"/>
                </a:solidFill>
              </a:rPr>
              <a:t> or </a:t>
            </a:r>
            <a:r>
              <a:rPr lang="en-US" sz="1800" b="0" u="sng" dirty="0" err="1">
                <a:solidFill>
                  <a:schemeClr val="tx1"/>
                </a:solidFill>
                <a:hlinkClick r:id="rId6" tooltip="Data analysis"/>
              </a:rPr>
              <a:t>analysis</a:t>
            </a:r>
            <a:r>
              <a:rPr lang="en-US" sz="1800" b="0" dirty="0" err="1">
                <a:solidFill>
                  <a:schemeClr val="tx1"/>
                </a:solidFill>
              </a:rPr>
              <a:t>.Web</a:t>
            </a:r>
            <a:r>
              <a:rPr lang="en-US" sz="1800" b="0" dirty="0">
                <a:solidFill>
                  <a:schemeClr val="tx1"/>
                </a:solidFill>
              </a:rPr>
              <a:t> scraping a web page involves fetching it and extracting from it. Fetching is the downloading of a page (which a browser does when a user views a page). Therefore, web crawling is a main component of web scraping, to fetch pages for later processing. Once fetched, then extraction can take </a:t>
            </a:r>
            <a:r>
              <a:rPr lang="en-US" sz="1800" b="0" dirty="0" err="1">
                <a:solidFill>
                  <a:schemeClr val="tx1"/>
                </a:solidFill>
              </a:rPr>
              <a:t>place.The</a:t>
            </a:r>
            <a:r>
              <a:rPr lang="en-US" sz="1800" b="0" dirty="0">
                <a:solidFill>
                  <a:schemeClr val="tx1"/>
                </a:solidFill>
              </a:rPr>
              <a:t> content of a page may be </a:t>
            </a:r>
            <a:r>
              <a:rPr lang="en-US" sz="1800" b="0" u="sng" dirty="0">
                <a:solidFill>
                  <a:schemeClr val="tx1"/>
                </a:solidFill>
                <a:hlinkClick r:id="rId7" tooltip="Parsing"/>
              </a:rPr>
              <a:t>parsed</a:t>
            </a:r>
            <a:r>
              <a:rPr lang="en-US" sz="1800" b="0" dirty="0">
                <a:solidFill>
                  <a:schemeClr val="tx1"/>
                </a:solidFill>
              </a:rPr>
              <a:t>, searched, reformatted, its data copied into a spreadsheet, and so on. Therefore, we have used </a:t>
            </a:r>
            <a:r>
              <a:rPr lang="en-US" sz="1800" b="0" dirty="0" err="1">
                <a:solidFill>
                  <a:schemeClr val="tx1"/>
                </a:solidFill>
              </a:rPr>
              <a:t>google</a:t>
            </a:r>
            <a:r>
              <a:rPr lang="en-US" sz="1800" b="0" dirty="0">
                <a:solidFill>
                  <a:schemeClr val="tx1"/>
                </a:solidFill>
              </a:rPr>
              <a:t> selenium and import.io to extract or to collect data from </a:t>
            </a:r>
            <a:r>
              <a:rPr lang="en-US" sz="1800" b="0" dirty="0" err="1">
                <a:solidFill>
                  <a:schemeClr val="tx1"/>
                </a:solidFill>
              </a:rPr>
              <a:t>google</a:t>
            </a:r>
            <a:r>
              <a:rPr lang="en-US" sz="1800" b="0" dirty="0">
                <a:solidFill>
                  <a:schemeClr val="tx1"/>
                </a:solidFill>
              </a:rPr>
              <a:t>. With the help of web scrapping we have collected a dataset of more than 2500 images. </a:t>
            </a:r>
            <a:br>
              <a:rPr lang="en-US" dirty="0"/>
            </a:br>
            <a:br>
              <a:rPr lang="en-US"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736"/>
            <a:ext cx="7322288" cy="5143535"/>
          </a:xfrm>
        </p:spPr>
        <p:txBody>
          <a:bodyPr>
            <a:normAutofit fontScale="90000"/>
          </a:bodyPr>
          <a:lstStyle/>
          <a:p>
            <a:pPr algn="l"/>
            <a:br>
              <a:rPr lang="en-IN" sz="1800" dirty="0">
                <a:solidFill>
                  <a:schemeClr val="tx1"/>
                </a:solidFill>
              </a:rPr>
            </a:br>
            <a:br>
              <a:rPr lang="en-IN" sz="1800" dirty="0">
                <a:solidFill>
                  <a:schemeClr val="tx1"/>
                </a:solidFill>
              </a:rPr>
            </a:br>
            <a:r>
              <a:rPr lang="en-IN" sz="1800" b="0" dirty="0">
                <a:solidFill>
                  <a:schemeClr val="tx1"/>
                </a:solidFill>
              </a:rPr>
              <a:t>there are various models which we studied in this project such as –</a:t>
            </a:r>
            <a:br>
              <a:rPr lang="en-IN" sz="1800" b="0" dirty="0">
                <a:solidFill>
                  <a:schemeClr val="tx1"/>
                </a:solidFill>
              </a:rPr>
            </a:br>
            <a:r>
              <a:rPr lang="en-IN" sz="2000" b="0" dirty="0">
                <a:solidFill>
                  <a:schemeClr val="tx1"/>
                </a:solidFill>
              </a:rPr>
              <a:t>1. VGGNET- </a:t>
            </a:r>
            <a:br>
              <a:rPr lang="en-IN" sz="2000" b="0" dirty="0">
                <a:solidFill>
                  <a:schemeClr val="tx1"/>
                </a:solidFill>
              </a:rPr>
            </a:br>
            <a:r>
              <a:rPr lang="en-IN" sz="1800" b="0" dirty="0">
                <a:solidFill>
                  <a:schemeClr val="tx1"/>
                </a:solidFill>
              </a:rPr>
              <a:t>VGGNET Has 2 model. Those are Vgg16 and </a:t>
            </a:r>
            <a:r>
              <a:rPr lang="en-IN" sz="1800" b="0" dirty="0" err="1">
                <a:solidFill>
                  <a:schemeClr val="tx1"/>
                </a:solidFill>
              </a:rPr>
              <a:t>vgg</a:t>
            </a:r>
            <a:r>
              <a:rPr lang="en-IN" sz="1800" b="0" dirty="0">
                <a:solidFill>
                  <a:schemeClr val="tx1"/>
                </a:solidFill>
              </a:rPr>
              <a:t> 19, both of these models differ in the number of layers.</a:t>
            </a:r>
            <a:br>
              <a:rPr lang="en-IN" sz="1800" b="0" dirty="0">
                <a:solidFill>
                  <a:schemeClr val="tx1"/>
                </a:solidFill>
              </a:rPr>
            </a:br>
            <a:r>
              <a:rPr lang="en-IN" sz="1800" b="0" dirty="0">
                <a:solidFill>
                  <a:schemeClr val="tx1"/>
                </a:solidFill>
              </a:rPr>
              <a:t>                  </a:t>
            </a:r>
            <a:br>
              <a:rPr lang="en-IN" sz="1800" b="0" dirty="0">
                <a:solidFill>
                  <a:schemeClr val="tx1"/>
                </a:solidFill>
              </a:rPr>
            </a:br>
            <a:r>
              <a:rPr lang="en-US" sz="1600" b="0" dirty="0">
                <a:solidFill>
                  <a:schemeClr val="tx1"/>
                </a:solidFill>
              </a:rPr>
              <a:t> The important point to note here is that all the </a:t>
            </a:r>
            <a:r>
              <a:rPr lang="en-US" sz="1600" b="0" dirty="0" err="1">
                <a:solidFill>
                  <a:schemeClr val="tx1"/>
                </a:solidFill>
              </a:rPr>
              <a:t>conv</a:t>
            </a:r>
            <a:r>
              <a:rPr lang="en-US" sz="1600" b="0" dirty="0">
                <a:solidFill>
                  <a:schemeClr val="tx1"/>
                </a:solidFill>
              </a:rPr>
              <a:t> kernels are of size 3x3 and </a:t>
            </a:r>
            <a:r>
              <a:rPr lang="en-US" sz="1600" b="0" dirty="0" err="1">
                <a:solidFill>
                  <a:schemeClr val="tx1"/>
                </a:solidFill>
              </a:rPr>
              <a:t>maxpool</a:t>
            </a:r>
            <a:r>
              <a:rPr lang="en-US" sz="1600" b="0" dirty="0">
                <a:solidFill>
                  <a:schemeClr val="tx1"/>
                </a:solidFill>
              </a:rPr>
              <a:t> kernels are of size 2x2 with a stride of two.</a:t>
            </a:r>
            <a:br>
              <a:rPr lang="en-US" sz="1600" b="0" dirty="0">
                <a:solidFill>
                  <a:schemeClr val="tx1"/>
                </a:solidFill>
              </a:rPr>
            </a:br>
            <a:r>
              <a:rPr lang="en-US" sz="1600" b="0" dirty="0">
                <a:solidFill>
                  <a:schemeClr val="tx1"/>
                </a:solidFill>
              </a:rPr>
              <a:t>The idea behind having fixed size kernels is that all the variable size </a:t>
            </a:r>
            <a:r>
              <a:rPr lang="en-US" sz="1600" b="0" dirty="0" err="1">
                <a:solidFill>
                  <a:schemeClr val="tx1"/>
                </a:solidFill>
              </a:rPr>
              <a:t>convolutional</a:t>
            </a:r>
            <a:r>
              <a:rPr lang="en-US" sz="1600" b="0" dirty="0">
                <a:solidFill>
                  <a:schemeClr val="tx1"/>
                </a:solidFill>
              </a:rPr>
              <a:t> kernels used in </a:t>
            </a:r>
            <a:r>
              <a:rPr lang="en-US" sz="1600" b="0" dirty="0" err="1">
                <a:solidFill>
                  <a:schemeClr val="tx1"/>
                </a:solidFill>
              </a:rPr>
              <a:t>Alexnet</a:t>
            </a:r>
            <a:r>
              <a:rPr lang="en-US" sz="1600" b="0" dirty="0">
                <a:solidFill>
                  <a:schemeClr val="tx1"/>
                </a:solidFill>
              </a:rPr>
              <a:t> (11x11, 5x5, 3x3) can be replicated by making use of multiple 3x3 kernels as building blocks. The replication is in terms of the receptive field covered by the kernels</a:t>
            </a:r>
            <a:br>
              <a:rPr lang="en-US" sz="1600" b="0" dirty="0">
                <a:solidFill>
                  <a:schemeClr val="tx1"/>
                </a:solidFill>
              </a:rPr>
            </a:br>
            <a:br>
              <a:rPr lang="en-US" sz="1600" b="0" dirty="0">
                <a:solidFill>
                  <a:schemeClr val="tx1"/>
                </a:solidFill>
              </a:rPr>
            </a:br>
            <a:r>
              <a:rPr lang="en-US" sz="1600" b="0" dirty="0">
                <a:solidFill>
                  <a:schemeClr val="tx1"/>
                </a:solidFill>
              </a:rPr>
              <a:t>This makes our model more deep hence much better for large dataset of image recognition.</a:t>
            </a:r>
            <a:br>
              <a:rPr lang="en-US" sz="1600" dirty="0">
                <a:solidFill>
                  <a:schemeClr val="tx1"/>
                </a:solidFill>
              </a:rPr>
            </a:br>
            <a:br>
              <a:rPr lang="en-US" sz="1600" dirty="0">
                <a:solidFill>
                  <a:schemeClr val="tx1"/>
                </a:solidFill>
              </a:rPr>
            </a:br>
            <a:r>
              <a:rPr lang="en-US" sz="2000" dirty="0">
                <a:solidFill>
                  <a:schemeClr val="tx1"/>
                </a:solidFill>
              </a:rPr>
              <a:t>2.RESNET-</a:t>
            </a:r>
            <a:br>
              <a:rPr lang="en-US" sz="1600" dirty="0">
                <a:solidFill>
                  <a:schemeClr val="tx1"/>
                </a:solidFill>
              </a:rPr>
            </a:br>
            <a:r>
              <a:rPr lang="en-US" sz="1400" dirty="0"/>
              <a:t> </a:t>
            </a:r>
            <a:r>
              <a:rPr lang="en-US" sz="1400" b="0" dirty="0">
                <a:solidFill>
                  <a:schemeClr val="tx1"/>
                </a:solidFill>
              </a:rPr>
              <a:t>Resnet18 has around 11 million trainable parameters. It consists of CONV layers with filters of size 3x3 (just like </a:t>
            </a:r>
            <a:r>
              <a:rPr lang="en-US" sz="1400" b="0" dirty="0" err="1">
                <a:solidFill>
                  <a:schemeClr val="tx1"/>
                </a:solidFill>
              </a:rPr>
              <a:t>VGGNet</a:t>
            </a:r>
            <a:r>
              <a:rPr lang="en-US" sz="1400" b="0" dirty="0">
                <a:solidFill>
                  <a:schemeClr val="tx1"/>
                </a:solidFill>
              </a:rPr>
              <a:t>). Only two pooling layers are used throughout the network one at the beginning and the other at the end of the network </a:t>
            </a:r>
            <a:br>
              <a:rPr lang="en-US" sz="1600" dirty="0">
                <a:solidFill>
                  <a:schemeClr val="tx1"/>
                </a:solidFill>
              </a:rPr>
            </a:br>
            <a:br>
              <a:rPr lang="en-IN" sz="1800" b="0" dirty="0">
                <a:solidFill>
                  <a:schemeClr val="tx1"/>
                </a:solidFill>
              </a:rPr>
            </a:br>
            <a:r>
              <a:rPr lang="en-IN" sz="1800" b="0" dirty="0">
                <a:solidFill>
                  <a:schemeClr val="tx1"/>
                </a:solidFill>
              </a:rPr>
              <a:t> </a:t>
            </a:r>
            <a:br>
              <a:rPr lang="en-IN" b="0" dirty="0">
                <a:solidFill>
                  <a:schemeClr val="tx1"/>
                </a:solidFill>
              </a:rPr>
            </a:br>
            <a:br>
              <a:rPr lang="en-IN" b="0" dirty="0">
                <a:solidFill>
                  <a:schemeClr val="tx1"/>
                </a:solidFill>
              </a:rPr>
            </a:br>
            <a:br>
              <a:rPr lang="en-IN" b="0" dirty="0">
                <a:solidFill>
                  <a:schemeClr val="tx1"/>
                </a:solidFill>
              </a:rPr>
            </a:br>
            <a:br>
              <a:rPr lang="en-IN" b="0" dirty="0">
                <a:solidFill>
                  <a:schemeClr val="tx1"/>
                </a:solidFill>
              </a:rPr>
            </a:br>
            <a:br>
              <a:rPr lang="en-IN" b="0" dirty="0">
                <a:solidFill>
                  <a:schemeClr val="tx1"/>
                </a:solidFill>
              </a:rPr>
            </a:br>
            <a:br>
              <a:rPr lang="en-IN" b="0" dirty="0">
                <a:solidFill>
                  <a:schemeClr val="tx1"/>
                </a:solidFill>
              </a:rPr>
            </a:br>
            <a:br>
              <a:rPr lang="en-IN" dirty="0">
                <a:solidFill>
                  <a:schemeClr val="tx1"/>
                </a:solidFill>
              </a:rPr>
            </a:br>
            <a:br>
              <a:rPr lang="en-IN" dirty="0">
                <a:solidFill>
                  <a:schemeClr val="tx1"/>
                </a:solidFill>
              </a:rPr>
            </a:br>
            <a:endParaRPr lang="en-US" dirty="0">
              <a:solidFill>
                <a:schemeClr val="tx1"/>
              </a:solidFill>
            </a:endParaRPr>
          </a:p>
        </p:txBody>
      </p:sp>
      <p:sp>
        <p:nvSpPr>
          <p:cNvPr id="6" name="Text Placeholder 5"/>
          <p:cNvSpPr>
            <a:spLocks noGrp="1"/>
          </p:cNvSpPr>
          <p:nvPr>
            <p:ph type="body" idx="1"/>
          </p:nvPr>
        </p:nvSpPr>
        <p:spPr>
          <a:xfrm>
            <a:off x="0" y="285729"/>
            <a:ext cx="7322288" cy="714380"/>
          </a:xfrm>
        </p:spPr>
        <p:txBody>
          <a:bodyPr>
            <a:normAutofit/>
          </a:bodyPr>
          <a:lstStyle/>
          <a:p>
            <a:pPr algn="l"/>
            <a:r>
              <a:rPr lang="en-IN" sz="2800" b="1" dirty="0"/>
              <a:t>CNN MODELS-</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24" cy="7358090"/>
          </a:xfrm>
        </p:spPr>
        <p:txBody>
          <a:bodyPr>
            <a:normAutofit/>
          </a:bodyPr>
          <a:lstStyle/>
          <a:p>
            <a:br>
              <a:rPr lang="en-IN" dirty="0"/>
            </a:br>
            <a:r>
              <a:rPr lang="en-IN" sz="2000" dirty="0">
                <a:solidFill>
                  <a:schemeClr val="tx1"/>
                </a:solidFill>
              </a:rPr>
              <a:t>3. INCEPTION-</a:t>
            </a:r>
            <a:br>
              <a:rPr lang="en-IN" dirty="0">
                <a:solidFill>
                  <a:schemeClr val="tx1"/>
                </a:solidFill>
              </a:rPr>
            </a:br>
            <a:br>
              <a:rPr lang="en-IN" dirty="0">
                <a:solidFill>
                  <a:schemeClr val="tx1"/>
                </a:solidFill>
              </a:rPr>
            </a:br>
            <a:r>
              <a:rPr lang="en-US" sz="1400" b="0" dirty="0">
                <a:solidFill>
                  <a:schemeClr val="tx1"/>
                </a:solidFill>
                <a:latin typeface="+mn-lt"/>
              </a:rPr>
              <a:t>In an image classification task, the size of the salient feature can considerably vary within the image frame. Hence, deciding on a fixed kernel size is rather difficult. Lager kernels are preferred for more global features that are distributed over a large area of the image, on the other hand, smaller kernels provide good results in detecting area-specific features that are distributed across the image frame. For effective recognition of such a variable-sized feature, we need kernels of different sizes. That is what Inception does. Instead of simply going deeper in terms of the number of layers, it goes wider. Multiple kernels of different sizes are implemented within the same layer</a:t>
            </a:r>
            <a:br>
              <a:rPr lang="en-US" sz="1400" b="0" dirty="0">
                <a:solidFill>
                  <a:schemeClr val="tx1"/>
                </a:solidFill>
                <a:latin typeface="+mn-lt"/>
              </a:rPr>
            </a:br>
            <a:r>
              <a:rPr lang="en-US" sz="1400" b="0" dirty="0">
                <a:solidFill>
                  <a:schemeClr val="tx1"/>
                </a:solidFill>
                <a:latin typeface="+mn-lt"/>
              </a:rPr>
              <a:t>Inception v3 is a widely-used image recognition model that has been shown to attain greater than 78.1% accuracy on the </a:t>
            </a:r>
            <a:r>
              <a:rPr lang="en-US" sz="1400" b="0" dirty="0" err="1">
                <a:solidFill>
                  <a:schemeClr val="tx1"/>
                </a:solidFill>
                <a:latin typeface="+mn-lt"/>
              </a:rPr>
              <a:t>ImageNet</a:t>
            </a:r>
            <a:r>
              <a:rPr lang="en-US" sz="1400" b="0" dirty="0">
                <a:solidFill>
                  <a:schemeClr val="tx1"/>
                </a:solidFill>
                <a:latin typeface="+mn-lt"/>
              </a:rPr>
              <a:t> dataset. The model is the combination of many ideas developed by multiple researchers over the years</a:t>
            </a:r>
            <a:br>
              <a:rPr lang="en-US" sz="1200" b="0" dirty="0">
                <a:solidFill>
                  <a:schemeClr val="tx1"/>
                </a:solidFill>
              </a:rPr>
            </a:br>
            <a:br>
              <a:rPr lang="en-IN" dirty="0"/>
            </a:br>
            <a:br>
              <a:rPr lang="en-IN" dirty="0"/>
            </a:br>
            <a:br>
              <a:rPr lang="en-IN"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3873</TotalTime>
  <Words>1211</Words>
  <Application>Microsoft Office PowerPoint</Application>
  <PresentationFormat>On-screen Show (4:3)</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Trebuchet MS</vt:lpstr>
      <vt:lpstr>Wingdings</vt:lpstr>
      <vt:lpstr>Wingdings 2</vt:lpstr>
      <vt:lpstr>Opulent</vt:lpstr>
      <vt:lpstr>Car Damage Assessment Using Hybrid Classifier</vt:lpstr>
      <vt:lpstr>Abstract </vt:lpstr>
      <vt:lpstr>Introduction</vt:lpstr>
      <vt:lpstr>Purpose </vt:lpstr>
      <vt:lpstr>Since our previous meeting we divided our project into some stages which were supposed to be achieved before our 1st progress presentation. Those are-             </vt:lpstr>
      <vt:lpstr> Data collection is defined as the procedure of collecting, measuring and analyzing accurate insights for research using standard validated techniques.In most cases, data collection is the primary and most important step for research, irrespective of the field of research. The approach of data collection is different for different fields of study, depending on the required information. The most critical objective of data collection is ensuring that information-rich and reliable data is collected for statisticalanalysis so that data-driven decisions can be made for research. Therefore, we have used web scrapping for collecting data set of images of damaged and non-damaged cars.        </vt:lpstr>
      <vt:lpstr>                                                                                                           WEB SCRAPING-  Web scraping is a method for extracting data from websites.Web scraping software may access the World Wide Web directly using the Hypertext Transfer Protocol, or through a web browser.t is a form of copying, in which specific data is gathered and copied from the web, typically into a central local database or spreadsheet, for later retrieval or analysis.Web scraping a web page involves fetching it and extracting from it. Fetching is the downloading of a page (which a browser does when a user views a page). Therefore, web crawling is a main component of web scraping, to fetch pages for later processing. Once fetched, then extraction can take place.The content of a page may be parsed, searched, reformatted, its data copied into a spreadsheet, and so on. Therefore, we have used google selenium and import.io to extract or to collect data from google. With the help of web scrapping we have collected a dataset of more than 2500 images.   </vt:lpstr>
      <vt:lpstr>  there are various models which we studied in this project such as – 1. VGGNET-  VGGNET Has 2 model. Those are Vgg16 and vgg 19, both of these models differ in the number of layers.                     The important point to note here is that all the conv kernels are of size 3x3 and maxpool kernels are of size 2x2 with a stride of two. The idea behind having fixed size kernels is that all the variable size convolutional kernels used in Alexnet (11x11, 5x5, 3x3) can be replicated by making use of multiple 3x3 kernels as building blocks. The replication is in terms of the receptive field covered by the kernels  This makes our model more deep hence much better for large dataset of image recognition.  2.RESNET-  Resnet18 has around 11 million trainable parameters. It consists of CONV layers with filters of size 3x3 (just like VGGNet). Only two pooling layers are used throughout the network one at the beginning and the other at the end of the network            </vt:lpstr>
      <vt:lpstr> 3. INCEPTION-  In an image classification task, the size of the salient feature can considerably vary within the image frame. Hence, deciding on a fixed kernel size is rather difficult. Lager kernels are preferred for more global features that are distributed over a large area of the image, on the other hand, smaller kernels provide good results in detecting area-specific features that are distributed across the image frame. For effective recognition of such a variable-sized feature, we need kernels of different sizes. That is what Inception does. Instead of simply going deeper in terms of the number of layers, it goes wider. Multiple kernels of different sizes are implemented within the same layer Inception v3 is a widely-used image recognition model that has been shown to attain greater than 78.1% accuracy on the ImageNet dataset. The model is the combination of many ideas developed by multiple researchers over the years    </vt:lpstr>
      <vt:lpstr>MODEL</vt:lpstr>
      <vt:lpstr>         </vt:lpstr>
      <vt:lpstr>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Mayand Rathode</cp:lastModifiedBy>
  <cp:revision>48</cp:revision>
  <dcterms:created xsi:type="dcterms:W3CDTF">2019-08-25T11:27:02Z</dcterms:created>
  <dcterms:modified xsi:type="dcterms:W3CDTF">2023-08-30T12:20:32Z</dcterms:modified>
</cp:coreProperties>
</file>