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up\OneDrive\Desktop\pivot_tabl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up\OneDrive\Desktop\pivot_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up\OneDrive\Desktop\pivot_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up\OneDrive\Desktop\pivot_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up\OneDrive\Desktop\pivot_table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611432625804736"/>
          <c:y val="0.29571043836594307"/>
          <c:w val="0.32415035356802802"/>
          <c:h val="0.5944850393700787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9F-4D5C-8D70-28C419824F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9F-4D5C-8D70-28C419824F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69F-4D5C-8D70-28C419824FFD}"/>
              </c:ext>
            </c:extLst>
          </c:dPt>
          <c:cat>
            <c:strRef>
              <c:f>Sheet1!$A$2:$A$4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1919205</c:v>
                </c:pt>
                <c:pt idx="1">
                  <c:v>3581922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9F-4D5C-8D70-28C419824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922690988437492"/>
          <c:y val="0.86512336033308235"/>
          <c:w val="0.4708935360703666"/>
          <c:h val="0.134876639666917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Chart-6</a:t>
            </a:r>
          </a:p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400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Popularity of type of bike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D3B-4FA3-88D7-A3146EF86A4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D3B-4FA3-88D7-A3146EF86A4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D3B-4FA3-88D7-A3146EF86A4A}"/>
              </c:ext>
            </c:extLst>
          </c:dPt>
          <c:dLbls>
            <c:dLbl>
              <c:idx val="1"/>
              <c:layout>
                <c:manualLayout>
                  <c:x val="0.12413844920269497"/>
                  <c:y val="2.558243847497286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3B-4FA3-88D7-A3146EF86A4A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Sheet2!$A$2:$A$4</c:f>
              <c:strCache>
                <c:ptCount val="3"/>
                <c:pt idx="0">
                  <c:v>Classic Bike</c:v>
                </c:pt>
                <c:pt idx="1">
                  <c:v>Electric Bike</c:v>
                </c:pt>
                <c:pt idx="2">
                  <c:v>Dock Bike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3"/>
                <c:pt idx="0">
                  <c:v>2854340</c:v>
                </c:pt>
                <c:pt idx="1">
                  <c:v>1370963</c:v>
                </c:pt>
                <c:pt idx="2">
                  <c:v>15473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3B-4FA3-88D7-A3146EF86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cap="non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Chart-2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en-US" sz="1400" b="1" cap="non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Riders count 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en-US" sz="1400" b="1" cap="non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day’s session wise </a:t>
            </a:r>
          </a:p>
        </c:rich>
      </c:tx>
      <c:layout>
        <c:manualLayout>
          <c:xMode val="edge"/>
          <c:yMode val="edge"/>
          <c:x val="0.53108333333333335"/>
          <c:y val="0.206944553805774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CE2EEBC3-A098-49B9-AD13-CB9D8B431950}" type="VALUE">
                      <a:rPr lang="en-US" sz="1400" b="1" i="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D7F-4C73-8611-30671AC4E9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6AB279B5-3AF3-4DEA-A7C2-429FAFCB5A7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D7F-4C73-8611-30671AC4E9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D84A61F-C8E5-48AE-98DC-F172D2F4F22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D7F-4C73-8611-30671AC4E90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6358F7DD-1673-468A-B79E-E7585081182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7F-4C73-8611-30671AC4E908}"/>
                </c:ext>
              </c:extLst>
            </c:dLbl>
            <c:spPr>
              <a:solidFill>
                <a:sysClr val="windowText" lastClr="000000">
                  <a:lumMod val="50000"/>
                  <a:lumOff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Sheet4!$A$2:$A$5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</c:strCache>
            </c:strRef>
          </c:cat>
          <c:val>
            <c:numRef>
              <c:f>Sheet4!$B$2:$B$5</c:f>
              <c:numCache>
                <c:formatCode>General</c:formatCode>
                <c:ptCount val="4"/>
                <c:pt idx="0">
                  <c:v>1118238</c:v>
                </c:pt>
                <c:pt idx="1">
                  <c:v>1916651</c:v>
                </c:pt>
                <c:pt idx="2">
                  <c:v>1067856</c:v>
                </c:pt>
                <c:pt idx="3">
                  <c:v>138031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1-4913-9E8D-6B92116C2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183449455"/>
        <c:axId val="1183448495"/>
        <c:axId val="0"/>
      </c:bar3DChart>
      <c:catAx>
        <c:axId val="1183449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448495"/>
        <c:crosses val="autoZero"/>
        <c:auto val="1"/>
        <c:lblAlgn val="ctr"/>
        <c:lblOffset val="100"/>
        <c:noMultiLvlLbl val="0"/>
      </c:catAx>
      <c:valAx>
        <c:axId val="118344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449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 i="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Chart-5</a:t>
            </a:r>
          </a:p>
          <a:p>
            <a: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b="1" i="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station names of top five count of casual riders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Starting staion names of top five count of casual riders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-3.70370370370370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005-415D-9AC8-955A5920F6AE}"/>
                </c:ext>
              </c:extLst>
            </c:dLbl>
            <c:dLbl>
              <c:idx val="1"/>
              <c:layout>
                <c:manualLayout>
                  <c:x val="8.3333333333333332E-3"/>
                  <c:y val="-3.70370370370371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05-415D-9AC8-955A5920F6AE}"/>
                </c:ext>
              </c:extLst>
            </c:dLbl>
            <c:dLbl>
              <c:idx val="2"/>
              <c:layout>
                <c:manualLayout>
                  <c:x val="0"/>
                  <c:y val="-4.16666666666667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05-415D-9AC8-955A5920F6AE}"/>
                </c:ext>
              </c:extLst>
            </c:dLbl>
            <c:dLbl>
              <c:idx val="3"/>
              <c:layout>
                <c:manualLayout>
                  <c:x val="3.3333333333333333E-2"/>
                  <c:y val="-4.62962962962963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005-415D-9AC8-955A5920F6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Sheet6!$A$2:$A$5</c:f>
              <c:strCache>
                <c:ptCount val="4"/>
                <c:pt idx="0">
                  <c:v>Streeter Dr and Grand Ave</c:v>
                </c:pt>
                <c:pt idx="1">
                  <c:v>Dusable lake shore</c:v>
                </c:pt>
                <c:pt idx="2">
                  <c:v>Michigan Ave and Oak St</c:v>
                </c:pt>
                <c:pt idx="3">
                  <c:v>Millennium Park</c:v>
                </c:pt>
              </c:strCache>
            </c:strRef>
          </c:cat>
          <c:val>
            <c:numRef>
              <c:f>Sheet6!$B$2:$B$5</c:f>
              <c:numCache>
                <c:formatCode>General</c:formatCode>
                <c:ptCount val="4"/>
                <c:pt idx="0">
                  <c:v>1615504</c:v>
                </c:pt>
                <c:pt idx="1">
                  <c:v>1061567</c:v>
                </c:pt>
                <c:pt idx="2">
                  <c:v>854016</c:v>
                </c:pt>
                <c:pt idx="3">
                  <c:v>754119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05-415D-9AC8-955A5920F6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65242591"/>
        <c:axId val="2065245471"/>
        <c:axId val="0"/>
      </c:bar3DChart>
      <c:catAx>
        <c:axId val="206524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245471"/>
        <c:crosses val="autoZero"/>
        <c:auto val="1"/>
        <c:lblAlgn val="ctr"/>
        <c:lblOffset val="100"/>
        <c:noMultiLvlLbl val="0"/>
      </c:catAx>
      <c:valAx>
        <c:axId val="206524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24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336994178258695"/>
          <c:y val="0.33732803253484828"/>
          <c:w val="0.42953303976135437"/>
          <c:h val="0.533507217847769"/>
        </c:manualLayout>
      </c:layout>
      <c:doughnut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8A7-4B28-A3DB-57A0E9E222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8A7-4B28-A3DB-57A0E9E222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8A7-4B28-A3DB-57A0E9E222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8A7-4B28-A3DB-57A0E9E222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Sheet3!$A$2:$A$5</c:f>
              <c:strCache>
                <c:ptCount val="4"/>
                <c:pt idx="0">
                  <c:v>Fall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Sheet3!$B$2:$B$5</c:f>
              <c:numCache>
                <c:formatCode>General</c:formatCode>
                <c:ptCount val="4"/>
                <c:pt idx="0">
                  <c:v>1184979</c:v>
                </c:pt>
                <c:pt idx="1">
                  <c:v>970213</c:v>
                </c:pt>
                <c:pt idx="2">
                  <c:v>1619957</c:v>
                </c:pt>
                <c:pt idx="3">
                  <c:v>465627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A7-4B28-A3DB-57A0E9E2224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0180921265028344E-2"/>
          <c:y val="0.87083333333333335"/>
          <c:w val="0.89999994130125716"/>
          <c:h val="8.95150918635170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 i="0" baseline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0.60608</cdr:x>
      <cdr:y>0.36716</cdr:y>
    </cdr:from>
    <cdr:to>
      <cdr:x>0.83709</cdr:x>
      <cdr:y>0.50194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FD29573-5846-62FA-089A-A2097BE541C4}"/>
            </a:ext>
          </a:extLst>
        </cdr:cNvPr>
        <cdr:cNvSpPr txBox="1"/>
      </cdr:nvSpPr>
      <cdr:spPr>
        <a:xfrm xmlns:a="http://schemas.openxmlformats.org/drawingml/2006/main">
          <a:off x="2470377" y="859971"/>
          <a:ext cx="941614" cy="3156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400" b="1" dirty="0"/>
            <a:t>1919205</a:t>
          </a:r>
          <a:endParaRPr lang="en-IN" sz="1100" b="1" dirty="0"/>
        </a:p>
      </cdr:txBody>
    </cdr:sp>
  </cdr:relSizeAnchor>
  <cdr:relSizeAnchor xmlns:cdr="http://schemas.openxmlformats.org/drawingml/2006/chartDrawing">
    <cdr:from>
      <cdr:x>0</cdr:x>
      <cdr:y>0.5</cdr:y>
    </cdr:from>
    <cdr:to>
      <cdr:x>0.30028</cdr:x>
      <cdr:y>0.71172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CA8912A-C65B-1FC8-FAE8-4AFF151DC526}"/>
            </a:ext>
          </a:extLst>
        </cdr:cNvPr>
        <cdr:cNvSpPr txBox="1"/>
      </cdr:nvSpPr>
      <cdr:spPr>
        <a:xfrm xmlns:a="http://schemas.openxmlformats.org/drawingml/2006/main">
          <a:off x="0" y="1171122"/>
          <a:ext cx="1223962" cy="4959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/>
            <a:t>3581922</a:t>
          </a:r>
          <a:endParaRPr lang="en-IN" sz="1100" b="1" dirty="0"/>
        </a:p>
      </cdr:txBody>
    </cdr:sp>
  </cdr:relSizeAnchor>
  <cdr:relSizeAnchor xmlns:cdr="http://schemas.openxmlformats.org/drawingml/2006/chartDrawing">
    <cdr:from>
      <cdr:x>0.18812</cdr:x>
      <cdr:y>0</cdr:y>
    </cdr:from>
    <cdr:to>
      <cdr:x>0.85578</cdr:x>
      <cdr:y>0.41828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56BAACA2-2AED-1B14-CF0F-B7A82775B22D}"/>
            </a:ext>
          </a:extLst>
        </cdr:cNvPr>
        <cdr:cNvSpPr txBox="1"/>
      </cdr:nvSpPr>
      <cdr:spPr>
        <a:xfrm xmlns:a="http://schemas.openxmlformats.org/drawingml/2006/main">
          <a:off x="766763" y="0"/>
          <a:ext cx="2721427" cy="9797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Arial" panose="020B0604020202020204" pitchFamily="34" charset="0"/>
              <a:cs typeface="Arial" panose="020B0604020202020204" pitchFamily="34" charset="0"/>
            </a:rPr>
            <a:t>Chart-3</a:t>
          </a:r>
        </a:p>
        <a:p xmlns:a="http://schemas.openxmlformats.org/drawingml/2006/main">
          <a:r>
            <a:rPr lang="en-IN" sz="1400" b="1" dirty="0">
              <a:latin typeface="Arial" panose="020B0604020202020204" pitchFamily="34" charset="0"/>
              <a:cs typeface="Arial" panose="020B0604020202020204" pitchFamily="34" charset="0"/>
            </a:rPr>
            <a:t>Count of Member riders and Casual riders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0.46326</cdr:x>
      <cdr:y>0.29365</cdr:y>
    </cdr:from>
    <cdr:to>
      <cdr:x>0.73163</cdr:x>
      <cdr:y>0.62698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21E550A-F139-F421-7272-79180A57E36B}"/>
            </a:ext>
          </a:extLst>
        </cdr:cNvPr>
        <cdr:cNvSpPr txBox="1"/>
      </cdr:nvSpPr>
      <cdr:spPr>
        <a:xfrm xmlns:a="http://schemas.openxmlformats.org/drawingml/2006/main">
          <a:off x="1578428" y="80554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0.45367</cdr:x>
      <cdr:y>0.25562</cdr:y>
    </cdr:from>
    <cdr:to>
      <cdr:x>0.72204</cdr:x>
      <cdr:y>0.58895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A55E36F-1B94-6019-AA57-EB99571E9CBD}"/>
            </a:ext>
          </a:extLst>
        </cdr:cNvPr>
        <cdr:cNvSpPr txBox="1"/>
      </cdr:nvSpPr>
      <cdr:spPr>
        <a:xfrm xmlns:a="http://schemas.openxmlformats.org/drawingml/2006/main">
          <a:off x="1545771" y="70122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400" dirty="0"/>
        </a:p>
      </cdr:txBody>
    </cdr:sp>
  </cdr:relSizeAnchor>
  <cdr:relSizeAnchor xmlns:cdr="http://schemas.openxmlformats.org/drawingml/2006/chartDrawing">
    <cdr:from>
      <cdr:x>0.42812</cdr:x>
      <cdr:y>0.24769</cdr:y>
    </cdr:from>
    <cdr:to>
      <cdr:x>0.69649</cdr:x>
      <cdr:y>0.58102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5CA1A8BF-217C-072C-FD21-473750A4D4E1}"/>
            </a:ext>
          </a:extLst>
        </cdr:cNvPr>
        <cdr:cNvSpPr txBox="1"/>
      </cdr:nvSpPr>
      <cdr:spPr>
        <a:xfrm xmlns:a="http://schemas.openxmlformats.org/drawingml/2006/main">
          <a:off x="1458686" y="6794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0.0639</cdr:x>
      <cdr:y>0.05357</cdr:y>
    </cdr:from>
    <cdr:to>
      <cdr:x>1</cdr:x>
      <cdr:y>0.3994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ACBE904B-A48E-8AED-6677-BBD97CBE5278}"/>
            </a:ext>
          </a:extLst>
        </cdr:cNvPr>
        <cdr:cNvSpPr txBox="1"/>
      </cdr:nvSpPr>
      <cdr:spPr>
        <a:xfrm xmlns:a="http://schemas.openxmlformats.org/drawingml/2006/main">
          <a:off x="217715" y="163286"/>
          <a:ext cx="3189513" cy="10540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Chart-1</a:t>
          </a:r>
        </a:p>
        <a:p xmlns:a="http://schemas.openxmlformats.org/drawingml/2006/main">
          <a:pPr algn="l"/>
          <a:r>
            <a: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Season wise</a:t>
          </a:r>
        </a:p>
        <a:p xmlns:a="http://schemas.openxmlformats.org/drawingml/2006/main">
          <a:pPr algn="l"/>
          <a:r>
            <a: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percentage of riders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ACE8-9141-63CB-C30E-F22FFE9B3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92E56-D688-A42C-01AB-EFA23D8FD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6C84-16F8-47ED-306A-F48825CE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035E-864A-E1C0-451A-845748A7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8EE8C-8FDC-2978-0998-FE26F834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0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9974-FE80-A970-53A4-70529379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4FD2F-9F56-9BB2-7F58-44B67196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173E-BF89-6873-22FC-F233B84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05EC-C747-F7FE-8E17-6BAB8F17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7F96-CD86-96A2-55D5-5360ADEC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1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5D45F-22F9-5712-2CED-6867C8ABD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78C28-CA87-3BBF-E45A-AB9CF4088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1F24-34F6-0CA3-BE0C-24B6D9FF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9AE5-81A9-EDF2-672F-B6F4096D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57AB-33DA-FC16-2346-2A6CA964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6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DCED-BB27-901F-CBE9-03050BBF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5381-D97B-2654-CF75-CDE15C7B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1708B-F2FB-31B1-00B4-ED77A5BB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54D3-EAAB-7F6D-FD66-6719A9F8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AB943-A52F-A332-6336-ECB38BD1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6AD8-BC06-8C40-D1BE-57DE8828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E45A3-ED56-C06F-5F0B-5721159A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6540-1647-62E8-BAC6-DF5018F3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09DE-5694-A27A-B279-3F7D076D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C844-28A2-9654-BA31-057919EE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675D-EF8B-DB9D-2883-B60FA7F5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3758-9C38-5BE6-F4B8-3D87F232D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910FF-FA39-D62A-C7BF-3C97CFD70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46A92-1002-DB77-3EFD-505BC5F4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96501-6EA4-C0B2-B0A0-9D38A732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8BBF0-4AD5-EA9C-3687-99F38441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33CC-CAF0-8089-71D3-0322655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AE905-26CF-9492-41A4-DA24DC5AE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78A75-7901-BF79-C98A-E2B7D3D6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8E0B6-0452-3075-FE0A-9DF67A76A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06EF1-50C3-611F-4A87-C9795B4ED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144FA-A7D1-15EF-3EDD-821AA31E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F0580-E85E-0399-1B87-944D99BC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F5997-4E0E-39EF-BFB7-9FF84105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7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36EB-108E-5AE1-DE57-65E06B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8D7BE-8AED-A57B-280C-F1CA817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01AE-BBCC-5C38-16E0-A322DF73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9AA9E-F771-9CE6-C4B1-10314898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1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A7990-8950-345B-41D3-4A6931F9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C367F-1607-AFC5-AAC8-32531EEE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C7F15-7712-07BD-1645-3D5E3895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434B-4527-48EC-AEE4-50028DB5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A1A7-D853-973A-7B3D-AFAB9004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5376A-CC08-A592-8EEA-42FCF6D73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35FA7-2BE2-3576-AE6E-C04BBEE1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674DE-2B6B-D5CF-1A3A-B0646C74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37C1-EF15-C35D-4B90-BA921F40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4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98FA-ED8B-B923-4B7B-516115C8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7A543-610D-28C0-13BA-5638396C2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849E6-2AAA-FFDD-9505-3F2286A5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372A5-C534-4BA4-1B0E-0F1693E9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00AA5-9A82-A22E-B806-9AC181FC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F034-7BCA-FD23-CAFC-A192AB1D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FA74A-FA60-E8ED-E917-994752C4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239F-77AB-1B71-4919-3A2F136E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920A-C3CF-9052-9B2F-5D1487768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835D-EAF9-4328-943C-F279D8F1C1F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6009-E619-C703-482C-0AA745BB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FF83D-42AA-8E40-CCB0-0C9619D91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3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507EF5-2BC2-8146-725E-CFB07E5D11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362287"/>
              </p:ext>
            </p:extLst>
          </p:nvPr>
        </p:nvGraphicFramePr>
        <p:xfrm>
          <a:off x="7822066" y="544286"/>
          <a:ext cx="4076019" cy="2774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85332CE-21F1-84AF-9F8B-1C84853C2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778673"/>
              </p:ext>
            </p:extLst>
          </p:nvPr>
        </p:nvGraphicFramePr>
        <p:xfrm>
          <a:off x="8577944" y="3539672"/>
          <a:ext cx="3407228" cy="2993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1C5DD11-8547-AB26-2182-98BF64571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90462"/>
              </p:ext>
            </p:extLst>
          </p:nvPr>
        </p:nvGraphicFramePr>
        <p:xfrm>
          <a:off x="3483428" y="-148770"/>
          <a:ext cx="4572000" cy="3521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0B915D1-733C-D657-E628-5C8C54B8C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205486"/>
              </p:ext>
            </p:extLst>
          </p:nvPr>
        </p:nvGraphicFramePr>
        <p:xfrm>
          <a:off x="4844821" y="3485240"/>
          <a:ext cx="3863750" cy="304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85575F5-8199-8471-6B97-944CC666CF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094513"/>
              </p:ext>
            </p:extLst>
          </p:nvPr>
        </p:nvGraphicFramePr>
        <p:xfrm>
          <a:off x="244928" y="74389"/>
          <a:ext cx="3407228" cy="3298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83599C7-B752-D992-6815-9042F358C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3559629"/>
            <a:ext cx="3744685" cy="32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8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55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Kumar Jha</dc:creator>
  <cp:lastModifiedBy>Abhay Kumar Jha</cp:lastModifiedBy>
  <cp:revision>12</cp:revision>
  <dcterms:created xsi:type="dcterms:W3CDTF">2024-09-27T05:13:51Z</dcterms:created>
  <dcterms:modified xsi:type="dcterms:W3CDTF">2024-10-02T05:54:35Z</dcterms:modified>
</cp:coreProperties>
</file>