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tiff" ContentType="image/tiff"/>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drawings/drawing1.xml" ContentType="application/vnd.openxmlformats-officedocument.drawingml.chartshapes+xml"/>
  <Override PartName="/ppt/charts/chart2.xml" ContentType="application/vnd.openxmlformats-officedocument.drawingml.chart+xml"/>
  <Override PartName="/ppt/theme/themeOverride2.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sldIdLst>
    <p:sldId id="797" r:id="rId5"/>
    <p:sldId id="277" r:id="rId6"/>
    <p:sldId id="276" r:id="rId7"/>
    <p:sldId id="286" r:id="rId8"/>
    <p:sldId id="2103812257" r:id="rId9"/>
    <p:sldId id="773" r:id="rId10"/>
    <p:sldId id="734" r:id="rId11"/>
    <p:sldId id="2103812242" r:id="rId12"/>
    <p:sldId id="2103812245" r:id="rId13"/>
    <p:sldId id="2103812342" r:id="rId14"/>
    <p:sldId id="210381248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ADA0B9-2E44-42B1-8BED-0E581DDDF937}" v="24" dt="2020-08-12T21:24:55.3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8" d="100"/>
          <a:sy n="48" d="100"/>
        </p:scale>
        <p:origin x="67" y="8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e, Shane" userId="61be624f-579d-45e8-95fb-765abedad130" providerId="ADAL" clId="{6CADA0B9-2E44-42B1-8BED-0E581DDDF937}"/>
    <pc:docChg chg="addSld delSld modSld delSection modSection">
      <pc:chgData name="Ye, Shane" userId="61be624f-579d-45e8-95fb-765abedad130" providerId="ADAL" clId="{6CADA0B9-2E44-42B1-8BED-0E581DDDF937}" dt="2020-08-12T21:24:45.788" v="27" actId="2696"/>
      <pc:docMkLst>
        <pc:docMk/>
      </pc:docMkLst>
      <pc:sldChg chg="add del">
        <pc:chgData name="Ye, Shane" userId="61be624f-579d-45e8-95fb-765abedad130" providerId="ADAL" clId="{6CADA0B9-2E44-42B1-8BED-0E581DDDF937}" dt="2020-08-12T21:24:42.470" v="26"/>
        <pc:sldMkLst>
          <pc:docMk/>
          <pc:sldMk cId="3238783824" sldId="276"/>
        </pc:sldMkLst>
      </pc:sldChg>
      <pc:sldChg chg="add del">
        <pc:chgData name="Ye, Shane" userId="61be624f-579d-45e8-95fb-765abedad130" providerId="ADAL" clId="{6CADA0B9-2E44-42B1-8BED-0E581DDDF937}" dt="2020-08-12T21:24:42.470" v="26"/>
        <pc:sldMkLst>
          <pc:docMk/>
          <pc:sldMk cId="83617211" sldId="277"/>
        </pc:sldMkLst>
      </pc:sldChg>
      <pc:sldChg chg="add del">
        <pc:chgData name="Ye, Shane" userId="61be624f-579d-45e8-95fb-765abedad130" providerId="ADAL" clId="{6CADA0B9-2E44-42B1-8BED-0E581DDDF937}" dt="2020-08-12T21:24:42.470" v="26"/>
        <pc:sldMkLst>
          <pc:docMk/>
          <pc:sldMk cId="3963204973" sldId="286"/>
        </pc:sldMkLst>
      </pc:sldChg>
      <pc:sldChg chg="add del">
        <pc:chgData name="Ye, Shane" userId="61be624f-579d-45e8-95fb-765abedad130" providerId="ADAL" clId="{6CADA0B9-2E44-42B1-8BED-0E581DDDF937}" dt="2020-08-12T21:24:32.171" v="22" actId="2696"/>
        <pc:sldMkLst>
          <pc:docMk/>
          <pc:sldMk cId="2490517013" sldId="396"/>
        </pc:sldMkLst>
      </pc:sldChg>
      <pc:sldChg chg="add del">
        <pc:chgData name="Ye, Shane" userId="61be624f-579d-45e8-95fb-765abedad130" providerId="ADAL" clId="{6CADA0B9-2E44-42B1-8BED-0E581DDDF937}" dt="2020-08-12T21:24:32.169" v="21" actId="2696"/>
        <pc:sldMkLst>
          <pc:docMk/>
          <pc:sldMk cId="281438399" sldId="416"/>
        </pc:sldMkLst>
      </pc:sldChg>
      <pc:sldChg chg="add del">
        <pc:chgData name="Ye, Shane" userId="61be624f-579d-45e8-95fb-765abedad130" providerId="ADAL" clId="{6CADA0B9-2E44-42B1-8BED-0E581DDDF937}" dt="2020-08-12T21:24:42.470" v="26"/>
        <pc:sldMkLst>
          <pc:docMk/>
          <pc:sldMk cId="2200855709" sldId="734"/>
        </pc:sldMkLst>
      </pc:sldChg>
      <pc:sldChg chg="add del">
        <pc:chgData name="Ye, Shane" userId="61be624f-579d-45e8-95fb-765abedad130" providerId="ADAL" clId="{6CADA0B9-2E44-42B1-8BED-0E581DDDF937}" dt="2020-08-12T21:24:42.470" v="26"/>
        <pc:sldMkLst>
          <pc:docMk/>
          <pc:sldMk cId="3186435851" sldId="773"/>
        </pc:sldMkLst>
      </pc:sldChg>
      <pc:sldChg chg="add del">
        <pc:chgData name="Ye, Shane" userId="61be624f-579d-45e8-95fb-765abedad130" providerId="ADAL" clId="{6CADA0B9-2E44-42B1-8BED-0E581DDDF937}" dt="2020-08-12T21:24:42.470" v="26"/>
        <pc:sldMkLst>
          <pc:docMk/>
          <pc:sldMk cId="3035356853" sldId="797"/>
        </pc:sldMkLst>
      </pc:sldChg>
      <pc:sldChg chg="add del">
        <pc:chgData name="Ye, Shane" userId="61be624f-579d-45e8-95fb-765abedad130" providerId="ADAL" clId="{6CADA0B9-2E44-42B1-8BED-0E581DDDF937}" dt="2020-08-12T21:24:32.153" v="17" actId="2696"/>
        <pc:sldMkLst>
          <pc:docMk/>
          <pc:sldMk cId="1856180482" sldId="1014"/>
        </pc:sldMkLst>
      </pc:sldChg>
      <pc:sldChg chg="add del">
        <pc:chgData name="Ye, Shane" userId="61be624f-579d-45e8-95fb-765abedad130" providerId="ADAL" clId="{6CADA0B9-2E44-42B1-8BED-0E581DDDF937}" dt="2020-08-12T21:24:45.788" v="27" actId="2696"/>
        <pc:sldMkLst>
          <pc:docMk/>
          <pc:sldMk cId="1339173766" sldId="1054"/>
        </pc:sldMkLst>
      </pc:sldChg>
      <pc:sldChg chg="add del">
        <pc:chgData name="Ye, Shane" userId="61be624f-579d-45e8-95fb-765abedad130" providerId="ADAL" clId="{6CADA0B9-2E44-42B1-8BED-0E581DDDF937}" dt="2020-08-12T21:24:42.470" v="26"/>
        <pc:sldMkLst>
          <pc:docMk/>
          <pc:sldMk cId="741921385" sldId="2103812242"/>
        </pc:sldMkLst>
      </pc:sldChg>
      <pc:sldChg chg="add del">
        <pc:chgData name="Ye, Shane" userId="61be624f-579d-45e8-95fb-765abedad130" providerId="ADAL" clId="{6CADA0B9-2E44-42B1-8BED-0E581DDDF937}" dt="2020-08-12T21:24:42.470" v="26"/>
        <pc:sldMkLst>
          <pc:docMk/>
          <pc:sldMk cId="717157907" sldId="2103812245"/>
        </pc:sldMkLst>
      </pc:sldChg>
      <pc:sldChg chg="add del">
        <pc:chgData name="Ye, Shane" userId="61be624f-579d-45e8-95fb-765abedad130" providerId="ADAL" clId="{6CADA0B9-2E44-42B1-8BED-0E581DDDF937}" dt="2020-08-12T21:24:42.470" v="26"/>
        <pc:sldMkLst>
          <pc:docMk/>
          <pc:sldMk cId="1063512639" sldId="2103812257"/>
        </pc:sldMkLst>
      </pc:sldChg>
      <pc:sldChg chg="add del">
        <pc:chgData name="Ye, Shane" userId="61be624f-579d-45e8-95fb-765abedad130" providerId="ADAL" clId="{6CADA0B9-2E44-42B1-8BED-0E581DDDF937}" dt="2020-08-12T21:24:42.470" v="26"/>
        <pc:sldMkLst>
          <pc:docMk/>
          <pc:sldMk cId="2618385665" sldId="2103812342"/>
        </pc:sldMkLst>
      </pc:sldChg>
      <pc:sldChg chg="add del">
        <pc:chgData name="Ye, Shane" userId="61be624f-579d-45e8-95fb-765abedad130" providerId="ADAL" clId="{6CADA0B9-2E44-42B1-8BED-0E581DDDF937}" dt="2020-08-12T21:24:32.162" v="19" actId="2696"/>
        <pc:sldMkLst>
          <pc:docMk/>
          <pc:sldMk cId="3092638849" sldId="2103812413"/>
        </pc:sldMkLst>
      </pc:sldChg>
      <pc:sldChg chg="add del">
        <pc:chgData name="Ye, Shane" userId="61be624f-579d-45e8-95fb-765abedad130" providerId="ADAL" clId="{6CADA0B9-2E44-42B1-8BED-0E581DDDF937}" dt="2020-08-12T21:24:32.165" v="20" actId="2696"/>
        <pc:sldMkLst>
          <pc:docMk/>
          <pc:sldMk cId="328151972" sldId="2103812414"/>
        </pc:sldMkLst>
      </pc:sldChg>
      <pc:sldChg chg="add del">
        <pc:chgData name="Ye, Shane" userId="61be624f-579d-45e8-95fb-765abedad130" providerId="ADAL" clId="{6CADA0B9-2E44-42B1-8BED-0E581DDDF937}" dt="2020-08-12T21:24:32.177" v="24" actId="2696"/>
        <pc:sldMkLst>
          <pc:docMk/>
          <pc:sldMk cId="1125370656" sldId="2103812453"/>
        </pc:sldMkLst>
      </pc:sldChg>
      <pc:sldChg chg="add del">
        <pc:chgData name="Ye, Shane" userId="61be624f-579d-45e8-95fb-765abedad130" providerId="ADAL" clId="{6CADA0B9-2E44-42B1-8BED-0E581DDDF937}" dt="2020-08-12T21:24:32.174" v="23" actId="2696"/>
        <pc:sldMkLst>
          <pc:docMk/>
          <pc:sldMk cId="1197201753" sldId="2103812454"/>
        </pc:sldMkLst>
      </pc:sldChg>
      <pc:sldChg chg="add del">
        <pc:chgData name="Ye, Shane" userId="61be624f-579d-45e8-95fb-765abedad130" providerId="ADAL" clId="{6CADA0B9-2E44-42B1-8BED-0E581DDDF937}" dt="2020-08-12T21:24:42.470" v="26"/>
        <pc:sldMkLst>
          <pc:docMk/>
          <pc:sldMk cId="897719926" sldId="2103812489"/>
        </pc:sldMkLst>
      </pc:sldChg>
      <pc:sldChg chg="add del">
        <pc:chgData name="Ye, Shane" userId="61be624f-579d-45e8-95fb-765abedad130" providerId="ADAL" clId="{6CADA0B9-2E44-42B1-8BED-0E581DDDF937}" dt="2020-08-12T21:24:32.196" v="25" actId="2696"/>
        <pc:sldMkLst>
          <pc:docMk/>
          <pc:sldMk cId="2558798709" sldId="2103812502"/>
        </pc:sldMkLst>
      </pc:sldChg>
      <pc:sldChg chg="add del">
        <pc:chgData name="Ye, Shane" userId="61be624f-579d-45e8-95fb-765abedad130" providerId="ADAL" clId="{6CADA0B9-2E44-42B1-8BED-0E581DDDF937}" dt="2020-08-12T21:24:32.151" v="16" actId="2696"/>
        <pc:sldMkLst>
          <pc:docMk/>
          <pc:sldMk cId="978178446" sldId="2103812504"/>
        </pc:sldMkLst>
      </pc:sldChg>
      <pc:sldChg chg="add del">
        <pc:chgData name="Ye, Shane" userId="61be624f-579d-45e8-95fb-765abedad130" providerId="ADAL" clId="{6CADA0B9-2E44-42B1-8BED-0E581DDDF937}" dt="2020-08-12T21:22:35.213" v="13" actId="2696"/>
        <pc:sldMkLst>
          <pc:docMk/>
          <pc:sldMk cId="1861642115" sldId="2103812508"/>
        </pc:sldMkLst>
      </pc:sldChg>
      <pc:sldMasterChg chg="delSldLayout">
        <pc:chgData name="Ye, Shane" userId="61be624f-579d-45e8-95fb-765abedad130" providerId="ADAL" clId="{6CADA0B9-2E44-42B1-8BED-0E581DDDF937}" dt="2020-08-12T21:24:32.154" v="18" actId="2696"/>
        <pc:sldMasterMkLst>
          <pc:docMk/>
          <pc:sldMasterMk cId="927472165" sldId="2147483660"/>
        </pc:sldMasterMkLst>
        <pc:sldLayoutChg chg="del">
          <pc:chgData name="Ye, Shane" userId="61be624f-579d-45e8-95fb-765abedad130" providerId="ADAL" clId="{6CADA0B9-2E44-42B1-8BED-0E581DDDF937}" dt="2020-08-12T21:22:30.464" v="2" actId="2696"/>
          <pc:sldLayoutMkLst>
            <pc:docMk/>
            <pc:sldMasterMk cId="927472165" sldId="2147483660"/>
            <pc:sldLayoutMk cId="3655303949" sldId="2147483688"/>
          </pc:sldLayoutMkLst>
        </pc:sldLayoutChg>
        <pc:sldLayoutChg chg="del">
          <pc:chgData name="Ye, Shane" userId="61be624f-579d-45e8-95fb-765abedad130" providerId="ADAL" clId="{6CADA0B9-2E44-42B1-8BED-0E581DDDF937}" dt="2020-08-12T21:24:32.154" v="18" actId="2696"/>
          <pc:sldLayoutMkLst>
            <pc:docMk/>
            <pc:sldMasterMk cId="927472165" sldId="2147483660"/>
            <pc:sldLayoutMk cId="784435055" sldId="2147483689"/>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chartUserShapes" Target="../drawings/drawing1.xml"/><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dk2" tx1="lt1" bg2="dk1" tx2="lt2" accent1="accent1" accent2="accent2" accent3="accent3" accent4="accent4" accent5="accent5" accent6="accent6" hlink="hlink" folHlink="folHlink"/>
  <c:chart>
    <c:autoTitleDeleted val="1"/>
    <c:plotArea>
      <c:layout>
        <c:manualLayout>
          <c:layoutTarget val="inner"/>
          <c:xMode val="edge"/>
          <c:yMode val="edge"/>
          <c:x val="0.172579925136811"/>
          <c:y val="4.4924792369589801E-2"/>
          <c:w val="0.94056899999999999"/>
          <c:h val="0.93162599999999995"/>
        </c:manualLayout>
      </c:layout>
      <c:lineChart>
        <c:grouping val="standard"/>
        <c:varyColors val="0"/>
        <c:ser>
          <c:idx val="0"/>
          <c:order val="0"/>
          <c:tx>
            <c:strRef>
              <c:f>Sheet1!$B$1</c:f>
              <c:strCache>
                <c:ptCount val="1"/>
                <c:pt idx="0">
                  <c:v>Error</c:v>
                </c:pt>
              </c:strCache>
            </c:strRef>
          </c:tx>
          <c:spPr>
            <a:ln w="47625" cap="flat">
              <a:solidFill>
                <a:srgbClr val="00B0F0"/>
              </a:solidFill>
              <a:prstDash val="solid"/>
              <a:round/>
            </a:ln>
            <a:effectLst/>
          </c:spPr>
          <c:marker>
            <c:symbol val="none"/>
          </c:marker>
          <c:cat>
            <c:strRef>
              <c:f>Sheet1!$A$2:$A$10</c:f>
              <c:strCache>
                <c:ptCount val="9"/>
                <c:pt idx="0">
                  <c:v>2010</c:v>
                </c:pt>
                <c:pt idx="1">
                  <c:v>2011</c:v>
                </c:pt>
                <c:pt idx="2">
                  <c:v>2012</c:v>
                </c:pt>
                <c:pt idx="3">
                  <c:v>2013</c:v>
                </c:pt>
                <c:pt idx="4">
                  <c:v>2014</c:v>
                </c:pt>
                <c:pt idx="5">
                  <c:v>2015.1</c:v>
                </c:pt>
                <c:pt idx="6">
                  <c:v>2015.2</c:v>
                </c:pt>
                <c:pt idx="7">
                  <c:v>2015.3</c:v>
                </c:pt>
                <c:pt idx="8">
                  <c:v>2015.4</c:v>
                </c:pt>
              </c:strCache>
            </c:strRef>
          </c:cat>
          <c:val>
            <c:numRef>
              <c:f>Sheet1!$B$2:$B$10</c:f>
              <c:numCache>
                <c:formatCode>General</c:formatCode>
                <c:ptCount val="9"/>
                <c:pt idx="0">
                  <c:v>0.28199999999999997</c:v>
                </c:pt>
                <c:pt idx="1">
                  <c:v>0.25700000000000001</c:v>
                </c:pt>
                <c:pt idx="2">
                  <c:v>0.16400000000000001</c:v>
                </c:pt>
                <c:pt idx="3">
                  <c:v>0.11700000000000001</c:v>
                </c:pt>
                <c:pt idx="4">
                  <c:v>6.6000000000000003E-2</c:v>
                </c:pt>
                <c:pt idx="5">
                  <c:v>5.8000000000000003E-2</c:v>
                </c:pt>
                <c:pt idx="6">
                  <c:v>5.1999999999999998E-2</c:v>
                </c:pt>
                <c:pt idx="7">
                  <c:v>4.8000000000000001E-2</c:v>
                </c:pt>
                <c:pt idx="8">
                  <c:v>4.4999999999999998E-2</c:v>
                </c:pt>
              </c:numCache>
            </c:numRef>
          </c:val>
          <c:smooth val="0"/>
          <c:extLst>
            <c:ext xmlns:c16="http://schemas.microsoft.com/office/drawing/2014/chart" uri="{C3380CC4-5D6E-409C-BE32-E72D297353CC}">
              <c16:uniqueId val="{00000000-3B3A-4248-8078-88F33F0A3385}"/>
            </c:ext>
          </c:extLst>
        </c:ser>
        <c:dLbls>
          <c:showLegendKey val="0"/>
          <c:showVal val="0"/>
          <c:showCatName val="0"/>
          <c:showSerName val="0"/>
          <c:showPercent val="0"/>
          <c:showBubbleSize val="0"/>
        </c:dLbls>
        <c:smooth val="0"/>
        <c:axId val="283501056"/>
        <c:axId val="171674432"/>
      </c:lineChart>
      <c:catAx>
        <c:axId val="283501056"/>
        <c:scaling>
          <c:orientation val="minMax"/>
        </c:scaling>
        <c:delete val="0"/>
        <c:axPos val="b"/>
        <c:numFmt formatCode="General" sourceLinked="0"/>
        <c:majorTickMark val="none"/>
        <c:minorTickMark val="none"/>
        <c:tickLblPos val="none"/>
        <c:spPr>
          <a:ln w="57150" cap="flat">
            <a:solidFill>
              <a:srgbClr val="003C71"/>
            </a:solidFill>
            <a:prstDash val="solid"/>
            <a:round/>
          </a:ln>
        </c:spPr>
        <c:txPr>
          <a:bodyPr rot="0"/>
          <a:lstStyle/>
          <a:p>
            <a:pPr>
              <a:defRPr/>
            </a:pPr>
            <a:endParaRPr lang="en-US"/>
          </a:p>
        </c:txPr>
        <c:crossAx val="171674432"/>
        <c:crosses val="autoZero"/>
        <c:auto val="1"/>
        <c:lblAlgn val="ctr"/>
        <c:lblOffset val="100"/>
        <c:noMultiLvlLbl val="1"/>
      </c:catAx>
      <c:valAx>
        <c:axId val="171674432"/>
        <c:scaling>
          <c:orientation val="minMax"/>
        </c:scaling>
        <c:delete val="0"/>
        <c:axPos val="l"/>
        <c:numFmt formatCode="0%" sourceLinked="0"/>
        <c:majorTickMark val="none"/>
        <c:minorTickMark val="none"/>
        <c:tickLblPos val="nextTo"/>
        <c:spPr>
          <a:ln w="57150" cap="flat">
            <a:solidFill>
              <a:srgbClr val="003C71"/>
            </a:solidFill>
            <a:prstDash val="solid"/>
            <a:round/>
          </a:ln>
        </c:spPr>
        <c:txPr>
          <a:bodyPr rot="0"/>
          <a:lstStyle/>
          <a:p>
            <a:pPr>
              <a:defRPr sz="1400">
                <a:solidFill>
                  <a:srgbClr val="003C71"/>
                </a:solidFill>
              </a:defRPr>
            </a:pPr>
            <a:endParaRPr lang="en-US"/>
          </a:p>
        </c:txPr>
        <c:crossAx val="283501056"/>
        <c:crosses val="autoZero"/>
        <c:crossBetween val="between"/>
        <c:majorUnit val="7.4999999999999997E-2"/>
        <c:minorUnit val="3.7499999999999999E-2"/>
      </c:valAx>
      <c:spPr>
        <a:noFill/>
        <a:ln w="12700" cap="flat">
          <a:noFill/>
          <a:miter lim="400000"/>
        </a:ln>
        <a:effectLst/>
      </c:spPr>
    </c:plotArea>
    <c:plotVisOnly val="1"/>
    <c:dispBlanksAs val="gap"/>
    <c:showDLblsOverMax val="1"/>
  </c:chart>
  <c:spPr>
    <a:noFill/>
    <a:ln>
      <a:noFill/>
    </a:ln>
    <a:effectLst/>
  </c:spPr>
  <c:txPr>
    <a:bodyPr/>
    <a:lstStyle/>
    <a:p>
      <a:pPr>
        <a:defRPr>
          <a:solidFill>
            <a:schemeClr val="tx2"/>
          </a:solidFill>
        </a:defRPr>
      </a:pPr>
      <a:endParaRPr lang="en-US"/>
    </a:p>
  </c:txPr>
  <c:externalData r:id="rId2">
    <c:autoUpdate val="0"/>
  </c:externalData>
  <c:userShapes r:id="rId3"/>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dk2" tx1="lt1" bg2="dk1" tx2="lt2" accent1="accent1" accent2="accent2" accent3="accent3" accent4="accent4" accent5="accent5" accent6="accent6" hlink="hlink" folHlink="folHlink"/>
  <c:chart>
    <c:autoTitleDeleted val="1"/>
    <c:plotArea>
      <c:layout>
        <c:manualLayout>
          <c:layoutTarget val="inner"/>
          <c:xMode val="edge"/>
          <c:yMode val="edge"/>
          <c:x val="5.4430899999999997E-2"/>
          <c:y val="3.9177200000000002E-2"/>
          <c:w val="0.94056899999999999"/>
          <c:h val="0.93162599999999995"/>
        </c:manualLayout>
      </c:layout>
      <c:lineChart>
        <c:grouping val="standard"/>
        <c:varyColors val="0"/>
        <c:ser>
          <c:idx val="0"/>
          <c:order val="0"/>
          <c:tx>
            <c:strRef>
              <c:f>Sheet1!$B$1</c:f>
              <c:strCache>
                <c:ptCount val="1"/>
                <c:pt idx="0">
                  <c:v>Error</c:v>
                </c:pt>
              </c:strCache>
            </c:strRef>
          </c:tx>
          <c:spPr>
            <a:ln w="47625" cap="flat">
              <a:solidFill>
                <a:srgbClr val="00B0F0"/>
              </a:solidFill>
              <a:prstDash val="solid"/>
              <a:round/>
            </a:ln>
            <a:effectLst/>
          </c:spPr>
          <c:marker>
            <c:symbol val="none"/>
          </c:marker>
          <c:cat>
            <c:strRef>
              <c:f>Sheet1!$A$2:$A$10</c:f>
              <c:strCache>
                <c:ptCount val="9"/>
                <c:pt idx="0">
                  <c:v>2000</c:v>
                </c:pt>
                <c:pt idx="1">
                  <c:v>2002</c:v>
                </c:pt>
                <c:pt idx="2">
                  <c:v>2004</c:v>
                </c:pt>
                <c:pt idx="3">
                  <c:v>2006</c:v>
                </c:pt>
                <c:pt idx="4">
                  <c:v>2008</c:v>
                </c:pt>
                <c:pt idx="5">
                  <c:v>2010</c:v>
                </c:pt>
                <c:pt idx="6">
                  <c:v>2012</c:v>
                </c:pt>
                <c:pt idx="7">
                  <c:v>2014</c:v>
                </c:pt>
                <c:pt idx="8">
                  <c:v>2016</c:v>
                </c:pt>
              </c:strCache>
            </c:strRef>
          </c:cat>
          <c:val>
            <c:numRef>
              <c:f>Sheet1!$B$2:$B$10</c:f>
              <c:numCache>
                <c:formatCode>General</c:formatCode>
                <c:ptCount val="9"/>
                <c:pt idx="0">
                  <c:v>0.25</c:v>
                </c:pt>
                <c:pt idx="1">
                  <c:v>0.25</c:v>
                </c:pt>
                <c:pt idx="2">
                  <c:v>0.24299999999999999</c:v>
                </c:pt>
                <c:pt idx="3">
                  <c:v>0.23</c:v>
                </c:pt>
                <c:pt idx="4">
                  <c:v>0.22</c:v>
                </c:pt>
                <c:pt idx="5">
                  <c:v>0.21</c:v>
                </c:pt>
                <c:pt idx="6">
                  <c:v>0.09</c:v>
                </c:pt>
                <c:pt idx="7">
                  <c:v>0.05</c:v>
                </c:pt>
                <c:pt idx="8">
                  <c:v>0.04</c:v>
                </c:pt>
              </c:numCache>
            </c:numRef>
          </c:val>
          <c:smooth val="0"/>
          <c:extLst>
            <c:ext xmlns:c16="http://schemas.microsoft.com/office/drawing/2014/chart" uri="{C3380CC4-5D6E-409C-BE32-E72D297353CC}">
              <c16:uniqueId val="{00000000-ED8E-457F-9860-875E5F8CA462}"/>
            </c:ext>
          </c:extLst>
        </c:ser>
        <c:dLbls>
          <c:showLegendKey val="0"/>
          <c:showVal val="0"/>
          <c:showCatName val="0"/>
          <c:showSerName val="0"/>
          <c:showPercent val="0"/>
          <c:showBubbleSize val="0"/>
        </c:dLbls>
        <c:smooth val="0"/>
        <c:axId val="94268416"/>
        <c:axId val="171688512"/>
      </c:lineChart>
      <c:catAx>
        <c:axId val="94268416"/>
        <c:scaling>
          <c:orientation val="minMax"/>
        </c:scaling>
        <c:delete val="0"/>
        <c:axPos val="b"/>
        <c:numFmt formatCode="General" sourceLinked="0"/>
        <c:majorTickMark val="none"/>
        <c:minorTickMark val="none"/>
        <c:tickLblPos val="none"/>
        <c:spPr>
          <a:ln w="57150" cap="flat">
            <a:solidFill>
              <a:srgbClr val="003C71"/>
            </a:solidFill>
            <a:prstDash val="solid"/>
            <a:round/>
          </a:ln>
        </c:spPr>
        <c:txPr>
          <a:bodyPr rot="0"/>
          <a:lstStyle/>
          <a:p>
            <a:pPr>
              <a:defRPr/>
            </a:pPr>
            <a:endParaRPr lang="en-US"/>
          </a:p>
        </c:txPr>
        <c:crossAx val="171688512"/>
        <c:crosses val="autoZero"/>
        <c:auto val="1"/>
        <c:lblAlgn val="ctr"/>
        <c:lblOffset val="100"/>
        <c:noMultiLvlLbl val="1"/>
      </c:catAx>
      <c:valAx>
        <c:axId val="171688512"/>
        <c:scaling>
          <c:orientation val="minMax"/>
        </c:scaling>
        <c:delete val="0"/>
        <c:axPos val="l"/>
        <c:numFmt formatCode="0%" sourceLinked="0"/>
        <c:majorTickMark val="none"/>
        <c:minorTickMark val="none"/>
        <c:tickLblPos val="nextTo"/>
        <c:spPr>
          <a:ln w="57150" cap="flat">
            <a:solidFill>
              <a:srgbClr val="003C71"/>
            </a:solidFill>
            <a:prstDash val="solid"/>
            <a:round/>
          </a:ln>
        </c:spPr>
        <c:txPr>
          <a:bodyPr rot="0"/>
          <a:lstStyle/>
          <a:p>
            <a:pPr>
              <a:defRPr>
                <a:solidFill>
                  <a:srgbClr val="003C71"/>
                </a:solidFill>
              </a:defRPr>
            </a:pPr>
            <a:endParaRPr lang="en-US"/>
          </a:p>
        </c:txPr>
        <c:crossAx val="94268416"/>
        <c:crosses val="autoZero"/>
        <c:crossBetween val="between"/>
        <c:majorUnit val="7.4999999999999997E-2"/>
        <c:minorUnit val="3.7499999999999999E-2"/>
      </c:valAx>
      <c:spPr>
        <a:noFill/>
        <a:ln w="12700" cap="flat">
          <a:noFill/>
          <a:miter lim="400000"/>
        </a:ln>
        <a:effectLst/>
      </c:spPr>
    </c:plotArea>
    <c:plotVisOnly val="1"/>
    <c:dispBlanksAs val="gap"/>
    <c:showDLblsOverMax val="1"/>
  </c:chart>
  <c:spPr>
    <a:noFill/>
    <a:ln>
      <a:noFill/>
    </a:ln>
    <a:effectLst/>
  </c:spPr>
  <c:txPr>
    <a:bodyPr/>
    <a:lstStyle/>
    <a:p>
      <a:pPr>
        <a:defRPr sz="1400"/>
      </a:pPr>
      <a:endParaRPr lang="en-US"/>
    </a:p>
  </c:txPr>
  <c:externalData r:id="rId2">
    <c:autoUpdate val="0"/>
  </c:externalData>
</c:chartSpace>
</file>

<file path=ppt/drawings/drawing1.xml><?xml version="1.0" encoding="utf-8"?>
<c:userShapes xmlns:c="http://schemas.openxmlformats.org/drawingml/2006/chart">
  <cdr:relSizeAnchor xmlns:cdr="http://schemas.openxmlformats.org/drawingml/2006/chartDrawing">
    <cdr:from>
      <cdr:x>0.16717</cdr:x>
      <cdr:y>0.73135</cdr:y>
    </cdr:from>
    <cdr:to>
      <cdr:x>0.37501</cdr:x>
      <cdr:y>1</cdr:y>
    </cdr:to>
    <cdr:cxnSp macro="">
      <cdr:nvCxnSpPr>
        <cdr:cNvPr id="3" name="Straight Connector 2">
          <a:extLst xmlns:a="http://schemas.openxmlformats.org/drawingml/2006/main">
            <a:ext uri="{FF2B5EF4-FFF2-40B4-BE49-F238E27FC236}">
              <a16:creationId xmlns:a16="http://schemas.microsoft.com/office/drawing/2014/main" id="{5BC488A5-5D0A-BD4E-9394-104BBD79F036}"/>
            </a:ext>
          </a:extLst>
        </cdr:cNvPr>
        <cdr:cNvCxnSpPr/>
      </cdr:nvCxnSpPr>
      <cdr:spPr bwMode="auto">
        <a:xfrm xmlns:a="http://schemas.openxmlformats.org/drawingml/2006/main">
          <a:off x="735453" y="2845457"/>
          <a:ext cx="914400" cy="914400"/>
        </a:xfrm>
        <a:prstGeom xmlns:a="http://schemas.openxmlformats.org/drawingml/2006/main" prst="line">
          <a:avLst/>
        </a:prstGeom>
        <a:noFill xmlns:a="http://schemas.openxmlformats.org/drawingml/2006/main"/>
        <a:ln xmlns:a="http://schemas.openxmlformats.org/drawingml/2006/main" w="9525" cap="flat" cmpd="sng" algn="ctr">
          <a:noFill/>
          <a:prstDash val="solid"/>
          <a:round/>
          <a:headEnd type="none" w="med" len="med"/>
          <a:tailEnd type="none" w="med" len="med"/>
        </a:ln>
        <a:effectLst xmlns:a="http://schemas.openxmlformats.org/drawingml/2006/main"/>
      </cdr:spPr>
    </cdr:cxnSp>
  </cdr:relSizeAnchor>
  <cdr:relSizeAnchor xmlns:cdr="http://schemas.openxmlformats.org/drawingml/2006/chartDrawing">
    <cdr:from>
      <cdr:x>0.16233</cdr:x>
      <cdr:y>0.82663</cdr:y>
    </cdr:from>
    <cdr:to>
      <cdr:x>0.94678</cdr:x>
      <cdr:y>0.85787</cdr:y>
    </cdr:to>
    <cdr:cxnSp macro="">
      <cdr:nvCxnSpPr>
        <cdr:cNvPr id="5" name="Straight Connector 4">
          <a:extLst xmlns:a="http://schemas.openxmlformats.org/drawingml/2006/main">
            <a:ext uri="{FF2B5EF4-FFF2-40B4-BE49-F238E27FC236}">
              <a16:creationId xmlns:a16="http://schemas.microsoft.com/office/drawing/2014/main" id="{26F116BB-F7FF-A64B-9DFA-AA7A768E682C}"/>
            </a:ext>
          </a:extLst>
        </cdr:cNvPr>
        <cdr:cNvCxnSpPr/>
      </cdr:nvCxnSpPr>
      <cdr:spPr bwMode="auto">
        <a:xfrm xmlns:a="http://schemas.openxmlformats.org/drawingml/2006/main">
          <a:off x="714188" y="2813560"/>
          <a:ext cx="3451156" cy="106325"/>
        </a:xfrm>
        <a:prstGeom xmlns:a="http://schemas.openxmlformats.org/drawingml/2006/main" prst="line">
          <a:avLst/>
        </a:prstGeom>
        <a:noFill xmlns:a="http://schemas.openxmlformats.org/drawingml/2006/main"/>
        <a:ln xmlns:a="http://schemas.openxmlformats.org/drawingml/2006/main" w="9525" cap="flat" cmpd="sng" algn="ctr">
          <a:noFill/>
          <a:prstDash val="solid"/>
          <a:round/>
          <a:headEnd type="none" w="med" len="med"/>
          <a:tailEnd type="none" w="med" len="med"/>
        </a:ln>
        <a:effectLst xmlns:a="http://schemas.openxmlformats.org/drawingml/2006/main"/>
      </cdr:spPr>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AE7A9C-9227-422C-978A-D5C3B9605CE2}" type="datetimeFigureOut">
              <a:rPr lang="en-US" smtClean="0"/>
              <a:t>8/12/2020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3C20C3-5523-4C64-97AE-66F74ABA98B6}" type="slidenum">
              <a:rPr lang="en-US" smtClean="0"/>
              <a:t>‹#›</a:t>
            </a:fld>
            <a:endParaRPr lang="en-US"/>
          </a:p>
        </p:txBody>
      </p:sp>
    </p:spTree>
    <p:extLst>
      <p:ext uri="{BB962C8B-B14F-4D97-AF65-F5344CB8AC3E}">
        <p14:creationId xmlns:p14="http://schemas.microsoft.com/office/powerpoint/2010/main" val="3920496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Welcome to today’s online training, my name is Shane Ye, a software engineer work with Internet of Things Group at Intel.</a:t>
            </a:r>
            <a:endParaRPr lang="en-US" dirty="0"/>
          </a:p>
        </p:txBody>
      </p:sp>
      <p:sp>
        <p:nvSpPr>
          <p:cNvPr id="4" name="Slide Number Placeholder 3"/>
          <p:cNvSpPr>
            <a:spLocks noGrp="1"/>
          </p:cNvSpPr>
          <p:nvPr>
            <p:ph type="sldNum" sz="quarter" idx="5"/>
          </p:nvPr>
        </p:nvSpPr>
        <p:spPr/>
        <p:txBody>
          <a:bodyPr/>
          <a:lstStyle/>
          <a:p>
            <a:fld id="{A5EF46E1-E891-034A-903A-4B922A1B9442}" type="slidenum">
              <a:rPr lang="en-US" smtClean="0"/>
              <a:t>1</a:t>
            </a:fld>
            <a:endParaRPr lang="en-US" dirty="0"/>
          </a:p>
        </p:txBody>
      </p:sp>
    </p:spTree>
    <p:extLst>
      <p:ext uri="{BB962C8B-B14F-4D97-AF65-F5344CB8AC3E}">
        <p14:creationId xmlns:p14="http://schemas.microsoft.com/office/powerpoint/2010/main" val="2193658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mn-ea"/>
                <a:cs typeface="+mn-cs"/>
              </a:rPr>
              <a:t>As we have all noticed the AI market is growing rapidly nowadays, it is changing every market, enabling new and enhanced use cases in various industries, from industrial applications to health and life sciences, to retail, to safety and security. </a:t>
            </a:r>
          </a:p>
          <a:p>
            <a:pPr marL="171450" indent="-171450">
              <a:buFont typeface="Arial" panose="020B0604020202020204" pitchFamily="34" charset="0"/>
              <a:buChar char="•"/>
            </a:pPr>
            <a:r>
              <a:rPr lang="en-US" dirty="0"/>
              <a:t>The AI software market is projected to reach $126.0 billion in annual worldwide revenue by 2025</a:t>
            </a:r>
          </a:p>
          <a:p>
            <a:pPr marL="171450" indent="-171450">
              <a:buFont typeface="Arial" panose="020B0604020202020204" pitchFamily="34" charset="0"/>
              <a:buChar char="•"/>
            </a:pPr>
            <a:r>
              <a:rPr lang="en-US" dirty="0"/>
              <a:t>Deep learning software revenue is estimated to grow to $67.2 billion by 2025</a:t>
            </a:r>
          </a:p>
          <a:p>
            <a:pPr marL="171450" indent="-171450">
              <a:buFont typeface="Arial" panose="020B0604020202020204" pitchFamily="34" charset="0"/>
              <a:buChar char="•"/>
            </a:pPr>
            <a:r>
              <a:rPr lang="en-US" dirty="0"/>
              <a:t>And the global deep learning market is expected to reach $29.4B by 2025</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Typical Industrial use cases are product defect inspection on the production line and safety gear detection for the workers;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for retail, AI can be used to perform consumer traffic pattern analysis, interpret shopper behavior, customize advertising and promotions in real-time based on customer profiles, and improved tracking of inventory.</a:t>
            </a: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EE9013F8-3AF5-44B7-98D3-4EDCDEF11800}" type="slidenum">
              <a:rPr lang="en-US" smtClean="0"/>
              <a:t>4</a:t>
            </a:fld>
            <a:endParaRPr lang="en-US"/>
          </a:p>
        </p:txBody>
      </p:sp>
    </p:spTree>
    <p:extLst>
      <p:ext uri="{BB962C8B-B14F-4D97-AF65-F5344CB8AC3E}">
        <p14:creationId xmlns:p14="http://schemas.microsoft.com/office/powerpoint/2010/main" val="3032629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DL  is a subset of ML, and ML is a subset of AI, it is not a new topic, but why has it hot in recent years? It is because breakthroughs happened recently. Back in 2009, a team of researchers at Stanford discovered that they could significantly accelerate the training of complex neural networks, which led to accuracy breakthroughs in both image and speech recognition, as well as natural language processing applications that were previously served by classical machine learning algorithms.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From the chart we can see, in both cases, machines have demonstrated lower than human error rates under certain conditions. In addition, AI is driving additional economic value worldwide, in fact, it is predicted to add $13 trillion in economic value in 2030.</a:t>
            </a:r>
            <a:r>
              <a:rPr lang="en-US" dirty="0">
                <a:effectLst/>
              </a:rPr>
              <a:t> </a:t>
            </a:r>
            <a:r>
              <a:rPr lang="en-US" sz="1200" kern="1200" dirty="0">
                <a:solidFill>
                  <a:schemeClr val="tx1"/>
                </a:solidFill>
                <a:effectLst/>
                <a:latin typeface="+mn-lt"/>
                <a:ea typeface="+mn-ea"/>
                <a:cs typeface="+mn-cs"/>
              </a:rPr>
              <a:t> Can we establish the acronym for DL and ML on the first mention here? DL is Deep Learning, and ML is?</a:t>
            </a:r>
          </a:p>
        </p:txBody>
      </p:sp>
      <p:sp>
        <p:nvSpPr>
          <p:cNvPr id="4" name="Slide Number Placeholder 3"/>
          <p:cNvSpPr>
            <a:spLocks noGrp="1"/>
          </p:cNvSpPr>
          <p:nvPr>
            <p:ph type="sldNum" sz="quarter" idx="5"/>
          </p:nvPr>
        </p:nvSpPr>
        <p:spPr/>
        <p:txBody>
          <a:bodyPr/>
          <a:lstStyle/>
          <a:p>
            <a:fld id="{D61C8689-8455-3546-ADF9-3B7273760F66}" type="slidenum">
              <a:rPr lang="en-US" smtClean="0"/>
              <a:pPr/>
              <a:t>5</a:t>
            </a:fld>
            <a:endParaRPr lang="en-US"/>
          </a:p>
        </p:txBody>
      </p:sp>
    </p:spTree>
    <p:extLst>
      <p:ext uri="{BB962C8B-B14F-4D97-AF65-F5344CB8AC3E}">
        <p14:creationId xmlns:p14="http://schemas.microsoft.com/office/powerpoint/2010/main" val="3243926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Roughly speaking, there are four phases in a Deep Learning Development Cycle - Import, Build, Train, and Deploy.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Let’s say we want to apply DL to solve an image recognition problem, we will need to prepare and organize a large number of pictures and tag them with category names in a certain way, this phase is pretty labor-intensive;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Then, we need to create a model, the architecture of a neural network. Basically, the model or NN is a chain of tensor equations or functions, each function has random weights and bias at the beginning;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Then comes the training phase, we’d like to use the prepared dataset to adjust the weights and bias of the model, to get accurate answers most of the time, this process is very compute-intensive, typically done on the data center;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Once we have the model satisfies our needs, the weights and bias will be frozen, we say this model has been trained, and we can use or integrate it will our application, this is the deploy phase, which is also known as inference. In the Intel Distribution OpenVINO Toolkit, OpenVINO is short for Open Vision Inference and Neural Network Optimization, it focuses on inference, and provides deployment on Intel architecture from Edge to Cloud.</a:t>
            </a:r>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1009420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Here’s an example showcasing the difference between training and inference. We’d like to use this DNN to classify the input picture into one of three different categories – a person, a bicycle, or a strawberry.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Lots of labeled training data is passed into the network in a “forward pass”, the network predicts what the image is. If the DNN predicts the bicycle as a strawberry, then it has made an error. So, in the “backward pass”, the error propagates back through the network and the weights and bias are updated to account for the error. Once these updates have been made, the next time the same image is passed into the DNN, the DNN will be more likely to predict it’s a bicycle.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When the training process has been completed and the DNN is making predictions with sufficient accuracy, then the model weights are frozen, and the trained model can be used for inference. The same types of operations that are done for training must also be done for inference. In fact, training involves inference, the forward pass is inference!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 you could certainly use a processor designed for training to do inference. However, the use-cases of training and inference are not the same, which often implies different processor requirements. With training, you want to run through a large number of computations on the order of a billion operations as fast as possible. That’s why training is typically done in a data center, where processor power and physical size are less of a constraint.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While Inference, on the other hand, may have the strict size or power constraints. So, while you could use the same processor for inference as you do for training, sometimes using alternate designs is a more optimal approach for a given use case.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CDFF50-180A-4A74-A0C1-0187D2B74950}" type="slidenum">
              <a:rPr kumimoji="0" lang="en-US" sz="1200" b="0" i="0" u="none" strike="noStrike" kern="1200" cap="none" spc="0" normalizeH="0" baseline="0" noProof="0" smtClean="0">
                <a:ln>
                  <a:noFill/>
                </a:ln>
                <a:solidFill>
                  <a:prstClr val="black"/>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14975311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As you know we are focusing on DL inference, and inferencing does not necessarily need to be done on the same processor the DNN gets trained. Then the question becomes what to consider while determining the right computing for your needs?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It starts by taking a cross-section of your environment to determine the breakdown of AI and other workloads. Next, figure out what your use case requirements are. </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These may include factors like throughput, accuracy, response time, cost, size, power, data size, security, manageability, reliability, and more.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Finally, determine how much demand there is for AI in your environment. What percentage of your overall computing is running AI? Is AI persistently in use? What kind of scale is required for AI workloads?</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61C8689-8455-3546-ADF9-3B7273760F66}" type="slidenum">
              <a:rPr kumimoji="0" lang="en-US" sz="1200" b="0" i="0" u="none" strike="noStrike" kern="1200" cap="none" spc="0" normalizeH="0" baseline="0" noProof="0" smtClean="0">
                <a:ln>
                  <a:noFill/>
                </a:ln>
                <a:solidFill>
                  <a:prstClr val="black"/>
                </a:solidFill>
                <a:effectLst/>
                <a:uLnTx/>
                <a:uFillTx/>
                <a:latin typeface="Intel Clear"/>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Intel Clear"/>
              <a:ea typeface="+mn-ea"/>
              <a:cs typeface="+mn-cs"/>
            </a:endParaRPr>
          </a:p>
        </p:txBody>
      </p:sp>
    </p:spTree>
    <p:extLst>
      <p:ext uri="{BB962C8B-B14F-4D97-AF65-F5344CB8AC3E}">
        <p14:creationId xmlns:p14="http://schemas.microsoft.com/office/powerpoint/2010/main" val="3231195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While developers are thinking about these questions, Intel also thinks about what we can provide to help developers to make sure choosing Intel for your AI compute is a wise investment.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First, CPU is the foundation of AI, Intel has invested heavily these last few years in both software (e.g. popular open-source frameworks) and hardware (e.g. DL Boost) optimizations, to ensure that your investment can deliver on this critical emerging workload.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Second, Intel is investing in all four major categories of AI compute (CPU, GPU, FPGA, ASIC), so you can choose the right option for your needs.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Third, Intel helps you reduce moving parts by building an optimized AI platform, which includes common software, data pipeline, analytics &amp; AI, support, connectivity, storage &amp; compute, and more.</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kern="1200" dirty="0">
                <a:solidFill>
                  <a:schemeClr val="bg2">
                    <a:lumMod val="75000"/>
                  </a:schemeClr>
                </a:solidFill>
                <a:latin typeface="Intel Clear"/>
                <a:ea typeface="+mn-ea"/>
                <a:cs typeface="+mn-cs"/>
              </a:rPr>
              <a:t>Finally, AI is constantly evolving, and the AI of today isn’t going to look like the AI of tomorrow.  So, it’s important to align yourself with a company that has built a center of excellence in AI and is doing all kinds of investigation and research into what comes next, from genetic to neuromorphic to quantum and more types of computing.</a:t>
            </a:r>
          </a:p>
          <a:p>
            <a:endParaRPr lang="en-US"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9</a:t>
            </a:fld>
            <a:endParaRPr lang="en-US"/>
          </a:p>
        </p:txBody>
      </p:sp>
    </p:spTree>
    <p:extLst>
      <p:ext uri="{BB962C8B-B14F-4D97-AF65-F5344CB8AC3E}">
        <p14:creationId xmlns:p14="http://schemas.microsoft.com/office/powerpoint/2010/main" val="20156768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mn-cs"/>
              </a:rPr>
              <a:t>The Intel Distribution of OpenVINO Toolkit is one of the AI platforms we mentioned just now.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mn-cs"/>
              </a:rPr>
              <a:t>It is a tool suite for high-performance, deep learning, targeted at faster, more accurate </a:t>
            </a:r>
            <a:r>
              <a:rPr lang="en-US" sz="1200" kern="1200">
                <a:solidFill>
                  <a:schemeClr val="tx1"/>
                </a:solidFill>
                <a:effectLst/>
                <a:latin typeface="+mn-lt"/>
                <a:ea typeface="+mn-ea"/>
                <a:cs typeface="+mn-cs"/>
              </a:rPr>
              <a:t>real-world results.</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mn-cs"/>
              </a:rPr>
              <a:t>Besides, the path to inferencing is simplified with a streamlined development workflow.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mn-cs"/>
              </a:rPr>
              <a:t>With a write once, deploy anywhere approach, developers can write an application or algorithm once and deploy it across Intel architecture, including CPU, </a:t>
            </a:r>
            <a:r>
              <a:rPr lang="en-US" sz="1200" kern="1200" dirty="0" err="1">
                <a:solidFill>
                  <a:schemeClr val="tx1"/>
                </a:solidFill>
                <a:effectLst/>
                <a:latin typeface="+mn-lt"/>
                <a:ea typeface="+mn-ea"/>
                <a:cs typeface="+mn-cs"/>
              </a:rPr>
              <a:t>iGPU</a:t>
            </a:r>
            <a:r>
              <a:rPr lang="en-US" sz="1200" kern="1200" dirty="0">
                <a:solidFill>
                  <a:schemeClr val="tx1"/>
                </a:solidFill>
                <a:effectLst/>
                <a:latin typeface="+mn-lt"/>
                <a:ea typeface="+mn-ea"/>
                <a:cs typeface="+mn-cs"/>
              </a:rPr>
              <a:t>, Intel </a:t>
            </a:r>
            <a:r>
              <a:rPr lang="en-US" sz="1200" kern="1200" dirty="0" err="1">
                <a:solidFill>
                  <a:schemeClr val="tx1"/>
                </a:solidFill>
                <a:effectLst/>
                <a:latin typeface="+mn-lt"/>
                <a:ea typeface="+mn-ea"/>
                <a:cs typeface="+mn-cs"/>
              </a:rPr>
              <a:t>Movidius</a:t>
            </a:r>
            <a:r>
              <a:rPr lang="en-US" sz="1200" kern="1200" dirty="0">
                <a:solidFill>
                  <a:schemeClr val="tx1"/>
                </a:solidFill>
                <a:effectLst/>
                <a:latin typeface="+mn-lt"/>
                <a:ea typeface="+mn-ea"/>
                <a:cs typeface="+mn-cs"/>
              </a:rPr>
              <a:t> VPU, FPGA, and GNA (Gaussian &amp; Neural Accelerator).</a:t>
            </a:r>
          </a:p>
          <a:p>
            <a:pPr marL="0" indent="0">
              <a:buFont typeface="Arial" panose="020B0604020202020204" pitchFamily="34" charset="0"/>
              <a:buNone/>
            </a:pPr>
            <a:endParaRPr lang="en-US" sz="1200" b="0" dirty="0">
              <a:solidFill>
                <a:schemeClr val="tx1"/>
              </a:solidFill>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61C8689-8455-3546-ADF9-3B7273760F66}" type="slidenum">
              <a:rPr kumimoji="0" lang="en-US" sz="1200" b="0" i="0" u="none" strike="noStrike" kern="1200" cap="none" spc="0" normalizeH="0" baseline="0" noProof="0" smtClean="0">
                <a:ln>
                  <a:noFill/>
                </a:ln>
                <a:solidFill>
                  <a:prstClr val="black"/>
                </a:solidFill>
                <a:effectLst/>
                <a:uLnTx/>
                <a:uFillTx/>
                <a:latin typeface="Intel Clear"/>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Intel Clear"/>
              <a:ea typeface="+mn-ea"/>
              <a:cs typeface="+mn-cs"/>
            </a:endParaRPr>
          </a:p>
        </p:txBody>
      </p:sp>
    </p:spTree>
    <p:extLst>
      <p:ext uri="{BB962C8B-B14F-4D97-AF65-F5344CB8AC3E}">
        <p14:creationId xmlns:p14="http://schemas.microsoft.com/office/powerpoint/2010/main" val="30189445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Here’s the summarized view of the deployment with OpenVINO Toolkit. Build a model with DL framework, optimize the model with MO or DL workbench, then run the inference on the selected Intel HW with IE APIs. </a:t>
            </a:r>
            <a:endParaRPr lang="en-US" dirty="0"/>
          </a:p>
          <a:p>
            <a:endParaRPr lang="en-US"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11</a:t>
            </a:fld>
            <a:endParaRPr lang="en-US"/>
          </a:p>
        </p:txBody>
      </p:sp>
    </p:spTree>
    <p:extLst>
      <p:ext uri="{BB962C8B-B14F-4D97-AF65-F5344CB8AC3E}">
        <p14:creationId xmlns:p14="http://schemas.microsoft.com/office/powerpoint/2010/main" val="5214176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hyperlink" Target="https://software.intel.com/en-us/articles/optimization-notice" TargetMode="Externa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Blu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2916" y="2503438"/>
            <a:ext cx="10950515" cy="1470025"/>
          </a:xfrm>
        </p:spPr>
        <p:txBody>
          <a:bodyPr lIns="0" rIns="0" anchor="b" anchorCtr="0">
            <a:noAutofit/>
          </a:bodyPr>
          <a:lstStyle>
            <a:lvl1pPr>
              <a:lnSpc>
                <a:spcPct val="75000"/>
              </a:lnSpc>
              <a:defRPr sz="11733" b="0" spc="0" baseline="0">
                <a:solidFill>
                  <a:schemeClr val="bg1"/>
                </a:solidFill>
                <a:latin typeface="+mj-lt"/>
                <a:cs typeface="Intel Clear Pro" panose="020B0804020202060201" pitchFamily="34" charset="0"/>
              </a:defRPr>
            </a:lvl1pPr>
          </a:lstStyle>
          <a:p>
            <a:r>
              <a:rPr lang="en-US"/>
              <a:t>title</a:t>
            </a:r>
          </a:p>
        </p:txBody>
      </p:sp>
      <p:sp>
        <p:nvSpPr>
          <p:cNvPr id="3" name="Subtitle 2"/>
          <p:cNvSpPr>
            <a:spLocks noGrp="1"/>
          </p:cNvSpPr>
          <p:nvPr>
            <p:ph type="subTitle" idx="1" hasCustomPrompt="1"/>
          </p:nvPr>
        </p:nvSpPr>
        <p:spPr>
          <a:xfrm>
            <a:off x="607484" y="5159281"/>
            <a:ext cx="8440283" cy="377704"/>
          </a:xfrm>
        </p:spPr>
        <p:txBody>
          <a:bodyPr lIns="0" rIns="0">
            <a:noAutofit/>
          </a:bodyPr>
          <a:lstStyle>
            <a:lvl1pPr marL="0" indent="0" algn="l">
              <a:buNone/>
              <a:defRPr sz="1400" b="0" i="0" spc="133" baseline="0">
                <a:solidFill>
                  <a:srgbClr val="FFFFFF"/>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16pt Intel Clear Subhead, Date, Etc.</a:t>
            </a:r>
          </a:p>
        </p:txBody>
      </p:sp>
      <p:pic>
        <p:nvPicPr>
          <p:cNvPr id="5" name="Picture 2" descr="\\.psf\Home\Desktop\Intel.png"/>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607484" y="6295761"/>
            <a:ext cx="485781" cy="320175"/>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Date Placeholder 4"/>
          <p:cNvSpPr>
            <a:spLocks noGrp="1"/>
          </p:cNvSpPr>
          <p:nvPr>
            <p:ph type="dt" sz="half" idx="2"/>
          </p:nvPr>
        </p:nvSpPr>
        <p:spPr>
          <a:xfrm>
            <a:off x="607484" y="5377393"/>
            <a:ext cx="2844800" cy="366183"/>
          </a:xfrm>
          <a:prstGeom prst="rect">
            <a:avLst/>
          </a:prstGeom>
        </p:spPr>
        <p:txBody>
          <a:bodyPr vert="horz" lIns="0" tIns="45720" rIns="91440" bIns="0" rtlCol="0" anchor="ctr"/>
          <a:lstStyle>
            <a:lvl1pPr algn="l">
              <a:defRPr sz="1067">
                <a:solidFill>
                  <a:srgbClr val="FFFFFF"/>
                </a:solidFill>
              </a:defRPr>
            </a:lvl1pPr>
          </a:lstStyle>
          <a:p>
            <a:endParaRPr lang="en-US"/>
          </a:p>
        </p:txBody>
      </p:sp>
    </p:spTree>
    <p:extLst>
      <p:ext uri="{BB962C8B-B14F-4D97-AF65-F5344CB8AC3E}">
        <p14:creationId xmlns:p14="http://schemas.microsoft.com/office/powerpoint/2010/main" val="2547333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ack Cover Radial Gradient">
    <p:bg>
      <p:bgPr>
        <a:solidFill>
          <a:schemeClr val="accent1"/>
        </a:solidFill>
        <a:effectLst/>
      </p:bgPr>
    </p:bg>
    <p:spTree>
      <p:nvGrpSpPr>
        <p:cNvPr id="1" name=""/>
        <p:cNvGrpSpPr/>
        <p:nvPr/>
      </p:nvGrpSpPr>
      <p:grpSpPr>
        <a:xfrm>
          <a:off x="0" y="0"/>
          <a:ext cx="0" cy="0"/>
          <a:chOff x="0" y="0"/>
          <a:chExt cx="0" cy="0"/>
        </a:xfrm>
      </p:grpSpPr>
      <p:pic>
        <p:nvPicPr>
          <p:cNvPr id="4" name="Picture 2" descr="\\.psf\Home\Desktop\Intel.png"/>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4653425" y="2323241"/>
            <a:ext cx="2811727" cy="185318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080800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Title Slide with Radial Gradient">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10" name="Picture 9" descr="int_experience_hrz_wht_rgb_1500.png"/>
          <p:cNvPicPr>
            <a:picLocks noChangeAspect="1"/>
          </p:cNvPicPr>
          <p:nvPr userDrawn="1"/>
        </p:nvPicPr>
        <p:blipFill>
          <a:blip r:embed="rId3">
            <a:alphaModFix/>
            <a:extLst>
              <a:ext uri="{28A0092B-C50C-407E-A947-70E740481C1C}">
                <a14:useLocalDpi xmlns:a14="http://schemas.microsoft.com/office/drawing/2010/main" val="0"/>
              </a:ext>
            </a:extLst>
          </a:blip>
          <a:stretch>
            <a:fillRect/>
          </a:stretch>
        </p:blipFill>
        <p:spPr>
          <a:xfrm>
            <a:off x="614258" y="518971"/>
            <a:ext cx="2829021" cy="1183045"/>
          </a:xfrm>
          <a:prstGeom prst="rect">
            <a:avLst/>
          </a:prstGeom>
        </p:spPr>
      </p:pic>
      <p:sp>
        <p:nvSpPr>
          <p:cNvPr id="7" name="Subtitle 2"/>
          <p:cNvSpPr>
            <a:spLocks noGrp="1"/>
          </p:cNvSpPr>
          <p:nvPr>
            <p:ph type="subTitle" idx="1" hasCustomPrompt="1"/>
          </p:nvPr>
        </p:nvSpPr>
        <p:spPr>
          <a:xfrm>
            <a:off x="607484" y="4657344"/>
            <a:ext cx="8440283" cy="1233813"/>
          </a:xfrm>
        </p:spPr>
        <p:txBody>
          <a:bodyPr lIns="0" rIns="0">
            <a:noAutofit/>
          </a:bodyPr>
          <a:lstStyle>
            <a:lvl1pPr marL="0" indent="0" algn="l">
              <a:spcBef>
                <a:spcPts val="1200"/>
              </a:spcBef>
              <a:buNone/>
              <a:defRPr sz="1600" b="0" i="0" baseline="0">
                <a:solidFill>
                  <a:srgbClr val="F3D54E"/>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sp>
        <p:nvSpPr>
          <p:cNvPr id="9" name="Title 1"/>
          <p:cNvSpPr>
            <a:spLocks noGrp="1"/>
          </p:cNvSpPr>
          <p:nvPr>
            <p:ph type="ctrTitle" hasCustomPrompt="1"/>
          </p:nvPr>
        </p:nvSpPr>
        <p:spPr>
          <a:xfrm>
            <a:off x="584449" y="3320957"/>
            <a:ext cx="10950515" cy="1336387"/>
          </a:xfrm>
        </p:spPr>
        <p:txBody>
          <a:bodyPr lIns="0" rIns="0" anchor="b" anchorCtr="0">
            <a:noAutofit/>
          </a:bodyPr>
          <a:lstStyle>
            <a:lvl1pPr>
              <a:lnSpc>
                <a:spcPts val="5500"/>
              </a:lnSpc>
              <a:spcBef>
                <a:spcPts val="2400"/>
              </a:spcBef>
              <a:defRPr sz="5000" b="0" spc="133" baseline="0">
                <a:solidFill>
                  <a:schemeClr val="bg1"/>
                </a:solidFill>
                <a:latin typeface="Intel Clear"/>
                <a:cs typeface="Intel Clear"/>
              </a:defRPr>
            </a:lvl1pPr>
          </a:lstStyle>
          <a:p>
            <a:r>
              <a:rPr lang="en-US" dirty="0"/>
              <a:t>50pt Intel Clear Title</a:t>
            </a:r>
            <a:br>
              <a:rPr lang="en-US" dirty="0"/>
            </a:br>
            <a:r>
              <a:rPr lang="en-US" dirty="0"/>
              <a:t>with Radial Gradient</a:t>
            </a:r>
          </a:p>
        </p:txBody>
      </p:sp>
    </p:spTree>
    <p:extLst>
      <p:ext uri="{BB962C8B-B14F-4D97-AF65-F5344CB8AC3E}">
        <p14:creationId xmlns:p14="http://schemas.microsoft.com/office/powerpoint/2010/main" val="387617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gradFill>
          <a:gsLst>
            <a:gs pos="0">
              <a:schemeClr val="tx2"/>
            </a:gs>
            <a:gs pos="50000">
              <a:schemeClr val="accent2"/>
            </a:gs>
          </a:gsLst>
          <a:lin ang="18900000" scaled="1"/>
        </a:gradFill>
        <a:effectLst/>
      </p:bgPr>
    </p:bg>
    <p:spTree>
      <p:nvGrpSpPr>
        <p:cNvPr id="1" name=""/>
        <p:cNvGrpSpPr/>
        <p:nvPr/>
      </p:nvGrpSpPr>
      <p:grpSpPr>
        <a:xfrm>
          <a:off x="0" y="0"/>
          <a:ext cx="0" cy="0"/>
          <a:chOff x="0" y="0"/>
          <a:chExt cx="0" cy="0"/>
        </a:xfrm>
      </p:grpSpPr>
      <p:sp>
        <p:nvSpPr>
          <p:cNvPr id="10" name="Picture Placeholder 8"/>
          <p:cNvSpPr>
            <a:spLocks noGrp="1"/>
          </p:cNvSpPr>
          <p:nvPr>
            <p:ph type="pic" sz="quarter" idx="13" hasCustomPrompt="1"/>
          </p:nvPr>
        </p:nvSpPr>
        <p:spPr>
          <a:xfrm>
            <a:off x="0" y="0"/>
            <a:ext cx="12192000" cy="6358467"/>
          </a:xfrm>
          <a:solidFill>
            <a:schemeClr val="bg2">
              <a:lumMod val="60000"/>
              <a:lumOff val="40000"/>
            </a:schemeClr>
          </a:solidFill>
        </p:spPr>
        <p:txBody>
          <a:bodyPr/>
          <a:lstStyle>
            <a:lvl1pPr marL="0" marR="0" indent="0" algn="l" defTabSz="609585" rtl="0" eaLnBrk="1" fontAlgn="auto" latinLnBrk="0" hangingPunct="1">
              <a:lnSpc>
                <a:spcPct val="100000"/>
              </a:lnSpc>
              <a:spcBef>
                <a:spcPts val="16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pic>
        <p:nvPicPr>
          <p:cNvPr id="9"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602397" y="510892"/>
            <a:ext cx="1664065" cy="1106467"/>
          </a:xfrm>
          <a:prstGeom prst="rect">
            <a:avLst/>
          </a:prstGeom>
          <a:noFill/>
          <a:extLst>
            <a:ext uri="{909E8E84-426E-40dd-AFC4-6F175D3DCCD1}">
              <a14:hiddenFill xmlns:a14="http://schemas.microsoft.com/office/drawing/2010/main" xmlns="">
                <a:solidFill>
                  <a:srgbClr val="FFFFFF"/>
                </a:solidFill>
              </a14:hiddenFill>
            </a:ext>
          </a:extLst>
        </p:spPr>
      </p:pic>
      <p:sp>
        <p:nvSpPr>
          <p:cNvPr id="7" name="Subtitle 2"/>
          <p:cNvSpPr>
            <a:spLocks noGrp="1"/>
          </p:cNvSpPr>
          <p:nvPr>
            <p:ph type="subTitle" idx="1" hasCustomPrompt="1"/>
          </p:nvPr>
        </p:nvSpPr>
        <p:spPr>
          <a:xfrm>
            <a:off x="607484" y="4657344"/>
            <a:ext cx="8440283" cy="1233813"/>
          </a:xfrm>
        </p:spPr>
        <p:txBody>
          <a:bodyPr lIns="0" rIns="0">
            <a:noAutofit/>
          </a:bodyPr>
          <a:lstStyle>
            <a:lvl1pPr marL="0" indent="0" algn="l">
              <a:buNone/>
              <a:defRPr sz="2133" b="0" i="0" baseline="0">
                <a:solidFill>
                  <a:srgbClr val="F3D54E"/>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sp>
        <p:nvSpPr>
          <p:cNvPr id="12" name="Title 1"/>
          <p:cNvSpPr>
            <a:spLocks noGrp="1"/>
          </p:cNvSpPr>
          <p:nvPr>
            <p:ph type="ctrTitle" hasCustomPrompt="1"/>
          </p:nvPr>
        </p:nvSpPr>
        <p:spPr>
          <a:xfrm>
            <a:off x="584449" y="3372523"/>
            <a:ext cx="10950515" cy="1336387"/>
          </a:xfrm>
        </p:spPr>
        <p:txBody>
          <a:bodyPr lIns="0" rIns="0" anchor="b" anchorCtr="0">
            <a:noAutofit/>
          </a:bodyPr>
          <a:lstStyle>
            <a:lvl1pPr>
              <a:lnSpc>
                <a:spcPts val="7333"/>
              </a:lnSpc>
              <a:spcBef>
                <a:spcPts val="3200"/>
              </a:spcBef>
              <a:defRPr sz="6667" b="0" spc="133" baseline="0">
                <a:solidFill>
                  <a:schemeClr val="bg1"/>
                </a:solidFill>
                <a:latin typeface="Intel Clear"/>
                <a:cs typeface="Intel Clear"/>
              </a:defRPr>
            </a:lvl1pPr>
          </a:lstStyle>
          <a:p>
            <a:r>
              <a:rPr lang="en-US" dirty="0"/>
              <a:t>50pt Intel Clear Title</a:t>
            </a:r>
            <a:br>
              <a:rPr lang="en-US" dirty="0"/>
            </a:br>
            <a:r>
              <a:rPr lang="en-US" dirty="0"/>
              <a:t>with Image</a:t>
            </a:r>
          </a:p>
        </p:txBody>
      </p:sp>
      <p:sp>
        <p:nvSpPr>
          <p:cNvPr id="13" name="Slide Number Placeholder 5"/>
          <p:cNvSpPr>
            <a:spLocks noGrp="1"/>
          </p:cNvSpPr>
          <p:nvPr>
            <p:ph type="sldNum" sz="quarter" idx="12"/>
          </p:nvPr>
        </p:nvSpPr>
        <p:spPr>
          <a:xfrm>
            <a:off x="9163136" y="6432516"/>
            <a:ext cx="2844800" cy="365125"/>
          </a:xfrm>
        </p:spPr>
        <p:txBody>
          <a:bodyPr/>
          <a:lstStyle>
            <a:lvl1pPr>
              <a:defRPr sz="800"/>
            </a:lvl1pPr>
          </a:lstStyle>
          <a:p>
            <a:fld id="{EE2556C5-CE8C-6547-B838-EA80C61A4AF7}"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900511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607484" y="411797"/>
            <a:ext cx="10972800" cy="1158240"/>
          </a:xfrm>
        </p:spPr>
        <p:txBody>
          <a:bodyPr/>
          <a:lstStyle>
            <a:lvl1pPr>
              <a:defRPr sz="3200" b="0" i="0" baseline="0">
                <a:solidFill>
                  <a:srgbClr val="003C71"/>
                </a:solidFill>
                <a:latin typeface="Intel Clear"/>
                <a:cs typeface="Intel Clear"/>
              </a:defRPr>
            </a:lvl1pPr>
          </a:lstStyle>
          <a:p>
            <a:r>
              <a:rPr lang="en-US" dirty="0"/>
              <a:t>28pt Intel Clear Headline</a:t>
            </a:r>
          </a:p>
        </p:txBody>
      </p:sp>
      <p:sp>
        <p:nvSpPr>
          <p:cNvPr id="9" name="Content Placeholder 8"/>
          <p:cNvSpPr>
            <a:spLocks noGrp="1"/>
          </p:cNvSpPr>
          <p:nvPr>
            <p:ph sz="quarter" idx="13" hasCustomPrompt="1"/>
          </p:nvPr>
        </p:nvSpPr>
        <p:spPr>
          <a:xfrm>
            <a:off x="607484" y="1604434"/>
            <a:ext cx="10970683" cy="4567767"/>
          </a:xfrm>
        </p:spPr>
        <p:txBody>
          <a:bodyPr/>
          <a:lstStyle>
            <a:lvl1pPr>
              <a:defRPr sz="1800">
                <a:solidFill>
                  <a:srgbClr val="0071C5"/>
                </a:solidFill>
              </a:defRPr>
            </a:lvl1pPr>
            <a:lvl2pPr>
              <a:defRPr sz="1800"/>
            </a:lvl2pPr>
            <a:lvl3pPr>
              <a:defRPr sz="1800"/>
            </a:lvl3pPr>
            <a:lvl4pPr>
              <a:defRPr sz="1600"/>
            </a:lvl4pPr>
            <a:lvl5pPr>
              <a:defRPr sz="1400"/>
            </a:lvl5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Tree>
    <p:extLst>
      <p:ext uri="{BB962C8B-B14F-4D97-AF65-F5344CB8AC3E}">
        <p14:creationId xmlns:p14="http://schemas.microsoft.com/office/powerpoint/2010/main" val="1551420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with Image">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5" name="Content Placeholder 2"/>
          <p:cNvSpPr>
            <a:spLocks noGrp="1"/>
          </p:cNvSpPr>
          <p:nvPr>
            <p:ph sz="half" idx="1" hasCustomPrompt="1"/>
          </p:nvPr>
        </p:nvSpPr>
        <p:spPr>
          <a:xfrm>
            <a:off x="607485" y="1604433"/>
            <a:ext cx="5342468" cy="4567767"/>
          </a:xfrm>
        </p:spPr>
        <p:txBody>
          <a:bodyPr vert="horz" lIns="0" tIns="0" rIns="0" bIns="0" rtlCol="0">
            <a:noAutofit/>
          </a:bodyPr>
          <a:lstStyle>
            <a:lvl1pPr>
              <a:defRPr lang="en-US" sz="1800" dirty="0" smtClean="0"/>
            </a:lvl1pPr>
            <a:lvl2pPr>
              <a:defRPr lang="en-US" sz="1600"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607484" y="411797"/>
            <a:ext cx="10972800" cy="1158240"/>
          </a:xfrm>
        </p:spPr>
        <p:txBody>
          <a:bodyPr/>
          <a:lstStyle>
            <a:lvl1pPr>
              <a:defRPr sz="2800" b="0" i="0" baseline="0">
                <a:solidFill>
                  <a:srgbClr val="003C71"/>
                </a:solidFill>
                <a:latin typeface="Intel Clear"/>
                <a:cs typeface="Intel Clear"/>
              </a:defRPr>
            </a:lvl1pPr>
          </a:lstStyle>
          <a:p>
            <a:r>
              <a:rPr lang="en-US" dirty="0"/>
              <a:t>28pt Intel Clear Headline</a:t>
            </a:r>
          </a:p>
        </p:txBody>
      </p:sp>
      <p:sp>
        <p:nvSpPr>
          <p:cNvPr id="9" name="Picture Placeholder 8"/>
          <p:cNvSpPr>
            <a:spLocks noGrp="1"/>
          </p:cNvSpPr>
          <p:nvPr>
            <p:ph type="pic" sz="quarter" idx="13"/>
          </p:nvPr>
        </p:nvSpPr>
        <p:spPr>
          <a:xfrm>
            <a:off x="6441018" y="1257907"/>
            <a:ext cx="4241497" cy="2227933"/>
          </a:xfrm>
          <a:solidFill>
            <a:schemeClr val="bg2">
              <a:lumMod val="60000"/>
              <a:lumOff val="40000"/>
            </a:schemeClr>
          </a:solidFill>
        </p:spPr>
        <p:txBody>
          <a:bodyPr/>
          <a:lstStyle>
            <a:lvl1pPr>
              <a:defRPr sz="2400">
                <a:latin typeface="Intel Clear"/>
              </a:defRPr>
            </a:lvl1pPr>
          </a:lstStyle>
          <a:p>
            <a:endParaRPr lang="en-US" sz="1467" dirty="0">
              <a:latin typeface="Arial"/>
            </a:endParaRPr>
          </a:p>
        </p:txBody>
      </p:sp>
      <p:sp>
        <p:nvSpPr>
          <p:cNvPr id="10" name="Picture Placeholder 8"/>
          <p:cNvSpPr>
            <a:spLocks noGrp="1"/>
          </p:cNvSpPr>
          <p:nvPr>
            <p:ph type="pic" sz="quarter" idx="14"/>
          </p:nvPr>
        </p:nvSpPr>
        <p:spPr>
          <a:xfrm>
            <a:off x="6441018" y="3791863"/>
            <a:ext cx="4241497" cy="2227933"/>
          </a:xfrm>
          <a:solidFill>
            <a:schemeClr val="bg2">
              <a:lumMod val="60000"/>
              <a:lumOff val="40000"/>
            </a:schemeClr>
          </a:solidFill>
        </p:spPr>
        <p:txBody>
          <a:bodyPr/>
          <a:lstStyle>
            <a:lvl1pPr>
              <a:defRPr sz="2400">
                <a:latin typeface="Intel Clear"/>
              </a:defRPr>
            </a:lvl1pPr>
          </a:lstStyle>
          <a:p>
            <a:endParaRPr lang="en-US" sz="1467" dirty="0">
              <a:latin typeface="Arial"/>
            </a:endParaRPr>
          </a:p>
        </p:txBody>
      </p:sp>
    </p:spTree>
    <p:extLst>
      <p:ext uri="{BB962C8B-B14F-4D97-AF65-F5344CB8AC3E}">
        <p14:creationId xmlns:p14="http://schemas.microsoft.com/office/powerpoint/2010/main" val="2534254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with Attribu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7485" y="1604434"/>
            <a:ext cx="10970684" cy="4567767"/>
          </a:xfrm>
        </p:spPr>
        <p:txBody>
          <a:bodyPr anchor="ctr" anchorCtr="0"/>
          <a:lstStyle>
            <a:lvl1pPr marL="253994" indent="-253994">
              <a:defRPr sz="4800" b="1" baseline="0">
                <a:solidFill>
                  <a:schemeClr val="accent2"/>
                </a:solidFill>
                <a:latin typeface="+mn-lt"/>
                <a:cs typeface="Intel Clear Light" panose="020B0404020203020204" pitchFamily="34" charset="0"/>
              </a:defRPr>
            </a:lvl1pPr>
            <a:lvl2pPr marL="556670" indent="-300559">
              <a:buFont typeface="Lucida Grande"/>
              <a:buChar char="−"/>
              <a:defRPr sz="1600" baseline="0">
                <a:latin typeface="+mn-lt"/>
                <a:cs typeface="Intel Clear" panose="020B0604020203020204" pitchFamily="34" charset="0"/>
              </a:defRPr>
            </a:lvl2pPr>
            <a:lvl3pPr marL="914377" indent="-304792">
              <a:defRPr sz="1600">
                <a:latin typeface="+mn-lt"/>
              </a:defRPr>
            </a:lvl3pPr>
            <a:lvl4pPr>
              <a:defRPr sz="1467">
                <a:latin typeface="+mn-lt"/>
              </a:defRPr>
            </a:lvl4pPr>
            <a:lvl5pPr>
              <a:defRPr sz="1400">
                <a:latin typeface="+mn-lt"/>
              </a:defRPr>
            </a:lvl5pPr>
          </a:lstStyle>
          <a:p>
            <a:pPr lvl="0"/>
            <a:r>
              <a:rPr lang="en-US" dirty="0"/>
              <a:t>“36pt Intel Clear Bold Text”</a:t>
            </a:r>
          </a:p>
          <a:p>
            <a:pPr lvl="1"/>
            <a:r>
              <a:rPr lang="en-US" dirty="0" err="1"/>
              <a:t>12pt</a:t>
            </a:r>
            <a:r>
              <a:rPr lang="en-US" dirty="0"/>
              <a:t> Attribution</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607484" y="411797"/>
            <a:ext cx="10972800" cy="1158240"/>
          </a:xfrm>
        </p:spPr>
        <p:txBody>
          <a:bodyPr/>
          <a:lstStyle>
            <a:lvl1pPr>
              <a:defRPr sz="2800" b="0" i="0" baseline="0">
                <a:solidFill>
                  <a:srgbClr val="003C71"/>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2014813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ull Bleed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12192000" cy="6358467"/>
          </a:xfrm>
          <a:solidFill>
            <a:schemeClr val="bg2">
              <a:lumMod val="60000"/>
              <a:lumOff val="40000"/>
            </a:schemeClr>
          </a:solidFill>
        </p:spPr>
        <p:txBody>
          <a:bodyPr/>
          <a:lstStyle>
            <a:lvl1pPr marL="0" marR="0" indent="0" algn="l" defTabSz="609585" rtl="0" eaLnBrk="1" fontAlgn="auto" latinLnBrk="0" hangingPunct="1">
              <a:lnSpc>
                <a:spcPct val="100000"/>
              </a:lnSpc>
              <a:spcBef>
                <a:spcPts val="16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9163136" y="6432516"/>
            <a:ext cx="2844800" cy="365125"/>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607484" y="411797"/>
            <a:ext cx="10972800" cy="1158240"/>
          </a:xfrm>
        </p:spPr>
        <p:txBody>
          <a:bodyPr/>
          <a:lstStyle>
            <a:lvl1pPr>
              <a:defRPr b="0" i="0" baseline="0">
                <a:solidFill>
                  <a:srgbClr val="003C71"/>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2519587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and Bottom Half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3432175"/>
            <a:ext cx="12192000" cy="2926292"/>
          </a:xfrm>
          <a:solidFill>
            <a:schemeClr val="bg2">
              <a:lumMod val="60000"/>
              <a:lumOff val="40000"/>
            </a:schemeClr>
          </a:solidFill>
        </p:spPr>
        <p:txBody>
          <a:bodyPr/>
          <a:lstStyle>
            <a:lvl1pPr marL="0" marR="0" indent="0" algn="l" defTabSz="609585" rtl="0" eaLnBrk="1" fontAlgn="auto" latinLnBrk="0" hangingPunct="1">
              <a:lnSpc>
                <a:spcPct val="100000"/>
              </a:lnSpc>
              <a:spcBef>
                <a:spcPts val="16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9163136" y="6432516"/>
            <a:ext cx="2844800" cy="365125"/>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8" name="Content Placeholder 2"/>
          <p:cNvSpPr>
            <a:spLocks noGrp="1"/>
          </p:cNvSpPr>
          <p:nvPr>
            <p:ph sz="half" idx="1" hasCustomPrompt="1"/>
          </p:nvPr>
        </p:nvSpPr>
        <p:spPr>
          <a:xfrm>
            <a:off x="607485" y="1604433"/>
            <a:ext cx="5342468" cy="1745720"/>
          </a:xfrm>
        </p:spPr>
        <p:txBody>
          <a:bodyPr vert="horz" lIns="0" tIns="0" rIns="0" bIns="0" rtlCol="0">
            <a:noAutofit/>
          </a:bodyPr>
          <a:lstStyle>
            <a:lvl1pPr>
              <a:defRPr lang="en-US" dirty="0" smtClean="0"/>
            </a:lvl1pPr>
            <a:lvl2pPr>
              <a:defRPr lang="en-US" dirty="0" smtClean="0"/>
            </a:lvl2pPr>
            <a:lvl3pPr>
              <a:defRPr lang="en-US" sz="1867" dirty="0" smtClean="0"/>
            </a:lvl3pPr>
            <a:lvl4pPr>
              <a:defRPr lang="en-US" sz="1600" dirty="0" smtClean="0"/>
            </a:lvl4pPr>
            <a:lvl5pPr>
              <a:defRPr lang="en-US" sz="1600" dirty="0"/>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9" name="Content Placeholder 2"/>
          <p:cNvSpPr>
            <a:spLocks noGrp="1"/>
          </p:cNvSpPr>
          <p:nvPr>
            <p:ph sz="half" idx="15" hasCustomPrompt="1"/>
          </p:nvPr>
        </p:nvSpPr>
        <p:spPr>
          <a:xfrm>
            <a:off x="6237817" y="1604433"/>
            <a:ext cx="5340352" cy="1745720"/>
          </a:xfrm>
        </p:spPr>
        <p:txBody>
          <a:bodyPr vert="horz" lIns="0" tIns="0" rIns="0" bIns="0" rtlCol="0">
            <a:noAutofit/>
          </a:bodyPr>
          <a:lstStyle>
            <a:lvl1pPr>
              <a:defRPr lang="en-US" dirty="0" smtClean="0"/>
            </a:lvl1pPr>
            <a:lvl2pPr>
              <a:defRPr lang="en-US" dirty="0" smtClean="0"/>
            </a:lvl2pPr>
            <a:lvl3pPr>
              <a:defRPr lang="en-US" sz="1867" dirty="0" smtClean="0"/>
            </a:lvl3pPr>
            <a:lvl4pPr>
              <a:defRPr lang="en-US" sz="1600" dirty="0" smtClean="0"/>
            </a:lvl4pPr>
            <a:lvl5pPr>
              <a:defRPr lang="en-US" sz="1600" dirty="0"/>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3" name="TextBox 2"/>
          <p:cNvSpPr txBox="1"/>
          <p:nvPr userDrawn="1"/>
        </p:nvSpPr>
        <p:spPr>
          <a:xfrm>
            <a:off x="1345983" y="6634394"/>
            <a:ext cx="184731" cy="297454"/>
          </a:xfrm>
          <a:prstGeom prst="rect">
            <a:avLst/>
          </a:prstGeom>
          <a:noFill/>
        </p:spPr>
        <p:txBody>
          <a:bodyPr wrap="none" rtlCol="0">
            <a:spAutoFit/>
          </a:bodyPr>
          <a:lstStyle/>
          <a:p>
            <a:pPr defTabSz="609585"/>
            <a:endParaRPr lang="en-US" sz="1333" dirty="0">
              <a:solidFill>
                <a:srgbClr val="003C71"/>
              </a:solidFill>
              <a:cs typeface="Intel Clear"/>
            </a:endParaRPr>
          </a:p>
        </p:txBody>
      </p:sp>
      <p:sp>
        <p:nvSpPr>
          <p:cNvPr id="10" name="Title 6"/>
          <p:cNvSpPr>
            <a:spLocks noGrp="1"/>
          </p:cNvSpPr>
          <p:nvPr>
            <p:ph type="title" hasCustomPrompt="1"/>
          </p:nvPr>
        </p:nvSpPr>
        <p:spPr>
          <a:xfrm>
            <a:off x="607484" y="411797"/>
            <a:ext cx="10972800" cy="1158240"/>
          </a:xfrm>
        </p:spPr>
        <p:txBody>
          <a:bodyPr/>
          <a:lstStyle>
            <a:lvl1pPr>
              <a:defRPr b="0" i="0" baseline="0">
                <a:solidFill>
                  <a:srgbClr val="003C71"/>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3096299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Right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6237818" y="2"/>
            <a:ext cx="5954183" cy="6358465"/>
          </a:xfrm>
          <a:solidFill>
            <a:schemeClr val="bg2">
              <a:lumMod val="60000"/>
              <a:lumOff val="40000"/>
            </a:schemeClr>
          </a:solidFill>
        </p:spPr>
        <p:txBody>
          <a:bodyPr/>
          <a:lstStyle>
            <a:lvl1pPr>
              <a:defRPr baseline="0"/>
            </a:lvl1pPr>
          </a:lstStyle>
          <a:p>
            <a:r>
              <a:rPr lang="en-US" dirty="0"/>
              <a:t>Insert photo here. Drag picture to placeholder or click icon to add.</a:t>
            </a:r>
          </a:p>
        </p:txBody>
      </p:sp>
      <p:sp>
        <p:nvSpPr>
          <p:cNvPr id="2" name="Title 1"/>
          <p:cNvSpPr>
            <a:spLocks noGrp="1"/>
          </p:cNvSpPr>
          <p:nvPr>
            <p:ph type="title" hasCustomPrompt="1"/>
          </p:nvPr>
        </p:nvSpPr>
        <p:spPr>
          <a:xfrm>
            <a:off x="607484" y="411797"/>
            <a:ext cx="5342467" cy="1158240"/>
          </a:xfrm>
        </p:spPr>
        <p:txBody>
          <a:bodyPr>
            <a:noAutofit/>
          </a:bodyPr>
          <a:lstStyle>
            <a:lvl1pPr>
              <a:defRPr sz="2800" b="0" i="0" baseline="0">
                <a:latin typeface="Intel Clear"/>
                <a:cs typeface="Intel Clear"/>
              </a:defRPr>
            </a:lvl1pPr>
          </a:lstStyle>
          <a:p>
            <a:r>
              <a:rPr lang="en-US" dirty="0"/>
              <a:t>28pt Intel Clear Headline</a:t>
            </a:r>
          </a:p>
        </p:txBody>
      </p:sp>
      <p:sp>
        <p:nvSpPr>
          <p:cNvPr id="6" name="Slide Number Placeholder 5"/>
          <p:cNvSpPr>
            <a:spLocks noGrp="1"/>
          </p:cNvSpPr>
          <p:nvPr>
            <p:ph type="sldNum" sz="quarter" idx="12"/>
          </p:nvPr>
        </p:nvSpPr>
        <p:spPr>
          <a:xfrm>
            <a:off x="9163136" y="6432516"/>
            <a:ext cx="2844800" cy="365125"/>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7" name="Content Placeholder 2"/>
          <p:cNvSpPr>
            <a:spLocks noGrp="1"/>
          </p:cNvSpPr>
          <p:nvPr>
            <p:ph sz="half" idx="1" hasCustomPrompt="1"/>
          </p:nvPr>
        </p:nvSpPr>
        <p:spPr>
          <a:xfrm>
            <a:off x="607485" y="1766992"/>
            <a:ext cx="5342467" cy="4567767"/>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Tree>
    <p:extLst>
      <p:ext uri="{BB962C8B-B14F-4D97-AF65-F5344CB8AC3E}">
        <p14:creationId xmlns:p14="http://schemas.microsoft.com/office/powerpoint/2010/main" val="2149629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White Section Break">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solidFill>
                  <a:prstClr val="white"/>
                </a:solidFill>
              </a:rPr>
              <a:pPr/>
              <a:t>‹#›</a:t>
            </a:fld>
            <a:endParaRPr lang="en-US" dirty="0">
              <a:solidFill>
                <a:prstClr val="white"/>
              </a:solidFill>
            </a:endParaRPr>
          </a:p>
        </p:txBody>
      </p:sp>
      <p:sp>
        <p:nvSpPr>
          <p:cNvPr id="5" name="Subtitle 2"/>
          <p:cNvSpPr>
            <a:spLocks noGrp="1"/>
          </p:cNvSpPr>
          <p:nvPr>
            <p:ph type="subTitle" idx="4294967295"/>
          </p:nvPr>
        </p:nvSpPr>
        <p:spPr>
          <a:xfrm>
            <a:off x="607484" y="4615011"/>
            <a:ext cx="8440283" cy="1233813"/>
          </a:xfrm>
        </p:spPr>
        <p:txBody>
          <a:bodyPr lIns="0" rIns="0">
            <a:noAutofit/>
          </a:bodyPr>
          <a:lstStyle>
            <a:lvl1pPr marL="0" indent="0" algn="l">
              <a:spcBef>
                <a:spcPts val="1200"/>
              </a:spcBef>
              <a:buNone/>
              <a:defRPr sz="1600" b="0" i="0" baseline="0">
                <a:solidFill>
                  <a:srgbClr val="F3D54E"/>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sp>
        <p:nvSpPr>
          <p:cNvPr id="7" name="Title 1"/>
          <p:cNvSpPr>
            <a:spLocks noGrp="1"/>
          </p:cNvSpPr>
          <p:nvPr>
            <p:ph type="ctrTitle" hasCustomPrompt="1"/>
          </p:nvPr>
        </p:nvSpPr>
        <p:spPr>
          <a:xfrm>
            <a:off x="584449" y="3220123"/>
            <a:ext cx="10950515" cy="1336387"/>
          </a:xfrm>
        </p:spPr>
        <p:txBody>
          <a:bodyPr lIns="0" rIns="0" anchor="b" anchorCtr="0">
            <a:noAutofit/>
          </a:bodyPr>
          <a:lstStyle>
            <a:lvl1pPr>
              <a:lnSpc>
                <a:spcPct val="100000"/>
              </a:lnSpc>
              <a:spcBef>
                <a:spcPts val="0"/>
              </a:spcBef>
              <a:spcAft>
                <a:spcPts val="800"/>
              </a:spcAft>
              <a:defRPr sz="4000" b="0" spc="133" baseline="0">
                <a:solidFill>
                  <a:srgbClr val="003C71"/>
                </a:solidFill>
                <a:latin typeface="Intel Clear"/>
                <a:cs typeface="Intel Clear"/>
              </a:defRPr>
            </a:lvl1pPr>
          </a:lstStyle>
          <a:p>
            <a:pPr>
              <a:lnSpc>
                <a:spcPct val="100000"/>
              </a:lnSpc>
              <a:spcBef>
                <a:spcPts val="0"/>
              </a:spcBef>
              <a:spcAft>
                <a:spcPts val="600"/>
              </a:spcAft>
            </a:pPr>
            <a:r>
              <a:rPr lang="en-US" spc="0" dirty="0"/>
              <a:t>40pt Intel Clear</a:t>
            </a:r>
            <a:br>
              <a:rPr lang="en-US" spc="0" dirty="0"/>
            </a:br>
            <a:r>
              <a:rPr lang="en-US" spc="0" dirty="0"/>
              <a:t>White Section Break</a:t>
            </a:r>
          </a:p>
        </p:txBody>
      </p:sp>
    </p:spTree>
    <p:extLst>
      <p:ext uri="{BB962C8B-B14F-4D97-AF65-F5344CB8AC3E}">
        <p14:creationId xmlns:p14="http://schemas.microsoft.com/office/powerpoint/2010/main" val="1241168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p:bg>
      <p:bgPr>
        <a:solidFill>
          <a:schemeClr val="tx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7484" y="2651905"/>
            <a:ext cx="10972800" cy="1158240"/>
          </a:xfrm>
        </p:spPr>
        <p:txBody>
          <a:bodyPr anchor="ctr" anchorCtr="0"/>
          <a:lstStyle>
            <a:lvl1pPr algn="ctr">
              <a:lnSpc>
                <a:spcPct val="85000"/>
              </a:lnSpc>
              <a:defRPr sz="8000" spc="800">
                <a:solidFill>
                  <a:schemeClr val="accent1"/>
                </a:solidFill>
                <a:latin typeface="+mj-lt"/>
              </a:defRPr>
            </a:lvl1pPr>
          </a:lstStyle>
          <a:p>
            <a:r>
              <a:rPr lang="en-US"/>
              <a:t>Divider title</a:t>
            </a:r>
          </a:p>
        </p:txBody>
      </p:sp>
      <p:sp>
        <p:nvSpPr>
          <p:cNvPr id="4" name="Footer Placeholder 3"/>
          <p:cNvSpPr>
            <a:spLocks noGrp="1"/>
          </p:cNvSpPr>
          <p:nvPr>
            <p:ph type="ftr" sz="quarter" idx="11"/>
          </p:nvPr>
        </p:nvSpPr>
        <p:spPr>
          <a:xfrm>
            <a:off x="607484" y="169185"/>
            <a:ext cx="3860800" cy="366183"/>
          </a:xfrm>
          <a:prstGeom prst="rect">
            <a:avLst/>
          </a:prstGeom>
        </p:spPr>
        <p:txBody>
          <a:bodyPr/>
          <a:lstStyle>
            <a:lvl1pPr>
              <a:defRPr>
                <a:solidFill>
                  <a:schemeClr val="bg1"/>
                </a:solidFill>
              </a:defRPr>
            </a:lvl1pPr>
          </a:lstStyle>
          <a:p>
            <a:r>
              <a:rPr lang="en-US"/>
              <a:t>THE DECK TITLE | SECTION</a:t>
            </a:r>
          </a:p>
        </p:txBody>
      </p:sp>
    </p:spTree>
    <p:extLst>
      <p:ext uri="{BB962C8B-B14F-4D97-AF65-F5344CB8AC3E}">
        <p14:creationId xmlns:p14="http://schemas.microsoft.com/office/powerpoint/2010/main" val="186067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Hero Tex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07484" y="2979843"/>
            <a:ext cx="10363200" cy="1500187"/>
          </a:xfrm>
        </p:spPr>
        <p:txBody>
          <a:bodyPr anchor="t" anchorCtr="0">
            <a:noAutofit/>
          </a:bodyPr>
          <a:lstStyle>
            <a:lvl1pPr marL="0" indent="0">
              <a:buNone/>
              <a:defRPr sz="5333" b="0" baseline="0">
                <a:solidFill>
                  <a:schemeClr val="accent2"/>
                </a:solidFill>
                <a:latin typeface="Intel Clear Light" panose="020B0404020203020204" pitchFamily="34" charset="0"/>
                <a:ea typeface="Intel Clear Light" panose="020B0404020203020204" pitchFamily="34" charset="0"/>
                <a:cs typeface="Intel Clear Light" panose="020B0404020203020204" pitchFamily="34" charset="0"/>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dirty="0"/>
              <a:t>40pt Intel Clear Light Body.</a:t>
            </a:r>
            <a:br>
              <a:rPr lang="en-US" dirty="0"/>
            </a:br>
            <a:r>
              <a:rPr lang="en-US" dirty="0"/>
              <a:t>For content that is not a section, but has a big idea in text only.</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solidFill>
                  <a:prstClr val="white"/>
                </a:solidFill>
              </a:rPr>
              <a:pPr/>
              <a:t>‹#›</a:t>
            </a:fld>
            <a:endParaRPr lang="en-US" dirty="0">
              <a:solidFill>
                <a:prstClr val="white"/>
              </a:solidFill>
            </a:endParaRPr>
          </a:p>
        </p:txBody>
      </p:sp>
      <p:sp>
        <p:nvSpPr>
          <p:cNvPr id="5" name="Title 1"/>
          <p:cNvSpPr>
            <a:spLocks noGrp="1"/>
          </p:cNvSpPr>
          <p:nvPr>
            <p:ph type="title"/>
          </p:nvPr>
        </p:nvSpPr>
        <p:spPr>
          <a:xfrm>
            <a:off x="607484" y="1469059"/>
            <a:ext cx="10363200" cy="1362075"/>
          </a:xfrm>
        </p:spPr>
        <p:txBody>
          <a:bodyPr anchor="b" anchorCtr="0">
            <a:noAutofit/>
          </a:bodyPr>
          <a:lstStyle>
            <a:lvl1pPr algn="l">
              <a:lnSpc>
                <a:spcPct val="80000"/>
              </a:lnSpc>
              <a:defRPr sz="5333" b="0" cap="none" spc="0" baseline="0">
                <a:solidFill>
                  <a:srgbClr val="003C7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40pt Intel Clear Heading</a:t>
            </a:r>
          </a:p>
        </p:txBody>
      </p:sp>
    </p:spTree>
    <p:extLst>
      <p:ext uri="{BB962C8B-B14F-4D97-AF65-F5344CB8AC3E}">
        <p14:creationId xmlns:p14="http://schemas.microsoft.com/office/powerpoint/2010/main" val="1586126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Blue Section Break Image">
    <p:bg>
      <p:bgPr>
        <a:gradFill>
          <a:gsLst>
            <a:gs pos="0">
              <a:schemeClr val="tx2"/>
            </a:gs>
            <a:gs pos="50000">
              <a:schemeClr val="accent2"/>
            </a:gs>
          </a:gsLst>
          <a:lin ang="18900000" scaled="1"/>
        </a:gra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a:xfrm>
            <a:off x="0" y="2"/>
            <a:ext cx="12192000" cy="3432175"/>
          </a:xfrm>
          <a:solidFill>
            <a:schemeClr val="bg2">
              <a:lumMod val="60000"/>
              <a:lumOff val="40000"/>
            </a:schemeClr>
          </a:solidFill>
        </p:spPr>
        <p:txBody>
          <a:bodyPr/>
          <a:lstStyle>
            <a:lvl1pPr>
              <a:defRPr baseline="0">
                <a:solidFill>
                  <a:srgbClr val="0071C5"/>
                </a:solidFill>
              </a:defRPr>
            </a:lvl1pPr>
          </a:lstStyle>
          <a:p>
            <a:r>
              <a:rPr lang="en-US" dirty="0"/>
              <a:t>Insert photo here. Drag picture to placeholder or click icon to add.</a:t>
            </a:r>
          </a:p>
        </p:txBody>
      </p:sp>
      <p:sp>
        <p:nvSpPr>
          <p:cNvPr id="7" name="Text Placeholder 2"/>
          <p:cNvSpPr>
            <a:spLocks noGrp="1"/>
          </p:cNvSpPr>
          <p:nvPr>
            <p:ph type="body" idx="1" hasCustomPrompt="1"/>
          </p:nvPr>
        </p:nvSpPr>
        <p:spPr>
          <a:xfrm>
            <a:off x="607484" y="4465049"/>
            <a:ext cx="10363200" cy="1500187"/>
          </a:xfrm>
        </p:spPr>
        <p:txBody>
          <a:bodyPr anchor="t" anchorCtr="0">
            <a:noAutofit/>
          </a:bodyPr>
          <a:lstStyle>
            <a:lvl1pPr marL="0" indent="0">
              <a:buNone/>
              <a:defRPr sz="2133" b="0" baseline="0">
                <a:solidFill>
                  <a:srgbClr val="F3D54E"/>
                </a:solidFill>
                <a:latin typeface="+mn-lt"/>
                <a:cs typeface="Intel Clear" panose="020B0604020203020204" pitchFamily="34" charset="0"/>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dirty="0"/>
              <a:t>16pt Intel Clear Subhead</a:t>
            </a:r>
          </a:p>
        </p:txBody>
      </p:sp>
      <p:sp>
        <p:nvSpPr>
          <p:cNvPr id="10" name="Title 1"/>
          <p:cNvSpPr>
            <a:spLocks noGrp="1"/>
          </p:cNvSpPr>
          <p:nvPr>
            <p:ph type="title" hasCustomPrompt="1"/>
          </p:nvPr>
        </p:nvSpPr>
        <p:spPr>
          <a:xfrm>
            <a:off x="596195" y="2960992"/>
            <a:ext cx="11595805" cy="1362075"/>
          </a:xfrm>
        </p:spPr>
        <p:txBody>
          <a:bodyPr anchor="b" anchorCtr="0">
            <a:noAutofit/>
          </a:bodyPr>
          <a:lstStyle>
            <a:lvl1pPr algn="l">
              <a:lnSpc>
                <a:spcPts val="7333"/>
              </a:lnSpc>
              <a:spcBef>
                <a:spcPts val="3200"/>
              </a:spcBef>
              <a:defRPr sz="5333" b="0" cap="none" spc="0" baseline="0">
                <a:solidFill>
                  <a:schemeClr val="bg1"/>
                </a:solidFill>
                <a:latin typeface="Intel Clear"/>
                <a:cs typeface="Intel Clear"/>
              </a:defRPr>
            </a:lvl1pPr>
          </a:lstStyle>
          <a:p>
            <a:r>
              <a:rPr lang="en-US" dirty="0"/>
              <a:t>40pt Intel Clear Blue Section Break</a:t>
            </a:r>
          </a:p>
        </p:txBody>
      </p:sp>
      <p:sp>
        <p:nvSpPr>
          <p:cNvPr id="9" name="Slide Number Placeholder 5"/>
          <p:cNvSpPr>
            <a:spLocks noGrp="1"/>
          </p:cNvSpPr>
          <p:nvPr>
            <p:ph type="sldNum" sz="quarter" idx="12"/>
          </p:nvPr>
        </p:nvSpPr>
        <p:spPr>
          <a:xfrm>
            <a:off x="9163136" y="6432516"/>
            <a:ext cx="2844800" cy="365125"/>
          </a:xfrm>
        </p:spPr>
        <p:txBody>
          <a:bodyPr/>
          <a:lstStyle/>
          <a:p>
            <a:fld id="{EE2556C5-CE8C-6547-B838-EA80C61A4AF7}"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321727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6" name="Title 6"/>
          <p:cNvSpPr>
            <a:spLocks noGrp="1"/>
          </p:cNvSpPr>
          <p:nvPr>
            <p:ph type="title" hasCustomPrompt="1"/>
          </p:nvPr>
        </p:nvSpPr>
        <p:spPr>
          <a:xfrm>
            <a:off x="607484" y="411797"/>
            <a:ext cx="10972800" cy="1158240"/>
          </a:xfrm>
        </p:spPr>
        <p:txBody>
          <a:bodyPr/>
          <a:lstStyle>
            <a:lvl1pPr>
              <a:defRPr b="0" i="0" baseline="0">
                <a:solidFill>
                  <a:srgbClr val="003C71"/>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477462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138102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and Content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pic>
        <p:nvPicPr>
          <p:cNvPr id="2050"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7566" y="1"/>
            <a:ext cx="12176869" cy="6405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userDrawn="1">
            <p:ph type="title" hasCustomPrompt="1"/>
          </p:nvPr>
        </p:nvSpPr>
        <p:spPr/>
        <p:txBody>
          <a:bodyPr/>
          <a:lstStyle>
            <a:lvl1pPr>
              <a:defRPr>
                <a:solidFill>
                  <a:schemeClr val="tx1">
                    <a:alpha val="90000"/>
                  </a:schemeClr>
                </a:solidFill>
              </a:defRPr>
            </a:lvl1pPr>
          </a:lstStyle>
          <a:p>
            <a:r>
              <a:rPr lang="en-US" dirty="0"/>
              <a:t>Click to edit title</a:t>
            </a:r>
          </a:p>
        </p:txBody>
      </p:sp>
      <p:sp>
        <p:nvSpPr>
          <p:cNvPr id="3" name="Content Placeholder 2"/>
          <p:cNvSpPr>
            <a:spLocks noGrp="1"/>
          </p:cNvSpPr>
          <p:nvPr userDrawn="1">
            <p:ph idx="1" hasCustomPrompt="1"/>
          </p:nvPr>
        </p:nvSpPr>
        <p:spPr>
          <a:xfrm>
            <a:off x="471950" y="1558456"/>
            <a:ext cx="11248101" cy="4284985"/>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7"/>
          <p:cNvSpPr>
            <a:spLocks noGrp="1"/>
          </p:cNvSpPr>
          <p:nvPr userDrawn="1">
            <p:ph type="body" sz="quarter" idx="13" hasCustomPrompt="1"/>
          </p:nvPr>
        </p:nvSpPr>
        <p:spPr>
          <a:xfrm>
            <a:off x="471950" y="6185100"/>
            <a:ext cx="11248101" cy="222240"/>
          </a:xfrm>
        </p:spPr>
        <p:txBody>
          <a:bodyPr wrap="square" anchor="b" anchorCtr="0">
            <a:spAutoFit/>
          </a:bodyPr>
          <a:lstStyle>
            <a:lvl1pPr marL="0" indent="0">
              <a:lnSpc>
                <a:spcPct val="75000"/>
              </a:lnSpc>
              <a:spcBef>
                <a:spcPts val="0"/>
              </a:spcBef>
              <a:buFont typeface="Arial" pitchFamily="34" charset="0"/>
              <a:buNone/>
              <a:defRPr sz="1067">
                <a:solidFill>
                  <a:schemeClr val="tx1">
                    <a:lumMod val="75000"/>
                  </a:schemeClr>
                </a:solidFill>
                <a:latin typeface="+mn-lt"/>
              </a:defRPr>
            </a:lvl1pPr>
            <a:lvl2pPr marL="228594" indent="-152396">
              <a:defRPr sz="1200"/>
            </a:lvl2pPr>
            <a:lvl3pPr marL="457189" indent="-152396">
              <a:defRPr sz="1200"/>
            </a:lvl3pPr>
            <a:lvl4pPr marL="685783" indent="-152396">
              <a:defRPr sz="1200"/>
            </a:lvl4pPr>
            <a:lvl5pPr marL="914377" indent="-152396">
              <a:defRPr sz="1200"/>
            </a:lvl5pPr>
          </a:lstStyle>
          <a:p>
            <a:pPr lvl="0"/>
            <a:r>
              <a:rPr lang="en-US" dirty="0"/>
              <a:t>Click to edit footnote</a:t>
            </a:r>
          </a:p>
        </p:txBody>
      </p:sp>
      <p:sp>
        <p:nvSpPr>
          <p:cNvPr id="4" name="Slide Number Placeholder 3"/>
          <p:cNvSpPr>
            <a:spLocks noGrp="1"/>
          </p:cNvSpPr>
          <p:nvPr userDrawn="1">
            <p:ph type="sldNum" sz="quarter" idx="14"/>
          </p:nvPr>
        </p:nvSpPr>
        <p:spPr/>
        <p:txBody>
          <a:bodyPr/>
          <a:lstStyle/>
          <a:p>
            <a:pPr eaLnBrk="0" fontAlgn="base" hangingPunct="0">
              <a:spcBef>
                <a:spcPct val="50000"/>
              </a:spcBef>
              <a:spcAft>
                <a:spcPct val="0"/>
              </a:spcAft>
            </a:pPr>
            <a:fld id="{FD44707B-D922-47D5-BD24-D96E91B70543}" type="slidenum">
              <a:rPr/>
              <a:pPr eaLnBrk="0" fontAlgn="base" hangingPunct="0">
                <a:spcBef>
                  <a:spcPct val="50000"/>
                </a:spcBef>
                <a:spcAft>
                  <a:spcPct val="0"/>
                </a:spcAft>
              </a:pPr>
              <a:t>‹#›</a:t>
            </a:fld>
            <a:endParaRPr dirty="0"/>
          </a:p>
        </p:txBody>
      </p:sp>
    </p:spTree>
    <p:extLst>
      <p:ext uri="{BB962C8B-B14F-4D97-AF65-F5344CB8AC3E}">
        <p14:creationId xmlns:p14="http://schemas.microsoft.com/office/powerpoint/2010/main" val="26209825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Only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alpha val="90000"/>
                  </a:schemeClr>
                </a:solidFill>
              </a:defRPr>
            </a:lvl1pPr>
          </a:lstStyle>
          <a:p>
            <a:r>
              <a:rPr lang="en-US" dirty="0"/>
              <a:t>Click to edit title</a:t>
            </a:r>
          </a:p>
        </p:txBody>
      </p:sp>
      <p:sp>
        <p:nvSpPr>
          <p:cNvPr id="9" name="Text Placeholder 7"/>
          <p:cNvSpPr>
            <a:spLocks noGrp="1"/>
          </p:cNvSpPr>
          <p:nvPr>
            <p:ph type="body" sz="quarter" idx="13" hasCustomPrompt="1"/>
          </p:nvPr>
        </p:nvSpPr>
        <p:spPr>
          <a:xfrm>
            <a:off x="471951" y="6191832"/>
            <a:ext cx="11248101" cy="215508"/>
          </a:xfrm>
        </p:spPr>
        <p:txBody>
          <a:bodyPr wrap="square" anchor="b" anchorCtr="0">
            <a:spAutoFit/>
          </a:bodyPr>
          <a:lstStyle>
            <a:lvl1pPr marL="0" indent="0">
              <a:lnSpc>
                <a:spcPct val="75000"/>
              </a:lnSpc>
              <a:spcBef>
                <a:spcPts val="0"/>
              </a:spcBef>
              <a:buFont typeface="Arial" pitchFamily="34" charset="0"/>
              <a:buNone/>
              <a:defRPr sz="1067">
                <a:solidFill>
                  <a:schemeClr val="tx1">
                    <a:lumMod val="75000"/>
                  </a:schemeClr>
                </a:solidFill>
                <a:latin typeface="+mn-lt"/>
              </a:defRPr>
            </a:lvl1pPr>
            <a:lvl2pPr marL="228589" indent="-152392">
              <a:defRPr sz="1200"/>
            </a:lvl2pPr>
            <a:lvl3pPr marL="457178" indent="-152392">
              <a:defRPr sz="1200"/>
            </a:lvl3pPr>
            <a:lvl4pPr marL="685766" indent="-152392">
              <a:defRPr sz="1200"/>
            </a:lvl4pPr>
            <a:lvl5pPr marL="914354" indent="-152392">
              <a:defRPr sz="1200"/>
            </a:lvl5pPr>
          </a:lstStyle>
          <a:p>
            <a:pPr lvl="0"/>
            <a:r>
              <a:rPr lang="en-US" dirty="0"/>
              <a:t>Click to edit footnote</a:t>
            </a:r>
          </a:p>
        </p:txBody>
      </p:sp>
      <p:sp>
        <p:nvSpPr>
          <p:cNvPr id="3" name="Slide Number Placeholder 2"/>
          <p:cNvSpPr>
            <a:spLocks noGrp="1"/>
          </p:cNvSpPr>
          <p:nvPr>
            <p:ph type="sldNum" sz="quarter" idx="14"/>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pPr eaLnBrk="0" fontAlgn="base" hangingPunct="0">
                <a:spcBef>
                  <a:spcPct val="50000"/>
                </a:spcBef>
                <a:spcAft>
                  <a:spcPct val="0"/>
                </a:spcAft>
              </a:pPr>
              <a:t>‹#›</a:t>
            </a:fld>
            <a:endParaRPr dirty="0"/>
          </a:p>
        </p:txBody>
      </p:sp>
    </p:spTree>
    <p:extLst>
      <p:ext uri="{BB962C8B-B14F-4D97-AF65-F5344CB8AC3E}">
        <p14:creationId xmlns:p14="http://schemas.microsoft.com/office/powerpoint/2010/main" val="10531697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nd Large Bullet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1627909" y="6422184"/>
            <a:ext cx="380027" cy="365125"/>
          </a:xfrm>
          <a:prstGeom prst="rect">
            <a:avLst/>
          </a:prstGeo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607484" y="411797"/>
            <a:ext cx="10972800" cy="1158240"/>
          </a:xfrm>
        </p:spPr>
        <p:txBody>
          <a:bodyPr/>
          <a:lstStyle>
            <a:lvl1pPr>
              <a:defRPr>
                <a:latin typeface="Intel Clear Light" panose="020B0404020203020204" pitchFamily="34" charset="0"/>
              </a:defRPr>
            </a:lvl1pPr>
          </a:lstStyle>
          <a:p>
            <a:r>
              <a:rPr lang="en-US" dirty="0" err="1"/>
              <a:t>28pt</a:t>
            </a:r>
            <a:r>
              <a:rPr lang="en-US" dirty="0"/>
              <a:t> Intel Clear Light Headline</a:t>
            </a:r>
          </a:p>
        </p:txBody>
      </p:sp>
      <p:sp>
        <p:nvSpPr>
          <p:cNvPr id="9" name="Content Placeholder 8"/>
          <p:cNvSpPr>
            <a:spLocks noGrp="1"/>
          </p:cNvSpPr>
          <p:nvPr>
            <p:ph sz="quarter" idx="13" hasCustomPrompt="1"/>
          </p:nvPr>
        </p:nvSpPr>
        <p:spPr>
          <a:xfrm>
            <a:off x="607484" y="1604434"/>
            <a:ext cx="10970683" cy="4567767"/>
          </a:xfrm>
        </p:spPr>
        <p:txBody>
          <a:bodyPr/>
          <a:lstStyle>
            <a:lvl1pPr>
              <a:defRPr>
                <a:latin typeface="Intel Clear Light" panose="020B0404020203020204" pitchFamily="34" charset="0"/>
              </a:defRPr>
            </a:lvl1pPr>
            <a:lvl2pPr>
              <a:defRPr sz="2400">
                <a:latin typeface="Intel Clear Light" panose="020B0404020203020204" pitchFamily="34" charset="0"/>
              </a:defRPr>
            </a:lvl2pPr>
            <a:lvl3pPr>
              <a:defRPr sz="2400">
                <a:latin typeface="Intel Clear Light" panose="020B0404020203020204" pitchFamily="34" charset="0"/>
              </a:defRPr>
            </a:lvl3pPr>
            <a:lvl4pPr>
              <a:defRPr sz="2133">
                <a:latin typeface="Intel Clear Light" panose="020B0404020203020204" pitchFamily="34" charset="0"/>
              </a:defRPr>
            </a:lvl4pPr>
            <a:lvl5pPr>
              <a:defRPr>
                <a:latin typeface="Intel Clear Light" panose="020B0404020203020204" pitchFamily="34" charset="0"/>
              </a:defRPr>
            </a:lvl5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Tree>
    <p:extLst>
      <p:ext uri="{BB962C8B-B14F-4D97-AF65-F5344CB8AC3E}">
        <p14:creationId xmlns:p14="http://schemas.microsoft.com/office/powerpoint/2010/main" val="1753138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nd Text Content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alpha val="90000"/>
                  </a:schemeClr>
                </a:solidFill>
              </a:defRPr>
            </a:lvl1pPr>
          </a:lstStyle>
          <a:p>
            <a:r>
              <a:rPr lang="en-US" dirty="0"/>
              <a:t>Click to edit title</a:t>
            </a:r>
          </a:p>
        </p:txBody>
      </p:sp>
      <p:sp>
        <p:nvSpPr>
          <p:cNvPr id="9" name="Text Placeholder 7"/>
          <p:cNvSpPr>
            <a:spLocks noGrp="1"/>
          </p:cNvSpPr>
          <p:nvPr>
            <p:ph type="body" sz="quarter" idx="13" hasCustomPrompt="1"/>
          </p:nvPr>
        </p:nvSpPr>
        <p:spPr>
          <a:xfrm>
            <a:off x="471951" y="6191832"/>
            <a:ext cx="11248101" cy="215508"/>
          </a:xfrm>
        </p:spPr>
        <p:txBody>
          <a:bodyPr wrap="square" anchor="b" anchorCtr="0">
            <a:spAutoFit/>
          </a:bodyPr>
          <a:lstStyle>
            <a:lvl1pPr marL="0" indent="0">
              <a:lnSpc>
                <a:spcPct val="75000"/>
              </a:lnSpc>
              <a:spcBef>
                <a:spcPts val="0"/>
              </a:spcBef>
              <a:buFont typeface="Arial" pitchFamily="34" charset="0"/>
              <a:buNone/>
              <a:defRPr sz="1067">
                <a:solidFill>
                  <a:schemeClr val="tx1">
                    <a:lumMod val="75000"/>
                  </a:schemeClr>
                </a:solidFill>
                <a:latin typeface="+mn-lt"/>
              </a:defRPr>
            </a:lvl1pPr>
            <a:lvl2pPr marL="228589" indent="-152392">
              <a:defRPr sz="1200"/>
            </a:lvl2pPr>
            <a:lvl3pPr marL="457178" indent="-152392">
              <a:defRPr sz="1200"/>
            </a:lvl3pPr>
            <a:lvl4pPr marL="685766" indent="-152392">
              <a:defRPr sz="1200"/>
            </a:lvl4pPr>
            <a:lvl5pPr marL="914354" indent="-152392">
              <a:defRPr sz="1200"/>
            </a:lvl5pPr>
          </a:lstStyle>
          <a:p>
            <a:pPr lvl="0"/>
            <a:r>
              <a:rPr lang="en-US" dirty="0"/>
              <a:t>Click to edit footnote</a:t>
            </a:r>
          </a:p>
        </p:txBody>
      </p:sp>
      <p:sp>
        <p:nvSpPr>
          <p:cNvPr id="3" name="Slide Number Placeholder 2"/>
          <p:cNvSpPr>
            <a:spLocks noGrp="1"/>
          </p:cNvSpPr>
          <p:nvPr>
            <p:ph type="sldNum" sz="quarter" idx="14"/>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solidFill>
                  <a:prstClr val="white"/>
                </a:solidFill>
              </a:rPr>
              <a:pPr eaLnBrk="0" fontAlgn="base" hangingPunct="0">
                <a:spcBef>
                  <a:spcPct val="50000"/>
                </a:spcBef>
                <a:spcAft>
                  <a:spcPct val="0"/>
                </a:spcAft>
              </a:pPr>
              <a:t>‹#›</a:t>
            </a:fld>
            <a:endParaRPr dirty="0">
              <a:solidFill>
                <a:prstClr val="white"/>
              </a:solidFill>
            </a:endParaRPr>
          </a:p>
        </p:txBody>
      </p:sp>
      <p:sp>
        <p:nvSpPr>
          <p:cNvPr id="5" name="Content Placeholder 4"/>
          <p:cNvSpPr>
            <a:spLocks noGrp="1"/>
          </p:cNvSpPr>
          <p:nvPr>
            <p:ph sz="quarter" idx="15"/>
          </p:nvPr>
        </p:nvSpPr>
        <p:spPr>
          <a:xfrm>
            <a:off x="471951" y="1233488"/>
            <a:ext cx="11248562" cy="4649787"/>
          </a:xfrm>
        </p:spPr>
        <p:txBody>
          <a:bodyPr/>
          <a:lstStyle>
            <a:lvl1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1pPr>
            <a:lvl2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2pPr>
            <a:lvl3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3pPr>
            <a:lvl4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4pPr>
            <a:lvl5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96236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Title Only-hero">
    <p:spTree>
      <p:nvGrpSpPr>
        <p:cNvPr id="1" name=""/>
        <p:cNvGrpSpPr/>
        <p:nvPr/>
      </p:nvGrpSpPr>
      <p:grpSpPr>
        <a:xfrm>
          <a:off x="0" y="0"/>
          <a:ext cx="0" cy="0"/>
          <a:chOff x="0" y="0"/>
          <a:chExt cx="0" cy="0"/>
        </a:xfrm>
      </p:grpSpPr>
      <p:sp>
        <p:nvSpPr>
          <p:cNvPr id="6" name="Title 6"/>
          <p:cNvSpPr>
            <a:spLocks noGrp="1"/>
          </p:cNvSpPr>
          <p:nvPr>
            <p:ph type="title" hasCustomPrompt="1"/>
          </p:nvPr>
        </p:nvSpPr>
        <p:spPr>
          <a:xfrm>
            <a:off x="609600" y="324043"/>
            <a:ext cx="10972800" cy="1158240"/>
          </a:xfrm>
        </p:spPr>
        <p:txBody>
          <a:bodyPr/>
          <a:lstStyle>
            <a:lvl1pPr>
              <a:lnSpc>
                <a:spcPct val="80000"/>
              </a:lnSpc>
              <a:defRPr sz="6400" b="0" i="0" baseline="0">
                <a:solidFill>
                  <a:schemeClr val="accent1">
                    <a:lumMod val="75000"/>
                  </a:schemeClr>
                </a:solidFill>
                <a:latin typeface="Intel Clear Pro Bold" panose="020B0804020202060201" pitchFamily="34" charset="0"/>
                <a:ea typeface="Intel Clear Pro Bold" panose="020B0804020202060201" pitchFamily="34" charset="0"/>
                <a:cs typeface="Intel Clear Pro Bold" panose="020B0804020202060201" pitchFamily="34" charset="0"/>
              </a:defRPr>
            </a:lvl1pPr>
          </a:lstStyle>
          <a:p>
            <a:r>
              <a:rPr lang="en-US"/>
              <a:t>28pt Intel Clear pro Headline</a:t>
            </a:r>
          </a:p>
        </p:txBody>
      </p:sp>
      <p:sp>
        <p:nvSpPr>
          <p:cNvPr id="3" name="Slide Number Placeholder 5">
            <a:extLst>
              <a:ext uri="{FF2B5EF4-FFF2-40B4-BE49-F238E27FC236}">
                <a16:creationId xmlns:a16="http://schemas.microsoft.com/office/drawing/2014/main" id="{2CFB228F-DAF4-4E31-A47B-4378DE10560F}"/>
              </a:ext>
            </a:extLst>
          </p:cNvPr>
          <p:cNvSpPr>
            <a:spLocks noGrp="1"/>
          </p:cNvSpPr>
          <p:nvPr>
            <p:ph type="sldNum" sz="quarter" idx="12"/>
          </p:nvPr>
        </p:nvSpPr>
        <p:spPr>
          <a:xfrm>
            <a:off x="9163136" y="6432516"/>
            <a:ext cx="2844800" cy="365125"/>
          </a:xfrm>
        </p:spPr>
        <p:txBody>
          <a:bodyPr/>
          <a:lstStyle>
            <a:lvl1pPr>
              <a:defRPr/>
            </a:lvl1pPr>
          </a:lstStyle>
          <a:p>
            <a:fld id="{57A8BED9-DBCE-4678-A762-A6BD1C469CC7}" type="slidenum">
              <a:rPr lang="en-US" smtClean="0"/>
              <a:pPr/>
              <a:t>‹#›</a:t>
            </a:fld>
            <a:endParaRPr lang="en-US"/>
          </a:p>
        </p:txBody>
      </p:sp>
    </p:spTree>
    <p:extLst>
      <p:ext uri="{BB962C8B-B14F-4D97-AF65-F5344CB8AC3E}">
        <p14:creationId xmlns:p14="http://schemas.microsoft.com/office/powerpoint/2010/main" val="1410897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and Subtitle">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304702"/>
            <a:ext cx="11023603" cy="582724"/>
          </a:xfrm>
        </p:spPr>
        <p:txBody>
          <a:bodyPr/>
          <a:lstStyle>
            <a:lvl1pPr>
              <a:defRPr sz="4267">
                <a:solidFill>
                  <a:schemeClr val="tx1"/>
                </a:solidFill>
              </a:defRPr>
            </a:lvl1pPr>
          </a:lstStyle>
          <a:p>
            <a:r>
              <a:rPr lang="en-US"/>
              <a:t>Click to edit title</a:t>
            </a:r>
          </a:p>
        </p:txBody>
      </p:sp>
      <p:sp>
        <p:nvSpPr>
          <p:cNvPr id="3" name="Slide Number Placeholder 2"/>
          <p:cNvSpPr>
            <a:spLocks noGrp="1"/>
          </p:cNvSpPr>
          <p:nvPr>
            <p:ph type="sldNum" sz="quarter" idx="14"/>
          </p:nvPr>
        </p:nvSpPr>
        <p:spPr/>
        <p:txBody>
          <a:bodyPr/>
          <a:lstStyle/>
          <a:p>
            <a:pPr algn="l" defTabSz="609585" eaLnBrk="0" fontAlgn="base" hangingPunct="0">
              <a:spcBef>
                <a:spcPct val="50000"/>
              </a:spcBef>
              <a:spcAft>
                <a:spcPct val="0"/>
              </a:spcAft>
              <a:defRPr/>
            </a:pPr>
            <a:fld id="{FD44707B-D922-47D5-BD24-D96E91B70543}" type="slidenum">
              <a:rPr lang="en-US" smtClean="0">
                <a:solidFill>
                  <a:srgbClr val="FFFFFF"/>
                </a:solidFill>
                <a:cs typeface="Arial" panose="020B0604020202020204" pitchFamily="34" charset="0"/>
              </a:rPr>
              <a:pPr algn="l" defTabSz="609585" eaLnBrk="0" fontAlgn="base" hangingPunct="0">
                <a:spcBef>
                  <a:spcPct val="50000"/>
                </a:spcBef>
                <a:spcAft>
                  <a:spcPct val="0"/>
                </a:spcAft>
                <a:defRPr/>
              </a:pPr>
              <a:t>‹#›</a:t>
            </a:fld>
            <a:endParaRPr lang="en-US">
              <a:solidFill>
                <a:srgbClr val="FFFFFF"/>
              </a:solidFill>
              <a:cs typeface="Arial" panose="020B0604020202020204" pitchFamily="34" charset="0"/>
            </a:endParaRPr>
          </a:p>
        </p:txBody>
      </p:sp>
      <p:sp>
        <p:nvSpPr>
          <p:cNvPr id="4" name="Subtitle Placeholder">
            <a:extLst>
              <a:ext uri="{FF2B5EF4-FFF2-40B4-BE49-F238E27FC236}">
                <a16:creationId xmlns:a16="http://schemas.microsoft.com/office/drawing/2014/main" id="{1DF02EC8-DEA4-495A-B241-901016364695}"/>
              </a:ext>
            </a:extLst>
          </p:cNvPr>
          <p:cNvSpPr>
            <a:spLocks noGrp="1"/>
          </p:cNvSpPr>
          <p:nvPr>
            <p:ph type="body" sz="quarter" idx="15" hasCustomPrompt="1"/>
          </p:nvPr>
        </p:nvSpPr>
        <p:spPr>
          <a:xfrm>
            <a:off x="585216" y="845612"/>
            <a:ext cx="11021568" cy="431800"/>
          </a:xfrm>
        </p:spPr>
        <p:txBody>
          <a:bodyPr tIns="0"/>
          <a:lstStyle>
            <a:lvl1pPr>
              <a:defRPr sz="1867">
                <a:solidFill>
                  <a:srgbClr val="7ED2F6"/>
                </a:solidFill>
              </a:defRPr>
            </a:lvl1pPr>
          </a:lstStyle>
          <a:p>
            <a:pPr lvl="0"/>
            <a:r>
              <a:rPr lang="en-US"/>
              <a:t>Subtitle</a:t>
            </a:r>
            <a:endParaRPr lang="en-IN"/>
          </a:p>
        </p:txBody>
      </p:sp>
      <p:sp>
        <p:nvSpPr>
          <p:cNvPr id="5" name="Rectangle 7">
            <a:extLst>
              <a:ext uri="{FF2B5EF4-FFF2-40B4-BE49-F238E27FC236}">
                <a16:creationId xmlns:a16="http://schemas.microsoft.com/office/drawing/2014/main" id="{862DFA37-4CA4-4445-A10A-423A9C5127F1}"/>
              </a:ext>
            </a:extLst>
          </p:cNvPr>
          <p:cNvSpPr/>
          <p:nvPr userDrawn="1"/>
        </p:nvSpPr>
        <p:spPr>
          <a:xfrm>
            <a:off x="0" y="6290268"/>
            <a:ext cx="12192000" cy="563165"/>
          </a:xfrm>
          <a:prstGeom prst="rect">
            <a:avLst/>
          </a:prstGeom>
          <a:gradFill>
            <a:gsLst>
              <a:gs pos="32000">
                <a:srgbClr val="003C71"/>
              </a:gs>
              <a:gs pos="95000">
                <a:srgbClr val="009FDF"/>
              </a:gs>
              <a:gs pos="78000">
                <a:srgbClr val="0071C5"/>
              </a:gs>
            </a:gsLst>
            <a:lin ang="1986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cxnSp>
        <p:nvCxnSpPr>
          <p:cNvPr id="6" name="Straight Connector 5">
            <a:extLst>
              <a:ext uri="{FF2B5EF4-FFF2-40B4-BE49-F238E27FC236}">
                <a16:creationId xmlns:a16="http://schemas.microsoft.com/office/drawing/2014/main" id="{EE1EE0FB-662F-43AC-A068-D9E9BAFB9446}"/>
              </a:ext>
            </a:extLst>
          </p:cNvPr>
          <p:cNvCxnSpPr/>
          <p:nvPr userDrawn="1"/>
        </p:nvCxnSpPr>
        <p:spPr>
          <a:xfrm>
            <a:off x="11633712" y="6516195"/>
            <a:ext cx="0" cy="238125"/>
          </a:xfrm>
          <a:prstGeom prst="line">
            <a:avLst/>
          </a:prstGeom>
          <a:ln w="3175">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7" name="Slide Number Placeholder 5">
            <a:extLst>
              <a:ext uri="{FF2B5EF4-FFF2-40B4-BE49-F238E27FC236}">
                <a16:creationId xmlns:a16="http://schemas.microsoft.com/office/drawing/2014/main" id="{D3E7164D-CC01-4BB1-BE45-361B9876CB6E}"/>
              </a:ext>
            </a:extLst>
          </p:cNvPr>
          <p:cNvSpPr txBox="1">
            <a:spLocks/>
          </p:cNvSpPr>
          <p:nvPr userDrawn="1"/>
        </p:nvSpPr>
        <p:spPr>
          <a:xfrm>
            <a:off x="11797792" y="6553152"/>
            <a:ext cx="171522" cy="164212"/>
          </a:xfrm>
          <a:prstGeom prst="rect">
            <a:avLst/>
          </a:prstGeom>
          <a:noFill/>
          <a:ln w="50800" algn="ctr">
            <a:noFill/>
            <a:miter lim="800000"/>
            <a:headEnd type="none" w="sm" len="sm"/>
            <a:tailEnd type="none" w="sm" len="sm"/>
          </a:ln>
          <a:effectLst/>
        </p:spPr>
        <p:txBody>
          <a:bodyPr wrap="none" lIns="0" tIns="0" rIns="0" bIns="0" anchor="ctr" anchorCtr="0">
            <a:spAutoFit/>
          </a:bodyPr>
          <a:lstStyle>
            <a:defPPr>
              <a:defRPr lang="en-US"/>
            </a:defPPr>
            <a:lvl1pPr marL="0" algn="l" defTabSz="914400" rtl="0" eaLnBrk="1" latinLnBrk="0" hangingPunct="1">
              <a:defRPr lang="en-US" sz="800" kern="1200" smtClean="0">
                <a:solidFill>
                  <a:srgbClr val="FFFFFF"/>
                </a:solidFill>
                <a:latin typeface="+mn-lt"/>
                <a:ea typeface="+mn-ea"/>
                <a:cs typeface="Intel Clear" panose="020B0604020203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50000"/>
              </a:spcBef>
              <a:spcAft>
                <a:spcPct val="0"/>
              </a:spcAft>
            </a:pPr>
            <a:fld id="{FD44707B-D922-47D5-BD24-D96E91B70543}" type="slidenum">
              <a:rPr lang="en-IN" sz="1067" smtClean="0"/>
              <a:pPr eaLnBrk="0" fontAlgn="base" hangingPunct="0">
                <a:spcBef>
                  <a:spcPct val="50000"/>
                </a:spcBef>
                <a:spcAft>
                  <a:spcPct val="0"/>
                </a:spcAft>
              </a:pPr>
              <a:t>‹#›</a:t>
            </a:fld>
            <a:endParaRPr lang="en-IN" sz="1067"/>
          </a:p>
        </p:txBody>
      </p:sp>
      <p:grpSp>
        <p:nvGrpSpPr>
          <p:cNvPr id="8" name="Group 7">
            <a:extLst>
              <a:ext uri="{FF2B5EF4-FFF2-40B4-BE49-F238E27FC236}">
                <a16:creationId xmlns:a16="http://schemas.microsoft.com/office/drawing/2014/main" id="{EB954E69-D141-4AC7-933D-A6EAB12C7560}"/>
              </a:ext>
            </a:extLst>
          </p:cNvPr>
          <p:cNvGrpSpPr/>
          <p:nvPr userDrawn="1"/>
        </p:nvGrpSpPr>
        <p:grpSpPr>
          <a:xfrm>
            <a:off x="11027965" y="6486789"/>
            <a:ext cx="452539" cy="298259"/>
            <a:chOff x="451796" y="386081"/>
            <a:chExt cx="1249194" cy="823318"/>
          </a:xfrm>
        </p:grpSpPr>
        <p:sp>
          <p:nvSpPr>
            <p:cNvPr id="9" name="Freeform 36">
              <a:extLst>
                <a:ext uri="{FF2B5EF4-FFF2-40B4-BE49-F238E27FC236}">
                  <a16:creationId xmlns:a16="http://schemas.microsoft.com/office/drawing/2014/main" id="{E2471882-8ACC-4B4D-8844-1FFF6E2808B3}"/>
                </a:ext>
              </a:extLst>
            </p:cNvPr>
            <p:cNvSpPr>
              <a:spLocks noEditPoints="1"/>
            </p:cNvSpPr>
            <p:nvPr userDrawn="1"/>
          </p:nvSpPr>
          <p:spPr bwMode="auto">
            <a:xfrm>
              <a:off x="451796" y="386081"/>
              <a:ext cx="1249194" cy="823318"/>
            </a:xfrm>
            <a:custGeom>
              <a:avLst/>
              <a:gdLst>
                <a:gd name="T0" fmla="*/ 2295 w 3777"/>
                <a:gd name="T1" fmla="*/ 1128 h 2491"/>
                <a:gd name="T2" fmla="*/ 2564 w 3777"/>
                <a:gd name="T3" fmla="*/ 1149 h 2491"/>
                <a:gd name="T4" fmla="*/ 2434 w 3777"/>
                <a:gd name="T5" fmla="*/ 1046 h 2491"/>
                <a:gd name="T6" fmla="*/ 1474 w 3777"/>
                <a:gd name="T7" fmla="*/ 949 h 2491"/>
                <a:gd name="T8" fmla="*/ 1548 w 3777"/>
                <a:gd name="T9" fmla="*/ 1130 h 2491"/>
                <a:gd name="T10" fmla="*/ 1326 w 3777"/>
                <a:gd name="T11" fmla="*/ 1068 h 2491"/>
                <a:gd name="T12" fmla="*/ 920 w 3777"/>
                <a:gd name="T13" fmla="*/ 900 h 2491"/>
                <a:gd name="T14" fmla="*/ 630 w 3777"/>
                <a:gd name="T15" fmla="*/ 1637 h 2491"/>
                <a:gd name="T16" fmla="*/ 551 w 3777"/>
                <a:gd name="T17" fmla="*/ 1468 h 2491"/>
                <a:gd name="T18" fmla="*/ 2646 w 3777"/>
                <a:gd name="T19" fmla="*/ 959 h 2491"/>
                <a:gd name="T20" fmla="*/ 2769 w 3777"/>
                <a:gd name="T21" fmla="*/ 1272 h 2491"/>
                <a:gd name="T22" fmla="*/ 2335 w 3777"/>
                <a:gd name="T23" fmla="*/ 1478 h 2491"/>
                <a:gd name="T24" fmla="*/ 2551 w 3777"/>
                <a:gd name="T25" fmla="*/ 1496 h 2491"/>
                <a:gd name="T26" fmla="*/ 2677 w 3777"/>
                <a:gd name="T27" fmla="*/ 1613 h 2491"/>
                <a:gd name="T28" fmla="*/ 2400 w 3777"/>
                <a:gd name="T29" fmla="*/ 1677 h 2491"/>
                <a:gd name="T30" fmla="*/ 2162 w 3777"/>
                <a:gd name="T31" fmla="*/ 1556 h 2491"/>
                <a:gd name="T32" fmla="*/ 2087 w 3777"/>
                <a:gd name="T33" fmla="*/ 1215 h 2491"/>
                <a:gd name="T34" fmla="*/ 2243 w 3777"/>
                <a:gd name="T35" fmla="*/ 941 h 2491"/>
                <a:gd name="T36" fmla="*/ 412 w 3777"/>
                <a:gd name="T37" fmla="*/ 815 h 2491"/>
                <a:gd name="T38" fmla="*/ 164 w 3777"/>
                <a:gd name="T39" fmla="*/ 1308 h 2491"/>
                <a:gd name="T40" fmla="*/ 246 w 3777"/>
                <a:gd name="T41" fmla="*/ 1819 h 2491"/>
                <a:gd name="T42" fmla="*/ 614 w 3777"/>
                <a:gd name="T43" fmla="*/ 2109 h 2491"/>
                <a:gd name="T44" fmla="*/ 1163 w 3777"/>
                <a:gd name="T45" fmla="*/ 2229 h 2491"/>
                <a:gd name="T46" fmla="*/ 1796 w 3777"/>
                <a:gd name="T47" fmla="*/ 2220 h 2491"/>
                <a:gd name="T48" fmla="*/ 2654 w 3777"/>
                <a:gd name="T49" fmla="*/ 2031 h 2491"/>
                <a:gd name="T50" fmla="*/ 3022 w 3777"/>
                <a:gd name="T51" fmla="*/ 2160 h 2491"/>
                <a:gd name="T52" fmla="*/ 2228 w 3777"/>
                <a:gd name="T53" fmla="*/ 2412 h 2491"/>
                <a:gd name="T54" fmla="*/ 1360 w 3777"/>
                <a:gd name="T55" fmla="*/ 2489 h 2491"/>
                <a:gd name="T56" fmla="*/ 599 w 3777"/>
                <a:gd name="T57" fmla="*/ 2344 h 2491"/>
                <a:gd name="T58" fmla="*/ 135 w 3777"/>
                <a:gd name="T59" fmla="*/ 1990 h 2491"/>
                <a:gd name="T60" fmla="*/ 2 w 3777"/>
                <a:gd name="T61" fmla="*/ 1451 h 2491"/>
                <a:gd name="T62" fmla="*/ 206 w 3777"/>
                <a:gd name="T63" fmla="*/ 933 h 2491"/>
                <a:gd name="T64" fmla="*/ 1887 w 3777"/>
                <a:gd name="T65" fmla="*/ 900 h 2491"/>
                <a:gd name="T66" fmla="*/ 1899 w 3777"/>
                <a:gd name="T67" fmla="*/ 1478 h 2491"/>
                <a:gd name="T68" fmla="*/ 1918 w 3777"/>
                <a:gd name="T69" fmla="*/ 1665 h 2491"/>
                <a:gd name="T70" fmla="*/ 1716 w 3777"/>
                <a:gd name="T71" fmla="*/ 1552 h 2491"/>
                <a:gd name="T72" fmla="*/ 745 w 3777"/>
                <a:gd name="T73" fmla="*/ 608 h 2491"/>
                <a:gd name="T74" fmla="*/ 3078 w 3777"/>
                <a:gd name="T75" fmla="*/ 1659 h 2491"/>
                <a:gd name="T76" fmla="*/ 2899 w 3777"/>
                <a:gd name="T77" fmla="*/ 1548 h 2491"/>
                <a:gd name="T78" fmla="*/ 2515 w 3777"/>
                <a:gd name="T79" fmla="*/ 0 h 2491"/>
                <a:gd name="T80" fmla="*/ 3161 w 3777"/>
                <a:gd name="T81" fmla="*/ 109 h 2491"/>
                <a:gd name="T82" fmla="*/ 3615 w 3777"/>
                <a:gd name="T83" fmla="*/ 404 h 2491"/>
                <a:gd name="T84" fmla="*/ 3777 w 3777"/>
                <a:gd name="T85" fmla="*/ 900 h 2491"/>
                <a:gd name="T86" fmla="*/ 3591 w 3777"/>
                <a:gd name="T87" fmla="*/ 1385 h 2491"/>
                <a:gd name="T88" fmla="*/ 3211 w 3777"/>
                <a:gd name="T89" fmla="*/ 1665 h 2491"/>
                <a:gd name="T90" fmla="*/ 3510 w 3777"/>
                <a:gd name="T91" fmla="*/ 1151 h 2491"/>
                <a:gd name="T92" fmla="*/ 3557 w 3777"/>
                <a:gd name="T93" fmla="*/ 684 h 2491"/>
                <a:gd name="T94" fmla="*/ 3258 w 3777"/>
                <a:gd name="T95" fmla="*/ 321 h 2491"/>
                <a:gd name="T96" fmla="*/ 2715 w 3777"/>
                <a:gd name="T97" fmla="*/ 149 h 2491"/>
                <a:gd name="T98" fmla="*/ 2027 w 3777"/>
                <a:gd name="T99" fmla="*/ 153 h 2491"/>
                <a:gd name="T100" fmla="*/ 1292 w 3777"/>
                <a:gd name="T101" fmla="*/ 321 h 2491"/>
                <a:gd name="T102" fmla="*/ 933 w 3777"/>
                <a:gd name="T103" fmla="*/ 383 h 2491"/>
                <a:gd name="T104" fmla="*/ 1651 w 3777"/>
                <a:gd name="T105" fmla="*/ 103 h 2491"/>
                <a:gd name="T106" fmla="*/ 2396 w 3777"/>
                <a:gd name="T107" fmla="*/ 0 h 2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77" h="2491">
                  <a:moveTo>
                    <a:pt x="2434" y="1046"/>
                  </a:moveTo>
                  <a:lnTo>
                    <a:pt x="2396" y="1050"/>
                  </a:lnTo>
                  <a:lnTo>
                    <a:pt x="2362" y="1062"/>
                  </a:lnTo>
                  <a:lnTo>
                    <a:pt x="2335" y="1078"/>
                  </a:lnTo>
                  <a:lnTo>
                    <a:pt x="2311" y="1102"/>
                  </a:lnTo>
                  <a:lnTo>
                    <a:pt x="2295" y="1128"/>
                  </a:lnTo>
                  <a:lnTo>
                    <a:pt x="2285" y="1153"/>
                  </a:lnTo>
                  <a:lnTo>
                    <a:pt x="2279" y="1179"/>
                  </a:lnTo>
                  <a:lnTo>
                    <a:pt x="2275" y="1211"/>
                  </a:lnTo>
                  <a:lnTo>
                    <a:pt x="2574" y="1211"/>
                  </a:lnTo>
                  <a:lnTo>
                    <a:pt x="2572" y="1179"/>
                  </a:lnTo>
                  <a:lnTo>
                    <a:pt x="2564" y="1149"/>
                  </a:lnTo>
                  <a:lnTo>
                    <a:pt x="2555" y="1122"/>
                  </a:lnTo>
                  <a:lnTo>
                    <a:pt x="2541" y="1098"/>
                  </a:lnTo>
                  <a:lnTo>
                    <a:pt x="2521" y="1076"/>
                  </a:lnTo>
                  <a:lnTo>
                    <a:pt x="2497" y="1060"/>
                  </a:lnTo>
                  <a:lnTo>
                    <a:pt x="2467" y="1050"/>
                  </a:lnTo>
                  <a:lnTo>
                    <a:pt x="2434" y="1046"/>
                  </a:lnTo>
                  <a:close/>
                  <a:moveTo>
                    <a:pt x="920" y="900"/>
                  </a:moveTo>
                  <a:lnTo>
                    <a:pt x="1320" y="900"/>
                  </a:lnTo>
                  <a:lnTo>
                    <a:pt x="1367" y="904"/>
                  </a:lnTo>
                  <a:lnTo>
                    <a:pt x="1409" y="914"/>
                  </a:lnTo>
                  <a:lnTo>
                    <a:pt x="1445" y="929"/>
                  </a:lnTo>
                  <a:lnTo>
                    <a:pt x="1474" y="949"/>
                  </a:lnTo>
                  <a:lnTo>
                    <a:pt x="1498" y="973"/>
                  </a:lnTo>
                  <a:lnTo>
                    <a:pt x="1516" y="1001"/>
                  </a:lnTo>
                  <a:lnTo>
                    <a:pt x="1532" y="1031"/>
                  </a:lnTo>
                  <a:lnTo>
                    <a:pt x="1540" y="1062"/>
                  </a:lnTo>
                  <a:lnTo>
                    <a:pt x="1546" y="1096"/>
                  </a:lnTo>
                  <a:lnTo>
                    <a:pt x="1548" y="1130"/>
                  </a:lnTo>
                  <a:lnTo>
                    <a:pt x="1548" y="1667"/>
                  </a:lnTo>
                  <a:lnTo>
                    <a:pt x="1354" y="1667"/>
                  </a:lnTo>
                  <a:lnTo>
                    <a:pt x="1354" y="1130"/>
                  </a:lnTo>
                  <a:lnTo>
                    <a:pt x="1352" y="1104"/>
                  </a:lnTo>
                  <a:lnTo>
                    <a:pt x="1342" y="1084"/>
                  </a:lnTo>
                  <a:lnTo>
                    <a:pt x="1326" y="1068"/>
                  </a:lnTo>
                  <a:lnTo>
                    <a:pt x="1304" y="1060"/>
                  </a:lnTo>
                  <a:lnTo>
                    <a:pt x="1274" y="1056"/>
                  </a:lnTo>
                  <a:lnTo>
                    <a:pt x="1114" y="1056"/>
                  </a:lnTo>
                  <a:lnTo>
                    <a:pt x="1114" y="1667"/>
                  </a:lnTo>
                  <a:lnTo>
                    <a:pt x="920" y="1667"/>
                  </a:lnTo>
                  <a:lnTo>
                    <a:pt x="920" y="900"/>
                  </a:lnTo>
                  <a:close/>
                  <a:moveTo>
                    <a:pt x="551" y="900"/>
                  </a:moveTo>
                  <a:lnTo>
                    <a:pt x="747" y="900"/>
                  </a:lnTo>
                  <a:lnTo>
                    <a:pt x="747" y="1675"/>
                  </a:lnTo>
                  <a:lnTo>
                    <a:pt x="702" y="1667"/>
                  </a:lnTo>
                  <a:lnTo>
                    <a:pt x="662" y="1655"/>
                  </a:lnTo>
                  <a:lnTo>
                    <a:pt x="630" y="1637"/>
                  </a:lnTo>
                  <a:lnTo>
                    <a:pt x="604" y="1617"/>
                  </a:lnTo>
                  <a:lnTo>
                    <a:pt x="585" y="1591"/>
                  </a:lnTo>
                  <a:lnTo>
                    <a:pt x="569" y="1564"/>
                  </a:lnTo>
                  <a:lnTo>
                    <a:pt x="559" y="1534"/>
                  </a:lnTo>
                  <a:lnTo>
                    <a:pt x="553" y="1502"/>
                  </a:lnTo>
                  <a:lnTo>
                    <a:pt x="551" y="1468"/>
                  </a:lnTo>
                  <a:lnTo>
                    <a:pt x="551" y="900"/>
                  </a:lnTo>
                  <a:close/>
                  <a:moveTo>
                    <a:pt x="2442" y="886"/>
                  </a:moveTo>
                  <a:lnTo>
                    <a:pt x="2501" y="892"/>
                  </a:lnTo>
                  <a:lnTo>
                    <a:pt x="2557" y="906"/>
                  </a:lnTo>
                  <a:lnTo>
                    <a:pt x="2604" y="928"/>
                  </a:lnTo>
                  <a:lnTo>
                    <a:pt x="2646" y="959"/>
                  </a:lnTo>
                  <a:lnTo>
                    <a:pt x="2683" y="997"/>
                  </a:lnTo>
                  <a:lnTo>
                    <a:pt x="2713" y="1042"/>
                  </a:lnTo>
                  <a:lnTo>
                    <a:pt x="2737" y="1092"/>
                  </a:lnTo>
                  <a:lnTo>
                    <a:pt x="2755" y="1147"/>
                  </a:lnTo>
                  <a:lnTo>
                    <a:pt x="2765" y="1209"/>
                  </a:lnTo>
                  <a:lnTo>
                    <a:pt x="2769" y="1272"/>
                  </a:lnTo>
                  <a:lnTo>
                    <a:pt x="2769" y="1344"/>
                  </a:lnTo>
                  <a:lnTo>
                    <a:pt x="2275" y="1344"/>
                  </a:lnTo>
                  <a:lnTo>
                    <a:pt x="2279" y="1383"/>
                  </a:lnTo>
                  <a:lnTo>
                    <a:pt x="2291" y="1421"/>
                  </a:lnTo>
                  <a:lnTo>
                    <a:pt x="2309" y="1453"/>
                  </a:lnTo>
                  <a:lnTo>
                    <a:pt x="2335" y="1478"/>
                  </a:lnTo>
                  <a:lnTo>
                    <a:pt x="2366" y="1498"/>
                  </a:lnTo>
                  <a:lnTo>
                    <a:pt x="2404" y="1510"/>
                  </a:lnTo>
                  <a:lnTo>
                    <a:pt x="2448" y="1514"/>
                  </a:lnTo>
                  <a:lnTo>
                    <a:pt x="2487" y="1512"/>
                  </a:lnTo>
                  <a:lnTo>
                    <a:pt x="2521" y="1506"/>
                  </a:lnTo>
                  <a:lnTo>
                    <a:pt x="2551" y="1496"/>
                  </a:lnTo>
                  <a:lnTo>
                    <a:pt x="2576" y="1482"/>
                  </a:lnTo>
                  <a:lnTo>
                    <a:pt x="2602" y="1465"/>
                  </a:lnTo>
                  <a:lnTo>
                    <a:pt x="2626" y="1443"/>
                  </a:lnTo>
                  <a:lnTo>
                    <a:pt x="2747" y="1556"/>
                  </a:lnTo>
                  <a:lnTo>
                    <a:pt x="2713" y="1587"/>
                  </a:lnTo>
                  <a:lnTo>
                    <a:pt x="2677" y="1613"/>
                  </a:lnTo>
                  <a:lnTo>
                    <a:pt x="2640" y="1637"/>
                  </a:lnTo>
                  <a:lnTo>
                    <a:pt x="2600" y="1655"/>
                  </a:lnTo>
                  <a:lnTo>
                    <a:pt x="2555" y="1667"/>
                  </a:lnTo>
                  <a:lnTo>
                    <a:pt x="2503" y="1675"/>
                  </a:lnTo>
                  <a:lnTo>
                    <a:pt x="2446" y="1679"/>
                  </a:lnTo>
                  <a:lnTo>
                    <a:pt x="2400" y="1677"/>
                  </a:lnTo>
                  <a:lnTo>
                    <a:pt x="2354" y="1669"/>
                  </a:lnTo>
                  <a:lnTo>
                    <a:pt x="2311" y="1659"/>
                  </a:lnTo>
                  <a:lnTo>
                    <a:pt x="2269" y="1641"/>
                  </a:lnTo>
                  <a:lnTo>
                    <a:pt x="2232" y="1619"/>
                  </a:lnTo>
                  <a:lnTo>
                    <a:pt x="2194" y="1591"/>
                  </a:lnTo>
                  <a:lnTo>
                    <a:pt x="2162" y="1556"/>
                  </a:lnTo>
                  <a:lnTo>
                    <a:pt x="2136" y="1516"/>
                  </a:lnTo>
                  <a:lnTo>
                    <a:pt x="2113" y="1468"/>
                  </a:lnTo>
                  <a:lnTo>
                    <a:pt x="2097" y="1413"/>
                  </a:lnTo>
                  <a:lnTo>
                    <a:pt x="2087" y="1352"/>
                  </a:lnTo>
                  <a:lnTo>
                    <a:pt x="2083" y="1282"/>
                  </a:lnTo>
                  <a:lnTo>
                    <a:pt x="2087" y="1215"/>
                  </a:lnTo>
                  <a:lnTo>
                    <a:pt x="2097" y="1155"/>
                  </a:lnTo>
                  <a:lnTo>
                    <a:pt x="2115" y="1100"/>
                  </a:lnTo>
                  <a:lnTo>
                    <a:pt x="2138" y="1050"/>
                  </a:lnTo>
                  <a:lnTo>
                    <a:pt x="2168" y="1009"/>
                  </a:lnTo>
                  <a:lnTo>
                    <a:pt x="2204" y="971"/>
                  </a:lnTo>
                  <a:lnTo>
                    <a:pt x="2243" y="941"/>
                  </a:lnTo>
                  <a:lnTo>
                    <a:pt x="2289" y="918"/>
                  </a:lnTo>
                  <a:lnTo>
                    <a:pt x="2337" y="900"/>
                  </a:lnTo>
                  <a:lnTo>
                    <a:pt x="2388" y="890"/>
                  </a:lnTo>
                  <a:lnTo>
                    <a:pt x="2442" y="886"/>
                  </a:lnTo>
                  <a:close/>
                  <a:moveTo>
                    <a:pt x="412" y="713"/>
                  </a:moveTo>
                  <a:lnTo>
                    <a:pt x="412" y="815"/>
                  </a:lnTo>
                  <a:lnTo>
                    <a:pt x="357" y="882"/>
                  </a:lnTo>
                  <a:lnTo>
                    <a:pt x="305" y="957"/>
                  </a:lnTo>
                  <a:lnTo>
                    <a:pt x="258" y="1038"/>
                  </a:lnTo>
                  <a:lnTo>
                    <a:pt x="218" y="1124"/>
                  </a:lnTo>
                  <a:lnTo>
                    <a:pt x="186" y="1215"/>
                  </a:lnTo>
                  <a:lnTo>
                    <a:pt x="164" y="1308"/>
                  </a:lnTo>
                  <a:lnTo>
                    <a:pt x="151" y="1405"/>
                  </a:lnTo>
                  <a:lnTo>
                    <a:pt x="151" y="1500"/>
                  </a:lnTo>
                  <a:lnTo>
                    <a:pt x="161" y="1597"/>
                  </a:lnTo>
                  <a:lnTo>
                    <a:pt x="180" y="1677"/>
                  </a:lnTo>
                  <a:lnTo>
                    <a:pt x="210" y="1752"/>
                  </a:lnTo>
                  <a:lnTo>
                    <a:pt x="246" y="1819"/>
                  </a:lnTo>
                  <a:lnTo>
                    <a:pt x="291" y="1881"/>
                  </a:lnTo>
                  <a:lnTo>
                    <a:pt x="343" y="1936"/>
                  </a:lnTo>
                  <a:lnTo>
                    <a:pt x="402" y="1988"/>
                  </a:lnTo>
                  <a:lnTo>
                    <a:pt x="468" y="2033"/>
                  </a:lnTo>
                  <a:lnTo>
                    <a:pt x="539" y="2073"/>
                  </a:lnTo>
                  <a:lnTo>
                    <a:pt x="614" y="2109"/>
                  </a:lnTo>
                  <a:lnTo>
                    <a:pt x="696" y="2140"/>
                  </a:lnTo>
                  <a:lnTo>
                    <a:pt x="783" y="2166"/>
                  </a:lnTo>
                  <a:lnTo>
                    <a:pt x="872" y="2188"/>
                  </a:lnTo>
                  <a:lnTo>
                    <a:pt x="967" y="2206"/>
                  </a:lnTo>
                  <a:lnTo>
                    <a:pt x="1064" y="2220"/>
                  </a:lnTo>
                  <a:lnTo>
                    <a:pt x="1163" y="2229"/>
                  </a:lnTo>
                  <a:lnTo>
                    <a:pt x="1266" y="2235"/>
                  </a:lnTo>
                  <a:lnTo>
                    <a:pt x="1369" y="2237"/>
                  </a:lnTo>
                  <a:lnTo>
                    <a:pt x="1474" y="2237"/>
                  </a:lnTo>
                  <a:lnTo>
                    <a:pt x="1581" y="2235"/>
                  </a:lnTo>
                  <a:lnTo>
                    <a:pt x="1689" y="2229"/>
                  </a:lnTo>
                  <a:lnTo>
                    <a:pt x="1796" y="2220"/>
                  </a:lnTo>
                  <a:lnTo>
                    <a:pt x="1934" y="2204"/>
                  </a:lnTo>
                  <a:lnTo>
                    <a:pt x="2079" y="2180"/>
                  </a:lnTo>
                  <a:lnTo>
                    <a:pt x="2224" y="2152"/>
                  </a:lnTo>
                  <a:lnTo>
                    <a:pt x="2370" y="2116"/>
                  </a:lnTo>
                  <a:lnTo>
                    <a:pt x="2513" y="2077"/>
                  </a:lnTo>
                  <a:lnTo>
                    <a:pt x="2654" y="2031"/>
                  </a:lnTo>
                  <a:lnTo>
                    <a:pt x="2786" y="1982"/>
                  </a:lnTo>
                  <a:lnTo>
                    <a:pt x="2913" y="1930"/>
                  </a:lnTo>
                  <a:lnTo>
                    <a:pt x="3032" y="1873"/>
                  </a:lnTo>
                  <a:lnTo>
                    <a:pt x="3137" y="1815"/>
                  </a:lnTo>
                  <a:lnTo>
                    <a:pt x="3137" y="2101"/>
                  </a:lnTo>
                  <a:lnTo>
                    <a:pt x="3022" y="2160"/>
                  </a:lnTo>
                  <a:lnTo>
                    <a:pt x="2901" y="2214"/>
                  </a:lnTo>
                  <a:lnTo>
                    <a:pt x="2773" y="2263"/>
                  </a:lnTo>
                  <a:lnTo>
                    <a:pt x="2638" y="2307"/>
                  </a:lnTo>
                  <a:lnTo>
                    <a:pt x="2503" y="2346"/>
                  </a:lnTo>
                  <a:lnTo>
                    <a:pt x="2364" y="2382"/>
                  </a:lnTo>
                  <a:lnTo>
                    <a:pt x="2228" y="2412"/>
                  </a:lnTo>
                  <a:lnTo>
                    <a:pt x="2095" y="2438"/>
                  </a:lnTo>
                  <a:lnTo>
                    <a:pt x="1964" y="2457"/>
                  </a:lnTo>
                  <a:lnTo>
                    <a:pt x="1839" y="2471"/>
                  </a:lnTo>
                  <a:lnTo>
                    <a:pt x="1673" y="2485"/>
                  </a:lnTo>
                  <a:lnTo>
                    <a:pt x="1512" y="2491"/>
                  </a:lnTo>
                  <a:lnTo>
                    <a:pt x="1360" y="2489"/>
                  </a:lnTo>
                  <a:lnTo>
                    <a:pt x="1215" y="2481"/>
                  </a:lnTo>
                  <a:lnTo>
                    <a:pt x="1076" y="2465"/>
                  </a:lnTo>
                  <a:lnTo>
                    <a:pt x="945" y="2445"/>
                  </a:lnTo>
                  <a:lnTo>
                    <a:pt x="820" y="2418"/>
                  </a:lnTo>
                  <a:lnTo>
                    <a:pt x="706" y="2384"/>
                  </a:lnTo>
                  <a:lnTo>
                    <a:pt x="599" y="2344"/>
                  </a:lnTo>
                  <a:lnTo>
                    <a:pt x="499" y="2299"/>
                  </a:lnTo>
                  <a:lnTo>
                    <a:pt x="408" y="2247"/>
                  </a:lnTo>
                  <a:lnTo>
                    <a:pt x="327" y="2190"/>
                  </a:lnTo>
                  <a:lnTo>
                    <a:pt x="254" y="2128"/>
                  </a:lnTo>
                  <a:lnTo>
                    <a:pt x="188" y="2061"/>
                  </a:lnTo>
                  <a:lnTo>
                    <a:pt x="135" y="1990"/>
                  </a:lnTo>
                  <a:lnTo>
                    <a:pt x="89" y="1912"/>
                  </a:lnTo>
                  <a:lnTo>
                    <a:pt x="54" y="1831"/>
                  </a:lnTo>
                  <a:lnTo>
                    <a:pt x="28" y="1746"/>
                  </a:lnTo>
                  <a:lnTo>
                    <a:pt x="8" y="1645"/>
                  </a:lnTo>
                  <a:lnTo>
                    <a:pt x="0" y="1546"/>
                  </a:lnTo>
                  <a:lnTo>
                    <a:pt x="2" y="1451"/>
                  </a:lnTo>
                  <a:lnTo>
                    <a:pt x="14" y="1358"/>
                  </a:lnTo>
                  <a:lnTo>
                    <a:pt x="36" y="1266"/>
                  </a:lnTo>
                  <a:lnTo>
                    <a:pt x="65" y="1179"/>
                  </a:lnTo>
                  <a:lnTo>
                    <a:pt x="105" y="1094"/>
                  </a:lnTo>
                  <a:lnTo>
                    <a:pt x="153" y="1013"/>
                  </a:lnTo>
                  <a:lnTo>
                    <a:pt x="206" y="933"/>
                  </a:lnTo>
                  <a:lnTo>
                    <a:pt x="270" y="858"/>
                  </a:lnTo>
                  <a:lnTo>
                    <a:pt x="337" y="785"/>
                  </a:lnTo>
                  <a:lnTo>
                    <a:pt x="412" y="713"/>
                  </a:lnTo>
                  <a:close/>
                  <a:moveTo>
                    <a:pt x="1692" y="690"/>
                  </a:moveTo>
                  <a:lnTo>
                    <a:pt x="1887" y="690"/>
                  </a:lnTo>
                  <a:lnTo>
                    <a:pt x="1887" y="900"/>
                  </a:lnTo>
                  <a:lnTo>
                    <a:pt x="2033" y="900"/>
                  </a:lnTo>
                  <a:lnTo>
                    <a:pt x="2033" y="1056"/>
                  </a:lnTo>
                  <a:lnTo>
                    <a:pt x="1887" y="1056"/>
                  </a:lnTo>
                  <a:lnTo>
                    <a:pt x="1887" y="1435"/>
                  </a:lnTo>
                  <a:lnTo>
                    <a:pt x="1891" y="1459"/>
                  </a:lnTo>
                  <a:lnTo>
                    <a:pt x="1899" y="1478"/>
                  </a:lnTo>
                  <a:lnTo>
                    <a:pt x="1910" y="1492"/>
                  </a:lnTo>
                  <a:lnTo>
                    <a:pt x="1930" y="1500"/>
                  </a:lnTo>
                  <a:lnTo>
                    <a:pt x="1954" y="1504"/>
                  </a:lnTo>
                  <a:lnTo>
                    <a:pt x="2033" y="1504"/>
                  </a:lnTo>
                  <a:lnTo>
                    <a:pt x="2033" y="1665"/>
                  </a:lnTo>
                  <a:lnTo>
                    <a:pt x="1918" y="1665"/>
                  </a:lnTo>
                  <a:lnTo>
                    <a:pt x="1869" y="1661"/>
                  </a:lnTo>
                  <a:lnTo>
                    <a:pt x="1827" y="1651"/>
                  </a:lnTo>
                  <a:lnTo>
                    <a:pt x="1790" y="1633"/>
                  </a:lnTo>
                  <a:lnTo>
                    <a:pt x="1760" y="1609"/>
                  </a:lnTo>
                  <a:lnTo>
                    <a:pt x="1736" y="1581"/>
                  </a:lnTo>
                  <a:lnTo>
                    <a:pt x="1716" y="1552"/>
                  </a:lnTo>
                  <a:lnTo>
                    <a:pt x="1704" y="1518"/>
                  </a:lnTo>
                  <a:lnTo>
                    <a:pt x="1696" y="1482"/>
                  </a:lnTo>
                  <a:lnTo>
                    <a:pt x="1692" y="1447"/>
                  </a:lnTo>
                  <a:lnTo>
                    <a:pt x="1692" y="690"/>
                  </a:lnTo>
                  <a:close/>
                  <a:moveTo>
                    <a:pt x="551" y="608"/>
                  </a:moveTo>
                  <a:lnTo>
                    <a:pt x="745" y="608"/>
                  </a:lnTo>
                  <a:lnTo>
                    <a:pt x="745" y="793"/>
                  </a:lnTo>
                  <a:lnTo>
                    <a:pt x="551" y="793"/>
                  </a:lnTo>
                  <a:lnTo>
                    <a:pt x="551" y="608"/>
                  </a:lnTo>
                  <a:close/>
                  <a:moveTo>
                    <a:pt x="2882" y="581"/>
                  </a:moveTo>
                  <a:lnTo>
                    <a:pt x="3078" y="581"/>
                  </a:lnTo>
                  <a:lnTo>
                    <a:pt x="3078" y="1659"/>
                  </a:lnTo>
                  <a:lnTo>
                    <a:pt x="3032" y="1651"/>
                  </a:lnTo>
                  <a:lnTo>
                    <a:pt x="2995" y="1639"/>
                  </a:lnTo>
                  <a:lnTo>
                    <a:pt x="2961" y="1621"/>
                  </a:lnTo>
                  <a:lnTo>
                    <a:pt x="2935" y="1599"/>
                  </a:lnTo>
                  <a:lnTo>
                    <a:pt x="2915" y="1575"/>
                  </a:lnTo>
                  <a:lnTo>
                    <a:pt x="2899" y="1548"/>
                  </a:lnTo>
                  <a:lnTo>
                    <a:pt x="2889" y="1518"/>
                  </a:lnTo>
                  <a:lnTo>
                    <a:pt x="2884" y="1486"/>
                  </a:lnTo>
                  <a:lnTo>
                    <a:pt x="2882" y="1453"/>
                  </a:lnTo>
                  <a:lnTo>
                    <a:pt x="2882" y="581"/>
                  </a:lnTo>
                  <a:close/>
                  <a:moveTo>
                    <a:pt x="2396" y="0"/>
                  </a:moveTo>
                  <a:lnTo>
                    <a:pt x="2515" y="0"/>
                  </a:lnTo>
                  <a:lnTo>
                    <a:pt x="2632" y="6"/>
                  </a:lnTo>
                  <a:lnTo>
                    <a:pt x="2745" y="16"/>
                  </a:lnTo>
                  <a:lnTo>
                    <a:pt x="2856" y="32"/>
                  </a:lnTo>
                  <a:lnTo>
                    <a:pt x="2963" y="52"/>
                  </a:lnTo>
                  <a:lnTo>
                    <a:pt x="3064" y="77"/>
                  </a:lnTo>
                  <a:lnTo>
                    <a:pt x="3161" y="109"/>
                  </a:lnTo>
                  <a:lnTo>
                    <a:pt x="3252" y="145"/>
                  </a:lnTo>
                  <a:lnTo>
                    <a:pt x="3339" y="186"/>
                  </a:lnTo>
                  <a:lnTo>
                    <a:pt x="3419" y="232"/>
                  </a:lnTo>
                  <a:lnTo>
                    <a:pt x="3492" y="285"/>
                  </a:lnTo>
                  <a:lnTo>
                    <a:pt x="3557" y="341"/>
                  </a:lnTo>
                  <a:lnTo>
                    <a:pt x="3615" y="404"/>
                  </a:lnTo>
                  <a:lnTo>
                    <a:pt x="3664" y="472"/>
                  </a:lnTo>
                  <a:lnTo>
                    <a:pt x="3706" y="545"/>
                  </a:lnTo>
                  <a:lnTo>
                    <a:pt x="3740" y="622"/>
                  </a:lnTo>
                  <a:lnTo>
                    <a:pt x="3761" y="708"/>
                  </a:lnTo>
                  <a:lnTo>
                    <a:pt x="3775" y="805"/>
                  </a:lnTo>
                  <a:lnTo>
                    <a:pt x="3777" y="900"/>
                  </a:lnTo>
                  <a:lnTo>
                    <a:pt x="3769" y="991"/>
                  </a:lnTo>
                  <a:lnTo>
                    <a:pt x="3750" y="1080"/>
                  </a:lnTo>
                  <a:lnTo>
                    <a:pt x="3722" y="1163"/>
                  </a:lnTo>
                  <a:lnTo>
                    <a:pt x="3684" y="1243"/>
                  </a:lnTo>
                  <a:lnTo>
                    <a:pt x="3641" y="1316"/>
                  </a:lnTo>
                  <a:lnTo>
                    <a:pt x="3591" y="1385"/>
                  </a:lnTo>
                  <a:lnTo>
                    <a:pt x="3536" y="1449"/>
                  </a:lnTo>
                  <a:lnTo>
                    <a:pt x="3476" y="1506"/>
                  </a:lnTo>
                  <a:lnTo>
                    <a:pt x="3413" y="1556"/>
                  </a:lnTo>
                  <a:lnTo>
                    <a:pt x="3345" y="1599"/>
                  </a:lnTo>
                  <a:lnTo>
                    <a:pt x="3278" y="1637"/>
                  </a:lnTo>
                  <a:lnTo>
                    <a:pt x="3211" y="1665"/>
                  </a:lnTo>
                  <a:lnTo>
                    <a:pt x="3211" y="1459"/>
                  </a:lnTo>
                  <a:lnTo>
                    <a:pt x="3286" y="1409"/>
                  </a:lnTo>
                  <a:lnTo>
                    <a:pt x="3355" y="1352"/>
                  </a:lnTo>
                  <a:lnTo>
                    <a:pt x="3415" y="1288"/>
                  </a:lnTo>
                  <a:lnTo>
                    <a:pt x="3468" y="1221"/>
                  </a:lnTo>
                  <a:lnTo>
                    <a:pt x="3510" y="1151"/>
                  </a:lnTo>
                  <a:lnTo>
                    <a:pt x="3543" y="1076"/>
                  </a:lnTo>
                  <a:lnTo>
                    <a:pt x="3569" y="1001"/>
                  </a:lnTo>
                  <a:lnTo>
                    <a:pt x="3581" y="922"/>
                  </a:lnTo>
                  <a:lnTo>
                    <a:pt x="3585" y="842"/>
                  </a:lnTo>
                  <a:lnTo>
                    <a:pt x="3577" y="763"/>
                  </a:lnTo>
                  <a:lnTo>
                    <a:pt x="3557" y="684"/>
                  </a:lnTo>
                  <a:lnTo>
                    <a:pt x="3530" y="610"/>
                  </a:lnTo>
                  <a:lnTo>
                    <a:pt x="3490" y="541"/>
                  </a:lnTo>
                  <a:lnTo>
                    <a:pt x="3444" y="478"/>
                  </a:lnTo>
                  <a:lnTo>
                    <a:pt x="3389" y="420"/>
                  </a:lnTo>
                  <a:lnTo>
                    <a:pt x="3327" y="369"/>
                  </a:lnTo>
                  <a:lnTo>
                    <a:pt x="3258" y="321"/>
                  </a:lnTo>
                  <a:lnTo>
                    <a:pt x="3183" y="280"/>
                  </a:lnTo>
                  <a:lnTo>
                    <a:pt x="3100" y="244"/>
                  </a:lnTo>
                  <a:lnTo>
                    <a:pt x="3010" y="212"/>
                  </a:lnTo>
                  <a:lnTo>
                    <a:pt x="2917" y="186"/>
                  </a:lnTo>
                  <a:lnTo>
                    <a:pt x="2818" y="165"/>
                  </a:lnTo>
                  <a:lnTo>
                    <a:pt x="2715" y="149"/>
                  </a:lnTo>
                  <a:lnTo>
                    <a:pt x="2608" y="139"/>
                  </a:lnTo>
                  <a:lnTo>
                    <a:pt x="2497" y="131"/>
                  </a:lnTo>
                  <a:lnTo>
                    <a:pt x="2384" y="131"/>
                  </a:lnTo>
                  <a:lnTo>
                    <a:pt x="2267" y="133"/>
                  </a:lnTo>
                  <a:lnTo>
                    <a:pt x="2148" y="141"/>
                  </a:lnTo>
                  <a:lnTo>
                    <a:pt x="2027" y="153"/>
                  </a:lnTo>
                  <a:lnTo>
                    <a:pt x="1905" y="171"/>
                  </a:lnTo>
                  <a:lnTo>
                    <a:pt x="1782" y="192"/>
                  </a:lnTo>
                  <a:lnTo>
                    <a:pt x="1659" y="218"/>
                  </a:lnTo>
                  <a:lnTo>
                    <a:pt x="1536" y="248"/>
                  </a:lnTo>
                  <a:lnTo>
                    <a:pt x="1413" y="283"/>
                  </a:lnTo>
                  <a:lnTo>
                    <a:pt x="1292" y="321"/>
                  </a:lnTo>
                  <a:lnTo>
                    <a:pt x="1171" y="365"/>
                  </a:lnTo>
                  <a:lnTo>
                    <a:pt x="1052" y="412"/>
                  </a:lnTo>
                  <a:lnTo>
                    <a:pt x="937" y="464"/>
                  </a:lnTo>
                  <a:lnTo>
                    <a:pt x="824" y="519"/>
                  </a:lnTo>
                  <a:lnTo>
                    <a:pt x="824" y="446"/>
                  </a:lnTo>
                  <a:lnTo>
                    <a:pt x="933" y="383"/>
                  </a:lnTo>
                  <a:lnTo>
                    <a:pt x="1046" y="325"/>
                  </a:lnTo>
                  <a:lnTo>
                    <a:pt x="1163" y="270"/>
                  </a:lnTo>
                  <a:lnTo>
                    <a:pt x="1282" y="222"/>
                  </a:lnTo>
                  <a:lnTo>
                    <a:pt x="1405" y="176"/>
                  </a:lnTo>
                  <a:lnTo>
                    <a:pt x="1528" y="137"/>
                  </a:lnTo>
                  <a:lnTo>
                    <a:pt x="1651" y="103"/>
                  </a:lnTo>
                  <a:lnTo>
                    <a:pt x="1776" y="73"/>
                  </a:lnTo>
                  <a:lnTo>
                    <a:pt x="1903" y="50"/>
                  </a:lnTo>
                  <a:lnTo>
                    <a:pt x="2027" y="30"/>
                  </a:lnTo>
                  <a:lnTo>
                    <a:pt x="2150" y="14"/>
                  </a:lnTo>
                  <a:lnTo>
                    <a:pt x="2273" y="4"/>
                  </a:lnTo>
                  <a:lnTo>
                    <a:pt x="239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 name="Freeform 37">
              <a:extLst>
                <a:ext uri="{FF2B5EF4-FFF2-40B4-BE49-F238E27FC236}">
                  <a16:creationId xmlns:a16="http://schemas.microsoft.com/office/drawing/2014/main" id="{F2ABE839-E2EC-4664-BADE-9A61D08758AF}"/>
                </a:ext>
              </a:extLst>
            </p:cNvPr>
            <p:cNvSpPr>
              <a:spLocks noEditPoints="1"/>
            </p:cNvSpPr>
            <p:nvPr userDrawn="1"/>
          </p:nvSpPr>
          <p:spPr bwMode="auto">
            <a:xfrm>
              <a:off x="1513181" y="577858"/>
              <a:ext cx="52243" cy="51581"/>
            </a:xfrm>
            <a:custGeom>
              <a:avLst/>
              <a:gdLst>
                <a:gd name="T0" fmla="*/ 61 w 156"/>
                <a:gd name="T1" fmla="*/ 73 h 156"/>
                <a:gd name="T2" fmla="*/ 69 w 156"/>
                <a:gd name="T3" fmla="*/ 73 h 156"/>
                <a:gd name="T4" fmla="*/ 75 w 156"/>
                <a:gd name="T5" fmla="*/ 73 h 156"/>
                <a:gd name="T6" fmla="*/ 87 w 156"/>
                <a:gd name="T7" fmla="*/ 71 h 156"/>
                <a:gd name="T8" fmla="*/ 93 w 156"/>
                <a:gd name="T9" fmla="*/ 65 h 156"/>
                <a:gd name="T10" fmla="*/ 93 w 156"/>
                <a:gd name="T11" fmla="*/ 57 h 156"/>
                <a:gd name="T12" fmla="*/ 89 w 156"/>
                <a:gd name="T13" fmla="*/ 49 h 156"/>
                <a:gd name="T14" fmla="*/ 81 w 156"/>
                <a:gd name="T15" fmla="*/ 45 h 156"/>
                <a:gd name="T16" fmla="*/ 61 w 156"/>
                <a:gd name="T17" fmla="*/ 45 h 156"/>
                <a:gd name="T18" fmla="*/ 89 w 156"/>
                <a:gd name="T19" fmla="*/ 29 h 156"/>
                <a:gd name="T20" fmla="*/ 109 w 156"/>
                <a:gd name="T21" fmla="*/ 43 h 156"/>
                <a:gd name="T22" fmla="*/ 111 w 156"/>
                <a:gd name="T23" fmla="*/ 59 h 156"/>
                <a:gd name="T24" fmla="*/ 109 w 156"/>
                <a:gd name="T25" fmla="*/ 73 h 156"/>
                <a:gd name="T26" fmla="*/ 99 w 156"/>
                <a:gd name="T27" fmla="*/ 81 h 156"/>
                <a:gd name="T28" fmla="*/ 114 w 156"/>
                <a:gd name="T29" fmla="*/ 119 h 156"/>
                <a:gd name="T30" fmla="*/ 114 w 156"/>
                <a:gd name="T31" fmla="*/ 123 h 156"/>
                <a:gd name="T32" fmla="*/ 113 w 156"/>
                <a:gd name="T33" fmla="*/ 125 h 156"/>
                <a:gd name="T34" fmla="*/ 97 w 156"/>
                <a:gd name="T35" fmla="*/ 125 h 156"/>
                <a:gd name="T36" fmla="*/ 95 w 156"/>
                <a:gd name="T37" fmla="*/ 123 h 156"/>
                <a:gd name="T38" fmla="*/ 73 w 156"/>
                <a:gd name="T39" fmla="*/ 89 h 156"/>
                <a:gd name="T40" fmla="*/ 71 w 156"/>
                <a:gd name="T41" fmla="*/ 87 h 156"/>
                <a:gd name="T42" fmla="*/ 63 w 156"/>
                <a:gd name="T43" fmla="*/ 87 h 156"/>
                <a:gd name="T44" fmla="*/ 63 w 156"/>
                <a:gd name="T45" fmla="*/ 123 h 156"/>
                <a:gd name="T46" fmla="*/ 59 w 156"/>
                <a:gd name="T47" fmla="*/ 125 h 156"/>
                <a:gd name="T48" fmla="*/ 43 w 156"/>
                <a:gd name="T49" fmla="*/ 123 h 156"/>
                <a:gd name="T50" fmla="*/ 43 w 156"/>
                <a:gd name="T51" fmla="*/ 37 h 156"/>
                <a:gd name="T52" fmla="*/ 45 w 156"/>
                <a:gd name="T53" fmla="*/ 31 h 156"/>
                <a:gd name="T54" fmla="*/ 53 w 156"/>
                <a:gd name="T55" fmla="*/ 29 h 156"/>
                <a:gd name="T56" fmla="*/ 67 w 156"/>
                <a:gd name="T57" fmla="*/ 27 h 156"/>
                <a:gd name="T58" fmla="*/ 77 w 156"/>
                <a:gd name="T59" fmla="*/ 14 h 156"/>
                <a:gd name="T60" fmla="*/ 31 w 156"/>
                <a:gd name="T61" fmla="*/ 31 h 156"/>
                <a:gd name="T62" fmla="*/ 13 w 156"/>
                <a:gd name="T63" fmla="*/ 79 h 156"/>
                <a:gd name="T64" fmla="*/ 31 w 156"/>
                <a:gd name="T65" fmla="*/ 123 h 156"/>
                <a:gd name="T66" fmla="*/ 77 w 156"/>
                <a:gd name="T67" fmla="*/ 142 h 156"/>
                <a:gd name="T68" fmla="*/ 122 w 156"/>
                <a:gd name="T69" fmla="*/ 123 h 156"/>
                <a:gd name="T70" fmla="*/ 142 w 156"/>
                <a:gd name="T71" fmla="*/ 79 h 156"/>
                <a:gd name="T72" fmla="*/ 122 w 156"/>
                <a:gd name="T73" fmla="*/ 31 h 156"/>
                <a:gd name="T74" fmla="*/ 77 w 156"/>
                <a:gd name="T75" fmla="*/ 14 h 156"/>
                <a:gd name="T76" fmla="*/ 103 w 156"/>
                <a:gd name="T77" fmla="*/ 4 h 156"/>
                <a:gd name="T78" fmla="*/ 140 w 156"/>
                <a:gd name="T79" fmla="*/ 31 h 156"/>
                <a:gd name="T80" fmla="*/ 156 w 156"/>
                <a:gd name="T81" fmla="*/ 79 h 156"/>
                <a:gd name="T82" fmla="*/ 140 w 156"/>
                <a:gd name="T83" fmla="*/ 125 h 156"/>
                <a:gd name="T84" fmla="*/ 103 w 156"/>
                <a:gd name="T85" fmla="*/ 152 h 156"/>
                <a:gd name="T86" fmla="*/ 53 w 156"/>
                <a:gd name="T87" fmla="*/ 152 h 156"/>
                <a:gd name="T88" fmla="*/ 13 w 156"/>
                <a:gd name="T89" fmla="*/ 125 h 156"/>
                <a:gd name="T90" fmla="*/ 0 w 156"/>
                <a:gd name="T91" fmla="*/ 79 h 156"/>
                <a:gd name="T92" fmla="*/ 13 w 156"/>
                <a:gd name="T93" fmla="*/ 31 h 156"/>
                <a:gd name="T94" fmla="*/ 53 w 156"/>
                <a:gd name="T95"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6" h="156">
                  <a:moveTo>
                    <a:pt x="61" y="45"/>
                  </a:moveTo>
                  <a:lnTo>
                    <a:pt x="61" y="73"/>
                  </a:lnTo>
                  <a:lnTo>
                    <a:pt x="65" y="73"/>
                  </a:lnTo>
                  <a:lnTo>
                    <a:pt x="69" y="73"/>
                  </a:lnTo>
                  <a:lnTo>
                    <a:pt x="73" y="73"/>
                  </a:lnTo>
                  <a:lnTo>
                    <a:pt x="75" y="73"/>
                  </a:lnTo>
                  <a:lnTo>
                    <a:pt x="81" y="73"/>
                  </a:lnTo>
                  <a:lnTo>
                    <a:pt x="87" y="71"/>
                  </a:lnTo>
                  <a:lnTo>
                    <a:pt x="89" y="67"/>
                  </a:lnTo>
                  <a:lnTo>
                    <a:pt x="93" y="65"/>
                  </a:lnTo>
                  <a:lnTo>
                    <a:pt x="93" y="59"/>
                  </a:lnTo>
                  <a:lnTo>
                    <a:pt x="93" y="57"/>
                  </a:lnTo>
                  <a:lnTo>
                    <a:pt x="93" y="53"/>
                  </a:lnTo>
                  <a:lnTo>
                    <a:pt x="89" y="49"/>
                  </a:lnTo>
                  <a:lnTo>
                    <a:pt x="87" y="47"/>
                  </a:lnTo>
                  <a:lnTo>
                    <a:pt x="81" y="45"/>
                  </a:lnTo>
                  <a:lnTo>
                    <a:pt x="75" y="45"/>
                  </a:lnTo>
                  <a:lnTo>
                    <a:pt x="61" y="45"/>
                  </a:lnTo>
                  <a:close/>
                  <a:moveTo>
                    <a:pt x="73" y="27"/>
                  </a:moveTo>
                  <a:lnTo>
                    <a:pt x="89" y="29"/>
                  </a:lnTo>
                  <a:lnTo>
                    <a:pt x="101" y="35"/>
                  </a:lnTo>
                  <a:lnTo>
                    <a:pt x="109" y="43"/>
                  </a:lnTo>
                  <a:lnTo>
                    <a:pt x="111" y="57"/>
                  </a:lnTo>
                  <a:lnTo>
                    <a:pt x="111" y="59"/>
                  </a:lnTo>
                  <a:lnTo>
                    <a:pt x="111" y="67"/>
                  </a:lnTo>
                  <a:lnTo>
                    <a:pt x="109" y="73"/>
                  </a:lnTo>
                  <a:lnTo>
                    <a:pt x="105" y="79"/>
                  </a:lnTo>
                  <a:lnTo>
                    <a:pt x="99" y="81"/>
                  </a:lnTo>
                  <a:lnTo>
                    <a:pt x="93" y="85"/>
                  </a:lnTo>
                  <a:lnTo>
                    <a:pt x="114" y="119"/>
                  </a:lnTo>
                  <a:lnTo>
                    <a:pt x="114" y="121"/>
                  </a:lnTo>
                  <a:lnTo>
                    <a:pt x="114" y="123"/>
                  </a:lnTo>
                  <a:lnTo>
                    <a:pt x="114" y="123"/>
                  </a:lnTo>
                  <a:lnTo>
                    <a:pt x="113" y="125"/>
                  </a:lnTo>
                  <a:lnTo>
                    <a:pt x="111" y="125"/>
                  </a:lnTo>
                  <a:lnTo>
                    <a:pt x="97" y="125"/>
                  </a:lnTo>
                  <a:lnTo>
                    <a:pt x="95" y="125"/>
                  </a:lnTo>
                  <a:lnTo>
                    <a:pt x="95" y="123"/>
                  </a:lnTo>
                  <a:lnTo>
                    <a:pt x="75" y="89"/>
                  </a:lnTo>
                  <a:lnTo>
                    <a:pt x="73" y="89"/>
                  </a:lnTo>
                  <a:lnTo>
                    <a:pt x="71" y="87"/>
                  </a:lnTo>
                  <a:lnTo>
                    <a:pt x="71" y="87"/>
                  </a:lnTo>
                  <a:lnTo>
                    <a:pt x="69" y="87"/>
                  </a:lnTo>
                  <a:lnTo>
                    <a:pt x="63" y="87"/>
                  </a:lnTo>
                  <a:lnTo>
                    <a:pt x="63" y="121"/>
                  </a:lnTo>
                  <a:lnTo>
                    <a:pt x="63" y="123"/>
                  </a:lnTo>
                  <a:lnTo>
                    <a:pt x="61" y="125"/>
                  </a:lnTo>
                  <a:lnTo>
                    <a:pt x="59" y="125"/>
                  </a:lnTo>
                  <a:lnTo>
                    <a:pt x="45" y="125"/>
                  </a:lnTo>
                  <a:lnTo>
                    <a:pt x="43" y="123"/>
                  </a:lnTo>
                  <a:lnTo>
                    <a:pt x="43" y="121"/>
                  </a:lnTo>
                  <a:lnTo>
                    <a:pt x="43" y="37"/>
                  </a:lnTo>
                  <a:lnTo>
                    <a:pt x="43" y="33"/>
                  </a:lnTo>
                  <a:lnTo>
                    <a:pt x="45" y="31"/>
                  </a:lnTo>
                  <a:lnTo>
                    <a:pt x="49" y="29"/>
                  </a:lnTo>
                  <a:lnTo>
                    <a:pt x="53" y="29"/>
                  </a:lnTo>
                  <a:lnTo>
                    <a:pt x="59" y="29"/>
                  </a:lnTo>
                  <a:lnTo>
                    <a:pt x="67" y="27"/>
                  </a:lnTo>
                  <a:lnTo>
                    <a:pt x="73" y="27"/>
                  </a:lnTo>
                  <a:close/>
                  <a:moveTo>
                    <a:pt x="77" y="14"/>
                  </a:moveTo>
                  <a:lnTo>
                    <a:pt x="51" y="18"/>
                  </a:lnTo>
                  <a:lnTo>
                    <a:pt x="31" y="31"/>
                  </a:lnTo>
                  <a:lnTo>
                    <a:pt x="17" y="53"/>
                  </a:lnTo>
                  <a:lnTo>
                    <a:pt x="13" y="79"/>
                  </a:lnTo>
                  <a:lnTo>
                    <a:pt x="17" y="103"/>
                  </a:lnTo>
                  <a:lnTo>
                    <a:pt x="31" y="123"/>
                  </a:lnTo>
                  <a:lnTo>
                    <a:pt x="51" y="136"/>
                  </a:lnTo>
                  <a:lnTo>
                    <a:pt x="77" y="142"/>
                  </a:lnTo>
                  <a:lnTo>
                    <a:pt x="103" y="136"/>
                  </a:lnTo>
                  <a:lnTo>
                    <a:pt x="122" y="123"/>
                  </a:lnTo>
                  <a:lnTo>
                    <a:pt x="136" y="103"/>
                  </a:lnTo>
                  <a:lnTo>
                    <a:pt x="142" y="79"/>
                  </a:lnTo>
                  <a:lnTo>
                    <a:pt x="136" y="53"/>
                  </a:lnTo>
                  <a:lnTo>
                    <a:pt x="122" y="31"/>
                  </a:lnTo>
                  <a:lnTo>
                    <a:pt x="103" y="18"/>
                  </a:lnTo>
                  <a:lnTo>
                    <a:pt x="77" y="14"/>
                  </a:lnTo>
                  <a:close/>
                  <a:moveTo>
                    <a:pt x="77" y="0"/>
                  </a:moveTo>
                  <a:lnTo>
                    <a:pt x="103" y="4"/>
                  </a:lnTo>
                  <a:lnTo>
                    <a:pt x="122" y="16"/>
                  </a:lnTo>
                  <a:lnTo>
                    <a:pt x="140" y="31"/>
                  </a:lnTo>
                  <a:lnTo>
                    <a:pt x="152" y="53"/>
                  </a:lnTo>
                  <a:lnTo>
                    <a:pt x="156" y="79"/>
                  </a:lnTo>
                  <a:lnTo>
                    <a:pt x="152" y="103"/>
                  </a:lnTo>
                  <a:lnTo>
                    <a:pt x="140" y="125"/>
                  </a:lnTo>
                  <a:lnTo>
                    <a:pt x="122" y="140"/>
                  </a:lnTo>
                  <a:lnTo>
                    <a:pt x="103" y="152"/>
                  </a:lnTo>
                  <a:lnTo>
                    <a:pt x="77" y="156"/>
                  </a:lnTo>
                  <a:lnTo>
                    <a:pt x="53" y="152"/>
                  </a:lnTo>
                  <a:lnTo>
                    <a:pt x="31" y="140"/>
                  </a:lnTo>
                  <a:lnTo>
                    <a:pt x="13" y="125"/>
                  </a:lnTo>
                  <a:lnTo>
                    <a:pt x="4" y="103"/>
                  </a:lnTo>
                  <a:lnTo>
                    <a:pt x="0" y="79"/>
                  </a:lnTo>
                  <a:lnTo>
                    <a:pt x="4" y="53"/>
                  </a:lnTo>
                  <a:lnTo>
                    <a:pt x="13" y="31"/>
                  </a:lnTo>
                  <a:lnTo>
                    <a:pt x="31" y="16"/>
                  </a:lnTo>
                  <a:lnTo>
                    <a:pt x="53" y="4"/>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grpSp>
      <p:sp>
        <p:nvSpPr>
          <p:cNvPr id="11" name="TextBox 10">
            <a:extLst>
              <a:ext uri="{FF2B5EF4-FFF2-40B4-BE49-F238E27FC236}">
                <a16:creationId xmlns:a16="http://schemas.microsoft.com/office/drawing/2014/main" id="{856A53DF-290B-4388-930A-A5D23C41E23B}"/>
              </a:ext>
            </a:extLst>
          </p:cNvPr>
          <p:cNvSpPr txBox="1"/>
          <p:nvPr userDrawn="1"/>
        </p:nvSpPr>
        <p:spPr>
          <a:xfrm>
            <a:off x="471950" y="6520159"/>
            <a:ext cx="2135521" cy="215444"/>
          </a:xfrm>
          <a:prstGeom prst="rect">
            <a:avLst/>
          </a:prstGeom>
          <a:noFill/>
        </p:spPr>
        <p:txBody>
          <a:bodyPr wrap="none" rtlCol="0" anchor="ctr" anchorCtr="0">
            <a:spAutoFit/>
          </a:bodyPr>
          <a:lstStyle/>
          <a:p>
            <a:pPr algn="l"/>
            <a:r>
              <a:rPr lang="en-US" sz="800" dirty="0">
                <a:solidFill>
                  <a:srgbClr val="FFFFFF"/>
                </a:solidFill>
                <a:latin typeface="+mn-lt"/>
              </a:rPr>
              <a:t>Vision &amp; Edge AI,</a:t>
            </a:r>
            <a:r>
              <a:rPr lang="en-US" sz="800" baseline="0" dirty="0">
                <a:solidFill>
                  <a:srgbClr val="FFFFFF"/>
                </a:solidFill>
                <a:latin typeface="+mn-lt"/>
              </a:rPr>
              <a:t> </a:t>
            </a:r>
            <a:r>
              <a:rPr lang="en-US" sz="800" dirty="0">
                <a:solidFill>
                  <a:srgbClr val="FFFFFF"/>
                </a:solidFill>
                <a:latin typeface="+mn-lt"/>
              </a:rPr>
              <a:t>Internet of Things Group</a:t>
            </a:r>
          </a:p>
        </p:txBody>
      </p:sp>
      <p:sp>
        <p:nvSpPr>
          <p:cNvPr id="12" name="TextBox 11">
            <a:extLst>
              <a:ext uri="{FF2B5EF4-FFF2-40B4-BE49-F238E27FC236}">
                <a16:creationId xmlns:a16="http://schemas.microsoft.com/office/drawing/2014/main" id="{AA91D59B-F281-42FF-B31C-4507E021E7BE}"/>
              </a:ext>
            </a:extLst>
          </p:cNvPr>
          <p:cNvSpPr txBox="1"/>
          <p:nvPr userDrawn="1"/>
        </p:nvSpPr>
        <p:spPr>
          <a:xfrm>
            <a:off x="5200242" y="6520159"/>
            <a:ext cx="978153" cy="215444"/>
          </a:xfrm>
          <a:prstGeom prst="rect">
            <a:avLst/>
          </a:prstGeom>
          <a:noFill/>
        </p:spPr>
        <p:txBody>
          <a:bodyPr wrap="none" rtlCol="0" anchor="ctr" anchorCtr="0">
            <a:spAutoFit/>
          </a:bodyPr>
          <a:lstStyle/>
          <a:p>
            <a:pPr algn="l"/>
            <a:r>
              <a:rPr lang="en-US" sz="800" dirty="0">
                <a:solidFill>
                  <a:srgbClr val="FFFFFF"/>
                </a:solidFill>
                <a:latin typeface="+mn-lt"/>
              </a:rPr>
              <a:t>Intel Corporation</a:t>
            </a:r>
          </a:p>
        </p:txBody>
      </p:sp>
    </p:spTree>
    <p:extLst>
      <p:ext uri="{BB962C8B-B14F-4D97-AF65-F5344CB8AC3E}">
        <p14:creationId xmlns:p14="http://schemas.microsoft.com/office/powerpoint/2010/main" val="5722243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Divider">
    <p:bg>
      <p:bgPr>
        <a:solidFill>
          <a:srgbClr val="6DBDE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7484" y="2651905"/>
            <a:ext cx="10972800" cy="1158240"/>
          </a:xfrm>
        </p:spPr>
        <p:txBody>
          <a:bodyPr anchor="ctr" anchorCtr="0"/>
          <a:lstStyle>
            <a:lvl1pPr algn="ctr">
              <a:lnSpc>
                <a:spcPct val="85000"/>
              </a:lnSpc>
              <a:defRPr sz="8000" spc="800">
                <a:solidFill>
                  <a:schemeClr val="accent1"/>
                </a:solidFill>
                <a:latin typeface="+mj-lt"/>
              </a:defRPr>
            </a:lvl1pPr>
          </a:lstStyle>
          <a:p>
            <a:r>
              <a:rPr lang="en-US"/>
              <a:t>Divider title</a:t>
            </a:r>
          </a:p>
        </p:txBody>
      </p:sp>
      <p:sp>
        <p:nvSpPr>
          <p:cNvPr id="4" name="Footer Placeholder 3"/>
          <p:cNvSpPr>
            <a:spLocks noGrp="1"/>
          </p:cNvSpPr>
          <p:nvPr>
            <p:ph type="ftr" sz="quarter" idx="11"/>
          </p:nvPr>
        </p:nvSpPr>
        <p:spPr>
          <a:xfrm>
            <a:off x="607484" y="169185"/>
            <a:ext cx="3860800" cy="366183"/>
          </a:xfrm>
          <a:prstGeom prst="rect">
            <a:avLst/>
          </a:prstGeom>
        </p:spPr>
        <p:txBody>
          <a:bodyPr/>
          <a:lstStyle>
            <a:lvl1pPr>
              <a:defRPr>
                <a:solidFill>
                  <a:schemeClr val="bg1"/>
                </a:solidFill>
              </a:defRPr>
            </a:lvl1pPr>
          </a:lstStyle>
          <a:p>
            <a:r>
              <a:rPr lang="en-US"/>
              <a:t>THE DECK TITLE | SECTION</a:t>
            </a:r>
          </a:p>
        </p:txBody>
      </p:sp>
    </p:spTree>
    <p:extLst>
      <p:ext uri="{BB962C8B-B14F-4D97-AF65-F5344CB8AC3E}">
        <p14:creationId xmlns:p14="http://schemas.microsoft.com/office/powerpoint/2010/main" val="2847933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cSld name="Title Slide with Radial Gradient">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2397" y="510892"/>
            <a:ext cx="1664065" cy="1106467"/>
          </a:xfrm>
          <a:prstGeom prst="rect">
            <a:avLst/>
          </a:prstGeom>
          <a:noFill/>
          <a:extLst>
            <a:ext uri="{909E8E84-426E-40dd-AFC4-6F175D3DCCD1}">
              <a14:hiddenFill xmlns="" xmlns:a14="http://schemas.microsoft.com/office/drawing/2010/main">
                <a:solidFill>
                  <a:srgbClr val="FFFFFF"/>
                </a:solidFill>
              </a14:hiddenFill>
            </a:ext>
          </a:extLst>
        </p:spPr>
      </p:pic>
      <p:sp>
        <p:nvSpPr>
          <p:cNvPr id="7" name="Subtitle 2"/>
          <p:cNvSpPr>
            <a:spLocks noGrp="1"/>
          </p:cNvSpPr>
          <p:nvPr>
            <p:ph type="subTitle" idx="1" hasCustomPrompt="1"/>
          </p:nvPr>
        </p:nvSpPr>
        <p:spPr>
          <a:xfrm>
            <a:off x="607484" y="4657344"/>
            <a:ext cx="8440283" cy="1233813"/>
          </a:xfrm>
        </p:spPr>
        <p:txBody>
          <a:bodyPr lIns="0" rIns="0">
            <a:noAutofit/>
          </a:bodyPr>
          <a:lstStyle>
            <a:lvl1pPr marL="0" indent="0" algn="l">
              <a:buNone/>
              <a:defRPr lang="en-US" sz="1600" b="0" i="0" kern="1200" baseline="0" dirty="0" smtClean="0">
                <a:solidFill>
                  <a:srgbClr val="F3D54E"/>
                </a:solidFill>
                <a:latin typeface="Intel Clear"/>
                <a:ea typeface="+mn-ea"/>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sp>
        <p:nvSpPr>
          <p:cNvPr id="13" name="Title 1"/>
          <p:cNvSpPr>
            <a:spLocks noGrp="1"/>
          </p:cNvSpPr>
          <p:nvPr>
            <p:ph type="ctrTitle" hasCustomPrompt="1"/>
          </p:nvPr>
        </p:nvSpPr>
        <p:spPr>
          <a:xfrm>
            <a:off x="605369" y="3306044"/>
            <a:ext cx="10950515" cy="1336387"/>
          </a:xfrm>
        </p:spPr>
        <p:txBody>
          <a:bodyPr lIns="0" rIns="0" anchor="b" anchorCtr="0">
            <a:noAutofit/>
          </a:bodyPr>
          <a:lstStyle>
            <a:lvl1pPr>
              <a:lnSpc>
                <a:spcPts val="5500"/>
              </a:lnSpc>
              <a:spcBef>
                <a:spcPts val="2400"/>
              </a:spcBef>
              <a:defRPr sz="5000" b="0" spc="133" baseline="0">
                <a:solidFill>
                  <a:schemeClr val="bg1"/>
                </a:solidFill>
                <a:latin typeface="Intel Clear"/>
                <a:cs typeface="Intel Clear"/>
              </a:defRPr>
            </a:lvl1pPr>
          </a:lstStyle>
          <a:p>
            <a:r>
              <a:rPr lang="en-US" dirty="0"/>
              <a:t>50pt Intel Clear Title</a:t>
            </a:r>
            <a:br>
              <a:rPr lang="en-US" dirty="0"/>
            </a:br>
            <a:r>
              <a:rPr lang="en-US" dirty="0"/>
              <a:t>with Radial Gradient</a:t>
            </a:r>
          </a:p>
        </p:txBody>
      </p:sp>
    </p:spTree>
    <p:extLst>
      <p:ext uri="{BB962C8B-B14F-4D97-AF65-F5344CB8AC3E}">
        <p14:creationId xmlns:p14="http://schemas.microsoft.com/office/powerpoint/2010/main" val="4291010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Divider">
    <p:bg>
      <p:bgPr>
        <a:solidFill>
          <a:srgbClr val="CFE46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7484" y="2651905"/>
            <a:ext cx="10972800" cy="1158240"/>
          </a:xfrm>
        </p:spPr>
        <p:txBody>
          <a:bodyPr anchor="ctr" anchorCtr="0"/>
          <a:lstStyle>
            <a:lvl1pPr algn="ctr">
              <a:lnSpc>
                <a:spcPct val="85000"/>
              </a:lnSpc>
              <a:defRPr sz="8000" spc="800">
                <a:solidFill>
                  <a:schemeClr val="accent1"/>
                </a:solidFill>
                <a:latin typeface="+mj-lt"/>
              </a:defRPr>
            </a:lvl1pPr>
          </a:lstStyle>
          <a:p>
            <a:r>
              <a:rPr lang="en-US"/>
              <a:t>Divider title</a:t>
            </a:r>
          </a:p>
        </p:txBody>
      </p:sp>
      <p:sp>
        <p:nvSpPr>
          <p:cNvPr id="4" name="Footer Placeholder 3"/>
          <p:cNvSpPr>
            <a:spLocks noGrp="1"/>
          </p:cNvSpPr>
          <p:nvPr>
            <p:ph type="ftr" sz="quarter" idx="11"/>
          </p:nvPr>
        </p:nvSpPr>
        <p:spPr>
          <a:xfrm>
            <a:off x="607484" y="169185"/>
            <a:ext cx="3860800" cy="366183"/>
          </a:xfrm>
          <a:prstGeom prst="rect">
            <a:avLst/>
          </a:prstGeom>
        </p:spPr>
        <p:txBody>
          <a:bodyPr/>
          <a:lstStyle>
            <a:lvl1pPr>
              <a:defRPr>
                <a:solidFill>
                  <a:schemeClr val="bg1"/>
                </a:solidFill>
              </a:defRPr>
            </a:lvl1pPr>
          </a:lstStyle>
          <a:p>
            <a:r>
              <a:rPr lang="en-US"/>
              <a:t>THE DECK TITLE | SECTION</a:t>
            </a:r>
          </a:p>
        </p:txBody>
      </p:sp>
    </p:spTree>
    <p:extLst>
      <p:ext uri="{BB962C8B-B14F-4D97-AF65-F5344CB8AC3E}">
        <p14:creationId xmlns:p14="http://schemas.microsoft.com/office/powerpoint/2010/main" val="290314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Divider">
    <p:bg>
      <p:bgPr>
        <a:solidFill>
          <a:srgbClr val="F79A4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7484" y="2651905"/>
            <a:ext cx="10972800" cy="1158240"/>
          </a:xfrm>
        </p:spPr>
        <p:txBody>
          <a:bodyPr anchor="ctr" anchorCtr="0"/>
          <a:lstStyle>
            <a:lvl1pPr algn="ctr">
              <a:lnSpc>
                <a:spcPct val="85000"/>
              </a:lnSpc>
              <a:defRPr sz="8000" spc="800">
                <a:solidFill>
                  <a:schemeClr val="accent1"/>
                </a:solidFill>
                <a:latin typeface="+mj-lt"/>
              </a:defRPr>
            </a:lvl1pPr>
          </a:lstStyle>
          <a:p>
            <a:r>
              <a:rPr lang="en-US"/>
              <a:t>Divider title</a:t>
            </a:r>
          </a:p>
        </p:txBody>
      </p:sp>
      <p:sp>
        <p:nvSpPr>
          <p:cNvPr id="4" name="Footer Placeholder 3"/>
          <p:cNvSpPr>
            <a:spLocks noGrp="1"/>
          </p:cNvSpPr>
          <p:nvPr>
            <p:ph type="ftr" sz="quarter" idx="11"/>
          </p:nvPr>
        </p:nvSpPr>
        <p:spPr>
          <a:xfrm>
            <a:off x="607484" y="169185"/>
            <a:ext cx="3860800" cy="366183"/>
          </a:xfrm>
          <a:prstGeom prst="rect">
            <a:avLst/>
          </a:prstGeom>
        </p:spPr>
        <p:txBody>
          <a:bodyPr/>
          <a:lstStyle>
            <a:lvl1pPr>
              <a:defRPr>
                <a:solidFill>
                  <a:schemeClr val="bg1"/>
                </a:solidFill>
              </a:defRPr>
            </a:lvl1pPr>
          </a:lstStyle>
          <a:p>
            <a:r>
              <a:rPr lang="en-US"/>
              <a:t>THE DECK TITLE | SECTION</a:t>
            </a:r>
          </a:p>
        </p:txBody>
      </p:sp>
    </p:spTree>
    <p:extLst>
      <p:ext uri="{BB962C8B-B14F-4D97-AF65-F5344CB8AC3E}">
        <p14:creationId xmlns:p14="http://schemas.microsoft.com/office/powerpoint/2010/main" val="3950470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ingle Column Tex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pPr/>
              <a:t>‹#›</a:t>
            </a:fld>
            <a:endParaRPr lang="en-US"/>
          </a:p>
        </p:txBody>
      </p:sp>
      <p:sp>
        <p:nvSpPr>
          <p:cNvPr id="15" name="Content Placeholder 2"/>
          <p:cNvSpPr>
            <a:spLocks noGrp="1"/>
          </p:cNvSpPr>
          <p:nvPr>
            <p:ph sz="half" idx="1" hasCustomPrompt="1"/>
          </p:nvPr>
        </p:nvSpPr>
        <p:spPr>
          <a:xfrm>
            <a:off x="609600" y="1828800"/>
            <a:ext cx="10972800" cy="4267200"/>
          </a:xfrm>
        </p:spPr>
        <p:txBody>
          <a:bodyPr vert="horz" lIns="0" tIns="0" rIns="0" bIns="0" rtlCol="0">
            <a:noAutofit/>
          </a:bodyPr>
          <a:lstStyle>
            <a:lvl1pPr>
              <a:defRPr lang="en-US" sz="2133" b="1" dirty="0" smtClean="0"/>
            </a:lvl1pPr>
            <a:lvl2pPr>
              <a:defRPr lang="en-US" sz="1867" dirty="0" smtClean="0"/>
            </a:lvl2pPr>
            <a:lvl3pPr>
              <a:defRPr lang="en-US" sz="1867" dirty="0" smtClean="0"/>
            </a:lvl3pPr>
            <a:lvl4pPr>
              <a:defRPr lang="en-US" sz="1600" dirty="0" smtClean="0"/>
            </a:lvl4pPr>
            <a:lvl5pPr>
              <a:defRPr lang="en-US" sz="1600" dirty="0"/>
            </a:lvl5pPr>
          </a:lstStyle>
          <a:p>
            <a:pPr lvl="0"/>
            <a:r>
              <a:rPr lang="en-US"/>
              <a:t>16pt Intel Clear Bold</a:t>
            </a:r>
          </a:p>
          <a:p>
            <a:pPr marL="0" lvl="1" indent="0">
              <a:spcBef>
                <a:spcPts val="1067"/>
              </a:spcBef>
              <a:buNone/>
            </a:pPr>
            <a:r>
              <a:rPr lang="en-US"/>
              <a:t>14pt Intel Clear bullet one</a:t>
            </a:r>
          </a:p>
          <a:p>
            <a:pPr marL="154513" lvl="2" indent="-154513">
              <a:spcBef>
                <a:spcPts val="533"/>
              </a:spcBef>
              <a:buFont typeface="Wingdings" charset="2"/>
              <a:buChar char="§"/>
            </a:pPr>
            <a:r>
              <a:rPr lang="en-US"/>
              <a:t>14pt Intel Clear third level</a:t>
            </a:r>
          </a:p>
          <a:p>
            <a:pPr marL="378875" lvl="3" indent="-156629"/>
            <a:r>
              <a:rPr lang="en-US"/>
              <a:t>12pt Intel Clear fourth level</a:t>
            </a:r>
          </a:p>
          <a:p>
            <a:pPr marL="611702" lvl="4" indent="-148163">
              <a:tabLst/>
            </a:pPr>
            <a:r>
              <a:rPr lang="en-US"/>
              <a:t>12pt Intel Clear fifth level</a:t>
            </a:r>
          </a:p>
        </p:txBody>
      </p:sp>
      <p:sp>
        <p:nvSpPr>
          <p:cNvPr id="8" name="Title 6"/>
          <p:cNvSpPr>
            <a:spLocks noGrp="1"/>
          </p:cNvSpPr>
          <p:nvPr>
            <p:ph type="title" hasCustomPrompt="1"/>
          </p:nvPr>
        </p:nvSpPr>
        <p:spPr>
          <a:xfrm>
            <a:off x="607484" y="943090"/>
            <a:ext cx="10972800" cy="615553"/>
          </a:xfrm>
        </p:spPr>
        <p:txBody>
          <a:bodyPr vert="horz" lIns="0" tIns="0" rIns="0" bIns="0" rtlCol="0" anchor="t" anchorCtr="0">
            <a:spAutoFit/>
          </a:bodyPr>
          <a:lstStyle>
            <a:lvl1pPr>
              <a:defRPr lang="en-US" sz="5333" baseline="0" dirty="0">
                <a:solidFill>
                  <a:schemeClr val="tx1"/>
                </a:solidFill>
              </a:defRPr>
            </a:lvl1pPr>
          </a:lstStyle>
          <a:p>
            <a:pPr lvl="0"/>
            <a:r>
              <a:rPr lang="en-US"/>
              <a:t>Single column with text</a:t>
            </a:r>
          </a:p>
        </p:txBody>
      </p:sp>
      <p:pic>
        <p:nvPicPr>
          <p:cNvPr id="11" name="Picture 10" descr="Intel_bk.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582985" y="6278736"/>
            <a:ext cx="536448" cy="354667"/>
          </a:xfrm>
          <a:prstGeom prst="rect">
            <a:avLst/>
          </a:prstGeom>
        </p:spPr>
      </p:pic>
      <p:grpSp>
        <p:nvGrpSpPr>
          <p:cNvPr id="9" name="Group 8"/>
          <p:cNvGrpSpPr/>
          <p:nvPr userDrawn="1"/>
        </p:nvGrpSpPr>
        <p:grpSpPr>
          <a:xfrm>
            <a:off x="11504759" y="988423"/>
            <a:ext cx="0" cy="5120640"/>
            <a:chOff x="4159306" y="279"/>
            <a:chExt cx="0" cy="5130936"/>
          </a:xfrm>
        </p:grpSpPr>
        <p:cxnSp>
          <p:nvCxnSpPr>
            <p:cNvPr id="10" name="Straight Connector 9"/>
            <p:cNvCxnSpPr/>
            <p:nvPr userDrawn="1"/>
          </p:nvCxnSpPr>
          <p:spPr>
            <a:xfrm>
              <a:off x="4159306" y="1336455"/>
              <a:ext cx="0" cy="379476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4159306" y="776611"/>
              <a:ext cx="0" cy="475488"/>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4159306" y="454512"/>
              <a:ext cx="0" cy="237744"/>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4159306" y="251285"/>
              <a:ext cx="0" cy="118872"/>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4159306" y="112066"/>
              <a:ext cx="0" cy="54864"/>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4159306" y="279"/>
              <a:ext cx="0" cy="27432"/>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grpSp>
      <p:sp>
        <p:nvSpPr>
          <p:cNvPr id="19" name="Footer Placeholder 3">
            <a:extLst>
              <a:ext uri="{FF2B5EF4-FFF2-40B4-BE49-F238E27FC236}">
                <a16:creationId xmlns:a16="http://schemas.microsoft.com/office/drawing/2014/main" id="{0CD21A27-8849-41AC-B0CA-10BA7A284E47}"/>
              </a:ext>
            </a:extLst>
          </p:cNvPr>
          <p:cNvSpPr>
            <a:spLocks noGrp="1"/>
          </p:cNvSpPr>
          <p:nvPr>
            <p:ph type="ftr" sz="quarter" idx="3"/>
          </p:nvPr>
        </p:nvSpPr>
        <p:spPr>
          <a:xfrm>
            <a:off x="607483" y="169185"/>
            <a:ext cx="6153535" cy="366183"/>
          </a:xfrm>
          <a:prstGeom prst="rect">
            <a:avLst/>
          </a:prstGeom>
        </p:spPr>
        <p:txBody>
          <a:bodyPr vert="horz" lIns="0" tIns="0" rIns="0" bIns="0" rtlCol="0" anchor="ctr"/>
          <a:lstStyle>
            <a:lvl1pPr>
              <a:defRPr lang="en-US" sz="933" b="1" spc="400">
                <a:solidFill>
                  <a:srgbClr val="000000"/>
                </a:solidFill>
                <a:cs typeface="Intel Clear"/>
              </a:defRPr>
            </a:lvl1pPr>
          </a:lstStyle>
          <a:p>
            <a:r>
              <a:rPr lang="en-US"/>
              <a:t>INTEL® DISTRIBUTION OF O</a:t>
            </a:r>
            <a:r>
              <a:rPr lang="en-US" sz="800"/>
              <a:t>PEN</a:t>
            </a:r>
            <a:r>
              <a:rPr lang="en-US"/>
              <a:t>VINO™ TOOLKIT</a:t>
            </a:r>
          </a:p>
        </p:txBody>
      </p:sp>
      <p:pic>
        <p:nvPicPr>
          <p:cNvPr id="20" name="Picture 19">
            <a:extLst>
              <a:ext uri="{FF2B5EF4-FFF2-40B4-BE49-F238E27FC236}">
                <a16:creationId xmlns:a16="http://schemas.microsoft.com/office/drawing/2014/main" id="{A2E136F0-676E-4B61-9ED3-84EE18ACAB45}"/>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9956801" y="268003"/>
            <a:ext cx="1542473" cy="314151"/>
          </a:xfrm>
          <a:prstGeom prst="rect">
            <a:avLst/>
          </a:prstGeom>
        </p:spPr>
      </p:pic>
      <p:sp>
        <p:nvSpPr>
          <p:cNvPr id="21" name="Rectangle 20">
            <a:extLst>
              <a:ext uri="{FF2B5EF4-FFF2-40B4-BE49-F238E27FC236}">
                <a16:creationId xmlns:a16="http://schemas.microsoft.com/office/drawing/2014/main" id="{D7A5E92F-8B76-44FC-A0B2-5624537A4749}"/>
              </a:ext>
            </a:extLst>
          </p:cNvPr>
          <p:cNvSpPr/>
          <p:nvPr userDrawn="1"/>
        </p:nvSpPr>
        <p:spPr>
          <a:xfrm>
            <a:off x="1119433" y="6192308"/>
            <a:ext cx="3844322" cy="523028"/>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sz="933">
                <a:solidFill>
                  <a:schemeClr val="tx1"/>
                </a:solidFill>
                <a:hlinkClick r:id="rId4"/>
              </a:rPr>
              <a:t>Optimization Notice</a:t>
            </a:r>
            <a:endParaRPr lang="en-US" sz="933">
              <a:solidFill>
                <a:schemeClr val="tx1"/>
              </a:solidFill>
            </a:endParaRPr>
          </a:p>
          <a:p>
            <a:pPr marL="0" marR="0" lvl="0" indent="0" algn="l" defTabSz="609585" rtl="0" eaLnBrk="1" fontAlgn="auto" latinLnBrk="0" hangingPunct="1">
              <a:lnSpc>
                <a:spcPct val="100000"/>
              </a:lnSpc>
              <a:spcBef>
                <a:spcPts val="0"/>
              </a:spcBef>
              <a:spcAft>
                <a:spcPts val="0"/>
              </a:spcAft>
              <a:buClrTx/>
              <a:buSzTx/>
              <a:buFontTx/>
              <a:buNone/>
              <a:tabLst/>
              <a:defRPr/>
            </a:pPr>
            <a:r>
              <a:rPr lang="en-US" sz="933">
                <a:solidFill>
                  <a:schemeClr val="tx1"/>
                </a:solidFill>
              </a:rPr>
              <a:t>Copyright ©  2020, Intel Corporation. All rights reserved. </a:t>
            </a:r>
            <a:br>
              <a:rPr lang="en-US" sz="933">
                <a:solidFill>
                  <a:schemeClr val="tx1"/>
                </a:solidFill>
              </a:rPr>
            </a:br>
            <a:r>
              <a:rPr lang="en-US" sz="933">
                <a:solidFill>
                  <a:schemeClr val="tx1"/>
                </a:solidFill>
              </a:rPr>
              <a:t>*Other names and brands may be claimed as the property of others.</a:t>
            </a:r>
          </a:p>
        </p:txBody>
      </p:sp>
    </p:spTree>
    <p:extLst>
      <p:ext uri="{BB962C8B-B14F-4D97-AF65-F5344CB8AC3E}">
        <p14:creationId xmlns:p14="http://schemas.microsoft.com/office/powerpoint/2010/main" val="3932352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9" name="Content Placeholder 8"/>
          <p:cNvSpPr>
            <a:spLocks noGrp="1"/>
          </p:cNvSpPr>
          <p:nvPr>
            <p:ph sz="quarter" idx="13" hasCustomPrompt="1"/>
          </p:nvPr>
        </p:nvSpPr>
        <p:spPr>
          <a:xfrm>
            <a:off x="607484" y="2023873"/>
            <a:ext cx="10970683" cy="4567767"/>
          </a:xfrm>
        </p:spPr>
        <p:txBody>
          <a:bodyPr/>
          <a:lstStyle>
            <a:lvl1pPr>
              <a:defRPr sz="2133">
                <a:solidFill>
                  <a:srgbClr val="0071C5"/>
                </a:solidFill>
              </a:defRPr>
            </a:lvl1pPr>
            <a:lvl2pPr>
              <a:defRPr sz="1867">
                <a:solidFill>
                  <a:schemeClr val="tx2"/>
                </a:solidFill>
              </a:defRPr>
            </a:lvl2pPr>
            <a:lvl3pPr>
              <a:defRPr sz="1867">
                <a:solidFill>
                  <a:schemeClr val="tx2"/>
                </a:solidFill>
              </a:defRPr>
            </a:lvl3pPr>
            <a:lvl4pPr>
              <a:defRPr sz="1600">
                <a:solidFill>
                  <a:schemeClr val="tx2"/>
                </a:solidFill>
              </a:defRPr>
            </a:lvl4pPr>
            <a:lvl5pPr>
              <a:defRPr sz="1400">
                <a:solidFill>
                  <a:schemeClr val="tx2"/>
                </a:solidFill>
              </a:defRPr>
            </a:lvl5pPr>
          </a:lstStyle>
          <a:p>
            <a:pPr lvl="0"/>
            <a:r>
              <a:rPr lang="en-US"/>
              <a:t>16pt Intel Clear body text</a:t>
            </a:r>
          </a:p>
          <a:p>
            <a:pPr lvl="1"/>
            <a:r>
              <a:rPr lang="en-US"/>
              <a:t>14pt Intel Clear bullet one</a:t>
            </a:r>
          </a:p>
          <a:p>
            <a:pPr lvl="2"/>
            <a:r>
              <a:rPr lang="en-US"/>
              <a:t>14pt Intel Clear sub-bullet</a:t>
            </a:r>
          </a:p>
          <a:p>
            <a:pPr lvl="3"/>
            <a:r>
              <a:rPr lang="en-US"/>
              <a:t>12pt Intel Clear fourth level</a:t>
            </a:r>
          </a:p>
          <a:p>
            <a:pPr lvl="4"/>
            <a:r>
              <a:rPr lang="en-US"/>
              <a:t>12pt Intel Clear fifth level</a:t>
            </a:r>
          </a:p>
        </p:txBody>
      </p:sp>
      <p:sp>
        <p:nvSpPr>
          <p:cNvPr id="12" name="Footer Placeholder 3"/>
          <p:cNvSpPr>
            <a:spLocks noGrp="1"/>
          </p:cNvSpPr>
          <p:nvPr>
            <p:ph type="ftr" sz="quarter" idx="3"/>
          </p:nvPr>
        </p:nvSpPr>
        <p:spPr>
          <a:xfrm>
            <a:off x="607484" y="169185"/>
            <a:ext cx="3860800" cy="366183"/>
          </a:xfrm>
          <a:prstGeom prst="rect">
            <a:avLst/>
          </a:prstGeom>
        </p:spPr>
        <p:txBody>
          <a:bodyPr vert="horz" lIns="0" tIns="0" rIns="0" bIns="0" rtlCol="0" anchor="ctr"/>
          <a:lstStyle>
            <a:lvl1pPr>
              <a:defRPr lang="en-US" sz="933" b="1" spc="400">
                <a:solidFill>
                  <a:srgbClr val="000000"/>
                </a:solidFill>
                <a:cs typeface="Intel Clear"/>
              </a:defRPr>
            </a:lvl1pPr>
          </a:lstStyle>
          <a:p>
            <a:r>
              <a:rPr lang="en-US"/>
              <a:t>THE DECK TITLE | SECTION</a:t>
            </a:r>
          </a:p>
        </p:txBody>
      </p:sp>
      <p:pic>
        <p:nvPicPr>
          <p:cNvPr id="13" name="Picture 12" descr="Intel_bk.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582985" y="6278736"/>
            <a:ext cx="536448" cy="354667"/>
          </a:xfrm>
          <a:prstGeom prst="rect">
            <a:avLst/>
          </a:prstGeom>
        </p:spPr>
      </p:pic>
      <p:sp>
        <p:nvSpPr>
          <p:cNvPr id="15" name="Title Placeholder 1"/>
          <p:cNvSpPr>
            <a:spLocks noGrp="1"/>
          </p:cNvSpPr>
          <p:nvPr>
            <p:ph type="title" hasCustomPrompt="1"/>
          </p:nvPr>
        </p:nvSpPr>
        <p:spPr>
          <a:xfrm>
            <a:off x="607483" y="1094128"/>
            <a:ext cx="10974916" cy="852064"/>
          </a:xfrm>
          <a:prstGeom prst="rect">
            <a:avLst/>
          </a:prstGeom>
        </p:spPr>
        <p:txBody>
          <a:bodyPr vert="horz" lIns="0" tIns="0" rIns="0" bIns="0" rtlCol="0" anchor="t" anchorCtr="0">
            <a:noAutofit/>
          </a:bodyPr>
          <a:lstStyle>
            <a:lvl1pPr>
              <a:defRPr sz="4267"/>
            </a:lvl1pPr>
          </a:lstStyle>
          <a:p>
            <a:r>
              <a:rPr lang="en-US"/>
              <a:t>32pt Intel Clear pro bold Headline</a:t>
            </a:r>
          </a:p>
        </p:txBody>
      </p:sp>
      <p:sp>
        <p:nvSpPr>
          <p:cNvPr id="8" name="Slide Number Placeholder 10">
            <a:extLst>
              <a:ext uri="{FF2B5EF4-FFF2-40B4-BE49-F238E27FC236}">
                <a16:creationId xmlns:a16="http://schemas.microsoft.com/office/drawing/2014/main" id="{5E30F09D-3744-D54B-B1DF-00208CD815E3}"/>
              </a:ext>
            </a:extLst>
          </p:cNvPr>
          <p:cNvSpPr>
            <a:spLocks noGrp="1"/>
          </p:cNvSpPr>
          <p:nvPr>
            <p:ph type="sldNum" sz="quarter" idx="12"/>
          </p:nvPr>
        </p:nvSpPr>
        <p:spPr>
          <a:xfrm>
            <a:off x="8739068" y="6286744"/>
            <a:ext cx="2844800" cy="365125"/>
          </a:xfrm>
        </p:spPr>
        <p:txBody>
          <a:bodyPr/>
          <a:lstStyle/>
          <a:p>
            <a:fld id="{EE2556C5-CE8C-6547-B838-EA80C61A4AF7}" type="slidenum">
              <a:rPr lang="en-US" smtClean="0"/>
              <a:pPr/>
              <a:t>‹#›</a:t>
            </a:fld>
            <a:endParaRPr lang="en-US"/>
          </a:p>
        </p:txBody>
      </p:sp>
    </p:spTree>
    <p:extLst>
      <p:ext uri="{BB962C8B-B14F-4D97-AF65-F5344CB8AC3E}">
        <p14:creationId xmlns:p14="http://schemas.microsoft.com/office/powerpoint/2010/main" val="3386043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2556C5-CE8C-6547-B838-EA80C61A4AF7}" type="slidenum">
              <a:rPr lang="en-US" smtClean="0"/>
              <a:pPr/>
              <a:t>‹#›</a:t>
            </a:fld>
            <a:endParaRPr lang="en-US"/>
          </a:p>
        </p:txBody>
      </p:sp>
      <p:sp>
        <p:nvSpPr>
          <p:cNvPr id="10" name="Footer Placeholder 3"/>
          <p:cNvSpPr>
            <a:spLocks noGrp="1"/>
          </p:cNvSpPr>
          <p:nvPr>
            <p:ph type="ftr" sz="quarter" idx="3"/>
          </p:nvPr>
        </p:nvSpPr>
        <p:spPr>
          <a:xfrm>
            <a:off x="607484" y="169185"/>
            <a:ext cx="3860800" cy="366183"/>
          </a:xfrm>
          <a:prstGeom prst="rect">
            <a:avLst/>
          </a:prstGeom>
        </p:spPr>
        <p:txBody>
          <a:bodyPr vert="horz" lIns="0" tIns="0" rIns="0" bIns="0" rtlCol="0" anchor="ctr"/>
          <a:lstStyle>
            <a:lvl1pPr>
              <a:defRPr lang="en-US" sz="933" b="1" spc="400">
                <a:solidFill>
                  <a:srgbClr val="000000"/>
                </a:solidFill>
                <a:cs typeface="Intel Clear"/>
              </a:defRPr>
            </a:lvl1pPr>
          </a:lstStyle>
          <a:p>
            <a:r>
              <a:rPr lang="en-US"/>
              <a:t>THE DECK TITLE | SECTION</a:t>
            </a:r>
          </a:p>
        </p:txBody>
      </p:sp>
      <p:pic>
        <p:nvPicPr>
          <p:cNvPr id="11" name="Picture 10" descr="Intel_bk.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582985" y="6278736"/>
            <a:ext cx="536448" cy="354667"/>
          </a:xfrm>
          <a:prstGeom prst="rect">
            <a:avLst/>
          </a:prstGeom>
        </p:spPr>
      </p:pic>
      <p:sp>
        <p:nvSpPr>
          <p:cNvPr id="13" name="Title Placeholder 1"/>
          <p:cNvSpPr>
            <a:spLocks noGrp="1"/>
          </p:cNvSpPr>
          <p:nvPr>
            <p:ph type="title" hasCustomPrompt="1"/>
          </p:nvPr>
        </p:nvSpPr>
        <p:spPr>
          <a:xfrm>
            <a:off x="607483" y="1094128"/>
            <a:ext cx="10974916" cy="852064"/>
          </a:xfrm>
          <a:prstGeom prst="rect">
            <a:avLst/>
          </a:prstGeom>
        </p:spPr>
        <p:txBody>
          <a:bodyPr vert="horz" lIns="0" tIns="0" rIns="0" bIns="0" rtlCol="0" anchor="t" anchorCtr="0">
            <a:noAutofit/>
          </a:bodyPr>
          <a:lstStyle>
            <a:lvl1pPr>
              <a:defRPr sz="4267"/>
            </a:lvl1pPr>
          </a:lstStyle>
          <a:p>
            <a:r>
              <a:rPr lang="en-US"/>
              <a:t>32pt Intel Clear pro bold Headline</a:t>
            </a:r>
          </a:p>
        </p:txBody>
      </p:sp>
    </p:spTree>
    <p:extLst>
      <p:ext uri="{BB962C8B-B14F-4D97-AF65-F5344CB8AC3E}">
        <p14:creationId xmlns:p14="http://schemas.microsoft.com/office/powerpoint/2010/main" val="34940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a:t>
            </a:fld>
            <a:endParaRPr lang="en-US"/>
          </a:p>
        </p:txBody>
      </p:sp>
      <p:sp>
        <p:nvSpPr>
          <p:cNvPr id="8" name="Footer Placeholder 3"/>
          <p:cNvSpPr>
            <a:spLocks noGrp="1"/>
          </p:cNvSpPr>
          <p:nvPr>
            <p:ph type="ftr" sz="quarter" idx="3"/>
          </p:nvPr>
        </p:nvSpPr>
        <p:spPr>
          <a:xfrm>
            <a:off x="607484" y="169185"/>
            <a:ext cx="3860800" cy="366183"/>
          </a:xfrm>
          <a:prstGeom prst="rect">
            <a:avLst/>
          </a:prstGeom>
        </p:spPr>
        <p:txBody>
          <a:bodyPr vert="horz" lIns="0" tIns="0" rIns="0" bIns="0" rtlCol="0" anchor="ctr"/>
          <a:lstStyle>
            <a:lvl1pPr>
              <a:defRPr lang="en-US" sz="933" b="1" spc="400">
                <a:solidFill>
                  <a:srgbClr val="000000"/>
                </a:solidFill>
                <a:cs typeface="Intel Clear"/>
              </a:defRPr>
            </a:lvl1pPr>
          </a:lstStyle>
          <a:p>
            <a:r>
              <a:rPr lang="en-US"/>
              <a:t>THE DECK TITLE | SECTION</a:t>
            </a:r>
          </a:p>
        </p:txBody>
      </p:sp>
      <p:pic>
        <p:nvPicPr>
          <p:cNvPr id="9" name="Picture 8" descr="Intel_bk.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582985" y="6278736"/>
            <a:ext cx="536448" cy="354667"/>
          </a:xfrm>
          <a:prstGeom prst="rect">
            <a:avLst/>
          </a:prstGeom>
        </p:spPr>
      </p:pic>
    </p:spTree>
    <p:extLst>
      <p:ext uri="{BB962C8B-B14F-4D97-AF65-F5344CB8AC3E}">
        <p14:creationId xmlns:p14="http://schemas.microsoft.com/office/powerpoint/2010/main" val="2877375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7483" y="1094128"/>
            <a:ext cx="10974916" cy="852064"/>
          </a:xfrm>
          <a:prstGeom prst="rect">
            <a:avLst/>
          </a:prstGeom>
        </p:spPr>
        <p:txBody>
          <a:bodyPr vert="horz" lIns="0" tIns="0" rIns="0" bIns="0" rtlCol="0" anchor="t" anchorCtr="0">
            <a:noAutofit/>
          </a:bodyPr>
          <a:lstStyle/>
          <a:p>
            <a:r>
              <a:rPr lang="en-US"/>
              <a:t>48pt Intel Clear pro bold Headline</a:t>
            </a:r>
          </a:p>
        </p:txBody>
      </p:sp>
      <p:sp>
        <p:nvSpPr>
          <p:cNvPr id="3" name="Text Placeholder 2"/>
          <p:cNvSpPr>
            <a:spLocks noGrp="1"/>
          </p:cNvSpPr>
          <p:nvPr>
            <p:ph type="body" idx="1"/>
          </p:nvPr>
        </p:nvSpPr>
        <p:spPr>
          <a:xfrm>
            <a:off x="607484" y="2028989"/>
            <a:ext cx="10970683" cy="4567767"/>
          </a:xfrm>
          <a:prstGeom prst="rect">
            <a:avLst/>
          </a:prstGeom>
        </p:spPr>
        <p:txBody>
          <a:bodyPr vert="horz" lIns="0" tIns="0" rIns="0" bIns="0" rtlCol="0">
            <a:noAutofit/>
          </a:bodyPr>
          <a:lstStyle/>
          <a:p>
            <a:pPr lvl="0"/>
            <a:r>
              <a:rPr lang="en-US"/>
              <a:t>16pt Intel Clear body text</a:t>
            </a:r>
          </a:p>
          <a:p>
            <a:pPr lvl="1"/>
            <a:r>
              <a:rPr lang="en-US"/>
              <a:t>14pt Intel Clear bullet one</a:t>
            </a:r>
          </a:p>
          <a:p>
            <a:pPr lvl="2"/>
            <a:r>
              <a:rPr lang="en-US"/>
              <a:t>14pt Intel Clear sub-bullet</a:t>
            </a:r>
          </a:p>
          <a:p>
            <a:pPr lvl="3"/>
            <a:r>
              <a:rPr lang="en-US"/>
              <a:t>12pt Intel Clear fourth level</a:t>
            </a:r>
          </a:p>
          <a:p>
            <a:pPr lvl="4"/>
            <a:r>
              <a:rPr lang="en-US"/>
              <a:t>12pt Intel Clear fifth level</a:t>
            </a:r>
          </a:p>
        </p:txBody>
      </p:sp>
      <p:sp>
        <p:nvSpPr>
          <p:cNvPr id="6" name="Slide Number Placeholder 5"/>
          <p:cNvSpPr>
            <a:spLocks noGrp="1"/>
          </p:cNvSpPr>
          <p:nvPr>
            <p:ph type="sldNum" sz="quarter" idx="4"/>
          </p:nvPr>
        </p:nvSpPr>
        <p:spPr>
          <a:xfrm>
            <a:off x="8739068" y="6286744"/>
            <a:ext cx="2844800" cy="365125"/>
          </a:xfrm>
          <a:prstGeom prst="rect">
            <a:avLst/>
          </a:prstGeom>
        </p:spPr>
        <p:txBody>
          <a:bodyPr vert="horz" lIns="0" tIns="0" rIns="0" bIns="0" rtlCol="0" anchor="ctr"/>
          <a:lstStyle>
            <a:lvl1pPr algn="r">
              <a:defRPr sz="1067">
                <a:solidFill>
                  <a:srgbClr val="000000"/>
                </a:solidFill>
                <a:latin typeface="+mn-lt"/>
                <a:cs typeface="Intel Clear"/>
              </a:defRPr>
            </a:lvl1pPr>
          </a:lstStyle>
          <a:p>
            <a:fld id="{EE2556C5-CE8C-6547-B838-EA80C61A4AF7}" type="slidenum">
              <a:rPr lang="en-US" smtClean="0"/>
              <a:pPr/>
              <a:t>‹#›</a:t>
            </a:fld>
            <a:endParaRPr lang="en-US"/>
          </a:p>
        </p:txBody>
      </p:sp>
      <p:pic>
        <p:nvPicPr>
          <p:cNvPr id="13" name="Picture 2" descr="\\.psf\Home\Desktop\Intel.png"/>
          <p:cNvPicPr>
            <a:picLocks noChangeAspect="1" noChangeArrowheads="1"/>
          </p:cNvPicPr>
          <p:nvPr userDrawn="1"/>
        </p:nvPicPr>
        <p:blipFill>
          <a:blip r:embed="rId32" cstate="email">
            <a:extLst>
              <a:ext uri="{28A0092B-C50C-407E-A947-70E740481C1C}">
                <a14:useLocalDpi xmlns:a14="http://schemas.microsoft.com/office/drawing/2010/main" val="0"/>
              </a:ext>
            </a:extLst>
          </a:blip>
          <a:srcRect/>
          <a:stretch>
            <a:fillRect/>
          </a:stretch>
        </p:blipFill>
        <p:spPr bwMode="auto">
          <a:xfrm>
            <a:off x="607484" y="6295761"/>
            <a:ext cx="485781" cy="320175"/>
          </a:xfrm>
          <a:prstGeom prst="rect">
            <a:avLst/>
          </a:prstGeom>
          <a:noFill/>
          <a:extLst>
            <a:ext uri="{909E8E84-426E-40dd-AFC4-6F175D3DCCD1}">
              <a14:hiddenFill xmlns="" xmlns:a14="http://schemas.microsoft.com/office/drawing/2010/main">
                <a:solidFill>
                  <a:srgbClr val="FFFFFF"/>
                </a:solidFill>
              </a14:hiddenFill>
            </a:ext>
          </a:extLst>
        </p:spPr>
      </p:pic>
      <p:sp>
        <p:nvSpPr>
          <p:cNvPr id="7" name="Footer Placeholder 3">
            <a:extLst>
              <a:ext uri="{FF2B5EF4-FFF2-40B4-BE49-F238E27FC236}">
                <a16:creationId xmlns:a16="http://schemas.microsoft.com/office/drawing/2014/main" id="{88865EBC-ED64-4645-A86C-F3B6CACAE6B3}"/>
              </a:ext>
            </a:extLst>
          </p:cNvPr>
          <p:cNvSpPr>
            <a:spLocks noGrp="1"/>
          </p:cNvSpPr>
          <p:nvPr>
            <p:ph type="ftr" sz="quarter" idx="3"/>
          </p:nvPr>
        </p:nvSpPr>
        <p:spPr>
          <a:xfrm>
            <a:off x="607483" y="169185"/>
            <a:ext cx="6153535" cy="366183"/>
          </a:xfrm>
          <a:prstGeom prst="rect">
            <a:avLst/>
          </a:prstGeom>
        </p:spPr>
        <p:txBody>
          <a:bodyPr vert="horz" lIns="0" tIns="0" rIns="0" bIns="0" rtlCol="0" anchor="ctr"/>
          <a:lstStyle>
            <a:lvl1pPr>
              <a:defRPr lang="en-US" sz="933" b="1" spc="400">
                <a:solidFill>
                  <a:srgbClr val="000000"/>
                </a:solidFill>
                <a:cs typeface="Intel Clear"/>
              </a:defRPr>
            </a:lvl1pPr>
          </a:lstStyle>
          <a:p>
            <a:r>
              <a:rPr lang="en-US"/>
              <a:t>INTEL® DISTRIBUTION OF O</a:t>
            </a:r>
            <a:r>
              <a:rPr lang="en-US" sz="800"/>
              <a:t>PEN</a:t>
            </a:r>
            <a:r>
              <a:rPr lang="en-US"/>
              <a:t>VINO™ TOOLKIT</a:t>
            </a:r>
          </a:p>
        </p:txBody>
      </p:sp>
    </p:spTree>
    <p:extLst>
      <p:ext uri="{BB962C8B-B14F-4D97-AF65-F5344CB8AC3E}">
        <p14:creationId xmlns:p14="http://schemas.microsoft.com/office/powerpoint/2010/main" val="9274721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90" r:id="rId28"/>
    <p:sldLayoutId id="2147483691" r:id="rId29"/>
    <p:sldLayoutId id="2147483692" r:id="rId3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609585" rtl="0" eaLnBrk="1" latinLnBrk="0" hangingPunct="1">
        <a:lnSpc>
          <a:spcPct val="75000"/>
        </a:lnSpc>
        <a:spcBef>
          <a:spcPct val="0"/>
        </a:spcBef>
        <a:buNone/>
        <a:defRPr sz="6400" b="0" i="0" kern="1200" cap="all" spc="0" normalizeH="0" baseline="0">
          <a:solidFill>
            <a:schemeClr val="tx1"/>
          </a:solidFill>
          <a:latin typeface="+mj-lt"/>
          <a:ea typeface="Intel Clear"/>
          <a:cs typeface="Intel Clear Pro Bold"/>
        </a:defRPr>
      </a:lvl1pPr>
    </p:titleStyle>
    <p:bodyStyle>
      <a:lvl1pPr marL="0" indent="0" algn="l" defTabSz="609585" rtl="0" eaLnBrk="1" latinLnBrk="0" hangingPunct="1">
        <a:spcBef>
          <a:spcPts val="1600"/>
        </a:spcBef>
        <a:spcAft>
          <a:spcPts val="0"/>
        </a:spcAft>
        <a:buFont typeface="Wingdings" panose="05000000000000000000" pitchFamily="2" charset="2"/>
        <a:buNone/>
        <a:defRPr sz="2133" b="0" kern="1200">
          <a:solidFill>
            <a:srgbClr val="0071C5"/>
          </a:solidFill>
          <a:latin typeface="+mn-lt"/>
          <a:ea typeface="+mn-ea"/>
          <a:cs typeface="Intel Clear" panose="020B0604020203020204" pitchFamily="34" charset="0"/>
        </a:defRPr>
      </a:lvl1pPr>
      <a:lvl2pPr marL="300559" indent="-300559" algn="l" defTabSz="609585" rtl="0" eaLnBrk="1" latinLnBrk="0" hangingPunct="1">
        <a:spcBef>
          <a:spcPts val="1600"/>
        </a:spcBef>
        <a:buFont typeface="Wingdings" charset="2"/>
        <a:buChar char="§"/>
        <a:defRPr sz="1867" kern="1200" baseline="0">
          <a:solidFill>
            <a:schemeClr val="tx2"/>
          </a:solidFill>
          <a:latin typeface="+mn-lt"/>
          <a:ea typeface="+mn-ea"/>
          <a:cs typeface="Intel Clear" panose="020B0604020203020204" pitchFamily="34" charset="0"/>
        </a:defRPr>
      </a:lvl2pPr>
      <a:lvl3pPr marL="607469" indent="-224361" algn="l" defTabSz="609585" rtl="0" eaLnBrk="1" latinLnBrk="0" hangingPunct="1">
        <a:spcBef>
          <a:spcPts val="1067"/>
        </a:spcBef>
        <a:buFont typeface="Intel Clear" panose="020B0604020203020204" pitchFamily="34" charset="0"/>
        <a:buChar char="–"/>
        <a:defRPr sz="1867" kern="1200">
          <a:solidFill>
            <a:schemeClr val="tx2"/>
          </a:solidFill>
          <a:latin typeface="+mn-lt"/>
          <a:ea typeface="+mn-ea"/>
          <a:cs typeface="Intel Clear" panose="020B0604020203020204" pitchFamily="34" charset="0"/>
        </a:defRPr>
      </a:lvl3pPr>
      <a:lvl4pPr marL="918610" indent="-232828" algn="l" defTabSz="609585" rtl="0" eaLnBrk="1" latinLnBrk="0" hangingPunct="1">
        <a:spcBef>
          <a:spcPct val="20000"/>
        </a:spcBef>
        <a:buFont typeface="Arial"/>
        <a:buChar char="–"/>
        <a:defRPr sz="1600" kern="1200">
          <a:solidFill>
            <a:schemeClr val="tx2"/>
          </a:solidFill>
          <a:latin typeface="+mn-lt"/>
          <a:ea typeface="+mn-ea"/>
          <a:cs typeface="Intel Clear" panose="020B0604020203020204" pitchFamily="34" charset="0"/>
        </a:defRPr>
      </a:lvl4pPr>
      <a:lvl5pPr marL="1221287" indent="-222245" algn="l" defTabSz="609585" rtl="0" eaLnBrk="1" latinLnBrk="0" hangingPunct="1">
        <a:spcBef>
          <a:spcPct val="20000"/>
        </a:spcBef>
        <a:buFont typeface="Intel Clear" panose="020B0604020203020204" pitchFamily="34" charset="0"/>
        <a:buChar char="–"/>
        <a:defRPr sz="1600" kern="1200">
          <a:solidFill>
            <a:schemeClr val="tx2"/>
          </a:solidFill>
          <a:latin typeface="+mn-lt"/>
          <a:ea typeface="+mn-ea"/>
          <a:cs typeface="Intel Clear" panose="020B0604020203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image" Target="../media/image39.jpeg"/><Relationship Id="rId13" Type="http://schemas.openxmlformats.org/officeDocument/2006/relationships/image" Target="../media/image44.jpeg"/><Relationship Id="rId3" Type="http://schemas.openxmlformats.org/officeDocument/2006/relationships/image" Target="../media/image34.png"/><Relationship Id="rId7" Type="http://schemas.openxmlformats.org/officeDocument/2006/relationships/image" Target="../media/image38.png"/><Relationship Id="rId12" Type="http://schemas.openxmlformats.org/officeDocument/2006/relationships/image" Target="../media/image43.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s>
</file>

<file path=ppt/slides/_rels/slide2.xml.rels><?xml version="1.0" encoding="UTF-8" standalone="yes"?>
<Relationships xmlns="http://schemas.openxmlformats.org/package/2006/relationships"><Relationship Id="rId2" Type="http://schemas.openxmlformats.org/officeDocument/2006/relationships/hyperlink" Target="http://www.intel.com/"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www.intel.com/benchmarks" TargetMode="External"/><Relationship Id="rId2" Type="http://schemas.openxmlformats.org/officeDocument/2006/relationships/hyperlink" Target="https://software.intel.com/en-us/articles/optimization-notice"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13.jpeg"/><Relationship Id="rId13" Type="http://schemas.openxmlformats.org/officeDocument/2006/relationships/image" Target="../media/image17.jpeg"/><Relationship Id="rId18" Type="http://schemas.microsoft.com/office/2007/relationships/hdphoto" Target="../media/hdphoto3.wdp"/><Relationship Id="rId3" Type="http://schemas.openxmlformats.org/officeDocument/2006/relationships/image" Target="../media/image9.jpeg"/><Relationship Id="rId21" Type="http://schemas.openxmlformats.org/officeDocument/2006/relationships/image" Target="../media/image21.png"/><Relationship Id="rId7" Type="http://schemas.openxmlformats.org/officeDocument/2006/relationships/image" Target="../media/image12.jpeg"/><Relationship Id="rId12" Type="http://schemas.openxmlformats.org/officeDocument/2006/relationships/image" Target="../media/image16.jpeg"/><Relationship Id="rId17" Type="http://schemas.openxmlformats.org/officeDocument/2006/relationships/image" Target="../media/image20.png"/><Relationship Id="rId2" Type="http://schemas.openxmlformats.org/officeDocument/2006/relationships/notesSlide" Target="../notesSlides/notesSlide2.xml"/><Relationship Id="rId16" Type="http://schemas.openxmlformats.org/officeDocument/2006/relationships/hyperlink" Target="https://www.tractica.com/research/deep-learning/" TargetMode="External"/><Relationship Id="rId20" Type="http://schemas.openxmlformats.org/officeDocument/2006/relationships/hyperlink" Target="https://www.alliedmarketresearch.com/deep-learning-chip-market" TargetMode="External"/><Relationship Id="rId1" Type="http://schemas.openxmlformats.org/officeDocument/2006/relationships/slideLayout" Target="../slideLayouts/slideLayout8.xml"/><Relationship Id="rId6" Type="http://schemas.openxmlformats.org/officeDocument/2006/relationships/image" Target="../media/image11.jpeg"/><Relationship Id="rId11" Type="http://schemas.openxmlformats.org/officeDocument/2006/relationships/image" Target="../media/image15.jpeg"/><Relationship Id="rId5" Type="http://schemas.microsoft.com/office/2007/relationships/hdphoto" Target="../media/hdphoto1.wdp"/><Relationship Id="rId15" Type="http://schemas.openxmlformats.org/officeDocument/2006/relationships/image" Target="../media/image19.jpeg"/><Relationship Id="rId10" Type="http://schemas.microsoft.com/office/2007/relationships/hdphoto" Target="../media/hdphoto2.wdp"/><Relationship Id="rId19" Type="http://schemas.openxmlformats.org/officeDocument/2006/relationships/hyperlink" Target="https://www.tractica.com/newsroom/press-releases/artificial-intelligence-software-market-to-reach-126-0-billion-in-annual-worldwide-revenue-by-2025/" TargetMode="External"/><Relationship Id="rId4" Type="http://schemas.openxmlformats.org/officeDocument/2006/relationships/image" Target="../media/image10.png"/><Relationship Id="rId9" Type="http://schemas.openxmlformats.org/officeDocument/2006/relationships/image" Target="../media/image14.png"/><Relationship Id="rId14" Type="http://schemas.openxmlformats.org/officeDocument/2006/relationships/image" Target="../media/image18.jpeg"/></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7" Type="http://schemas.openxmlformats.org/officeDocument/2006/relationships/hyperlink" Target="https://www.mckinsey.com/featured-insights/artificial-intelligence/notes-from-the-ai-frontier-applications-and-value-of-deep-learning"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23.gif"/><Relationship Id="rId5" Type="http://schemas.openxmlformats.org/officeDocument/2006/relationships/image" Target="../media/image22.png"/><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4.tiff"/><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27.tiff"/><Relationship Id="rId5" Type="http://schemas.openxmlformats.org/officeDocument/2006/relationships/image" Target="../media/image26.tiff"/><Relationship Id="rId4" Type="http://schemas.openxmlformats.org/officeDocument/2006/relationships/image" Target="../media/image25.tiff"/></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9.xml"/><Relationship Id="rId5" Type="http://schemas.openxmlformats.org/officeDocument/2006/relationships/image" Target="../media/image29.png"/><Relationship Id="rId4" Type="http://schemas.openxmlformats.org/officeDocument/2006/relationships/hyperlink" Target="https://software.intel.com/en-us/articles/optimization-notice"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30.png"/><Relationship Id="rId7" Type="http://schemas.openxmlformats.org/officeDocument/2006/relationships/hyperlink" Target="https://software.intel.com/en-us/articles/optimization-notice" TargetMode="External"/><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33.jpeg"/><Relationship Id="rId5" Type="http://schemas.openxmlformats.org/officeDocument/2006/relationships/image" Target="../media/image32.jpe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07484" y="5537721"/>
            <a:ext cx="8440283" cy="1233813"/>
          </a:xfrm>
        </p:spPr>
        <p:txBody>
          <a:bodyPr/>
          <a:lstStyle/>
          <a:p>
            <a:pPr>
              <a:spcBef>
                <a:spcPts val="1200"/>
              </a:spcBef>
            </a:pPr>
            <a:r>
              <a:rPr lang="en-US" dirty="0"/>
              <a:t>July 2020</a:t>
            </a:r>
          </a:p>
        </p:txBody>
      </p:sp>
      <p:sp>
        <p:nvSpPr>
          <p:cNvPr id="3" name="Title 2"/>
          <p:cNvSpPr>
            <a:spLocks noGrp="1"/>
          </p:cNvSpPr>
          <p:nvPr>
            <p:ph type="ctrTitle"/>
          </p:nvPr>
        </p:nvSpPr>
        <p:spPr>
          <a:xfrm>
            <a:off x="607484" y="3871299"/>
            <a:ext cx="11100620" cy="1336387"/>
          </a:xfrm>
        </p:spPr>
        <p:txBody>
          <a:bodyPr>
            <a:normAutofit fontScale="90000"/>
          </a:bodyPr>
          <a:lstStyle/>
          <a:p>
            <a:r>
              <a:rPr lang="en-US" sz="7200" kern="0" dirty="0">
                <a:solidFill>
                  <a:prstClr val="white"/>
                </a:solidFill>
                <a:latin typeface="Intel Clear Pro"/>
              </a:rPr>
              <a:t>Accelerate </a:t>
            </a:r>
            <a:r>
              <a:rPr lang="en-US" sz="7200" kern="0">
                <a:solidFill>
                  <a:prstClr val="white"/>
                </a:solidFill>
                <a:latin typeface="Intel Clear Pro"/>
              </a:rPr>
              <a:t>Deep Learning Inference </a:t>
            </a:r>
            <a:r>
              <a:rPr lang="en-US" sz="7200" kern="0" dirty="0">
                <a:solidFill>
                  <a:prstClr val="white"/>
                </a:solidFill>
                <a:latin typeface="Intel Clear Pro"/>
              </a:rPr>
              <a:t>using Intel® Technologies</a:t>
            </a:r>
            <a:br>
              <a:rPr lang="en-US" sz="7200" kern="0" dirty="0">
                <a:solidFill>
                  <a:prstClr val="white"/>
                </a:solidFill>
                <a:latin typeface="Intel Clear Pro"/>
              </a:rPr>
            </a:br>
            <a:br>
              <a:rPr lang="en-US" sz="7200" kern="0" dirty="0">
                <a:solidFill>
                  <a:srgbClr val="FFFF00"/>
                </a:solidFill>
                <a:latin typeface="Intel Clear Pro"/>
              </a:rPr>
            </a:br>
            <a:r>
              <a:rPr lang="en-US" sz="7200" kern="0" dirty="0">
                <a:solidFill>
                  <a:srgbClr val="FFFF00"/>
                </a:solidFill>
                <a:latin typeface="Intel Clear Pro"/>
              </a:rPr>
              <a:t>Introduction: Smart Video</a:t>
            </a:r>
            <a:br>
              <a:rPr lang="en-US" sz="7200" kern="0" dirty="0">
                <a:solidFill>
                  <a:srgbClr val="FFFF00"/>
                </a:solidFill>
                <a:latin typeface="Intel Clear Pro"/>
              </a:rPr>
            </a:br>
            <a:r>
              <a:rPr lang="en-US" sz="4000" kern="0" dirty="0">
                <a:solidFill>
                  <a:srgbClr val="FFFF00"/>
                </a:solidFill>
                <a:latin typeface="Intel Clear Pro"/>
              </a:rPr>
              <a:t>Intel® Distribution of OpenVINO™ toolkit 2020.R4 version</a:t>
            </a:r>
            <a:endParaRPr lang="en-US" sz="5000" dirty="0">
              <a:solidFill>
                <a:srgbClr val="FFFF00"/>
              </a:solidFill>
              <a:latin typeface="+mj-lt"/>
            </a:endParaRPr>
          </a:p>
        </p:txBody>
      </p:sp>
    </p:spTree>
    <p:extLst>
      <p:ext uri="{BB962C8B-B14F-4D97-AF65-F5344CB8AC3E}">
        <p14:creationId xmlns:p14="http://schemas.microsoft.com/office/powerpoint/2010/main" val="3035356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409219B-44E4-D844-B3C9-726A7FCE65C0}"/>
              </a:ext>
            </a:extLst>
          </p:cNvPr>
          <p:cNvSpPr>
            <a:spLocks noGrp="1"/>
          </p:cNvSpPr>
          <p:nvPr>
            <p:ph type="sldNum" sz="quarter" idx="12"/>
          </p:nvPr>
        </p:nvSpPr>
        <p:spPr/>
        <p:txBody>
          <a:bodyPr/>
          <a:lstStyle/>
          <a:p>
            <a:pPr defTabSz="609570">
              <a:defRPr/>
            </a:pPr>
            <a:fld id="{EE2556C5-CE8C-6547-B838-EA80C61A4AF7}" type="slidenum">
              <a:rPr lang="en-US">
                <a:latin typeface="Intel Clear"/>
              </a:rPr>
              <a:pPr defTabSz="609570">
                <a:defRPr/>
              </a:pPr>
              <a:t>10</a:t>
            </a:fld>
            <a:endParaRPr lang="en-US">
              <a:latin typeface="Intel Clear"/>
            </a:endParaRPr>
          </a:p>
        </p:txBody>
      </p:sp>
      <p:sp>
        <p:nvSpPr>
          <p:cNvPr id="3" name="Content Placeholder 2"/>
          <p:cNvSpPr>
            <a:spLocks noGrp="1"/>
          </p:cNvSpPr>
          <p:nvPr>
            <p:ph sz="half" idx="1"/>
          </p:nvPr>
        </p:nvSpPr>
        <p:spPr>
          <a:xfrm>
            <a:off x="514723" y="1565358"/>
            <a:ext cx="10972800" cy="1339129"/>
          </a:xfrm>
        </p:spPr>
        <p:txBody>
          <a:bodyPr/>
          <a:lstStyle/>
          <a:p>
            <a:pPr lvl="0"/>
            <a:r>
              <a:rPr lang="en-US" dirty="0"/>
              <a:t>Tool Suite for High-Performance, Deep Learning Inference</a:t>
            </a:r>
          </a:p>
          <a:p>
            <a:pPr lvl="0"/>
            <a:r>
              <a:rPr lang="en-US" sz="1867" b="0" dirty="0">
                <a:solidFill>
                  <a:schemeClr val="tx1"/>
                </a:solidFill>
              </a:rPr>
              <a:t>Fast, accurate real-world results using high-performance, AI and computer vision inference deployed into production across Intel® architecture from edge to cloud</a:t>
            </a:r>
          </a:p>
        </p:txBody>
      </p:sp>
      <p:sp>
        <p:nvSpPr>
          <p:cNvPr id="5" name="Title 4"/>
          <p:cNvSpPr>
            <a:spLocks noGrp="1"/>
          </p:cNvSpPr>
          <p:nvPr>
            <p:ph type="title"/>
          </p:nvPr>
        </p:nvSpPr>
        <p:spPr>
          <a:xfrm>
            <a:off x="514723" y="906741"/>
            <a:ext cx="10972800" cy="615553"/>
          </a:xfrm>
        </p:spPr>
        <p:txBody>
          <a:bodyPr/>
          <a:lstStyle/>
          <a:p>
            <a:r>
              <a:rPr lang="en-US"/>
              <a:t>Intel® distribution of OpenVINO™ toolkit</a:t>
            </a:r>
          </a:p>
        </p:txBody>
      </p:sp>
      <p:sp>
        <p:nvSpPr>
          <p:cNvPr id="56" name="Footer Placeholder 3">
            <a:extLst>
              <a:ext uri="{FF2B5EF4-FFF2-40B4-BE49-F238E27FC236}">
                <a16:creationId xmlns:a16="http://schemas.microsoft.com/office/drawing/2014/main" id="{AB8C1EEE-42EC-47A0-AF4E-F6D35AC3BE4F}"/>
              </a:ext>
            </a:extLst>
          </p:cNvPr>
          <p:cNvSpPr>
            <a:spLocks noGrp="1"/>
          </p:cNvSpPr>
          <p:nvPr>
            <p:ph type="ftr" sz="quarter" idx="3"/>
          </p:nvPr>
        </p:nvSpPr>
        <p:spPr>
          <a:prstGeom prst="rect">
            <a:avLst/>
          </a:prstGeom>
        </p:spPr>
        <p:txBody>
          <a:bodyPr vert="horz" lIns="0" tIns="0" rIns="0" bIns="0" rtlCol="0" anchor="ctr"/>
          <a:lstStyle>
            <a:lvl1pPr>
              <a:defRPr lang="en-US" sz="933" b="1" spc="400">
                <a:solidFill>
                  <a:srgbClr val="000000"/>
                </a:solidFill>
                <a:cs typeface="Intel Clear"/>
              </a:defRPr>
            </a:lvl1pPr>
          </a:lstStyle>
          <a:p>
            <a:pPr defTabSz="914377">
              <a:defRPr/>
            </a:pPr>
            <a:r>
              <a:rPr lang="en-US">
                <a:latin typeface="Intel Clear"/>
              </a:rPr>
              <a:t>INTEL® DISTRIBUTION OF O</a:t>
            </a:r>
            <a:r>
              <a:rPr lang="en-US" sz="800">
                <a:latin typeface="Intel Clear"/>
              </a:rPr>
              <a:t>PEN</a:t>
            </a:r>
            <a:r>
              <a:rPr lang="en-US">
                <a:latin typeface="Intel Clear"/>
              </a:rPr>
              <a:t>VINO™ TOOLKIT</a:t>
            </a:r>
          </a:p>
        </p:txBody>
      </p:sp>
      <p:grpSp>
        <p:nvGrpSpPr>
          <p:cNvPr id="4" name="Group 3">
            <a:extLst>
              <a:ext uri="{FF2B5EF4-FFF2-40B4-BE49-F238E27FC236}">
                <a16:creationId xmlns:a16="http://schemas.microsoft.com/office/drawing/2014/main" id="{83E18971-C485-47AD-BAC5-652BCB118B96}"/>
              </a:ext>
            </a:extLst>
          </p:cNvPr>
          <p:cNvGrpSpPr/>
          <p:nvPr/>
        </p:nvGrpSpPr>
        <p:grpSpPr>
          <a:xfrm>
            <a:off x="661736" y="3516083"/>
            <a:ext cx="3392813" cy="1869629"/>
            <a:chOff x="496302" y="2637062"/>
            <a:chExt cx="2544610" cy="1402222"/>
          </a:xfrm>
        </p:grpSpPr>
        <p:grpSp>
          <p:nvGrpSpPr>
            <p:cNvPr id="49" name="Group 48">
              <a:extLst>
                <a:ext uri="{FF2B5EF4-FFF2-40B4-BE49-F238E27FC236}">
                  <a16:creationId xmlns:a16="http://schemas.microsoft.com/office/drawing/2014/main" id="{F982A1C5-7BB0-424A-934A-B8058E0DCE5E}"/>
                </a:ext>
              </a:extLst>
            </p:cNvPr>
            <p:cNvGrpSpPr/>
            <p:nvPr/>
          </p:nvGrpSpPr>
          <p:grpSpPr>
            <a:xfrm>
              <a:off x="1311316" y="2637062"/>
              <a:ext cx="1016624" cy="678832"/>
              <a:chOff x="1870239" y="3715568"/>
              <a:chExt cx="569375" cy="375629"/>
            </a:xfrm>
            <a:solidFill>
              <a:schemeClr val="tx2"/>
            </a:solidFill>
          </p:grpSpPr>
          <p:sp>
            <p:nvSpPr>
              <p:cNvPr id="50" name="Freeform 644">
                <a:extLst>
                  <a:ext uri="{FF2B5EF4-FFF2-40B4-BE49-F238E27FC236}">
                    <a16:creationId xmlns:a16="http://schemas.microsoft.com/office/drawing/2014/main" id="{385B5785-8951-4FD8-B82C-7ED2236D2008}"/>
                  </a:ext>
                </a:extLst>
              </p:cNvPr>
              <p:cNvSpPr>
                <a:spLocks noEditPoints="1"/>
              </p:cNvSpPr>
              <p:nvPr/>
            </p:nvSpPr>
            <p:spPr bwMode="auto">
              <a:xfrm>
                <a:off x="2063985" y="3715568"/>
                <a:ext cx="375629" cy="375629"/>
              </a:xfrm>
              <a:custGeom>
                <a:avLst/>
                <a:gdLst>
                  <a:gd name="T0" fmla="*/ 100 w 201"/>
                  <a:gd name="T1" fmla="*/ 201 h 201"/>
                  <a:gd name="T2" fmla="*/ 0 w 201"/>
                  <a:gd name="T3" fmla="*/ 100 h 201"/>
                  <a:gd name="T4" fmla="*/ 100 w 201"/>
                  <a:gd name="T5" fmla="*/ 0 h 201"/>
                  <a:gd name="T6" fmla="*/ 201 w 201"/>
                  <a:gd name="T7" fmla="*/ 100 h 201"/>
                  <a:gd name="T8" fmla="*/ 100 w 201"/>
                  <a:gd name="T9" fmla="*/ 201 h 201"/>
                  <a:gd name="T10" fmla="*/ 100 w 201"/>
                  <a:gd name="T11" fmla="*/ 13 h 201"/>
                  <a:gd name="T12" fmla="*/ 14 w 201"/>
                  <a:gd name="T13" fmla="*/ 100 h 201"/>
                  <a:gd name="T14" fmla="*/ 100 w 201"/>
                  <a:gd name="T15" fmla="*/ 187 h 201"/>
                  <a:gd name="T16" fmla="*/ 187 w 201"/>
                  <a:gd name="T17" fmla="*/ 100 h 201"/>
                  <a:gd name="T18" fmla="*/ 100 w 201"/>
                  <a:gd name="T19" fmla="*/ 1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1" h="201">
                    <a:moveTo>
                      <a:pt x="100" y="201"/>
                    </a:moveTo>
                    <a:cubicBezTo>
                      <a:pt x="45" y="201"/>
                      <a:pt x="0" y="155"/>
                      <a:pt x="0" y="100"/>
                    </a:cubicBezTo>
                    <a:cubicBezTo>
                      <a:pt x="0" y="45"/>
                      <a:pt x="45" y="0"/>
                      <a:pt x="100" y="0"/>
                    </a:cubicBezTo>
                    <a:cubicBezTo>
                      <a:pt x="156" y="0"/>
                      <a:pt x="201" y="45"/>
                      <a:pt x="201" y="100"/>
                    </a:cubicBezTo>
                    <a:cubicBezTo>
                      <a:pt x="201" y="155"/>
                      <a:pt x="156" y="201"/>
                      <a:pt x="100" y="201"/>
                    </a:cubicBezTo>
                    <a:moveTo>
                      <a:pt x="100" y="13"/>
                    </a:moveTo>
                    <a:cubicBezTo>
                      <a:pt x="53" y="13"/>
                      <a:pt x="14" y="52"/>
                      <a:pt x="14" y="100"/>
                    </a:cubicBezTo>
                    <a:cubicBezTo>
                      <a:pt x="14" y="148"/>
                      <a:pt x="53" y="187"/>
                      <a:pt x="100" y="187"/>
                    </a:cubicBezTo>
                    <a:cubicBezTo>
                      <a:pt x="148" y="187"/>
                      <a:pt x="187" y="148"/>
                      <a:pt x="187" y="100"/>
                    </a:cubicBezTo>
                    <a:cubicBezTo>
                      <a:pt x="187" y="52"/>
                      <a:pt x="148" y="13"/>
                      <a:pt x="100" y="13"/>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40">
                  <a:defRPr/>
                </a:pPr>
                <a:endParaRPr lang="en-US" sz="1067">
                  <a:solidFill>
                    <a:prstClr val="white"/>
                  </a:solidFill>
                  <a:latin typeface="Intel Clear"/>
                </a:endParaRPr>
              </a:p>
            </p:txBody>
          </p:sp>
          <p:sp>
            <p:nvSpPr>
              <p:cNvPr id="51" name="Freeform 645">
                <a:extLst>
                  <a:ext uri="{FF2B5EF4-FFF2-40B4-BE49-F238E27FC236}">
                    <a16:creationId xmlns:a16="http://schemas.microsoft.com/office/drawing/2014/main" id="{96A178B7-CA6A-4E8F-A67F-6510D87D6387}"/>
                  </a:ext>
                </a:extLst>
              </p:cNvPr>
              <p:cNvSpPr>
                <a:spLocks/>
              </p:cNvSpPr>
              <p:nvPr/>
            </p:nvSpPr>
            <p:spPr bwMode="auto">
              <a:xfrm>
                <a:off x="2114596" y="3766179"/>
                <a:ext cx="205608" cy="136017"/>
              </a:xfrm>
              <a:custGeom>
                <a:avLst/>
                <a:gdLst>
                  <a:gd name="T0" fmla="*/ 17 w 110"/>
                  <a:gd name="T1" fmla="*/ 73 h 73"/>
                  <a:gd name="T2" fmla="*/ 18 w 110"/>
                  <a:gd name="T3" fmla="*/ 72 h 73"/>
                  <a:gd name="T4" fmla="*/ 73 w 110"/>
                  <a:gd name="T5" fmla="*/ 17 h 73"/>
                  <a:gd name="T6" fmla="*/ 97 w 110"/>
                  <a:gd name="T7" fmla="*/ 23 h 73"/>
                  <a:gd name="T8" fmla="*/ 98 w 110"/>
                  <a:gd name="T9" fmla="*/ 22 h 73"/>
                  <a:gd name="T10" fmla="*/ 110 w 110"/>
                  <a:gd name="T11" fmla="*/ 11 h 73"/>
                  <a:gd name="T12" fmla="*/ 109 w 110"/>
                  <a:gd name="T13" fmla="*/ 10 h 73"/>
                  <a:gd name="T14" fmla="*/ 73 w 110"/>
                  <a:gd name="T15" fmla="*/ 0 h 73"/>
                  <a:gd name="T16" fmla="*/ 0 w 110"/>
                  <a:gd name="T17" fmla="*/ 72 h 73"/>
                  <a:gd name="T18" fmla="*/ 1 w 110"/>
                  <a:gd name="T19" fmla="*/ 73 h 73"/>
                  <a:gd name="T20" fmla="*/ 17 w 110"/>
                  <a:gd name="T21"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0" h="73">
                    <a:moveTo>
                      <a:pt x="17" y="73"/>
                    </a:moveTo>
                    <a:cubicBezTo>
                      <a:pt x="17" y="73"/>
                      <a:pt x="18" y="73"/>
                      <a:pt x="18" y="72"/>
                    </a:cubicBezTo>
                    <a:cubicBezTo>
                      <a:pt x="18" y="42"/>
                      <a:pt x="43" y="17"/>
                      <a:pt x="73" y="17"/>
                    </a:cubicBezTo>
                    <a:cubicBezTo>
                      <a:pt x="82" y="17"/>
                      <a:pt x="90" y="19"/>
                      <a:pt x="97" y="23"/>
                    </a:cubicBezTo>
                    <a:cubicBezTo>
                      <a:pt x="98" y="22"/>
                      <a:pt x="98" y="22"/>
                      <a:pt x="98" y="22"/>
                    </a:cubicBezTo>
                    <a:cubicBezTo>
                      <a:pt x="110" y="11"/>
                      <a:pt x="110" y="11"/>
                      <a:pt x="110" y="11"/>
                    </a:cubicBezTo>
                    <a:cubicBezTo>
                      <a:pt x="110" y="11"/>
                      <a:pt x="110" y="10"/>
                      <a:pt x="109" y="10"/>
                    </a:cubicBezTo>
                    <a:cubicBezTo>
                      <a:pt x="99" y="4"/>
                      <a:pt x="87" y="0"/>
                      <a:pt x="73" y="0"/>
                    </a:cubicBezTo>
                    <a:cubicBezTo>
                      <a:pt x="33" y="0"/>
                      <a:pt x="1" y="32"/>
                      <a:pt x="0" y="72"/>
                    </a:cubicBezTo>
                    <a:cubicBezTo>
                      <a:pt x="0" y="73"/>
                      <a:pt x="1" y="73"/>
                      <a:pt x="1" y="73"/>
                    </a:cubicBezTo>
                    <a:lnTo>
                      <a:pt x="17" y="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40">
                  <a:defRPr/>
                </a:pPr>
                <a:endParaRPr lang="en-US" sz="1067">
                  <a:solidFill>
                    <a:prstClr val="white"/>
                  </a:solidFill>
                  <a:latin typeface="Intel Clear"/>
                </a:endParaRPr>
              </a:p>
            </p:txBody>
          </p:sp>
          <p:sp>
            <p:nvSpPr>
              <p:cNvPr id="52" name="Freeform 646">
                <a:extLst>
                  <a:ext uri="{FF2B5EF4-FFF2-40B4-BE49-F238E27FC236}">
                    <a16:creationId xmlns:a16="http://schemas.microsoft.com/office/drawing/2014/main" id="{09227401-BE92-40AA-B692-E1695548D5C7}"/>
                  </a:ext>
                </a:extLst>
              </p:cNvPr>
              <p:cNvSpPr>
                <a:spLocks noEditPoints="1"/>
              </p:cNvSpPr>
              <p:nvPr/>
            </p:nvSpPr>
            <p:spPr bwMode="auto">
              <a:xfrm>
                <a:off x="2211865" y="3801765"/>
                <a:ext cx="145507" cy="141553"/>
              </a:xfrm>
              <a:custGeom>
                <a:avLst/>
                <a:gdLst>
                  <a:gd name="T0" fmla="*/ 78 w 78"/>
                  <a:gd name="T1" fmla="*/ 9 h 76"/>
                  <a:gd name="T2" fmla="*/ 70 w 78"/>
                  <a:gd name="T3" fmla="*/ 0 h 76"/>
                  <a:gd name="T4" fmla="*/ 69 w 78"/>
                  <a:gd name="T5" fmla="*/ 0 h 76"/>
                  <a:gd name="T6" fmla="*/ 31 w 78"/>
                  <a:gd name="T7" fmla="*/ 35 h 76"/>
                  <a:gd name="T8" fmla="*/ 30 w 78"/>
                  <a:gd name="T9" fmla="*/ 35 h 76"/>
                  <a:gd name="T10" fmla="*/ 20 w 78"/>
                  <a:gd name="T11" fmla="*/ 33 h 76"/>
                  <a:gd name="T12" fmla="*/ 1 w 78"/>
                  <a:gd name="T13" fmla="*/ 52 h 76"/>
                  <a:gd name="T14" fmla="*/ 23 w 78"/>
                  <a:gd name="T15" fmla="*/ 75 h 76"/>
                  <a:gd name="T16" fmla="*/ 42 w 78"/>
                  <a:gd name="T17" fmla="*/ 56 h 76"/>
                  <a:gd name="T18" fmla="*/ 41 w 78"/>
                  <a:gd name="T19" fmla="*/ 46 h 76"/>
                  <a:gd name="T20" fmla="*/ 41 w 78"/>
                  <a:gd name="T21" fmla="*/ 45 h 76"/>
                  <a:gd name="T22" fmla="*/ 78 w 78"/>
                  <a:gd name="T23" fmla="*/ 10 h 76"/>
                  <a:gd name="T24" fmla="*/ 78 w 78"/>
                  <a:gd name="T25" fmla="*/ 9 h 76"/>
                  <a:gd name="T26" fmla="*/ 21 w 78"/>
                  <a:gd name="T27" fmla="*/ 61 h 76"/>
                  <a:gd name="T28" fmla="*/ 14 w 78"/>
                  <a:gd name="T29" fmla="*/ 54 h 76"/>
                  <a:gd name="T30" fmla="*/ 21 w 78"/>
                  <a:gd name="T31" fmla="*/ 47 h 76"/>
                  <a:gd name="T32" fmla="*/ 28 w 78"/>
                  <a:gd name="T33" fmla="*/ 54 h 76"/>
                  <a:gd name="T34" fmla="*/ 21 w 78"/>
                  <a:gd name="T35" fmla="*/ 6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8" h="76">
                    <a:moveTo>
                      <a:pt x="78" y="9"/>
                    </a:moveTo>
                    <a:cubicBezTo>
                      <a:pt x="70" y="0"/>
                      <a:pt x="70" y="0"/>
                      <a:pt x="70" y="0"/>
                    </a:cubicBezTo>
                    <a:cubicBezTo>
                      <a:pt x="69" y="0"/>
                      <a:pt x="69" y="0"/>
                      <a:pt x="69" y="0"/>
                    </a:cubicBezTo>
                    <a:cubicBezTo>
                      <a:pt x="31" y="35"/>
                      <a:pt x="31" y="35"/>
                      <a:pt x="31" y="35"/>
                    </a:cubicBezTo>
                    <a:cubicBezTo>
                      <a:pt x="30" y="35"/>
                      <a:pt x="30" y="35"/>
                      <a:pt x="30" y="35"/>
                    </a:cubicBezTo>
                    <a:cubicBezTo>
                      <a:pt x="27" y="34"/>
                      <a:pt x="24" y="33"/>
                      <a:pt x="20" y="33"/>
                    </a:cubicBezTo>
                    <a:cubicBezTo>
                      <a:pt x="10" y="34"/>
                      <a:pt x="1" y="42"/>
                      <a:pt x="1" y="52"/>
                    </a:cubicBezTo>
                    <a:cubicBezTo>
                      <a:pt x="0" y="65"/>
                      <a:pt x="10" y="76"/>
                      <a:pt x="23" y="75"/>
                    </a:cubicBezTo>
                    <a:cubicBezTo>
                      <a:pt x="33" y="74"/>
                      <a:pt x="41" y="66"/>
                      <a:pt x="42" y="56"/>
                    </a:cubicBezTo>
                    <a:cubicBezTo>
                      <a:pt x="42" y="52"/>
                      <a:pt x="42" y="49"/>
                      <a:pt x="41" y="46"/>
                    </a:cubicBezTo>
                    <a:cubicBezTo>
                      <a:pt x="41" y="45"/>
                      <a:pt x="41" y="45"/>
                      <a:pt x="41" y="45"/>
                    </a:cubicBezTo>
                    <a:cubicBezTo>
                      <a:pt x="78" y="10"/>
                      <a:pt x="78" y="10"/>
                      <a:pt x="78" y="10"/>
                    </a:cubicBezTo>
                    <a:cubicBezTo>
                      <a:pt x="78" y="9"/>
                      <a:pt x="78" y="9"/>
                      <a:pt x="78" y="9"/>
                    </a:cubicBezTo>
                    <a:moveTo>
                      <a:pt x="21" y="61"/>
                    </a:moveTo>
                    <a:cubicBezTo>
                      <a:pt x="18" y="61"/>
                      <a:pt x="14" y="58"/>
                      <a:pt x="14" y="54"/>
                    </a:cubicBezTo>
                    <a:cubicBezTo>
                      <a:pt x="14" y="50"/>
                      <a:pt x="18" y="47"/>
                      <a:pt x="21" y="47"/>
                    </a:cubicBezTo>
                    <a:cubicBezTo>
                      <a:pt x="25" y="47"/>
                      <a:pt x="28" y="50"/>
                      <a:pt x="28" y="54"/>
                    </a:cubicBezTo>
                    <a:cubicBezTo>
                      <a:pt x="28" y="58"/>
                      <a:pt x="25" y="61"/>
                      <a:pt x="21" y="6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40">
                  <a:defRPr/>
                </a:pPr>
                <a:endParaRPr lang="en-US" sz="1067">
                  <a:solidFill>
                    <a:prstClr val="white"/>
                  </a:solidFill>
                  <a:latin typeface="Intel Clear"/>
                </a:endParaRPr>
              </a:p>
            </p:txBody>
          </p:sp>
          <p:sp>
            <p:nvSpPr>
              <p:cNvPr id="53" name="Freeform 647">
                <a:extLst>
                  <a:ext uri="{FF2B5EF4-FFF2-40B4-BE49-F238E27FC236}">
                    <a16:creationId xmlns:a16="http://schemas.microsoft.com/office/drawing/2014/main" id="{D50EF69D-71FC-4449-B8EA-5DE8AAFDD6E0}"/>
                  </a:ext>
                </a:extLst>
              </p:cNvPr>
              <p:cNvSpPr>
                <a:spLocks/>
              </p:cNvSpPr>
              <p:nvPr/>
            </p:nvSpPr>
            <p:spPr bwMode="auto">
              <a:xfrm>
                <a:off x="1870239" y="3825489"/>
                <a:ext cx="182675" cy="31632"/>
              </a:xfrm>
              <a:custGeom>
                <a:avLst/>
                <a:gdLst>
                  <a:gd name="T0" fmla="*/ 97 w 98"/>
                  <a:gd name="T1" fmla="*/ 0 h 17"/>
                  <a:gd name="T2" fmla="*/ 1 w 98"/>
                  <a:gd name="T3" fmla="*/ 0 h 17"/>
                  <a:gd name="T4" fmla="*/ 0 w 98"/>
                  <a:gd name="T5" fmla="*/ 1 h 17"/>
                  <a:gd name="T6" fmla="*/ 5 w 98"/>
                  <a:gd name="T7" fmla="*/ 16 h 17"/>
                  <a:gd name="T8" fmla="*/ 6 w 98"/>
                  <a:gd name="T9" fmla="*/ 17 h 17"/>
                  <a:gd name="T10" fmla="*/ 92 w 98"/>
                  <a:gd name="T11" fmla="*/ 17 h 17"/>
                  <a:gd name="T12" fmla="*/ 93 w 98"/>
                  <a:gd name="T13" fmla="*/ 16 h 17"/>
                  <a:gd name="T14" fmla="*/ 97 w 98"/>
                  <a:gd name="T15" fmla="*/ 1 h 17"/>
                  <a:gd name="T16" fmla="*/ 97 w 98"/>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17">
                    <a:moveTo>
                      <a:pt x="97" y="0"/>
                    </a:moveTo>
                    <a:cubicBezTo>
                      <a:pt x="1" y="0"/>
                      <a:pt x="1" y="0"/>
                      <a:pt x="1" y="0"/>
                    </a:cubicBezTo>
                    <a:cubicBezTo>
                      <a:pt x="1" y="0"/>
                      <a:pt x="0" y="0"/>
                      <a:pt x="0" y="1"/>
                    </a:cubicBezTo>
                    <a:cubicBezTo>
                      <a:pt x="5" y="16"/>
                      <a:pt x="5" y="16"/>
                      <a:pt x="5" y="16"/>
                    </a:cubicBezTo>
                    <a:cubicBezTo>
                      <a:pt x="6" y="17"/>
                      <a:pt x="6" y="17"/>
                      <a:pt x="6" y="17"/>
                    </a:cubicBezTo>
                    <a:cubicBezTo>
                      <a:pt x="92" y="17"/>
                      <a:pt x="92" y="17"/>
                      <a:pt x="92" y="17"/>
                    </a:cubicBezTo>
                    <a:cubicBezTo>
                      <a:pt x="92" y="17"/>
                      <a:pt x="93" y="17"/>
                      <a:pt x="93" y="16"/>
                    </a:cubicBezTo>
                    <a:cubicBezTo>
                      <a:pt x="94" y="11"/>
                      <a:pt x="95" y="6"/>
                      <a:pt x="97" y="1"/>
                    </a:cubicBezTo>
                    <a:cubicBezTo>
                      <a:pt x="98" y="0"/>
                      <a:pt x="97" y="0"/>
                      <a:pt x="9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40">
                  <a:defRPr/>
                </a:pPr>
                <a:endParaRPr lang="en-US" sz="1067">
                  <a:solidFill>
                    <a:prstClr val="white"/>
                  </a:solidFill>
                  <a:latin typeface="Intel Clear"/>
                </a:endParaRPr>
              </a:p>
            </p:txBody>
          </p:sp>
          <p:sp>
            <p:nvSpPr>
              <p:cNvPr id="54" name="Freeform 648">
                <a:extLst>
                  <a:ext uri="{FF2B5EF4-FFF2-40B4-BE49-F238E27FC236}">
                    <a16:creationId xmlns:a16="http://schemas.microsoft.com/office/drawing/2014/main" id="{C6B8F7B5-5A0D-448E-A9B0-A3B70F220937}"/>
                  </a:ext>
                </a:extLst>
              </p:cNvPr>
              <p:cNvSpPr>
                <a:spLocks/>
              </p:cNvSpPr>
              <p:nvPr/>
            </p:nvSpPr>
            <p:spPr bwMode="auto">
              <a:xfrm>
                <a:off x="1899499" y="3941736"/>
                <a:ext cx="149461" cy="31632"/>
              </a:xfrm>
              <a:custGeom>
                <a:avLst/>
                <a:gdLst>
                  <a:gd name="T0" fmla="*/ 76 w 80"/>
                  <a:gd name="T1" fmla="*/ 1 h 17"/>
                  <a:gd name="T2" fmla="*/ 75 w 80"/>
                  <a:gd name="T3" fmla="*/ 0 h 17"/>
                  <a:gd name="T4" fmla="*/ 1 w 80"/>
                  <a:gd name="T5" fmla="*/ 0 h 17"/>
                  <a:gd name="T6" fmla="*/ 0 w 80"/>
                  <a:gd name="T7" fmla="*/ 1 h 17"/>
                  <a:gd name="T8" fmla="*/ 4 w 80"/>
                  <a:gd name="T9" fmla="*/ 17 h 17"/>
                  <a:gd name="T10" fmla="*/ 4 w 80"/>
                  <a:gd name="T11" fmla="*/ 17 h 17"/>
                  <a:gd name="T12" fmla="*/ 79 w 80"/>
                  <a:gd name="T13" fmla="*/ 17 h 17"/>
                  <a:gd name="T14" fmla="*/ 80 w 80"/>
                  <a:gd name="T15" fmla="*/ 16 h 17"/>
                  <a:gd name="T16" fmla="*/ 76 w 80"/>
                  <a:gd name="T17"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17">
                    <a:moveTo>
                      <a:pt x="76" y="1"/>
                    </a:moveTo>
                    <a:cubicBezTo>
                      <a:pt x="76" y="0"/>
                      <a:pt x="76" y="0"/>
                      <a:pt x="75" y="0"/>
                    </a:cubicBezTo>
                    <a:cubicBezTo>
                      <a:pt x="1" y="0"/>
                      <a:pt x="1" y="0"/>
                      <a:pt x="1" y="0"/>
                    </a:cubicBezTo>
                    <a:cubicBezTo>
                      <a:pt x="0" y="0"/>
                      <a:pt x="0" y="1"/>
                      <a:pt x="0" y="1"/>
                    </a:cubicBezTo>
                    <a:cubicBezTo>
                      <a:pt x="4" y="17"/>
                      <a:pt x="4" y="17"/>
                      <a:pt x="4" y="17"/>
                    </a:cubicBezTo>
                    <a:cubicBezTo>
                      <a:pt x="4" y="17"/>
                      <a:pt x="4" y="17"/>
                      <a:pt x="4" y="17"/>
                    </a:cubicBezTo>
                    <a:cubicBezTo>
                      <a:pt x="79" y="17"/>
                      <a:pt x="79" y="17"/>
                      <a:pt x="79" y="17"/>
                    </a:cubicBezTo>
                    <a:cubicBezTo>
                      <a:pt x="80" y="17"/>
                      <a:pt x="80" y="17"/>
                      <a:pt x="80" y="16"/>
                    </a:cubicBezTo>
                    <a:cubicBezTo>
                      <a:pt x="78" y="11"/>
                      <a:pt x="77" y="6"/>
                      <a:pt x="76"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40">
                  <a:defRPr/>
                </a:pPr>
                <a:endParaRPr lang="en-US" sz="1067">
                  <a:solidFill>
                    <a:prstClr val="white"/>
                  </a:solidFill>
                  <a:latin typeface="Intel Clear"/>
                </a:endParaRPr>
              </a:p>
            </p:txBody>
          </p:sp>
          <p:sp>
            <p:nvSpPr>
              <p:cNvPr id="55" name="Freeform 649">
                <a:extLst>
                  <a:ext uri="{FF2B5EF4-FFF2-40B4-BE49-F238E27FC236}">
                    <a16:creationId xmlns:a16="http://schemas.microsoft.com/office/drawing/2014/main" id="{8A1E3A5F-62FD-48AA-AB24-A934965042DD}"/>
                  </a:ext>
                </a:extLst>
              </p:cNvPr>
              <p:cNvSpPr>
                <a:spLocks/>
              </p:cNvSpPr>
              <p:nvPr/>
            </p:nvSpPr>
            <p:spPr bwMode="auto">
              <a:xfrm>
                <a:off x="1884474" y="3884008"/>
                <a:ext cx="153415" cy="31632"/>
              </a:xfrm>
              <a:custGeom>
                <a:avLst/>
                <a:gdLst>
                  <a:gd name="T0" fmla="*/ 81 w 82"/>
                  <a:gd name="T1" fmla="*/ 17 h 17"/>
                  <a:gd name="T2" fmla="*/ 82 w 82"/>
                  <a:gd name="T3" fmla="*/ 16 h 17"/>
                  <a:gd name="T4" fmla="*/ 82 w 82"/>
                  <a:gd name="T5" fmla="*/ 10 h 17"/>
                  <a:gd name="T6" fmla="*/ 82 w 82"/>
                  <a:gd name="T7" fmla="*/ 1 h 17"/>
                  <a:gd name="T8" fmla="*/ 82 w 82"/>
                  <a:gd name="T9" fmla="*/ 0 h 17"/>
                  <a:gd name="T10" fmla="*/ 1 w 82"/>
                  <a:gd name="T11" fmla="*/ 0 h 17"/>
                  <a:gd name="T12" fmla="*/ 0 w 82"/>
                  <a:gd name="T13" fmla="*/ 1 h 17"/>
                  <a:gd name="T14" fmla="*/ 4 w 82"/>
                  <a:gd name="T15" fmla="*/ 17 h 17"/>
                  <a:gd name="T16" fmla="*/ 5 w 82"/>
                  <a:gd name="T17" fmla="*/ 17 h 17"/>
                  <a:gd name="T18" fmla="*/ 81 w 82"/>
                  <a:gd name="T1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17">
                    <a:moveTo>
                      <a:pt x="81" y="17"/>
                    </a:moveTo>
                    <a:cubicBezTo>
                      <a:pt x="82" y="17"/>
                      <a:pt x="82" y="17"/>
                      <a:pt x="82" y="16"/>
                    </a:cubicBezTo>
                    <a:cubicBezTo>
                      <a:pt x="82" y="14"/>
                      <a:pt x="82" y="12"/>
                      <a:pt x="82" y="10"/>
                    </a:cubicBezTo>
                    <a:cubicBezTo>
                      <a:pt x="82" y="7"/>
                      <a:pt x="82" y="4"/>
                      <a:pt x="82" y="1"/>
                    </a:cubicBezTo>
                    <a:cubicBezTo>
                      <a:pt x="82" y="0"/>
                      <a:pt x="82" y="0"/>
                      <a:pt x="82" y="0"/>
                    </a:cubicBezTo>
                    <a:cubicBezTo>
                      <a:pt x="1" y="0"/>
                      <a:pt x="1" y="0"/>
                      <a:pt x="1" y="0"/>
                    </a:cubicBezTo>
                    <a:cubicBezTo>
                      <a:pt x="0" y="0"/>
                      <a:pt x="0" y="0"/>
                      <a:pt x="0" y="1"/>
                    </a:cubicBezTo>
                    <a:cubicBezTo>
                      <a:pt x="4" y="17"/>
                      <a:pt x="4" y="17"/>
                      <a:pt x="4" y="17"/>
                    </a:cubicBezTo>
                    <a:cubicBezTo>
                      <a:pt x="5" y="17"/>
                      <a:pt x="5" y="17"/>
                      <a:pt x="5" y="17"/>
                    </a:cubicBezTo>
                    <a:lnTo>
                      <a:pt x="81"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40">
                  <a:defRPr/>
                </a:pPr>
                <a:endParaRPr lang="en-US" sz="1067">
                  <a:solidFill>
                    <a:prstClr val="white"/>
                  </a:solidFill>
                  <a:latin typeface="Intel Clear"/>
                </a:endParaRPr>
              </a:p>
            </p:txBody>
          </p:sp>
        </p:grpSp>
        <p:sp>
          <p:nvSpPr>
            <p:cNvPr id="29" name="Rectangle 28">
              <a:extLst>
                <a:ext uri="{FF2B5EF4-FFF2-40B4-BE49-F238E27FC236}">
                  <a16:creationId xmlns:a16="http://schemas.microsoft.com/office/drawing/2014/main" id="{5E516E5E-DE74-4060-9ED5-C8DBEF7B39CF}"/>
                </a:ext>
              </a:extLst>
            </p:cNvPr>
            <p:cNvSpPr/>
            <p:nvPr/>
          </p:nvSpPr>
          <p:spPr>
            <a:xfrm>
              <a:off x="496302" y="3477688"/>
              <a:ext cx="2544610" cy="561596"/>
            </a:xfrm>
            <a:prstGeom prst="rect">
              <a:avLst/>
            </a:prstGeom>
          </p:spPr>
          <p:txBody>
            <a:bodyPr wrap="square">
              <a:spAutoFit/>
            </a:bodyPr>
            <a:lstStyle/>
            <a:p>
              <a:pPr algn="ctr" defTabSz="609585">
                <a:defRPr/>
              </a:pPr>
              <a:r>
                <a:rPr lang="en-US" sz="2133">
                  <a:solidFill>
                    <a:prstClr val="black"/>
                  </a:solidFill>
                  <a:latin typeface="Intel Clear Light" panose="020B0404020203020204" pitchFamily="34" charset="0"/>
                  <a:ea typeface="Intel Clear Light" panose="020B0404020203020204" pitchFamily="34" charset="0"/>
                  <a:cs typeface="Intel Clear Light" panose="020B0404020203020204" pitchFamily="34" charset="0"/>
                </a:rPr>
                <a:t>High-Performance,</a:t>
              </a:r>
            </a:p>
            <a:p>
              <a:pPr algn="ctr" defTabSz="609585">
                <a:defRPr/>
              </a:pPr>
              <a:r>
                <a:rPr lang="en-US" sz="2133">
                  <a:solidFill>
                    <a:prstClr val="black"/>
                  </a:solidFill>
                  <a:latin typeface="Intel Clear Light" panose="020B0404020203020204" pitchFamily="34" charset="0"/>
                  <a:ea typeface="Intel Clear Light" panose="020B0404020203020204" pitchFamily="34" charset="0"/>
                  <a:cs typeface="Intel Clear Light" panose="020B0404020203020204" pitchFamily="34" charset="0"/>
                </a:rPr>
                <a:t>Deep Learning Inference</a:t>
              </a:r>
            </a:p>
          </p:txBody>
        </p:sp>
      </p:grpSp>
      <p:grpSp>
        <p:nvGrpSpPr>
          <p:cNvPr id="6" name="Group 5">
            <a:extLst>
              <a:ext uri="{FF2B5EF4-FFF2-40B4-BE49-F238E27FC236}">
                <a16:creationId xmlns:a16="http://schemas.microsoft.com/office/drawing/2014/main" id="{46BD84C3-35E8-40B4-8E1E-12FA64C7EC90}"/>
              </a:ext>
            </a:extLst>
          </p:cNvPr>
          <p:cNvGrpSpPr/>
          <p:nvPr/>
        </p:nvGrpSpPr>
        <p:grpSpPr>
          <a:xfrm>
            <a:off x="4242468" y="3611042"/>
            <a:ext cx="3528869" cy="1774669"/>
            <a:chOff x="3181851" y="2708281"/>
            <a:chExt cx="2646652" cy="1331002"/>
          </a:xfrm>
        </p:grpSpPr>
        <p:grpSp>
          <p:nvGrpSpPr>
            <p:cNvPr id="36" name="Group 35">
              <a:extLst>
                <a:ext uri="{FF2B5EF4-FFF2-40B4-BE49-F238E27FC236}">
                  <a16:creationId xmlns:a16="http://schemas.microsoft.com/office/drawing/2014/main" id="{B27F3BB0-E9E2-4F85-9198-93847DB0DF21}"/>
                </a:ext>
              </a:extLst>
            </p:cNvPr>
            <p:cNvGrpSpPr/>
            <p:nvPr/>
          </p:nvGrpSpPr>
          <p:grpSpPr>
            <a:xfrm>
              <a:off x="4036667" y="2708281"/>
              <a:ext cx="928351" cy="637401"/>
              <a:chOff x="783802" y="-836228"/>
              <a:chExt cx="476061" cy="302085"/>
            </a:xfrm>
            <a:solidFill>
              <a:schemeClr val="accent2"/>
            </a:solidFill>
          </p:grpSpPr>
          <p:grpSp>
            <p:nvGrpSpPr>
              <p:cNvPr id="37" name="Group 36">
                <a:extLst>
                  <a:ext uri="{FF2B5EF4-FFF2-40B4-BE49-F238E27FC236}">
                    <a16:creationId xmlns:a16="http://schemas.microsoft.com/office/drawing/2014/main" id="{BA94F958-303E-42DA-97CA-74B1D7268891}"/>
                  </a:ext>
                </a:extLst>
              </p:cNvPr>
              <p:cNvGrpSpPr/>
              <p:nvPr/>
            </p:nvGrpSpPr>
            <p:grpSpPr>
              <a:xfrm>
                <a:off x="783802" y="-836228"/>
                <a:ext cx="476061" cy="302085"/>
                <a:chOff x="5564851" y="549606"/>
                <a:chExt cx="476061" cy="302085"/>
              </a:xfrm>
              <a:grpFill/>
            </p:grpSpPr>
            <p:sp>
              <p:nvSpPr>
                <p:cNvPr id="47" name="Freeform 187">
                  <a:extLst>
                    <a:ext uri="{FF2B5EF4-FFF2-40B4-BE49-F238E27FC236}">
                      <a16:creationId xmlns:a16="http://schemas.microsoft.com/office/drawing/2014/main" id="{5B9F077D-FE81-45AB-A3A1-17BF599E3413}"/>
                    </a:ext>
                  </a:extLst>
                </p:cNvPr>
                <p:cNvSpPr>
                  <a:spLocks noEditPoints="1"/>
                </p:cNvSpPr>
                <p:nvPr/>
              </p:nvSpPr>
              <p:spPr bwMode="auto">
                <a:xfrm>
                  <a:off x="5583040" y="549606"/>
                  <a:ext cx="439684" cy="251474"/>
                </a:xfrm>
                <a:custGeom>
                  <a:avLst/>
                  <a:gdLst>
                    <a:gd name="T0" fmla="*/ 233 w 235"/>
                    <a:gd name="T1" fmla="*/ 135 h 135"/>
                    <a:gd name="T2" fmla="*/ 2 w 235"/>
                    <a:gd name="T3" fmla="*/ 135 h 135"/>
                    <a:gd name="T4" fmla="*/ 0 w 235"/>
                    <a:gd name="T5" fmla="*/ 133 h 135"/>
                    <a:gd name="T6" fmla="*/ 0 w 235"/>
                    <a:gd name="T7" fmla="*/ 2 h 135"/>
                    <a:gd name="T8" fmla="*/ 2 w 235"/>
                    <a:gd name="T9" fmla="*/ 0 h 135"/>
                    <a:gd name="T10" fmla="*/ 233 w 235"/>
                    <a:gd name="T11" fmla="*/ 0 h 135"/>
                    <a:gd name="T12" fmla="*/ 235 w 235"/>
                    <a:gd name="T13" fmla="*/ 2 h 135"/>
                    <a:gd name="T14" fmla="*/ 235 w 235"/>
                    <a:gd name="T15" fmla="*/ 133 h 135"/>
                    <a:gd name="T16" fmla="*/ 233 w 235"/>
                    <a:gd name="T17" fmla="*/ 135 h 135"/>
                    <a:gd name="T18" fmla="*/ 15 w 235"/>
                    <a:gd name="T19" fmla="*/ 121 h 135"/>
                    <a:gd name="T20" fmla="*/ 220 w 235"/>
                    <a:gd name="T21" fmla="*/ 121 h 135"/>
                    <a:gd name="T22" fmla="*/ 221 w 235"/>
                    <a:gd name="T23" fmla="*/ 120 h 135"/>
                    <a:gd name="T24" fmla="*/ 221 w 235"/>
                    <a:gd name="T25" fmla="*/ 15 h 135"/>
                    <a:gd name="T26" fmla="*/ 220 w 235"/>
                    <a:gd name="T27" fmla="*/ 14 h 135"/>
                    <a:gd name="T28" fmla="*/ 15 w 235"/>
                    <a:gd name="T29" fmla="*/ 14 h 135"/>
                    <a:gd name="T30" fmla="*/ 14 w 235"/>
                    <a:gd name="T31" fmla="*/ 15 h 135"/>
                    <a:gd name="T32" fmla="*/ 14 w 235"/>
                    <a:gd name="T33" fmla="*/ 120 h 135"/>
                    <a:gd name="T34" fmla="*/ 15 w 235"/>
                    <a:gd name="T35" fmla="*/ 121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 h="135">
                      <a:moveTo>
                        <a:pt x="233" y="135"/>
                      </a:moveTo>
                      <a:cubicBezTo>
                        <a:pt x="2" y="135"/>
                        <a:pt x="2" y="135"/>
                        <a:pt x="2" y="135"/>
                      </a:cubicBezTo>
                      <a:cubicBezTo>
                        <a:pt x="1" y="135"/>
                        <a:pt x="0" y="134"/>
                        <a:pt x="0" y="133"/>
                      </a:cubicBezTo>
                      <a:cubicBezTo>
                        <a:pt x="0" y="2"/>
                        <a:pt x="0" y="2"/>
                        <a:pt x="0" y="2"/>
                      </a:cubicBezTo>
                      <a:cubicBezTo>
                        <a:pt x="0" y="1"/>
                        <a:pt x="1" y="0"/>
                        <a:pt x="2" y="0"/>
                      </a:cubicBezTo>
                      <a:cubicBezTo>
                        <a:pt x="233" y="0"/>
                        <a:pt x="233" y="0"/>
                        <a:pt x="233" y="0"/>
                      </a:cubicBezTo>
                      <a:cubicBezTo>
                        <a:pt x="234" y="0"/>
                        <a:pt x="235" y="1"/>
                        <a:pt x="235" y="2"/>
                      </a:cubicBezTo>
                      <a:cubicBezTo>
                        <a:pt x="235" y="133"/>
                        <a:pt x="235" y="133"/>
                        <a:pt x="235" y="133"/>
                      </a:cubicBezTo>
                      <a:cubicBezTo>
                        <a:pt x="235" y="134"/>
                        <a:pt x="234" y="135"/>
                        <a:pt x="233" y="135"/>
                      </a:cubicBezTo>
                      <a:moveTo>
                        <a:pt x="15" y="121"/>
                      </a:moveTo>
                      <a:cubicBezTo>
                        <a:pt x="220" y="121"/>
                        <a:pt x="220" y="121"/>
                        <a:pt x="220" y="121"/>
                      </a:cubicBezTo>
                      <a:cubicBezTo>
                        <a:pt x="221" y="121"/>
                        <a:pt x="221" y="120"/>
                        <a:pt x="221" y="120"/>
                      </a:cubicBezTo>
                      <a:cubicBezTo>
                        <a:pt x="221" y="15"/>
                        <a:pt x="221" y="15"/>
                        <a:pt x="221" y="15"/>
                      </a:cubicBezTo>
                      <a:cubicBezTo>
                        <a:pt x="221" y="14"/>
                        <a:pt x="221" y="14"/>
                        <a:pt x="220" y="14"/>
                      </a:cubicBezTo>
                      <a:cubicBezTo>
                        <a:pt x="15" y="14"/>
                        <a:pt x="15" y="14"/>
                        <a:pt x="15" y="14"/>
                      </a:cubicBezTo>
                      <a:cubicBezTo>
                        <a:pt x="14" y="14"/>
                        <a:pt x="14" y="14"/>
                        <a:pt x="14" y="15"/>
                      </a:cubicBezTo>
                      <a:cubicBezTo>
                        <a:pt x="14" y="120"/>
                        <a:pt x="14" y="120"/>
                        <a:pt x="14" y="120"/>
                      </a:cubicBezTo>
                      <a:cubicBezTo>
                        <a:pt x="14" y="120"/>
                        <a:pt x="14" y="121"/>
                        <a:pt x="15" y="12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609570">
                    <a:defRPr/>
                  </a:pPr>
                  <a:endParaRPr lang="en-US" sz="1067">
                    <a:solidFill>
                      <a:srgbClr val="B1BABF">
                        <a:lumMod val="75000"/>
                      </a:srgbClr>
                    </a:solidFill>
                    <a:latin typeface="Intel Clear"/>
                  </a:endParaRPr>
                </a:p>
              </p:txBody>
            </p:sp>
            <p:sp>
              <p:nvSpPr>
                <p:cNvPr id="48" name="Freeform 188">
                  <a:extLst>
                    <a:ext uri="{FF2B5EF4-FFF2-40B4-BE49-F238E27FC236}">
                      <a16:creationId xmlns:a16="http://schemas.microsoft.com/office/drawing/2014/main" id="{B5DE0E09-E62A-4704-A1EE-B03439EE1D14}"/>
                    </a:ext>
                  </a:extLst>
                </p:cNvPr>
                <p:cNvSpPr>
                  <a:spLocks/>
                </p:cNvSpPr>
                <p:nvPr/>
              </p:nvSpPr>
              <p:spPr bwMode="auto">
                <a:xfrm>
                  <a:off x="5564851" y="827176"/>
                  <a:ext cx="476061" cy="24515"/>
                </a:xfrm>
                <a:custGeom>
                  <a:avLst/>
                  <a:gdLst>
                    <a:gd name="T0" fmla="*/ 252 w 255"/>
                    <a:gd name="T1" fmla="*/ 13 h 13"/>
                    <a:gd name="T2" fmla="*/ 3 w 255"/>
                    <a:gd name="T3" fmla="*/ 13 h 13"/>
                    <a:gd name="T4" fmla="*/ 0 w 255"/>
                    <a:gd name="T5" fmla="*/ 10 h 13"/>
                    <a:gd name="T6" fmla="*/ 0 w 255"/>
                    <a:gd name="T7" fmla="*/ 0 h 13"/>
                    <a:gd name="T8" fmla="*/ 1 w 255"/>
                    <a:gd name="T9" fmla="*/ 0 h 13"/>
                    <a:gd name="T10" fmla="*/ 255 w 255"/>
                    <a:gd name="T11" fmla="*/ 0 h 13"/>
                    <a:gd name="T12" fmla="*/ 255 w 255"/>
                    <a:gd name="T13" fmla="*/ 0 h 13"/>
                    <a:gd name="T14" fmla="*/ 255 w 255"/>
                    <a:gd name="T15" fmla="*/ 10 h 13"/>
                    <a:gd name="T16" fmla="*/ 252 w 255"/>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5" h="13">
                      <a:moveTo>
                        <a:pt x="252" y="13"/>
                      </a:moveTo>
                      <a:cubicBezTo>
                        <a:pt x="3" y="13"/>
                        <a:pt x="3" y="13"/>
                        <a:pt x="3" y="13"/>
                      </a:cubicBezTo>
                      <a:cubicBezTo>
                        <a:pt x="1" y="13"/>
                        <a:pt x="0" y="12"/>
                        <a:pt x="0" y="10"/>
                      </a:cubicBezTo>
                      <a:cubicBezTo>
                        <a:pt x="0" y="0"/>
                        <a:pt x="0" y="0"/>
                        <a:pt x="0" y="0"/>
                      </a:cubicBezTo>
                      <a:cubicBezTo>
                        <a:pt x="0" y="0"/>
                        <a:pt x="0" y="0"/>
                        <a:pt x="1" y="0"/>
                      </a:cubicBezTo>
                      <a:cubicBezTo>
                        <a:pt x="255" y="0"/>
                        <a:pt x="255" y="0"/>
                        <a:pt x="255" y="0"/>
                      </a:cubicBezTo>
                      <a:cubicBezTo>
                        <a:pt x="255" y="0"/>
                        <a:pt x="255" y="0"/>
                        <a:pt x="255" y="0"/>
                      </a:cubicBezTo>
                      <a:cubicBezTo>
                        <a:pt x="255" y="10"/>
                        <a:pt x="255" y="10"/>
                        <a:pt x="255" y="10"/>
                      </a:cubicBezTo>
                      <a:cubicBezTo>
                        <a:pt x="255" y="12"/>
                        <a:pt x="254" y="13"/>
                        <a:pt x="252" y="1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609570">
                    <a:defRPr/>
                  </a:pPr>
                  <a:endParaRPr lang="en-US" sz="1067">
                    <a:solidFill>
                      <a:srgbClr val="B1BABF">
                        <a:lumMod val="75000"/>
                      </a:srgbClr>
                    </a:solidFill>
                    <a:latin typeface="Intel Clear"/>
                  </a:endParaRPr>
                </a:p>
              </p:txBody>
            </p:sp>
          </p:grpSp>
          <p:grpSp>
            <p:nvGrpSpPr>
              <p:cNvPr id="38" name="Group 37">
                <a:extLst>
                  <a:ext uri="{FF2B5EF4-FFF2-40B4-BE49-F238E27FC236}">
                    <a16:creationId xmlns:a16="http://schemas.microsoft.com/office/drawing/2014/main" id="{52C47FC4-6F86-4FC9-B67D-2387134BE592}"/>
                  </a:ext>
                </a:extLst>
              </p:cNvPr>
              <p:cNvGrpSpPr/>
              <p:nvPr/>
            </p:nvGrpSpPr>
            <p:grpSpPr>
              <a:xfrm>
                <a:off x="905980" y="-777107"/>
                <a:ext cx="231705" cy="128900"/>
                <a:chOff x="6969788" y="-734215"/>
                <a:chExt cx="231705" cy="128900"/>
              </a:xfrm>
              <a:grpFill/>
            </p:grpSpPr>
            <p:sp>
              <p:nvSpPr>
                <p:cNvPr id="39" name="Freeform 61">
                  <a:extLst>
                    <a:ext uri="{FF2B5EF4-FFF2-40B4-BE49-F238E27FC236}">
                      <a16:creationId xmlns:a16="http://schemas.microsoft.com/office/drawing/2014/main" id="{0928D891-4F98-4E60-9D63-B7AA6E190D5C}"/>
                    </a:ext>
                  </a:extLst>
                </p:cNvPr>
                <p:cNvSpPr>
                  <a:spLocks/>
                </p:cNvSpPr>
                <p:nvPr/>
              </p:nvSpPr>
              <p:spPr bwMode="auto">
                <a:xfrm>
                  <a:off x="7113714" y="-734215"/>
                  <a:ext cx="87779" cy="128900"/>
                </a:xfrm>
                <a:custGeom>
                  <a:avLst/>
                  <a:gdLst>
                    <a:gd name="T0" fmla="*/ 0 w 111"/>
                    <a:gd name="T1" fmla="*/ 137 h 163"/>
                    <a:gd name="T2" fmla="*/ 26 w 111"/>
                    <a:gd name="T3" fmla="*/ 163 h 163"/>
                    <a:gd name="T4" fmla="*/ 29 w 111"/>
                    <a:gd name="T5" fmla="*/ 163 h 163"/>
                    <a:gd name="T6" fmla="*/ 111 w 111"/>
                    <a:gd name="T7" fmla="*/ 83 h 163"/>
                    <a:gd name="T8" fmla="*/ 111 w 111"/>
                    <a:gd name="T9" fmla="*/ 81 h 163"/>
                    <a:gd name="T10" fmla="*/ 31 w 111"/>
                    <a:gd name="T11" fmla="*/ 0 h 163"/>
                    <a:gd name="T12" fmla="*/ 29 w 111"/>
                    <a:gd name="T13" fmla="*/ 0 h 163"/>
                    <a:gd name="T14" fmla="*/ 3 w 111"/>
                    <a:gd name="T15" fmla="*/ 26 h 163"/>
                    <a:gd name="T16" fmla="*/ 3 w 111"/>
                    <a:gd name="T17" fmla="*/ 29 h 163"/>
                    <a:gd name="T18" fmla="*/ 52 w 111"/>
                    <a:gd name="T19" fmla="*/ 81 h 163"/>
                    <a:gd name="T20" fmla="*/ 52 w 111"/>
                    <a:gd name="T21" fmla="*/ 83 h 163"/>
                    <a:gd name="T22" fmla="*/ 0 w 111"/>
                    <a:gd name="T23" fmla="*/ 135 h 163"/>
                    <a:gd name="T24" fmla="*/ 0 w 111"/>
                    <a:gd name="T25" fmla="*/ 13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1" h="163">
                      <a:moveTo>
                        <a:pt x="0" y="137"/>
                      </a:moveTo>
                      <a:lnTo>
                        <a:pt x="26" y="163"/>
                      </a:lnTo>
                      <a:lnTo>
                        <a:pt x="29" y="163"/>
                      </a:lnTo>
                      <a:lnTo>
                        <a:pt x="111" y="83"/>
                      </a:lnTo>
                      <a:lnTo>
                        <a:pt x="111" y="81"/>
                      </a:lnTo>
                      <a:lnTo>
                        <a:pt x="31" y="0"/>
                      </a:lnTo>
                      <a:lnTo>
                        <a:pt x="29" y="0"/>
                      </a:lnTo>
                      <a:lnTo>
                        <a:pt x="3" y="26"/>
                      </a:lnTo>
                      <a:lnTo>
                        <a:pt x="3" y="29"/>
                      </a:lnTo>
                      <a:lnTo>
                        <a:pt x="52" y="81"/>
                      </a:lnTo>
                      <a:lnTo>
                        <a:pt x="52" y="83"/>
                      </a:lnTo>
                      <a:lnTo>
                        <a:pt x="0" y="135"/>
                      </a:lnTo>
                      <a:lnTo>
                        <a:pt x="0" y="1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609570">
                    <a:defRPr/>
                  </a:pPr>
                  <a:endParaRPr lang="en-US" sz="1067">
                    <a:solidFill>
                      <a:srgbClr val="B1BABF">
                        <a:lumMod val="75000"/>
                      </a:srgbClr>
                    </a:solidFill>
                    <a:latin typeface="Intel Clear"/>
                  </a:endParaRPr>
                </a:p>
              </p:txBody>
            </p:sp>
            <p:sp>
              <p:nvSpPr>
                <p:cNvPr id="40" name="Freeform 62">
                  <a:extLst>
                    <a:ext uri="{FF2B5EF4-FFF2-40B4-BE49-F238E27FC236}">
                      <a16:creationId xmlns:a16="http://schemas.microsoft.com/office/drawing/2014/main" id="{CC2D8EDB-14EE-428B-B027-4B8AC4FD08C8}"/>
                    </a:ext>
                  </a:extLst>
                </p:cNvPr>
                <p:cNvSpPr>
                  <a:spLocks/>
                </p:cNvSpPr>
                <p:nvPr/>
              </p:nvSpPr>
              <p:spPr bwMode="auto">
                <a:xfrm>
                  <a:off x="7113714" y="-734215"/>
                  <a:ext cx="87779" cy="128900"/>
                </a:xfrm>
                <a:custGeom>
                  <a:avLst/>
                  <a:gdLst>
                    <a:gd name="T0" fmla="*/ 0 w 111"/>
                    <a:gd name="T1" fmla="*/ 137 h 163"/>
                    <a:gd name="T2" fmla="*/ 26 w 111"/>
                    <a:gd name="T3" fmla="*/ 163 h 163"/>
                    <a:gd name="T4" fmla="*/ 29 w 111"/>
                    <a:gd name="T5" fmla="*/ 163 h 163"/>
                    <a:gd name="T6" fmla="*/ 111 w 111"/>
                    <a:gd name="T7" fmla="*/ 83 h 163"/>
                    <a:gd name="T8" fmla="*/ 111 w 111"/>
                    <a:gd name="T9" fmla="*/ 81 h 163"/>
                    <a:gd name="T10" fmla="*/ 31 w 111"/>
                    <a:gd name="T11" fmla="*/ 0 h 163"/>
                    <a:gd name="T12" fmla="*/ 29 w 111"/>
                    <a:gd name="T13" fmla="*/ 0 h 163"/>
                    <a:gd name="T14" fmla="*/ 3 w 111"/>
                    <a:gd name="T15" fmla="*/ 26 h 163"/>
                    <a:gd name="T16" fmla="*/ 3 w 111"/>
                    <a:gd name="T17" fmla="*/ 29 h 163"/>
                    <a:gd name="T18" fmla="*/ 52 w 111"/>
                    <a:gd name="T19" fmla="*/ 81 h 163"/>
                    <a:gd name="T20" fmla="*/ 52 w 111"/>
                    <a:gd name="T21" fmla="*/ 83 h 163"/>
                    <a:gd name="T22" fmla="*/ 0 w 111"/>
                    <a:gd name="T23" fmla="*/ 135 h 163"/>
                    <a:gd name="T24" fmla="*/ 0 w 111"/>
                    <a:gd name="T25" fmla="*/ 13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1" h="163">
                      <a:moveTo>
                        <a:pt x="0" y="137"/>
                      </a:moveTo>
                      <a:lnTo>
                        <a:pt x="26" y="163"/>
                      </a:lnTo>
                      <a:lnTo>
                        <a:pt x="29" y="163"/>
                      </a:lnTo>
                      <a:lnTo>
                        <a:pt x="111" y="83"/>
                      </a:lnTo>
                      <a:lnTo>
                        <a:pt x="111" y="81"/>
                      </a:lnTo>
                      <a:lnTo>
                        <a:pt x="31" y="0"/>
                      </a:lnTo>
                      <a:lnTo>
                        <a:pt x="29" y="0"/>
                      </a:lnTo>
                      <a:lnTo>
                        <a:pt x="3" y="26"/>
                      </a:lnTo>
                      <a:lnTo>
                        <a:pt x="3" y="29"/>
                      </a:lnTo>
                      <a:lnTo>
                        <a:pt x="52" y="81"/>
                      </a:lnTo>
                      <a:lnTo>
                        <a:pt x="52" y="83"/>
                      </a:lnTo>
                      <a:lnTo>
                        <a:pt x="0" y="135"/>
                      </a:lnTo>
                      <a:lnTo>
                        <a:pt x="0" y="137"/>
                      </a:ln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609570">
                    <a:defRPr/>
                  </a:pPr>
                  <a:endParaRPr lang="en-US" sz="1067">
                    <a:solidFill>
                      <a:srgbClr val="B1BABF">
                        <a:lumMod val="75000"/>
                      </a:srgbClr>
                    </a:solidFill>
                    <a:latin typeface="Intel Clear"/>
                  </a:endParaRPr>
                </a:p>
              </p:txBody>
            </p:sp>
            <p:sp>
              <p:nvSpPr>
                <p:cNvPr id="41" name="Freeform 63">
                  <a:extLst>
                    <a:ext uri="{FF2B5EF4-FFF2-40B4-BE49-F238E27FC236}">
                      <a16:creationId xmlns:a16="http://schemas.microsoft.com/office/drawing/2014/main" id="{DFED1675-60A5-476B-A4FC-D0CBE7B2EEE5}"/>
                    </a:ext>
                  </a:extLst>
                </p:cNvPr>
                <p:cNvSpPr>
                  <a:spLocks/>
                </p:cNvSpPr>
                <p:nvPr/>
              </p:nvSpPr>
              <p:spPr bwMode="auto">
                <a:xfrm>
                  <a:off x="7028307" y="-685186"/>
                  <a:ext cx="31632" cy="31632"/>
                </a:xfrm>
                <a:custGeom>
                  <a:avLst/>
                  <a:gdLst>
                    <a:gd name="T0" fmla="*/ 40 w 40"/>
                    <a:gd name="T1" fmla="*/ 40 h 40"/>
                    <a:gd name="T2" fmla="*/ 0 w 40"/>
                    <a:gd name="T3" fmla="*/ 40 h 40"/>
                    <a:gd name="T4" fmla="*/ 0 w 40"/>
                    <a:gd name="T5" fmla="*/ 40 h 40"/>
                    <a:gd name="T6" fmla="*/ 0 w 40"/>
                    <a:gd name="T7" fmla="*/ 2 h 40"/>
                    <a:gd name="T8" fmla="*/ 0 w 40"/>
                    <a:gd name="T9" fmla="*/ 0 h 40"/>
                    <a:gd name="T10" fmla="*/ 40 w 40"/>
                    <a:gd name="T11" fmla="*/ 0 h 40"/>
                    <a:gd name="T12" fmla="*/ 40 w 40"/>
                    <a:gd name="T13" fmla="*/ 2 h 40"/>
                    <a:gd name="T14" fmla="*/ 40 w 40"/>
                    <a:gd name="T15" fmla="*/ 40 h 40"/>
                    <a:gd name="T16" fmla="*/ 40 w 40"/>
                    <a:gd name="T1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40">
                      <a:moveTo>
                        <a:pt x="40" y="40"/>
                      </a:moveTo>
                      <a:lnTo>
                        <a:pt x="0" y="40"/>
                      </a:lnTo>
                      <a:lnTo>
                        <a:pt x="0" y="40"/>
                      </a:lnTo>
                      <a:lnTo>
                        <a:pt x="0" y="2"/>
                      </a:lnTo>
                      <a:lnTo>
                        <a:pt x="0" y="0"/>
                      </a:lnTo>
                      <a:lnTo>
                        <a:pt x="40" y="0"/>
                      </a:lnTo>
                      <a:lnTo>
                        <a:pt x="40" y="2"/>
                      </a:lnTo>
                      <a:lnTo>
                        <a:pt x="40" y="40"/>
                      </a:lnTo>
                      <a:lnTo>
                        <a:pt x="40"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609570">
                    <a:defRPr/>
                  </a:pPr>
                  <a:endParaRPr lang="en-US" sz="1067">
                    <a:solidFill>
                      <a:srgbClr val="B1BABF">
                        <a:lumMod val="75000"/>
                      </a:srgbClr>
                    </a:solidFill>
                    <a:latin typeface="Intel Clear"/>
                  </a:endParaRPr>
                </a:p>
              </p:txBody>
            </p:sp>
            <p:sp>
              <p:nvSpPr>
                <p:cNvPr id="42" name="Freeform 64">
                  <a:extLst>
                    <a:ext uri="{FF2B5EF4-FFF2-40B4-BE49-F238E27FC236}">
                      <a16:creationId xmlns:a16="http://schemas.microsoft.com/office/drawing/2014/main" id="{6ED1ED98-F795-4BCE-BC6D-FB350C2A8A3C}"/>
                    </a:ext>
                  </a:extLst>
                </p:cNvPr>
                <p:cNvSpPr>
                  <a:spLocks/>
                </p:cNvSpPr>
                <p:nvPr/>
              </p:nvSpPr>
              <p:spPr bwMode="auto">
                <a:xfrm>
                  <a:off x="7028307" y="-685186"/>
                  <a:ext cx="31632" cy="31632"/>
                </a:xfrm>
                <a:custGeom>
                  <a:avLst/>
                  <a:gdLst>
                    <a:gd name="T0" fmla="*/ 40 w 40"/>
                    <a:gd name="T1" fmla="*/ 40 h 40"/>
                    <a:gd name="T2" fmla="*/ 0 w 40"/>
                    <a:gd name="T3" fmla="*/ 40 h 40"/>
                    <a:gd name="T4" fmla="*/ 0 w 40"/>
                    <a:gd name="T5" fmla="*/ 40 h 40"/>
                    <a:gd name="T6" fmla="*/ 0 w 40"/>
                    <a:gd name="T7" fmla="*/ 2 h 40"/>
                    <a:gd name="T8" fmla="*/ 0 w 40"/>
                    <a:gd name="T9" fmla="*/ 0 h 40"/>
                    <a:gd name="T10" fmla="*/ 40 w 40"/>
                    <a:gd name="T11" fmla="*/ 0 h 40"/>
                    <a:gd name="T12" fmla="*/ 40 w 40"/>
                    <a:gd name="T13" fmla="*/ 2 h 40"/>
                    <a:gd name="T14" fmla="*/ 40 w 40"/>
                    <a:gd name="T15" fmla="*/ 40 h 40"/>
                    <a:gd name="T16" fmla="*/ 40 w 40"/>
                    <a:gd name="T1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40">
                      <a:moveTo>
                        <a:pt x="40" y="40"/>
                      </a:moveTo>
                      <a:lnTo>
                        <a:pt x="0" y="40"/>
                      </a:lnTo>
                      <a:lnTo>
                        <a:pt x="0" y="40"/>
                      </a:lnTo>
                      <a:lnTo>
                        <a:pt x="0" y="2"/>
                      </a:lnTo>
                      <a:lnTo>
                        <a:pt x="0" y="0"/>
                      </a:lnTo>
                      <a:lnTo>
                        <a:pt x="40" y="0"/>
                      </a:lnTo>
                      <a:lnTo>
                        <a:pt x="40" y="2"/>
                      </a:lnTo>
                      <a:lnTo>
                        <a:pt x="40" y="40"/>
                      </a:lnTo>
                      <a:lnTo>
                        <a:pt x="40" y="40"/>
                      </a:ln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609570">
                    <a:defRPr/>
                  </a:pPr>
                  <a:endParaRPr lang="en-US" sz="1067">
                    <a:solidFill>
                      <a:srgbClr val="B1BABF">
                        <a:lumMod val="75000"/>
                      </a:srgbClr>
                    </a:solidFill>
                    <a:latin typeface="Intel Clear"/>
                  </a:endParaRPr>
                </a:p>
              </p:txBody>
            </p:sp>
            <p:sp>
              <p:nvSpPr>
                <p:cNvPr id="43" name="Freeform 65">
                  <a:extLst>
                    <a:ext uri="{FF2B5EF4-FFF2-40B4-BE49-F238E27FC236}">
                      <a16:creationId xmlns:a16="http://schemas.microsoft.com/office/drawing/2014/main" id="{60D95BDD-7D6E-4D16-94F5-01F114DEC527}"/>
                    </a:ext>
                  </a:extLst>
                </p:cNvPr>
                <p:cNvSpPr>
                  <a:spLocks/>
                </p:cNvSpPr>
                <p:nvPr/>
              </p:nvSpPr>
              <p:spPr bwMode="auto">
                <a:xfrm>
                  <a:off x="6969788" y="-685186"/>
                  <a:ext cx="31632" cy="31632"/>
                </a:xfrm>
                <a:custGeom>
                  <a:avLst/>
                  <a:gdLst>
                    <a:gd name="T0" fmla="*/ 40 w 40"/>
                    <a:gd name="T1" fmla="*/ 40 h 40"/>
                    <a:gd name="T2" fmla="*/ 0 w 40"/>
                    <a:gd name="T3" fmla="*/ 40 h 40"/>
                    <a:gd name="T4" fmla="*/ 0 w 40"/>
                    <a:gd name="T5" fmla="*/ 40 h 40"/>
                    <a:gd name="T6" fmla="*/ 0 w 40"/>
                    <a:gd name="T7" fmla="*/ 2 h 40"/>
                    <a:gd name="T8" fmla="*/ 0 w 40"/>
                    <a:gd name="T9" fmla="*/ 0 h 40"/>
                    <a:gd name="T10" fmla="*/ 40 w 40"/>
                    <a:gd name="T11" fmla="*/ 0 h 40"/>
                    <a:gd name="T12" fmla="*/ 40 w 40"/>
                    <a:gd name="T13" fmla="*/ 2 h 40"/>
                    <a:gd name="T14" fmla="*/ 40 w 40"/>
                    <a:gd name="T15" fmla="*/ 40 h 40"/>
                    <a:gd name="T16" fmla="*/ 40 w 40"/>
                    <a:gd name="T1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40">
                      <a:moveTo>
                        <a:pt x="40" y="40"/>
                      </a:moveTo>
                      <a:lnTo>
                        <a:pt x="0" y="40"/>
                      </a:lnTo>
                      <a:lnTo>
                        <a:pt x="0" y="40"/>
                      </a:lnTo>
                      <a:lnTo>
                        <a:pt x="0" y="2"/>
                      </a:lnTo>
                      <a:lnTo>
                        <a:pt x="0" y="0"/>
                      </a:lnTo>
                      <a:lnTo>
                        <a:pt x="40" y="0"/>
                      </a:lnTo>
                      <a:lnTo>
                        <a:pt x="40" y="2"/>
                      </a:lnTo>
                      <a:lnTo>
                        <a:pt x="40" y="40"/>
                      </a:lnTo>
                      <a:lnTo>
                        <a:pt x="40"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609570">
                    <a:defRPr/>
                  </a:pPr>
                  <a:endParaRPr lang="en-US" sz="1067">
                    <a:solidFill>
                      <a:srgbClr val="B1BABF">
                        <a:lumMod val="75000"/>
                      </a:srgbClr>
                    </a:solidFill>
                    <a:latin typeface="Intel Clear"/>
                  </a:endParaRPr>
                </a:p>
              </p:txBody>
            </p:sp>
            <p:sp>
              <p:nvSpPr>
                <p:cNvPr id="44" name="Freeform 66">
                  <a:extLst>
                    <a:ext uri="{FF2B5EF4-FFF2-40B4-BE49-F238E27FC236}">
                      <a16:creationId xmlns:a16="http://schemas.microsoft.com/office/drawing/2014/main" id="{090EF5AD-2495-43AD-91DF-CE1A498369AE}"/>
                    </a:ext>
                  </a:extLst>
                </p:cNvPr>
                <p:cNvSpPr>
                  <a:spLocks/>
                </p:cNvSpPr>
                <p:nvPr/>
              </p:nvSpPr>
              <p:spPr bwMode="auto">
                <a:xfrm>
                  <a:off x="6969788" y="-685186"/>
                  <a:ext cx="31632" cy="31632"/>
                </a:xfrm>
                <a:custGeom>
                  <a:avLst/>
                  <a:gdLst>
                    <a:gd name="T0" fmla="*/ 40 w 40"/>
                    <a:gd name="T1" fmla="*/ 40 h 40"/>
                    <a:gd name="T2" fmla="*/ 0 w 40"/>
                    <a:gd name="T3" fmla="*/ 40 h 40"/>
                    <a:gd name="T4" fmla="*/ 0 w 40"/>
                    <a:gd name="T5" fmla="*/ 40 h 40"/>
                    <a:gd name="T6" fmla="*/ 0 w 40"/>
                    <a:gd name="T7" fmla="*/ 2 h 40"/>
                    <a:gd name="T8" fmla="*/ 0 w 40"/>
                    <a:gd name="T9" fmla="*/ 0 h 40"/>
                    <a:gd name="T10" fmla="*/ 40 w 40"/>
                    <a:gd name="T11" fmla="*/ 0 h 40"/>
                    <a:gd name="T12" fmla="*/ 40 w 40"/>
                    <a:gd name="T13" fmla="*/ 2 h 40"/>
                    <a:gd name="T14" fmla="*/ 40 w 40"/>
                    <a:gd name="T15" fmla="*/ 40 h 40"/>
                    <a:gd name="T16" fmla="*/ 40 w 40"/>
                    <a:gd name="T1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40">
                      <a:moveTo>
                        <a:pt x="40" y="40"/>
                      </a:moveTo>
                      <a:lnTo>
                        <a:pt x="0" y="40"/>
                      </a:lnTo>
                      <a:lnTo>
                        <a:pt x="0" y="40"/>
                      </a:lnTo>
                      <a:lnTo>
                        <a:pt x="0" y="2"/>
                      </a:lnTo>
                      <a:lnTo>
                        <a:pt x="0" y="0"/>
                      </a:lnTo>
                      <a:lnTo>
                        <a:pt x="40" y="0"/>
                      </a:lnTo>
                      <a:lnTo>
                        <a:pt x="40" y="2"/>
                      </a:lnTo>
                      <a:lnTo>
                        <a:pt x="40" y="40"/>
                      </a:lnTo>
                      <a:lnTo>
                        <a:pt x="40" y="40"/>
                      </a:ln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609570">
                    <a:defRPr/>
                  </a:pPr>
                  <a:endParaRPr lang="en-US" sz="1067">
                    <a:solidFill>
                      <a:srgbClr val="B1BABF">
                        <a:lumMod val="75000"/>
                      </a:srgbClr>
                    </a:solidFill>
                    <a:latin typeface="Intel Clear"/>
                  </a:endParaRPr>
                </a:p>
              </p:txBody>
            </p:sp>
            <p:sp>
              <p:nvSpPr>
                <p:cNvPr id="45" name="Freeform 67">
                  <a:extLst>
                    <a:ext uri="{FF2B5EF4-FFF2-40B4-BE49-F238E27FC236}">
                      <a16:creationId xmlns:a16="http://schemas.microsoft.com/office/drawing/2014/main" id="{1F5842F7-1AD4-4434-87EA-18560D087B59}"/>
                    </a:ext>
                  </a:extLst>
                </p:cNvPr>
                <p:cNvSpPr>
                  <a:spLocks/>
                </p:cNvSpPr>
                <p:nvPr/>
              </p:nvSpPr>
              <p:spPr bwMode="auto">
                <a:xfrm>
                  <a:off x="7086036" y="-685186"/>
                  <a:ext cx="31632" cy="31632"/>
                </a:xfrm>
                <a:custGeom>
                  <a:avLst/>
                  <a:gdLst>
                    <a:gd name="T0" fmla="*/ 40 w 40"/>
                    <a:gd name="T1" fmla="*/ 40 h 40"/>
                    <a:gd name="T2" fmla="*/ 0 w 40"/>
                    <a:gd name="T3" fmla="*/ 40 h 40"/>
                    <a:gd name="T4" fmla="*/ 0 w 40"/>
                    <a:gd name="T5" fmla="*/ 40 h 40"/>
                    <a:gd name="T6" fmla="*/ 0 w 40"/>
                    <a:gd name="T7" fmla="*/ 2 h 40"/>
                    <a:gd name="T8" fmla="*/ 0 w 40"/>
                    <a:gd name="T9" fmla="*/ 0 h 40"/>
                    <a:gd name="T10" fmla="*/ 40 w 40"/>
                    <a:gd name="T11" fmla="*/ 0 h 40"/>
                    <a:gd name="T12" fmla="*/ 40 w 40"/>
                    <a:gd name="T13" fmla="*/ 2 h 40"/>
                    <a:gd name="T14" fmla="*/ 40 w 40"/>
                    <a:gd name="T15" fmla="*/ 40 h 40"/>
                    <a:gd name="T16" fmla="*/ 40 w 40"/>
                    <a:gd name="T1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40">
                      <a:moveTo>
                        <a:pt x="40" y="40"/>
                      </a:moveTo>
                      <a:lnTo>
                        <a:pt x="0" y="40"/>
                      </a:lnTo>
                      <a:lnTo>
                        <a:pt x="0" y="40"/>
                      </a:lnTo>
                      <a:lnTo>
                        <a:pt x="0" y="2"/>
                      </a:lnTo>
                      <a:lnTo>
                        <a:pt x="0" y="0"/>
                      </a:lnTo>
                      <a:lnTo>
                        <a:pt x="40" y="0"/>
                      </a:lnTo>
                      <a:lnTo>
                        <a:pt x="40" y="2"/>
                      </a:lnTo>
                      <a:lnTo>
                        <a:pt x="40" y="40"/>
                      </a:lnTo>
                      <a:lnTo>
                        <a:pt x="40"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609570">
                    <a:defRPr/>
                  </a:pPr>
                  <a:endParaRPr lang="en-US" sz="1067">
                    <a:solidFill>
                      <a:srgbClr val="B1BABF">
                        <a:lumMod val="75000"/>
                      </a:srgbClr>
                    </a:solidFill>
                    <a:latin typeface="Intel Clear"/>
                  </a:endParaRPr>
                </a:p>
              </p:txBody>
            </p:sp>
            <p:sp>
              <p:nvSpPr>
                <p:cNvPr id="46" name="Freeform 68">
                  <a:extLst>
                    <a:ext uri="{FF2B5EF4-FFF2-40B4-BE49-F238E27FC236}">
                      <a16:creationId xmlns:a16="http://schemas.microsoft.com/office/drawing/2014/main" id="{5F005C08-7105-4F0A-B470-E8637FB3059C}"/>
                    </a:ext>
                  </a:extLst>
                </p:cNvPr>
                <p:cNvSpPr>
                  <a:spLocks/>
                </p:cNvSpPr>
                <p:nvPr/>
              </p:nvSpPr>
              <p:spPr bwMode="auto">
                <a:xfrm>
                  <a:off x="7086036" y="-685186"/>
                  <a:ext cx="31632" cy="31632"/>
                </a:xfrm>
                <a:custGeom>
                  <a:avLst/>
                  <a:gdLst>
                    <a:gd name="T0" fmla="*/ 40 w 40"/>
                    <a:gd name="T1" fmla="*/ 40 h 40"/>
                    <a:gd name="T2" fmla="*/ 0 w 40"/>
                    <a:gd name="T3" fmla="*/ 40 h 40"/>
                    <a:gd name="T4" fmla="*/ 0 w 40"/>
                    <a:gd name="T5" fmla="*/ 40 h 40"/>
                    <a:gd name="T6" fmla="*/ 0 w 40"/>
                    <a:gd name="T7" fmla="*/ 2 h 40"/>
                    <a:gd name="T8" fmla="*/ 0 w 40"/>
                    <a:gd name="T9" fmla="*/ 0 h 40"/>
                    <a:gd name="T10" fmla="*/ 40 w 40"/>
                    <a:gd name="T11" fmla="*/ 0 h 40"/>
                    <a:gd name="T12" fmla="*/ 40 w 40"/>
                    <a:gd name="T13" fmla="*/ 2 h 40"/>
                    <a:gd name="T14" fmla="*/ 40 w 40"/>
                    <a:gd name="T15" fmla="*/ 40 h 40"/>
                    <a:gd name="T16" fmla="*/ 40 w 40"/>
                    <a:gd name="T1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40">
                      <a:moveTo>
                        <a:pt x="40" y="40"/>
                      </a:moveTo>
                      <a:lnTo>
                        <a:pt x="0" y="40"/>
                      </a:lnTo>
                      <a:lnTo>
                        <a:pt x="0" y="40"/>
                      </a:lnTo>
                      <a:lnTo>
                        <a:pt x="0" y="2"/>
                      </a:lnTo>
                      <a:lnTo>
                        <a:pt x="0" y="0"/>
                      </a:lnTo>
                      <a:lnTo>
                        <a:pt x="40" y="0"/>
                      </a:lnTo>
                      <a:lnTo>
                        <a:pt x="40" y="2"/>
                      </a:lnTo>
                      <a:lnTo>
                        <a:pt x="40" y="40"/>
                      </a:lnTo>
                      <a:lnTo>
                        <a:pt x="40" y="40"/>
                      </a:ln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609570">
                    <a:defRPr/>
                  </a:pPr>
                  <a:endParaRPr lang="en-US" sz="1067">
                    <a:solidFill>
                      <a:srgbClr val="B1BABF">
                        <a:lumMod val="75000"/>
                      </a:srgbClr>
                    </a:solidFill>
                    <a:latin typeface="Intel Clear"/>
                  </a:endParaRPr>
                </a:p>
              </p:txBody>
            </p:sp>
          </p:grpSp>
        </p:grpSp>
        <p:sp>
          <p:nvSpPr>
            <p:cNvPr id="82" name="Rectangle 81">
              <a:extLst>
                <a:ext uri="{FF2B5EF4-FFF2-40B4-BE49-F238E27FC236}">
                  <a16:creationId xmlns:a16="http://schemas.microsoft.com/office/drawing/2014/main" id="{445449BB-186B-4A73-ACA8-E4F889D461D7}"/>
                </a:ext>
              </a:extLst>
            </p:cNvPr>
            <p:cNvSpPr/>
            <p:nvPr/>
          </p:nvSpPr>
          <p:spPr>
            <a:xfrm>
              <a:off x="3181851" y="3477687"/>
              <a:ext cx="2646652" cy="561596"/>
            </a:xfrm>
            <a:prstGeom prst="rect">
              <a:avLst/>
            </a:prstGeom>
          </p:spPr>
          <p:txBody>
            <a:bodyPr wrap="square">
              <a:spAutoFit/>
            </a:bodyPr>
            <a:lstStyle/>
            <a:p>
              <a:pPr algn="ctr" defTabSz="609585">
                <a:defRPr/>
              </a:pPr>
              <a:r>
                <a:rPr lang="en-US" sz="2133">
                  <a:solidFill>
                    <a:prstClr val="black"/>
                  </a:solidFill>
                  <a:latin typeface="Intel Clear Light" panose="020B0404020203020204" pitchFamily="34" charset="0"/>
                  <a:ea typeface="Intel Clear Light" panose="020B0404020203020204" pitchFamily="34" charset="0"/>
                  <a:cs typeface="Intel Clear Light" panose="020B0404020203020204" pitchFamily="34" charset="0"/>
                </a:rPr>
                <a:t>Streamlined Development, Ease of Use</a:t>
              </a:r>
            </a:p>
          </p:txBody>
        </p:sp>
      </p:grpSp>
      <p:grpSp>
        <p:nvGrpSpPr>
          <p:cNvPr id="7" name="Group 6">
            <a:extLst>
              <a:ext uri="{FF2B5EF4-FFF2-40B4-BE49-F238E27FC236}">
                <a16:creationId xmlns:a16="http://schemas.microsoft.com/office/drawing/2014/main" id="{F7963429-F762-47DB-8C66-E4414483C2BE}"/>
              </a:ext>
            </a:extLst>
          </p:cNvPr>
          <p:cNvGrpSpPr/>
          <p:nvPr/>
        </p:nvGrpSpPr>
        <p:grpSpPr>
          <a:xfrm>
            <a:off x="7823200" y="3526142"/>
            <a:ext cx="3528869" cy="1859568"/>
            <a:chOff x="5867400" y="2644607"/>
            <a:chExt cx="2646652" cy="1394676"/>
          </a:xfrm>
        </p:grpSpPr>
        <p:grpSp>
          <p:nvGrpSpPr>
            <p:cNvPr id="18" name="Group 17">
              <a:extLst>
                <a:ext uri="{FF2B5EF4-FFF2-40B4-BE49-F238E27FC236}">
                  <a16:creationId xmlns:a16="http://schemas.microsoft.com/office/drawing/2014/main" id="{FFBECD29-31F1-4455-8310-FE32BBE72178}"/>
                </a:ext>
              </a:extLst>
            </p:cNvPr>
            <p:cNvGrpSpPr/>
            <p:nvPr/>
          </p:nvGrpSpPr>
          <p:grpSpPr>
            <a:xfrm>
              <a:off x="6819810" y="2644607"/>
              <a:ext cx="844014" cy="747593"/>
              <a:chOff x="6699090" y="295453"/>
              <a:chExt cx="549747" cy="537638"/>
            </a:xfrm>
            <a:solidFill>
              <a:schemeClr val="accent2"/>
            </a:solidFill>
            <a:effectLst/>
          </p:grpSpPr>
          <p:sp>
            <p:nvSpPr>
              <p:cNvPr id="19" name="Freeform 7">
                <a:extLst>
                  <a:ext uri="{FF2B5EF4-FFF2-40B4-BE49-F238E27FC236}">
                    <a16:creationId xmlns:a16="http://schemas.microsoft.com/office/drawing/2014/main" id="{50C485DE-9745-4D99-9AEC-3522C0C56A17}"/>
                  </a:ext>
                </a:extLst>
              </p:cNvPr>
              <p:cNvSpPr>
                <a:spLocks/>
              </p:cNvSpPr>
              <p:nvPr/>
            </p:nvSpPr>
            <p:spPr bwMode="auto">
              <a:xfrm>
                <a:off x="6779009" y="490407"/>
                <a:ext cx="205853" cy="342684"/>
              </a:xfrm>
              <a:custGeom>
                <a:avLst/>
                <a:gdLst>
                  <a:gd name="T0" fmla="*/ 68 w 72"/>
                  <a:gd name="T1" fmla="*/ 120 h 120"/>
                  <a:gd name="T2" fmla="*/ 66 w 72"/>
                  <a:gd name="T3" fmla="*/ 119 h 120"/>
                  <a:gd name="T4" fmla="*/ 14 w 72"/>
                  <a:gd name="T5" fmla="*/ 87 h 120"/>
                  <a:gd name="T6" fmla="*/ 18 w 72"/>
                  <a:gd name="T7" fmla="*/ 80 h 120"/>
                  <a:gd name="T8" fmla="*/ 64 w 72"/>
                  <a:gd name="T9" fmla="*/ 109 h 120"/>
                  <a:gd name="T10" fmla="*/ 64 w 72"/>
                  <a:gd name="T11" fmla="*/ 46 h 120"/>
                  <a:gd name="T12" fmla="*/ 8 w 72"/>
                  <a:gd name="T13" fmla="*/ 11 h 120"/>
                  <a:gd name="T14" fmla="*/ 8 w 72"/>
                  <a:gd name="T15" fmla="*/ 60 h 120"/>
                  <a:gd name="T16" fmla="*/ 0 w 72"/>
                  <a:gd name="T17" fmla="*/ 60 h 120"/>
                  <a:gd name="T18" fmla="*/ 0 w 72"/>
                  <a:gd name="T19" fmla="*/ 4 h 120"/>
                  <a:gd name="T20" fmla="*/ 2 w 72"/>
                  <a:gd name="T21" fmla="*/ 1 h 120"/>
                  <a:gd name="T22" fmla="*/ 6 w 72"/>
                  <a:gd name="T23" fmla="*/ 1 h 120"/>
                  <a:gd name="T24" fmla="*/ 70 w 72"/>
                  <a:gd name="T25" fmla="*/ 41 h 120"/>
                  <a:gd name="T26" fmla="*/ 72 w 72"/>
                  <a:gd name="T27" fmla="*/ 44 h 120"/>
                  <a:gd name="T28" fmla="*/ 72 w 72"/>
                  <a:gd name="T29" fmla="*/ 116 h 120"/>
                  <a:gd name="T30" fmla="*/ 70 w 72"/>
                  <a:gd name="T31" fmla="*/ 119 h 120"/>
                  <a:gd name="T32" fmla="*/ 68 w 72"/>
                  <a:gd name="T3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 h="120">
                    <a:moveTo>
                      <a:pt x="68" y="120"/>
                    </a:moveTo>
                    <a:cubicBezTo>
                      <a:pt x="67" y="120"/>
                      <a:pt x="67" y="120"/>
                      <a:pt x="66" y="119"/>
                    </a:cubicBezTo>
                    <a:cubicBezTo>
                      <a:pt x="14" y="87"/>
                      <a:pt x="14" y="87"/>
                      <a:pt x="14" y="87"/>
                    </a:cubicBezTo>
                    <a:cubicBezTo>
                      <a:pt x="18" y="80"/>
                      <a:pt x="18" y="80"/>
                      <a:pt x="18" y="80"/>
                    </a:cubicBezTo>
                    <a:cubicBezTo>
                      <a:pt x="64" y="109"/>
                      <a:pt x="64" y="109"/>
                      <a:pt x="64" y="109"/>
                    </a:cubicBezTo>
                    <a:cubicBezTo>
                      <a:pt x="64" y="46"/>
                      <a:pt x="64" y="46"/>
                      <a:pt x="64" y="46"/>
                    </a:cubicBezTo>
                    <a:cubicBezTo>
                      <a:pt x="8" y="11"/>
                      <a:pt x="8" y="11"/>
                      <a:pt x="8" y="11"/>
                    </a:cubicBezTo>
                    <a:cubicBezTo>
                      <a:pt x="8" y="60"/>
                      <a:pt x="8" y="60"/>
                      <a:pt x="8" y="60"/>
                    </a:cubicBezTo>
                    <a:cubicBezTo>
                      <a:pt x="0" y="60"/>
                      <a:pt x="0" y="60"/>
                      <a:pt x="0" y="60"/>
                    </a:cubicBezTo>
                    <a:cubicBezTo>
                      <a:pt x="0" y="4"/>
                      <a:pt x="0" y="4"/>
                      <a:pt x="0" y="4"/>
                    </a:cubicBezTo>
                    <a:cubicBezTo>
                      <a:pt x="0" y="3"/>
                      <a:pt x="1" y="1"/>
                      <a:pt x="2" y="1"/>
                    </a:cubicBezTo>
                    <a:cubicBezTo>
                      <a:pt x="3" y="0"/>
                      <a:pt x="5" y="0"/>
                      <a:pt x="6" y="1"/>
                    </a:cubicBezTo>
                    <a:cubicBezTo>
                      <a:pt x="70" y="41"/>
                      <a:pt x="70" y="41"/>
                      <a:pt x="70" y="41"/>
                    </a:cubicBezTo>
                    <a:cubicBezTo>
                      <a:pt x="71" y="41"/>
                      <a:pt x="72" y="43"/>
                      <a:pt x="72" y="44"/>
                    </a:cubicBezTo>
                    <a:cubicBezTo>
                      <a:pt x="72" y="116"/>
                      <a:pt x="72" y="116"/>
                      <a:pt x="72" y="116"/>
                    </a:cubicBezTo>
                    <a:cubicBezTo>
                      <a:pt x="72" y="117"/>
                      <a:pt x="71" y="119"/>
                      <a:pt x="70" y="119"/>
                    </a:cubicBezTo>
                    <a:cubicBezTo>
                      <a:pt x="69" y="120"/>
                      <a:pt x="69" y="120"/>
                      <a:pt x="68" y="120"/>
                    </a:cubicBezTo>
                    <a:close/>
                  </a:path>
                </a:pathLst>
              </a:custGeom>
              <a:grpFill/>
              <a:ln>
                <a:noFill/>
              </a:ln>
            </p:spPr>
            <p:txBody>
              <a:bodyPr vert="horz" wrap="square" lIns="121920" tIns="60960" rIns="121920" bIns="60960" numCol="1" anchor="t" anchorCtr="0" compatLnSpc="1"/>
              <a:lstStyle/>
              <a:p>
                <a:pPr defTabSz="1219110">
                  <a:defRPr/>
                </a:pPr>
                <a:endParaRPr lang="en-US" sz="1067">
                  <a:solidFill>
                    <a:prstClr val="black"/>
                  </a:solidFill>
                  <a:latin typeface="Intel Clear"/>
                </a:endParaRPr>
              </a:p>
            </p:txBody>
          </p:sp>
          <p:sp>
            <p:nvSpPr>
              <p:cNvPr id="20" name="Freeform 8">
                <a:extLst>
                  <a:ext uri="{FF2B5EF4-FFF2-40B4-BE49-F238E27FC236}">
                    <a16:creationId xmlns:a16="http://schemas.microsoft.com/office/drawing/2014/main" id="{2E0C655D-C4C8-49E1-AB84-123ECDF03A9B}"/>
                  </a:ext>
                </a:extLst>
              </p:cNvPr>
              <p:cNvSpPr>
                <a:spLocks/>
              </p:cNvSpPr>
              <p:nvPr/>
            </p:nvSpPr>
            <p:spPr bwMode="auto">
              <a:xfrm>
                <a:off x="6963066" y="490407"/>
                <a:ext cx="205853" cy="342684"/>
              </a:xfrm>
              <a:custGeom>
                <a:avLst/>
                <a:gdLst>
                  <a:gd name="T0" fmla="*/ 4 w 72"/>
                  <a:gd name="T1" fmla="*/ 120 h 120"/>
                  <a:gd name="T2" fmla="*/ 2 w 72"/>
                  <a:gd name="T3" fmla="*/ 119 h 120"/>
                  <a:gd name="T4" fmla="*/ 0 w 72"/>
                  <a:gd name="T5" fmla="*/ 116 h 120"/>
                  <a:gd name="T6" fmla="*/ 0 w 72"/>
                  <a:gd name="T7" fmla="*/ 44 h 120"/>
                  <a:gd name="T8" fmla="*/ 2 w 72"/>
                  <a:gd name="T9" fmla="*/ 41 h 120"/>
                  <a:gd name="T10" fmla="*/ 66 w 72"/>
                  <a:gd name="T11" fmla="*/ 1 h 120"/>
                  <a:gd name="T12" fmla="*/ 70 w 72"/>
                  <a:gd name="T13" fmla="*/ 1 h 120"/>
                  <a:gd name="T14" fmla="*/ 72 w 72"/>
                  <a:gd name="T15" fmla="*/ 4 h 120"/>
                  <a:gd name="T16" fmla="*/ 72 w 72"/>
                  <a:gd name="T17" fmla="*/ 60 h 120"/>
                  <a:gd name="T18" fmla="*/ 64 w 72"/>
                  <a:gd name="T19" fmla="*/ 60 h 120"/>
                  <a:gd name="T20" fmla="*/ 64 w 72"/>
                  <a:gd name="T21" fmla="*/ 11 h 120"/>
                  <a:gd name="T22" fmla="*/ 8 w 72"/>
                  <a:gd name="T23" fmla="*/ 46 h 120"/>
                  <a:gd name="T24" fmla="*/ 8 w 72"/>
                  <a:gd name="T25" fmla="*/ 109 h 120"/>
                  <a:gd name="T26" fmla="*/ 54 w 72"/>
                  <a:gd name="T27" fmla="*/ 80 h 120"/>
                  <a:gd name="T28" fmla="*/ 58 w 72"/>
                  <a:gd name="T29" fmla="*/ 87 h 120"/>
                  <a:gd name="T30" fmla="*/ 6 w 72"/>
                  <a:gd name="T31" fmla="*/ 119 h 120"/>
                  <a:gd name="T32" fmla="*/ 4 w 72"/>
                  <a:gd name="T3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 h="120">
                    <a:moveTo>
                      <a:pt x="4" y="120"/>
                    </a:moveTo>
                    <a:cubicBezTo>
                      <a:pt x="3" y="120"/>
                      <a:pt x="3" y="120"/>
                      <a:pt x="2" y="119"/>
                    </a:cubicBezTo>
                    <a:cubicBezTo>
                      <a:pt x="1" y="119"/>
                      <a:pt x="0" y="117"/>
                      <a:pt x="0" y="116"/>
                    </a:cubicBezTo>
                    <a:cubicBezTo>
                      <a:pt x="0" y="44"/>
                      <a:pt x="0" y="44"/>
                      <a:pt x="0" y="44"/>
                    </a:cubicBezTo>
                    <a:cubicBezTo>
                      <a:pt x="0" y="43"/>
                      <a:pt x="1" y="41"/>
                      <a:pt x="2" y="41"/>
                    </a:cubicBezTo>
                    <a:cubicBezTo>
                      <a:pt x="66" y="1"/>
                      <a:pt x="66" y="1"/>
                      <a:pt x="66" y="1"/>
                    </a:cubicBezTo>
                    <a:cubicBezTo>
                      <a:pt x="67" y="0"/>
                      <a:pt x="69" y="0"/>
                      <a:pt x="70" y="1"/>
                    </a:cubicBezTo>
                    <a:cubicBezTo>
                      <a:pt x="71" y="1"/>
                      <a:pt x="72" y="3"/>
                      <a:pt x="72" y="4"/>
                    </a:cubicBezTo>
                    <a:cubicBezTo>
                      <a:pt x="72" y="60"/>
                      <a:pt x="72" y="60"/>
                      <a:pt x="72" y="60"/>
                    </a:cubicBezTo>
                    <a:cubicBezTo>
                      <a:pt x="64" y="60"/>
                      <a:pt x="64" y="60"/>
                      <a:pt x="64" y="60"/>
                    </a:cubicBezTo>
                    <a:cubicBezTo>
                      <a:pt x="64" y="11"/>
                      <a:pt x="64" y="11"/>
                      <a:pt x="64" y="11"/>
                    </a:cubicBezTo>
                    <a:cubicBezTo>
                      <a:pt x="8" y="46"/>
                      <a:pt x="8" y="46"/>
                      <a:pt x="8" y="46"/>
                    </a:cubicBezTo>
                    <a:cubicBezTo>
                      <a:pt x="8" y="109"/>
                      <a:pt x="8" y="109"/>
                      <a:pt x="8" y="109"/>
                    </a:cubicBezTo>
                    <a:cubicBezTo>
                      <a:pt x="54" y="80"/>
                      <a:pt x="54" y="80"/>
                      <a:pt x="54" y="80"/>
                    </a:cubicBezTo>
                    <a:cubicBezTo>
                      <a:pt x="58" y="87"/>
                      <a:pt x="58" y="87"/>
                      <a:pt x="58" y="87"/>
                    </a:cubicBezTo>
                    <a:cubicBezTo>
                      <a:pt x="6" y="119"/>
                      <a:pt x="6" y="119"/>
                      <a:pt x="6" y="119"/>
                    </a:cubicBezTo>
                    <a:cubicBezTo>
                      <a:pt x="5" y="120"/>
                      <a:pt x="5" y="120"/>
                      <a:pt x="4" y="120"/>
                    </a:cubicBezTo>
                    <a:close/>
                  </a:path>
                </a:pathLst>
              </a:custGeom>
              <a:grpFill/>
              <a:ln>
                <a:noFill/>
              </a:ln>
            </p:spPr>
            <p:txBody>
              <a:bodyPr vert="horz" wrap="square" lIns="121920" tIns="60960" rIns="121920" bIns="60960" numCol="1" anchor="t" anchorCtr="0" compatLnSpc="1"/>
              <a:lstStyle/>
              <a:p>
                <a:pPr defTabSz="1219110">
                  <a:defRPr/>
                </a:pPr>
                <a:endParaRPr lang="en-US" sz="1067">
                  <a:solidFill>
                    <a:prstClr val="black"/>
                  </a:solidFill>
                  <a:latin typeface="Intel Clear"/>
                </a:endParaRPr>
              </a:p>
            </p:txBody>
          </p:sp>
          <p:sp>
            <p:nvSpPr>
              <p:cNvPr id="21" name="Freeform 9">
                <a:extLst>
                  <a:ext uri="{FF2B5EF4-FFF2-40B4-BE49-F238E27FC236}">
                    <a16:creationId xmlns:a16="http://schemas.microsoft.com/office/drawing/2014/main" id="{922863E1-1DCD-4A7F-B4A0-924006868ED9}"/>
                  </a:ext>
                </a:extLst>
              </p:cNvPr>
              <p:cNvSpPr>
                <a:spLocks/>
              </p:cNvSpPr>
              <p:nvPr/>
            </p:nvSpPr>
            <p:spPr bwMode="auto">
              <a:xfrm>
                <a:off x="6779009" y="398378"/>
                <a:ext cx="389909" cy="228860"/>
              </a:xfrm>
              <a:custGeom>
                <a:avLst/>
                <a:gdLst>
                  <a:gd name="T0" fmla="*/ 68 w 136"/>
                  <a:gd name="T1" fmla="*/ 80 h 80"/>
                  <a:gd name="T2" fmla="*/ 66 w 136"/>
                  <a:gd name="T3" fmla="*/ 79 h 80"/>
                  <a:gd name="T4" fmla="*/ 2 w 136"/>
                  <a:gd name="T5" fmla="*/ 39 h 80"/>
                  <a:gd name="T6" fmla="*/ 0 w 136"/>
                  <a:gd name="T7" fmla="*/ 36 h 80"/>
                  <a:gd name="T8" fmla="*/ 2 w 136"/>
                  <a:gd name="T9" fmla="*/ 33 h 80"/>
                  <a:gd name="T10" fmla="*/ 54 w 136"/>
                  <a:gd name="T11" fmla="*/ 0 h 80"/>
                  <a:gd name="T12" fmla="*/ 58 w 136"/>
                  <a:gd name="T13" fmla="*/ 7 h 80"/>
                  <a:gd name="T14" fmla="*/ 12 w 136"/>
                  <a:gd name="T15" fmla="*/ 36 h 80"/>
                  <a:gd name="T16" fmla="*/ 68 w 136"/>
                  <a:gd name="T17" fmla="*/ 71 h 80"/>
                  <a:gd name="T18" fmla="*/ 124 w 136"/>
                  <a:gd name="T19" fmla="*/ 36 h 80"/>
                  <a:gd name="T20" fmla="*/ 78 w 136"/>
                  <a:gd name="T21" fmla="*/ 7 h 80"/>
                  <a:gd name="T22" fmla="*/ 82 w 136"/>
                  <a:gd name="T23" fmla="*/ 0 h 80"/>
                  <a:gd name="T24" fmla="*/ 134 w 136"/>
                  <a:gd name="T25" fmla="*/ 33 h 80"/>
                  <a:gd name="T26" fmla="*/ 136 w 136"/>
                  <a:gd name="T27" fmla="*/ 36 h 80"/>
                  <a:gd name="T28" fmla="*/ 134 w 136"/>
                  <a:gd name="T29" fmla="*/ 39 h 80"/>
                  <a:gd name="T30" fmla="*/ 70 w 136"/>
                  <a:gd name="T31" fmla="*/ 79 h 80"/>
                  <a:gd name="T32" fmla="*/ 68 w 136"/>
                  <a:gd name="T33"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6" h="80">
                    <a:moveTo>
                      <a:pt x="68" y="80"/>
                    </a:moveTo>
                    <a:cubicBezTo>
                      <a:pt x="67" y="80"/>
                      <a:pt x="67" y="80"/>
                      <a:pt x="66" y="79"/>
                    </a:cubicBezTo>
                    <a:cubicBezTo>
                      <a:pt x="2" y="39"/>
                      <a:pt x="2" y="39"/>
                      <a:pt x="2" y="39"/>
                    </a:cubicBezTo>
                    <a:cubicBezTo>
                      <a:pt x="1" y="39"/>
                      <a:pt x="0" y="37"/>
                      <a:pt x="0" y="36"/>
                    </a:cubicBezTo>
                    <a:cubicBezTo>
                      <a:pt x="0" y="35"/>
                      <a:pt x="1" y="33"/>
                      <a:pt x="2" y="33"/>
                    </a:cubicBezTo>
                    <a:cubicBezTo>
                      <a:pt x="54" y="0"/>
                      <a:pt x="54" y="0"/>
                      <a:pt x="54" y="0"/>
                    </a:cubicBezTo>
                    <a:cubicBezTo>
                      <a:pt x="58" y="7"/>
                      <a:pt x="58" y="7"/>
                      <a:pt x="58" y="7"/>
                    </a:cubicBezTo>
                    <a:cubicBezTo>
                      <a:pt x="12" y="36"/>
                      <a:pt x="12" y="36"/>
                      <a:pt x="12" y="36"/>
                    </a:cubicBezTo>
                    <a:cubicBezTo>
                      <a:pt x="68" y="71"/>
                      <a:pt x="68" y="71"/>
                      <a:pt x="68" y="71"/>
                    </a:cubicBezTo>
                    <a:cubicBezTo>
                      <a:pt x="124" y="36"/>
                      <a:pt x="124" y="36"/>
                      <a:pt x="124" y="36"/>
                    </a:cubicBezTo>
                    <a:cubicBezTo>
                      <a:pt x="78" y="7"/>
                      <a:pt x="78" y="7"/>
                      <a:pt x="78" y="7"/>
                    </a:cubicBezTo>
                    <a:cubicBezTo>
                      <a:pt x="82" y="0"/>
                      <a:pt x="82" y="0"/>
                      <a:pt x="82" y="0"/>
                    </a:cubicBezTo>
                    <a:cubicBezTo>
                      <a:pt x="134" y="33"/>
                      <a:pt x="134" y="33"/>
                      <a:pt x="134" y="33"/>
                    </a:cubicBezTo>
                    <a:cubicBezTo>
                      <a:pt x="135" y="33"/>
                      <a:pt x="136" y="35"/>
                      <a:pt x="136" y="36"/>
                    </a:cubicBezTo>
                    <a:cubicBezTo>
                      <a:pt x="136" y="37"/>
                      <a:pt x="135" y="39"/>
                      <a:pt x="134" y="39"/>
                    </a:cubicBezTo>
                    <a:cubicBezTo>
                      <a:pt x="70" y="79"/>
                      <a:pt x="70" y="79"/>
                      <a:pt x="70" y="79"/>
                    </a:cubicBezTo>
                    <a:cubicBezTo>
                      <a:pt x="69" y="80"/>
                      <a:pt x="69" y="80"/>
                      <a:pt x="68" y="80"/>
                    </a:cubicBezTo>
                    <a:close/>
                  </a:path>
                </a:pathLst>
              </a:custGeom>
              <a:grpFill/>
              <a:ln>
                <a:noFill/>
              </a:ln>
            </p:spPr>
            <p:txBody>
              <a:bodyPr vert="horz" wrap="square" lIns="121920" tIns="60960" rIns="121920" bIns="60960" numCol="1" anchor="t" anchorCtr="0" compatLnSpc="1"/>
              <a:lstStyle/>
              <a:p>
                <a:pPr defTabSz="1219110">
                  <a:defRPr/>
                </a:pPr>
                <a:endParaRPr lang="en-US" sz="1067">
                  <a:solidFill>
                    <a:prstClr val="black"/>
                  </a:solidFill>
                  <a:latin typeface="Intel Clear"/>
                </a:endParaRPr>
              </a:p>
            </p:txBody>
          </p:sp>
          <p:sp>
            <p:nvSpPr>
              <p:cNvPr id="22" name="Freeform 10">
                <a:extLst>
                  <a:ext uri="{FF2B5EF4-FFF2-40B4-BE49-F238E27FC236}">
                    <a16:creationId xmlns:a16="http://schemas.microsoft.com/office/drawing/2014/main" id="{2C54A927-F957-4939-A149-02DD7DE6D0F4}"/>
                  </a:ext>
                </a:extLst>
              </p:cNvPr>
              <p:cNvSpPr>
                <a:spLocks/>
              </p:cNvSpPr>
              <p:nvPr/>
            </p:nvSpPr>
            <p:spPr bwMode="auto">
              <a:xfrm>
                <a:off x="6705144" y="627238"/>
                <a:ext cx="228860" cy="125933"/>
              </a:xfrm>
              <a:custGeom>
                <a:avLst/>
                <a:gdLst>
                  <a:gd name="T0" fmla="*/ 9 w 189"/>
                  <a:gd name="T1" fmla="*/ 104 h 104"/>
                  <a:gd name="T2" fmla="*/ 0 w 189"/>
                  <a:gd name="T3" fmla="*/ 85 h 104"/>
                  <a:gd name="T4" fmla="*/ 180 w 189"/>
                  <a:gd name="T5" fmla="*/ 0 h 104"/>
                  <a:gd name="T6" fmla="*/ 189 w 189"/>
                  <a:gd name="T7" fmla="*/ 19 h 104"/>
                  <a:gd name="T8" fmla="*/ 9 w 189"/>
                  <a:gd name="T9" fmla="*/ 104 h 104"/>
                </a:gdLst>
                <a:ahLst/>
                <a:cxnLst>
                  <a:cxn ang="0">
                    <a:pos x="T0" y="T1"/>
                  </a:cxn>
                  <a:cxn ang="0">
                    <a:pos x="T2" y="T3"/>
                  </a:cxn>
                  <a:cxn ang="0">
                    <a:pos x="T4" y="T5"/>
                  </a:cxn>
                  <a:cxn ang="0">
                    <a:pos x="T6" y="T7"/>
                  </a:cxn>
                  <a:cxn ang="0">
                    <a:pos x="T8" y="T9"/>
                  </a:cxn>
                </a:cxnLst>
                <a:rect l="0" t="0" r="r" b="b"/>
                <a:pathLst>
                  <a:path w="189" h="104">
                    <a:moveTo>
                      <a:pt x="9" y="104"/>
                    </a:moveTo>
                    <a:lnTo>
                      <a:pt x="0" y="85"/>
                    </a:lnTo>
                    <a:lnTo>
                      <a:pt x="180" y="0"/>
                    </a:lnTo>
                    <a:lnTo>
                      <a:pt x="189" y="19"/>
                    </a:lnTo>
                    <a:lnTo>
                      <a:pt x="9" y="104"/>
                    </a:lnTo>
                    <a:close/>
                  </a:path>
                </a:pathLst>
              </a:custGeom>
              <a:grpFill/>
              <a:ln>
                <a:noFill/>
              </a:ln>
            </p:spPr>
            <p:txBody>
              <a:bodyPr vert="horz" wrap="square" lIns="121920" tIns="60960" rIns="121920" bIns="60960" numCol="1" anchor="t" anchorCtr="0" compatLnSpc="1"/>
              <a:lstStyle/>
              <a:p>
                <a:pPr defTabSz="1219110">
                  <a:defRPr/>
                </a:pPr>
                <a:endParaRPr lang="en-US" sz="1067">
                  <a:solidFill>
                    <a:prstClr val="black"/>
                  </a:solidFill>
                  <a:latin typeface="Intel Clear"/>
                </a:endParaRPr>
              </a:p>
            </p:txBody>
          </p:sp>
          <p:sp>
            <p:nvSpPr>
              <p:cNvPr id="23" name="Freeform 11">
                <a:extLst>
                  <a:ext uri="{FF2B5EF4-FFF2-40B4-BE49-F238E27FC236}">
                    <a16:creationId xmlns:a16="http://schemas.microsoft.com/office/drawing/2014/main" id="{5F7FF82C-0787-454E-9747-424A77933A35}"/>
                  </a:ext>
                </a:extLst>
              </p:cNvPr>
              <p:cNvSpPr>
                <a:spLocks/>
              </p:cNvSpPr>
              <p:nvPr/>
            </p:nvSpPr>
            <p:spPr bwMode="auto">
              <a:xfrm>
                <a:off x="6699090" y="658722"/>
                <a:ext cx="98083" cy="129566"/>
              </a:xfrm>
              <a:custGeom>
                <a:avLst/>
                <a:gdLst>
                  <a:gd name="T0" fmla="*/ 30 w 34"/>
                  <a:gd name="T1" fmla="*/ 45 h 45"/>
                  <a:gd name="T2" fmla="*/ 2 w 34"/>
                  <a:gd name="T3" fmla="*/ 33 h 45"/>
                  <a:gd name="T4" fmla="*/ 0 w 34"/>
                  <a:gd name="T5" fmla="*/ 28 h 45"/>
                  <a:gd name="T6" fmla="*/ 8 w 34"/>
                  <a:gd name="T7" fmla="*/ 0 h 45"/>
                  <a:gd name="T8" fmla="*/ 16 w 34"/>
                  <a:gd name="T9" fmla="*/ 2 h 45"/>
                  <a:gd name="T10" fmla="*/ 9 w 34"/>
                  <a:gd name="T11" fmla="*/ 27 h 45"/>
                  <a:gd name="T12" fmla="*/ 34 w 34"/>
                  <a:gd name="T13" fmla="*/ 37 h 45"/>
                  <a:gd name="T14" fmla="*/ 30 w 3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45">
                    <a:moveTo>
                      <a:pt x="30" y="45"/>
                    </a:moveTo>
                    <a:cubicBezTo>
                      <a:pt x="2" y="33"/>
                      <a:pt x="2" y="33"/>
                      <a:pt x="2" y="33"/>
                    </a:cubicBezTo>
                    <a:cubicBezTo>
                      <a:pt x="1" y="32"/>
                      <a:pt x="0" y="30"/>
                      <a:pt x="0" y="28"/>
                    </a:cubicBezTo>
                    <a:cubicBezTo>
                      <a:pt x="8" y="0"/>
                      <a:pt x="8" y="0"/>
                      <a:pt x="8" y="0"/>
                    </a:cubicBezTo>
                    <a:cubicBezTo>
                      <a:pt x="16" y="2"/>
                      <a:pt x="16" y="2"/>
                      <a:pt x="16" y="2"/>
                    </a:cubicBezTo>
                    <a:cubicBezTo>
                      <a:pt x="9" y="27"/>
                      <a:pt x="9" y="27"/>
                      <a:pt x="9" y="27"/>
                    </a:cubicBezTo>
                    <a:cubicBezTo>
                      <a:pt x="34" y="37"/>
                      <a:pt x="34" y="37"/>
                      <a:pt x="34" y="37"/>
                    </a:cubicBezTo>
                    <a:lnTo>
                      <a:pt x="30" y="45"/>
                    </a:lnTo>
                    <a:close/>
                  </a:path>
                </a:pathLst>
              </a:custGeom>
              <a:grpFill/>
              <a:ln>
                <a:noFill/>
              </a:ln>
            </p:spPr>
            <p:txBody>
              <a:bodyPr vert="horz" wrap="square" lIns="121920" tIns="60960" rIns="121920" bIns="60960" numCol="1" anchor="t" anchorCtr="0" compatLnSpc="1"/>
              <a:lstStyle/>
              <a:p>
                <a:pPr defTabSz="1219110">
                  <a:defRPr/>
                </a:pPr>
                <a:endParaRPr lang="en-US" sz="1067">
                  <a:solidFill>
                    <a:prstClr val="black"/>
                  </a:solidFill>
                  <a:latin typeface="Intel Clear"/>
                </a:endParaRPr>
              </a:p>
            </p:txBody>
          </p:sp>
          <p:sp>
            <p:nvSpPr>
              <p:cNvPr id="24" name="Freeform 12">
                <a:extLst>
                  <a:ext uri="{FF2B5EF4-FFF2-40B4-BE49-F238E27FC236}">
                    <a16:creationId xmlns:a16="http://schemas.microsoft.com/office/drawing/2014/main" id="{6BA75241-CD0B-438B-87DE-351469164A42}"/>
                  </a:ext>
                </a:extLst>
              </p:cNvPr>
              <p:cNvSpPr>
                <a:spLocks/>
              </p:cNvSpPr>
              <p:nvPr/>
            </p:nvSpPr>
            <p:spPr bwMode="auto">
              <a:xfrm>
                <a:off x="7013923" y="627238"/>
                <a:ext cx="228860" cy="125933"/>
              </a:xfrm>
              <a:custGeom>
                <a:avLst/>
                <a:gdLst>
                  <a:gd name="T0" fmla="*/ 180 w 189"/>
                  <a:gd name="T1" fmla="*/ 104 h 104"/>
                  <a:gd name="T2" fmla="*/ 0 w 189"/>
                  <a:gd name="T3" fmla="*/ 19 h 104"/>
                  <a:gd name="T4" fmla="*/ 10 w 189"/>
                  <a:gd name="T5" fmla="*/ 0 h 104"/>
                  <a:gd name="T6" fmla="*/ 189 w 189"/>
                  <a:gd name="T7" fmla="*/ 85 h 104"/>
                  <a:gd name="T8" fmla="*/ 180 w 189"/>
                  <a:gd name="T9" fmla="*/ 104 h 104"/>
                </a:gdLst>
                <a:ahLst/>
                <a:cxnLst>
                  <a:cxn ang="0">
                    <a:pos x="T0" y="T1"/>
                  </a:cxn>
                  <a:cxn ang="0">
                    <a:pos x="T2" y="T3"/>
                  </a:cxn>
                  <a:cxn ang="0">
                    <a:pos x="T4" y="T5"/>
                  </a:cxn>
                  <a:cxn ang="0">
                    <a:pos x="T6" y="T7"/>
                  </a:cxn>
                  <a:cxn ang="0">
                    <a:pos x="T8" y="T9"/>
                  </a:cxn>
                </a:cxnLst>
                <a:rect l="0" t="0" r="r" b="b"/>
                <a:pathLst>
                  <a:path w="189" h="104">
                    <a:moveTo>
                      <a:pt x="180" y="104"/>
                    </a:moveTo>
                    <a:lnTo>
                      <a:pt x="0" y="19"/>
                    </a:lnTo>
                    <a:lnTo>
                      <a:pt x="10" y="0"/>
                    </a:lnTo>
                    <a:lnTo>
                      <a:pt x="189" y="85"/>
                    </a:lnTo>
                    <a:lnTo>
                      <a:pt x="180" y="104"/>
                    </a:lnTo>
                    <a:close/>
                  </a:path>
                </a:pathLst>
              </a:custGeom>
              <a:grpFill/>
              <a:ln>
                <a:noFill/>
              </a:ln>
            </p:spPr>
            <p:txBody>
              <a:bodyPr vert="horz" wrap="square" lIns="121920" tIns="60960" rIns="121920" bIns="60960" numCol="1" anchor="t" anchorCtr="0" compatLnSpc="1"/>
              <a:lstStyle/>
              <a:p>
                <a:pPr defTabSz="1219110">
                  <a:defRPr/>
                </a:pPr>
                <a:endParaRPr lang="en-US" sz="1067">
                  <a:solidFill>
                    <a:prstClr val="black"/>
                  </a:solidFill>
                  <a:latin typeface="Intel Clear"/>
                </a:endParaRPr>
              </a:p>
            </p:txBody>
          </p:sp>
          <p:sp>
            <p:nvSpPr>
              <p:cNvPr id="25" name="Freeform 13">
                <a:extLst>
                  <a:ext uri="{FF2B5EF4-FFF2-40B4-BE49-F238E27FC236}">
                    <a16:creationId xmlns:a16="http://schemas.microsoft.com/office/drawing/2014/main" id="{D28F119A-EDDD-4623-A6FA-B8BF3DAA226B}"/>
                  </a:ext>
                </a:extLst>
              </p:cNvPr>
              <p:cNvSpPr>
                <a:spLocks/>
              </p:cNvSpPr>
              <p:nvPr/>
            </p:nvSpPr>
            <p:spPr bwMode="auto">
              <a:xfrm>
                <a:off x="7150754" y="658722"/>
                <a:ext cx="98083" cy="129566"/>
              </a:xfrm>
              <a:custGeom>
                <a:avLst/>
                <a:gdLst>
                  <a:gd name="T0" fmla="*/ 4 w 34"/>
                  <a:gd name="T1" fmla="*/ 45 h 45"/>
                  <a:gd name="T2" fmla="*/ 0 w 34"/>
                  <a:gd name="T3" fmla="*/ 37 h 45"/>
                  <a:gd name="T4" fmla="*/ 25 w 34"/>
                  <a:gd name="T5" fmla="*/ 27 h 45"/>
                  <a:gd name="T6" fmla="*/ 18 w 34"/>
                  <a:gd name="T7" fmla="*/ 2 h 45"/>
                  <a:gd name="T8" fmla="*/ 26 w 34"/>
                  <a:gd name="T9" fmla="*/ 0 h 45"/>
                  <a:gd name="T10" fmla="*/ 34 w 34"/>
                  <a:gd name="T11" fmla="*/ 28 h 45"/>
                  <a:gd name="T12" fmla="*/ 32 w 34"/>
                  <a:gd name="T13" fmla="*/ 33 h 45"/>
                  <a:gd name="T14" fmla="*/ 4 w 3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45">
                    <a:moveTo>
                      <a:pt x="4" y="45"/>
                    </a:moveTo>
                    <a:cubicBezTo>
                      <a:pt x="0" y="37"/>
                      <a:pt x="0" y="37"/>
                      <a:pt x="0" y="37"/>
                    </a:cubicBezTo>
                    <a:cubicBezTo>
                      <a:pt x="25" y="27"/>
                      <a:pt x="25" y="27"/>
                      <a:pt x="25" y="27"/>
                    </a:cubicBezTo>
                    <a:cubicBezTo>
                      <a:pt x="18" y="2"/>
                      <a:pt x="18" y="2"/>
                      <a:pt x="18" y="2"/>
                    </a:cubicBezTo>
                    <a:cubicBezTo>
                      <a:pt x="26" y="0"/>
                      <a:pt x="26" y="0"/>
                      <a:pt x="26" y="0"/>
                    </a:cubicBezTo>
                    <a:cubicBezTo>
                      <a:pt x="34" y="28"/>
                      <a:pt x="34" y="28"/>
                      <a:pt x="34" y="28"/>
                    </a:cubicBezTo>
                    <a:cubicBezTo>
                      <a:pt x="34" y="30"/>
                      <a:pt x="33" y="32"/>
                      <a:pt x="32" y="33"/>
                    </a:cubicBezTo>
                    <a:lnTo>
                      <a:pt x="4" y="45"/>
                    </a:lnTo>
                    <a:close/>
                  </a:path>
                </a:pathLst>
              </a:custGeom>
              <a:grpFill/>
              <a:ln>
                <a:noFill/>
              </a:ln>
            </p:spPr>
            <p:txBody>
              <a:bodyPr vert="horz" wrap="square" lIns="121920" tIns="60960" rIns="121920" bIns="60960" numCol="1" anchor="t" anchorCtr="0" compatLnSpc="1"/>
              <a:lstStyle/>
              <a:p>
                <a:pPr defTabSz="1219110">
                  <a:defRPr/>
                </a:pPr>
                <a:endParaRPr lang="en-US" sz="1067">
                  <a:solidFill>
                    <a:prstClr val="black"/>
                  </a:solidFill>
                  <a:latin typeface="Intel Clear"/>
                </a:endParaRPr>
              </a:p>
            </p:txBody>
          </p:sp>
          <p:sp>
            <p:nvSpPr>
              <p:cNvPr id="26" name="Rectangle 14">
                <a:extLst>
                  <a:ext uri="{FF2B5EF4-FFF2-40B4-BE49-F238E27FC236}">
                    <a16:creationId xmlns:a16="http://schemas.microsoft.com/office/drawing/2014/main" id="{4F9FC8AD-2216-4F3A-ACC3-021FFDC3C266}"/>
                  </a:ext>
                </a:extLst>
              </p:cNvPr>
              <p:cNvSpPr>
                <a:spLocks noChangeArrowheads="1"/>
              </p:cNvSpPr>
              <p:nvPr/>
            </p:nvSpPr>
            <p:spPr bwMode="auto">
              <a:xfrm>
                <a:off x="6963066" y="307562"/>
                <a:ext cx="21796" cy="251867"/>
              </a:xfrm>
              <a:prstGeom prst="rect">
                <a:avLst/>
              </a:prstGeom>
              <a:grpFill/>
              <a:ln>
                <a:noFill/>
              </a:ln>
            </p:spPr>
            <p:txBody>
              <a:bodyPr vert="horz" wrap="square" lIns="121920" tIns="60960" rIns="121920" bIns="60960" numCol="1" anchor="t" anchorCtr="0" compatLnSpc="1"/>
              <a:lstStyle/>
              <a:p>
                <a:pPr defTabSz="1219110">
                  <a:defRPr/>
                </a:pPr>
                <a:endParaRPr lang="en-US" sz="1067">
                  <a:solidFill>
                    <a:prstClr val="black"/>
                  </a:solidFill>
                  <a:latin typeface="Intel Clear"/>
                </a:endParaRPr>
              </a:p>
            </p:txBody>
          </p:sp>
          <p:sp>
            <p:nvSpPr>
              <p:cNvPr id="27" name="Freeform 15">
                <a:extLst>
                  <a:ext uri="{FF2B5EF4-FFF2-40B4-BE49-F238E27FC236}">
                    <a16:creationId xmlns:a16="http://schemas.microsoft.com/office/drawing/2014/main" id="{E6BE5953-282C-4C70-92E9-D4CFB0777036}"/>
                  </a:ext>
                </a:extLst>
              </p:cNvPr>
              <p:cNvSpPr>
                <a:spLocks/>
              </p:cNvSpPr>
              <p:nvPr/>
            </p:nvSpPr>
            <p:spPr bwMode="auto">
              <a:xfrm>
                <a:off x="6896466" y="295453"/>
                <a:ext cx="154995" cy="77497"/>
              </a:xfrm>
              <a:custGeom>
                <a:avLst/>
                <a:gdLst>
                  <a:gd name="T0" fmla="*/ 48 w 54"/>
                  <a:gd name="T1" fmla="*/ 27 h 27"/>
                  <a:gd name="T2" fmla="*/ 27 w 54"/>
                  <a:gd name="T3" fmla="*/ 9 h 27"/>
                  <a:gd name="T4" fmla="*/ 6 w 54"/>
                  <a:gd name="T5" fmla="*/ 27 h 27"/>
                  <a:gd name="T6" fmla="*/ 0 w 54"/>
                  <a:gd name="T7" fmla="*/ 21 h 27"/>
                  <a:gd name="T8" fmla="*/ 24 w 54"/>
                  <a:gd name="T9" fmla="*/ 1 h 27"/>
                  <a:gd name="T10" fmla="*/ 30 w 54"/>
                  <a:gd name="T11" fmla="*/ 1 h 27"/>
                  <a:gd name="T12" fmla="*/ 54 w 54"/>
                  <a:gd name="T13" fmla="*/ 21 h 27"/>
                  <a:gd name="T14" fmla="*/ 48 w 54"/>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27">
                    <a:moveTo>
                      <a:pt x="48" y="27"/>
                    </a:moveTo>
                    <a:cubicBezTo>
                      <a:pt x="27" y="9"/>
                      <a:pt x="27" y="9"/>
                      <a:pt x="27" y="9"/>
                    </a:cubicBezTo>
                    <a:cubicBezTo>
                      <a:pt x="6" y="27"/>
                      <a:pt x="6" y="27"/>
                      <a:pt x="6" y="27"/>
                    </a:cubicBezTo>
                    <a:cubicBezTo>
                      <a:pt x="0" y="21"/>
                      <a:pt x="0" y="21"/>
                      <a:pt x="0" y="21"/>
                    </a:cubicBezTo>
                    <a:cubicBezTo>
                      <a:pt x="24" y="1"/>
                      <a:pt x="24" y="1"/>
                      <a:pt x="24" y="1"/>
                    </a:cubicBezTo>
                    <a:cubicBezTo>
                      <a:pt x="26" y="0"/>
                      <a:pt x="28" y="0"/>
                      <a:pt x="30" y="1"/>
                    </a:cubicBezTo>
                    <a:cubicBezTo>
                      <a:pt x="54" y="21"/>
                      <a:pt x="54" y="21"/>
                      <a:pt x="54" y="21"/>
                    </a:cubicBezTo>
                    <a:lnTo>
                      <a:pt x="48" y="27"/>
                    </a:lnTo>
                    <a:close/>
                  </a:path>
                </a:pathLst>
              </a:custGeom>
              <a:grpFill/>
              <a:ln>
                <a:noFill/>
              </a:ln>
            </p:spPr>
            <p:txBody>
              <a:bodyPr vert="horz" wrap="square" lIns="121920" tIns="60960" rIns="121920" bIns="60960" numCol="1" anchor="t" anchorCtr="0" compatLnSpc="1"/>
              <a:lstStyle/>
              <a:p>
                <a:pPr defTabSz="1219110">
                  <a:defRPr/>
                </a:pPr>
                <a:endParaRPr lang="en-US" sz="1067">
                  <a:solidFill>
                    <a:prstClr val="black"/>
                  </a:solidFill>
                  <a:latin typeface="Intel Clear"/>
                </a:endParaRPr>
              </a:p>
            </p:txBody>
          </p:sp>
          <p:sp>
            <p:nvSpPr>
              <p:cNvPr id="28" name="Freeform 16">
                <a:extLst>
                  <a:ext uri="{FF2B5EF4-FFF2-40B4-BE49-F238E27FC236}">
                    <a16:creationId xmlns:a16="http://schemas.microsoft.com/office/drawing/2014/main" id="{FFA8B1B4-2F32-4BDF-9168-AF041EA3FD3A}"/>
                  </a:ext>
                </a:extLst>
              </p:cNvPr>
              <p:cNvSpPr>
                <a:spLocks noEditPoints="1"/>
              </p:cNvSpPr>
              <p:nvPr/>
            </p:nvSpPr>
            <p:spPr bwMode="auto">
              <a:xfrm>
                <a:off x="6837132" y="467400"/>
                <a:ext cx="273663" cy="274874"/>
              </a:xfrm>
              <a:custGeom>
                <a:avLst/>
                <a:gdLst>
                  <a:gd name="T0" fmla="*/ 48 w 96"/>
                  <a:gd name="T1" fmla="*/ 96 h 96"/>
                  <a:gd name="T2" fmla="*/ 0 w 96"/>
                  <a:gd name="T3" fmla="*/ 48 h 96"/>
                  <a:gd name="T4" fmla="*/ 48 w 96"/>
                  <a:gd name="T5" fmla="*/ 0 h 96"/>
                  <a:gd name="T6" fmla="*/ 96 w 96"/>
                  <a:gd name="T7" fmla="*/ 48 h 96"/>
                  <a:gd name="T8" fmla="*/ 48 w 96"/>
                  <a:gd name="T9" fmla="*/ 96 h 96"/>
                  <a:gd name="T10" fmla="*/ 48 w 96"/>
                  <a:gd name="T11" fmla="*/ 8 h 96"/>
                  <a:gd name="T12" fmla="*/ 8 w 96"/>
                  <a:gd name="T13" fmla="*/ 48 h 96"/>
                  <a:gd name="T14" fmla="*/ 48 w 96"/>
                  <a:gd name="T15" fmla="*/ 88 h 96"/>
                  <a:gd name="T16" fmla="*/ 88 w 96"/>
                  <a:gd name="T17" fmla="*/ 48 h 96"/>
                  <a:gd name="T18" fmla="*/ 48 w 96"/>
                  <a:gd name="T19" fmla="*/ 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6">
                    <a:moveTo>
                      <a:pt x="48" y="96"/>
                    </a:moveTo>
                    <a:cubicBezTo>
                      <a:pt x="22" y="96"/>
                      <a:pt x="0" y="74"/>
                      <a:pt x="0" y="48"/>
                    </a:cubicBezTo>
                    <a:cubicBezTo>
                      <a:pt x="0" y="22"/>
                      <a:pt x="22" y="0"/>
                      <a:pt x="48" y="0"/>
                    </a:cubicBezTo>
                    <a:cubicBezTo>
                      <a:pt x="74" y="0"/>
                      <a:pt x="96" y="22"/>
                      <a:pt x="96" y="48"/>
                    </a:cubicBezTo>
                    <a:cubicBezTo>
                      <a:pt x="96" y="74"/>
                      <a:pt x="74" y="96"/>
                      <a:pt x="48" y="96"/>
                    </a:cubicBezTo>
                    <a:close/>
                    <a:moveTo>
                      <a:pt x="48" y="8"/>
                    </a:moveTo>
                    <a:cubicBezTo>
                      <a:pt x="26" y="8"/>
                      <a:pt x="8" y="26"/>
                      <a:pt x="8" y="48"/>
                    </a:cubicBezTo>
                    <a:cubicBezTo>
                      <a:pt x="8" y="70"/>
                      <a:pt x="26" y="88"/>
                      <a:pt x="48" y="88"/>
                    </a:cubicBezTo>
                    <a:cubicBezTo>
                      <a:pt x="70" y="88"/>
                      <a:pt x="88" y="70"/>
                      <a:pt x="88" y="48"/>
                    </a:cubicBezTo>
                    <a:cubicBezTo>
                      <a:pt x="88" y="26"/>
                      <a:pt x="70" y="8"/>
                      <a:pt x="48" y="8"/>
                    </a:cubicBezTo>
                    <a:close/>
                  </a:path>
                </a:pathLst>
              </a:custGeom>
              <a:solidFill>
                <a:schemeClr val="tx2"/>
              </a:solidFill>
              <a:ln>
                <a:noFill/>
              </a:ln>
            </p:spPr>
            <p:txBody>
              <a:bodyPr vert="horz" wrap="square" lIns="121920" tIns="60960" rIns="121920" bIns="60960" numCol="1" anchor="t" anchorCtr="0" compatLnSpc="1"/>
              <a:lstStyle/>
              <a:p>
                <a:pPr defTabSz="1219110">
                  <a:defRPr/>
                </a:pPr>
                <a:endParaRPr lang="en-US" sz="1067">
                  <a:solidFill>
                    <a:prstClr val="black"/>
                  </a:solidFill>
                  <a:latin typeface="Intel Clear"/>
                </a:endParaRPr>
              </a:p>
            </p:txBody>
          </p:sp>
        </p:grpSp>
        <p:sp>
          <p:nvSpPr>
            <p:cNvPr id="83" name="Rectangle 82">
              <a:extLst>
                <a:ext uri="{FF2B5EF4-FFF2-40B4-BE49-F238E27FC236}">
                  <a16:creationId xmlns:a16="http://schemas.microsoft.com/office/drawing/2014/main" id="{D94ECA56-6F37-41CE-9DB1-00C4D52C9B46}"/>
                </a:ext>
              </a:extLst>
            </p:cNvPr>
            <p:cNvSpPr/>
            <p:nvPr/>
          </p:nvSpPr>
          <p:spPr>
            <a:xfrm>
              <a:off x="5867400" y="3477687"/>
              <a:ext cx="2646652" cy="561596"/>
            </a:xfrm>
            <a:prstGeom prst="rect">
              <a:avLst/>
            </a:prstGeom>
          </p:spPr>
          <p:txBody>
            <a:bodyPr wrap="square">
              <a:spAutoFit/>
            </a:bodyPr>
            <a:lstStyle/>
            <a:p>
              <a:pPr algn="ctr" defTabSz="609585">
                <a:defRPr/>
              </a:pPr>
              <a:r>
                <a:rPr lang="en-US" sz="2133">
                  <a:solidFill>
                    <a:prstClr val="black"/>
                  </a:solidFill>
                  <a:latin typeface="Intel Clear Light" panose="020B0404020203020204" pitchFamily="34" charset="0"/>
                  <a:ea typeface="Intel Clear Light" panose="020B0404020203020204" pitchFamily="34" charset="0"/>
                  <a:cs typeface="Intel Clear Light" panose="020B0404020203020204" pitchFamily="34" charset="0"/>
                </a:rPr>
                <a:t>Write Once,</a:t>
              </a:r>
            </a:p>
            <a:p>
              <a:pPr algn="ctr" defTabSz="609585">
                <a:defRPr/>
              </a:pPr>
              <a:r>
                <a:rPr lang="en-US" sz="2133">
                  <a:solidFill>
                    <a:prstClr val="black"/>
                  </a:solidFill>
                  <a:latin typeface="Intel Clear Light" panose="020B0404020203020204" pitchFamily="34" charset="0"/>
                  <a:ea typeface="Intel Clear Light" panose="020B0404020203020204" pitchFamily="34" charset="0"/>
                  <a:cs typeface="Intel Clear Light" panose="020B0404020203020204" pitchFamily="34" charset="0"/>
                </a:rPr>
                <a:t>Deploy Anywhere</a:t>
              </a:r>
            </a:p>
          </p:txBody>
        </p:sp>
      </p:grpSp>
    </p:spTree>
    <p:extLst>
      <p:ext uri="{BB962C8B-B14F-4D97-AF65-F5344CB8AC3E}">
        <p14:creationId xmlns:p14="http://schemas.microsoft.com/office/powerpoint/2010/main" val="2618385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7361D720-BE72-4252-BFDF-A581CD3D2B22}"/>
              </a:ext>
            </a:extLst>
          </p:cNvPr>
          <p:cNvSpPr/>
          <p:nvPr/>
        </p:nvSpPr>
        <p:spPr>
          <a:xfrm>
            <a:off x="3379340" y="2729989"/>
            <a:ext cx="7843405" cy="3293280"/>
          </a:xfrm>
          <a:prstGeom prst="rect">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62560" tIns="81280" rIns="162560" bIns="81280" numCol="1" spcCol="0" rtlCol="0" fromWordArt="0" anchor="ctr" anchorCtr="0" forceAA="0" compatLnSpc="1">
            <a:prstTxWarp prst="textNoShape">
              <a:avLst/>
            </a:prstTxWarp>
            <a:noAutofit/>
          </a:bodyPr>
          <a:lstStyle/>
          <a:p>
            <a:pPr algn="ctr" defTabSz="812760"/>
            <a:endParaRPr lang="en-US" sz="3200">
              <a:solidFill>
                <a:prstClr val="white"/>
              </a:solidFill>
              <a:latin typeface="Intel Clear"/>
            </a:endParaRPr>
          </a:p>
        </p:txBody>
      </p:sp>
      <p:sp>
        <p:nvSpPr>
          <p:cNvPr id="99" name="Rounded Rectangle 97">
            <a:extLst>
              <a:ext uri="{FF2B5EF4-FFF2-40B4-BE49-F238E27FC236}">
                <a16:creationId xmlns:a16="http://schemas.microsoft.com/office/drawing/2014/main" id="{E59B8F2B-6672-4590-912A-956660457F27}"/>
              </a:ext>
            </a:extLst>
          </p:cNvPr>
          <p:cNvSpPr/>
          <p:nvPr/>
        </p:nvSpPr>
        <p:spPr>
          <a:xfrm>
            <a:off x="7379264" y="3070703"/>
            <a:ext cx="2251032" cy="2119379"/>
          </a:xfrm>
          <a:prstGeom prst="roundRect">
            <a:avLst>
              <a:gd name="adj" fmla="val 0"/>
            </a:avLst>
          </a:prstGeom>
          <a:noFill/>
          <a:ln w="9525" cap="flat" cmpd="sng" algn="ctr">
            <a:solidFill>
              <a:srgbClr val="00AEEF"/>
            </a:solidFill>
            <a:prstDash val="solid"/>
          </a:ln>
          <a:effectLst/>
        </p:spPr>
        <p:txBody>
          <a:bodyPr rtlCol="0" anchor="ctr"/>
          <a:lstStyle/>
          <a:p>
            <a:pPr algn="ctr" defTabSz="1219170">
              <a:defRPr/>
            </a:pPr>
            <a:endParaRPr lang="en-US" sz="1200" kern="0" dirty="0">
              <a:solidFill>
                <a:srgbClr val="00AEEF">
                  <a:lumMod val="40000"/>
                  <a:lumOff val="60000"/>
                </a:srgbClr>
              </a:solidFill>
              <a:latin typeface="Intel Clear"/>
            </a:endParaRPr>
          </a:p>
        </p:txBody>
      </p:sp>
      <p:sp>
        <p:nvSpPr>
          <p:cNvPr id="2" name="Slide Number Placeholder 1">
            <a:extLst>
              <a:ext uri="{FF2B5EF4-FFF2-40B4-BE49-F238E27FC236}">
                <a16:creationId xmlns:a16="http://schemas.microsoft.com/office/drawing/2014/main" id="{10D4EEFA-1097-4074-B647-B1887018B86A}"/>
              </a:ext>
            </a:extLst>
          </p:cNvPr>
          <p:cNvSpPr>
            <a:spLocks noGrp="1"/>
          </p:cNvSpPr>
          <p:nvPr>
            <p:ph type="sldNum" sz="quarter" idx="12"/>
          </p:nvPr>
        </p:nvSpPr>
        <p:spPr>
          <a:xfrm>
            <a:off x="8731441" y="6300046"/>
            <a:ext cx="2844800" cy="365125"/>
          </a:xfrm>
        </p:spPr>
        <p:txBody>
          <a:bodyPr/>
          <a:lstStyle/>
          <a:p>
            <a:fld id="{EE2556C5-CE8C-6547-B838-EA80C61A4AF7}" type="slidenum">
              <a:rPr lang="en-US" smtClean="0"/>
              <a:pPr/>
              <a:t>11</a:t>
            </a:fld>
            <a:endParaRPr lang="en-US"/>
          </a:p>
        </p:txBody>
      </p:sp>
      <p:sp>
        <p:nvSpPr>
          <p:cNvPr id="4" name="Title 3">
            <a:extLst>
              <a:ext uri="{FF2B5EF4-FFF2-40B4-BE49-F238E27FC236}">
                <a16:creationId xmlns:a16="http://schemas.microsoft.com/office/drawing/2014/main" id="{6170D9F5-D90B-42E8-91F7-588D8CDA4758}"/>
              </a:ext>
            </a:extLst>
          </p:cNvPr>
          <p:cNvSpPr>
            <a:spLocks noGrp="1"/>
          </p:cNvSpPr>
          <p:nvPr>
            <p:ph type="title"/>
          </p:nvPr>
        </p:nvSpPr>
        <p:spPr/>
        <p:txBody>
          <a:bodyPr/>
          <a:lstStyle/>
          <a:p>
            <a:r>
              <a:rPr lang="en-US" dirty="0"/>
              <a:t>Using the Intel® distribution of </a:t>
            </a:r>
            <a:r>
              <a:rPr lang="en-US" dirty="0" err="1"/>
              <a:t>o</a:t>
            </a:r>
            <a:r>
              <a:rPr lang="en-US" sz="4800" dirty="0" err="1"/>
              <a:t>pen</a:t>
            </a:r>
            <a:r>
              <a:rPr lang="en-US" dirty="0" err="1"/>
              <a:t>vino</a:t>
            </a:r>
            <a:r>
              <a:rPr lang="en-US" dirty="0"/>
              <a:t>™ toolkit</a:t>
            </a:r>
          </a:p>
        </p:txBody>
      </p:sp>
      <p:sp>
        <p:nvSpPr>
          <p:cNvPr id="5" name="Footer Placeholder 4">
            <a:extLst>
              <a:ext uri="{FF2B5EF4-FFF2-40B4-BE49-F238E27FC236}">
                <a16:creationId xmlns:a16="http://schemas.microsoft.com/office/drawing/2014/main" id="{79353A86-AF52-473B-8C4E-7E4A53FD1B9C}"/>
              </a:ext>
            </a:extLst>
          </p:cNvPr>
          <p:cNvSpPr>
            <a:spLocks noGrp="1"/>
          </p:cNvSpPr>
          <p:nvPr>
            <p:ph type="ftr" sz="quarter" idx="3"/>
          </p:nvPr>
        </p:nvSpPr>
        <p:spPr/>
        <p:txBody>
          <a:bodyPr/>
          <a:lstStyle/>
          <a:p>
            <a:r>
              <a:rPr lang="en-US" dirty="0"/>
              <a:t>INTEL® DISTRIBUTION OF O</a:t>
            </a:r>
            <a:r>
              <a:rPr lang="en-US" sz="800" dirty="0"/>
              <a:t>PEN</a:t>
            </a:r>
            <a:r>
              <a:rPr lang="en-US" dirty="0"/>
              <a:t>VINO™ TOOLKIT</a:t>
            </a:r>
          </a:p>
        </p:txBody>
      </p:sp>
      <p:sp>
        <p:nvSpPr>
          <p:cNvPr id="6" name="Content Placeholder 2">
            <a:extLst>
              <a:ext uri="{FF2B5EF4-FFF2-40B4-BE49-F238E27FC236}">
                <a16:creationId xmlns:a16="http://schemas.microsoft.com/office/drawing/2014/main" id="{F480F834-9128-4E63-9B1D-4D6BDFCB62BA}"/>
              </a:ext>
            </a:extLst>
          </p:cNvPr>
          <p:cNvSpPr txBox="1">
            <a:spLocks/>
          </p:cNvSpPr>
          <p:nvPr/>
        </p:nvSpPr>
        <p:spPr>
          <a:xfrm>
            <a:off x="492325" y="1598355"/>
            <a:ext cx="8963024" cy="493008"/>
          </a:xfrm>
          <a:prstGeom prst="rect">
            <a:avLst/>
          </a:prstGeom>
        </p:spPr>
        <p:txBody>
          <a:bodyPr/>
          <a:lstStyle>
            <a:lvl1pPr marL="0" indent="0" algn="l" defTabSz="457200" rtl="0" eaLnBrk="1" latinLnBrk="0" hangingPunct="1">
              <a:spcBef>
                <a:spcPts val="1200"/>
              </a:spcBef>
              <a:spcAft>
                <a:spcPts val="0"/>
              </a:spcAft>
              <a:buFont typeface="Wingdings" panose="05000000000000000000" pitchFamily="2" charset="2"/>
              <a:buNone/>
              <a:defRPr sz="16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sz="1400" kern="1200" baseline="0">
                <a:solidFill>
                  <a:schemeClr val="tx2"/>
                </a:solidFill>
                <a:latin typeface="+mn-lt"/>
                <a:ea typeface="+mn-ea"/>
                <a:cs typeface="Intel Clear" panose="020B0604020203020204" pitchFamily="34" charset="0"/>
              </a:defRPr>
            </a:lvl2pPr>
            <a:lvl3pPr marL="455613" indent="-168275" algn="l" defTabSz="457200" rtl="0" eaLnBrk="1" latinLnBrk="0" hangingPunct="1">
              <a:spcBef>
                <a:spcPts val="800"/>
              </a:spcBef>
              <a:buFont typeface="Intel Clear" panose="020B0604020203020204" pitchFamily="34" charset="0"/>
              <a:buChar char="–"/>
              <a:defRPr sz="1400" kern="1200">
                <a:solidFill>
                  <a:schemeClr val="tx2"/>
                </a:solidFill>
                <a:latin typeface="+mn-lt"/>
                <a:ea typeface="+mn-ea"/>
                <a:cs typeface="Intel Clear" panose="020B0604020203020204" pitchFamily="34" charset="0"/>
              </a:defRPr>
            </a:lvl3pPr>
            <a:lvl4pPr marL="688975" indent="-174625" algn="l" defTabSz="457200" rtl="0" eaLnBrk="1" latinLnBrk="0" hangingPunct="1">
              <a:spcBef>
                <a:spcPct val="20000"/>
              </a:spcBef>
              <a:buFont typeface="Arial"/>
              <a:buChar char="–"/>
              <a:defRPr sz="1200" kern="1200">
                <a:solidFill>
                  <a:schemeClr val="tx2"/>
                </a:solidFill>
                <a:latin typeface="+mn-lt"/>
                <a:ea typeface="+mn-ea"/>
                <a:cs typeface="Intel Clear" panose="020B0604020203020204" pitchFamily="34" charset="0"/>
              </a:defRPr>
            </a:lvl4pPr>
            <a:lvl5pPr marL="915988" indent="-166688" algn="l" defTabSz="457200" rtl="0" eaLnBrk="1" latinLnBrk="0" hangingPunct="1">
              <a:spcBef>
                <a:spcPct val="20000"/>
              </a:spcBef>
              <a:buFont typeface="Intel Clear" panose="020B0604020203020204" pitchFamily="34" charset="0"/>
              <a:buChar char="–"/>
              <a:defRPr sz="1200" kern="1200">
                <a:solidFill>
                  <a:schemeClr val="tx2"/>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609570"/>
            <a:r>
              <a:rPr lang="en-US" sz="2133" b="1" dirty="0">
                <a:latin typeface="Intel Clear"/>
              </a:rPr>
              <a:t>Advanced capabilities to streamline deep learning deployments</a:t>
            </a:r>
          </a:p>
        </p:txBody>
      </p:sp>
      <p:sp>
        <p:nvSpPr>
          <p:cNvPr id="7" name="TextBox 6">
            <a:extLst>
              <a:ext uri="{FF2B5EF4-FFF2-40B4-BE49-F238E27FC236}">
                <a16:creationId xmlns:a16="http://schemas.microsoft.com/office/drawing/2014/main" id="{93B806A2-87C3-4FC8-901B-41A91DC387E0}"/>
              </a:ext>
            </a:extLst>
          </p:cNvPr>
          <p:cNvSpPr txBox="1"/>
          <p:nvPr/>
        </p:nvSpPr>
        <p:spPr>
          <a:xfrm>
            <a:off x="231069" y="2084445"/>
            <a:ext cx="1262607" cy="584775"/>
          </a:xfrm>
          <a:prstGeom prst="rect">
            <a:avLst/>
          </a:prstGeom>
          <a:noFill/>
        </p:spPr>
        <p:txBody>
          <a:bodyPr wrap="square" rtlCol="0" anchor="t" anchorCtr="0">
            <a:spAutoFit/>
          </a:bodyPr>
          <a:lstStyle/>
          <a:p>
            <a:r>
              <a:rPr lang="en-US" sz="3200" b="1" dirty="0">
                <a:solidFill>
                  <a:schemeClr val="accent2"/>
                </a:solidFill>
                <a:latin typeface="Intel Clear Pro" charset="0"/>
                <a:ea typeface="Intel Clear Pro" charset="0"/>
                <a:cs typeface="Intel Clear Pro" charset="0"/>
              </a:rPr>
              <a:t>1. Build</a:t>
            </a:r>
          </a:p>
        </p:txBody>
      </p:sp>
      <p:sp>
        <p:nvSpPr>
          <p:cNvPr id="8" name="TextBox 7">
            <a:extLst>
              <a:ext uri="{FF2B5EF4-FFF2-40B4-BE49-F238E27FC236}">
                <a16:creationId xmlns:a16="http://schemas.microsoft.com/office/drawing/2014/main" id="{29BE4CE5-C043-4D2A-A327-6ED236C6E2F3}"/>
              </a:ext>
            </a:extLst>
          </p:cNvPr>
          <p:cNvSpPr txBox="1"/>
          <p:nvPr/>
        </p:nvSpPr>
        <p:spPr>
          <a:xfrm>
            <a:off x="4037894" y="2084446"/>
            <a:ext cx="2368457" cy="584775"/>
          </a:xfrm>
          <a:prstGeom prst="rect">
            <a:avLst/>
          </a:prstGeom>
          <a:noFill/>
        </p:spPr>
        <p:txBody>
          <a:bodyPr wrap="square" rtlCol="0" anchor="t" anchorCtr="0">
            <a:spAutoFit/>
          </a:bodyPr>
          <a:lstStyle/>
          <a:p>
            <a:r>
              <a:rPr lang="en-US" sz="3200" b="1" dirty="0">
                <a:solidFill>
                  <a:schemeClr val="accent2"/>
                </a:solidFill>
                <a:latin typeface="Intel Clear Pro" charset="0"/>
                <a:ea typeface="Intel Clear Pro" charset="0"/>
                <a:cs typeface="Intel Clear Pro" charset="0"/>
              </a:rPr>
              <a:t>2. optimize</a:t>
            </a:r>
          </a:p>
        </p:txBody>
      </p:sp>
      <p:sp>
        <p:nvSpPr>
          <p:cNvPr id="9" name="TextBox 8">
            <a:extLst>
              <a:ext uri="{FF2B5EF4-FFF2-40B4-BE49-F238E27FC236}">
                <a16:creationId xmlns:a16="http://schemas.microsoft.com/office/drawing/2014/main" id="{51E6D40E-52BC-4C02-A7DC-87CC3E13F3E9}"/>
              </a:ext>
            </a:extLst>
          </p:cNvPr>
          <p:cNvSpPr txBox="1"/>
          <p:nvPr/>
        </p:nvSpPr>
        <p:spPr>
          <a:xfrm>
            <a:off x="7766341" y="2084446"/>
            <a:ext cx="2368457" cy="584775"/>
          </a:xfrm>
          <a:prstGeom prst="rect">
            <a:avLst/>
          </a:prstGeom>
          <a:noFill/>
        </p:spPr>
        <p:txBody>
          <a:bodyPr wrap="square" rtlCol="0" anchor="t" anchorCtr="0">
            <a:spAutoFit/>
          </a:bodyPr>
          <a:lstStyle/>
          <a:p>
            <a:r>
              <a:rPr lang="en-US" sz="3200" b="1" dirty="0">
                <a:solidFill>
                  <a:schemeClr val="accent2"/>
                </a:solidFill>
                <a:latin typeface="Intel Clear Pro" charset="0"/>
                <a:ea typeface="Intel Clear Pro" charset="0"/>
                <a:cs typeface="Intel Clear Pro" charset="0"/>
              </a:rPr>
              <a:t>3. Deploy</a:t>
            </a:r>
          </a:p>
        </p:txBody>
      </p:sp>
      <p:grpSp>
        <p:nvGrpSpPr>
          <p:cNvPr id="10" name="Group 9">
            <a:extLst>
              <a:ext uri="{FF2B5EF4-FFF2-40B4-BE49-F238E27FC236}">
                <a16:creationId xmlns:a16="http://schemas.microsoft.com/office/drawing/2014/main" id="{EF9A8E64-20DA-430E-8C7F-A03D78F826F8}"/>
              </a:ext>
            </a:extLst>
          </p:cNvPr>
          <p:cNvGrpSpPr/>
          <p:nvPr/>
        </p:nvGrpSpPr>
        <p:grpSpPr>
          <a:xfrm>
            <a:off x="346226" y="2774523"/>
            <a:ext cx="670101" cy="369332"/>
            <a:chOff x="2947500" y="2549476"/>
            <a:chExt cx="802501" cy="629520"/>
          </a:xfrm>
        </p:grpSpPr>
        <p:sp>
          <p:nvSpPr>
            <p:cNvPr id="11" name="Oval 10">
              <a:extLst>
                <a:ext uri="{FF2B5EF4-FFF2-40B4-BE49-F238E27FC236}">
                  <a16:creationId xmlns:a16="http://schemas.microsoft.com/office/drawing/2014/main" id="{BF6BAF13-2A2A-43F0-9D4C-C18F0FD4FB7F}"/>
                </a:ext>
              </a:extLst>
            </p:cNvPr>
            <p:cNvSpPr/>
            <p:nvPr/>
          </p:nvSpPr>
          <p:spPr>
            <a:xfrm>
              <a:off x="2947500" y="2549476"/>
              <a:ext cx="120376" cy="125905"/>
            </a:xfrm>
            <a:prstGeom prst="ellipse">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812029"/>
              <a:endParaRPr lang="en-US" sz="4267">
                <a:solidFill>
                  <a:prstClr val="black"/>
                </a:solidFill>
                <a:latin typeface="Intel Clear"/>
              </a:endParaRPr>
            </a:p>
          </p:txBody>
        </p:sp>
        <p:sp>
          <p:nvSpPr>
            <p:cNvPr id="12" name="Oval 11">
              <a:extLst>
                <a:ext uri="{FF2B5EF4-FFF2-40B4-BE49-F238E27FC236}">
                  <a16:creationId xmlns:a16="http://schemas.microsoft.com/office/drawing/2014/main" id="{63C32799-E34E-47CC-B703-5CB1B73501E0}"/>
                </a:ext>
              </a:extLst>
            </p:cNvPr>
            <p:cNvSpPr/>
            <p:nvPr/>
          </p:nvSpPr>
          <p:spPr>
            <a:xfrm>
              <a:off x="2947500" y="2717347"/>
              <a:ext cx="120376" cy="125905"/>
            </a:xfrm>
            <a:prstGeom prst="ellipse">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812029"/>
              <a:endParaRPr lang="en-US" sz="2844">
                <a:solidFill>
                  <a:prstClr val="black"/>
                </a:solidFill>
                <a:latin typeface="Intel Clear"/>
              </a:endParaRPr>
            </a:p>
          </p:txBody>
        </p:sp>
        <p:sp>
          <p:nvSpPr>
            <p:cNvPr id="13" name="Oval 12">
              <a:extLst>
                <a:ext uri="{FF2B5EF4-FFF2-40B4-BE49-F238E27FC236}">
                  <a16:creationId xmlns:a16="http://schemas.microsoft.com/office/drawing/2014/main" id="{551CD9DA-F3DB-4788-B645-75A3781EE150}"/>
                </a:ext>
              </a:extLst>
            </p:cNvPr>
            <p:cNvSpPr/>
            <p:nvPr/>
          </p:nvSpPr>
          <p:spPr>
            <a:xfrm>
              <a:off x="2947500" y="2885220"/>
              <a:ext cx="120376" cy="125905"/>
            </a:xfrm>
            <a:prstGeom prst="ellipse">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812029"/>
              <a:endParaRPr lang="en-US" sz="2844">
                <a:solidFill>
                  <a:prstClr val="black"/>
                </a:solidFill>
                <a:latin typeface="Intel Clear"/>
              </a:endParaRPr>
            </a:p>
          </p:txBody>
        </p:sp>
        <p:sp>
          <p:nvSpPr>
            <p:cNvPr id="14" name="Oval 13">
              <a:extLst>
                <a:ext uri="{FF2B5EF4-FFF2-40B4-BE49-F238E27FC236}">
                  <a16:creationId xmlns:a16="http://schemas.microsoft.com/office/drawing/2014/main" id="{2CF7B92A-D089-435E-961D-EC969CEA22E4}"/>
                </a:ext>
              </a:extLst>
            </p:cNvPr>
            <p:cNvSpPr/>
            <p:nvPr/>
          </p:nvSpPr>
          <p:spPr>
            <a:xfrm>
              <a:off x="2947500" y="3053091"/>
              <a:ext cx="120376" cy="125905"/>
            </a:xfrm>
            <a:prstGeom prst="ellipse">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812029"/>
              <a:endParaRPr lang="en-US" sz="2844">
                <a:solidFill>
                  <a:prstClr val="black"/>
                </a:solidFill>
                <a:latin typeface="Intel Clear"/>
              </a:endParaRPr>
            </a:p>
          </p:txBody>
        </p:sp>
        <p:sp>
          <p:nvSpPr>
            <p:cNvPr id="15" name="Oval 14">
              <a:extLst>
                <a:ext uri="{FF2B5EF4-FFF2-40B4-BE49-F238E27FC236}">
                  <a16:creationId xmlns:a16="http://schemas.microsoft.com/office/drawing/2014/main" id="{7207C185-9D2E-4A38-92D5-3A2E3989B67C}"/>
                </a:ext>
              </a:extLst>
            </p:cNvPr>
            <p:cNvSpPr/>
            <p:nvPr/>
          </p:nvSpPr>
          <p:spPr>
            <a:xfrm>
              <a:off x="3308626" y="2969155"/>
              <a:ext cx="120376" cy="125905"/>
            </a:xfrm>
            <a:prstGeom prst="ellipse">
              <a:avLst/>
            </a:prstGeom>
            <a:noFill/>
            <a:ln>
              <a:solidFill>
                <a:schemeClr val="bg2"/>
              </a:solidFill>
              <a:tailEnd type="arrow"/>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812029"/>
              <a:endParaRPr lang="en-US" sz="2844">
                <a:solidFill>
                  <a:prstClr val="black"/>
                </a:solidFill>
                <a:latin typeface="Intel Clear"/>
              </a:endParaRPr>
            </a:p>
          </p:txBody>
        </p:sp>
        <p:sp>
          <p:nvSpPr>
            <p:cNvPr id="16" name="Oval 15">
              <a:extLst>
                <a:ext uri="{FF2B5EF4-FFF2-40B4-BE49-F238E27FC236}">
                  <a16:creationId xmlns:a16="http://schemas.microsoft.com/office/drawing/2014/main" id="{29B36F2A-DB19-496B-85E9-DAE4163D81A8}"/>
                </a:ext>
              </a:extLst>
            </p:cNvPr>
            <p:cNvSpPr/>
            <p:nvPr/>
          </p:nvSpPr>
          <p:spPr>
            <a:xfrm>
              <a:off x="3308626" y="2801283"/>
              <a:ext cx="120376" cy="125905"/>
            </a:xfrm>
            <a:prstGeom prst="ellipse">
              <a:avLst/>
            </a:prstGeom>
            <a:noFill/>
            <a:ln>
              <a:solidFill>
                <a:schemeClr val="bg2"/>
              </a:solidFill>
              <a:tailEnd type="arrow"/>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812029"/>
              <a:endParaRPr lang="en-US" sz="2844">
                <a:solidFill>
                  <a:prstClr val="black"/>
                </a:solidFill>
                <a:latin typeface="Intel Clear"/>
              </a:endParaRPr>
            </a:p>
          </p:txBody>
        </p:sp>
        <p:sp>
          <p:nvSpPr>
            <p:cNvPr id="17" name="Oval 16">
              <a:extLst>
                <a:ext uri="{FF2B5EF4-FFF2-40B4-BE49-F238E27FC236}">
                  <a16:creationId xmlns:a16="http://schemas.microsoft.com/office/drawing/2014/main" id="{50ECF904-B8D1-4218-8C85-0F19FED5B367}"/>
                </a:ext>
              </a:extLst>
            </p:cNvPr>
            <p:cNvSpPr/>
            <p:nvPr/>
          </p:nvSpPr>
          <p:spPr>
            <a:xfrm>
              <a:off x="3308626" y="2633412"/>
              <a:ext cx="120376" cy="125905"/>
            </a:xfrm>
            <a:prstGeom prst="ellipse">
              <a:avLst/>
            </a:prstGeom>
            <a:noFill/>
            <a:ln>
              <a:solidFill>
                <a:schemeClr val="bg2"/>
              </a:solidFill>
              <a:tailEnd type="arrow"/>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812029"/>
              <a:endParaRPr lang="en-US" sz="2844">
                <a:solidFill>
                  <a:prstClr val="black"/>
                </a:solidFill>
                <a:latin typeface="Intel Clear"/>
              </a:endParaRPr>
            </a:p>
          </p:txBody>
        </p:sp>
        <p:sp>
          <p:nvSpPr>
            <p:cNvPr id="18" name="Oval 17">
              <a:extLst>
                <a:ext uri="{FF2B5EF4-FFF2-40B4-BE49-F238E27FC236}">
                  <a16:creationId xmlns:a16="http://schemas.microsoft.com/office/drawing/2014/main" id="{F7AB524A-65A1-4EA1-9E97-7495E53E7DE7}"/>
                </a:ext>
              </a:extLst>
            </p:cNvPr>
            <p:cNvSpPr/>
            <p:nvPr/>
          </p:nvSpPr>
          <p:spPr>
            <a:xfrm>
              <a:off x="3629625" y="2969155"/>
              <a:ext cx="120376" cy="125905"/>
            </a:xfrm>
            <a:prstGeom prst="ellipse">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812029"/>
              <a:endParaRPr lang="en-US" sz="2844">
                <a:solidFill>
                  <a:prstClr val="black"/>
                </a:solidFill>
                <a:latin typeface="Intel Clear"/>
              </a:endParaRPr>
            </a:p>
          </p:txBody>
        </p:sp>
        <p:sp>
          <p:nvSpPr>
            <p:cNvPr id="19" name="Oval 18">
              <a:extLst>
                <a:ext uri="{FF2B5EF4-FFF2-40B4-BE49-F238E27FC236}">
                  <a16:creationId xmlns:a16="http://schemas.microsoft.com/office/drawing/2014/main" id="{3C34A7E3-D5E3-4FB4-A5AE-2E0101C6EF7F}"/>
                </a:ext>
              </a:extLst>
            </p:cNvPr>
            <p:cNvSpPr/>
            <p:nvPr/>
          </p:nvSpPr>
          <p:spPr>
            <a:xfrm>
              <a:off x="3629625" y="2801283"/>
              <a:ext cx="120376" cy="125905"/>
            </a:xfrm>
            <a:prstGeom prst="ellipse">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812029"/>
              <a:endParaRPr lang="en-US" sz="2844">
                <a:solidFill>
                  <a:prstClr val="black"/>
                </a:solidFill>
                <a:latin typeface="Intel Clear"/>
              </a:endParaRPr>
            </a:p>
          </p:txBody>
        </p:sp>
        <p:sp>
          <p:nvSpPr>
            <p:cNvPr id="20" name="Oval 19">
              <a:extLst>
                <a:ext uri="{FF2B5EF4-FFF2-40B4-BE49-F238E27FC236}">
                  <a16:creationId xmlns:a16="http://schemas.microsoft.com/office/drawing/2014/main" id="{6DB3D2AE-BED6-4D82-B093-02CA9710F6AA}"/>
                </a:ext>
              </a:extLst>
            </p:cNvPr>
            <p:cNvSpPr/>
            <p:nvPr/>
          </p:nvSpPr>
          <p:spPr>
            <a:xfrm>
              <a:off x="3629625" y="2633412"/>
              <a:ext cx="120376" cy="125905"/>
            </a:xfrm>
            <a:prstGeom prst="ellipse">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812029"/>
              <a:endParaRPr lang="en-US" sz="2844">
                <a:solidFill>
                  <a:prstClr val="black"/>
                </a:solidFill>
                <a:latin typeface="Intel Clear"/>
              </a:endParaRPr>
            </a:p>
          </p:txBody>
        </p:sp>
        <p:cxnSp>
          <p:nvCxnSpPr>
            <p:cNvPr id="21" name="Straight Connector 20">
              <a:extLst>
                <a:ext uri="{FF2B5EF4-FFF2-40B4-BE49-F238E27FC236}">
                  <a16:creationId xmlns:a16="http://schemas.microsoft.com/office/drawing/2014/main" id="{EBAC1A9D-3152-4589-AA1F-5D69570CE763}"/>
                </a:ext>
              </a:extLst>
            </p:cNvPr>
            <p:cNvCxnSpPr>
              <a:stCxn id="11" idx="6"/>
              <a:endCxn id="17" idx="2"/>
            </p:cNvCxnSpPr>
            <p:nvPr/>
          </p:nvCxnSpPr>
          <p:spPr>
            <a:xfrm>
              <a:off x="3067875" y="2612428"/>
              <a:ext cx="240749" cy="83936"/>
            </a:xfrm>
            <a:prstGeom prst="line">
              <a:avLst/>
            </a:prstGeom>
            <a:ln w="12700">
              <a:solidFill>
                <a:schemeClr val="bg2"/>
              </a:solidFill>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1C8A5D2B-D8DD-4AB8-962C-73993565FF58}"/>
                </a:ext>
              </a:extLst>
            </p:cNvPr>
            <p:cNvCxnSpPr>
              <a:stCxn id="11" idx="6"/>
              <a:endCxn id="16" idx="2"/>
            </p:cNvCxnSpPr>
            <p:nvPr/>
          </p:nvCxnSpPr>
          <p:spPr>
            <a:xfrm>
              <a:off x="3067875" y="2612428"/>
              <a:ext cx="240749" cy="251807"/>
            </a:xfrm>
            <a:prstGeom prst="line">
              <a:avLst/>
            </a:prstGeom>
            <a:ln w="12700">
              <a:solidFill>
                <a:schemeClr val="bg2"/>
              </a:solidFill>
              <a:headEnd type="none"/>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04ED1F0E-0271-4294-AB76-E498650B0FB6}"/>
                </a:ext>
              </a:extLst>
            </p:cNvPr>
            <p:cNvCxnSpPr>
              <a:stCxn id="11" idx="6"/>
              <a:endCxn id="15" idx="2"/>
            </p:cNvCxnSpPr>
            <p:nvPr/>
          </p:nvCxnSpPr>
          <p:spPr>
            <a:xfrm>
              <a:off x="3067875" y="2612428"/>
              <a:ext cx="240749" cy="419679"/>
            </a:xfrm>
            <a:prstGeom prst="line">
              <a:avLst/>
            </a:prstGeom>
            <a:ln w="12700">
              <a:solidFill>
                <a:schemeClr val="bg2"/>
              </a:solidFill>
              <a:headEnd type="none"/>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BCAD619B-C6C9-4451-BC61-F0E8F53A4BFC}"/>
                </a:ext>
              </a:extLst>
            </p:cNvPr>
            <p:cNvCxnSpPr>
              <a:stCxn id="12" idx="6"/>
              <a:endCxn id="17" idx="2"/>
            </p:cNvCxnSpPr>
            <p:nvPr/>
          </p:nvCxnSpPr>
          <p:spPr>
            <a:xfrm flipV="1">
              <a:off x="3067875" y="2696365"/>
              <a:ext cx="240749" cy="83936"/>
            </a:xfrm>
            <a:prstGeom prst="line">
              <a:avLst/>
            </a:prstGeom>
            <a:ln w="12700">
              <a:solidFill>
                <a:schemeClr val="bg2"/>
              </a:solidFill>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1E0A5F56-15A7-43A9-8258-F698ACE239A2}"/>
                </a:ext>
              </a:extLst>
            </p:cNvPr>
            <p:cNvCxnSpPr>
              <a:stCxn id="13" idx="6"/>
              <a:endCxn id="16" idx="2"/>
            </p:cNvCxnSpPr>
            <p:nvPr/>
          </p:nvCxnSpPr>
          <p:spPr>
            <a:xfrm flipV="1">
              <a:off x="3067875" y="2864236"/>
              <a:ext cx="240749" cy="83936"/>
            </a:xfrm>
            <a:prstGeom prst="line">
              <a:avLst/>
            </a:prstGeom>
            <a:ln w="12700">
              <a:solidFill>
                <a:schemeClr val="bg2"/>
              </a:solidFill>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887C9683-1FD2-4EB5-8E79-43D4A09209A1}"/>
                </a:ext>
              </a:extLst>
            </p:cNvPr>
            <p:cNvCxnSpPr>
              <a:stCxn id="12" idx="6"/>
              <a:endCxn id="16" idx="2"/>
            </p:cNvCxnSpPr>
            <p:nvPr/>
          </p:nvCxnSpPr>
          <p:spPr>
            <a:xfrm>
              <a:off x="3067875" y="2780300"/>
              <a:ext cx="240749" cy="83936"/>
            </a:xfrm>
            <a:prstGeom prst="line">
              <a:avLst/>
            </a:prstGeom>
            <a:ln w="12700">
              <a:solidFill>
                <a:schemeClr val="bg2"/>
              </a:solidFill>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649703BF-D940-4DFD-9A84-1ED37A876ADA}"/>
                </a:ext>
              </a:extLst>
            </p:cNvPr>
            <p:cNvCxnSpPr>
              <a:stCxn id="12" idx="6"/>
              <a:endCxn id="15" idx="2"/>
            </p:cNvCxnSpPr>
            <p:nvPr/>
          </p:nvCxnSpPr>
          <p:spPr>
            <a:xfrm>
              <a:off x="3067875" y="2780300"/>
              <a:ext cx="240749" cy="251807"/>
            </a:xfrm>
            <a:prstGeom prst="line">
              <a:avLst/>
            </a:prstGeom>
            <a:ln w="12700">
              <a:solidFill>
                <a:schemeClr val="bg2"/>
              </a:solidFill>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6C131703-09F2-4941-855C-89AA72AEB4DB}"/>
                </a:ext>
              </a:extLst>
            </p:cNvPr>
            <p:cNvCxnSpPr>
              <a:stCxn id="13" idx="6"/>
              <a:endCxn id="17" idx="2"/>
            </p:cNvCxnSpPr>
            <p:nvPr/>
          </p:nvCxnSpPr>
          <p:spPr>
            <a:xfrm flipV="1">
              <a:off x="3067875" y="2696365"/>
              <a:ext cx="240749" cy="251807"/>
            </a:xfrm>
            <a:prstGeom prst="line">
              <a:avLst/>
            </a:prstGeom>
            <a:ln w="12700">
              <a:solidFill>
                <a:schemeClr val="bg2"/>
              </a:solidFill>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F1F330ED-5A53-48FC-8AEB-8114869BA7B8}"/>
                </a:ext>
              </a:extLst>
            </p:cNvPr>
            <p:cNvCxnSpPr>
              <a:stCxn id="13" idx="6"/>
              <a:endCxn id="15" idx="2"/>
            </p:cNvCxnSpPr>
            <p:nvPr/>
          </p:nvCxnSpPr>
          <p:spPr>
            <a:xfrm>
              <a:off x="3067875" y="2948172"/>
              <a:ext cx="240749" cy="83936"/>
            </a:xfrm>
            <a:prstGeom prst="line">
              <a:avLst/>
            </a:prstGeom>
            <a:ln w="12700">
              <a:solidFill>
                <a:schemeClr val="bg2"/>
              </a:solidFill>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EAFA673B-7E44-42A8-8B12-9F43A64927AF}"/>
                </a:ext>
              </a:extLst>
            </p:cNvPr>
            <p:cNvCxnSpPr>
              <a:stCxn id="14" idx="6"/>
              <a:endCxn id="17" idx="2"/>
            </p:cNvCxnSpPr>
            <p:nvPr/>
          </p:nvCxnSpPr>
          <p:spPr>
            <a:xfrm flipV="1">
              <a:off x="3067875" y="2696365"/>
              <a:ext cx="240749" cy="419679"/>
            </a:xfrm>
            <a:prstGeom prst="line">
              <a:avLst/>
            </a:prstGeom>
            <a:ln w="12700">
              <a:solidFill>
                <a:schemeClr val="bg2"/>
              </a:solidFill>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4DB9E8D2-C76A-4051-8B58-04B3ECBF857C}"/>
                </a:ext>
              </a:extLst>
            </p:cNvPr>
            <p:cNvCxnSpPr>
              <a:stCxn id="14" idx="6"/>
              <a:endCxn id="16" idx="2"/>
            </p:cNvCxnSpPr>
            <p:nvPr/>
          </p:nvCxnSpPr>
          <p:spPr>
            <a:xfrm flipV="1">
              <a:off x="3067875" y="2864236"/>
              <a:ext cx="240749" cy="251807"/>
            </a:xfrm>
            <a:prstGeom prst="line">
              <a:avLst/>
            </a:prstGeom>
            <a:ln w="12700">
              <a:solidFill>
                <a:schemeClr val="bg2"/>
              </a:solidFill>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038351B4-578B-4E25-89B9-C94918B4127B}"/>
                </a:ext>
              </a:extLst>
            </p:cNvPr>
            <p:cNvCxnSpPr>
              <a:stCxn id="14" idx="6"/>
              <a:endCxn id="15" idx="2"/>
            </p:cNvCxnSpPr>
            <p:nvPr/>
          </p:nvCxnSpPr>
          <p:spPr>
            <a:xfrm flipV="1">
              <a:off x="3067875" y="3032107"/>
              <a:ext cx="240749" cy="83936"/>
            </a:xfrm>
            <a:prstGeom prst="line">
              <a:avLst/>
            </a:prstGeom>
            <a:ln w="12700">
              <a:solidFill>
                <a:schemeClr val="bg2"/>
              </a:solidFill>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AAE721D6-58CF-4461-8B34-6E6C72925B07}"/>
                </a:ext>
              </a:extLst>
            </p:cNvPr>
            <p:cNvCxnSpPr>
              <a:stCxn id="17" idx="6"/>
              <a:endCxn id="20" idx="2"/>
            </p:cNvCxnSpPr>
            <p:nvPr/>
          </p:nvCxnSpPr>
          <p:spPr>
            <a:xfrm>
              <a:off x="3429000" y="2696365"/>
              <a:ext cx="200626" cy="0"/>
            </a:xfrm>
            <a:prstGeom prst="line">
              <a:avLst/>
            </a:prstGeom>
            <a:ln w="12700">
              <a:solidFill>
                <a:schemeClr val="bg2"/>
              </a:solidFill>
              <a:headEnd type="none"/>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D36FC388-9C58-4780-8B34-6A2CC5E1255D}"/>
                </a:ext>
              </a:extLst>
            </p:cNvPr>
            <p:cNvCxnSpPr>
              <a:stCxn id="17" idx="6"/>
              <a:endCxn id="19" idx="2"/>
            </p:cNvCxnSpPr>
            <p:nvPr/>
          </p:nvCxnSpPr>
          <p:spPr>
            <a:xfrm>
              <a:off x="3429000" y="2696365"/>
              <a:ext cx="200626" cy="167871"/>
            </a:xfrm>
            <a:prstGeom prst="line">
              <a:avLst/>
            </a:prstGeom>
            <a:ln w="12700">
              <a:solidFill>
                <a:schemeClr val="bg2"/>
              </a:solidFill>
              <a:headEnd type="none"/>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006EA547-482B-438D-A25F-7E9068298354}"/>
                </a:ext>
              </a:extLst>
            </p:cNvPr>
            <p:cNvCxnSpPr>
              <a:stCxn id="17" idx="6"/>
              <a:endCxn id="18" idx="2"/>
            </p:cNvCxnSpPr>
            <p:nvPr/>
          </p:nvCxnSpPr>
          <p:spPr>
            <a:xfrm>
              <a:off x="3429000" y="2696365"/>
              <a:ext cx="200626" cy="335743"/>
            </a:xfrm>
            <a:prstGeom prst="line">
              <a:avLst/>
            </a:prstGeom>
            <a:ln w="12700">
              <a:solidFill>
                <a:schemeClr val="bg2"/>
              </a:solidFill>
              <a:headEnd type="none"/>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9EF57EB1-505C-4A31-BAC9-9CD6F57C2261}"/>
                </a:ext>
              </a:extLst>
            </p:cNvPr>
            <p:cNvCxnSpPr>
              <a:stCxn id="16" idx="6"/>
              <a:endCxn id="20" idx="2"/>
            </p:cNvCxnSpPr>
            <p:nvPr/>
          </p:nvCxnSpPr>
          <p:spPr>
            <a:xfrm flipV="1">
              <a:off x="3429000" y="2696365"/>
              <a:ext cx="200626" cy="167871"/>
            </a:xfrm>
            <a:prstGeom prst="line">
              <a:avLst/>
            </a:prstGeom>
            <a:ln w="12700">
              <a:solidFill>
                <a:schemeClr val="bg2"/>
              </a:solidFill>
              <a:headEnd type="none"/>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6B4202CE-BBDE-4C7D-B830-F90C63ABC599}"/>
                </a:ext>
              </a:extLst>
            </p:cNvPr>
            <p:cNvCxnSpPr>
              <a:stCxn id="16" idx="6"/>
              <a:endCxn id="19" idx="2"/>
            </p:cNvCxnSpPr>
            <p:nvPr/>
          </p:nvCxnSpPr>
          <p:spPr>
            <a:xfrm>
              <a:off x="3429000" y="2864236"/>
              <a:ext cx="200626" cy="0"/>
            </a:xfrm>
            <a:prstGeom prst="line">
              <a:avLst/>
            </a:prstGeom>
            <a:ln w="12700">
              <a:solidFill>
                <a:schemeClr val="bg2"/>
              </a:solidFill>
              <a:headEnd type="none"/>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24E7C3DA-DBD7-4BE3-A639-F3D4382AC166}"/>
                </a:ext>
              </a:extLst>
            </p:cNvPr>
            <p:cNvCxnSpPr>
              <a:stCxn id="16" idx="6"/>
              <a:endCxn id="18" idx="2"/>
            </p:cNvCxnSpPr>
            <p:nvPr/>
          </p:nvCxnSpPr>
          <p:spPr>
            <a:xfrm>
              <a:off x="3429000" y="2864236"/>
              <a:ext cx="200626" cy="167871"/>
            </a:xfrm>
            <a:prstGeom prst="line">
              <a:avLst/>
            </a:prstGeom>
            <a:ln w="12700">
              <a:solidFill>
                <a:schemeClr val="bg2"/>
              </a:solidFill>
              <a:headEnd type="none"/>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29DEEB26-20EF-4034-B166-6FAD1040A785}"/>
                </a:ext>
              </a:extLst>
            </p:cNvPr>
            <p:cNvCxnSpPr>
              <a:stCxn id="15" idx="6"/>
              <a:endCxn id="20" idx="2"/>
            </p:cNvCxnSpPr>
            <p:nvPr/>
          </p:nvCxnSpPr>
          <p:spPr>
            <a:xfrm flipV="1">
              <a:off x="3429000" y="2696365"/>
              <a:ext cx="200626" cy="335743"/>
            </a:xfrm>
            <a:prstGeom prst="line">
              <a:avLst/>
            </a:prstGeom>
            <a:ln w="12700">
              <a:solidFill>
                <a:schemeClr val="bg2"/>
              </a:solidFill>
              <a:headEnd type="none"/>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0237CC9D-52D2-461C-8283-F1CB51DF9F06}"/>
                </a:ext>
              </a:extLst>
            </p:cNvPr>
            <p:cNvCxnSpPr>
              <a:stCxn id="15" idx="6"/>
              <a:endCxn id="19" idx="2"/>
            </p:cNvCxnSpPr>
            <p:nvPr/>
          </p:nvCxnSpPr>
          <p:spPr>
            <a:xfrm flipV="1">
              <a:off x="3429000" y="2864236"/>
              <a:ext cx="200626" cy="167871"/>
            </a:xfrm>
            <a:prstGeom prst="line">
              <a:avLst/>
            </a:prstGeom>
            <a:ln w="12700">
              <a:solidFill>
                <a:schemeClr val="bg2"/>
              </a:solidFill>
              <a:headEnd type="none"/>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17935FEE-EE27-4F7A-BEC6-FB8770885A19}"/>
                </a:ext>
              </a:extLst>
            </p:cNvPr>
            <p:cNvCxnSpPr>
              <a:stCxn id="15" idx="6"/>
              <a:endCxn id="18" idx="2"/>
            </p:cNvCxnSpPr>
            <p:nvPr/>
          </p:nvCxnSpPr>
          <p:spPr>
            <a:xfrm>
              <a:off x="3429000" y="3032107"/>
              <a:ext cx="200626" cy="0"/>
            </a:xfrm>
            <a:prstGeom prst="line">
              <a:avLst/>
            </a:prstGeom>
            <a:ln w="12700">
              <a:solidFill>
                <a:schemeClr val="bg2"/>
              </a:solidFill>
              <a:headEnd type="none"/>
              <a:tailEnd type="triangle" w="sm" len="sm"/>
            </a:ln>
            <a:effectLst/>
          </p:spPr>
          <p:style>
            <a:lnRef idx="2">
              <a:schemeClr val="accent1"/>
            </a:lnRef>
            <a:fillRef idx="0">
              <a:schemeClr val="accent1"/>
            </a:fillRef>
            <a:effectRef idx="1">
              <a:schemeClr val="accent1"/>
            </a:effectRef>
            <a:fontRef idx="minor">
              <a:schemeClr val="tx1"/>
            </a:fontRef>
          </p:style>
        </p:cxnSp>
      </p:grpSp>
      <p:sp>
        <p:nvSpPr>
          <p:cNvPr id="42" name="Rectangle 41">
            <a:extLst>
              <a:ext uri="{FF2B5EF4-FFF2-40B4-BE49-F238E27FC236}">
                <a16:creationId xmlns:a16="http://schemas.microsoft.com/office/drawing/2014/main" id="{EF6F5CB4-4C42-4C7B-8777-969AFD422A0E}"/>
              </a:ext>
            </a:extLst>
          </p:cNvPr>
          <p:cNvSpPr/>
          <p:nvPr/>
        </p:nvSpPr>
        <p:spPr>
          <a:xfrm>
            <a:off x="986795" y="2811456"/>
            <a:ext cx="1577676" cy="338554"/>
          </a:xfrm>
          <a:prstGeom prst="rect">
            <a:avLst/>
          </a:prstGeom>
        </p:spPr>
        <p:txBody>
          <a:bodyPr wrap="none">
            <a:spAutoFit/>
          </a:bodyPr>
          <a:lstStyle/>
          <a:p>
            <a:pPr defTabSz="812760"/>
            <a:r>
              <a:rPr lang="en-US" sz="1600" b="1" dirty="0">
                <a:solidFill>
                  <a:prstClr val="black">
                    <a:lumMod val="65000"/>
                    <a:lumOff val="35000"/>
                  </a:prstClr>
                </a:solidFill>
                <a:latin typeface="Intel Clear"/>
              </a:rPr>
              <a:t>Trained Model</a:t>
            </a:r>
            <a:endParaRPr lang="en-US" sz="1600" dirty="0">
              <a:solidFill>
                <a:prstClr val="black">
                  <a:lumMod val="65000"/>
                  <a:lumOff val="35000"/>
                </a:prstClr>
              </a:solidFill>
              <a:latin typeface="Intel Clear"/>
            </a:endParaRPr>
          </a:p>
        </p:txBody>
      </p:sp>
      <p:pic>
        <p:nvPicPr>
          <p:cNvPr id="43" name="Picture 6" descr="Image result for tensorflow logo">
            <a:extLst>
              <a:ext uri="{FF2B5EF4-FFF2-40B4-BE49-F238E27FC236}">
                <a16:creationId xmlns:a16="http://schemas.microsoft.com/office/drawing/2014/main" id="{572367B7-742D-41FA-A1C6-C59669FC1FBD}"/>
              </a:ext>
            </a:extLst>
          </p:cNvPr>
          <p:cNvPicPr>
            <a:picLocks noChangeAspect="1" noChangeArrowheads="1"/>
          </p:cNvPicPr>
          <p:nvPr/>
        </p:nvPicPr>
        <p:blipFill>
          <a:blip r:embed="rId3" cstate="screen">
            <a:grayscl/>
            <a:extLst>
              <a:ext uri="{28A0092B-C50C-407E-A947-70E740481C1C}">
                <a14:useLocalDpi xmlns:a14="http://schemas.microsoft.com/office/drawing/2010/main"/>
              </a:ext>
            </a:extLst>
          </a:blip>
          <a:srcRect/>
          <a:stretch>
            <a:fillRect/>
          </a:stretch>
        </p:blipFill>
        <p:spPr bwMode="auto">
          <a:xfrm>
            <a:off x="446741" y="3291384"/>
            <a:ext cx="1119676" cy="214021"/>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8" descr="Image result for kaldi logo">
            <a:extLst>
              <a:ext uri="{FF2B5EF4-FFF2-40B4-BE49-F238E27FC236}">
                <a16:creationId xmlns:a16="http://schemas.microsoft.com/office/drawing/2014/main" id="{6B12A665-0EBC-41D1-BCAA-D84F69BC7822}"/>
              </a:ext>
            </a:extLst>
          </p:cNvPr>
          <p:cNvPicPr>
            <a:picLocks noChangeAspect="1" noChangeArrowheads="1"/>
          </p:cNvPicPr>
          <p:nvPr/>
        </p:nvPicPr>
        <p:blipFill>
          <a:blip r:embed="rId4" cstate="screen">
            <a:grayscl/>
            <a:extLst>
              <a:ext uri="{28A0092B-C50C-407E-A947-70E740481C1C}">
                <a14:useLocalDpi xmlns:a14="http://schemas.microsoft.com/office/drawing/2010/main"/>
              </a:ext>
            </a:extLst>
          </a:blip>
          <a:srcRect/>
          <a:stretch>
            <a:fillRect/>
          </a:stretch>
        </p:blipFill>
        <p:spPr bwMode="auto">
          <a:xfrm>
            <a:off x="498130" y="3560915"/>
            <a:ext cx="741493" cy="389284"/>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10" descr="Image result for caffe logo">
            <a:extLst>
              <a:ext uri="{FF2B5EF4-FFF2-40B4-BE49-F238E27FC236}">
                <a16:creationId xmlns:a16="http://schemas.microsoft.com/office/drawing/2014/main" id="{2849EEF4-9EC3-4D56-B68A-0BD415941C68}"/>
              </a:ext>
            </a:extLst>
          </p:cNvPr>
          <p:cNvPicPr>
            <a:picLocks noChangeAspect="1" noChangeArrowheads="1"/>
          </p:cNvPicPr>
          <p:nvPr/>
        </p:nvPicPr>
        <p:blipFill>
          <a:blip r:embed="rId5" cstate="screen">
            <a:grayscl/>
            <a:extLst>
              <a:ext uri="{28A0092B-C50C-407E-A947-70E740481C1C}">
                <a14:useLocalDpi xmlns:a14="http://schemas.microsoft.com/office/drawing/2010/main"/>
              </a:ext>
            </a:extLst>
          </a:blip>
          <a:srcRect/>
          <a:stretch>
            <a:fillRect/>
          </a:stretch>
        </p:blipFill>
        <p:spPr bwMode="auto">
          <a:xfrm>
            <a:off x="1690777" y="3285973"/>
            <a:ext cx="599247" cy="25682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Image result for mxnet logo">
            <a:extLst>
              <a:ext uri="{FF2B5EF4-FFF2-40B4-BE49-F238E27FC236}">
                <a16:creationId xmlns:a16="http://schemas.microsoft.com/office/drawing/2014/main" id="{0E65AE1F-8492-44FF-9354-7D91BF0644C7}"/>
              </a:ext>
            </a:extLst>
          </p:cNvPr>
          <p:cNvPicPr>
            <a:picLocks noChangeAspect="1" noChangeArrowheads="1"/>
          </p:cNvPicPr>
          <p:nvPr/>
        </p:nvPicPr>
        <p:blipFill>
          <a:blip r:embed="rId6" cstate="screen">
            <a:grayscl/>
            <a:extLst>
              <a:ext uri="{28A0092B-C50C-407E-A947-70E740481C1C}">
                <a14:useLocalDpi xmlns:a14="http://schemas.microsoft.com/office/drawing/2010/main"/>
              </a:ext>
            </a:extLst>
          </a:blip>
          <a:srcRect/>
          <a:stretch>
            <a:fillRect/>
          </a:stretch>
        </p:blipFill>
        <p:spPr bwMode="auto">
          <a:xfrm>
            <a:off x="1394822" y="3604777"/>
            <a:ext cx="741493" cy="253591"/>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14" descr="Image result for onnx logo">
            <a:extLst>
              <a:ext uri="{FF2B5EF4-FFF2-40B4-BE49-F238E27FC236}">
                <a16:creationId xmlns:a16="http://schemas.microsoft.com/office/drawing/2014/main" id="{48BC5815-D033-4E06-9356-7303D551C53C}"/>
              </a:ext>
            </a:extLst>
          </p:cNvPr>
          <p:cNvPicPr>
            <a:picLocks noChangeAspect="1" noChangeArrowheads="1"/>
          </p:cNvPicPr>
          <p:nvPr/>
        </p:nvPicPr>
        <p:blipFill>
          <a:blip r:embed="rId7" cstate="screen">
            <a:grayscl/>
            <a:extLst>
              <a:ext uri="{28A0092B-C50C-407E-A947-70E740481C1C}">
                <a14:useLocalDpi xmlns:a14="http://schemas.microsoft.com/office/drawing/2010/main"/>
              </a:ext>
            </a:extLst>
          </a:blip>
          <a:srcRect/>
          <a:stretch>
            <a:fillRect/>
          </a:stretch>
        </p:blipFill>
        <p:spPr bwMode="auto">
          <a:xfrm>
            <a:off x="897609" y="3956494"/>
            <a:ext cx="818457" cy="210583"/>
          </a:xfrm>
          <a:prstGeom prst="rect">
            <a:avLst/>
          </a:prstGeom>
          <a:noFill/>
          <a:extLst>
            <a:ext uri="{909E8E84-426E-40DD-AFC4-6F175D3DCCD1}">
              <a14:hiddenFill xmlns:a14="http://schemas.microsoft.com/office/drawing/2010/main">
                <a:solidFill>
                  <a:srgbClr val="FFFFFF"/>
                </a:solidFill>
              </a14:hiddenFill>
            </a:ext>
          </a:extLst>
        </p:spPr>
      </p:pic>
      <p:sp>
        <p:nvSpPr>
          <p:cNvPr id="48" name="Rectangle 47">
            <a:extLst>
              <a:ext uri="{FF2B5EF4-FFF2-40B4-BE49-F238E27FC236}">
                <a16:creationId xmlns:a16="http://schemas.microsoft.com/office/drawing/2014/main" id="{B63A3252-08DD-4780-B30F-76247C18EC5F}"/>
              </a:ext>
            </a:extLst>
          </p:cNvPr>
          <p:cNvSpPr/>
          <p:nvPr/>
        </p:nvSpPr>
        <p:spPr>
          <a:xfrm>
            <a:off x="748286" y="4630895"/>
            <a:ext cx="2610687" cy="953915"/>
          </a:xfrm>
          <a:prstGeom prst="rect">
            <a:avLst/>
          </a:prstGeom>
        </p:spPr>
        <p:txBody>
          <a:bodyPr wrap="square">
            <a:spAutoFit/>
          </a:bodyPr>
          <a:lstStyle/>
          <a:p>
            <a:pPr defTabSz="812760"/>
            <a:r>
              <a:rPr lang="en-US" sz="1600" b="1" dirty="0">
                <a:solidFill>
                  <a:prstClr val="black">
                    <a:lumMod val="65000"/>
                    <a:lumOff val="35000"/>
                  </a:prstClr>
                </a:solidFill>
                <a:latin typeface="Intel Clear"/>
              </a:rPr>
              <a:t>Open Model Zoo</a:t>
            </a:r>
          </a:p>
          <a:p>
            <a:pPr defTabSz="812760"/>
            <a:r>
              <a:rPr lang="en-US" sz="1333" dirty="0">
                <a:solidFill>
                  <a:prstClr val="black">
                    <a:lumMod val="65000"/>
                    <a:lumOff val="35000"/>
                  </a:prstClr>
                </a:solidFill>
                <a:latin typeface="Intel Clear"/>
              </a:rPr>
              <a:t>100+ open sourced and optimized pre-trained models;</a:t>
            </a:r>
          </a:p>
          <a:p>
            <a:pPr defTabSz="812760"/>
            <a:r>
              <a:rPr lang="en-US" sz="1333" dirty="0">
                <a:solidFill>
                  <a:prstClr val="black">
                    <a:lumMod val="65000"/>
                    <a:lumOff val="35000"/>
                  </a:prstClr>
                </a:solidFill>
                <a:latin typeface="Intel Clear"/>
              </a:rPr>
              <a:t>80+ supported public models</a:t>
            </a:r>
          </a:p>
        </p:txBody>
      </p:sp>
      <p:grpSp>
        <p:nvGrpSpPr>
          <p:cNvPr id="49" name="Group 48">
            <a:extLst>
              <a:ext uri="{FF2B5EF4-FFF2-40B4-BE49-F238E27FC236}">
                <a16:creationId xmlns:a16="http://schemas.microsoft.com/office/drawing/2014/main" id="{E6593578-8534-4C36-A435-E0157D18A7D0}"/>
              </a:ext>
            </a:extLst>
          </p:cNvPr>
          <p:cNvGrpSpPr/>
          <p:nvPr/>
        </p:nvGrpSpPr>
        <p:grpSpPr>
          <a:xfrm>
            <a:off x="346226" y="4850248"/>
            <a:ext cx="381692" cy="488187"/>
            <a:chOff x="5670818" y="2693461"/>
            <a:chExt cx="286269" cy="366140"/>
          </a:xfrm>
        </p:grpSpPr>
        <p:sp>
          <p:nvSpPr>
            <p:cNvPr id="50" name="Freeform 94">
              <a:extLst>
                <a:ext uri="{FF2B5EF4-FFF2-40B4-BE49-F238E27FC236}">
                  <a16:creationId xmlns:a16="http://schemas.microsoft.com/office/drawing/2014/main" id="{A5E25579-7046-4752-905A-BE6391C8F50F}"/>
                </a:ext>
              </a:extLst>
            </p:cNvPr>
            <p:cNvSpPr>
              <a:spLocks/>
            </p:cNvSpPr>
            <p:nvPr/>
          </p:nvSpPr>
          <p:spPr bwMode="auto">
            <a:xfrm>
              <a:off x="5729338" y="2944144"/>
              <a:ext cx="38749" cy="38749"/>
            </a:xfrm>
            <a:custGeom>
              <a:avLst/>
              <a:gdLst>
                <a:gd name="T0" fmla="*/ 20 w 21"/>
                <a:gd name="T1" fmla="*/ 21 h 21"/>
                <a:gd name="T2" fmla="*/ 1 w 21"/>
                <a:gd name="T3" fmla="*/ 21 h 21"/>
                <a:gd name="T4" fmla="*/ 0 w 21"/>
                <a:gd name="T5" fmla="*/ 20 h 21"/>
                <a:gd name="T6" fmla="*/ 0 w 21"/>
                <a:gd name="T7" fmla="*/ 1 h 21"/>
                <a:gd name="T8" fmla="*/ 1 w 21"/>
                <a:gd name="T9" fmla="*/ 0 h 21"/>
                <a:gd name="T10" fmla="*/ 20 w 21"/>
                <a:gd name="T11" fmla="*/ 0 h 21"/>
                <a:gd name="T12" fmla="*/ 21 w 21"/>
                <a:gd name="T13" fmla="*/ 1 h 21"/>
                <a:gd name="T14" fmla="*/ 21 w 21"/>
                <a:gd name="T15" fmla="*/ 20 h 21"/>
                <a:gd name="T16" fmla="*/ 20 w 21"/>
                <a:gd name="T1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1">
                  <a:moveTo>
                    <a:pt x="20" y="21"/>
                  </a:moveTo>
                  <a:cubicBezTo>
                    <a:pt x="1" y="21"/>
                    <a:pt x="1" y="21"/>
                    <a:pt x="1" y="21"/>
                  </a:cubicBezTo>
                  <a:cubicBezTo>
                    <a:pt x="1" y="21"/>
                    <a:pt x="0" y="20"/>
                    <a:pt x="0" y="20"/>
                  </a:cubicBezTo>
                  <a:cubicBezTo>
                    <a:pt x="0" y="1"/>
                    <a:pt x="0" y="1"/>
                    <a:pt x="0" y="1"/>
                  </a:cubicBezTo>
                  <a:cubicBezTo>
                    <a:pt x="0" y="0"/>
                    <a:pt x="1" y="0"/>
                    <a:pt x="1" y="0"/>
                  </a:cubicBezTo>
                  <a:cubicBezTo>
                    <a:pt x="20" y="0"/>
                    <a:pt x="20" y="0"/>
                    <a:pt x="20" y="0"/>
                  </a:cubicBezTo>
                  <a:cubicBezTo>
                    <a:pt x="21" y="0"/>
                    <a:pt x="21" y="0"/>
                    <a:pt x="21" y="1"/>
                  </a:cubicBezTo>
                  <a:cubicBezTo>
                    <a:pt x="21" y="20"/>
                    <a:pt x="21" y="20"/>
                    <a:pt x="21" y="20"/>
                  </a:cubicBezTo>
                  <a:cubicBezTo>
                    <a:pt x="21" y="20"/>
                    <a:pt x="21" y="21"/>
                    <a:pt x="20" y="21"/>
                  </a:cubicBezTo>
                </a:path>
              </a:pathLst>
            </a:custGeom>
            <a:solidFill>
              <a:srgbClr val="003E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1067"/>
            </a:p>
          </p:txBody>
        </p:sp>
        <p:sp>
          <p:nvSpPr>
            <p:cNvPr id="51" name="Freeform 95">
              <a:extLst>
                <a:ext uri="{FF2B5EF4-FFF2-40B4-BE49-F238E27FC236}">
                  <a16:creationId xmlns:a16="http://schemas.microsoft.com/office/drawing/2014/main" id="{FC317E9D-C5F2-4AC2-805F-899CFEC12382}"/>
                </a:ext>
              </a:extLst>
            </p:cNvPr>
            <p:cNvSpPr>
              <a:spLocks/>
            </p:cNvSpPr>
            <p:nvPr/>
          </p:nvSpPr>
          <p:spPr bwMode="auto">
            <a:xfrm>
              <a:off x="5794183" y="2944144"/>
              <a:ext cx="39540" cy="38749"/>
            </a:xfrm>
            <a:custGeom>
              <a:avLst/>
              <a:gdLst>
                <a:gd name="T0" fmla="*/ 20 w 21"/>
                <a:gd name="T1" fmla="*/ 21 h 21"/>
                <a:gd name="T2" fmla="*/ 1 w 21"/>
                <a:gd name="T3" fmla="*/ 21 h 21"/>
                <a:gd name="T4" fmla="*/ 0 w 21"/>
                <a:gd name="T5" fmla="*/ 20 h 21"/>
                <a:gd name="T6" fmla="*/ 0 w 21"/>
                <a:gd name="T7" fmla="*/ 1 h 21"/>
                <a:gd name="T8" fmla="*/ 1 w 21"/>
                <a:gd name="T9" fmla="*/ 0 h 21"/>
                <a:gd name="T10" fmla="*/ 20 w 21"/>
                <a:gd name="T11" fmla="*/ 0 h 21"/>
                <a:gd name="T12" fmla="*/ 21 w 21"/>
                <a:gd name="T13" fmla="*/ 1 h 21"/>
                <a:gd name="T14" fmla="*/ 21 w 21"/>
                <a:gd name="T15" fmla="*/ 20 h 21"/>
                <a:gd name="T16" fmla="*/ 20 w 21"/>
                <a:gd name="T1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1">
                  <a:moveTo>
                    <a:pt x="20" y="21"/>
                  </a:moveTo>
                  <a:cubicBezTo>
                    <a:pt x="1" y="21"/>
                    <a:pt x="1" y="21"/>
                    <a:pt x="1" y="21"/>
                  </a:cubicBezTo>
                  <a:cubicBezTo>
                    <a:pt x="0" y="21"/>
                    <a:pt x="0" y="20"/>
                    <a:pt x="0" y="20"/>
                  </a:cubicBezTo>
                  <a:cubicBezTo>
                    <a:pt x="0" y="1"/>
                    <a:pt x="0" y="1"/>
                    <a:pt x="0" y="1"/>
                  </a:cubicBezTo>
                  <a:cubicBezTo>
                    <a:pt x="0" y="0"/>
                    <a:pt x="0" y="0"/>
                    <a:pt x="1" y="0"/>
                  </a:cubicBezTo>
                  <a:cubicBezTo>
                    <a:pt x="20" y="0"/>
                    <a:pt x="20" y="0"/>
                    <a:pt x="20" y="0"/>
                  </a:cubicBezTo>
                  <a:cubicBezTo>
                    <a:pt x="20" y="0"/>
                    <a:pt x="21" y="0"/>
                    <a:pt x="21" y="1"/>
                  </a:cubicBezTo>
                  <a:cubicBezTo>
                    <a:pt x="21" y="20"/>
                    <a:pt x="21" y="20"/>
                    <a:pt x="21" y="20"/>
                  </a:cubicBezTo>
                  <a:cubicBezTo>
                    <a:pt x="21" y="20"/>
                    <a:pt x="20" y="21"/>
                    <a:pt x="20" y="21"/>
                  </a:cubicBezTo>
                </a:path>
              </a:pathLst>
            </a:custGeom>
            <a:solidFill>
              <a:srgbClr val="003E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1067"/>
            </a:p>
          </p:txBody>
        </p:sp>
        <p:sp>
          <p:nvSpPr>
            <p:cNvPr id="52" name="Freeform 96">
              <a:extLst>
                <a:ext uri="{FF2B5EF4-FFF2-40B4-BE49-F238E27FC236}">
                  <a16:creationId xmlns:a16="http://schemas.microsoft.com/office/drawing/2014/main" id="{5EFCDF21-3E9E-4E92-864D-25769A68952A}"/>
                </a:ext>
              </a:extLst>
            </p:cNvPr>
            <p:cNvSpPr>
              <a:spLocks/>
            </p:cNvSpPr>
            <p:nvPr/>
          </p:nvSpPr>
          <p:spPr bwMode="auto">
            <a:xfrm>
              <a:off x="5859819" y="2944144"/>
              <a:ext cx="37168" cy="38749"/>
            </a:xfrm>
            <a:custGeom>
              <a:avLst/>
              <a:gdLst>
                <a:gd name="T0" fmla="*/ 19 w 20"/>
                <a:gd name="T1" fmla="*/ 21 h 21"/>
                <a:gd name="T2" fmla="*/ 0 w 20"/>
                <a:gd name="T3" fmla="*/ 21 h 21"/>
                <a:gd name="T4" fmla="*/ 0 w 20"/>
                <a:gd name="T5" fmla="*/ 20 h 21"/>
                <a:gd name="T6" fmla="*/ 0 w 20"/>
                <a:gd name="T7" fmla="*/ 1 h 21"/>
                <a:gd name="T8" fmla="*/ 0 w 20"/>
                <a:gd name="T9" fmla="*/ 0 h 21"/>
                <a:gd name="T10" fmla="*/ 19 w 20"/>
                <a:gd name="T11" fmla="*/ 0 h 21"/>
                <a:gd name="T12" fmla="*/ 20 w 20"/>
                <a:gd name="T13" fmla="*/ 1 h 21"/>
                <a:gd name="T14" fmla="*/ 20 w 20"/>
                <a:gd name="T15" fmla="*/ 20 h 21"/>
                <a:gd name="T16" fmla="*/ 19 w 20"/>
                <a:gd name="T1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1">
                  <a:moveTo>
                    <a:pt x="19" y="21"/>
                  </a:moveTo>
                  <a:cubicBezTo>
                    <a:pt x="0" y="21"/>
                    <a:pt x="0" y="21"/>
                    <a:pt x="0" y="21"/>
                  </a:cubicBezTo>
                  <a:cubicBezTo>
                    <a:pt x="0" y="21"/>
                    <a:pt x="0" y="20"/>
                    <a:pt x="0" y="20"/>
                  </a:cubicBezTo>
                  <a:cubicBezTo>
                    <a:pt x="0" y="1"/>
                    <a:pt x="0" y="1"/>
                    <a:pt x="0" y="1"/>
                  </a:cubicBezTo>
                  <a:cubicBezTo>
                    <a:pt x="0" y="0"/>
                    <a:pt x="0" y="0"/>
                    <a:pt x="0" y="0"/>
                  </a:cubicBezTo>
                  <a:cubicBezTo>
                    <a:pt x="19" y="0"/>
                    <a:pt x="19" y="0"/>
                    <a:pt x="19" y="0"/>
                  </a:cubicBezTo>
                  <a:cubicBezTo>
                    <a:pt x="20" y="0"/>
                    <a:pt x="20" y="0"/>
                    <a:pt x="20" y="1"/>
                  </a:cubicBezTo>
                  <a:cubicBezTo>
                    <a:pt x="20" y="20"/>
                    <a:pt x="20" y="20"/>
                    <a:pt x="20" y="20"/>
                  </a:cubicBezTo>
                  <a:cubicBezTo>
                    <a:pt x="20" y="20"/>
                    <a:pt x="20" y="21"/>
                    <a:pt x="19" y="21"/>
                  </a:cubicBezTo>
                </a:path>
              </a:pathLst>
            </a:custGeom>
            <a:solidFill>
              <a:srgbClr val="003E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1067"/>
            </a:p>
          </p:txBody>
        </p:sp>
        <p:sp>
          <p:nvSpPr>
            <p:cNvPr id="53" name="Freeform 97">
              <a:extLst>
                <a:ext uri="{FF2B5EF4-FFF2-40B4-BE49-F238E27FC236}">
                  <a16:creationId xmlns:a16="http://schemas.microsoft.com/office/drawing/2014/main" id="{74C684D6-D507-4987-ADB2-DAB521D73B48}"/>
                </a:ext>
              </a:extLst>
            </p:cNvPr>
            <p:cNvSpPr>
              <a:spLocks/>
            </p:cNvSpPr>
            <p:nvPr/>
          </p:nvSpPr>
          <p:spPr bwMode="auto">
            <a:xfrm>
              <a:off x="5729338" y="2815244"/>
              <a:ext cx="38749" cy="38749"/>
            </a:xfrm>
            <a:custGeom>
              <a:avLst/>
              <a:gdLst>
                <a:gd name="T0" fmla="*/ 20 w 21"/>
                <a:gd name="T1" fmla="*/ 21 h 21"/>
                <a:gd name="T2" fmla="*/ 1 w 21"/>
                <a:gd name="T3" fmla="*/ 21 h 21"/>
                <a:gd name="T4" fmla="*/ 0 w 21"/>
                <a:gd name="T5" fmla="*/ 20 h 21"/>
                <a:gd name="T6" fmla="*/ 0 w 21"/>
                <a:gd name="T7" fmla="*/ 1 h 21"/>
                <a:gd name="T8" fmla="*/ 1 w 21"/>
                <a:gd name="T9" fmla="*/ 0 h 21"/>
                <a:gd name="T10" fmla="*/ 20 w 21"/>
                <a:gd name="T11" fmla="*/ 0 h 21"/>
                <a:gd name="T12" fmla="*/ 21 w 21"/>
                <a:gd name="T13" fmla="*/ 1 h 21"/>
                <a:gd name="T14" fmla="*/ 21 w 21"/>
                <a:gd name="T15" fmla="*/ 20 h 21"/>
                <a:gd name="T16" fmla="*/ 20 w 21"/>
                <a:gd name="T1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1">
                  <a:moveTo>
                    <a:pt x="20" y="21"/>
                  </a:moveTo>
                  <a:cubicBezTo>
                    <a:pt x="1" y="21"/>
                    <a:pt x="1" y="21"/>
                    <a:pt x="1" y="21"/>
                  </a:cubicBezTo>
                  <a:cubicBezTo>
                    <a:pt x="1" y="21"/>
                    <a:pt x="0" y="20"/>
                    <a:pt x="0" y="20"/>
                  </a:cubicBezTo>
                  <a:cubicBezTo>
                    <a:pt x="0" y="1"/>
                    <a:pt x="0" y="1"/>
                    <a:pt x="0" y="1"/>
                  </a:cubicBezTo>
                  <a:cubicBezTo>
                    <a:pt x="0" y="0"/>
                    <a:pt x="1" y="0"/>
                    <a:pt x="1" y="0"/>
                  </a:cubicBezTo>
                  <a:cubicBezTo>
                    <a:pt x="20" y="0"/>
                    <a:pt x="20" y="0"/>
                    <a:pt x="20" y="0"/>
                  </a:cubicBezTo>
                  <a:cubicBezTo>
                    <a:pt x="21" y="0"/>
                    <a:pt x="21" y="0"/>
                    <a:pt x="21" y="1"/>
                  </a:cubicBezTo>
                  <a:cubicBezTo>
                    <a:pt x="21" y="20"/>
                    <a:pt x="21" y="20"/>
                    <a:pt x="21" y="20"/>
                  </a:cubicBezTo>
                  <a:cubicBezTo>
                    <a:pt x="21" y="20"/>
                    <a:pt x="21" y="21"/>
                    <a:pt x="20" y="21"/>
                  </a:cubicBezTo>
                </a:path>
              </a:pathLst>
            </a:custGeom>
            <a:solidFill>
              <a:srgbClr val="003E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1067"/>
            </a:p>
          </p:txBody>
        </p:sp>
        <p:sp>
          <p:nvSpPr>
            <p:cNvPr id="54" name="Freeform 98">
              <a:extLst>
                <a:ext uri="{FF2B5EF4-FFF2-40B4-BE49-F238E27FC236}">
                  <a16:creationId xmlns:a16="http://schemas.microsoft.com/office/drawing/2014/main" id="{082ABE03-F907-4F44-897D-3A7B7BFFE1D2}"/>
                </a:ext>
              </a:extLst>
            </p:cNvPr>
            <p:cNvSpPr>
              <a:spLocks/>
            </p:cNvSpPr>
            <p:nvPr/>
          </p:nvSpPr>
          <p:spPr bwMode="auto">
            <a:xfrm>
              <a:off x="5794183" y="2815244"/>
              <a:ext cx="39540" cy="38749"/>
            </a:xfrm>
            <a:custGeom>
              <a:avLst/>
              <a:gdLst>
                <a:gd name="T0" fmla="*/ 20 w 21"/>
                <a:gd name="T1" fmla="*/ 21 h 21"/>
                <a:gd name="T2" fmla="*/ 1 w 21"/>
                <a:gd name="T3" fmla="*/ 21 h 21"/>
                <a:gd name="T4" fmla="*/ 0 w 21"/>
                <a:gd name="T5" fmla="*/ 20 h 21"/>
                <a:gd name="T6" fmla="*/ 0 w 21"/>
                <a:gd name="T7" fmla="*/ 1 h 21"/>
                <a:gd name="T8" fmla="*/ 1 w 21"/>
                <a:gd name="T9" fmla="*/ 0 h 21"/>
                <a:gd name="T10" fmla="*/ 20 w 21"/>
                <a:gd name="T11" fmla="*/ 0 h 21"/>
                <a:gd name="T12" fmla="*/ 21 w 21"/>
                <a:gd name="T13" fmla="*/ 1 h 21"/>
                <a:gd name="T14" fmla="*/ 21 w 21"/>
                <a:gd name="T15" fmla="*/ 20 h 21"/>
                <a:gd name="T16" fmla="*/ 20 w 21"/>
                <a:gd name="T1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1">
                  <a:moveTo>
                    <a:pt x="20" y="21"/>
                  </a:moveTo>
                  <a:cubicBezTo>
                    <a:pt x="1" y="21"/>
                    <a:pt x="1" y="21"/>
                    <a:pt x="1" y="21"/>
                  </a:cubicBezTo>
                  <a:cubicBezTo>
                    <a:pt x="0" y="21"/>
                    <a:pt x="0" y="20"/>
                    <a:pt x="0" y="20"/>
                  </a:cubicBezTo>
                  <a:cubicBezTo>
                    <a:pt x="0" y="1"/>
                    <a:pt x="0" y="1"/>
                    <a:pt x="0" y="1"/>
                  </a:cubicBezTo>
                  <a:cubicBezTo>
                    <a:pt x="0" y="0"/>
                    <a:pt x="0" y="0"/>
                    <a:pt x="1" y="0"/>
                  </a:cubicBezTo>
                  <a:cubicBezTo>
                    <a:pt x="20" y="0"/>
                    <a:pt x="20" y="0"/>
                    <a:pt x="20" y="0"/>
                  </a:cubicBezTo>
                  <a:cubicBezTo>
                    <a:pt x="20" y="0"/>
                    <a:pt x="21" y="0"/>
                    <a:pt x="21" y="1"/>
                  </a:cubicBezTo>
                  <a:cubicBezTo>
                    <a:pt x="21" y="20"/>
                    <a:pt x="21" y="20"/>
                    <a:pt x="21" y="20"/>
                  </a:cubicBezTo>
                  <a:cubicBezTo>
                    <a:pt x="21" y="20"/>
                    <a:pt x="20" y="21"/>
                    <a:pt x="20" y="21"/>
                  </a:cubicBezTo>
                </a:path>
              </a:pathLst>
            </a:custGeom>
            <a:solidFill>
              <a:srgbClr val="003E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1067"/>
            </a:p>
          </p:txBody>
        </p:sp>
        <p:sp>
          <p:nvSpPr>
            <p:cNvPr id="55" name="Freeform 99">
              <a:extLst>
                <a:ext uri="{FF2B5EF4-FFF2-40B4-BE49-F238E27FC236}">
                  <a16:creationId xmlns:a16="http://schemas.microsoft.com/office/drawing/2014/main" id="{A7DC8BC5-49E1-477F-B212-0F6B566841F9}"/>
                </a:ext>
              </a:extLst>
            </p:cNvPr>
            <p:cNvSpPr>
              <a:spLocks/>
            </p:cNvSpPr>
            <p:nvPr/>
          </p:nvSpPr>
          <p:spPr bwMode="auto">
            <a:xfrm>
              <a:off x="5859819" y="2815244"/>
              <a:ext cx="37168" cy="38749"/>
            </a:xfrm>
            <a:custGeom>
              <a:avLst/>
              <a:gdLst>
                <a:gd name="T0" fmla="*/ 19 w 20"/>
                <a:gd name="T1" fmla="*/ 21 h 21"/>
                <a:gd name="T2" fmla="*/ 0 w 20"/>
                <a:gd name="T3" fmla="*/ 21 h 21"/>
                <a:gd name="T4" fmla="*/ 0 w 20"/>
                <a:gd name="T5" fmla="*/ 20 h 21"/>
                <a:gd name="T6" fmla="*/ 0 w 20"/>
                <a:gd name="T7" fmla="*/ 1 h 21"/>
                <a:gd name="T8" fmla="*/ 0 w 20"/>
                <a:gd name="T9" fmla="*/ 0 h 21"/>
                <a:gd name="T10" fmla="*/ 19 w 20"/>
                <a:gd name="T11" fmla="*/ 0 h 21"/>
                <a:gd name="T12" fmla="*/ 20 w 20"/>
                <a:gd name="T13" fmla="*/ 1 h 21"/>
                <a:gd name="T14" fmla="*/ 20 w 20"/>
                <a:gd name="T15" fmla="*/ 20 h 21"/>
                <a:gd name="T16" fmla="*/ 19 w 20"/>
                <a:gd name="T1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1">
                  <a:moveTo>
                    <a:pt x="19" y="21"/>
                  </a:moveTo>
                  <a:cubicBezTo>
                    <a:pt x="0" y="21"/>
                    <a:pt x="0" y="21"/>
                    <a:pt x="0" y="21"/>
                  </a:cubicBezTo>
                  <a:cubicBezTo>
                    <a:pt x="0" y="21"/>
                    <a:pt x="0" y="20"/>
                    <a:pt x="0" y="20"/>
                  </a:cubicBezTo>
                  <a:cubicBezTo>
                    <a:pt x="0" y="1"/>
                    <a:pt x="0" y="1"/>
                    <a:pt x="0" y="1"/>
                  </a:cubicBezTo>
                  <a:cubicBezTo>
                    <a:pt x="0" y="0"/>
                    <a:pt x="0" y="0"/>
                    <a:pt x="0" y="0"/>
                  </a:cubicBezTo>
                  <a:cubicBezTo>
                    <a:pt x="19" y="0"/>
                    <a:pt x="19" y="0"/>
                    <a:pt x="19" y="0"/>
                  </a:cubicBezTo>
                  <a:cubicBezTo>
                    <a:pt x="20" y="0"/>
                    <a:pt x="20" y="0"/>
                    <a:pt x="20" y="1"/>
                  </a:cubicBezTo>
                  <a:cubicBezTo>
                    <a:pt x="20" y="20"/>
                    <a:pt x="20" y="20"/>
                    <a:pt x="20" y="20"/>
                  </a:cubicBezTo>
                  <a:cubicBezTo>
                    <a:pt x="20" y="20"/>
                    <a:pt x="20" y="21"/>
                    <a:pt x="19" y="21"/>
                  </a:cubicBezTo>
                </a:path>
              </a:pathLst>
            </a:custGeom>
            <a:solidFill>
              <a:srgbClr val="003E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1067"/>
            </a:p>
          </p:txBody>
        </p:sp>
        <p:sp>
          <p:nvSpPr>
            <p:cNvPr id="56" name="Freeform 100">
              <a:extLst>
                <a:ext uri="{FF2B5EF4-FFF2-40B4-BE49-F238E27FC236}">
                  <a16:creationId xmlns:a16="http://schemas.microsoft.com/office/drawing/2014/main" id="{CE676B32-7D7B-449E-A4BE-D84E1E0A138F}"/>
                </a:ext>
              </a:extLst>
            </p:cNvPr>
            <p:cNvSpPr>
              <a:spLocks/>
            </p:cNvSpPr>
            <p:nvPr/>
          </p:nvSpPr>
          <p:spPr bwMode="auto">
            <a:xfrm>
              <a:off x="5729338" y="2878508"/>
              <a:ext cx="38749" cy="39540"/>
            </a:xfrm>
            <a:custGeom>
              <a:avLst/>
              <a:gdLst>
                <a:gd name="T0" fmla="*/ 20 w 21"/>
                <a:gd name="T1" fmla="*/ 21 h 21"/>
                <a:gd name="T2" fmla="*/ 1 w 21"/>
                <a:gd name="T3" fmla="*/ 21 h 21"/>
                <a:gd name="T4" fmla="*/ 0 w 21"/>
                <a:gd name="T5" fmla="*/ 20 h 21"/>
                <a:gd name="T6" fmla="*/ 0 w 21"/>
                <a:gd name="T7" fmla="*/ 1 h 21"/>
                <a:gd name="T8" fmla="*/ 1 w 21"/>
                <a:gd name="T9" fmla="*/ 0 h 21"/>
                <a:gd name="T10" fmla="*/ 20 w 21"/>
                <a:gd name="T11" fmla="*/ 0 h 21"/>
                <a:gd name="T12" fmla="*/ 21 w 21"/>
                <a:gd name="T13" fmla="*/ 1 h 21"/>
                <a:gd name="T14" fmla="*/ 21 w 21"/>
                <a:gd name="T15" fmla="*/ 20 h 21"/>
                <a:gd name="T16" fmla="*/ 20 w 21"/>
                <a:gd name="T1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1">
                  <a:moveTo>
                    <a:pt x="20" y="21"/>
                  </a:moveTo>
                  <a:cubicBezTo>
                    <a:pt x="1" y="21"/>
                    <a:pt x="1" y="21"/>
                    <a:pt x="1" y="21"/>
                  </a:cubicBezTo>
                  <a:cubicBezTo>
                    <a:pt x="1" y="21"/>
                    <a:pt x="0" y="21"/>
                    <a:pt x="0" y="20"/>
                  </a:cubicBezTo>
                  <a:cubicBezTo>
                    <a:pt x="0" y="1"/>
                    <a:pt x="0" y="1"/>
                    <a:pt x="0" y="1"/>
                  </a:cubicBezTo>
                  <a:cubicBezTo>
                    <a:pt x="0" y="1"/>
                    <a:pt x="1" y="0"/>
                    <a:pt x="1" y="0"/>
                  </a:cubicBezTo>
                  <a:cubicBezTo>
                    <a:pt x="20" y="0"/>
                    <a:pt x="20" y="0"/>
                    <a:pt x="20" y="0"/>
                  </a:cubicBezTo>
                  <a:cubicBezTo>
                    <a:pt x="21" y="0"/>
                    <a:pt x="21" y="1"/>
                    <a:pt x="21" y="1"/>
                  </a:cubicBezTo>
                  <a:cubicBezTo>
                    <a:pt x="21" y="20"/>
                    <a:pt x="21" y="20"/>
                    <a:pt x="21" y="20"/>
                  </a:cubicBezTo>
                  <a:cubicBezTo>
                    <a:pt x="21" y="21"/>
                    <a:pt x="21" y="21"/>
                    <a:pt x="20" y="21"/>
                  </a:cubicBezTo>
                </a:path>
              </a:pathLst>
            </a:custGeom>
            <a:solidFill>
              <a:srgbClr val="003E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1067" dirty="0"/>
            </a:p>
          </p:txBody>
        </p:sp>
        <p:sp>
          <p:nvSpPr>
            <p:cNvPr id="57" name="Freeform 101">
              <a:extLst>
                <a:ext uri="{FF2B5EF4-FFF2-40B4-BE49-F238E27FC236}">
                  <a16:creationId xmlns:a16="http://schemas.microsoft.com/office/drawing/2014/main" id="{29C6F629-3F35-4CE5-BBAC-CD58327AA669}"/>
                </a:ext>
              </a:extLst>
            </p:cNvPr>
            <p:cNvSpPr>
              <a:spLocks/>
            </p:cNvSpPr>
            <p:nvPr/>
          </p:nvSpPr>
          <p:spPr bwMode="auto">
            <a:xfrm>
              <a:off x="5794183" y="2878508"/>
              <a:ext cx="39540" cy="39540"/>
            </a:xfrm>
            <a:custGeom>
              <a:avLst/>
              <a:gdLst>
                <a:gd name="T0" fmla="*/ 20 w 21"/>
                <a:gd name="T1" fmla="*/ 21 h 21"/>
                <a:gd name="T2" fmla="*/ 1 w 21"/>
                <a:gd name="T3" fmla="*/ 21 h 21"/>
                <a:gd name="T4" fmla="*/ 0 w 21"/>
                <a:gd name="T5" fmla="*/ 20 h 21"/>
                <a:gd name="T6" fmla="*/ 0 w 21"/>
                <a:gd name="T7" fmla="*/ 1 h 21"/>
                <a:gd name="T8" fmla="*/ 1 w 21"/>
                <a:gd name="T9" fmla="*/ 0 h 21"/>
                <a:gd name="T10" fmla="*/ 20 w 21"/>
                <a:gd name="T11" fmla="*/ 0 h 21"/>
                <a:gd name="T12" fmla="*/ 21 w 21"/>
                <a:gd name="T13" fmla="*/ 1 h 21"/>
                <a:gd name="T14" fmla="*/ 21 w 21"/>
                <a:gd name="T15" fmla="*/ 20 h 21"/>
                <a:gd name="T16" fmla="*/ 20 w 21"/>
                <a:gd name="T1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1">
                  <a:moveTo>
                    <a:pt x="20" y="21"/>
                  </a:moveTo>
                  <a:cubicBezTo>
                    <a:pt x="1" y="21"/>
                    <a:pt x="1" y="21"/>
                    <a:pt x="1" y="21"/>
                  </a:cubicBezTo>
                  <a:cubicBezTo>
                    <a:pt x="0" y="21"/>
                    <a:pt x="0" y="21"/>
                    <a:pt x="0" y="20"/>
                  </a:cubicBezTo>
                  <a:cubicBezTo>
                    <a:pt x="0" y="1"/>
                    <a:pt x="0" y="1"/>
                    <a:pt x="0" y="1"/>
                  </a:cubicBezTo>
                  <a:cubicBezTo>
                    <a:pt x="0" y="1"/>
                    <a:pt x="0" y="0"/>
                    <a:pt x="1" y="0"/>
                  </a:cubicBezTo>
                  <a:cubicBezTo>
                    <a:pt x="20" y="0"/>
                    <a:pt x="20" y="0"/>
                    <a:pt x="20" y="0"/>
                  </a:cubicBezTo>
                  <a:cubicBezTo>
                    <a:pt x="20" y="0"/>
                    <a:pt x="21" y="1"/>
                    <a:pt x="21" y="1"/>
                  </a:cubicBezTo>
                  <a:cubicBezTo>
                    <a:pt x="21" y="20"/>
                    <a:pt x="21" y="20"/>
                    <a:pt x="21" y="20"/>
                  </a:cubicBezTo>
                  <a:cubicBezTo>
                    <a:pt x="21" y="21"/>
                    <a:pt x="20" y="21"/>
                    <a:pt x="20" y="21"/>
                  </a:cubicBezTo>
                </a:path>
              </a:pathLst>
            </a:custGeom>
            <a:solidFill>
              <a:srgbClr val="003E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1067"/>
            </a:p>
          </p:txBody>
        </p:sp>
        <p:sp>
          <p:nvSpPr>
            <p:cNvPr id="58" name="Freeform 102">
              <a:extLst>
                <a:ext uri="{FF2B5EF4-FFF2-40B4-BE49-F238E27FC236}">
                  <a16:creationId xmlns:a16="http://schemas.microsoft.com/office/drawing/2014/main" id="{762E9993-3CB3-4CF6-9FF0-F7502229FCB8}"/>
                </a:ext>
              </a:extLst>
            </p:cNvPr>
            <p:cNvSpPr>
              <a:spLocks/>
            </p:cNvSpPr>
            <p:nvPr/>
          </p:nvSpPr>
          <p:spPr bwMode="auto">
            <a:xfrm>
              <a:off x="5729338" y="2749608"/>
              <a:ext cx="38749" cy="39540"/>
            </a:xfrm>
            <a:custGeom>
              <a:avLst/>
              <a:gdLst>
                <a:gd name="T0" fmla="*/ 20 w 21"/>
                <a:gd name="T1" fmla="*/ 21 h 21"/>
                <a:gd name="T2" fmla="*/ 1 w 21"/>
                <a:gd name="T3" fmla="*/ 21 h 21"/>
                <a:gd name="T4" fmla="*/ 0 w 21"/>
                <a:gd name="T5" fmla="*/ 20 h 21"/>
                <a:gd name="T6" fmla="*/ 0 w 21"/>
                <a:gd name="T7" fmla="*/ 1 h 21"/>
                <a:gd name="T8" fmla="*/ 1 w 21"/>
                <a:gd name="T9" fmla="*/ 0 h 21"/>
                <a:gd name="T10" fmla="*/ 20 w 21"/>
                <a:gd name="T11" fmla="*/ 0 h 21"/>
                <a:gd name="T12" fmla="*/ 21 w 21"/>
                <a:gd name="T13" fmla="*/ 1 h 21"/>
                <a:gd name="T14" fmla="*/ 21 w 21"/>
                <a:gd name="T15" fmla="*/ 20 h 21"/>
                <a:gd name="T16" fmla="*/ 20 w 21"/>
                <a:gd name="T1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1">
                  <a:moveTo>
                    <a:pt x="20" y="21"/>
                  </a:moveTo>
                  <a:cubicBezTo>
                    <a:pt x="1" y="21"/>
                    <a:pt x="1" y="21"/>
                    <a:pt x="1" y="21"/>
                  </a:cubicBezTo>
                  <a:cubicBezTo>
                    <a:pt x="1" y="21"/>
                    <a:pt x="0" y="21"/>
                    <a:pt x="0" y="20"/>
                  </a:cubicBezTo>
                  <a:cubicBezTo>
                    <a:pt x="0" y="1"/>
                    <a:pt x="0" y="1"/>
                    <a:pt x="0" y="1"/>
                  </a:cubicBezTo>
                  <a:cubicBezTo>
                    <a:pt x="0" y="1"/>
                    <a:pt x="1" y="0"/>
                    <a:pt x="1" y="0"/>
                  </a:cubicBezTo>
                  <a:cubicBezTo>
                    <a:pt x="20" y="0"/>
                    <a:pt x="20" y="0"/>
                    <a:pt x="20" y="0"/>
                  </a:cubicBezTo>
                  <a:cubicBezTo>
                    <a:pt x="21" y="0"/>
                    <a:pt x="21" y="1"/>
                    <a:pt x="21" y="1"/>
                  </a:cubicBezTo>
                  <a:cubicBezTo>
                    <a:pt x="21" y="20"/>
                    <a:pt x="21" y="20"/>
                    <a:pt x="21" y="20"/>
                  </a:cubicBezTo>
                  <a:cubicBezTo>
                    <a:pt x="21" y="21"/>
                    <a:pt x="21" y="21"/>
                    <a:pt x="20" y="21"/>
                  </a:cubicBezTo>
                </a:path>
              </a:pathLst>
            </a:custGeom>
            <a:solidFill>
              <a:srgbClr val="003E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1067"/>
            </a:p>
          </p:txBody>
        </p:sp>
        <p:sp>
          <p:nvSpPr>
            <p:cNvPr id="59" name="Freeform 103">
              <a:extLst>
                <a:ext uri="{FF2B5EF4-FFF2-40B4-BE49-F238E27FC236}">
                  <a16:creationId xmlns:a16="http://schemas.microsoft.com/office/drawing/2014/main" id="{E9003EDF-9A8D-41DD-94B1-11BC720408E1}"/>
                </a:ext>
              </a:extLst>
            </p:cNvPr>
            <p:cNvSpPr>
              <a:spLocks/>
            </p:cNvSpPr>
            <p:nvPr/>
          </p:nvSpPr>
          <p:spPr bwMode="auto">
            <a:xfrm>
              <a:off x="5794183" y="2749608"/>
              <a:ext cx="39540" cy="39540"/>
            </a:xfrm>
            <a:custGeom>
              <a:avLst/>
              <a:gdLst>
                <a:gd name="T0" fmla="*/ 20 w 21"/>
                <a:gd name="T1" fmla="*/ 21 h 21"/>
                <a:gd name="T2" fmla="*/ 1 w 21"/>
                <a:gd name="T3" fmla="*/ 21 h 21"/>
                <a:gd name="T4" fmla="*/ 0 w 21"/>
                <a:gd name="T5" fmla="*/ 20 h 21"/>
                <a:gd name="T6" fmla="*/ 0 w 21"/>
                <a:gd name="T7" fmla="*/ 1 h 21"/>
                <a:gd name="T8" fmla="*/ 1 w 21"/>
                <a:gd name="T9" fmla="*/ 0 h 21"/>
                <a:gd name="T10" fmla="*/ 20 w 21"/>
                <a:gd name="T11" fmla="*/ 0 h 21"/>
                <a:gd name="T12" fmla="*/ 21 w 21"/>
                <a:gd name="T13" fmla="*/ 1 h 21"/>
                <a:gd name="T14" fmla="*/ 21 w 21"/>
                <a:gd name="T15" fmla="*/ 20 h 21"/>
                <a:gd name="T16" fmla="*/ 20 w 21"/>
                <a:gd name="T1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1">
                  <a:moveTo>
                    <a:pt x="20" y="21"/>
                  </a:moveTo>
                  <a:cubicBezTo>
                    <a:pt x="1" y="21"/>
                    <a:pt x="1" y="21"/>
                    <a:pt x="1" y="21"/>
                  </a:cubicBezTo>
                  <a:cubicBezTo>
                    <a:pt x="0" y="21"/>
                    <a:pt x="0" y="21"/>
                    <a:pt x="0" y="20"/>
                  </a:cubicBezTo>
                  <a:cubicBezTo>
                    <a:pt x="0" y="1"/>
                    <a:pt x="0" y="1"/>
                    <a:pt x="0" y="1"/>
                  </a:cubicBezTo>
                  <a:cubicBezTo>
                    <a:pt x="0" y="1"/>
                    <a:pt x="0" y="0"/>
                    <a:pt x="1" y="0"/>
                  </a:cubicBezTo>
                  <a:cubicBezTo>
                    <a:pt x="20" y="0"/>
                    <a:pt x="20" y="0"/>
                    <a:pt x="20" y="0"/>
                  </a:cubicBezTo>
                  <a:cubicBezTo>
                    <a:pt x="20" y="0"/>
                    <a:pt x="21" y="1"/>
                    <a:pt x="21" y="1"/>
                  </a:cubicBezTo>
                  <a:cubicBezTo>
                    <a:pt x="21" y="20"/>
                    <a:pt x="21" y="20"/>
                    <a:pt x="21" y="20"/>
                  </a:cubicBezTo>
                  <a:cubicBezTo>
                    <a:pt x="21" y="21"/>
                    <a:pt x="20" y="21"/>
                    <a:pt x="20" y="21"/>
                  </a:cubicBezTo>
                </a:path>
              </a:pathLst>
            </a:custGeom>
            <a:solidFill>
              <a:srgbClr val="003E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1067"/>
            </a:p>
          </p:txBody>
        </p:sp>
        <p:sp>
          <p:nvSpPr>
            <p:cNvPr id="60" name="Freeform 104">
              <a:extLst>
                <a:ext uri="{FF2B5EF4-FFF2-40B4-BE49-F238E27FC236}">
                  <a16:creationId xmlns:a16="http://schemas.microsoft.com/office/drawing/2014/main" id="{676ACD20-4FB8-47E0-9611-34631775002D}"/>
                </a:ext>
              </a:extLst>
            </p:cNvPr>
            <p:cNvSpPr>
              <a:spLocks/>
            </p:cNvSpPr>
            <p:nvPr/>
          </p:nvSpPr>
          <p:spPr bwMode="auto">
            <a:xfrm>
              <a:off x="5859819" y="2749608"/>
              <a:ext cx="37168" cy="39540"/>
            </a:xfrm>
            <a:custGeom>
              <a:avLst/>
              <a:gdLst>
                <a:gd name="T0" fmla="*/ 19 w 20"/>
                <a:gd name="T1" fmla="*/ 21 h 21"/>
                <a:gd name="T2" fmla="*/ 0 w 20"/>
                <a:gd name="T3" fmla="*/ 21 h 21"/>
                <a:gd name="T4" fmla="*/ 0 w 20"/>
                <a:gd name="T5" fmla="*/ 20 h 21"/>
                <a:gd name="T6" fmla="*/ 0 w 20"/>
                <a:gd name="T7" fmla="*/ 1 h 21"/>
                <a:gd name="T8" fmla="*/ 0 w 20"/>
                <a:gd name="T9" fmla="*/ 0 h 21"/>
                <a:gd name="T10" fmla="*/ 19 w 20"/>
                <a:gd name="T11" fmla="*/ 0 h 21"/>
                <a:gd name="T12" fmla="*/ 20 w 20"/>
                <a:gd name="T13" fmla="*/ 1 h 21"/>
                <a:gd name="T14" fmla="*/ 20 w 20"/>
                <a:gd name="T15" fmla="*/ 20 h 21"/>
                <a:gd name="T16" fmla="*/ 19 w 20"/>
                <a:gd name="T1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1">
                  <a:moveTo>
                    <a:pt x="19" y="21"/>
                  </a:moveTo>
                  <a:cubicBezTo>
                    <a:pt x="0" y="21"/>
                    <a:pt x="0" y="21"/>
                    <a:pt x="0" y="21"/>
                  </a:cubicBezTo>
                  <a:cubicBezTo>
                    <a:pt x="0" y="21"/>
                    <a:pt x="0" y="21"/>
                    <a:pt x="0" y="20"/>
                  </a:cubicBezTo>
                  <a:cubicBezTo>
                    <a:pt x="0" y="1"/>
                    <a:pt x="0" y="1"/>
                    <a:pt x="0" y="1"/>
                  </a:cubicBezTo>
                  <a:cubicBezTo>
                    <a:pt x="0" y="1"/>
                    <a:pt x="0" y="0"/>
                    <a:pt x="0" y="0"/>
                  </a:cubicBezTo>
                  <a:cubicBezTo>
                    <a:pt x="19" y="0"/>
                    <a:pt x="19" y="0"/>
                    <a:pt x="19" y="0"/>
                  </a:cubicBezTo>
                  <a:cubicBezTo>
                    <a:pt x="20" y="0"/>
                    <a:pt x="20" y="1"/>
                    <a:pt x="20" y="1"/>
                  </a:cubicBezTo>
                  <a:cubicBezTo>
                    <a:pt x="20" y="20"/>
                    <a:pt x="20" y="20"/>
                    <a:pt x="20" y="20"/>
                  </a:cubicBezTo>
                  <a:cubicBezTo>
                    <a:pt x="20" y="21"/>
                    <a:pt x="20" y="21"/>
                    <a:pt x="19" y="21"/>
                  </a:cubicBezTo>
                </a:path>
              </a:pathLst>
            </a:custGeom>
            <a:solidFill>
              <a:srgbClr val="003E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1067"/>
            </a:p>
          </p:txBody>
        </p:sp>
        <p:sp>
          <p:nvSpPr>
            <p:cNvPr id="61" name="Freeform 105">
              <a:extLst>
                <a:ext uri="{FF2B5EF4-FFF2-40B4-BE49-F238E27FC236}">
                  <a16:creationId xmlns:a16="http://schemas.microsoft.com/office/drawing/2014/main" id="{D9DE56F0-BA31-4D03-AB36-D889D792CCC3}"/>
                </a:ext>
              </a:extLst>
            </p:cNvPr>
            <p:cNvSpPr>
              <a:spLocks noEditPoints="1"/>
            </p:cNvSpPr>
            <p:nvPr/>
          </p:nvSpPr>
          <p:spPr bwMode="auto">
            <a:xfrm>
              <a:off x="5670818" y="2693461"/>
              <a:ext cx="286269" cy="366140"/>
            </a:xfrm>
            <a:custGeom>
              <a:avLst/>
              <a:gdLst>
                <a:gd name="T0" fmla="*/ 151 w 153"/>
                <a:gd name="T1" fmla="*/ 0 h 196"/>
                <a:gd name="T2" fmla="*/ 2 w 153"/>
                <a:gd name="T3" fmla="*/ 0 h 196"/>
                <a:gd name="T4" fmla="*/ 0 w 153"/>
                <a:gd name="T5" fmla="*/ 1 h 196"/>
                <a:gd name="T6" fmla="*/ 0 w 153"/>
                <a:gd name="T7" fmla="*/ 195 h 196"/>
                <a:gd name="T8" fmla="*/ 2 w 153"/>
                <a:gd name="T9" fmla="*/ 196 h 196"/>
                <a:gd name="T10" fmla="*/ 151 w 153"/>
                <a:gd name="T11" fmla="*/ 196 h 196"/>
                <a:gd name="T12" fmla="*/ 153 w 153"/>
                <a:gd name="T13" fmla="*/ 195 h 196"/>
                <a:gd name="T14" fmla="*/ 153 w 153"/>
                <a:gd name="T15" fmla="*/ 1 h 196"/>
                <a:gd name="T16" fmla="*/ 151 w 153"/>
                <a:gd name="T17" fmla="*/ 0 h 196"/>
                <a:gd name="T18" fmla="*/ 104 w 153"/>
                <a:gd name="T19" fmla="*/ 188 h 196"/>
                <a:gd name="T20" fmla="*/ 49 w 153"/>
                <a:gd name="T21" fmla="*/ 188 h 196"/>
                <a:gd name="T22" fmla="*/ 45 w 153"/>
                <a:gd name="T23" fmla="*/ 184 h 196"/>
                <a:gd name="T24" fmla="*/ 49 w 153"/>
                <a:gd name="T25" fmla="*/ 181 h 196"/>
                <a:gd name="T26" fmla="*/ 104 w 153"/>
                <a:gd name="T27" fmla="*/ 181 h 196"/>
                <a:gd name="T28" fmla="*/ 108 w 153"/>
                <a:gd name="T29" fmla="*/ 184 h 196"/>
                <a:gd name="T30" fmla="*/ 104 w 153"/>
                <a:gd name="T31" fmla="*/ 188 h 196"/>
                <a:gd name="T32" fmla="*/ 139 w 153"/>
                <a:gd name="T33" fmla="*/ 171 h 196"/>
                <a:gd name="T34" fmla="*/ 138 w 153"/>
                <a:gd name="T35" fmla="*/ 172 h 196"/>
                <a:gd name="T36" fmla="*/ 15 w 153"/>
                <a:gd name="T37" fmla="*/ 172 h 196"/>
                <a:gd name="T38" fmla="*/ 14 w 153"/>
                <a:gd name="T39" fmla="*/ 171 h 196"/>
                <a:gd name="T40" fmla="*/ 14 w 153"/>
                <a:gd name="T41" fmla="*/ 14 h 196"/>
                <a:gd name="T42" fmla="*/ 15 w 153"/>
                <a:gd name="T43" fmla="*/ 13 h 196"/>
                <a:gd name="T44" fmla="*/ 138 w 153"/>
                <a:gd name="T45" fmla="*/ 13 h 196"/>
                <a:gd name="T46" fmla="*/ 139 w 153"/>
                <a:gd name="T47" fmla="*/ 14 h 196"/>
                <a:gd name="T48" fmla="*/ 139 w 153"/>
                <a:gd name="T49" fmla="*/ 171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3" h="196">
                  <a:moveTo>
                    <a:pt x="151" y="0"/>
                  </a:moveTo>
                  <a:cubicBezTo>
                    <a:pt x="2" y="0"/>
                    <a:pt x="2" y="0"/>
                    <a:pt x="2" y="0"/>
                  </a:cubicBezTo>
                  <a:cubicBezTo>
                    <a:pt x="1" y="0"/>
                    <a:pt x="0" y="0"/>
                    <a:pt x="0" y="1"/>
                  </a:cubicBezTo>
                  <a:cubicBezTo>
                    <a:pt x="0" y="195"/>
                    <a:pt x="0" y="195"/>
                    <a:pt x="0" y="195"/>
                  </a:cubicBezTo>
                  <a:cubicBezTo>
                    <a:pt x="0" y="196"/>
                    <a:pt x="1" y="196"/>
                    <a:pt x="2" y="196"/>
                  </a:cubicBezTo>
                  <a:cubicBezTo>
                    <a:pt x="151" y="196"/>
                    <a:pt x="151" y="196"/>
                    <a:pt x="151" y="196"/>
                  </a:cubicBezTo>
                  <a:cubicBezTo>
                    <a:pt x="152" y="196"/>
                    <a:pt x="153" y="196"/>
                    <a:pt x="153" y="195"/>
                  </a:cubicBezTo>
                  <a:cubicBezTo>
                    <a:pt x="153" y="1"/>
                    <a:pt x="153" y="1"/>
                    <a:pt x="153" y="1"/>
                  </a:cubicBezTo>
                  <a:cubicBezTo>
                    <a:pt x="153" y="0"/>
                    <a:pt x="152" y="0"/>
                    <a:pt x="151" y="0"/>
                  </a:cubicBezTo>
                  <a:moveTo>
                    <a:pt x="104" y="188"/>
                  </a:moveTo>
                  <a:cubicBezTo>
                    <a:pt x="49" y="188"/>
                    <a:pt x="49" y="188"/>
                    <a:pt x="49" y="188"/>
                  </a:cubicBezTo>
                  <a:cubicBezTo>
                    <a:pt x="47" y="188"/>
                    <a:pt x="45" y="187"/>
                    <a:pt x="45" y="184"/>
                  </a:cubicBezTo>
                  <a:cubicBezTo>
                    <a:pt x="45" y="182"/>
                    <a:pt x="47" y="181"/>
                    <a:pt x="49" y="181"/>
                  </a:cubicBezTo>
                  <a:cubicBezTo>
                    <a:pt x="104" y="181"/>
                    <a:pt x="104" y="181"/>
                    <a:pt x="104" y="181"/>
                  </a:cubicBezTo>
                  <a:cubicBezTo>
                    <a:pt x="106" y="181"/>
                    <a:pt x="108" y="182"/>
                    <a:pt x="108" y="184"/>
                  </a:cubicBezTo>
                  <a:cubicBezTo>
                    <a:pt x="108" y="187"/>
                    <a:pt x="106" y="188"/>
                    <a:pt x="104" y="188"/>
                  </a:cubicBezTo>
                  <a:moveTo>
                    <a:pt x="139" y="171"/>
                  </a:moveTo>
                  <a:cubicBezTo>
                    <a:pt x="139" y="172"/>
                    <a:pt x="138" y="172"/>
                    <a:pt x="138" y="172"/>
                  </a:cubicBezTo>
                  <a:cubicBezTo>
                    <a:pt x="15" y="172"/>
                    <a:pt x="15" y="172"/>
                    <a:pt x="15" y="172"/>
                  </a:cubicBezTo>
                  <a:cubicBezTo>
                    <a:pt x="15" y="172"/>
                    <a:pt x="14" y="172"/>
                    <a:pt x="14" y="171"/>
                  </a:cubicBezTo>
                  <a:cubicBezTo>
                    <a:pt x="14" y="14"/>
                    <a:pt x="14" y="14"/>
                    <a:pt x="14" y="14"/>
                  </a:cubicBezTo>
                  <a:cubicBezTo>
                    <a:pt x="14" y="14"/>
                    <a:pt x="15" y="13"/>
                    <a:pt x="15" y="13"/>
                  </a:cubicBezTo>
                  <a:cubicBezTo>
                    <a:pt x="138" y="13"/>
                    <a:pt x="138" y="13"/>
                    <a:pt x="138" y="13"/>
                  </a:cubicBezTo>
                  <a:cubicBezTo>
                    <a:pt x="138" y="13"/>
                    <a:pt x="139" y="14"/>
                    <a:pt x="139" y="14"/>
                  </a:cubicBezTo>
                  <a:lnTo>
                    <a:pt x="139" y="171"/>
                  </a:lnTo>
                  <a:close/>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1067"/>
            </a:p>
          </p:txBody>
        </p:sp>
      </p:grpSp>
      <p:grpSp>
        <p:nvGrpSpPr>
          <p:cNvPr id="64" name="Group 63">
            <a:extLst>
              <a:ext uri="{FF2B5EF4-FFF2-40B4-BE49-F238E27FC236}">
                <a16:creationId xmlns:a16="http://schemas.microsoft.com/office/drawing/2014/main" id="{21241ED3-C973-44B4-8373-16489ED8925B}"/>
              </a:ext>
            </a:extLst>
          </p:cNvPr>
          <p:cNvGrpSpPr/>
          <p:nvPr/>
        </p:nvGrpSpPr>
        <p:grpSpPr>
          <a:xfrm>
            <a:off x="3660539" y="2943661"/>
            <a:ext cx="428037" cy="400388"/>
            <a:chOff x="2005013" y="1303338"/>
            <a:chExt cx="614362" cy="617538"/>
          </a:xfrm>
          <a:solidFill>
            <a:schemeClr val="accent2"/>
          </a:solidFill>
        </p:grpSpPr>
        <p:sp>
          <p:nvSpPr>
            <p:cNvPr id="65" name="Freeform 21">
              <a:extLst>
                <a:ext uri="{FF2B5EF4-FFF2-40B4-BE49-F238E27FC236}">
                  <a16:creationId xmlns:a16="http://schemas.microsoft.com/office/drawing/2014/main" id="{DD4138F1-5CBC-47BF-80C4-5D317F1C95D5}"/>
                </a:ext>
              </a:extLst>
            </p:cNvPr>
            <p:cNvSpPr>
              <a:spLocks noEditPoints="1"/>
            </p:cNvSpPr>
            <p:nvPr/>
          </p:nvSpPr>
          <p:spPr bwMode="auto">
            <a:xfrm>
              <a:off x="2005013" y="1303338"/>
              <a:ext cx="614362" cy="617538"/>
            </a:xfrm>
            <a:custGeom>
              <a:avLst/>
              <a:gdLst>
                <a:gd name="T0" fmla="*/ 82 w 164"/>
                <a:gd name="T1" fmla="*/ 165 h 165"/>
                <a:gd name="T2" fmla="*/ 0 w 164"/>
                <a:gd name="T3" fmla="*/ 83 h 165"/>
                <a:gd name="T4" fmla="*/ 82 w 164"/>
                <a:gd name="T5" fmla="*/ 0 h 165"/>
                <a:gd name="T6" fmla="*/ 164 w 164"/>
                <a:gd name="T7" fmla="*/ 83 h 165"/>
                <a:gd name="T8" fmla="*/ 82 w 164"/>
                <a:gd name="T9" fmla="*/ 165 h 165"/>
                <a:gd name="T10" fmla="*/ 83 w 164"/>
                <a:gd name="T11" fmla="*/ 10 h 165"/>
                <a:gd name="T12" fmla="*/ 9 w 164"/>
                <a:gd name="T13" fmla="*/ 83 h 165"/>
                <a:gd name="T14" fmla="*/ 83 w 164"/>
                <a:gd name="T15" fmla="*/ 156 h 165"/>
                <a:gd name="T16" fmla="*/ 156 w 164"/>
                <a:gd name="T17" fmla="*/ 83 h 165"/>
                <a:gd name="T18" fmla="*/ 83 w 164"/>
                <a:gd name="T19" fmla="*/ 1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 h="165">
                  <a:moveTo>
                    <a:pt x="82" y="165"/>
                  </a:moveTo>
                  <a:cubicBezTo>
                    <a:pt x="37" y="165"/>
                    <a:pt x="0" y="128"/>
                    <a:pt x="0" y="83"/>
                  </a:cubicBezTo>
                  <a:cubicBezTo>
                    <a:pt x="0" y="37"/>
                    <a:pt x="37" y="0"/>
                    <a:pt x="82" y="0"/>
                  </a:cubicBezTo>
                  <a:cubicBezTo>
                    <a:pt x="127" y="0"/>
                    <a:pt x="164" y="37"/>
                    <a:pt x="164" y="83"/>
                  </a:cubicBezTo>
                  <a:cubicBezTo>
                    <a:pt x="164" y="128"/>
                    <a:pt x="127" y="165"/>
                    <a:pt x="82" y="165"/>
                  </a:cubicBezTo>
                  <a:moveTo>
                    <a:pt x="83" y="10"/>
                  </a:moveTo>
                  <a:cubicBezTo>
                    <a:pt x="42" y="10"/>
                    <a:pt x="9" y="42"/>
                    <a:pt x="9" y="83"/>
                  </a:cubicBezTo>
                  <a:cubicBezTo>
                    <a:pt x="9" y="123"/>
                    <a:pt x="42" y="156"/>
                    <a:pt x="83" y="156"/>
                  </a:cubicBezTo>
                  <a:cubicBezTo>
                    <a:pt x="123" y="156"/>
                    <a:pt x="156" y="123"/>
                    <a:pt x="156" y="83"/>
                  </a:cubicBezTo>
                  <a:cubicBezTo>
                    <a:pt x="156" y="42"/>
                    <a:pt x="123" y="10"/>
                    <a:pt x="83"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pPr defTabSz="812760"/>
              <a:endParaRPr lang="en-US" sz="1423">
                <a:solidFill>
                  <a:prstClr val="black"/>
                </a:solidFill>
                <a:latin typeface="Intel Clear"/>
              </a:endParaRPr>
            </a:p>
          </p:txBody>
        </p:sp>
        <p:sp>
          <p:nvSpPr>
            <p:cNvPr id="66" name="Freeform 22">
              <a:extLst>
                <a:ext uri="{FF2B5EF4-FFF2-40B4-BE49-F238E27FC236}">
                  <a16:creationId xmlns:a16="http://schemas.microsoft.com/office/drawing/2014/main" id="{EBCEF4A0-B4BE-4A16-9571-9C194DE90F7A}"/>
                </a:ext>
              </a:extLst>
            </p:cNvPr>
            <p:cNvSpPr>
              <a:spLocks/>
            </p:cNvSpPr>
            <p:nvPr/>
          </p:nvSpPr>
          <p:spPr bwMode="auto">
            <a:xfrm>
              <a:off x="2432050" y="1516063"/>
              <a:ext cx="96837" cy="82550"/>
            </a:xfrm>
            <a:custGeom>
              <a:avLst/>
              <a:gdLst>
                <a:gd name="T0" fmla="*/ 2 w 26"/>
                <a:gd name="T1" fmla="*/ 21 h 22"/>
                <a:gd name="T2" fmla="*/ 3 w 26"/>
                <a:gd name="T3" fmla="*/ 21 h 22"/>
                <a:gd name="T4" fmla="*/ 25 w 26"/>
                <a:gd name="T5" fmla="*/ 7 h 22"/>
                <a:gd name="T6" fmla="*/ 26 w 26"/>
                <a:gd name="T7" fmla="*/ 5 h 22"/>
                <a:gd name="T8" fmla="*/ 24 w 26"/>
                <a:gd name="T9" fmla="*/ 1 h 22"/>
                <a:gd name="T10" fmla="*/ 22 w 26"/>
                <a:gd name="T11" fmla="*/ 0 h 22"/>
                <a:gd name="T12" fmla="*/ 0 w 26"/>
                <a:gd name="T13" fmla="*/ 16 h 22"/>
                <a:gd name="T14" fmla="*/ 0 w 26"/>
                <a:gd name="T15" fmla="*/ 17 h 22"/>
                <a:gd name="T16" fmla="*/ 2 w 26"/>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2">
                  <a:moveTo>
                    <a:pt x="2" y="21"/>
                  </a:moveTo>
                  <a:cubicBezTo>
                    <a:pt x="2" y="21"/>
                    <a:pt x="2" y="22"/>
                    <a:pt x="3" y="21"/>
                  </a:cubicBezTo>
                  <a:cubicBezTo>
                    <a:pt x="25" y="7"/>
                    <a:pt x="25" y="7"/>
                    <a:pt x="25" y="7"/>
                  </a:cubicBezTo>
                  <a:cubicBezTo>
                    <a:pt x="26" y="6"/>
                    <a:pt x="26" y="6"/>
                    <a:pt x="26" y="5"/>
                  </a:cubicBezTo>
                  <a:cubicBezTo>
                    <a:pt x="24" y="1"/>
                    <a:pt x="24" y="1"/>
                    <a:pt x="24" y="1"/>
                  </a:cubicBezTo>
                  <a:cubicBezTo>
                    <a:pt x="24" y="0"/>
                    <a:pt x="23" y="0"/>
                    <a:pt x="22" y="0"/>
                  </a:cubicBezTo>
                  <a:cubicBezTo>
                    <a:pt x="0" y="16"/>
                    <a:pt x="0" y="16"/>
                    <a:pt x="0" y="16"/>
                  </a:cubicBezTo>
                  <a:cubicBezTo>
                    <a:pt x="0" y="16"/>
                    <a:pt x="0" y="17"/>
                    <a:pt x="0" y="17"/>
                  </a:cubicBezTo>
                  <a:lnTo>
                    <a:pt x="2" y="2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pPr defTabSz="812760"/>
              <a:endParaRPr lang="en-US" sz="1423">
                <a:solidFill>
                  <a:prstClr val="black"/>
                </a:solidFill>
                <a:latin typeface="Intel Clear"/>
              </a:endParaRPr>
            </a:p>
          </p:txBody>
        </p:sp>
        <p:sp>
          <p:nvSpPr>
            <p:cNvPr id="67" name="Freeform 23">
              <a:extLst>
                <a:ext uri="{FF2B5EF4-FFF2-40B4-BE49-F238E27FC236}">
                  <a16:creationId xmlns:a16="http://schemas.microsoft.com/office/drawing/2014/main" id="{5DE33DF9-74FB-46F7-A62D-45902E3D9595}"/>
                </a:ext>
              </a:extLst>
            </p:cNvPr>
            <p:cNvSpPr>
              <a:spLocks/>
            </p:cNvSpPr>
            <p:nvPr/>
          </p:nvSpPr>
          <p:spPr bwMode="auto">
            <a:xfrm>
              <a:off x="2255838" y="1457325"/>
              <a:ext cx="280987" cy="212725"/>
            </a:xfrm>
            <a:custGeom>
              <a:avLst/>
              <a:gdLst>
                <a:gd name="T0" fmla="*/ 74 w 75"/>
                <a:gd name="T1" fmla="*/ 3 h 57"/>
                <a:gd name="T2" fmla="*/ 68 w 75"/>
                <a:gd name="T3" fmla="*/ 2 h 57"/>
                <a:gd name="T4" fmla="*/ 20 w 75"/>
                <a:gd name="T5" fmla="*/ 33 h 57"/>
                <a:gd name="T6" fmla="*/ 13 w 75"/>
                <a:gd name="T7" fmla="*/ 31 h 57"/>
                <a:gd name="T8" fmla="*/ 0 w 75"/>
                <a:gd name="T9" fmla="*/ 44 h 57"/>
                <a:gd name="T10" fmla="*/ 12 w 75"/>
                <a:gd name="T11" fmla="*/ 57 h 57"/>
                <a:gd name="T12" fmla="*/ 25 w 75"/>
                <a:gd name="T13" fmla="*/ 44 h 57"/>
                <a:gd name="T14" fmla="*/ 25 w 75"/>
                <a:gd name="T15" fmla="*/ 40 h 57"/>
                <a:gd name="T16" fmla="*/ 72 w 75"/>
                <a:gd name="T17" fmla="*/ 9 h 57"/>
                <a:gd name="T18" fmla="*/ 74 w 75"/>
                <a:gd name="T19" fmla="*/ 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57">
                  <a:moveTo>
                    <a:pt x="74" y="3"/>
                  </a:moveTo>
                  <a:cubicBezTo>
                    <a:pt x="72" y="1"/>
                    <a:pt x="70" y="0"/>
                    <a:pt x="68" y="2"/>
                  </a:cubicBezTo>
                  <a:cubicBezTo>
                    <a:pt x="20" y="33"/>
                    <a:pt x="20" y="33"/>
                    <a:pt x="20" y="33"/>
                  </a:cubicBezTo>
                  <a:cubicBezTo>
                    <a:pt x="18" y="32"/>
                    <a:pt x="15" y="31"/>
                    <a:pt x="13" y="31"/>
                  </a:cubicBezTo>
                  <a:cubicBezTo>
                    <a:pt x="6" y="31"/>
                    <a:pt x="0" y="37"/>
                    <a:pt x="0" y="44"/>
                  </a:cubicBezTo>
                  <a:cubicBezTo>
                    <a:pt x="0" y="51"/>
                    <a:pt x="5" y="56"/>
                    <a:pt x="12" y="57"/>
                  </a:cubicBezTo>
                  <a:cubicBezTo>
                    <a:pt x="19" y="57"/>
                    <a:pt x="25" y="51"/>
                    <a:pt x="25" y="44"/>
                  </a:cubicBezTo>
                  <a:cubicBezTo>
                    <a:pt x="25" y="43"/>
                    <a:pt x="25" y="41"/>
                    <a:pt x="25" y="40"/>
                  </a:cubicBezTo>
                  <a:cubicBezTo>
                    <a:pt x="72" y="9"/>
                    <a:pt x="72" y="9"/>
                    <a:pt x="72" y="9"/>
                  </a:cubicBezTo>
                  <a:cubicBezTo>
                    <a:pt x="74" y="7"/>
                    <a:pt x="75" y="5"/>
                    <a:pt x="74"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pPr defTabSz="812760"/>
              <a:endParaRPr lang="en-US" sz="1423">
                <a:solidFill>
                  <a:prstClr val="black"/>
                </a:solidFill>
                <a:latin typeface="Intel Clear"/>
              </a:endParaRPr>
            </a:p>
          </p:txBody>
        </p:sp>
        <p:sp>
          <p:nvSpPr>
            <p:cNvPr id="68" name="Freeform 24">
              <a:extLst>
                <a:ext uri="{FF2B5EF4-FFF2-40B4-BE49-F238E27FC236}">
                  <a16:creationId xmlns:a16="http://schemas.microsoft.com/office/drawing/2014/main" id="{26E8EE74-AA84-4F27-800B-E14EE88CC545}"/>
                </a:ext>
              </a:extLst>
            </p:cNvPr>
            <p:cNvSpPr>
              <a:spLocks/>
            </p:cNvSpPr>
            <p:nvPr/>
          </p:nvSpPr>
          <p:spPr bwMode="auto">
            <a:xfrm>
              <a:off x="2079625" y="1385888"/>
              <a:ext cx="401637" cy="311150"/>
            </a:xfrm>
            <a:custGeom>
              <a:avLst/>
              <a:gdLst>
                <a:gd name="T0" fmla="*/ 106 w 107"/>
                <a:gd name="T1" fmla="*/ 19 h 83"/>
                <a:gd name="T2" fmla="*/ 107 w 107"/>
                <a:gd name="T3" fmla="*/ 19 h 83"/>
                <a:gd name="T4" fmla="*/ 106 w 107"/>
                <a:gd name="T5" fmla="*/ 19 h 83"/>
                <a:gd name="T6" fmla="*/ 106 w 107"/>
                <a:gd name="T7" fmla="*/ 19 h 83"/>
                <a:gd name="T8" fmla="*/ 106 w 107"/>
                <a:gd name="T9" fmla="*/ 18 h 83"/>
                <a:gd name="T10" fmla="*/ 62 w 107"/>
                <a:gd name="T11" fmla="*/ 0 h 83"/>
                <a:gd name="T12" fmla="*/ 0 w 107"/>
                <a:gd name="T13" fmla="*/ 62 h 83"/>
                <a:gd name="T14" fmla="*/ 3 w 107"/>
                <a:gd name="T15" fmla="*/ 80 h 83"/>
                <a:gd name="T16" fmla="*/ 4 w 107"/>
                <a:gd name="T17" fmla="*/ 82 h 83"/>
                <a:gd name="T18" fmla="*/ 6 w 107"/>
                <a:gd name="T19" fmla="*/ 80 h 83"/>
                <a:gd name="T20" fmla="*/ 6 w 107"/>
                <a:gd name="T21" fmla="*/ 56 h 83"/>
                <a:gd name="T22" fmla="*/ 51 w 107"/>
                <a:gd name="T23" fmla="*/ 25 h 83"/>
                <a:gd name="T24" fmla="*/ 81 w 107"/>
                <a:gd name="T25" fmla="*/ 36 h 83"/>
                <a:gd name="T26" fmla="*/ 82 w 107"/>
                <a:gd name="T27" fmla="*/ 36 h 83"/>
                <a:gd name="T28" fmla="*/ 83 w 107"/>
                <a:gd name="T29" fmla="*/ 36 h 83"/>
                <a:gd name="T30" fmla="*/ 106 w 107"/>
                <a:gd name="T31" fmla="*/ 21 h 83"/>
                <a:gd name="T32" fmla="*/ 106 w 107"/>
                <a:gd name="T33" fmla="*/ 19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7" h="83">
                  <a:moveTo>
                    <a:pt x="106" y="19"/>
                  </a:moveTo>
                  <a:cubicBezTo>
                    <a:pt x="107" y="19"/>
                    <a:pt x="107" y="19"/>
                    <a:pt x="107" y="19"/>
                  </a:cubicBezTo>
                  <a:cubicBezTo>
                    <a:pt x="106" y="19"/>
                    <a:pt x="106" y="19"/>
                    <a:pt x="106" y="19"/>
                  </a:cubicBezTo>
                  <a:cubicBezTo>
                    <a:pt x="106" y="19"/>
                    <a:pt x="106" y="19"/>
                    <a:pt x="106" y="19"/>
                  </a:cubicBezTo>
                  <a:cubicBezTo>
                    <a:pt x="106" y="19"/>
                    <a:pt x="106" y="19"/>
                    <a:pt x="106" y="18"/>
                  </a:cubicBezTo>
                  <a:cubicBezTo>
                    <a:pt x="94" y="7"/>
                    <a:pt x="79" y="0"/>
                    <a:pt x="62" y="0"/>
                  </a:cubicBezTo>
                  <a:cubicBezTo>
                    <a:pt x="28" y="0"/>
                    <a:pt x="0" y="28"/>
                    <a:pt x="0" y="62"/>
                  </a:cubicBezTo>
                  <a:cubicBezTo>
                    <a:pt x="0" y="68"/>
                    <a:pt x="2" y="74"/>
                    <a:pt x="3" y="80"/>
                  </a:cubicBezTo>
                  <a:cubicBezTo>
                    <a:pt x="3" y="80"/>
                    <a:pt x="4" y="81"/>
                    <a:pt x="4" y="82"/>
                  </a:cubicBezTo>
                  <a:cubicBezTo>
                    <a:pt x="5" y="83"/>
                    <a:pt x="7" y="82"/>
                    <a:pt x="6" y="80"/>
                  </a:cubicBezTo>
                  <a:cubicBezTo>
                    <a:pt x="6" y="79"/>
                    <a:pt x="3" y="67"/>
                    <a:pt x="6" y="56"/>
                  </a:cubicBezTo>
                  <a:cubicBezTo>
                    <a:pt x="13" y="38"/>
                    <a:pt x="30" y="25"/>
                    <a:pt x="51" y="25"/>
                  </a:cubicBezTo>
                  <a:cubicBezTo>
                    <a:pt x="62" y="25"/>
                    <a:pt x="73" y="29"/>
                    <a:pt x="81" y="36"/>
                  </a:cubicBezTo>
                  <a:cubicBezTo>
                    <a:pt x="81" y="36"/>
                    <a:pt x="82" y="36"/>
                    <a:pt x="82" y="36"/>
                  </a:cubicBezTo>
                  <a:cubicBezTo>
                    <a:pt x="82" y="36"/>
                    <a:pt x="83" y="36"/>
                    <a:pt x="83" y="36"/>
                  </a:cubicBezTo>
                  <a:cubicBezTo>
                    <a:pt x="106" y="21"/>
                    <a:pt x="106" y="21"/>
                    <a:pt x="106" y="21"/>
                  </a:cubicBezTo>
                  <a:cubicBezTo>
                    <a:pt x="107" y="21"/>
                    <a:pt x="107" y="20"/>
                    <a:pt x="106" y="19"/>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pPr defTabSz="812760"/>
              <a:endParaRPr lang="en-US" sz="1423">
                <a:solidFill>
                  <a:prstClr val="black"/>
                </a:solidFill>
                <a:latin typeface="Intel Clear"/>
              </a:endParaRPr>
            </a:p>
          </p:txBody>
        </p:sp>
      </p:grpSp>
      <p:sp>
        <p:nvSpPr>
          <p:cNvPr id="69" name="Rectangle 68">
            <a:extLst>
              <a:ext uri="{FF2B5EF4-FFF2-40B4-BE49-F238E27FC236}">
                <a16:creationId xmlns:a16="http://schemas.microsoft.com/office/drawing/2014/main" id="{8EAB725D-6628-4CF6-96E3-B23919F2F9F6}"/>
              </a:ext>
            </a:extLst>
          </p:cNvPr>
          <p:cNvSpPr/>
          <p:nvPr/>
        </p:nvSpPr>
        <p:spPr>
          <a:xfrm>
            <a:off x="3508745" y="3345920"/>
            <a:ext cx="2131596" cy="584584"/>
          </a:xfrm>
          <a:prstGeom prst="rect">
            <a:avLst/>
          </a:prstGeom>
        </p:spPr>
        <p:txBody>
          <a:bodyPr wrap="square">
            <a:spAutoFit/>
          </a:bodyPr>
          <a:lstStyle/>
          <a:p>
            <a:pPr defTabSz="812760"/>
            <a:r>
              <a:rPr lang="en-US" sz="1333" b="1" dirty="0">
                <a:solidFill>
                  <a:prstClr val="black">
                    <a:lumMod val="65000"/>
                    <a:lumOff val="35000"/>
                  </a:prstClr>
                </a:solidFill>
                <a:latin typeface="Intel Clear"/>
              </a:rPr>
              <a:t>Model Optimizer</a:t>
            </a:r>
          </a:p>
          <a:p>
            <a:pPr defTabSz="812760"/>
            <a:r>
              <a:rPr lang="en-US" sz="933" dirty="0">
                <a:solidFill>
                  <a:prstClr val="black">
                    <a:lumMod val="65000"/>
                    <a:lumOff val="35000"/>
                  </a:prstClr>
                </a:solidFill>
                <a:latin typeface="Intel Clear"/>
              </a:rPr>
              <a:t>Converts and optimizes trained model using a supported framework</a:t>
            </a:r>
          </a:p>
        </p:txBody>
      </p:sp>
      <p:sp>
        <p:nvSpPr>
          <p:cNvPr id="70" name="Cylinder 69">
            <a:extLst>
              <a:ext uri="{FF2B5EF4-FFF2-40B4-BE49-F238E27FC236}">
                <a16:creationId xmlns:a16="http://schemas.microsoft.com/office/drawing/2014/main" id="{E8D3F180-5B06-4F5B-BF6C-23AB27052873}"/>
              </a:ext>
            </a:extLst>
          </p:cNvPr>
          <p:cNvSpPr/>
          <p:nvPr/>
        </p:nvSpPr>
        <p:spPr>
          <a:xfrm>
            <a:off x="5525151" y="3578374"/>
            <a:ext cx="617535" cy="572197"/>
          </a:xfrm>
          <a:prstGeom prst="can">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812760"/>
            <a:r>
              <a:rPr lang="en-US" sz="1244" b="1" dirty="0">
                <a:solidFill>
                  <a:prstClr val="white"/>
                </a:solidFill>
                <a:latin typeface="Intel Clear"/>
              </a:rPr>
              <a:t>IR Data</a:t>
            </a:r>
          </a:p>
        </p:txBody>
      </p:sp>
      <p:sp>
        <p:nvSpPr>
          <p:cNvPr id="71" name="Arrow: Right 70">
            <a:extLst>
              <a:ext uri="{FF2B5EF4-FFF2-40B4-BE49-F238E27FC236}">
                <a16:creationId xmlns:a16="http://schemas.microsoft.com/office/drawing/2014/main" id="{0EE0E47E-F595-41F3-848F-A9C9B78C3DA7}"/>
              </a:ext>
            </a:extLst>
          </p:cNvPr>
          <p:cNvSpPr/>
          <p:nvPr/>
        </p:nvSpPr>
        <p:spPr>
          <a:xfrm>
            <a:off x="5652315" y="3404756"/>
            <a:ext cx="1145757" cy="75705"/>
          </a:xfrm>
          <a:prstGeom prst="rightArrow">
            <a:avLst>
              <a:gd name="adj1" fmla="val 29278"/>
              <a:gd name="adj2" fmla="val 50000"/>
            </a:avLst>
          </a:prstGeom>
          <a:solidFill>
            <a:srgbClr val="009FD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812760">
              <a:defRPr/>
            </a:pPr>
            <a:endParaRPr lang="en-US" sz="2489">
              <a:solidFill>
                <a:prstClr val="black">
                  <a:lumMod val="65000"/>
                  <a:lumOff val="35000"/>
                </a:prstClr>
              </a:solidFill>
              <a:latin typeface="Intel Clear"/>
            </a:endParaRPr>
          </a:p>
        </p:txBody>
      </p:sp>
      <p:sp>
        <p:nvSpPr>
          <p:cNvPr id="72" name="Rectangle 71">
            <a:extLst>
              <a:ext uri="{FF2B5EF4-FFF2-40B4-BE49-F238E27FC236}">
                <a16:creationId xmlns:a16="http://schemas.microsoft.com/office/drawing/2014/main" id="{4186E1C2-96A3-4679-BECC-F6E48013569F}"/>
              </a:ext>
            </a:extLst>
          </p:cNvPr>
          <p:cNvSpPr/>
          <p:nvPr/>
        </p:nvSpPr>
        <p:spPr>
          <a:xfrm>
            <a:off x="5528021" y="3133933"/>
            <a:ext cx="1454947" cy="276999"/>
          </a:xfrm>
          <a:prstGeom prst="rect">
            <a:avLst/>
          </a:prstGeom>
        </p:spPr>
        <p:txBody>
          <a:bodyPr wrap="square">
            <a:spAutoFit/>
          </a:bodyPr>
          <a:lstStyle/>
          <a:p>
            <a:pPr algn="ctr" defTabSz="812760"/>
            <a:r>
              <a:rPr lang="en-US" sz="1200" dirty="0">
                <a:solidFill>
                  <a:prstClr val="black">
                    <a:lumMod val="65000"/>
                    <a:lumOff val="35000"/>
                  </a:prstClr>
                </a:solidFill>
                <a:latin typeface="Intel Clear"/>
              </a:rPr>
              <a:t>Read, Load, Infer</a:t>
            </a:r>
            <a:endParaRPr lang="en-US" sz="1200" dirty="0">
              <a:solidFill>
                <a:prstClr val="black"/>
              </a:solidFill>
              <a:latin typeface="Intel Clear"/>
            </a:endParaRPr>
          </a:p>
        </p:txBody>
      </p:sp>
      <p:sp>
        <p:nvSpPr>
          <p:cNvPr id="73" name="Rectangle 72">
            <a:extLst>
              <a:ext uri="{FF2B5EF4-FFF2-40B4-BE49-F238E27FC236}">
                <a16:creationId xmlns:a16="http://schemas.microsoft.com/office/drawing/2014/main" id="{B10E0F55-C866-422D-9A8F-8FBB5DEF3416}"/>
              </a:ext>
            </a:extLst>
          </p:cNvPr>
          <p:cNvSpPr/>
          <p:nvPr/>
        </p:nvSpPr>
        <p:spPr>
          <a:xfrm>
            <a:off x="7385086" y="4032547"/>
            <a:ext cx="1783909" cy="964623"/>
          </a:xfrm>
          <a:prstGeom prst="rect">
            <a:avLst/>
          </a:prstGeom>
        </p:spPr>
        <p:txBody>
          <a:bodyPr wrap="square">
            <a:spAutoFit/>
          </a:bodyPr>
          <a:lstStyle/>
          <a:p>
            <a:pPr defTabSz="812760"/>
            <a:r>
              <a:rPr lang="en-US" sz="1400" b="1" dirty="0">
                <a:solidFill>
                  <a:prstClr val="black">
                    <a:lumMod val="65000"/>
                    <a:lumOff val="35000"/>
                  </a:prstClr>
                </a:solidFill>
                <a:latin typeface="Intel Clear"/>
              </a:rPr>
              <a:t>Inference Engine</a:t>
            </a:r>
          </a:p>
          <a:p>
            <a:pPr defTabSz="812760"/>
            <a:r>
              <a:rPr lang="en-US" sz="1067" dirty="0">
                <a:solidFill>
                  <a:prstClr val="black">
                    <a:lumMod val="65000"/>
                    <a:lumOff val="35000"/>
                  </a:prstClr>
                </a:solidFill>
                <a:latin typeface="Intel Clear"/>
              </a:rPr>
              <a:t>Common API that abstracts low-level programming for each hardware</a:t>
            </a:r>
          </a:p>
        </p:txBody>
      </p:sp>
      <p:grpSp>
        <p:nvGrpSpPr>
          <p:cNvPr id="74" name="Group 73">
            <a:extLst>
              <a:ext uri="{FF2B5EF4-FFF2-40B4-BE49-F238E27FC236}">
                <a16:creationId xmlns:a16="http://schemas.microsoft.com/office/drawing/2014/main" id="{8655D9E4-DB42-49C3-B5BE-6D2E11EB5DFF}"/>
              </a:ext>
            </a:extLst>
          </p:cNvPr>
          <p:cNvGrpSpPr/>
          <p:nvPr/>
        </p:nvGrpSpPr>
        <p:grpSpPr>
          <a:xfrm>
            <a:off x="7473087" y="3591497"/>
            <a:ext cx="964397" cy="354456"/>
            <a:chOff x="3257116" y="1952352"/>
            <a:chExt cx="1036890" cy="462526"/>
          </a:xfrm>
          <a:solidFill>
            <a:schemeClr val="tx2"/>
          </a:solidFill>
        </p:grpSpPr>
        <p:sp>
          <p:nvSpPr>
            <p:cNvPr id="75" name="Oval 74">
              <a:extLst>
                <a:ext uri="{FF2B5EF4-FFF2-40B4-BE49-F238E27FC236}">
                  <a16:creationId xmlns:a16="http://schemas.microsoft.com/office/drawing/2014/main" id="{DAB5DE2E-6C71-476A-B242-5895A82E6F42}"/>
                </a:ext>
              </a:extLst>
            </p:cNvPr>
            <p:cNvSpPr/>
            <p:nvPr/>
          </p:nvSpPr>
          <p:spPr>
            <a:xfrm>
              <a:off x="3553852" y="1952352"/>
              <a:ext cx="169041" cy="16904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12760"/>
              <a:endParaRPr lang="en-US" sz="3200">
                <a:solidFill>
                  <a:prstClr val="white"/>
                </a:solidFill>
                <a:latin typeface="Intel Clear"/>
              </a:endParaRPr>
            </a:p>
          </p:txBody>
        </p:sp>
        <p:sp>
          <p:nvSpPr>
            <p:cNvPr id="76" name="Oval 75">
              <a:extLst>
                <a:ext uri="{FF2B5EF4-FFF2-40B4-BE49-F238E27FC236}">
                  <a16:creationId xmlns:a16="http://schemas.microsoft.com/office/drawing/2014/main" id="{1F8BF8C0-8AE1-4A32-97CD-4A9438011AAB}"/>
                </a:ext>
              </a:extLst>
            </p:cNvPr>
            <p:cNvSpPr/>
            <p:nvPr/>
          </p:nvSpPr>
          <p:spPr>
            <a:xfrm>
              <a:off x="3722893" y="2082900"/>
              <a:ext cx="69945" cy="699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12760"/>
              <a:endParaRPr lang="en-US" sz="3200">
                <a:solidFill>
                  <a:prstClr val="white"/>
                </a:solidFill>
                <a:latin typeface="Intel Clear"/>
              </a:endParaRPr>
            </a:p>
          </p:txBody>
        </p:sp>
        <p:sp>
          <p:nvSpPr>
            <p:cNvPr id="77" name="Oval 76">
              <a:extLst>
                <a:ext uri="{FF2B5EF4-FFF2-40B4-BE49-F238E27FC236}">
                  <a16:creationId xmlns:a16="http://schemas.microsoft.com/office/drawing/2014/main" id="{39C052B3-CAB1-4BD9-ACB9-4F1A9AABA83A}"/>
                </a:ext>
              </a:extLst>
            </p:cNvPr>
            <p:cNvSpPr/>
            <p:nvPr/>
          </p:nvSpPr>
          <p:spPr>
            <a:xfrm>
              <a:off x="3374076" y="2245837"/>
              <a:ext cx="169041" cy="16904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12760"/>
              <a:endParaRPr lang="en-US" sz="3200">
                <a:solidFill>
                  <a:prstClr val="white"/>
                </a:solidFill>
                <a:latin typeface="Intel Clear"/>
              </a:endParaRPr>
            </a:p>
          </p:txBody>
        </p:sp>
        <p:sp>
          <p:nvSpPr>
            <p:cNvPr id="78" name="Oval 77">
              <a:extLst>
                <a:ext uri="{FF2B5EF4-FFF2-40B4-BE49-F238E27FC236}">
                  <a16:creationId xmlns:a16="http://schemas.microsoft.com/office/drawing/2014/main" id="{602DC9D7-F6FF-4C22-9F1F-7F749CED4C6D}"/>
                </a:ext>
              </a:extLst>
            </p:cNvPr>
            <p:cNvSpPr/>
            <p:nvPr/>
          </p:nvSpPr>
          <p:spPr>
            <a:xfrm>
              <a:off x="3846983" y="2076796"/>
              <a:ext cx="169041" cy="16904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12760"/>
              <a:endParaRPr lang="en-US" sz="3200">
                <a:solidFill>
                  <a:prstClr val="white"/>
                </a:solidFill>
                <a:latin typeface="Intel Clear"/>
              </a:endParaRPr>
            </a:p>
          </p:txBody>
        </p:sp>
        <p:sp>
          <p:nvSpPr>
            <p:cNvPr id="79" name="Oval 78">
              <a:extLst>
                <a:ext uri="{FF2B5EF4-FFF2-40B4-BE49-F238E27FC236}">
                  <a16:creationId xmlns:a16="http://schemas.microsoft.com/office/drawing/2014/main" id="{E28D7891-75F5-4A49-8E59-878024F42024}"/>
                </a:ext>
              </a:extLst>
            </p:cNvPr>
            <p:cNvSpPr/>
            <p:nvPr/>
          </p:nvSpPr>
          <p:spPr>
            <a:xfrm>
              <a:off x="4124965" y="2179701"/>
              <a:ext cx="169041" cy="16904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12760"/>
              <a:endParaRPr lang="en-US" sz="3200">
                <a:solidFill>
                  <a:prstClr val="white"/>
                </a:solidFill>
                <a:latin typeface="Intel Clear"/>
              </a:endParaRPr>
            </a:p>
          </p:txBody>
        </p:sp>
        <p:sp>
          <p:nvSpPr>
            <p:cNvPr id="80" name="Oval 79">
              <a:extLst>
                <a:ext uri="{FF2B5EF4-FFF2-40B4-BE49-F238E27FC236}">
                  <a16:creationId xmlns:a16="http://schemas.microsoft.com/office/drawing/2014/main" id="{7BC50AD1-69A5-449D-8415-B2C435D5A7F1}"/>
                </a:ext>
              </a:extLst>
            </p:cNvPr>
            <p:cNvSpPr/>
            <p:nvPr/>
          </p:nvSpPr>
          <p:spPr>
            <a:xfrm>
              <a:off x="3625104" y="2313769"/>
              <a:ext cx="69945" cy="699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12760"/>
              <a:endParaRPr lang="en-US" sz="3200">
                <a:solidFill>
                  <a:prstClr val="white"/>
                </a:solidFill>
                <a:latin typeface="Intel Clear"/>
              </a:endParaRPr>
            </a:p>
          </p:txBody>
        </p:sp>
        <p:sp>
          <p:nvSpPr>
            <p:cNvPr id="81" name="Oval 80">
              <a:extLst>
                <a:ext uri="{FF2B5EF4-FFF2-40B4-BE49-F238E27FC236}">
                  <a16:creationId xmlns:a16="http://schemas.microsoft.com/office/drawing/2014/main" id="{20ABCD0B-7907-4440-9500-3A95FB1C2B56}"/>
                </a:ext>
              </a:extLst>
            </p:cNvPr>
            <p:cNvSpPr/>
            <p:nvPr/>
          </p:nvSpPr>
          <p:spPr>
            <a:xfrm>
              <a:off x="3750771" y="2254877"/>
              <a:ext cx="69945" cy="699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12760"/>
              <a:endParaRPr lang="en-US" sz="3200">
                <a:solidFill>
                  <a:prstClr val="white"/>
                </a:solidFill>
                <a:latin typeface="Intel Clear"/>
              </a:endParaRPr>
            </a:p>
          </p:txBody>
        </p:sp>
        <p:sp>
          <p:nvSpPr>
            <p:cNvPr id="82" name="Oval 81">
              <a:extLst>
                <a:ext uri="{FF2B5EF4-FFF2-40B4-BE49-F238E27FC236}">
                  <a16:creationId xmlns:a16="http://schemas.microsoft.com/office/drawing/2014/main" id="{4C929D7F-35E8-4074-AB41-3D873BB67DEB}"/>
                </a:ext>
              </a:extLst>
            </p:cNvPr>
            <p:cNvSpPr/>
            <p:nvPr/>
          </p:nvSpPr>
          <p:spPr>
            <a:xfrm>
              <a:off x="4047809" y="2315169"/>
              <a:ext cx="69945" cy="699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12760"/>
              <a:endParaRPr lang="en-US" sz="3200">
                <a:solidFill>
                  <a:prstClr val="white"/>
                </a:solidFill>
                <a:latin typeface="Intel Clear"/>
              </a:endParaRPr>
            </a:p>
          </p:txBody>
        </p:sp>
        <p:sp>
          <p:nvSpPr>
            <p:cNvPr id="83" name="Oval 82">
              <a:extLst>
                <a:ext uri="{FF2B5EF4-FFF2-40B4-BE49-F238E27FC236}">
                  <a16:creationId xmlns:a16="http://schemas.microsoft.com/office/drawing/2014/main" id="{F8CD018F-17FD-46F9-86B6-A12DCF92B404}"/>
                </a:ext>
              </a:extLst>
            </p:cNvPr>
            <p:cNvSpPr/>
            <p:nvPr/>
          </p:nvSpPr>
          <p:spPr>
            <a:xfrm>
              <a:off x="4040782" y="1963226"/>
              <a:ext cx="69945" cy="699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12760"/>
              <a:endParaRPr lang="en-US" sz="3200">
                <a:solidFill>
                  <a:prstClr val="white"/>
                </a:solidFill>
                <a:latin typeface="Intel Clear"/>
              </a:endParaRPr>
            </a:p>
          </p:txBody>
        </p:sp>
        <p:sp>
          <p:nvSpPr>
            <p:cNvPr id="84" name="Oval 83">
              <a:extLst>
                <a:ext uri="{FF2B5EF4-FFF2-40B4-BE49-F238E27FC236}">
                  <a16:creationId xmlns:a16="http://schemas.microsoft.com/office/drawing/2014/main" id="{484797BB-8062-4A39-BA32-5A876A134E54}"/>
                </a:ext>
              </a:extLst>
            </p:cNvPr>
            <p:cNvSpPr/>
            <p:nvPr/>
          </p:nvSpPr>
          <p:spPr>
            <a:xfrm>
              <a:off x="3257116" y="2237845"/>
              <a:ext cx="69945" cy="699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12760"/>
              <a:endParaRPr lang="en-US" sz="3200">
                <a:solidFill>
                  <a:prstClr val="white"/>
                </a:solidFill>
                <a:latin typeface="Intel Clear"/>
              </a:endParaRPr>
            </a:p>
          </p:txBody>
        </p:sp>
        <p:sp>
          <p:nvSpPr>
            <p:cNvPr id="85" name="Oval 84">
              <a:extLst>
                <a:ext uri="{FF2B5EF4-FFF2-40B4-BE49-F238E27FC236}">
                  <a16:creationId xmlns:a16="http://schemas.microsoft.com/office/drawing/2014/main" id="{E1A17406-1BE2-4377-A81E-0801859D3190}"/>
                </a:ext>
              </a:extLst>
            </p:cNvPr>
            <p:cNvSpPr/>
            <p:nvPr/>
          </p:nvSpPr>
          <p:spPr>
            <a:xfrm>
              <a:off x="3374813" y="2158145"/>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12760"/>
              <a:endParaRPr lang="en-US" sz="3200">
                <a:solidFill>
                  <a:prstClr val="white"/>
                </a:solidFill>
                <a:latin typeface="Intel Clear"/>
              </a:endParaRPr>
            </a:p>
          </p:txBody>
        </p:sp>
        <p:sp>
          <p:nvSpPr>
            <p:cNvPr id="86" name="Oval 85">
              <a:extLst>
                <a:ext uri="{FF2B5EF4-FFF2-40B4-BE49-F238E27FC236}">
                  <a16:creationId xmlns:a16="http://schemas.microsoft.com/office/drawing/2014/main" id="{A7A606FA-2304-4AC9-B895-EA713D338C8E}"/>
                </a:ext>
              </a:extLst>
            </p:cNvPr>
            <p:cNvSpPr/>
            <p:nvPr/>
          </p:nvSpPr>
          <p:spPr>
            <a:xfrm>
              <a:off x="3583743" y="222297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12760"/>
              <a:endParaRPr lang="en-US" sz="3200">
                <a:solidFill>
                  <a:prstClr val="white"/>
                </a:solidFill>
                <a:latin typeface="Intel Clear"/>
              </a:endParaRPr>
            </a:p>
          </p:txBody>
        </p:sp>
        <p:sp>
          <p:nvSpPr>
            <p:cNvPr id="87" name="Oval 86">
              <a:extLst>
                <a:ext uri="{FF2B5EF4-FFF2-40B4-BE49-F238E27FC236}">
                  <a16:creationId xmlns:a16="http://schemas.microsoft.com/office/drawing/2014/main" id="{56DEAEE9-0F1B-4B8D-9143-6714C8A4FBA2}"/>
                </a:ext>
              </a:extLst>
            </p:cNvPr>
            <p:cNvSpPr/>
            <p:nvPr/>
          </p:nvSpPr>
          <p:spPr>
            <a:xfrm>
              <a:off x="3946506" y="199819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12760"/>
              <a:endParaRPr lang="en-US" sz="3200">
                <a:solidFill>
                  <a:prstClr val="white"/>
                </a:solidFill>
                <a:latin typeface="Intel Clear"/>
              </a:endParaRPr>
            </a:p>
          </p:txBody>
        </p:sp>
        <p:sp>
          <p:nvSpPr>
            <p:cNvPr id="88" name="Oval 87">
              <a:extLst>
                <a:ext uri="{FF2B5EF4-FFF2-40B4-BE49-F238E27FC236}">
                  <a16:creationId xmlns:a16="http://schemas.microsoft.com/office/drawing/2014/main" id="{FACFC162-9970-4227-9076-7D91CBB54B81}"/>
                </a:ext>
              </a:extLst>
            </p:cNvPr>
            <p:cNvSpPr/>
            <p:nvPr/>
          </p:nvSpPr>
          <p:spPr>
            <a:xfrm>
              <a:off x="4059921" y="2179701"/>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12760"/>
              <a:endParaRPr lang="en-US" sz="3200">
                <a:solidFill>
                  <a:prstClr val="white"/>
                </a:solidFill>
                <a:latin typeface="Intel Clear"/>
              </a:endParaRPr>
            </a:p>
          </p:txBody>
        </p:sp>
      </p:grpSp>
      <p:sp>
        <p:nvSpPr>
          <p:cNvPr id="89" name="Rectangle 88">
            <a:extLst>
              <a:ext uri="{FF2B5EF4-FFF2-40B4-BE49-F238E27FC236}">
                <a16:creationId xmlns:a16="http://schemas.microsoft.com/office/drawing/2014/main" id="{FE538E09-92B4-4349-99B1-9E890ABD9A05}"/>
              </a:ext>
            </a:extLst>
          </p:cNvPr>
          <p:cNvSpPr/>
          <p:nvPr/>
        </p:nvSpPr>
        <p:spPr>
          <a:xfrm>
            <a:off x="6109944" y="3613011"/>
            <a:ext cx="1672713" cy="584968"/>
          </a:xfrm>
          <a:prstGeom prst="rect">
            <a:avLst/>
          </a:prstGeom>
        </p:spPr>
        <p:txBody>
          <a:bodyPr wrap="square">
            <a:spAutoFit/>
          </a:bodyPr>
          <a:lstStyle/>
          <a:p>
            <a:pPr defTabSz="812760"/>
            <a:r>
              <a:rPr lang="en-US" sz="1067" b="1" dirty="0">
                <a:solidFill>
                  <a:prstClr val="black">
                    <a:lumMod val="65000"/>
                    <a:lumOff val="35000"/>
                  </a:prstClr>
                </a:solidFill>
                <a:latin typeface="Intel Clear"/>
              </a:rPr>
              <a:t>I</a:t>
            </a:r>
            <a:r>
              <a:rPr lang="en-US" sz="1067" dirty="0">
                <a:solidFill>
                  <a:prstClr val="black">
                    <a:lumMod val="65000"/>
                    <a:lumOff val="35000"/>
                  </a:prstClr>
                </a:solidFill>
                <a:latin typeface="Intel Clear"/>
              </a:rPr>
              <a:t>ntermediate </a:t>
            </a:r>
            <a:r>
              <a:rPr lang="en-US" sz="1067" b="1" dirty="0">
                <a:solidFill>
                  <a:prstClr val="black">
                    <a:lumMod val="65000"/>
                    <a:lumOff val="35000"/>
                  </a:prstClr>
                </a:solidFill>
                <a:latin typeface="Intel Clear"/>
              </a:rPr>
              <a:t>R</a:t>
            </a:r>
            <a:r>
              <a:rPr lang="en-US" sz="1067" dirty="0">
                <a:solidFill>
                  <a:prstClr val="black">
                    <a:lumMod val="65000"/>
                    <a:lumOff val="35000"/>
                  </a:prstClr>
                </a:solidFill>
                <a:latin typeface="Intel Clear"/>
              </a:rPr>
              <a:t>epresentation</a:t>
            </a:r>
          </a:p>
          <a:p>
            <a:pPr defTabSz="812760"/>
            <a:r>
              <a:rPr lang="en-US" sz="1067" dirty="0">
                <a:solidFill>
                  <a:prstClr val="black">
                    <a:lumMod val="65000"/>
                    <a:lumOff val="35000"/>
                  </a:prstClr>
                </a:solidFill>
                <a:latin typeface="Intel Clear"/>
              </a:rPr>
              <a:t>(.xml, .bin)</a:t>
            </a:r>
            <a:endParaRPr lang="en-US" sz="1067" dirty="0">
              <a:solidFill>
                <a:prstClr val="black"/>
              </a:solidFill>
              <a:latin typeface="Intel Clear"/>
            </a:endParaRPr>
          </a:p>
        </p:txBody>
      </p:sp>
      <p:sp>
        <p:nvSpPr>
          <p:cNvPr id="91" name="Rectangle 90">
            <a:extLst>
              <a:ext uri="{FF2B5EF4-FFF2-40B4-BE49-F238E27FC236}">
                <a16:creationId xmlns:a16="http://schemas.microsoft.com/office/drawing/2014/main" id="{E7BA536A-D5AC-4CAE-A09E-AFA3D5355836}"/>
              </a:ext>
            </a:extLst>
          </p:cNvPr>
          <p:cNvSpPr/>
          <p:nvPr/>
        </p:nvSpPr>
        <p:spPr>
          <a:xfrm>
            <a:off x="8931031" y="4115294"/>
            <a:ext cx="2572915" cy="598695"/>
          </a:xfrm>
          <a:prstGeom prst="rect">
            <a:avLst/>
          </a:prstGeom>
          <a:gradFill flip="none" rotWithShape="1">
            <a:gsLst>
              <a:gs pos="65000">
                <a:srgbClr val="0075B0"/>
              </a:gs>
              <a:gs pos="0">
                <a:srgbClr val="00AEEF">
                  <a:alpha val="0"/>
                </a:srgbClr>
              </a:gs>
              <a:gs pos="100000">
                <a:srgbClr val="003C71"/>
              </a:gs>
            </a:gsLst>
            <a:lin ang="0" scaled="0"/>
            <a:tileRect/>
          </a:gradFill>
          <a:ln w="25400" cap="flat" cmpd="sng" algn="ctr">
            <a:noFill/>
            <a:prstDash val="solid"/>
          </a:ln>
          <a:effectLst/>
        </p:spPr>
        <p:txBody>
          <a:bodyPr rtlCol="0" anchor="ctr"/>
          <a:lstStyle/>
          <a:p>
            <a:pPr algn="ctr" defTabSz="1219170">
              <a:defRPr/>
            </a:pPr>
            <a:endParaRPr lang="en-US" sz="1013" kern="0" dirty="0">
              <a:solidFill>
                <a:prstClr val="white"/>
              </a:solidFill>
              <a:latin typeface="Intel Clear"/>
            </a:endParaRPr>
          </a:p>
        </p:txBody>
      </p:sp>
      <p:sp>
        <p:nvSpPr>
          <p:cNvPr id="92" name="Freeform 74">
            <a:extLst>
              <a:ext uri="{FF2B5EF4-FFF2-40B4-BE49-F238E27FC236}">
                <a16:creationId xmlns:a16="http://schemas.microsoft.com/office/drawing/2014/main" id="{AF62B764-92A4-4CE6-8809-8C76F3BFF9C1}"/>
              </a:ext>
            </a:extLst>
          </p:cNvPr>
          <p:cNvSpPr/>
          <p:nvPr/>
        </p:nvSpPr>
        <p:spPr>
          <a:xfrm>
            <a:off x="8931029" y="2868172"/>
            <a:ext cx="2572915" cy="1197873"/>
          </a:xfrm>
          <a:custGeom>
            <a:avLst/>
            <a:gdLst>
              <a:gd name="connsiteX0" fmla="*/ 2940747 w 4410111"/>
              <a:gd name="connsiteY0" fmla="*/ 0 h 1281269"/>
              <a:gd name="connsiteX1" fmla="*/ 4410110 w 4410111"/>
              <a:gd name="connsiteY1" fmla="*/ 0 h 1281269"/>
              <a:gd name="connsiteX2" fmla="*/ 4410110 w 4410111"/>
              <a:gd name="connsiteY2" fmla="*/ 408316 h 1281269"/>
              <a:gd name="connsiteX3" fmla="*/ 4410111 w 4410111"/>
              <a:gd name="connsiteY3" fmla="*/ 408316 h 1281269"/>
              <a:gd name="connsiteX4" fmla="*/ 4410111 w 4410111"/>
              <a:gd name="connsiteY4" fmla="*/ 1281269 h 1281269"/>
              <a:gd name="connsiteX5" fmla="*/ 0 w 4410111"/>
              <a:gd name="connsiteY5" fmla="*/ 1281269 h 1281269"/>
              <a:gd name="connsiteX6" fmla="*/ 0 w 4410111"/>
              <a:gd name="connsiteY6" fmla="*/ 408316 h 1281269"/>
              <a:gd name="connsiteX7" fmla="*/ 2940747 w 4410111"/>
              <a:gd name="connsiteY7" fmla="*/ 408316 h 1281269"/>
              <a:gd name="connsiteX0" fmla="*/ 2340401 w 4410111"/>
              <a:gd name="connsiteY0" fmla="*/ 0 h 1286466"/>
              <a:gd name="connsiteX1" fmla="*/ 4410110 w 4410111"/>
              <a:gd name="connsiteY1" fmla="*/ 5197 h 1286466"/>
              <a:gd name="connsiteX2" fmla="*/ 4410110 w 4410111"/>
              <a:gd name="connsiteY2" fmla="*/ 413513 h 1286466"/>
              <a:gd name="connsiteX3" fmla="*/ 4410111 w 4410111"/>
              <a:gd name="connsiteY3" fmla="*/ 413513 h 1286466"/>
              <a:gd name="connsiteX4" fmla="*/ 4410111 w 4410111"/>
              <a:gd name="connsiteY4" fmla="*/ 1286466 h 1286466"/>
              <a:gd name="connsiteX5" fmla="*/ 0 w 4410111"/>
              <a:gd name="connsiteY5" fmla="*/ 1286466 h 1286466"/>
              <a:gd name="connsiteX6" fmla="*/ 0 w 4410111"/>
              <a:gd name="connsiteY6" fmla="*/ 413513 h 1286466"/>
              <a:gd name="connsiteX7" fmla="*/ 2940747 w 4410111"/>
              <a:gd name="connsiteY7" fmla="*/ 413513 h 1286466"/>
              <a:gd name="connsiteX8" fmla="*/ 2340401 w 4410111"/>
              <a:gd name="connsiteY8" fmla="*/ 0 h 1286466"/>
              <a:gd name="connsiteX0" fmla="*/ 2340401 w 4410111"/>
              <a:gd name="connsiteY0" fmla="*/ 0 h 1286466"/>
              <a:gd name="connsiteX1" fmla="*/ 4410110 w 4410111"/>
              <a:gd name="connsiteY1" fmla="*/ 5197 h 1286466"/>
              <a:gd name="connsiteX2" fmla="*/ 4410110 w 4410111"/>
              <a:gd name="connsiteY2" fmla="*/ 413513 h 1286466"/>
              <a:gd name="connsiteX3" fmla="*/ 4410111 w 4410111"/>
              <a:gd name="connsiteY3" fmla="*/ 413513 h 1286466"/>
              <a:gd name="connsiteX4" fmla="*/ 4410111 w 4410111"/>
              <a:gd name="connsiteY4" fmla="*/ 1286466 h 1286466"/>
              <a:gd name="connsiteX5" fmla="*/ 0 w 4410111"/>
              <a:gd name="connsiteY5" fmla="*/ 1286466 h 1286466"/>
              <a:gd name="connsiteX6" fmla="*/ 0 w 4410111"/>
              <a:gd name="connsiteY6" fmla="*/ 413513 h 1286466"/>
              <a:gd name="connsiteX7" fmla="*/ 2332061 w 4410111"/>
              <a:gd name="connsiteY7" fmla="*/ 423256 h 1286466"/>
              <a:gd name="connsiteX8" fmla="*/ 2340401 w 4410111"/>
              <a:gd name="connsiteY8" fmla="*/ 0 h 128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111" h="1286466">
                <a:moveTo>
                  <a:pt x="2340401" y="0"/>
                </a:moveTo>
                <a:lnTo>
                  <a:pt x="4410110" y="5197"/>
                </a:lnTo>
                <a:lnTo>
                  <a:pt x="4410110" y="413513"/>
                </a:lnTo>
                <a:lnTo>
                  <a:pt x="4410111" y="413513"/>
                </a:lnTo>
                <a:lnTo>
                  <a:pt x="4410111" y="1286466"/>
                </a:lnTo>
                <a:lnTo>
                  <a:pt x="0" y="1286466"/>
                </a:lnTo>
                <a:lnTo>
                  <a:pt x="0" y="413513"/>
                </a:lnTo>
                <a:lnTo>
                  <a:pt x="2332061" y="423256"/>
                </a:lnTo>
                <a:cubicBezTo>
                  <a:pt x="2332061" y="287151"/>
                  <a:pt x="2340401" y="136105"/>
                  <a:pt x="2340401" y="0"/>
                </a:cubicBezTo>
                <a:close/>
              </a:path>
            </a:pathLst>
          </a:custGeom>
          <a:gradFill flip="none" rotWithShape="1">
            <a:gsLst>
              <a:gs pos="64000">
                <a:srgbClr val="005991"/>
              </a:gs>
              <a:gs pos="0">
                <a:srgbClr val="0075B0">
                  <a:alpha val="0"/>
                </a:srgbClr>
              </a:gs>
              <a:gs pos="100000">
                <a:srgbClr val="003C71"/>
              </a:gs>
            </a:gsLst>
            <a:lin ang="0" scaled="0"/>
            <a:tileRect/>
          </a:gradFill>
          <a:ln w="25400" cap="flat" cmpd="sng" algn="ctr">
            <a:noFill/>
            <a:prstDash val="solid"/>
          </a:ln>
          <a:effectLst/>
        </p:spPr>
        <p:txBody>
          <a:bodyPr rtlCol="0" anchor="ctr"/>
          <a:lstStyle/>
          <a:p>
            <a:pPr algn="ctr" defTabSz="1219170">
              <a:defRPr/>
            </a:pPr>
            <a:endParaRPr lang="en-US" sz="1013" kern="0" dirty="0">
              <a:solidFill>
                <a:prstClr val="white"/>
              </a:solidFill>
              <a:latin typeface="Intel Clear"/>
            </a:endParaRPr>
          </a:p>
        </p:txBody>
      </p:sp>
      <p:sp>
        <p:nvSpPr>
          <p:cNvPr id="93" name="Rectangle 92">
            <a:extLst>
              <a:ext uri="{FF2B5EF4-FFF2-40B4-BE49-F238E27FC236}">
                <a16:creationId xmlns:a16="http://schemas.microsoft.com/office/drawing/2014/main" id="{1195CA74-C06E-4E65-8349-DAB31F2B2B77}"/>
              </a:ext>
            </a:extLst>
          </p:cNvPr>
          <p:cNvSpPr/>
          <p:nvPr/>
        </p:nvSpPr>
        <p:spPr>
          <a:xfrm>
            <a:off x="8931031" y="4764021"/>
            <a:ext cx="2588469" cy="813215"/>
          </a:xfrm>
          <a:prstGeom prst="rect">
            <a:avLst/>
          </a:prstGeom>
          <a:gradFill>
            <a:gsLst>
              <a:gs pos="85000">
                <a:srgbClr val="0071C5">
                  <a:alpha val="0"/>
                </a:srgbClr>
              </a:gs>
              <a:gs pos="56000">
                <a:srgbClr val="0071C5">
                  <a:alpha val="57000"/>
                </a:srgbClr>
              </a:gs>
              <a:gs pos="0">
                <a:srgbClr val="003C71"/>
              </a:gs>
            </a:gsLst>
            <a:path path="circle">
              <a:fillToRect l="100000" b="100000"/>
            </a:path>
          </a:gradFill>
          <a:ln w="25400" cap="flat" cmpd="sng" algn="ctr">
            <a:noFill/>
            <a:prstDash val="solid"/>
          </a:ln>
          <a:effectLst/>
        </p:spPr>
        <p:txBody>
          <a:bodyPr rtlCol="0" anchor="ctr"/>
          <a:lstStyle/>
          <a:p>
            <a:pPr algn="ctr" defTabSz="1219170">
              <a:defRPr/>
            </a:pPr>
            <a:endParaRPr lang="en-US" sz="1013" kern="0" dirty="0">
              <a:solidFill>
                <a:prstClr val="white"/>
              </a:solidFill>
              <a:latin typeface="Intel Clear"/>
            </a:endParaRPr>
          </a:p>
        </p:txBody>
      </p:sp>
      <p:sp>
        <p:nvSpPr>
          <p:cNvPr id="94" name="TextBox 93">
            <a:extLst>
              <a:ext uri="{FF2B5EF4-FFF2-40B4-BE49-F238E27FC236}">
                <a16:creationId xmlns:a16="http://schemas.microsoft.com/office/drawing/2014/main" id="{FEEEDD0B-04BC-4EE3-AFB4-072839A2A2BD}"/>
              </a:ext>
            </a:extLst>
          </p:cNvPr>
          <p:cNvSpPr txBox="1"/>
          <p:nvPr/>
        </p:nvSpPr>
        <p:spPr>
          <a:xfrm>
            <a:off x="10909041" y="2322978"/>
            <a:ext cx="65" cy="169277"/>
          </a:xfrm>
          <a:prstGeom prst="rect">
            <a:avLst/>
          </a:prstGeom>
          <a:noFill/>
          <a:ln>
            <a:noFill/>
          </a:ln>
        </p:spPr>
        <p:txBody>
          <a:bodyPr vert="horz" wrap="none" lIns="0" tIns="0" rIns="0" bIns="0" rtlCol="0">
            <a:spAutoFit/>
          </a:bodyPr>
          <a:lstStyle/>
          <a:p>
            <a:pPr defTabSz="1219170">
              <a:defRPr/>
            </a:pPr>
            <a:endParaRPr lang="en-US" sz="1100" kern="0" dirty="0">
              <a:solidFill>
                <a:srgbClr val="003C71"/>
              </a:solidFill>
              <a:latin typeface="Intel Clear"/>
            </a:endParaRPr>
          </a:p>
        </p:txBody>
      </p:sp>
      <p:sp>
        <p:nvSpPr>
          <p:cNvPr id="101" name="Rounded Rectangle 102">
            <a:extLst>
              <a:ext uri="{FF2B5EF4-FFF2-40B4-BE49-F238E27FC236}">
                <a16:creationId xmlns:a16="http://schemas.microsoft.com/office/drawing/2014/main" id="{C79CE3E7-9229-4D13-9558-1BBE90A789B8}"/>
              </a:ext>
            </a:extLst>
          </p:cNvPr>
          <p:cNvSpPr/>
          <p:nvPr/>
        </p:nvSpPr>
        <p:spPr>
          <a:xfrm>
            <a:off x="9051981" y="4145952"/>
            <a:ext cx="1066287" cy="265203"/>
          </a:xfrm>
          <a:prstGeom prst="roundRect">
            <a:avLst>
              <a:gd name="adj" fmla="val 0"/>
            </a:avLst>
          </a:prstGeom>
          <a:solidFill>
            <a:srgbClr val="009AD2"/>
          </a:solidFill>
          <a:ln w="9525" cap="flat" cmpd="sng" algn="ctr">
            <a:noFill/>
            <a:prstDash val="solid"/>
          </a:ln>
          <a:effectLst/>
        </p:spPr>
        <p:txBody>
          <a:bodyPr lIns="0" tIns="0" rIns="0" bIns="0" rtlCol="0" anchor="ctr"/>
          <a:lstStyle/>
          <a:p>
            <a:pPr algn="ctr" defTabSz="1219170">
              <a:defRPr/>
            </a:pPr>
            <a:r>
              <a:rPr lang="en-US" sz="1067" kern="0" dirty="0">
                <a:solidFill>
                  <a:prstClr val="white"/>
                </a:solidFill>
                <a:latin typeface="Intel Clear"/>
              </a:rPr>
              <a:t>Myriad Plugin</a:t>
            </a:r>
          </a:p>
          <a:p>
            <a:pPr algn="ctr" defTabSz="1219170">
              <a:defRPr/>
            </a:pPr>
            <a:r>
              <a:rPr lang="en-US" sz="800" kern="0" dirty="0">
                <a:solidFill>
                  <a:prstClr val="white"/>
                </a:solidFill>
                <a:latin typeface="Intel Clear"/>
              </a:rPr>
              <a:t>For Intel® NCS2 &amp; NCS</a:t>
            </a:r>
          </a:p>
        </p:txBody>
      </p:sp>
      <p:sp>
        <p:nvSpPr>
          <p:cNvPr id="102" name="Rounded Rectangle 105">
            <a:extLst>
              <a:ext uri="{FF2B5EF4-FFF2-40B4-BE49-F238E27FC236}">
                <a16:creationId xmlns:a16="http://schemas.microsoft.com/office/drawing/2014/main" id="{20C79BF6-956A-42CD-96AF-5FCE95877343}"/>
              </a:ext>
            </a:extLst>
          </p:cNvPr>
          <p:cNvSpPr/>
          <p:nvPr/>
        </p:nvSpPr>
        <p:spPr>
          <a:xfrm>
            <a:off x="9051980" y="4467971"/>
            <a:ext cx="1057387" cy="207347"/>
          </a:xfrm>
          <a:prstGeom prst="roundRect">
            <a:avLst>
              <a:gd name="adj" fmla="val 0"/>
            </a:avLst>
          </a:prstGeom>
          <a:solidFill>
            <a:srgbClr val="009AD2"/>
          </a:solidFill>
          <a:ln w="9525" cap="flat" cmpd="sng" algn="ctr">
            <a:noFill/>
            <a:prstDash val="solid"/>
          </a:ln>
          <a:effectLst/>
        </p:spPr>
        <p:txBody>
          <a:bodyPr rtlCol="0" anchor="ctr"/>
          <a:lstStyle/>
          <a:p>
            <a:pPr algn="ctr" defTabSz="1219170">
              <a:defRPr/>
            </a:pPr>
            <a:r>
              <a:rPr lang="en-US" sz="1067" kern="0" dirty="0">
                <a:solidFill>
                  <a:prstClr val="white"/>
                </a:solidFill>
                <a:latin typeface="Intel Clear"/>
              </a:rPr>
              <a:t>HDDL Plugin</a:t>
            </a:r>
          </a:p>
        </p:txBody>
      </p:sp>
      <p:sp>
        <p:nvSpPr>
          <p:cNvPr id="103" name="Rounded Rectangle 106">
            <a:extLst>
              <a:ext uri="{FF2B5EF4-FFF2-40B4-BE49-F238E27FC236}">
                <a16:creationId xmlns:a16="http://schemas.microsoft.com/office/drawing/2014/main" id="{A9E1A9A7-8981-4D42-80A9-8F73E3025D99}"/>
              </a:ext>
            </a:extLst>
          </p:cNvPr>
          <p:cNvSpPr/>
          <p:nvPr/>
        </p:nvSpPr>
        <p:spPr>
          <a:xfrm>
            <a:off x="9051981" y="4829921"/>
            <a:ext cx="1086401" cy="207345"/>
          </a:xfrm>
          <a:prstGeom prst="roundRect">
            <a:avLst>
              <a:gd name="adj" fmla="val 0"/>
            </a:avLst>
          </a:prstGeom>
          <a:solidFill>
            <a:srgbClr val="0071C5"/>
          </a:solidFill>
          <a:ln w="9525" cap="flat" cmpd="sng" algn="ctr">
            <a:noFill/>
            <a:prstDash val="solid"/>
          </a:ln>
          <a:effectLst/>
        </p:spPr>
        <p:txBody>
          <a:bodyPr rtlCol="0" anchor="ctr"/>
          <a:lstStyle/>
          <a:p>
            <a:pPr algn="ctr" defTabSz="1219170">
              <a:defRPr/>
            </a:pPr>
            <a:r>
              <a:rPr lang="en-US" sz="1067" kern="0" dirty="0">
                <a:solidFill>
                  <a:prstClr val="white"/>
                </a:solidFill>
                <a:latin typeface="Intel Clear"/>
              </a:rPr>
              <a:t>FGPA Plugin</a:t>
            </a:r>
          </a:p>
        </p:txBody>
      </p:sp>
      <p:sp>
        <p:nvSpPr>
          <p:cNvPr id="104" name="Rounded Rectangle 107">
            <a:extLst>
              <a:ext uri="{FF2B5EF4-FFF2-40B4-BE49-F238E27FC236}">
                <a16:creationId xmlns:a16="http://schemas.microsoft.com/office/drawing/2014/main" id="{A9E38C60-5730-481B-B48C-5EE00754E6A3}"/>
              </a:ext>
            </a:extLst>
          </p:cNvPr>
          <p:cNvSpPr/>
          <p:nvPr/>
        </p:nvSpPr>
        <p:spPr>
          <a:xfrm>
            <a:off x="9051981" y="3552617"/>
            <a:ext cx="1060609" cy="205315"/>
          </a:xfrm>
          <a:prstGeom prst="roundRect">
            <a:avLst>
              <a:gd name="adj" fmla="val 0"/>
            </a:avLst>
          </a:prstGeom>
          <a:solidFill>
            <a:srgbClr val="00AEEF"/>
          </a:solidFill>
          <a:ln w="9525" cap="flat" cmpd="sng" algn="ctr">
            <a:noFill/>
            <a:prstDash val="solid"/>
          </a:ln>
          <a:effectLst/>
        </p:spPr>
        <p:txBody>
          <a:bodyPr rtlCol="0" anchor="ctr"/>
          <a:lstStyle/>
          <a:p>
            <a:pPr algn="ctr" defTabSz="1219170">
              <a:defRPr/>
            </a:pPr>
            <a:r>
              <a:rPr lang="en-US" sz="1067" kern="0" dirty="0">
                <a:solidFill>
                  <a:prstClr val="white"/>
                </a:solidFill>
                <a:latin typeface="Intel Clear"/>
              </a:rPr>
              <a:t>GPU Plugin</a:t>
            </a:r>
          </a:p>
        </p:txBody>
      </p:sp>
      <p:sp>
        <p:nvSpPr>
          <p:cNvPr id="106" name="Rounded Rectangle 127">
            <a:extLst>
              <a:ext uri="{FF2B5EF4-FFF2-40B4-BE49-F238E27FC236}">
                <a16:creationId xmlns:a16="http://schemas.microsoft.com/office/drawing/2014/main" id="{9ACF46C9-53EE-4DB9-8E54-4FA01A8DA520}"/>
              </a:ext>
            </a:extLst>
          </p:cNvPr>
          <p:cNvSpPr/>
          <p:nvPr/>
        </p:nvSpPr>
        <p:spPr>
          <a:xfrm>
            <a:off x="9051980" y="3823474"/>
            <a:ext cx="1057387" cy="186781"/>
          </a:xfrm>
          <a:prstGeom prst="roundRect">
            <a:avLst>
              <a:gd name="adj" fmla="val 0"/>
            </a:avLst>
          </a:prstGeom>
          <a:solidFill>
            <a:srgbClr val="00AEEF"/>
          </a:solidFill>
          <a:ln w="9525" cap="flat" cmpd="sng" algn="ctr">
            <a:noFill/>
            <a:prstDash val="solid"/>
          </a:ln>
          <a:effectLst/>
        </p:spPr>
        <p:txBody>
          <a:bodyPr rtlCol="0" anchor="ctr"/>
          <a:lstStyle/>
          <a:p>
            <a:pPr algn="ctr" defTabSz="1219170">
              <a:defRPr/>
            </a:pPr>
            <a:r>
              <a:rPr lang="en-US" sz="1067" kern="0" dirty="0">
                <a:solidFill>
                  <a:prstClr val="white"/>
                </a:solidFill>
                <a:latin typeface="Intel Clear"/>
              </a:rPr>
              <a:t>GNA Plugin</a:t>
            </a:r>
          </a:p>
        </p:txBody>
      </p:sp>
      <p:grpSp>
        <p:nvGrpSpPr>
          <p:cNvPr id="111" name="Group 110">
            <a:extLst>
              <a:ext uri="{FF2B5EF4-FFF2-40B4-BE49-F238E27FC236}">
                <a16:creationId xmlns:a16="http://schemas.microsoft.com/office/drawing/2014/main" id="{EE2D08D2-860E-4885-93AB-63B89993BD3C}"/>
              </a:ext>
            </a:extLst>
          </p:cNvPr>
          <p:cNvGrpSpPr/>
          <p:nvPr/>
        </p:nvGrpSpPr>
        <p:grpSpPr>
          <a:xfrm>
            <a:off x="10356167" y="2922521"/>
            <a:ext cx="1080675" cy="1074128"/>
            <a:chOff x="9052724" y="2428833"/>
            <a:chExt cx="976870" cy="970954"/>
          </a:xfrm>
        </p:grpSpPr>
        <p:pic>
          <p:nvPicPr>
            <p:cNvPr id="112" name="Picture 111">
              <a:extLst>
                <a:ext uri="{FF2B5EF4-FFF2-40B4-BE49-F238E27FC236}">
                  <a16:creationId xmlns:a16="http://schemas.microsoft.com/office/drawing/2014/main" id="{C8B31101-61CD-4670-9E3A-949A26CB0E13}"/>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9572394" y="2428833"/>
              <a:ext cx="457200" cy="457200"/>
            </a:xfrm>
            <a:prstGeom prst="rect">
              <a:avLst/>
            </a:prstGeom>
            <a:effectLst/>
          </p:spPr>
        </p:pic>
        <p:pic>
          <p:nvPicPr>
            <p:cNvPr id="113" name="Picture 112">
              <a:extLst>
                <a:ext uri="{FF2B5EF4-FFF2-40B4-BE49-F238E27FC236}">
                  <a16:creationId xmlns:a16="http://schemas.microsoft.com/office/drawing/2014/main" id="{4098E55A-7BDE-42C3-B9DE-131BD0F9D2DC}"/>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9052724" y="2428833"/>
              <a:ext cx="457200" cy="457200"/>
            </a:xfrm>
            <a:prstGeom prst="rect">
              <a:avLst/>
            </a:prstGeom>
          </p:spPr>
        </p:pic>
        <p:pic>
          <p:nvPicPr>
            <p:cNvPr id="114" name="Picture 113">
              <a:extLst>
                <a:ext uri="{FF2B5EF4-FFF2-40B4-BE49-F238E27FC236}">
                  <a16:creationId xmlns:a16="http://schemas.microsoft.com/office/drawing/2014/main" id="{C81DDF8D-B609-4BE0-9D33-9B2F86A18D83}"/>
                </a:ext>
              </a:extLst>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9572394" y="2942587"/>
              <a:ext cx="457200" cy="457200"/>
            </a:xfrm>
            <a:prstGeom prst="rect">
              <a:avLst/>
            </a:prstGeom>
          </p:spPr>
        </p:pic>
        <p:pic>
          <p:nvPicPr>
            <p:cNvPr id="115" name="Picture 114">
              <a:extLst>
                <a:ext uri="{FF2B5EF4-FFF2-40B4-BE49-F238E27FC236}">
                  <a16:creationId xmlns:a16="http://schemas.microsoft.com/office/drawing/2014/main" id="{157DFF3D-67DE-4DDD-881F-56BE226BEB8C}"/>
                </a:ext>
              </a:extLst>
            </p:cNvPr>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9052724" y="2942587"/>
              <a:ext cx="457200" cy="457200"/>
            </a:xfrm>
            <a:prstGeom prst="rect">
              <a:avLst/>
            </a:prstGeom>
          </p:spPr>
        </p:pic>
      </p:grpSp>
      <p:sp>
        <p:nvSpPr>
          <p:cNvPr id="116" name="Rounded Rectangle 181">
            <a:extLst>
              <a:ext uri="{FF2B5EF4-FFF2-40B4-BE49-F238E27FC236}">
                <a16:creationId xmlns:a16="http://schemas.microsoft.com/office/drawing/2014/main" id="{70135B35-B40D-41BE-9254-E765B31FDAE6}"/>
              </a:ext>
            </a:extLst>
          </p:cNvPr>
          <p:cNvSpPr/>
          <p:nvPr/>
        </p:nvSpPr>
        <p:spPr>
          <a:xfrm>
            <a:off x="9051978" y="3290791"/>
            <a:ext cx="1060609" cy="205315"/>
          </a:xfrm>
          <a:prstGeom prst="roundRect">
            <a:avLst>
              <a:gd name="adj" fmla="val 0"/>
            </a:avLst>
          </a:prstGeom>
          <a:solidFill>
            <a:srgbClr val="00AEEF"/>
          </a:solidFill>
          <a:ln w="9525" cap="flat" cmpd="sng" algn="ctr">
            <a:noFill/>
            <a:prstDash val="solid"/>
          </a:ln>
          <a:effectLst/>
        </p:spPr>
        <p:txBody>
          <a:bodyPr rtlCol="0" anchor="ctr"/>
          <a:lstStyle/>
          <a:p>
            <a:pPr algn="ctr" defTabSz="1219170">
              <a:defRPr/>
            </a:pPr>
            <a:r>
              <a:rPr lang="en-US" sz="1067" kern="0" dirty="0">
                <a:solidFill>
                  <a:prstClr val="white"/>
                </a:solidFill>
                <a:latin typeface="Intel Clear"/>
              </a:rPr>
              <a:t>CPU Plugin</a:t>
            </a:r>
          </a:p>
        </p:txBody>
      </p:sp>
      <p:pic>
        <p:nvPicPr>
          <p:cNvPr id="118" name="Picture 117">
            <a:extLst>
              <a:ext uri="{FF2B5EF4-FFF2-40B4-BE49-F238E27FC236}">
                <a16:creationId xmlns:a16="http://schemas.microsoft.com/office/drawing/2014/main" id="{CCB93B15-F529-4733-A6BF-4EAC024965C9}"/>
              </a:ext>
            </a:extLst>
          </p:cNvPr>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10382843" y="4915023"/>
            <a:ext cx="535991" cy="535991"/>
          </a:xfrm>
          <a:prstGeom prst="rect">
            <a:avLst/>
          </a:prstGeom>
        </p:spPr>
      </p:pic>
      <p:pic>
        <p:nvPicPr>
          <p:cNvPr id="119" name="Picture 118">
            <a:extLst>
              <a:ext uri="{FF2B5EF4-FFF2-40B4-BE49-F238E27FC236}">
                <a16:creationId xmlns:a16="http://schemas.microsoft.com/office/drawing/2014/main" id="{C4A0367D-1EE9-4BA7-86E7-9D60270EDC25}"/>
              </a:ext>
            </a:extLst>
          </p:cNvPr>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10384977" y="4158174"/>
            <a:ext cx="488479" cy="488479"/>
          </a:xfrm>
          <a:prstGeom prst="rect">
            <a:avLst/>
          </a:prstGeom>
        </p:spPr>
      </p:pic>
      <p:sp>
        <p:nvSpPr>
          <p:cNvPr id="120" name="Rectangle 119">
            <a:extLst>
              <a:ext uri="{FF2B5EF4-FFF2-40B4-BE49-F238E27FC236}">
                <a16:creationId xmlns:a16="http://schemas.microsoft.com/office/drawing/2014/main" id="{5B202ACB-B255-4134-94F1-703CE5A4AC89}"/>
              </a:ext>
            </a:extLst>
          </p:cNvPr>
          <p:cNvSpPr/>
          <p:nvPr/>
        </p:nvSpPr>
        <p:spPr>
          <a:xfrm>
            <a:off x="3675130" y="4573840"/>
            <a:ext cx="1426007" cy="439093"/>
          </a:xfrm>
          <a:prstGeom prst="rect">
            <a:avLst/>
          </a:prstGeom>
          <a:solidFill>
            <a:srgbClr val="6C24F0"/>
          </a:solidFill>
          <a:ln w="9525" cap="flat" cmpd="sng" algn="ctr">
            <a:noFill/>
            <a:prstDash val="solid"/>
          </a:ln>
          <a:effectLst/>
        </p:spPr>
        <p:txBody>
          <a:bodyPr rot="0" spcFirstLastPara="0" vertOverflow="overflow" horzOverflow="overflow" vert="horz" wrap="square" lIns="0" tIns="34291" rIns="0" bIns="34291" numCol="1" spcCol="0" rtlCol="0" fromWordArt="0" anchor="ctr" anchorCtr="0" forceAA="0" compatLnSpc="1">
            <a:prstTxWarp prst="textNoShape">
              <a:avLst/>
            </a:prstTxWarp>
            <a:noAutofit/>
          </a:bodyPr>
          <a:lstStyle/>
          <a:p>
            <a:pPr algn="ctr" defTabSz="457167">
              <a:lnSpc>
                <a:spcPct val="90000"/>
              </a:lnSpc>
              <a:spcBef>
                <a:spcPts val="451"/>
              </a:spcBef>
              <a:defRPr/>
            </a:pPr>
            <a:r>
              <a:rPr lang="fr-FR" sz="975" b="1" kern="0" dirty="0">
                <a:solidFill>
                  <a:prstClr val="white"/>
                </a:solidFill>
                <a:latin typeface="Intel Clear"/>
                <a:cs typeface="Intel Clear" panose="020B0604020203020204" pitchFamily="34" charset="0"/>
              </a:rPr>
              <a:t>Post-Training Optimization Tool</a:t>
            </a:r>
          </a:p>
        </p:txBody>
      </p:sp>
      <p:sp>
        <p:nvSpPr>
          <p:cNvPr id="121" name="Rectangle 120">
            <a:extLst>
              <a:ext uri="{FF2B5EF4-FFF2-40B4-BE49-F238E27FC236}">
                <a16:creationId xmlns:a16="http://schemas.microsoft.com/office/drawing/2014/main" id="{1528B3A5-FDE1-49CF-AB54-D8BBE3E68B00}"/>
              </a:ext>
            </a:extLst>
          </p:cNvPr>
          <p:cNvSpPr/>
          <p:nvPr/>
        </p:nvSpPr>
        <p:spPr>
          <a:xfrm>
            <a:off x="3675129" y="5092835"/>
            <a:ext cx="1426007" cy="439093"/>
          </a:xfrm>
          <a:prstGeom prst="rect">
            <a:avLst/>
          </a:prstGeom>
          <a:solidFill>
            <a:srgbClr val="6C24F0"/>
          </a:solidFill>
          <a:ln w="9525" cap="flat" cmpd="sng" algn="ctr">
            <a:noFill/>
            <a:prstDash val="solid"/>
          </a:ln>
          <a:effectLst/>
        </p:spPr>
        <p:txBody>
          <a:bodyPr rot="0" spcFirstLastPara="0" vertOverflow="overflow" horzOverflow="overflow" vert="horz" wrap="square" lIns="0" tIns="34291" rIns="0" bIns="34291" numCol="1" spcCol="0" rtlCol="0" fromWordArt="0" anchor="ctr" anchorCtr="0" forceAA="0" compatLnSpc="1">
            <a:prstTxWarp prst="textNoShape">
              <a:avLst/>
            </a:prstTxWarp>
            <a:noAutofit/>
          </a:bodyPr>
          <a:lstStyle/>
          <a:p>
            <a:pPr algn="ctr" defTabSz="457167">
              <a:lnSpc>
                <a:spcPct val="90000"/>
              </a:lnSpc>
              <a:spcBef>
                <a:spcPts val="451"/>
              </a:spcBef>
              <a:defRPr/>
            </a:pPr>
            <a:r>
              <a:rPr lang="fr-FR" sz="975" b="1" kern="0" dirty="0" err="1">
                <a:solidFill>
                  <a:prstClr val="white"/>
                </a:solidFill>
                <a:latin typeface="Intel Clear"/>
                <a:cs typeface="Intel Clear" panose="020B0604020203020204" pitchFamily="34" charset="0"/>
              </a:rPr>
              <a:t>Deep</a:t>
            </a:r>
            <a:r>
              <a:rPr lang="fr-FR" sz="975" b="1" kern="0" dirty="0">
                <a:solidFill>
                  <a:prstClr val="white"/>
                </a:solidFill>
                <a:latin typeface="Intel Clear"/>
                <a:cs typeface="Intel Clear" panose="020B0604020203020204" pitchFamily="34" charset="0"/>
              </a:rPr>
              <a:t> Learning Workbench</a:t>
            </a:r>
          </a:p>
        </p:txBody>
      </p:sp>
      <p:sp>
        <p:nvSpPr>
          <p:cNvPr id="122" name="Rectangle 121">
            <a:extLst>
              <a:ext uri="{FF2B5EF4-FFF2-40B4-BE49-F238E27FC236}">
                <a16:creationId xmlns:a16="http://schemas.microsoft.com/office/drawing/2014/main" id="{47CB779C-6287-44F6-808D-E065EF489DDB}"/>
              </a:ext>
            </a:extLst>
          </p:cNvPr>
          <p:cNvSpPr/>
          <p:nvPr/>
        </p:nvSpPr>
        <p:spPr>
          <a:xfrm>
            <a:off x="7505614" y="5114285"/>
            <a:ext cx="1426007" cy="257215"/>
          </a:xfrm>
          <a:prstGeom prst="rect">
            <a:avLst/>
          </a:prstGeom>
          <a:solidFill>
            <a:srgbClr val="6C24F0"/>
          </a:solidFill>
          <a:ln w="9525" cap="flat" cmpd="sng" algn="ctr">
            <a:noFill/>
            <a:prstDash val="solid"/>
          </a:ln>
          <a:effectLst/>
        </p:spPr>
        <p:txBody>
          <a:bodyPr rot="0" spcFirstLastPara="0" vertOverflow="overflow" horzOverflow="overflow" vert="horz" wrap="square" lIns="0" tIns="34291" rIns="0" bIns="34291" numCol="1" spcCol="0" rtlCol="0" fromWordArt="0" anchor="ctr" anchorCtr="0" forceAA="0" compatLnSpc="1">
            <a:prstTxWarp prst="textNoShape">
              <a:avLst/>
            </a:prstTxWarp>
            <a:noAutofit/>
          </a:bodyPr>
          <a:lstStyle/>
          <a:p>
            <a:pPr algn="ctr" defTabSz="457167">
              <a:lnSpc>
                <a:spcPct val="90000"/>
              </a:lnSpc>
              <a:spcBef>
                <a:spcPts val="451"/>
              </a:spcBef>
              <a:defRPr/>
            </a:pPr>
            <a:r>
              <a:rPr lang="fr-FR" sz="975" b="1" kern="0" dirty="0" err="1">
                <a:solidFill>
                  <a:prstClr val="white"/>
                </a:solidFill>
                <a:latin typeface="Intel Clear"/>
                <a:cs typeface="Intel Clear" panose="020B0604020203020204" pitchFamily="34" charset="0"/>
              </a:rPr>
              <a:t>Deployment</a:t>
            </a:r>
            <a:r>
              <a:rPr lang="fr-FR" sz="975" b="1" kern="0" dirty="0">
                <a:solidFill>
                  <a:prstClr val="white"/>
                </a:solidFill>
                <a:latin typeface="Intel Clear"/>
                <a:cs typeface="Intel Clear" panose="020B0604020203020204" pitchFamily="34" charset="0"/>
              </a:rPr>
              <a:t> Manager</a:t>
            </a:r>
          </a:p>
        </p:txBody>
      </p:sp>
      <p:sp>
        <p:nvSpPr>
          <p:cNvPr id="123" name="Rectangle 122">
            <a:extLst>
              <a:ext uri="{FF2B5EF4-FFF2-40B4-BE49-F238E27FC236}">
                <a16:creationId xmlns:a16="http://schemas.microsoft.com/office/drawing/2014/main" id="{12DA0CE0-D12D-4AAD-B043-F2B0DA47BAAC}"/>
              </a:ext>
            </a:extLst>
          </p:cNvPr>
          <p:cNvSpPr/>
          <p:nvPr/>
        </p:nvSpPr>
        <p:spPr>
          <a:xfrm>
            <a:off x="5184356" y="4888003"/>
            <a:ext cx="906187" cy="257216"/>
          </a:xfrm>
          <a:prstGeom prst="rect">
            <a:avLst/>
          </a:prstGeom>
          <a:solidFill>
            <a:srgbClr val="6C24F0"/>
          </a:solidFill>
          <a:ln w="9525" cap="flat" cmpd="sng" algn="ctr">
            <a:noFill/>
            <a:prstDash val="solid"/>
          </a:ln>
          <a:effectLst/>
        </p:spPr>
        <p:txBody>
          <a:bodyPr rot="0" spcFirstLastPara="0" vertOverflow="overflow" horzOverflow="overflow" vert="horz" wrap="square" lIns="0" tIns="34291" rIns="0" bIns="34291" numCol="1" spcCol="0" rtlCol="0" fromWordArt="0" anchor="ctr" anchorCtr="0" forceAA="0" compatLnSpc="1">
            <a:prstTxWarp prst="textNoShape">
              <a:avLst/>
            </a:prstTxWarp>
            <a:noAutofit/>
          </a:bodyPr>
          <a:lstStyle/>
          <a:p>
            <a:pPr algn="ctr" defTabSz="457167">
              <a:lnSpc>
                <a:spcPct val="90000"/>
              </a:lnSpc>
              <a:spcBef>
                <a:spcPts val="451"/>
              </a:spcBef>
              <a:defRPr/>
            </a:pPr>
            <a:r>
              <a:rPr lang="fr-FR" sz="975" b="1" kern="0" dirty="0" err="1">
                <a:solidFill>
                  <a:prstClr val="white"/>
                </a:solidFill>
                <a:latin typeface="Intel Clear"/>
                <a:cs typeface="Intel Clear" panose="020B0604020203020204" pitchFamily="34" charset="0"/>
              </a:rPr>
              <a:t>OpenCV</a:t>
            </a:r>
            <a:endParaRPr lang="fr-FR" sz="975" b="1" kern="0" dirty="0">
              <a:solidFill>
                <a:prstClr val="white"/>
              </a:solidFill>
              <a:latin typeface="Intel Clear"/>
              <a:cs typeface="Intel Clear" panose="020B0604020203020204" pitchFamily="34" charset="0"/>
            </a:endParaRPr>
          </a:p>
        </p:txBody>
      </p:sp>
      <p:sp>
        <p:nvSpPr>
          <p:cNvPr id="124" name="Rectangle 123">
            <a:extLst>
              <a:ext uri="{FF2B5EF4-FFF2-40B4-BE49-F238E27FC236}">
                <a16:creationId xmlns:a16="http://schemas.microsoft.com/office/drawing/2014/main" id="{EE227676-F0FC-455B-94A4-1F8734E025C9}"/>
              </a:ext>
            </a:extLst>
          </p:cNvPr>
          <p:cNvSpPr/>
          <p:nvPr/>
        </p:nvSpPr>
        <p:spPr>
          <a:xfrm>
            <a:off x="6142686" y="4888003"/>
            <a:ext cx="948183" cy="257216"/>
          </a:xfrm>
          <a:prstGeom prst="rect">
            <a:avLst/>
          </a:prstGeom>
          <a:solidFill>
            <a:srgbClr val="6C24F0"/>
          </a:solidFill>
          <a:ln w="9525" cap="flat" cmpd="sng" algn="ctr">
            <a:noFill/>
            <a:prstDash val="solid"/>
          </a:ln>
          <a:effectLst/>
        </p:spPr>
        <p:txBody>
          <a:bodyPr rot="0" spcFirstLastPara="0" vertOverflow="overflow" horzOverflow="overflow" vert="horz" wrap="square" lIns="0" tIns="34291" rIns="0" bIns="34291" numCol="1" spcCol="0" rtlCol="0" fromWordArt="0" anchor="ctr" anchorCtr="0" forceAA="0" compatLnSpc="1">
            <a:prstTxWarp prst="textNoShape">
              <a:avLst/>
            </a:prstTxWarp>
            <a:noAutofit/>
          </a:bodyPr>
          <a:lstStyle/>
          <a:p>
            <a:pPr algn="ctr" defTabSz="457167">
              <a:lnSpc>
                <a:spcPct val="90000"/>
              </a:lnSpc>
              <a:spcBef>
                <a:spcPts val="451"/>
              </a:spcBef>
              <a:defRPr/>
            </a:pPr>
            <a:r>
              <a:rPr lang="fr-FR" sz="975" b="1" kern="0" dirty="0" err="1">
                <a:solidFill>
                  <a:prstClr val="white"/>
                </a:solidFill>
                <a:latin typeface="Intel Clear"/>
                <a:cs typeface="Intel Clear" panose="020B0604020203020204" pitchFamily="34" charset="0"/>
              </a:rPr>
              <a:t>OpenCL</a:t>
            </a:r>
            <a:r>
              <a:rPr lang="fr-FR" sz="975" b="1" kern="0" dirty="0">
                <a:solidFill>
                  <a:prstClr val="white"/>
                </a:solidFill>
                <a:latin typeface="Intel Clear"/>
                <a:cs typeface="Intel Clear" panose="020B0604020203020204" pitchFamily="34" charset="0"/>
              </a:rPr>
              <a:t>™</a:t>
            </a:r>
          </a:p>
        </p:txBody>
      </p:sp>
      <p:sp>
        <p:nvSpPr>
          <p:cNvPr id="125" name="Rectangle 124">
            <a:extLst>
              <a:ext uri="{FF2B5EF4-FFF2-40B4-BE49-F238E27FC236}">
                <a16:creationId xmlns:a16="http://schemas.microsoft.com/office/drawing/2014/main" id="{1FAD3E73-14EF-4692-B002-BF33903936F1}"/>
              </a:ext>
            </a:extLst>
          </p:cNvPr>
          <p:cNvSpPr/>
          <p:nvPr/>
        </p:nvSpPr>
        <p:spPr>
          <a:xfrm>
            <a:off x="5184358" y="4583069"/>
            <a:ext cx="1906509" cy="248657"/>
          </a:xfrm>
          <a:prstGeom prst="rect">
            <a:avLst/>
          </a:prstGeom>
          <a:solidFill>
            <a:srgbClr val="6C24F0"/>
          </a:solidFill>
          <a:ln w="9525" cap="flat" cmpd="sng" algn="ctr">
            <a:noFill/>
            <a:prstDash val="solid"/>
          </a:ln>
          <a:effectLst/>
        </p:spPr>
        <p:txBody>
          <a:bodyPr rot="0" spcFirstLastPara="0" vertOverflow="overflow" horzOverflow="overflow" vert="horz" wrap="square" lIns="0" tIns="34291" rIns="0" bIns="34291" numCol="1" spcCol="0" rtlCol="0" fromWordArt="0" anchor="ctr" anchorCtr="0" forceAA="0" compatLnSpc="1">
            <a:prstTxWarp prst="textNoShape">
              <a:avLst/>
            </a:prstTxWarp>
            <a:noAutofit/>
          </a:bodyPr>
          <a:lstStyle/>
          <a:p>
            <a:pPr algn="ctr" defTabSz="457167">
              <a:lnSpc>
                <a:spcPct val="90000"/>
              </a:lnSpc>
              <a:spcBef>
                <a:spcPts val="451"/>
              </a:spcBef>
              <a:defRPr/>
            </a:pPr>
            <a:r>
              <a:rPr lang="fr-FR" sz="975" b="1" kern="0" dirty="0" err="1">
                <a:solidFill>
                  <a:prstClr val="white"/>
                </a:solidFill>
                <a:latin typeface="Intel Clear"/>
                <a:cs typeface="Intel Clear" panose="020B0604020203020204" pitchFamily="34" charset="0"/>
              </a:rPr>
              <a:t>Deep</a:t>
            </a:r>
            <a:r>
              <a:rPr lang="fr-FR" sz="975" b="1" kern="0" dirty="0">
                <a:solidFill>
                  <a:prstClr val="white"/>
                </a:solidFill>
                <a:latin typeface="Intel Clear"/>
                <a:cs typeface="Intel Clear" panose="020B0604020203020204" pitchFamily="34" charset="0"/>
              </a:rPr>
              <a:t> Learning Streamer</a:t>
            </a:r>
          </a:p>
        </p:txBody>
      </p:sp>
      <p:sp>
        <p:nvSpPr>
          <p:cNvPr id="126" name="Rectangle 125">
            <a:extLst>
              <a:ext uri="{FF2B5EF4-FFF2-40B4-BE49-F238E27FC236}">
                <a16:creationId xmlns:a16="http://schemas.microsoft.com/office/drawing/2014/main" id="{933C6C03-F869-4829-8509-E8ACCDD30DCB}"/>
              </a:ext>
            </a:extLst>
          </p:cNvPr>
          <p:cNvSpPr/>
          <p:nvPr/>
        </p:nvSpPr>
        <p:spPr>
          <a:xfrm>
            <a:off x="5184356" y="5192596"/>
            <a:ext cx="1906512" cy="656825"/>
          </a:xfrm>
          <a:prstGeom prst="rect">
            <a:avLst/>
          </a:prstGeom>
          <a:solidFill>
            <a:srgbClr val="6C24F0"/>
          </a:solidFill>
          <a:ln w="9525" cap="flat" cmpd="sng" algn="ctr">
            <a:noFill/>
            <a:prstDash val="solid"/>
          </a:ln>
          <a:effectLst/>
        </p:spPr>
        <p:txBody>
          <a:bodyPr rot="0" spcFirstLastPara="0" vertOverflow="overflow" horzOverflow="overflow" vert="horz" wrap="square" lIns="0" tIns="34291" rIns="0" bIns="34291" numCol="1" spcCol="0" rtlCol="0" fromWordArt="0" anchor="ctr" anchorCtr="0" forceAA="0" compatLnSpc="1">
            <a:prstTxWarp prst="textNoShape">
              <a:avLst/>
            </a:prstTxWarp>
            <a:noAutofit/>
          </a:bodyPr>
          <a:lstStyle/>
          <a:p>
            <a:pPr algn="ctr" defTabSz="457167">
              <a:lnSpc>
                <a:spcPct val="90000"/>
              </a:lnSpc>
              <a:spcBef>
                <a:spcPts val="451"/>
              </a:spcBef>
              <a:defRPr/>
            </a:pPr>
            <a:r>
              <a:rPr lang="fr-FR" sz="975" b="1" kern="0" dirty="0">
                <a:solidFill>
                  <a:prstClr val="white"/>
                </a:solidFill>
                <a:latin typeface="Intel Clear"/>
                <a:cs typeface="Intel Clear" panose="020B0604020203020204" pitchFamily="34" charset="0"/>
              </a:rPr>
              <a:t>Code </a:t>
            </a:r>
            <a:r>
              <a:rPr lang="fr-FR" sz="975" b="1" kern="0" dirty="0" err="1">
                <a:solidFill>
                  <a:prstClr val="white"/>
                </a:solidFill>
                <a:latin typeface="Intel Clear"/>
                <a:cs typeface="Intel Clear" panose="020B0604020203020204" pitchFamily="34" charset="0"/>
              </a:rPr>
              <a:t>Samples</a:t>
            </a:r>
            <a:r>
              <a:rPr lang="fr-FR" sz="975" b="1" kern="0" dirty="0">
                <a:solidFill>
                  <a:prstClr val="white"/>
                </a:solidFill>
                <a:latin typeface="Intel Clear"/>
                <a:cs typeface="Intel Clear" panose="020B0604020203020204" pitchFamily="34" charset="0"/>
              </a:rPr>
              <a:t> &amp; Demos</a:t>
            </a:r>
          </a:p>
          <a:p>
            <a:pPr algn="ctr" defTabSz="457167">
              <a:lnSpc>
                <a:spcPct val="90000"/>
              </a:lnSpc>
              <a:spcBef>
                <a:spcPts val="451"/>
              </a:spcBef>
              <a:defRPr/>
            </a:pPr>
            <a:r>
              <a:rPr lang="fr-FR" sz="975" kern="0" dirty="0">
                <a:solidFill>
                  <a:prstClr val="white"/>
                </a:solidFill>
                <a:latin typeface="Intel Clear"/>
                <a:cs typeface="Intel Clear" panose="020B0604020203020204" pitchFamily="34" charset="0"/>
              </a:rPr>
              <a:t>(e.g. Benchmark app, </a:t>
            </a:r>
            <a:r>
              <a:rPr lang="fr-FR" sz="975" kern="0" dirty="0" err="1">
                <a:solidFill>
                  <a:prstClr val="white"/>
                </a:solidFill>
                <a:latin typeface="Intel Clear"/>
                <a:cs typeface="Intel Clear" panose="020B0604020203020204" pitchFamily="34" charset="0"/>
              </a:rPr>
              <a:t>Accuracy</a:t>
            </a:r>
            <a:r>
              <a:rPr lang="fr-FR" sz="975" kern="0" dirty="0">
                <a:solidFill>
                  <a:prstClr val="white"/>
                </a:solidFill>
                <a:latin typeface="Intel Clear"/>
                <a:cs typeface="Intel Clear" panose="020B0604020203020204" pitchFamily="34" charset="0"/>
              </a:rPr>
              <a:t> Checker, Model Downloader)</a:t>
            </a:r>
            <a:endParaRPr lang="fr-FR" sz="975" b="1" kern="0" dirty="0">
              <a:solidFill>
                <a:prstClr val="white"/>
              </a:solidFill>
              <a:latin typeface="Intel Clear"/>
              <a:cs typeface="Intel Clear" panose="020B0604020203020204" pitchFamily="34" charset="0"/>
            </a:endParaRPr>
          </a:p>
        </p:txBody>
      </p:sp>
    </p:spTree>
    <p:extLst>
      <p:ext uri="{BB962C8B-B14F-4D97-AF65-F5344CB8AC3E}">
        <p14:creationId xmlns:p14="http://schemas.microsoft.com/office/powerpoint/2010/main" val="897719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F29DA1C-AEA3-4DD6-B022-6B0241B95B3A}"/>
              </a:ext>
            </a:extLst>
          </p:cNvPr>
          <p:cNvSpPr>
            <a:spLocks noGrp="1"/>
          </p:cNvSpPr>
          <p:nvPr>
            <p:ph sz="half" idx="1"/>
          </p:nvPr>
        </p:nvSpPr>
        <p:spPr>
          <a:xfrm>
            <a:off x="609603" y="1828800"/>
            <a:ext cx="9390927" cy="4267200"/>
          </a:xfrm>
        </p:spPr>
        <p:txBody>
          <a:bodyPr/>
          <a:lstStyle/>
          <a:p>
            <a:r>
              <a:rPr lang="en-US" sz="1000" b="0">
                <a:solidFill>
                  <a:schemeClr val="accent1"/>
                </a:solidFill>
              </a:rPr>
              <a:t>INFORMATION IN THIS DOCUMENT IS PROVIDED IN CONNECTION WITH INTEL PRODUCTS. NO LICENSE, EXPRESS OR IMPLIED, BY ESTOPPEL OR OTHERWISE, TO ANY INTELLECTUAL PROPERTY RIGHTS IS GRANTED BY THIS DOCUMENT. EXCEPT AS PROVIDED IN INTEL'S TERMS AND CONDITIONS OF SALE FOR SUCH PRODUCTS, INTEL ASSUMES NO LIABILITY WHATSOEVER AND INTEL DISCLAIMS ANY EXPRESS OR IMPLIED WARRANTY, RELATING TO SALE AND/OR USE OF INTEL PRODUCTS INCLUDING LIABILITY OR WARRANTIES RELATING TO FITNESS FOR A PARTICULAR PURPOSE, MERCHANTABILITY, OR INFRINGEMENT OF ANY PATENT, COPYRIGHT OR OTHER INTELLECTUAL PROPERTY RIGHT. </a:t>
            </a:r>
            <a:endParaRPr lang="en-US" sz="1000" b="0">
              <a:solidFill>
                <a:schemeClr val="tx1">
                  <a:lumMod val="65000"/>
                  <a:lumOff val="35000"/>
                </a:schemeClr>
              </a:solidFill>
            </a:endParaRPr>
          </a:p>
          <a:p>
            <a:r>
              <a:rPr lang="en-US" sz="1000" b="0">
                <a:solidFill>
                  <a:schemeClr val="tx1">
                    <a:lumMod val="65000"/>
                    <a:lumOff val="35000"/>
                  </a:schemeClr>
                </a:solidFill>
              </a:rPr>
              <a:t>Intel technologies’ features and benefits depend on system configuration and may require enabled hardware, software or service activation. Performance varies depending on system configuration. No computer system can be absolutely secure. Check with your system manufacturer or retailer or learn more at </a:t>
            </a:r>
            <a:r>
              <a:rPr lang="en-US" sz="1000" b="0" u="sng">
                <a:solidFill>
                  <a:schemeClr val="tx1">
                    <a:lumMod val="65000"/>
                    <a:lumOff val="35000"/>
                  </a:schemeClr>
                </a:solidFill>
                <a:hlinkClick r:id="rId2">
                  <a:extLst>
                    <a:ext uri="{A12FA001-AC4F-418D-AE19-62706E023703}">
                      <ahyp:hlinkClr xmlns:ahyp="http://schemas.microsoft.com/office/drawing/2018/hyperlinkcolor" val="tx"/>
                    </a:ext>
                  </a:extLst>
                </a:hlinkClick>
              </a:rPr>
              <a:t>www.intel.com</a:t>
            </a:r>
            <a:r>
              <a:rPr lang="en-US" sz="1000" b="0">
                <a:solidFill>
                  <a:schemeClr val="tx1">
                    <a:lumMod val="65000"/>
                    <a:lumOff val="35000"/>
                  </a:schemeClr>
                </a:solidFill>
              </a:rPr>
              <a:t>.</a:t>
            </a:r>
          </a:p>
          <a:p>
            <a:r>
              <a:rPr lang="en-US" sz="1000" b="0">
                <a:solidFill>
                  <a:schemeClr val="tx1">
                    <a:lumMod val="65000"/>
                    <a:lumOff val="35000"/>
                  </a:schemeClr>
                </a:solidFill>
              </a:rPr>
              <a:t>This document contains information on products, services and/or processes in development. All information provided here is subject to change without notice. Contact your Intel representative to obtain the latest forecast, schedule, specifications and roadmaps.</a:t>
            </a:r>
          </a:p>
          <a:p>
            <a:r>
              <a:rPr lang="en-US" sz="1000" b="0">
                <a:solidFill>
                  <a:schemeClr val="tx1">
                    <a:lumMod val="65000"/>
                    <a:lumOff val="35000"/>
                  </a:schemeClr>
                </a:solidFill>
              </a:rPr>
              <a:t>© Intel Corporation.  Intel, the Intel logo, and other Intel marks are trademarks of Intel Corporation or its subsidiaries.  Other names and brands may be claimed as the property of others.  </a:t>
            </a:r>
          </a:p>
        </p:txBody>
      </p:sp>
      <p:sp>
        <p:nvSpPr>
          <p:cNvPr id="4" name="Title 3">
            <a:extLst>
              <a:ext uri="{FF2B5EF4-FFF2-40B4-BE49-F238E27FC236}">
                <a16:creationId xmlns:a16="http://schemas.microsoft.com/office/drawing/2014/main" id="{BA2DAE41-E13A-4B6D-9EBF-0DB57DA59792}"/>
              </a:ext>
            </a:extLst>
          </p:cNvPr>
          <p:cNvSpPr>
            <a:spLocks noGrp="1"/>
          </p:cNvSpPr>
          <p:nvPr>
            <p:ph type="title"/>
          </p:nvPr>
        </p:nvSpPr>
        <p:spPr/>
        <p:txBody>
          <a:bodyPr/>
          <a:lstStyle/>
          <a:p>
            <a:r>
              <a:rPr lang="en-US"/>
              <a:t>Notices and disclaimer</a:t>
            </a:r>
          </a:p>
        </p:txBody>
      </p:sp>
      <p:sp>
        <p:nvSpPr>
          <p:cNvPr id="7" name="Footer Placeholder 3">
            <a:extLst>
              <a:ext uri="{FF2B5EF4-FFF2-40B4-BE49-F238E27FC236}">
                <a16:creationId xmlns:a16="http://schemas.microsoft.com/office/drawing/2014/main" id="{93ACF943-F13A-40E6-BDDB-7B82BB0B895E}"/>
              </a:ext>
            </a:extLst>
          </p:cNvPr>
          <p:cNvSpPr>
            <a:spLocks noGrp="1"/>
          </p:cNvSpPr>
          <p:nvPr>
            <p:ph type="ftr" sz="quarter" idx="3"/>
          </p:nvPr>
        </p:nvSpPr>
        <p:spPr>
          <a:xfrm>
            <a:off x="607486" y="169187"/>
            <a:ext cx="6153535" cy="366183"/>
          </a:xfrm>
          <a:prstGeom prst="rect">
            <a:avLst/>
          </a:prstGeom>
        </p:spPr>
        <p:txBody>
          <a:bodyPr vert="horz" lIns="0" tIns="0" rIns="0" bIns="0" rtlCol="0" anchor="ctr"/>
          <a:lstStyle>
            <a:lvl1pPr>
              <a:defRPr lang="en-US" sz="933" b="1" spc="400">
                <a:solidFill>
                  <a:srgbClr val="000000"/>
                </a:solidFill>
                <a:cs typeface="Intel Clear"/>
              </a:defRPr>
            </a:lvl1pPr>
          </a:lstStyle>
          <a:p>
            <a:pPr defTabSz="914377"/>
            <a:r>
              <a:rPr lang="en-US">
                <a:latin typeface="Intel Clear"/>
              </a:rPr>
              <a:t>INTEL® DISTRIBUTION OF O</a:t>
            </a:r>
            <a:r>
              <a:rPr lang="en-US" sz="800">
                <a:latin typeface="Intel Clear"/>
              </a:rPr>
              <a:t>PEN</a:t>
            </a:r>
            <a:r>
              <a:rPr lang="en-US">
                <a:latin typeface="Intel Clear"/>
              </a:rPr>
              <a:t>VINO™ TOOLKIT</a:t>
            </a:r>
          </a:p>
        </p:txBody>
      </p:sp>
    </p:spTree>
    <p:extLst>
      <p:ext uri="{BB962C8B-B14F-4D97-AF65-F5344CB8AC3E}">
        <p14:creationId xmlns:p14="http://schemas.microsoft.com/office/powerpoint/2010/main" val="83617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6783A42-903C-41EB-9184-FAB0535560E8}"/>
              </a:ext>
            </a:extLst>
          </p:cNvPr>
          <p:cNvSpPr/>
          <p:nvPr/>
        </p:nvSpPr>
        <p:spPr>
          <a:xfrm>
            <a:off x="607484" y="4254430"/>
            <a:ext cx="10972800" cy="1579630"/>
          </a:xfrm>
          <a:prstGeom prst="rect">
            <a:avLst/>
          </a:prstGeom>
          <a:solidFill>
            <a:schemeClr val="bg1"/>
          </a:solidFill>
          <a:ln w="6350">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lIns="91440" tIns="91440" rIns="91440" bIns="45720" rtlCol="0" anchor="b" anchorCtr="0"/>
          <a:lstStyle/>
          <a:p>
            <a:pPr>
              <a:spcAft>
                <a:spcPts val="600"/>
              </a:spcAft>
            </a:pPr>
            <a:r>
              <a:rPr lang="en-US" sz="1200">
                <a:solidFill>
                  <a:schemeClr val="tx2"/>
                </a:solidFill>
              </a:rPr>
              <a:t>Intel’s compilers may or may not optimize to the same degree for non-Intel microprocessors for optimizations that are not unique to Intel microprocessors. These optimizations include SSE2, SSE3, and SSSE3 instruction sets and other optimizations. Intel does not guarantee the availability, functionality,</a:t>
            </a:r>
            <a:br>
              <a:rPr lang="en-US" sz="1200">
                <a:solidFill>
                  <a:schemeClr val="tx2"/>
                </a:solidFill>
              </a:rPr>
            </a:br>
            <a:r>
              <a:rPr lang="en-US" sz="1200">
                <a:solidFill>
                  <a:schemeClr val="tx2"/>
                </a:solidFill>
              </a:rPr>
              <a:t>or effectiveness of any optimization on microprocessors not manufactured by Intel. Microprocessor-dependent optimizations in this product are intended for use with Intel microprocessors. Certain optimizations not specific to Intel microarchitecture are reserved for Intel microprocessors. Please refer to the applicable product User and Reference Guides for more information regarding the specific instruction sets covered by this notice.</a:t>
            </a:r>
          </a:p>
          <a:p>
            <a:pPr>
              <a:spcAft>
                <a:spcPts val="600"/>
              </a:spcAft>
            </a:pPr>
            <a:r>
              <a:rPr lang="en-US" sz="1200">
                <a:solidFill>
                  <a:schemeClr val="tx2"/>
                </a:solidFill>
              </a:rPr>
              <a:t>Notice revision #20110804</a:t>
            </a:r>
          </a:p>
        </p:txBody>
      </p:sp>
      <p:sp>
        <p:nvSpPr>
          <p:cNvPr id="2" name="Slide Number Placeholder 1">
            <a:extLst>
              <a:ext uri="{FF2B5EF4-FFF2-40B4-BE49-F238E27FC236}">
                <a16:creationId xmlns:a16="http://schemas.microsoft.com/office/drawing/2014/main" id="{5E935F34-AFC7-480A-A466-B5F40D73C799}"/>
              </a:ext>
            </a:extLst>
          </p:cNvPr>
          <p:cNvSpPr>
            <a:spLocks noGrp="1"/>
          </p:cNvSpPr>
          <p:nvPr>
            <p:ph type="sldNum" sz="quarter" idx="12"/>
          </p:nvPr>
        </p:nvSpPr>
        <p:spPr/>
        <p:txBody>
          <a:bodyPr/>
          <a:lstStyle/>
          <a:p>
            <a:fld id="{EE2556C5-CE8C-6547-B838-EA80C61A4AF7}" type="slidenum">
              <a:rPr lang="en-US" smtClean="0"/>
              <a:pPr/>
              <a:t>3</a:t>
            </a:fld>
            <a:endParaRPr lang="en-US"/>
          </a:p>
        </p:txBody>
      </p:sp>
      <p:sp>
        <p:nvSpPr>
          <p:cNvPr id="4" name="Title 3">
            <a:extLst>
              <a:ext uri="{FF2B5EF4-FFF2-40B4-BE49-F238E27FC236}">
                <a16:creationId xmlns:a16="http://schemas.microsoft.com/office/drawing/2014/main" id="{9683951B-4EEB-49FE-B959-BD140DD3192E}"/>
              </a:ext>
            </a:extLst>
          </p:cNvPr>
          <p:cNvSpPr>
            <a:spLocks noGrp="1"/>
          </p:cNvSpPr>
          <p:nvPr>
            <p:ph type="title"/>
          </p:nvPr>
        </p:nvSpPr>
        <p:spPr>
          <a:xfrm>
            <a:off x="607484" y="683317"/>
            <a:ext cx="10972800" cy="615553"/>
          </a:xfrm>
        </p:spPr>
        <p:txBody>
          <a:bodyPr/>
          <a:lstStyle/>
          <a:p>
            <a:r>
              <a:rPr lang="en-US"/>
              <a:t>Optimization notice</a:t>
            </a:r>
          </a:p>
        </p:txBody>
      </p:sp>
      <p:sp>
        <p:nvSpPr>
          <p:cNvPr id="13" name="Rectangle 12">
            <a:extLst>
              <a:ext uri="{FF2B5EF4-FFF2-40B4-BE49-F238E27FC236}">
                <a16:creationId xmlns:a16="http://schemas.microsoft.com/office/drawing/2014/main" id="{3139FEDD-2B81-4C25-982B-A9028C968087}"/>
              </a:ext>
            </a:extLst>
          </p:cNvPr>
          <p:cNvSpPr/>
          <p:nvPr/>
        </p:nvSpPr>
        <p:spPr>
          <a:xfrm>
            <a:off x="607484" y="4254430"/>
            <a:ext cx="10972800" cy="317031"/>
          </a:xfrm>
          <a:prstGeom prst="rect">
            <a:avLst/>
          </a:prstGeom>
          <a:solidFill>
            <a:schemeClr val="bg1">
              <a:lumMod val="95000"/>
            </a:schemeClr>
          </a:solidFill>
          <a:ln w="6350">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b="1">
                <a:solidFill>
                  <a:schemeClr val="tx2"/>
                </a:solidFill>
                <a:ea typeface="MS PGothic" pitchFamily="34" charset="-128"/>
                <a:hlinkClick r:id="rId2"/>
              </a:rPr>
              <a:t>Optimization Notice</a:t>
            </a:r>
            <a:endParaRPr lang="en-US" sz="1400" b="1">
              <a:solidFill>
                <a:schemeClr val="tx2"/>
              </a:solidFill>
              <a:ea typeface="MS PGothic" pitchFamily="34" charset="-128"/>
            </a:endParaRPr>
          </a:p>
        </p:txBody>
      </p:sp>
      <p:sp>
        <p:nvSpPr>
          <p:cNvPr id="15" name="Rectangle 14">
            <a:extLst>
              <a:ext uri="{FF2B5EF4-FFF2-40B4-BE49-F238E27FC236}">
                <a16:creationId xmlns:a16="http://schemas.microsoft.com/office/drawing/2014/main" id="{10C3D860-A4E8-433C-BA9E-A32C057FA5D4}"/>
              </a:ext>
            </a:extLst>
          </p:cNvPr>
          <p:cNvSpPr/>
          <p:nvPr/>
        </p:nvSpPr>
        <p:spPr>
          <a:xfrm>
            <a:off x="607484" y="1256858"/>
            <a:ext cx="10972800" cy="3028815"/>
          </a:xfrm>
          <a:prstGeom prst="rect">
            <a:avLst/>
          </a:prstGeom>
          <a:noFill/>
          <a:ln w="6350">
            <a:noFill/>
          </a:ln>
          <a:effectLst/>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spcAft>
                <a:spcPts val="600"/>
              </a:spcAft>
            </a:pPr>
            <a:r>
              <a:rPr lang="en-US" sz="1200">
                <a:solidFill>
                  <a:schemeClr val="tx2"/>
                </a:solidFill>
              </a:rPr>
              <a:t>Intel technologies’ features and benefits depend on system configuration and may require enabled hardware, software or service activation. Performance varies depending on system configuration. No computer system can be absolutely secure. Check with your system manufacturer to learn more.</a:t>
            </a:r>
          </a:p>
          <a:p>
            <a:pPr>
              <a:spcAft>
                <a:spcPts val="600"/>
              </a:spcAft>
            </a:pPr>
            <a:r>
              <a:rPr lang="en-US" sz="1200">
                <a:solidFill>
                  <a:schemeClr val="tx2"/>
                </a:solidFill>
              </a:rPr>
              <a:t>The benchmark results reported in this deck may need to be revised as additional testing is conducted. The results depend on the specific platform configurations and workloads utilized in the testing, and may not be applicable to any particular user’s components, computer system or workloads.</a:t>
            </a:r>
            <a:br>
              <a:rPr lang="en-US" sz="1200">
                <a:solidFill>
                  <a:schemeClr val="tx2"/>
                </a:solidFill>
              </a:rPr>
            </a:br>
            <a:r>
              <a:rPr lang="en-US" sz="1200">
                <a:solidFill>
                  <a:schemeClr val="tx2"/>
                </a:solidFill>
              </a:rPr>
              <a:t>The results are not necessarily representative of other benchmarks and other benchmark results may show greater or lesser impact from mitigations.</a:t>
            </a:r>
          </a:p>
          <a:p>
            <a:pPr>
              <a:spcAft>
                <a:spcPts val="600"/>
              </a:spcAft>
            </a:pPr>
            <a:r>
              <a:rPr lang="en-US" sz="1200">
                <a:solidFill>
                  <a:schemeClr val="tx2"/>
                </a:solidFill>
              </a:rPr>
              <a:t>Software and workloads used in performance tests may have been optimized for performance only on Intel microprocessors. Performance tests, such as </a:t>
            </a:r>
            <a:r>
              <a:rPr lang="en-US" sz="1200" err="1">
                <a:solidFill>
                  <a:schemeClr val="tx2"/>
                </a:solidFill>
              </a:rPr>
              <a:t>SYSmark</a:t>
            </a:r>
            <a:r>
              <a:rPr lang="en-US" sz="1200">
                <a:solidFill>
                  <a:schemeClr val="tx2"/>
                </a:solidFill>
              </a:rPr>
              <a:t> and </a:t>
            </a:r>
            <a:r>
              <a:rPr lang="en-US" sz="1200" err="1">
                <a:solidFill>
                  <a:schemeClr val="tx2"/>
                </a:solidFill>
              </a:rPr>
              <a:t>MobileMark</a:t>
            </a:r>
            <a:r>
              <a:rPr lang="en-US" sz="1200">
                <a:solidFill>
                  <a:schemeClr val="tx2"/>
                </a:solidFill>
              </a:rPr>
              <a:t>, are measured using specific computer systems, components, software, operations and functions. Any change to any of those factors may cause the results to vary. You should consult other information and performance tests to assist you in fully evaluating your contemplated purchases, including the performance of that product when combined with other products. For more complete information visit </a:t>
            </a:r>
            <a:r>
              <a:rPr lang="en-US" sz="1200">
                <a:solidFill>
                  <a:schemeClr val="tx2"/>
                </a:solidFill>
                <a:hlinkClick r:id="rId3"/>
              </a:rPr>
              <a:t>www.intel.com/benchmarks</a:t>
            </a:r>
            <a:r>
              <a:rPr lang="en-US" sz="1200">
                <a:solidFill>
                  <a:schemeClr val="tx2"/>
                </a:solidFill>
              </a:rPr>
              <a:t>.</a:t>
            </a:r>
          </a:p>
          <a:p>
            <a:pPr>
              <a:spcAft>
                <a:spcPts val="600"/>
              </a:spcAft>
            </a:pPr>
            <a:r>
              <a:rPr lang="en-US" sz="1200">
                <a:solidFill>
                  <a:schemeClr val="tx2"/>
                </a:solidFill>
              </a:rPr>
              <a:t>Cost reduction scenarios described are intended as examples of how a given Intel- based product, in the specified circumstances and configurations, may affect future costs and provide cost savings. Circumstances will vary. Intel does not guarantee any costs or cost reduction.</a:t>
            </a:r>
          </a:p>
          <a:p>
            <a:pPr>
              <a:spcAft>
                <a:spcPts val="600"/>
              </a:spcAft>
            </a:pPr>
            <a:r>
              <a:rPr lang="en-US" sz="1200">
                <a:solidFill>
                  <a:schemeClr val="tx2"/>
                </a:solidFill>
              </a:rPr>
              <a:t>Other names and brands may be claimed as the property of others. Any third-party information referenced on this document is provided for information only. Intel does not endorse any specific third-party product or entity mentioned on this document. Intel, the Intel logo, and other Intel marks are trademarks of Intel Corporation or its subsidiaries in the U.S. and/or other countries. Copyright Intel Corporation.</a:t>
            </a:r>
          </a:p>
        </p:txBody>
      </p:sp>
      <p:sp>
        <p:nvSpPr>
          <p:cNvPr id="16" name="TextBox 15">
            <a:extLst>
              <a:ext uri="{FF2B5EF4-FFF2-40B4-BE49-F238E27FC236}">
                <a16:creationId xmlns:a16="http://schemas.microsoft.com/office/drawing/2014/main" id="{53D5BB7B-CE70-4E9A-956F-40A38CF8C646}"/>
              </a:ext>
            </a:extLst>
          </p:cNvPr>
          <p:cNvSpPr txBox="1"/>
          <p:nvPr/>
        </p:nvSpPr>
        <p:spPr>
          <a:xfrm>
            <a:off x="607484" y="5971264"/>
            <a:ext cx="6591300" cy="315471"/>
          </a:xfrm>
          <a:prstGeom prst="rect">
            <a:avLst/>
          </a:prstGeom>
          <a:noFill/>
        </p:spPr>
        <p:txBody>
          <a:bodyPr vert="horz" wrap="square" lIns="0" tIns="0" rIns="0" bIns="0" rtlCol="0" anchor="b">
            <a:spAutoFit/>
          </a:bodyPr>
          <a:lstStyle/>
          <a:p>
            <a:pPr defTabSz="609585">
              <a:spcBef>
                <a:spcPts val="300"/>
              </a:spcBef>
            </a:pPr>
            <a:r>
              <a:rPr lang="en-US" sz="900" err="1">
                <a:solidFill>
                  <a:schemeClr val="tx2"/>
                </a:solidFill>
              </a:rPr>
              <a:t>OpenVX</a:t>
            </a:r>
            <a:r>
              <a:rPr lang="en-US" sz="900">
                <a:solidFill>
                  <a:schemeClr val="tx2"/>
                </a:solidFill>
              </a:rPr>
              <a:t> and the </a:t>
            </a:r>
            <a:r>
              <a:rPr lang="en-US" sz="900" err="1">
                <a:solidFill>
                  <a:schemeClr val="tx2"/>
                </a:solidFill>
              </a:rPr>
              <a:t>OpenVX</a:t>
            </a:r>
            <a:r>
              <a:rPr lang="en-US" sz="900">
                <a:solidFill>
                  <a:schemeClr val="tx2"/>
                </a:solidFill>
              </a:rPr>
              <a:t> logo are trademarks of the </a:t>
            </a:r>
            <a:r>
              <a:rPr lang="en-US" sz="900" err="1">
                <a:solidFill>
                  <a:schemeClr val="tx2"/>
                </a:solidFill>
              </a:rPr>
              <a:t>Khronos</a:t>
            </a:r>
            <a:r>
              <a:rPr lang="en-US" sz="900">
                <a:solidFill>
                  <a:schemeClr val="tx2"/>
                </a:solidFill>
              </a:rPr>
              <a:t> Group Inc.</a:t>
            </a:r>
          </a:p>
          <a:p>
            <a:pPr defTabSz="609585">
              <a:spcBef>
                <a:spcPts val="300"/>
              </a:spcBef>
            </a:pPr>
            <a:r>
              <a:rPr lang="en-US" sz="900">
                <a:solidFill>
                  <a:schemeClr val="tx2"/>
                </a:solidFill>
              </a:rPr>
              <a:t>OpenCL and the OpenCL logo are trademarks of Apple Inc. used by permission by </a:t>
            </a:r>
            <a:r>
              <a:rPr lang="en-US" sz="900" err="1">
                <a:solidFill>
                  <a:schemeClr val="tx2"/>
                </a:solidFill>
              </a:rPr>
              <a:t>Khronos</a:t>
            </a:r>
            <a:endParaRPr lang="en-US" sz="900">
              <a:solidFill>
                <a:schemeClr val="tx2"/>
              </a:solidFill>
            </a:endParaRPr>
          </a:p>
        </p:txBody>
      </p:sp>
      <p:grpSp>
        <p:nvGrpSpPr>
          <p:cNvPr id="17" name="Group 16">
            <a:extLst>
              <a:ext uri="{FF2B5EF4-FFF2-40B4-BE49-F238E27FC236}">
                <a16:creationId xmlns:a16="http://schemas.microsoft.com/office/drawing/2014/main" id="{6B62D25B-F88B-48E0-AB29-E5CAAFDFCE74}"/>
              </a:ext>
            </a:extLst>
          </p:cNvPr>
          <p:cNvGrpSpPr/>
          <p:nvPr/>
        </p:nvGrpSpPr>
        <p:grpSpPr>
          <a:xfrm>
            <a:off x="11238971" y="4297320"/>
            <a:ext cx="277707" cy="231250"/>
            <a:chOff x="5206971" y="2570900"/>
            <a:chExt cx="427038" cy="355600"/>
          </a:xfrm>
        </p:grpSpPr>
        <p:sp>
          <p:nvSpPr>
            <p:cNvPr id="18" name="Freeform 1273">
              <a:extLst>
                <a:ext uri="{FF2B5EF4-FFF2-40B4-BE49-F238E27FC236}">
                  <a16:creationId xmlns:a16="http://schemas.microsoft.com/office/drawing/2014/main" id="{E58833F3-FC87-4D7A-A3AA-AA168E2E4D8E}"/>
                </a:ext>
              </a:extLst>
            </p:cNvPr>
            <p:cNvSpPr>
              <a:spLocks noEditPoints="1"/>
            </p:cNvSpPr>
            <p:nvPr/>
          </p:nvSpPr>
          <p:spPr bwMode="auto">
            <a:xfrm>
              <a:off x="5424459" y="2570900"/>
              <a:ext cx="209550" cy="211138"/>
            </a:xfrm>
            <a:custGeom>
              <a:avLst/>
              <a:gdLst>
                <a:gd name="T0" fmla="*/ 107 w 119"/>
                <a:gd name="T1" fmla="*/ 47 h 120"/>
                <a:gd name="T2" fmla="*/ 102 w 119"/>
                <a:gd name="T3" fmla="*/ 38 h 120"/>
                <a:gd name="T4" fmla="*/ 105 w 119"/>
                <a:gd name="T5" fmla="*/ 22 h 120"/>
                <a:gd name="T6" fmla="*/ 98 w 119"/>
                <a:gd name="T7" fmla="*/ 14 h 120"/>
                <a:gd name="T8" fmla="*/ 84 w 119"/>
                <a:gd name="T9" fmla="*/ 18 h 120"/>
                <a:gd name="T10" fmla="*/ 74 w 119"/>
                <a:gd name="T11" fmla="*/ 14 h 120"/>
                <a:gd name="T12" fmla="*/ 65 w 119"/>
                <a:gd name="T13" fmla="*/ 1 h 120"/>
                <a:gd name="T14" fmla="*/ 55 w 119"/>
                <a:gd name="T15" fmla="*/ 0 h 120"/>
                <a:gd name="T16" fmla="*/ 47 w 119"/>
                <a:gd name="T17" fmla="*/ 13 h 120"/>
                <a:gd name="T18" fmla="*/ 37 w 119"/>
                <a:gd name="T19" fmla="*/ 17 h 120"/>
                <a:gd name="T20" fmla="*/ 22 w 119"/>
                <a:gd name="T21" fmla="*/ 14 h 120"/>
                <a:gd name="T22" fmla="*/ 14 w 119"/>
                <a:gd name="T23" fmla="*/ 21 h 120"/>
                <a:gd name="T24" fmla="*/ 17 w 119"/>
                <a:gd name="T25" fmla="*/ 35 h 120"/>
                <a:gd name="T26" fmla="*/ 14 w 119"/>
                <a:gd name="T27" fmla="*/ 45 h 120"/>
                <a:gd name="T28" fmla="*/ 0 w 119"/>
                <a:gd name="T29" fmla="*/ 54 h 120"/>
                <a:gd name="T30" fmla="*/ 0 w 119"/>
                <a:gd name="T31" fmla="*/ 65 h 120"/>
                <a:gd name="T32" fmla="*/ 12 w 119"/>
                <a:gd name="T33" fmla="*/ 73 h 120"/>
                <a:gd name="T34" fmla="*/ 17 w 119"/>
                <a:gd name="T35" fmla="*/ 82 h 120"/>
                <a:gd name="T36" fmla="*/ 14 w 119"/>
                <a:gd name="T37" fmla="*/ 98 h 120"/>
                <a:gd name="T38" fmla="*/ 21 w 119"/>
                <a:gd name="T39" fmla="*/ 105 h 120"/>
                <a:gd name="T40" fmla="*/ 35 w 119"/>
                <a:gd name="T41" fmla="*/ 103 h 120"/>
                <a:gd name="T42" fmla="*/ 45 w 119"/>
                <a:gd name="T43" fmla="*/ 106 h 120"/>
                <a:gd name="T44" fmla="*/ 54 w 119"/>
                <a:gd name="T45" fmla="*/ 119 h 120"/>
                <a:gd name="T46" fmla="*/ 64 w 119"/>
                <a:gd name="T47" fmla="*/ 120 h 120"/>
                <a:gd name="T48" fmla="*/ 72 w 119"/>
                <a:gd name="T49" fmla="*/ 108 h 120"/>
                <a:gd name="T50" fmla="*/ 82 w 119"/>
                <a:gd name="T51" fmla="*/ 103 h 120"/>
                <a:gd name="T52" fmla="*/ 97 w 119"/>
                <a:gd name="T53" fmla="*/ 106 h 120"/>
                <a:gd name="T54" fmla="*/ 105 w 119"/>
                <a:gd name="T55" fmla="*/ 99 h 120"/>
                <a:gd name="T56" fmla="*/ 102 w 119"/>
                <a:gd name="T57" fmla="*/ 85 h 120"/>
                <a:gd name="T58" fmla="*/ 105 w 119"/>
                <a:gd name="T59" fmla="*/ 74 h 120"/>
                <a:gd name="T60" fmla="*/ 118 w 119"/>
                <a:gd name="T61" fmla="*/ 66 h 120"/>
                <a:gd name="T62" fmla="*/ 119 w 119"/>
                <a:gd name="T63" fmla="*/ 55 h 120"/>
                <a:gd name="T64" fmla="*/ 65 w 119"/>
                <a:gd name="T65" fmla="*/ 78 h 120"/>
                <a:gd name="T66" fmla="*/ 46 w 119"/>
                <a:gd name="T67" fmla="*/ 47 h 120"/>
                <a:gd name="T68" fmla="*/ 65 w 119"/>
                <a:gd name="T69" fmla="*/ 7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9" h="120">
                  <a:moveTo>
                    <a:pt x="118" y="54"/>
                  </a:moveTo>
                  <a:cubicBezTo>
                    <a:pt x="107" y="47"/>
                    <a:pt x="107" y="47"/>
                    <a:pt x="107" y="47"/>
                  </a:cubicBezTo>
                  <a:cubicBezTo>
                    <a:pt x="106" y="47"/>
                    <a:pt x="106" y="46"/>
                    <a:pt x="105" y="45"/>
                  </a:cubicBezTo>
                  <a:cubicBezTo>
                    <a:pt x="104" y="43"/>
                    <a:pt x="103" y="40"/>
                    <a:pt x="102" y="38"/>
                  </a:cubicBezTo>
                  <a:cubicBezTo>
                    <a:pt x="102" y="37"/>
                    <a:pt x="102" y="36"/>
                    <a:pt x="102" y="35"/>
                  </a:cubicBezTo>
                  <a:cubicBezTo>
                    <a:pt x="105" y="22"/>
                    <a:pt x="105" y="22"/>
                    <a:pt x="105" y="22"/>
                  </a:cubicBezTo>
                  <a:cubicBezTo>
                    <a:pt x="105" y="22"/>
                    <a:pt x="105" y="21"/>
                    <a:pt x="105" y="21"/>
                  </a:cubicBezTo>
                  <a:cubicBezTo>
                    <a:pt x="98" y="14"/>
                    <a:pt x="98" y="14"/>
                    <a:pt x="98" y="14"/>
                  </a:cubicBezTo>
                  <a:cubicBezTo>
                    <a:pt x="98" y="14"/>
                    <a:pt x="98" y="14"/>
                    <a:pt x="97" y="14"/>
                  </a:cubicBezTo>
                  <a:cubicBezTo>
                    <a:pt x="84" y="18"/>
                    <a:pt x="84" y="18"/>
                    <a:pt x="84" y="18"/>
                  </a:cubicBezTo>
                  <a:cubicBezTo>
                    <a:pt x="83" y="18"/>
                    <a:pt x="82" y="18"/>
                    <a:pt x="81" y="17"/>
                  </a:cubicBezTo>
                  <a:cubicBezTo>
                    <a:pt x="79" y="16"/>
                    <a:pt x="77" y="15"/>
                    <a:pt x="74" y="14"/>
                  </a:cubicBezTo>
                  <a:cubicBezTo>
                    <a:pt x="73" y="14"/>
                    <a:pt x="72" y="13"/>
                    <a:pt x="72" y="13"/>
                  </a:cubicBezTo>
                  <a:cubicBezTo>
                    <a:pt x="65" y="1"/>
                    <a:pt x="65" y="1"/>
                    <a:pt x="65" y="1"/>
                  </a:cubicBezTo>
                  <a:cubicBezTo>
                    <a:pt x="65" y="1"/>
                    <a:pt x="64" y="0"/>
                    <a:pt x="64" y="0"/>
                  </a:cubicBezTo>
                  <a:cubicBezTo>
                    <a:pt x="55" y="0"/>
                    <a:pt x="55" y="0"/>
                    <a:pt x="55" y="0"/>
                  </a:cubicBezTo>
                  <a:cubicBezTo>
                    <a:pt x="54" y="0"/>
                    <a:pt x="54" y="1"/>
                    <a:pt x="54" y="1"/>
                  </a:cubicBezTo>
                  <a:cubicBezTo>
                    <a:pt x="47" y="13"/>
                    <a:pt x="47" y="13"/>
                    <a:pt x="47" y="13"/>
                  </a:cubicBezTo>
                  <a:cubicBezTo>
                    <a:pt x="46" y="13"/>
                    <a:pt x="46" y="14"/>
                    <a:pt x="45" y="14"/>
                  </a:cubicBezTo>
                  <a:cubicBezTo>
                    <a:pt x="42" y="15"/>
                    <a:pt x="40" y="16"/>
                    <a:pt x="37" y="17"/>
                  </a:cubicBezTo>
                  <a:cubicBezTo>
                    <a:pt x="37" y="18"/>
                    <a:pt x="36" y="18"/>
                    <a:pt x="35" y="18"/>
                  </a:cubicBezTo>
                  <a:cubicBezTo>
                    <a:pt x="22" y="14"/>
                    <a:pt x="22" y="14"/>
                    <a:pt x="22" y="14"/>
                  </a:cubicBezTo>
                  <a:cubicBezTo>
                    <a:pt x="21" y="14"/>
                    <a:pt x="21" y="14"/>
                    <a:pt x="21" y="15"/>
                  </a:cubicBezTo>
                  <a:cubicBezTo>
                    <a:pt x="14" y="21"/>
                    <a:pt x="14" y="21"/>
                    <a:pt x="14" y="21"/>
                  </a:cubicBezTo>
                  <a:cubicBezTo>
                    <a:pt x="14" y="21"/>
                    <a:pt x="14" y="22"/>
                    <a:pt x="14" y="22"/>
                  </a:cubicBezTo>
                  <a:cubicBezTo>
                    <a:pt x="17" y="35"/>
                    <a:pt x="17" y="35"/>
                    <a:pt x="17" y="35"/>
                  </a:cubicBezTo>
                  <a:cubicBezTo>
                    <a:pt x="17" y="36"/>
                    <a:pt x="17" y="37"/>
                    <a:pt x="17" y="38"/>
                  </a:cubicBezTo>
                  <a:cubicBezTo>
                    <a:pt x="15" y="40"/>
                    <a:pt x="14" y="43"/>
                    <a:pt x="14" y="45"/>
                  </a:cubicBezTo>
                  <a:cubicBezTo>
                    <a:pt x="13" y="46"/>
                    <a:pt x="13" y="47"/>
                    <a:pt x="12" y="47"/>
                  </a:cubicBezTo>
                  <a:cubicBezTo>
                    <a:pt x="0" y="54"/>
                    <a:pt x="0" y="54"/>
                    <a:pt x="0" y="54"/>
                  </a:cubicBezTo>
                  <a:cubicBezTo>
                    <a:pt x="0" y="55"/>
                    <a:pt x="0" y="55"/>
                    <a:pt x="0" y="55"/>
                  </a:cubicBezTo>
                  <a:cubicBezTo>
                    <a:pt x="0" y="65"/>
                    <a:pt x="0" y="65"/>
                    <a:pt x="0" y="65"/>
                  </a:cubicBezTo>
                  <a:cubicBezTo>
                    <a:pt x="0" y="65"/>
                    <a:pt x="0" y="65"/>
                    <a:pt x="0" y="66"/>
                  </a:cubicBezTo>
                  <a:cubicBezTo>
                    <a:pt x="12" y="73"/>
                    <a:pt x="12" y="73"/>
                    <a:pt x="12" y="73"/>
                  </a:cubicBezTo>
                  <a:cubicBezTo>
                    <a:pt x="13" y="73"/>
                    <a:pt x="13" y="74"/>
                    <a:pt x="13" y="75"/>
                  </a:cubicBezTo>
                  <a:cubicBezTo>
                    <a:pt x="14" y="77"/>
                    <a:pt x="15" y="80"/>
                    <a:pt x="17" y="82"/>
                  </a:cubicBezTo>
                  <a:cubicBezTo>
                    <a:pt x="17" y="83"/>
                    <a:pt x="17" y="84"/>
                    <a:pt x="17" y="85"/>
                  </a:cubicBezTo>
                  <a:cubicBezTo>
                    <a:pt x="14" y="98"/>
                    <a:pt x="14" y="98"/>
                    <a:pt x="14" y="98"/>
                  </a:cubicBezTo>
                  <a:cubicBezTo>
                    <a:pt x="14" y="98"/>
                    <a:pt x="14" y="99"/>
                    <a:pt x="14" y="99"/>
                  </a:cubicBezTo>
                  <a:cubicBezTo>
                    <a:pt x="21" y="105"/>
                    <a:pt x="21" y="105"/>
                    <a:pt x="21" y="105"/>
                  </a:cubicBezTo>
                  <a:cubicBezTo>
                    <a:pt x="21" y="106"/>
                    <a:pt x="21" y="106"/>
                    <a:pt x="22" y="106"/>
                  </a:cubicBezTo>
                  <a:cubicBezTo>
                    <a:pt x="35" y="103"/>
                    <a:pt x="35" y="103"/>
                    <a:pt x="35" y="103"/>
                  </a:cubicBezTo>
                  <a:cubicBezTo>
                    <a:pt x="35" y="102"/>
                    <a:pt x="36" y="102"/>
                    <a:pt x="37" y="103"/>
                  </a:cubicBezTo>
                  <a:cubicBezTo>
                    <a:pt x="40" y="104"/>
                    <a:pt x="42" y="105"/>
                    <a:pt x="45" y="106"/>
                  </a:cubicBezTo>
                  <a:cubicBezTo>
                    <a:pt x="46" y="106"/>
                    <a:pt x="47" y="107"/>
                    <a:pt x="47" y="108"/>
                  </a:cubicBezTo>
                  <a:cubicBezTo>
                    <a:pt x="54" y="119"/>
                    <a:pt x="54" y="119"/>
                    <a:pt x="54" y="119"/>
                  </a:cubicBezTo>
                  <a:cubicBezTo>
                    <a:pt x="54" y="119"/>
                    <a:pt x="54" y="120"/>
                    <a:pt x="55" y="120"/>
                  </a:cubicBezTo>
                  <a:cubicBezTo>
                    <a:pt x="64" y="120"/>
                    <a:pt x="64" y="120"/>
                    <a:pt x="64" y="120"/>
                  </a:cubicBezTo>
                  <a:cubicBezTo>
                    <a:pt x="65" y="120"/>
                    <a:pt x="65" y="119"/>
                    <a:pt x="65" y="119"/>
                  </a:cubicBezTo>
                  <a:cubicBezTo>
                    <a:pt x="72" y="108"/>
                    <a:pt x="72" y="108"/>
                    <a:pt x="72" y="108"/>
                  </a:cubicBezTo>
                  <a:cubicBezTo>
                    <a:pt x="72" y="107"/>
                    <a:pt x="73" y="106"/>
                    <a:pt x="74" y="106"/>
                  </a:cubicBezTo>
                  <a:cubicBezTo>
                    <a:pt x="77" y="105"/>
                    <a:pt x="79" y="104"/>
                    <a:pt x="82" y="103"/>
                  </a:cubicBezTo>
                  <a:cubicBezTo>
                    <a:pt x="83" y="102"/>
                    <a:pt x="84" y="102"/>
                    <a:pt x="84" y="102"/>
                  </a:cubicBezTo>
                  <a:cubicBezTo>
                    <a:pt x="97" y="106"/>
                    <a:pt x="97" y="106"/>
                    <a:pt x="97" y="106"/>
                  </a:cubicBezTo>
                  <a:cubicBezTo>
                    <a:pt x="98" y="106"/>
                    <a:pt x="98" y="106"/>
                    <a:pt x="98" y="105"/>
                  </a:cubicBezTo>
                  <a:cubicBezTo>
                    <a:pt x="105" y="99"/>
                    <a:pt x="105" y="99"/>
                    <a:pt x="105" y="99"/>
                  </a:cubicBezTo>
                  <a:cubicBezTo>
                    <a:pt x="105" y="98"/>
                    <a:pt x="105" y="98"/>
                    <a:pt x="105" y="98"/>
                  </a:cubicBezTo>
                  <a:cubicBezTo>
                    <a:pt x="102" y="85"/>
                    <a:pt x="102" y="85"/>
                    <a:pt x="102" y="85"/>
                  </a:cubicBezTo>
                  <a:cubicBezTo>
                    <a:pt x="102" y="84"/>
                    <a:pt x="102" y="83"/>
                    <a:pt x="102" y="82"/>
                  </a:cubicBezTo>
                  <a:cubicBezTo>
                    <a:pt x="103" y="80"/>
                    <a:pt x="105" y="77"/>
                    <a:pt x="105" y="74"/>
                  </a:cubicBezTo>
                  <a:cubicBezTo>
                    <a:pt x="106" y="74"/>
                    <a:pt x="106" y="73"/>
                    <a:pt x="107" y="72"/>
                  </a:cubicBezTo>
                  <a:cubicBezTo>
                    <a:pt x="118" y="66"/>
                    <a:pt x="118" y="66"/>
                    <a:pt x="118" y="66"/>
                  </a:cubicBezTo>
                  <a:cubicBezTo>
                    <a:pt x="119" y="65"/>
                    <a:pt x="119" y="65"/>
                    <a:pt x="119" y="65"/>
                  </a:cubicBezTo>
                  <a:cubicBezTo>
                    <a:pt x="119" y="55"/>
                    <a:pt x="119" y="55"/>
                    <a:pt x="119" y="55"/>
                  </a:cubicBezTo>
                  <a:cubicBezTo>
                    <a:pt x="119" y="55"/>
                    <a:pt x="119" y="54"/>
                    <a:pt x="118" y="54"/>
                  </a:cubicBezTo>
                  <a:moveTo>
                    <a:pt x="65" y="78"/>
                  </a:moveTo>
                  <a:cubicBezTo>
                    <a:pt x="62" y="79"/>
                    <a:pt x="57" y="79"/>
                    <a:pt x="53" y="78"/>
                  </a:cubicBezTo>
                  <a:cubicBezTo>
                    <a:pt x="39" y="73"/>
                    <a:pt x="37" y="56"/>
                    <a:pt x="46" y="47"/>
                  </a:cubicBezTo>
                  <a:cubicBezTo>
                    <a:pt x="53" y="39"/>
                    <a:pt x="65" y="39"/>
                    <a:pt x="73" y="47"/>
                  </a:cubicBezTo>
                  <a:cubicBezTo>
                    <a:pt x="82" y="56"/>
                    <a:pt x="80" y="73"/>
                    <a:pt x="65" y="78"/>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274">
              <a:extLst>
                <a:ext uri="{FF2B5EF4-FFF2-40B4-BE49-F238E27FC236}">
                  <a16:creationId xmlns:a16="http://schemas.microsoft.com/office/drawing/2014/main" id="{841B0E8B-B273-4116-A125-D5600649D748}"/>
                </a:ext>
              </a:extLst>
            </p:cNvPr>
            <p:cNvSpPr>
              <a:spLocks noEditPoints="1"/>
            </p:cNvSpPr>
            <p:nvPr/>
          </p:nvSpPr>
          <p:spPr bwMode="auto">
            <a:xfrm>
              <a:off x="5206971" y="2675675"/>
              <a:ext cx="252413" cy="250825"/>
            </a:xfrm>
            <a:custGeom>
              <a:avLst/>
              <a:gdLst>
                <a:gd name="T0" fmla="*/ 126 w 143"/>
                <a:gd name="T1" fmla="*/ 52 h 142"/>
                <a:gd name="T2" fmla="*/ 123 w 143"/>
                <a:gd name="T3" fmla="*/ 48 h 142"/>
                <a:gd name="T4" fmla="*/ 128 w 143"/>
                <a:gd name="T5" fmla="*/ 29 h 142"/>
                <a:gd name="T6" fmla="*/ 115 w 143"/>
                <a:gd name="T7" fmla="*/ 15 h 142"/>
                <a:gd name="T8" fmla="*/ 97 w 143"/>
                <a:gd name="T9" fmla="*/ 19 h 142"/>
                <a:gd name="T10" fmla="*/ 92 w 143"/>
                <a:gd name="T11" fmla="*/ 18 h 142"/>
                <a:gd name="T12" fmla="*/ 81 w 143"/>
                <a:gd name="T13" fmla="*/ 1 h 142"/>
                <a:gd name="T14" fmla="*/ 63 w 143"/>
                <a:gd name="T15" fmla="*/ 0 h 142"/>
                <a:gd name="T16" fmla="*/ 53 w 143"/>
                <a:gd name="T17" fmla="*/ 16 h 142"/>
                <a:gd name="T18" fmla="*/ 48 w 143"/>
                <a:gd name="T19" fmla="*/ 19 h 142"/>
                <a:gd name="T20" fmla="*/ 29 w 143"/>
                <a:gd name="T21" fmla="*/ 14 h 142"/>
                <a:gd name="T22" fmla="*/ 15 w 143"/>
                <a:gd name="T23" fmla="*/ 27 h 142"/>
                <a:gd name="T24" fmla="*/ 19 w 143"/>
                <a:gd name="T25" fmla="*/ 46 h 142"/>
                <a:gd name="T26" fmla="*/ 18 w 143"/>
                <a:gd name="T27" fmla="*/ 51 h 142"/>
                <a:gd name="T28" fmla="*/ 1 w 143"/>
                <a:gd name="T29" fmla="*/ 61 h 142"/>
                <a:gd name="T30" fmla="*/ 0 w 143"/>
                <a:gd name="T31" fmla="*/ 80 h 142"/>
                <a:gd name="T32" fmla="*/ 16 w 143"/>
                <a:gd name="T33" fmla="*/ 90 h 142"/>
                <a:gd name="T34" fmla="*/ 19 w 143"/>
                <a:gd name="T35" fmla="*/ 95 h 142"/>
                <a:gd name="T36" fmla="*/ 15 w 143"/>
                <a:gd name="T37" fmla="*/ 114 h 142"/>
                <a:gd name="T38" fmla="*/ 27 w 143"/>
                <a:gd name="T39" fmla="*/ 128 h 142"/>
                <a:gd name="T40" fmla="*/ 46 w 143"/>
                <a:gd name="T41" fmla="*/ 123 h 142"/>
                <a:gd name="T42" fmla="*/ 51 w 143"/>
                <a:gd name="T43" fmla="*/ 125 h 142"/>
                <a:gd name="T44" fmla="*/ 61 w 143"/>
                <a:gd name="T45" fmla="*/ 141 h 142"/>
                <a:gd name="T46" fmla="*/ 80 w 143"/>
                <a:gd name="T47" fmla="*/ 142 h 142"/>
                <a:gd name="T48" fmla="*/ 90 w 143"/>
                <a:gd name="T49" fmla="*/ 126 h 142"/>
                <a:gd name="T50" fmla="*/ 95 w 143"/>
                <a:gd name="T51" fmla="*/ 123 h 142"/>
                <a:gd name="T52" fmla="*/ 114 w 143"/>
                <a:gd name="T53" fmla="*/ 128 h 142"/>
                <a:gd name="T54" fmla="*/ 128 w 143"/>
                <a:gd name="T55" fmla="*/ 115 h 142"/>
                <a:gd name="T56" fmla="*/ 123 w 143"/>
                <a:gd name="T57" fmla="*/ 97 h 142"/>
                <a:gd name="T58" fmla="*/ 125 w 143"/>
                <a:gd name="T59" fmla="*/ 91 h 142"/>
                <a:gd name="T60" fmla="*/ 142 w 143"/>
                <a:gd name="T61" fmla="*/ 81 h 142"/>
                <a:gd name="T62" fmla="*/ 143 w 143"/>
                <a:gd name="T63" fmla="*/ 62 h 142"/>
                <a:gd name="T64" fmla="*/ 81 w 143"/>
                <a:gd name="T65" fmla="*/ 92 h 142"/>
                <a:gd name="T66" fmla="*/ 62 w 143"/>
                <a:gd name="T67" fmla="*/ 50 h 142"/>
                <a:gd name="T68" fmla="*/ 81 w 143"/>
                <a:gd name="T69" fmla="*/ 9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 h="142">
                  <a:moveTo>
                    <a:pt x="142" y="61"/>
                  </a:moveTo>
                  <a:cubicBezTo>
                    <a:pt x="126" y="52"/>
                    <a:pt x="126" y="52"/>
                    <a:pt x="126" y="52"/>
                  </a:cubicBezTo>
                  <a:cubicBezTo>
                    <a:pt x="125" y="52"/>
                    <a:pt x="125" y="52"/>
                    <a:pt x="125" y="51"/>
                  </a:cubicBezTo>
                  <a:cubicBezTo>
                    <a:pt x="124" y="50"/>
                    <a:pt x="124" y="49"/>
                    <a:pt x="123" y="48"/>
                  </a:cubicBezTo>
                  <a:cubicBezTo>
                    <a:pt x="123" y="47"/>
                    <a:pt x="123" y="46"/>
                    <a:pt x="123" y="46"/>
                  </a:cubicBezTo>
                  <a:cubicBezTo>
                    <a:pt x="128" y="29"/>
                    <a:pt x="128" y="29"/>
                    <a:pt x="128" y="29"/>
                  </a:cubicBezTo>
                  <a:cubicBezTo>
                    <a:pt x="128" y="28"/>
                    <a:pt x="128" y="27"/>
                    <a:pt x="128" y="27"/>
                  </a:cubicBezTo>
                  <a:cubicBezTo>
                    <a:pt x="115" y="15"/>
                    <a:pt x="115" y="15"/>
                    <a:pt x="115" y="15"/>
                  </a:cubicBezTo>
                  <a:cubicBezTo>
                    <a:pt x="115" y="14"/>
                    <a:pt x="114" y="14"/>
                    <a:pt x="114" y="14"/>
                  </a:cubicBezTo>
                  <a:cubicBezTo>
                    <a:pt x="97" y="19"/>
                    <a:pt x="97" y="19"/>
                    <a:pt x="97" y="19"/>
                  </a:cubicBezTo>
                  <a:cubicBezTo>
                    <a:pt x="96" y="19"/>
                    <a:pt x="95" y="19"/>
                    <a:pt x="95" y="19"/>
                  </a:cubicBezTo>
                  <a:cubicBezTo>
                    <a:pt x="94" y="19"/>
                    <a:pt x="93" y="18"/>
                    <a:pt x="92" y="18"/>
                  </a:cubicBezTo>
                  <a:cubicBezTo>
                    <a:pt x="91" y="18"/>
                    <a:pt x="90" y="17"/>
                    <a:pt x="90" y="16"/>
                  </a:cubicBezTo>
                  <a:cubicBezTo>
                    <a:pt x="81" y="1"/>
                    <a:pt x="81" y="1"/>
                    <a:pt x="81" y="1"/>
                  </a:cubicBezTo>
                  <a:cubicBezTo>
                    <a:pt x="81" y="0"/>
                    <a:pt x="81" y="0"/>
                    <a:pt x="80" y="0"/>
                  </a:cubicBezTo>
                  <a:cubicBezTo>
                    <a:pt x="63" y="0"/>
                    <a:pt x="63" y="0"/>
                    <a:pt x="63" y="0"/>
                  </a:cubicBezTo>
                  <a:cubicBezTo>
                    <a:pt x="62" y="0"/>
                    <a:pt x="62" y="0"/>
                    <a:pt x="61" y="1"/>
                  </a:cubicBezTo>
                  <a:cubicBezTo>
                    <a:pt x="53" y="16"/>
                    <a:pt x="53" y="16"/>
                    <a:pt x="53" y="16"/>
                  </a:cubicBezTo>
                  <a:cubicBezTo>
                    <a:pt x="52" y="17"/>
                    <a:pt x="52" y="18"/>
                    <a:pt x="51" y="18"/>
                  </a:cubicBezTo>
                  <a:cubicBezTo>
                    <a:pt x="50" y="18"/>
                    <a:pt x="49" y="19"/>
                    <a:pt x="48" y="19"/>
                  </a:cubicBezTo>
                  <a:cubicBezTo>
                    <a:pt x="47" y="19"/>
                    <a:pt x="46" y="19"/>
                    <a:pt x="46" y="19"/>
                  </a:cubicBezTo>
                  <a:cubicBezTo>
                    <a:pt x="29" y="14"/>
                    <a:pt x="29" y="14"/>
                    <a:pt x="29" y="14"/>
                  </a:cubicBezTo>
                  <a:cubicBezTo>
                    <a:pt x="28" y="14"/>
                    <a:pt x="28" y="14"/>
                    <a:pt x="27" y="15"/>
                  </a:cubicBezTo>
                  <a:cubicBezTo>
                    <a:pt x="15" y="27"/>
                    <a:pt x="15" y="27"/>
                    <a:pt x="15" y="27"/>
                  </a:cubicBezTo>
                  <a:cubicBezTo>
                    <a:pt x="15" y="28"/>
                    <a:pt x="14" y="28"/>
                    <a:pt x="15" y="29"/>
                  </a:cubicBezTo>
                  <a:cubicBezTo>
                    <a:pt x="19" y="46"/>
                    <a:pt x="19" y="46"/>
                    <a:pt x="19" y="46"/>
                  </a:cubicBezTo>
                  <a:cubicBezTo>
                    <a:pt x="20" y="46"/>
                    <a:pt x="19" y="47"/>
                    <a:pt x="19" y="48"/>
                  </a:cubicBezTo>
                  <a:cubicBezTo>
                    <a:pt x="19" y="49"/>
                    <a:pt x="18" y="50"/>
                    <a:pt x="18" y="51"/>
                  </a:cubicBezTo>
                  <a:cubicBezTo>
                    <a:pt x="17" y="52"/>
                    <a:pt x="17" y="52"/>
                    <a:pt x="16" y="53"/>
                  </a:cubicBezTo>
                  <a:cubicBezTo>
                    <a:pt x="1" y="61"/>
                    <a:pt x="1" y="61"/>
                    <a:pt x="1" y="61"/>
                  </a:cubicBezTo>
                  <a:cubicBezTo>
                    <a:pt x="1" y="62"/>
                    <a:pt x="0" y="62"/>
                    <a:pt x="0" y="63"/>
                  </a:cubicBezTo>
                  <a:cubicBezTo>
                    <a:pt x="0" y="80"/>
                    <a:pt x="0" y="80"/>
                    <a:pt x="0" y="80"/>
                  </a:cubicBezTo>
                  <a:cubicBezTo>
                    <a:pt x="0" y="81"/>
                    <a:pt x="1" y="81"/>
                    <a:pt x="1" y="81"/>
                  </a:cubicBezTo>
                  <a:cubicBezTo>
                    <a:pt x="16" y="90"/>
                    <a:pt x="16" y="90"/>
                    <a:pt x="16" y="90"/>
                  </a:cubicBezTo>
                  <a:cubicBezTo>
                    <a:pt x="17" y="90"/>
                    <a:pt x="18" y="91"/>
                    <a:pt x="18" y="91"/>
                  </a:cubicBezTo>
                  <a:cubicBezTo>
                    <a:pt x="18" y="93"/>
                    <a:pt x="19" y="94"/>
                    <a:pt x="19" y="95"/>
                  </a:cubicBezTo>
                  <a:cubicBezTo>
                    <a:pt x="20" y="96"/>
                    <a:pt x="20" y="96"/>
                    <a:pt x="19" y="97"/>
                  </a:cubicBezTo>
                  <a:cubicBezTo>
                    <a:pt x="15" y="114"/>
                    <a:pt x="15" y="114"/>
                    <a:pt x="15" y="114"/>
                  </a:cubicBezTo>
                  <a:cubicBezTo>
                    <a:pt x="15" y="114"/>
                    <a:pt x="15" y="115"/>
                    <a:pt x="15" y="115"/>
                  </a:cubicBezTo>
                  <a:cubicBezTo>
                    <a:pt x="27" y="128"/>
                    <a:pt x="27" y="128"/>
                    <a:pt x="27" y="128"/>
                  </a:cubicBezTo>
                  <a:cubicBezTo>
                    <a:pt x="28" y="128"/>
                    <a:pt x="28" y="128"/>
                    <a:pt x="29" y="128"/>
                  </a:cubicBezTo>
                  <a:cubicBezTo>
                    <a:pt x="46" y="123"/>
                    <a:pt x="46" y="123"/>
                    <a:pt x="46" y="123"/>
                  </a:cubicBezTo>
                  <a:cubicBezTo>
                    <a:pt x="46" y="123"/>
                    <a:pt x="47" y="123"/>
                    <a:pt x="48" y="123"/>
                  </a:cubicBezTo>
                  <a:cubicBezTo>
                    <a:pt x="49" y="124"/>
                    <a:pt x="50" y="124"/>
                    <a:pt x="51" y="125"/>
                  </a:cubicBezTo>
                  <a:cubicBezTo>
                    <a:pt x="52" y="125"/>
                    <a:pt x="53" y="126"/>
                    <a:pt x="53" y="126"/>
                  </a:cubicBezTo>
                  <a:cubicBezTo>
                    <a:pt x="61" y="141"/>
                    <a:pt x="61" y="141"/>
                    <a:pt x="61" y="141"/>
                  </a:cubicBezTo>
                  <a:cubicBezTo>
                    <a:pt x="62" y="142"/>
                    <a:pt x="62" y="142"/>
                    <a:pt x="63" y="142"/>
                  </a:cubicBezTo>
                  <a:cubicBezTo>
                    <a:pt x="80" y="142"/>
                    <a:pt x="80" y="142"/>
                    <a:pt x="80" y="142"/>
                  </a:cubicBezTo>
                  <a:cubicBezTo>
                    <a:pt x="81" y="142"/>
                    <a:pt x="81" y="142"/>
                    <a:pt x="82" y="141"/>
                  </a:cubicBezTo>
                  <a:cubicBezTo>
                    <a:pt x="90" y="126"/>
                    <a:pt x="90" y="126"/>
                    <a:pt x="90" y="126"/>
                  </a:cubicBezTo>
                  <a:cubicBezTo>
                    <a:pt x="90" y="125"/>
                    <a:pt x="91" y="125"/>
                    <a:pt x="92" y="125"/>
                  </a:cubicBezTo>
                  <a:cubicBezTo>
                    <a:pt x="93" y="124"/>
                    <a:pt x="94" y="124"/>
                    <a:pt x="95" y="123"/>
                  </a:cubicBezTo>
                  <a:cubicBezTo>
                    <a:pt x="96" y="123"/>
                    <a:pt x="97" y="123"/>
                    <a:pt x="97" y="123"/>
                  </a:cubicBezTo>
                  <a:cubicBezTo>
                    <a:pt x="114" y="128"/>
                    <a:pt x="114" y="128"/>
                    <a:pt x="114" y="128"/>
                  </a:cubicBezTo>
                  <a:cubicBezTo>
                    <a:pt x="115" y="128"/>
                    <a:pt x="115" y="128"/>
                    <a:pt x="116" y="128"/>
                  </a:cubicBezTo>
                  <a:cubicBezTo>
                    <a:pt x="128" y="115"/>
                    <a:pt x="128" y="115"/>
                    <a:pt x="128" y="115"/>
                  </a:cubicBezTo>
                  <a:cubicBezTo>
                    <a:pt x="128" y="115"/>
                    <a:pt x="128" y="114"/>
                    <a:pt x="128" y="114"/>
                  </a:cubicBezTo>
                  <a:cubicBezTo>
                    <a:pt x="123" y="97"/>
                    <a:pt x="123" y="97"/>
                    <a:pt x="123" y="97"/>
                  </a:cubicBezTo>
                  <a:cubicBezTo>
                    <a:pt x="123" y="96"/>
                    <a:pt x="123" y="95"/>
                    <a:pt x="124" y="95"/>
                  </a:cubicBezTo>
                  <a:cubicBezTo>
                    <a:pt x="124" y="93"/>
                    <a:pt x="124" y="92"/>
                    <a:pt x="125" y="91"/>
                  </a:cubicBezTo>
                  <a:cubicBezTo>
                    <a:pt x="125" y="91"/>
                    <a:pt x="126" y="90"/>
                    <a:pt x="126" y="90"/>
                  </a:cubicBezTo>
                  <a:cubicBezTo>
                    <a:pt x="142" y="81"/>
                    <a:pt x="142" y="81"/>
                    <a:pt x="142" y="81"/>
                  </a:cubicBezTo>
                  <a:cubicBezTo>
                    <a:pt x="142" y="81"/>
                    <a:pt x="143" y="80"/>
                    <a:pt x="143" y="80"/>
                  </a:cubicBezTo>
                  <a:cubicBezTo>
                    <a:pt x="143" y="62"/>
                    <a:pt x="143" y="62"/>
                    <a:pt x="143" y="62"/>
                  </a:cubicBezTo>
                  <a:cubicBezTo>
                    <a:pt x="143" y="62"/>
                    <a:pt x="142" y="61"/>
                    <a:pt x="142" y="61"/>
                  </a:cubicBezTo>
                  <a:moveTo>
                    <a:pt x="81" y="92"/>
                  </a:moveTo>
                  <a:cubicBezTo>
                    <a:pt x="61" y="100"/>
                    <a:pt x="42" y="81"/>
                    <a:pt x="50" y="62"/>
                  </a:cubicBezTo>
                  <a:cubicBezTo>
                    <a:pt x="53" y="56"/>
                    <a:pt x="57" y="52"/>
                    <a:pt x="62" y="50"/>
                  </a:cubicBezTo>
                  <a:cubicBezTo>
                    <a:pt x="82" y="42"/>
                    <a:pt x="101" y="61"/>
                    <a:pt x="92" y="81"/>
                  </a:cubicBezTo>
                  <a:cubicBezTo>
                    <a:pt x="90" y="86"/>
                    <a:pt x="86" y="90"/>
                    <a:pt x="81" y="92"/>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2" name="Footer Placeholder 3">
            <a:extLst>
              <a:ext uri="{FF2B5EF4-FFF2-40B4-BE49-F238E27FC236}">
                <a16:creationId xmlns:a16="http://schemas.microsoft.com/office/drawing/2014/main" id="{3F5BC7A6-ABC8-41BE-881D-AD00DDEFAB14}"/>
              </a:ext>
            </a:extLst>
          </p:cNvPr>
          <p:cNvSpPr>
            <a:spLocks noGrp="1"/>
          </p:cNvSpPr>
          <p:nvPr>
            <p:ph type="ftr" sz="quarter" idx="3"/>
          </p:nvPr>
        </p:nvSpPr>
        <p:spPr>
          <a:xfrm>
            <a:off x="607486" y="169187"/>
            <a:ext cx="6153535" cy="366183"/>
          </a:xfrm>
          <a:prstGeom prst="rect">
            <a:avLst/>
          </a:prstGeom>
        </p:spPr>
        <p:txBody>
          <a:bodyPr vert="horz" lIns="0" tIns="0" rIns="0" bIns="0" rtlCol="0" anchor="ctr"/>
          <a:lstStyle>
            <a:lvl1pPr>
              <a:defRPr lang="en-US" sz="933" b="1" spc="400">
                <a:solidFill>
                  <a:srgbClr val="000000"/>
                </a:solidFill>
                <a:cs typeface="Intel Clear"/>
              </a:defRPr>
            </a:lvl1pPr>
          </a:lstStyle>
          <a:p>
            <a:pPr defTabSz="914377"/>
            <a:r>
              <a:rPr lang="en-US">
                <a:latin typeface="Intel Clear"/>
              </a:rPr>
              <a:t>INTEL® DISTRIBUTION OF O</a:t>
            </a:r>
            <a:r>
              <a:rPr lang="en-US" sz="800">
                <a:latin typeface="Intel Clear"/>
              </a:rPr>
              <a:t>PEN</a:t>
            </a:r>
            <a:r>
              <a:rPr lang="en-US">
                <a:latin typeface="Intel Clear"/>
              </a:rPr>
              <a:t>VINO™ TOOLKIT</a:t>
            </a:r>
          </a:p>
        </p:txBody>
      </p:sp>
    </p:spTree>
    <p:extLst>
      <p:ext uri="{BB962C8B-B14F-4D97-AF65-F5344CB8AC3E}">
        <p14:creationId xmlns:p14="http://schemas.microsoft.com/office/powerpoint/2010/main" val="3238783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FB3B505-509F-4177-B5B5-1E97B30DCDCF}"/>
              </a:ext>
            </a:extLst>
          </p:cNvPr>
          <p:cNvSpPr>
            <a:spLocks noGrp="1"/>
          </p:cNvSpPr>
          <p:nvPr>
            <p:ph type="sldNum" sz="quarter" idx="12"/>
          </p:nvPr>
        </p:nvSpPr>
        <p:spPr/>
        <p:txBody>
          <a:bodyPr/>
          <a:lstStyle/>
          <a:p>
            <a:fld id="{EE2556C5-CE8C-6547-B838-EA80C61A4AF7}" type="slidenum">
              <a:rPr lang="en-US" smtClean="0"/>
              <a:pPr/>
              <a:t>4</a:t>
            </a:fld>
            <a:endParaRPr lang="en-US" dirty="0"/>
          </a:p>
        </p:txBody>
      </p:sp>
      <p:sp>
        <p:nvSpPr>
          <p:cNvPr id="7" name="Rectangle 6">
            <a:extLst>
              <a:ext uri="{FF2B5EF4-FFF2-40B4-BE49-F238E27FC236}">
                <a16:creationId xmlns:a16="http://schemas.microsoft.com/office/drawing/2014/main" id="{458246CB-D3BA-4AD9-9C93-77A8AA1A1B40}"/>
              </a:ext>
            </a:extLst>
          </p:cNvPr>
          <p:cNvSpPr/>
          <p:nvPr/>
        </p:nvSpPr>
        <p:spPr>
          <a:xfrm>
            <a:off x="0" y="1463367"/>
            <a:ext cx="12192000" cy="783587"/>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a:ln>
                <a:noFill/>
              </a:ln>
              <a:solidFill>
                <a:prstClr val="white"/>
              </a:solidFill>
              <a:effectLst/>
              <a:uLnTx/>
              <a:uFillTx/>
              <a:latin typeface="Intel Clear"/>
              <a:ea typeface="+mn-ea"/>
              <a:cs typeface="+mn-cs"/>
            </a:endParaRPr>
          </a:p>
        </p:txBody>
      </p:sp>
      <p:sp>
        <p:nvSpPr>
          <p:cNvPr id="8" name="Rectangle 7">
            <a:extLst>
              <a:ext uri="{FF2B5EF4-FFF2-40B4-BE49-F238E27FC236}">
                <a16:creationId xmlns:a16="http://schemas.microsoft.com/office/drawing/2014/main" id="{443E65F3-8100-4723-A11F-242FE028407F}"/>
              </a:ext>
            </a:extLst>
          </p:cNvPr>
          <p:cNvSpPr/>
          <p:nvPr/>
        </p:nvSpPr>
        <p:spPr>
          <a:xfrm>
            <a:off x="1276221" y="1446815"/>
            <a:ext cx="2372744" cy="80013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45720" rIns="0" bIns="45720" rtlCol="0" anchor="ctr">
            <a:noAutofit/>
          </a:bodyPr>
          <a:lstStyle/>
          <a:p>
            <a:pPr marL="0" marR="0" lvl="0" indent="0" algn="ctr" defTabSz="914377" rtl="0" eaLnBrk="1" fontAlgn="auto" latinLnBrk="0" hangingPunct="1">
              <a:lnSpc>
                <a:spcPct val="100000"/>
              </a:lnSpc>
              <a:spcBef>
                <a:spcPts val="1200"/>
              </a:spcBef>
              <a:spcAft>
                <a:spcPts val="1200"/>
              </a:spcAft>
              <a:buClr>
                <a:srgbClr val="003C71"/>
              </a:buClr>
              <a:buSzTx/>
              <a:buFontTx/>
              <a:buNone/>
              <a:tabLst/>
              <a:defRPr/>
            </a:pPr>
            <a:r>
              <a:rPr kumimoji="0" lang="en-US" sz="1200" b="0" i="0" u="none" strike="noStrike" kern="1200" cap="none" spc="0" normalizeH="0" baseline="0" noProof="0" dirty="0">
                <a:ln>
                  <a:noFill/>
                </a:ln>
                <a:solidFill>
                  <a:srgbClr val="003C71"/>
                </a:solidFill>
                <a:effectLst/>
                <a:uLnTx/>
                <a:uFillTx/>
                <a:latin typeface="Intel Clear"/>
                <a:ea typeface="+mn-ea"/>
                <a:cs typeface="+mn-cs"/>
              </a:rPr>
              <a:t>AI software market is projected to reach USD 126.0 billion in annual worldwide revenue by 2025</a:t>
            </a:r>
            <a:r>
              <a:rPr kumimoji="0" lang="en-US" sz="1200" b="0" i="0" u="none" strike="noStrike" kern="1200" cap="none" spc="0" normalizeH="0" baseline="30000" noProof="0" dirty="0">
                <a:ln>
                  <a:noFill/>
                </a:ln>
                <a:solidFill>
                  <a:srgbClr val="003C71"/>
                </a:solidFill>
                <a:effectLst/>
                <a:uLnTx/>
                <a:uFillTx/>
                <a:latin typeface="Intel Clear"/>
                <a:ea typeface="+mn-ea"/>
                <a:cs typeface="+mn-cs"/>
              </a:rPr>
              <a:t>3</a:t>
            </a:r>
          </a:p>
        </p:txBody>
      </p:sp>
      <p:grpSp>
        <p:nvGrpSpPr>
          <p:cNvPr id="9" name="Group 8">
            <a:extLst>
              <a:ext uri="{FF2B5EF4-FFF2-40B4-BE49-F238E27FC236}">
                <a16:creationId xmlns:a16="http://schemas.microsoft.com/office/drawing/2014/main" id="{1BCF936D-BB00-46A4-8427-D1EAB2B0438E}"/>
              </a:ext>
            </a:extLst>
          </p:cNvPr>
          <p:cNvGrpSpPr/>
          <p:nvPr/>
        </p:nvGrpSpPr>
        <p:grpSpPr>
          <a:xfrm>
            <a:off x="530457" y="1543043"/>
            <a:ext cx="595602" cy="595597"/>
            <a:chOff x="2115895" y="1250873"/>
            <a:chExt cx="595602" cy="595597"/>
          </a:xfrm>
        </p:grpSpPr>
        <p:sp>
          <p:nvSpPr>
            <p:cNvPr id="10" name="Oval 9">
              <a:extLst>
                <a:ext uri="{FF2B5EF4-FFF2-40B4-BE49-F238E27FC236}">
                  <a16:creationId xmlns:a16="http://schemas.microsoft.com/office/drawing/2014/main" id="{BD151E95-DE46-4DBA-8479-8A0031C1D9A1}"/>
                </a:ext>
              </a:extLst>
            </p:cNvPr>
            <p:cNvSpPr/>
            <p:nvPr/>
          </p:nvSpPr>
          <p:spPr>
            <a:xfrm>
              <a:off x="2115895" y="1250873"/>
              <a:ext cx="595602" cy="595597"/>
            </a:xfrm>
            <a:prstGeom prst="ellipse">
              <a:avLst/>
            </a:prstGeom>
            <a:solidFill>
              <a:schemeClr val="bg1"/>
            </a:solidFill>
            <a:ln w="127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a:ln>
                  <a:noFill/>
                </a:ln>
                <a:solidFill>
                  <a:prstClr val="white"/>
                </a:solidFill>
                <a:effectLst/>
                <a:uLnTx/>
                <a:uFillTx/>
                <a:latin typeface="Intel Clear"/>
                <a:ea typeface="+mn-ea"/>
                <a:cs typeface="+mn-cs"/>
              </a:endParaRPr>
            </a:p>
          </p:txBody>
        </p:sp>
        <p:grpSp>
          <p:nvGrpSpPr>
            <p:cNvPr id="11" name="Group 10">
              <a:extLst>
                <a:ext uri="{FF2B5EF4-FFF2-40B4-BE49-F238E27FC236}">
                  <a16:creationId xmlns:a16="http://schemas.microsoft.com/office/drawing/2014/main" id="{5D0B7624-329A-4DA4-8848-ACBB7585C1B9}"/>
                </a:ext>
              </a:extLst>
            </p:cNvPr>
            <p:cNvGrpSpPr/>
            <p:nvPr/>
          </p:nvGrpSpPr>
          <p:grpSpPr>
            <a:xfrm>
              <a:off x="2212704" y="1400331"/>
              <a:ext cx="401985" cy="296681"/>
              <a:chOff x="2212704" y="1400331"/>
              <a:chExt cx="401985" cy="296681"/>
            </a:xfrm>
          </p:grpSpPr>
          <p:sp>
            <p:nvSpPr>
              <p:cNvPr id="12" name="Freeform 5">
                <a:extLst>
                  <a:ext uri="{FF2B5EF4-FFF2-40B4-BE49-F238E27FC236}">
                    <a16:creationId xmlns:a16="http://schemas.microsoft.com/office/drawing/2014/main" id="{5D7ED35C-745C-479A-929D-767CA32F2702}"/>
                  </a:ext>
                </a:extLst>
              </p:cNvPr>
              <p:cNvSpPr>
                <a:spLocks/>
              </p:cNvSpPr>
              <p:nvPr/>
            </p:nvSpPr>
            <p:spPr bwMode="auto">
              <a:xfrm flipH="1">
                <a:off x="2212704" y="1578993"/>
                <a:ext cx="184833" cy="118019"/>
              </a:xfrm>
              <a:custGeom>
                <a:avLst/>
                <a:gdLst>
                  <a:gd name="T0" fmla="*/ 148 w 417"/>
                  <a:gd name="T1" fmla="*/ 203 h 267"/>
                  <a:gd name="T2" fmla="*/ 148 w 417"/>
                  <a:gd name="T3" fmla="*/ 151 h 267"/>
                  <a:gd name="T4" fmla="*/ 150 w 417"/>
                  <a:gd name="T5" fmla="*/ 150 h 267"/>
                  <a:gd name="T6" fmla="*/ 150 w 417"/>
                  <a:gd name="T7" fmla="*/ 150 h 267"/>
                  <a:gd name="T8" fmla="*/ 204 w 417"/>
                  <a:gd name="T9" fmla="*/ 0 h 267"/>
                  <a:gd name="T10" fmla="*/ 204 w 417"/>
                  <a:gd name="T11" fmla="*/ 0 h 267"/>
                  <a:gd name="T12" fmla="*/ 0 w 417"/>
                  <a:gd name="T13" fmla="*/ 96 h 267"/>
                  <a:gd name="T14" fmla="*/ 0 w 417"/>
                  <a:gd name="T15" fmla="*/ 96 h 267"/>
                  <a:gd name="T16" fmla="*/ 84 w 417"/>
                  <a:gd name="T17" fmla="*/ 159 h 267"/>
                  <a:gd name="T18" fmla="*/ 84 w 417"/>
                  <a:gd name="T19" fmla="*/ 231 h 267"/>
                  <a:gd name="T20" fmla="*/ 120 w 417"/>
                  <a:gd name="T21" fmla="*/ 267 h 267"/>
                  <a:gd name="T22" fmla="*/ 417 w 417"/>
                  <a:gd name="T23" fmla="*/ 267 h 267"/>
                  <a:gd name="T24" fmla="*/ 417 w 417"/>
                  <a:gd name="T25" fmla="*/ 203 h 267"/>
                  <a:gd name="T26" fmla="*/ 148 w 417"/>
                  <a:gd name="T27" fmla="*/ 20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267">
                    <a:moveTo>
                      <a:pt x="148" y="203"/>
                    </a:moveTo>
                    <a:cubicBezTo>
                      <a:pt x="148" y="151"/>
                      <a:pt x="148" y="151"/>
                      <a:pt x="148" y="151"/>
                    </a:cubicBezTo>
                    <a:cubicBezTo>
                      <a:pt x="148" y="151"/>
                      <a:pt x="149" y="150"/>
                      <a:pt x="150" y="150"/>
                    </a:cubicBezTo>
                    <a:cubicBezTo>
                      <a:pt x="150" y="150"/>
                      <a:pt x="150" y="150"/>
                      <a:pt x="150" y="150"/>
                    </a:cubicBezTo>
                    <a:cubicBezTo>
                      <a:pt x="206" y="124"/>
                      <a:pt x="231" y="56"/>
                      <a:pt x="204" y="0"/>
                    </a:cubicBezTo>
                    <a:cubicBezTo>
                      <a:pt x="204" y="0"/>
                      <a:pt x="204" y="0"/>
                      <a:pt x="204" y="0"/>
                    </a:cubicBezTo>
                    <a:cubicBezTo>
                      <a:pt x="0" y="96"/>
                      <a:pt x="0" y="96"/>
                      <a:pt x="0" y="96"/>
                    </a:cubicBezTo>
                    <a:cubicBezTo>
                      <a:pt x="0" y="96"/>
                      <a:pt x="0" y="96"/>
                      <a:pt x="0" y="96"/>
                    </a:cubicBezTo>
                    <a:cubicBezTo>
                      <a:pt x="16" y="131"/>
                      <a:pt x="48" y="153"/>
                      <a:pt x="84" y="159"/>
                    </a:cubicBezTo>
                    <a:cubicBezTo>
                      <a:pt x="84" y="231"/>
                      <a:pt x="84" y="231"/>
                      <a:pt x="84" y="231"/>
                    </a:cubicBezTo>
                    <a:cubicBezTo>
                      <a:pt x="84" y="251"/>
                      <a:pt x="100" y="267"/>
                      <a:pt x="120" y="267"/>
                    </a:cubicBezTo>
                    <a:cubicBezTo>
                      <a:pt x="417" y="267"/>
                      <a:pt x="417" y="267"/>
                      <a:pt x="417" y="267"/>
                    </a:cubicBezTo>
                    <a:cubicBezTo>
                      <a:pt x="417" y="203"/>
                      <a:pt x="417" y="203"/>
                      <a:pt x="417" y="203"/>
                    </a:cubicBezTo>
                    <a:lnTo>
                      <a:pt x="148" y="203"/>
                    </a:lnTo>
                    <a:close/>
                  </a:path>
                </a:pathLst>
              </a:custGeom>
              <a:solidFill>
                <a:srgbClr val="009C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solidFill>
                    <a:prstClr val="black"/>
                  </a:solidFill>
                  <a:effectLst/>
                  <a:uLnTx/>
                  <a:uFillTx/>
                  <a:latin typeface="Intel Clear"/>
                  <a:ea typeface="+mn-ea"/>
                  <a:cs typeface="+mn-cs"/>
                </a:endParaRPr>
              </a:p>
            </p:txBody>
          </p:sp>
          <p:sp>
            <p:nvSpPr>
              <p:cNvPr id="13" name="Freeform 6">
                <a:extLst>
                  <a:ext uri="{FF2B5EF4-FFF2-40B4-BE49-F238E27FC236}">
                    <a16:creationId xmlns:a16="http://schemas.microsoft.com/office/drawing/2014/main" id="{0656A850-D9B4-4A56-838F-13D92CC1FEFC}"/>
                  </a:ext>
                </a:extLst>
              </p:cNvPr>
              <p:cNvSpPr>
                <a:spLocks/>
              </p:cNvSpPr>
              <p:nvPr/>
            </p:nvSpPr>
            <p:spPr bwMode="auto">
              <a:xfrm flipH="1">
                <a:off x="2516281" y="1553938"/>
                <a:ext cx="98408" cy="114750"/>
              </a:xfrm>
              <a:custGeom>
                <a:avLst/>
                <a:gdLst>
                  <a:gd name="T0" fmla="*/ 127 w 222"/>
                  <a:gd name="T1" fmla="*/ 253 h 260"/>
                  <a:gd name="T2" fmla="*/ 157 w 222"/>
                  <a:gd name="T3" fmla="*/ 165 h 260"/>
                  <a:gd name="T4" fmla="*/ 222 w 222"/>
                  <a:gd name="T5" fmla="*/ 136 h 260"/>
                  <a:gd name="T6" fmla="*/ 215 w 222"/>
                  <a:gd name="T7" fmla="*/ 119 h 260"/>
                  <a:gd name="T8" fmla="*/ 172 w 222"/>
                  <a:gd name="T9" fmla="*/ 25 h 260"/>
                  <a:gd name="T10" fmla="*/ 165 w 222"/>
                  <a:gd name="T11" fmla="*/ 8 h 260"/>
                  <a:gd name="T12" fmla="*/ 99 w 222"/>
                  <a:gd name="T13" fmla="*/ 38 h 260"/>
                  <a:gd name="T14" fmla="*/ 13 w 222"/>
                  <a:gd name="T15" fmla="*/ 3 h 260"/>
                  <a:gd name="T16" fmla="*/ 3 w 222"/>
                  <a:gd name="T17" fmla="*/ 14 h 260"/>
                  <a:gd name="T18" fmla="*/ 112 w 222"/>
                  <a:gd name="T19" fmla="*/ 253 h 260"/>
                  <a:gd name="T20" fmla="*/ 127 w 222"/>
                  <a:gd name="T21" fmla="*/ 2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260">
                    <a:moveTo>
                      <a:pt x="127" y="253"/>
                    </a:moveTo>
                    <a:cubicBezTo>
                      <a:pt x="157" y="165"/>
                      <a:pt x="157" y="165"/>
                      <a:pt x="157" y="165"/>
                    </a:cubicBezTo>
                    <a:cubicBezTo>
                      <a:pt x="222" y="136"/>
                      <a:pt x="222" y="136"/>
                      <a:pt x="222" y="136"/>
                    </a:cubicBezTo>
                    <a:cubicBezTo>
                      <a:pt x="215" y="119"/>
                      <a:pt x="215" y="119"/>
                      <a:pt x="215" y="119"/>
                    </a:cubicBezTo>
                    <a:cubicBezTo>
                      <a:pt x="172" y="25"/>
                      <a:pt x="172" y="25"/>
                      <a:pt x="172" y="25"/>
                    </a:cubicBezTo>
                    <a:cubicBezTo>
                      <a:pt x="165" y="8"/>
                      <a:pt x="165" y="8"/>
                      <a:pt x="165" y="8"/>
                    </a:cubicBezTo>
                    <a:cubicBezTo>
                      <a:pt x="99" y="38"/>
                      <a:pt x="99" y="38"/>
                      <a:pt x="99" y="38"/>
                    </a:cubicBezTo>
                    <a:cubicBezTo>
                      <a:pt x="13" y="3"/>
                      <a:pt x="13" y="3"/>
                      <a:pt x="13" y="3"/>
                    </a:cubicBezTo>
                    <a:cubicBezTo>
                      <a:pt x="7" y="0"/>
                      <a:pt x="0" y="7"/>
                      <a:pt x="3" y="14"/>
                    </a:cubicBezTo>
                    <a:cubicBezTo>
                      <a:pt x="112" y="253"/>
                      <a:pt x="112" y="253"/>
                      <a:pt x="112" y="253"/>
                    </a:cubicBezTo>
                    <a:cubicBezTo>
                      <a:pt x="115" y="260"/>
                      <a:pt x="124" y="260"/>
                      <a:pt x="127" y="253"/>
                    </a:cubicBezTo>
                    <a:close/>
                  </a:path>
                </a:pathLst>
              </a:custGeom>
              <a:solidFill>
                <a:srgbClr val="009C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solidFill>
                    <a:prstClr val="black"/>
                  </a:solidFill>
                  <a:effectLst/>
                  <a:uLnTx/>
                  <a:uFillTx/>
                  <a:latin typeface="Intel Clear"/>
                  <a:ea typeface="+mn-ea"/>
                  <a:cs typeface="+mn-cs"/>
                </a:endParaRPr>
              </a:p>
            </p:txBody>
          </p:sp>
          <p:sp>
            <p:nvSpPr>
              <p:cNvPr id="14" name="Freeform 7">
                <a:extLst>
                  <a:ext uri="{FF2B5EF4-FFF2-40B4-BE49-F238E27FC236}">
                    <a16:creationId xmlns:a16="http://schemas.microsoft.com/office/drawing/2014/main" id="{659F836F-4CF1-448F-944B-E345042442E5}"/>
                  </a:ext>
                </a:extLst>
              </p:cNvPr>
              <p:cNvSpPr>
                <a:spLocks noEditPoints="1"/>
              </p:cNvSpPr>
              <p:nvPr/>
            </p:nvSpPr>
            <p:spPr bwMode="auto">
              <a:xfrm flipH="1">
                <a:off x="2235860" y="1400331"/>
                <a:ext cx="301760" cy="239306"/>
              </a:xfrm>
              <a:custGeom>
                <a:avLst/>
                <a:gdLst>
                  <a:gd name="T0" fmla="*/ 515 w 681"/>
                  <a:gd name="T1" fmla="*/ 9 h 542"/>
                  <a:gd name="T2" fmla="*/ 27 w 681"/>
                  <a:gd name="T3" fmla="*/ 240 h 542"/>
                  <a:gd name="T4" fmla="*/ 8 w 681"/>
                  <a:gd name="T5" fmla="*/ 290 h 542"/>
                  <a:gd name="T6" fmla="*/ 115 w 681"/>
                  <a:gd name="T7" fmla="*/ 515 h 542"/>
                  <a:gd name="T8" fmla="*/ 165 w 681"/>
                  <a:gd name="T9" fmla="*/ 533 h 542"/>
                  <a:gd name="T10" fmla="*/ 654 w 681"/>
                  <a:gd name="T11" fmla="*/ 301 h 542"/>
                  <a:gd name="T12" fmla="*/ 672 w 681"/>
                  <a:gd name="T13" fmla="*/ 251 h 542"/>
                  <a:gd name="T14" fmla="*/ 566 w 681"/>
                  <a:gd name="T15" fmla="*/ 27 h 542"/>
                  <a:gd name="T16" fmla="*/ 515 w 681"/>
                  <a:gd name="T17" fmla="*/ 9 h 542"/>
                  <a:gd name="T18" fmla="*/ 521 w 681"/>
                  <a:gd name="T19" fmla="*/ 103 h 542"/>
                  <a:gd name="T20" fmla="*/ 96 w 681"/>
                  <a:gd name="T21" fmla="*/ 304 h 542"/>
                  <a:gd name="T22" fmla="*/ 74 w 681"/>
                  <a:gd name="T23" fmla="*/ 296 h 542"/>
                  <a:gd name="T24" fmla="*/ 82 w 681"/>
                  <a:gd name="T25" fmla="*/ 275 h 542"/>
                  <a:gd name="T26" fmla="*/ 507 w 681"/>
                  <a:gd name="T27" fmla="*/ 74 h 542"/>
                  <a:gd name="T28" fmla="*/ 528 w 681"/>
                  <a:gd name="T29" fmla="*/ 81 h 542"/>
                  <a:gd name="T30" fmla="*/ 521 w 681"/>
                  <a:gd name="T31" fmla="*/ 103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81" h="542">
                    <a:moveTo>
                      <a:pt x="515" y="9"/>
                    </a:moveTo>
                    <a:cubicBezTo>
                      <a:pt x="27" y="240"/>
                      <a:pt x="27" y="240"/>
                      <a:pt x="27" y="240"/>
                    </a:cubicBezTo>
                    <a:cubicBezTo>
                      <a:pt x="8" y="249"/>
                      <a:pt x="0" y="271"/>
                      <a:pt x="8" y="290"/>
                    </a:cubicBezTo>
                    <a:cubicBezTo>
                      <a:pt x="115" y="515"/>
                      <a:pt x="115" y="515"/>
                      <a:pt x="115" y="515"/>
                    </a:cubicBezTo>
                    <a:cubicBezTo>
                      <a:pt x="124" y="533"/>
                      <a:pt x="146" y="542"/>
                      <a:pt x="165" y="533"/>
                    </a:cubicBezTo>
                    <a:cubicBezTo>
                      <a:pt x="654" y="301"/>
                      <a:pt x="654" y="301"/>
                      <a:pt x="654" y="301"/>
                    </a:cubicBezTo>
                    <a:cubicBezTo>
                      <a:pt x="673" y="293"/>
                      <a:pt x="681" y="270"/>
                      <a:pt x="672" y="251"/>
                    </a:cubicBezTo>
                    <a:cubicBezTo>
                      <a:pt x="566" y="27"/>
                      <a:pt x="566" y="27"/>
                      <a:pt x="566" y="27"/>
                    </a:cubicBezTo>
                    <a:cubicBezTo>
                      <a:pt x="557" y="8"/>
                      <a:pt x="534" y="0"/>
                      <a:pt x="515" y="9"/>
                    </a:cubicBezTo>
                    <a:close/>
                    <a:moveTo>
                      <a:pt x="521" y="103"/>
                    </a:moveTo>
                    <a:cubicBezTo>
                      <a:pt x="96" y="304"/>
                      <a:pt x="96" y="304"/>
                      <a:pt x="96" y="304"/>
                    </a:cubicBezTo>
                    <a:cubicBezTo>
                      <a:pt x="88" y="307"/>
                      <a:pt x="78" y="304"/>
                      <a:pt x="74" y="296"/>
                    </a:cubicBezTo>
                    <a:cubicBezTo>
                      <a:pt x="71" y="288"/>
                      <a:pt x="74" y="279"/>
                      <a:pt x="82" y="275"/>
                    </a:cubicBezTo>
                    <a:cubicBezTo>
                      <a:pt x="507" y="74"/>
                      <a:pt x="507" y="74"/>
                      <a:pt x="507" y="74"/>
                    </a:cubicBezTo>
                    <a:cubicBezTo>
                      <a:pt x="515" y="70"/>
                      <a:pt x="525" y="73"/>
                      <a:pt x="528" y="81"/>
                    </a:cubicBezTo>
                    <a:cubicBezTo>
                      <a:pt x="532" y="89"/>
                      <a:pt x="529" y="99"/>
                      <a:pt x="521" y="103"/>
                    </a:cubicBezTo>
                    <a:close/>
                  </a:path>
                </a:pathLst>
              </a:custGeom>
              <a:solidFill>
                <a:srgbClr val="003C7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solidFill>
                    <a:prstClr val="black"/>
                  </a:solidFill>
                  <a:effectLst/>
                  <a:uLnTx/>
                  <a:uFillTx/>
                  <a:latin typeface="Intel Clear"/>
                  <a:ea typeface="+mn-ea"/>
                  <a:cs typeface="+mn-cs"/>
                </a:endParaRPr>
              </a:p>
            </p:txBody>
          </p:sp>
        </p:grpSp>
      </p:grpSp>
      <p:grpSp>
        <p:nvGrpSpPr>
          <p:cNvPr id="15" name="Group 14">
            <a:extLst>
              <a:ext uri="{FF2B5EF4-FFF2-40B4-BE49-F238E27FC236}">
                <a16:creationId xmlns:a16="http://schemas.microsoft.com/office/drawing/2014/main" id="{EFC79B62-E297-487A-B255-B26E7428A0DD}"/>
              </a:ext>
            </a:extLst>
          </p:cNvPr>
          <p:cNvGrpSpPr/>
          <p:nvPr/>
        </p:nvGrpSpPr>
        <p:grpSpPr>
          <a:xfrm>
            <a:off x="612858" y="2577735"/>
            <a:ext cx="1720864" cy="1611109"/>
            <a:chOff x="574758" y="2724809"/>
            <a:chExt cx="1472184" cy="1472185"/>
          </a:xfrm>
        </p:grpSpPr>
        <p:pic>
          <p:nvPicPr>
            <p:cNvPr id="16" name="Picture 15">
              <a:extLst>
                <a:ext uri="{FF2B5EF4-FFF2-40B4-BE49-F238E27FC236}">
                  <a16:creationId xmlns:a16="http://schemas.microsoft.com/office/drawing/2014/main" id="{F1FC32F6-1297-4AC1-943A-2FCE61B081CC}"/>
                </a:ext>
              </a:extLst>
            </p:cNvPr>
            <p:cNvPicPr>
              <a:picLocks noChangeAspect="1"/>
            </p:cNvPicPr>
            <p:nvPr/>
          </p:nvPicPr>
          <p:blipFill>
            <a:blip r:embed="rId3" cstate="email">
              <a:extLst>
                <a:ext uri="{28A0092B-C50C-407E-A947-70E740481C1C}">
                  <a14:useLocalDpi xmlns:a14="http://schemas.microsoft.com/office/drawing/2010/main"/>
                </a:ext>
              </a:extLst>
            </a:blip>
            <a:srcRect r="12815" b="12815"/>
            <a:stretch>
              <a:fillRect/>
            </a:stretch>
          </p:blipFill>
          <p:spPr>
            <a:xfrm>
              <a:off x="576537" y="2728366"/>
              <a:ext cx="1468627" cy="1468628"/>
            </a:xfrm>
            <a:custGeom>
              <a:avLst/>
              <a:gdLst>
                <a:gd name="connsiteX0" fmla="*/ 0 w 1468627"/>
                <a:gd name="connsiteY0" fmla="*/ 0 h 1468628"/>
                <a:gd name="connsiteX1" fmla="*/ 1468627 w 1468627"/>
                <a:gd name="connsiteY1" fmla="*/ 0 h 1468628"/>
                <a:gd name="connsiteX2" fmla="*/ 1468627 w 1468627"/>
                <a:gd name="connsiteY2" fmla="*/ 1468628 h 1468628"/>
                <a:gd name="connsiteX3" fmla="*/ 0 w 1468627"/>
                <a:gd name="connsiteY3" fmla="*/ 1468628 h 1468628"/>
              </a:gdLst>
              <a:ahLst/>
              <a:cxnLst>
                <a:cxn ang="0">
                  <a:pos x="connsiteX0" y="connsiteY0"/>
                </a:cxn>
                <a:cxn ang="0">
                  <a:pos x="connsiteX1" y="connsiteY1"/>
                </a:cxn>
                <a:cxn ang="0">
                  <a:pos x="connsiteX2" y="connsiteY2"/>
                </a:cxn>
                <a:cxn ang="0">
                  <a:pos x="connsiteX3" y="connsiteY3"/>
                </a:cxn>
              </a:cxnLst>
              <a:rect l="l" t="t" r="r" b="b"/>
              <a:pathLst>
                <a:path w="1468627" h="1468628">
                  <a:moveTo>
                    <a:pt x="0" y="0"/>
                  </a:moveTo>
                  <a:lnTo>
                    <a:pt x="1468627" y="0"/>
                  </a:lnTo>
                  <a:lnTo>
                    <a:pt x="1468627" y="1468628"/>
                  </a:lnTo>
                  <a:lnTo>
                    <a:pt x="0" y="1468628"/>
                  </a:lnTo>
                  <a:close/>
                </a:path>
              </a:pathLst>
            </a:custGeom>
          </p:spPr>
        </p:pic>
        <p:sp>
          <p:nvSpPr>
            <p:cNvPr id="17" name="Rectangle 16">
              <a:extLst>
                <a:ext uri="{FF2B5EF4-FFF2-40B4-BE49-F238E27FC236}">
                  <a16:creationId xmlns:a16="http://schemas.microsoft.com/office/drawing/2014/main" id="{11CAA23B-5331-4494-BE1C-C84F1FC253D7}"/>
                </a:ext>
              </a:extLst>
            </p:cNvPr>
            <p:cNvSpPr/>
            <p:nvPr/>
          </p:nvSpPr>
          <p:spPr>
            <a:xfrm>
              <a:off x="574758" y="2724809"/>
              <a:ext cx="1472184" cy="703229"/>
            </a:xfrm>
            <a:prstGeom prst="rect">
              <a:avLst/>
            </a:prstGeom>
            <a:gradFill flip="none" rotWithShape="1">
              <a:gsLst>
                <a:gs pos="100000">
                  <a:srgbClr val="000000">
                    <a:alpha val="0"/>
                  </a:srgbClr>
                </a:gs>
                <a:gs pos="0">
                  <a:srgbClr val="000000">
                    <a:alpha val="93000"/>
                  </a:srgbClr>
                </a:gs>
              </a:gsLst>
              <a:lin ang="5400000" scaled="1"/>
              <a:tileRect/>
            </a:gradFill>
          </p:spPr>
          <p:txBody>
            <a:bodyPr wrap="square" lIns="0" tIns="0" rIns="0" bIns="0" anchor="t" anchorCtr="0">
              <a:no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white"/>
                  </a:solidFill>
                  <a:effectLst>
                    <a:outerShdw blurRad="50800" dist="38100" dir="2700000" algn="tl" rotWithShape="0">
                      <a:prstClr val="black">
                        <a:alpha val="40000"/>
                      </a:prstClr>
                    </a:outerShdw>
                  </a:effectLst>
                  <a:uLnTx/>
                  <a:uFillTx/>
                  <a:latin typeface="Intel Clear Pro"/>
                  <a:ea typeface="+mn-ea"/>
                  <a:cs typeface="+mn-cs"/>
                </a:rPr>
                <a:t>Agriculture</a:t>
              </a:r>
            </a:p>
          </p:txBody>
        </p:sp>
        <p:sp>
          <p:nvSpPr>
            <p:cNvPr id="18" name="Rectangle 17">
              <a:extLst>
                <a:ext uri="{FF2B5EF4-FFF2-40B4-BE49-F238E27FC236}">
                  <a16:creationId xmlns:a16="http://schemas.microsoft.com/office/drawing/2014/main" id="{2831F400-89C5-4C71-B305-8DA95A186A5B}"/>
                </a:ext>
              </a:extLst>
            </p:cNvPr>
            <p:cNvSpPr/>
            <p:nvPr/>
          </p:nvSpPr>
          <p:spPr>
            <a:xfrm>
              <a:off x="574758" y="3458327"/>
              <a:ext cx="1472184" cy="738665"/>
            </a:xfrm>
            <a:prstGeom prst="rect">
              <a:avLst/>
            </a:prstGeom>
            <a:gradFill flip="none" rotWithShape="1">
              <a:gsLst>
                <a:gs pos="100000">
                  <a:srgbClr val="000000">
                    <a:alpha val="0"/>
                  </a:srgbClr>
                </a:gs>
                <a:gs pos="0">
                  <a:srgbClr val="000000"/>
                </a:gs>
              </a:gsLst>
              <a:lin ang="16200000" scaled="1"/>
              <a:tileRect/>
            </a:gradFill>
          </p:spPr>
          <p:txBody>
            <a:bodyPr wrap="square" lIns="45720" tIns="45720" rIns="45720" bIns="45720" anchor="b" anchorCtr="0">
              <a:no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Intel Clear"/>
                  <a:ea typeface="+mn-ea"/>
                  <a:cs typeface="+mn-cs"/>
                </a:rPr>
                <a:t>Achieve higher yields and increase efficiency</a:t>
              </a:r>
            </a:p>
          </p:txBody>
        </p:sp>
      </p:grpSp>
      <p:grpSp>
        <p:nvGrpSpPr>
          <p:cNvPr id="19" name="Group 18">
            <a:extLst>
              <a:ext uri="{FF2B5EF4-FFF2-40B4-BE49-F238E27FC236}">
                <a16:creationId xmlns:a16="http://schemas.microsoft.com/office/drawing/2014/main" id="{58248B58-4614-4EB1-A451-433D64BA09E8}"/>
              </a:ext>
            </a:extLst>
          </p:cNvPr>
          <p:cNvGrpSpPr/>
          <p:nvPr/>
        </p:nvGrpSpPr>
        <p:grpSpPr>
          <a:xfrm>
            <a:off x="612858" y="4337755"/>
            <a:ext cx="1720864" cy="1607220"/>
            <a:chOff x="574758" y="4577234"/>
            <a:chExt cx="1472184" cy="1468629"/>
          </a:xfrm>
        </p:grpSpPr>
        <p:pic>
          <p:nvPicPr>
            <p:cNvPr id="20" name="Picture 19">
              <a:extLst>
                <a:ext uri="{FF2B5EF4-FFF2-40B4-BE49-F238E27FC236}">
                  <a16:creationId xmlns:a16="http://schemas.microsoft.com/office/drawing/2014/main" id="{51170592-BFD5-4D44-85F6-7CA0330A3692}"/>
                </a:ext>
              </a:extLst>
            </p:cNvPr>
            <p:cNvPicPr>
              <a:picLocks noChangeAspect="1" noChangeArrowheads="1"/>
            </p:cNvPicPr>
            <p:nvPr/>
          </p:nvPicPr>
          <p:blipFill rotWithShape="1">
            <a:blip r:embed="rId4" cstate="email">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a:ext>
              </a:extLst>
            </a:blip>
            <a:srcRect l="779" r="12270" b="13049"/>
            <a:stretch/>
          </p:blipFill>
          <p:spPr bwMode="auto">
            <a:xfrm>
              <a:off x="576536" y="4577234"/>
              <a:ext cx="1468629" cy="1468627"/>
            </a:xfrm>
            <a:custGeom>
              <a:avLst/>
              <a:gdLst>
                <a:gd name="connsiteX0" fmla="*/ 0 w 1468629"/>
                <a:gd name="connsiteY0" fmla="*/ 0 h 1468628"/>
                <a:gd name="connsiteX1" fmla="*/ 1468629 w 1468629"/>
                <a:gd name="connsiteY1" fmla="*/ 0 h 1468628"/>
                <a:gd name="connsiteX2" fmla="*/ 1468629 w 1468629"/>
                <a:gd name="connsiteY2" fmla="*/ 1468628 h 1468628"/>
                <a:gd name="connsiteX3" fmla="*/ 0 w 1468629"/>
                <a:gd name="connsiteY3" fmla="*/ 1468628 h 1468628"/>
              </a:gdLst>
              <a:ahLst/>
              <a:cxnLst>
                <a:cxn ang="0">
                  <a:pos x="connsiteX0" y="connsiteY0"/>
                </a:cxn>
                <a:cxn ang="0">
                  <a:pos x="connsiteX1" y="connsiteY1"/>
                </a:cxn>
                <a:cxn ang="0">
                  <a:pos x="connsiteX2" y="connsiteY2"/>
                </a:cxn>
                <a:cxn ang="0">
                  <a:pos x="connsiteX3" y="connsiteY3"/>
                </a:cxn>
              </a:cxnLst>
              <a:rect l="l" t="t" r="r" b="b"/>
              <a:pathLst>
                <a:path w="1468629" h="1468628">
                  <a:moveTo>
                    <a:pt x="0" y="0"/>
                  </a:moveTo>
                  <a:lnTo>
                    <a:pt x="1468629" y="0"/>
                  </a:lnTo>
                  <a:lnTo>
                    <a:pt x="1468629" y="1468628"/>
                  </a:lnTo>
                  <a:lnTo>
                    <a:pt x="0" y="1468628"/>
                  </a:lnTo>
                  <a:close/>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Rectangle 20">
              <a:extLst>
                <a:ext uri="{FF2B5EF4-FFF2-40B4-BE49-F238E27FC236}">
                  <a16:creationId xmlns:a16="http://schemas.microsoft.com/office/drawing/2014/main" id="{A9B99E72-4857-4FD2-BE19-DDA46A7D7735}"/>
                </a:ext>
              </a:extLst>
            </p:cNvPr>
            <p:cNvSpPr/>
            <p:nvPr/>
          </p:nvSpPr>
          <p:spPr>
            <a:xfrm>
              <a:off x="574758" y="5307198"/>
              <a:ext cx="1472184" cy="738665"/>
            </a:xfrm>
            <a:prstGeom prst="rect">
              <a:avLst/>
            </a:prstGeom>
            <a:gradFill flip="none" rotWithShape="1">
              <a:gsLst>
                <a:gs pos="100000">
                  <a:srgbClr val="000000">
                    <a:alpha val="0"/>
                  </a:srgbClr>
                </a:gs>
                <a:gs pos="0">
                  <a:srgbClr val="000000"/>
                </a:gs>
              </a:gsLst>
              <a:lin ang="16200000" scaled="1"/>
              <a:tileRect/>
            </a:gradFill>
          </p:spPr>
          <p:txBody>
            <a:bodyPr wrap="square" lIns="45720" tIns="45720" rIns="45720" bIns="45720" anchor="b" anchorCtr="0">
              <a:no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Intel Clear"/>
                  <a:ea typeface="+mn-ea"/>
                  <a:cs typeface="+mn-cs"/>
                </a:rPr>
                <a:t>Empower truly intelligent Industry 4.0</a:t>
              </a:r>
            </a:p>
          </p:txBody>
        </p:sp>
        <p:sp>
          <p:nvSpPr>
            <p:cNvPr id="22" name="Rectangle 21">
              <a:extLst>
                <a:ext uri="{FF2B5EF4-FFF2-40B4-BE49-F238E27FC236}">
                  <a16:creationId xmlns:a16="http://schemas.microsoft.com/office/drawing/2014/main" id="{011A3F84-F266-4AC0-A7F7-495E71A166C4}"/>
                </a:ext>
              </a:extLst>
            </p:cNvPr>
            <p:cNvSpPr/>
            <p:nvPr/>
          </p:nvSpPr>
          <p:spPr>
            <a:xfrm>
              <a:off x="574758" y="4577238"/>
              <a:ext cx="1472184" cy="703229"/>
            </a:xfrm>
            <a:prstGeom prst="rect">
              <a:avLst/>
            </a:prstGeom>
            <a:gradFill flip="none" rotWithShape="1">
              <a:gsLst>
                <a:gs pos="100000">
                  <a:srgbClr val="000000">
                    <a:alpha val="0"/>
                  </a:srgbClr>
                </a:gs>
                <a:gs pos="0">
                  <a:srgbClr val="000000">
                    <a:alpha val="93000"/>
                  </a:srgbClr>
                </a:gs>
              </a:gsLst>
              <a:lin ang="5400000" scaled="1"/>
              <a:tileRect/>
            </a:gradFill>
          </p:spPr>
          <p:txBody>
            <a:bodyPr wrap="square" lIns="0" tIns="0" rIns="0" bIns="0" anchor="t" anchorCtr="0">
              <a:no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white"/>
                  </a:solidFill>
                  <a:effectLst>
                    <a:outerShdw blurRad="50800" dist="38100" dir="2700000" algn="tl" rotWithShape="0">
                      <a:prstClr val="black">
                        <a:alpha val="40000"/>
                      </a:prstClr>
                    </a:outerShdw>
                  </a:effectLst>
                  <a:uLnTx/>
                  <a:uFillTx/>
                  <a:latin typeface="Intel Clear Pro"/>
                  <a:ea typeface="+mn-ea"/>
                  <a:cs typeface="+mn-cs"/>
                </a:rPr>
                <a:t>INDUSTRIAL</a:t>
              </a:r>
            </a:p>
          </p:txBody>
        </p:sp>
      </p:grpSp>
      <p:grpSp>
        <p:nvGrpSpPr>
          <p:cNvPr id="23" name="Group 22">
            <a:extLst>
              <a:ext uri="{FF2B5EF4-FFF2-40B4-BE49-F238E27FC236}">
                <a16:creationId xmlns:a16="http://schemas.microsoft.com/office/drawing/2014/main" id="{A24F2BDE-AFCB-4296-B769-4B540DE76B48}"/>
              </a:ext>
            </a:extLst>
          </p:cNvPr>
          <p:cNvGrpSpPr/>
          <p:nvPr/>
        </p:nvGrpSpPr>
        <p:grpSpPr>
          <a:xfrm>
            <a:off x="2462593" y="2577736"/>
            <a:ext cx="1720864" cy="1615000"/>
            <a:chOff x="2494549" y="2724808"/>
            <a:chExt cx="1472184" cy="1475740"/>
          </a:xfrm>
        </p:grpSpPr>
        <p:pic>
          <p:nvPicPr>
            <p:cNvPr id="24" name="Picture 23">
              <a:extLst>
                <a:ext uri="{FF2B5EF4-FFF2-40B4-BE49-F238E27FC236}">
                  <a16:creationId xmlns:a16="http://schemas.microsoft.com/office/drawing/2014/main" id="{2FA0174A-6113-4C52-829A-9422099E2591}"/>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l="1984" t="-1" r="11065" b="12815"/>
            <a:stretch/>
          </p:blipFill>
          <p:spPr>
            <a:xfrm>
              <a:off x="2496327" y="2728364"/>
              <a:ext cx="1468629" cy="1468628"/>
            </a:xfrm>
            <a:custGeom>
              <a:avLst/>
              <a:gdLst>
                <a:gd name="connsiteX0" fmla="*/ 0 w 1468629"/>
                <a:gd name="connsiteY0" fmla="*/ 0 h 1468628"/>
                <a:gd name="connsiteX1" fmla="*/ 1468629 w 1468629"/>
                <a:gd name="connsiteY1" fmla="*/ 0 h 1468628"/>
                <a:gd name="connsiteX2" fmla="*/ 1468629 w 1468629"/>
                <a:gd name="connsiteY2" fmla="*/ 1468628 h 1468628"/>
                <a:gd name="connsiteX3" fmla="*/ 0 w 1468629"/>
                <a:gd name="connsiteY3" fmla="*/ 1468628 h 1468628"/>
              </a:gdLst>
              <a:ahLst/>
              <a:cxnLst>
                <a:cxn ang="0">
                  <a:pos x="connsiteX0" y="connsiteY0"/>
                </a:cxn>
                <a:cxn ang="0">
                  <a:pos x="connsiteX1" y="connsiteY1"/>
                </a:cxn>
                <a:cxn ang="0">
                  <a:pos x="connsiteX2" y="connsiteY2"/>
                </a:cxn>
                <a:cxn ang="0">
                  <a:pos x="connsiteX3" y="connsiteY3"/>
                </a:cxn>
              </a:cxnLst>
              <a:rect l="l" t="t" r="r" b="b"/>
              <a:pathLst>
                <a:path w="1468629" h="1468628">
                  <a:moveTo>
                    <a:pt x="0" y="0"/>
                  </a:moveTo>
                  <a:lnTo>
                    <a:pt x="1468629" y="0"/>
                  </a:lnTo>
                  <a:lnTo>
                    <a:pt x="1468629" y="1468628"/>
                  </a:lnTo>
                  <a:lnTo>
                    <a:pt x="0" y="1468628"/>
                  </a:lnTo>
                  <a:close/>
                </a:path>
              </a:pathLst>
            </a:custGeom>
          </p:spPr>
        </p:pic>
        <p:sp>
          <p:nvSpPr>
            <p:cNvPr id="25" name="Rectangle 24">
              <a:extLst>
                <a:ext uri="{FF2B5EF4-FFF2-40B4-BE49-F238E27FC236}">
                  <a16:creationId xmlns:a16="http://schemas.microsoft.com/office/drawing/2014/main" id="{7811BD26-76AD-454A-A95B-7B7025E7BB88}"/>
                </a:ext>
              </a:extLst>
            </p:cNvPr>
            <p:cNvSpPr/>
            <p:nvPr/>
          </p:nvSpPr>
          <p:spPr>
            <a:xfrm>
              <a:off x="2494549" y="3461883"/>
              <a:ext cx="1472184" cy="738665"/>
            </a:xfrm>
            <a:prstGeom prst="rect">
              <a:avLst/>
            </a:prstGeom>
            <a:gradFill flip="none" rotWithShape="1">
              <a:gsLst>
                <a:gs pos="100000">
                  <a:srgbClr val="000000">
                    <a:alpha val="0"/>
                  </a:srgbClr>
                </a:gs>
                <a:gs pos="0">
                  <a:srgbClr val="000000"/>
                </a:gs>
              </a:gsLst>
              <a:lin ang="16200000" scaled="1"/>
              <a:tileRect/>
            </a:gradFill>
          </p:spPr>
          <p:txBody>
            <a:bodyPr wrap="square" lIns="45720" tIns="45720" rIns="45720" bIns="45720" anchor="b" anchorCtr="0">
              <a:no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Intel Clear"/>
                  <a:ea typeface="+mn-ea"/>
                  <a:cs typeface="+mn-cs"/>
                </a:rPr>
                <a:t>Maximize production </a:t>
              </a:r>
              <a:br>
                <a:rPr kumimoji="0" lang="en-US" sz="1200" b="0" i="0" u="none" strike="noStrike" kern="1200" cap="none" spc="0" normalizeH="0" baseline="0" noProof="0">
                  <a:ln>
                    <a:noFill/>
                  </a:ln>
                  <a:solidFill>
                    <a:prstClr val="white"/>
                  </a:solidFill>
                  <a:effectLst/>
                  <a:uLnTx/>
                  <a:uFillTx/>
                  <a:latin typeface="Intel Clear"/>
                  <a:ea typeface="+mn-ea"/>
                  <a:cs typeface="+mn-cs"/>
                </a:rPr>
              </a:br>
              <a:r>
                <a:rPr kumimoji="0" lang="en-US" sz="1200" b="0" i="0" u="none" strike="noStrike" kern="1200" cap="none" spc="0" normalizeH="0" baseline="0" noProof="0">
                  <a:ln>
                    <a:noFill/>
                  </a:ln>
                  <a:solidFill>
                    <a:prstClr val="white"/>
                  </a:solidFill>
                  <a:effectLst/>
                  <a:uLnTx/>
                  <a:uFillTx/>
                  <a:latin typeface="Intel Clear"/>
                  <a:ea typeface="+mn-ea"/>
                  <a:cs typeface="+mn-cs"/>
                </a:rPr>
                <a:t>and uptime</a:t>
              </a:r>
            </a:p>
          </p:txBody>
        </p:sp>
        <p:sp>
          <p:nvSpPr>
            <p:cNvPr id="26" name="Rectangle 25">
              <a:extLst>
                <a:ext uri="{FF2B5EF4-FFF2-40B4-BE49-F238E27FC236}">
                  <a16:creationId xmlns:a16="http://schemas.microsoft.com/office/drawing/2014/main" id="{9C9E2664-38D5-422A-9029-4E8275436FB0}"/>
                </a:ext>
              </a:extLst>
            </p:cNvPr>
            <p:cNvSpPr/>
            <p:nvPr/>
          </p:nvSpPr>
          <p:spPr>
            <a:xfrm>
              <a:off x="2494549" y="2724808"/>
              <a:ext cx="1472184" cy="703229"/>
            </a:xfrm>
            <a:prstGeom prst="rect">
              <a:avLst/>
            </a:prstGeom>
            <a:gradFill flip="none" rotWithShape="1">
              <a:gsLst>
                <a:gs pos="100000">
                  <a:srgbClr val="000000">
                    <a:alpha val="0"/>
                  </a:srgbClr>
                </a:gs>
                <a:gs pos="0">
                  <a:srgbClr val="000000">
                    <a:alpha val="93000"/>
                  </a:srgbClr>
                </a:gs>
              </a:gsLst>
              <a:lin ang="5400000" scaled="1"/>
              <a:tileRect/>
            </a:gradFill>
          </p:spPr>
          <p:txBody>
            <a:bodyPr wrap="square" lIns="0" tIns="0" rIns="0" bIns="0" anchor="t" anchorCtr="0">
              <a:no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white"/>
                  </a:solidFill>
                  <a:effectLst>
                    <a:outerShdw blurRad="50800" dist="38100" dir="2700000" algn="tl" rotWithShape="0">
                      <a:prstClr val="black">
                        <a:alpha val="40000"/>
                      </a:prstClr>
                    </a:outerShdw>
                  </a:effectLst>
                  <a:uLnTx/>
                  <a:uFillTx/>
                  <a:latin typeface="Intel Clear Pro"/>
                  <a:ea typeface="+mn-ea"/>
                  <a:cs typeface="+mn-cs"/>
                </a:rPr>
                <a:t>ENERGY</a:t>
              </a:r>
            </a:p>
          </p:txBody>
        </p:sp>
      </p:grpSp>
      <p:grpSp>
        <p:nvGrpSpPr>
          <p:cNvPr id="27" name="Group 26">
            <a:extLst>
              <a:ext uri="{FF2B5EF4-FFF2-40B4-BE49-F238E27FC236}">
                <a16:creationId xmlns:a16="http://schemas.microsoft.com/office/drawing/2014/main" id="{A38B4CE3-B87D-4F8C-8701-A33C6A628DC6}"/>
              </a:ext>
            </a:extLst>
          </p:cNvPr>
          <p:cNvGrpSpPr/>
          <p:nvPr/>
        </p:nvGrpSpPr>
        <p:grpSpPr>
          <a:xfrm>
            <a:off x="2462593" y="4337755"/>
            <a:ext cx="1720864" cy="1607220"/>
            <a:chOff x="2494549" y="4577234"/>
            <a:chExt cx="1472184" cy="1468629"/>
          </a:xfrm>
        </p:grpSpPr>
        <p:pic>
          <p:nvPicPr>
            <p:cNvPr id="28" name="Picture 27">
              <a:extLst>
                <a:ext uri="{FF2B5EF4-FFF2-40B4-BE49-F238E27FC236}">
                  <a16:creationId xmlns:a16="http://schemas.microsoft.com/office/drawing/2014/main" id="{FF078C9E-1CC0-4002-A87D-2281B311F77C}"/>
                </a:ext>
              </a:extLst>
            </p:cNvPr>
            <p:cNvPicPr>
              <a:picLocks noChangeAspect="1"/>
            </p:cNvPicPr>
            <p:nvPr/>
          </p:nvPicPr>
          <p:blipFill rotWithShape="1">
            <a:blip r:embed="rId7" cstate="email">
              <a:extLst>
                <a:ext uri="{28A0092B-C50C-407E-A947-70E740481C1C}">
                  <a14:useLocalDpi xmlns:a14="http://schemas.microsoft.com/office/drawing/2010/main"/>
                </a:ext>
              </a:extLst>
            </a:blip>
            <a:srcRect l="2374" r="10675" b="13049"/>
            <a:stretch/>
          </p:blipFill>
          <p:spPr>
            <a:xfrm>
              <a:off x="2496327" y="4577234"/>
              <a:ext cx="1468629" cy="1468627"/>
            </a:xfrm>
            <a:custGeom>
              <a:avLst/>
              <a:gdLst>
                <a:gd name="connsiteX0" fmla="*/ 0 w 1468629"/>
                <a:gd name="connsiteY0" fmla="*/ 0 h 1468628"/>
                <a:gd name="connsiteX1" fmla="*/ 1468629 w 1468629"/>
                <a:gd name="connsiteY1" fmla="*/ 0 h 1468628"/>
                <a:gd name="connsiteX2" fmla="*/ 1468629 w 1468629"/>
                <a:gd name="connsiteY2" fmla="*/ 1468628 h 1468628"/>
                <a:gd name="connsiteX3" fmla="*/ 0 w 1468629"/>
                <a:gd name="connsiteY3" fmla="*/ 1468628 h 1468628"/>
              </a:gdLst>
              <a:ahLst/>
              <a:cxnLst>
                <a:cxn ang="0">
                  <a:pos x="connsiteX0" y="connsiteY0"/>
                </a:cxn>
                <a:cxn ang="0">
                  <a:pos x="connsiteX1" y="connsiteY1"/>
                </a:cxn>
                <a:cxn ang="0">
                  <a:pos x="connsiteX2" y="connsiteY2"/>
                </a:cxn>
                <a:cxn ang="0">
                  <a:pos x="connsiteX3" y="connsiteY3"/>
                </a:cxn>
              </a:cxnLst>
              <a:rect l="l" t="t" r="r" b="b"/>
              <a:pathLst>
                <a:path w="1468629" h="1468628">
                  <a:moveTo>
                    <a:pt x="0" y="0"/>
                  </a:moveTo>
                  <a:lnTo>
                    <a:pt x="1468629" y="0"/>
                  </a:lnTo>
                  <a:lnTo>
                    <a:pt x="1468629" y="1468628"/>
                  </a:lnTo>
                  <a:lnTo>
                    <a:pt x="0" y="1468628"/>
                  </a:lnTo>
                  <a:close/>
                </a:path>
              </a:pathLst>
            </a:custGeom>
          </p:spPr>
        </p:pic>
        <p:sp>
          <p:nvSpPr>
            <p:cNvPr id="29" name="Rectangle 28">
              <a:extLst>
                <a:ext uri="{FF2B5EF4-FFF2-40B4-BE49-F238E27FC236}">
                  <a16:creationId xmlns:a16="http://schemas.microsoft.com/office/drawing/2014/main" id="{B9CC7DB7-523C-4943-AEE8-E50667D5F92D}"/>
                </a:ext>
              </a:extLst>
            </p:cNvPr>
            <p:cNvSpPr/>
            <p:nvPr/>
          </p:nvSpPr>
          <p:spPr>
            <a:xfrm>
              <a:off x="2494549" y="5307198"/>
              <a:ext cx="1472184" cy="738665"/>
            </a:xfrm>
            <a:prstGeom prst="rect">
              <a:avLst/>
            </a:prstGeom>
            <a:gradFill flip="none" rotWithShape="1">
              <a:gsLst>
                <a:gs pos="100000">
                  <a:srgbClr val="000000">
                    <a:alpha val="0"/>
                  </a:srgbClr>
                </a:gs>
                <a:gs pos="0">
                  <a:srgbClr val="000000"/>
                </a:gs>
              </a:gsLst>
              <a:lin ang="16200000" scaled="1"/>
              <a:tileRect/>
            </a:gradFill>
          </p:spPr>
          <p:txBody>
            <a:bodyPr wrap="square" lIns="45720" tIns="45720" rIns="45720" bIns="45720" anchor="b" anchorCtr="0">
              <a:no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Intel Clear"/>
                  <a:ea typeface="+mn-ea"/>
                  <a:cs typeface="+mn-cs"/>
                </a:rPr>
                <a:t>Create </a:t>
              </a:r>
              <a:br>
                <a:rPr kumimoji="0" lang="en-US" sz="1200" b="0" i="0" u="none" strike="noStrike" kern="1200" cap="none" spc="0" normalizeH="0" baseline="0" noProof="0">
                  <a:ln>
                    <a:noFill/>
                  </a:ln>
                  <a:solidFill>
                    <a:prstClr val="white"/>
                  </a:solidFill>
                  <a:effectLst/>
                  <a:uLnTx/>
                  <a:uFillTx/>
                  <a:latin typeface="Intel Clear"/>
                  <a:ea typeface="+mn-ea"/>
                  <a:cs typeface="+mn-cs"/>
                </a:rPr>
              </a:br>
              <a:r>
                <a:rPr kumimoji="0" lang="en-US" sz="1200" b="0" i="0" u="none" strike="noStrike" kern="1200" cap="none" spc="0" normalizeH="0" baseline="0" noProof="0">
                  <a:ln>
                    <a:noFill/>
                  </a:ln>
                  <a:solidFill>
                    <a:prstClr val="white"/>
                  </a:solidFill>
                  <a:effectLst/>
                  <a:uLnTx/>
                  <a:uFillTx/>
                  <a:latin typeface="Intel Clear"/>
                  <a:ea typeface="+mn-ea"/>
                  <a:cs typeface="+mn-cs"/>
                </a:rPr>
                <a:t>thrilling experiences</a:t>
              </a:r>
            </a:p>
          </p:txBody>
        </p:sp>
        <p:sp>
          <p:nvSpPr>
            <p:cNvPr id="30" name="Rectangle 29">
              <a:extLst>
                <a:ext uri="{FF2B5EF4-FFF2-40B4-BE49-F238E27FC236}">
                  <a16:creationId xmlns:a16="http://schemas.microsoft.com/office/drawing/2014/main" id="{1D5EC5CD-0BF9-462F-B2E4-A8FC10E8367E}"/>
                </a:ext>
              </a:extLst>
            </p:cNvPr>
            <p:cNvSpPr/>
            <p:nvPr/>
          </p:nvSpPr>
          <p:spPr>
            <a:xfrm>
              <a:off x="2494549" y="4577238"/>
              <a:ext cx="1472184" cy="703229"/>
            </a:xfrm>
            <a:prstGeom prst="rect">
              <a:avLst/>
            </a:prstGeom>
            <a:gradFill flip="none" rotWithShape="1">
              <a:gsLst>
                <a:gs pos="100000">
                  <a:srgbClr val="000000">
                    <a:alpha val="0"/>
                  </a:srgbClr>
                </a:gs>
                <a:gs pos="0">
                  <a:srgbClr val="000000">
                    <a:alpha val="93000"/>
                  </a:srgbClr>
                </a:gs>
              </a:gsLst>
              <a:lin ang="5400000" scaled="1"/>
              <a:tileRect/>
            </a:gradFill>
          </p:spPr>
          <p:txBody>
            <a:bodyPr wrap="square" lIns="0" tIns="0" rIns="0" bIns="0" anchor="t" anchorCtr="0">
              <a:no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white"/>
                  </a:solidFill>
                  <a:effectLst>
                    <a:outerShdw blurRad="50800" dist="38100" dir="2700000" algn="tl" rotWithShape="0">
                      <a:prstClr val="black">
                        <a:alpha val="40000"/>
                      </a:prstClr>
                    </a:outerShdw>
                  </a:effectLst>
                  <a:uLnTx/>
                  <a:uFillTx/>
                  <a:latin typeface="Intel Clear Pro"/>
                  <a:ea typeface="+mn-ea"/>
                  <a:cs typeface="+mn-cs"/>
                </a:rPr>
                <a:t>MEDIA</a:t>
              </a:r>
            </a:p>
          </p:txBody>
        </p:sp>
      </p:grpSp>
      <p:grpSp>
        <p:nvGrpSpPr>
          <p:cNvPr id="31" name="Group 30">
            <a:extLst>
              <a:ext uri="{FF2B5EF4-FFF2-40B4-BE49-F238E27FC236}">
                <a16:creationId xmlns:a16="http://schemas.microsoft.com/office/drawing/2014/main" id="{3F8DCCDA-D517-400A-9492-2107457EDDCB}"/>
              </a:ext>
            </a:extLst>
          </p:cNvPr>
          <p:cNvGrpSpPr/>
          <p:nvPr/>
        </p:nvGrpSpPr>
        <p:grpSpPr>
          <a:xfrm>
            <a:off x="4312329" y="2577736"/>
            <a:ext cx="1720864" cy="1615000"/>
            <a:chOff x="4409641" y="2724808"/>
            <a:chExt cx="1472184" cy="1475740"/>
          </a:xfrm>
        </p:grpSpPr>
        <p:pic>
          <p:nvPicPr>
            <p:cNvPr id="32" name="Picture 31">
              <a:extLst>
                <a:ext uri="{FF2B5EF4-FFF2-40B4-BE49-F238E27FC236}">
                  <a16:creationId xmlns:a16="http://schemas.microsoft.com/office/drawing/2014/main" id="{FD7FD315-9D5D-4A98-9C15-0BF6E3FDEA21}"/>
                </a:ext>
              </a:extLst>
            </p:cNvPr>
            <p:cNvPicPr>
              <a:picLocks noChangeAspect="1" noChangeArrowheads="1"/>
            </p:cNvPicPr>
            <p:nvPr/>
          </p:nvPicPr>
          <p:blipFill rotWithShape="1">
            <a:blip r:embed="rId8" cstate="email">
              <a:extLst>
                <a:ext uri="{28A0092B-C50C-407E-A947-70E740481C1C}">
                  <a14:useLocalDpi xmlns:a14="http://schemas.microsoft.com/office/drawing/2010/main"/>
                </a:ext>
              </a:extLst>
            </a:blip>
            <a:srcRect l="3677" t="-1" r="9372" b="12815"/>
            <a:stretch/>
          </p:blipFill>
          <p:spPr bwMode="auto">
            <a:xfrm>
              <a:off x="4411419" y="2728364"/>
              <a:ext cx="1468629" cy="1468628"/>
            </a:xfrm>
            <a:custGeom>
              <a:avLst/>
              <a:gdLst>
                <a:gd name="connsiteX0" fmla="*/ 0 w 1468629"/>
                <a:gd name="connsiteY0" fmla="*/ 0 h 1468628"/>
                <a:gd name="connsiteX1" fmla="*/ 1468629 w 1468629"/>
                <a:gd name="connsiteY1" fmla="*/ 0 h 1468628"/>
                <a:gd name="connsiteX2" fmla="*/ 1468629 w 1468629"/>
                <a:gd name="connsiteY2" fmla="*/ 1468628 h 1468628"/>
                <a:gd name="connsiteX3" fmla="*/ 0 w 1468629"/>
                <a:gd name="connsiteY3" fmla="*/ 1468628 h 1468628"/>
              </a:gdLst>
              <a:ahLst/>
              <a:cxnLst>
                <a:cxn ang="0">
                  <a:pos x="connsiteX0" y="connsiteY0"/>
                </a:cxn>
                <a:cxn ang="0">
                  <a:pos x="connsiteX1" y="connsiteY1"/>
                </a:cxn>
                <a:cxn ang="0">
                  <a:pos x="connsiteX2" y="connsiteY2"/>
                </a:cxn>
                <a:cxn ang="0">
                  <a:pos x="connsiteX3" y="connsiteY3"/>
                </a:cxn>
              </a:cxnLst>
              <a:rect l="l" t="t" r="r" b="b"/>
              <a:pathLst>
                <a:path w="1468629" h="1468628">
                  <a:moveTo>
                    <a:pt x="0" y="0"/>
                  </a:moveTo>
                  <a:lnTo>
                    <a:pt x="1468629" y="0"/>
                  </a:lnTo>
                  <a:lnTo>
                    <a:pt x="1468629" y="1468628"/>
                  </a:lnTo>
                  <a:lnTo>
                    <a:pt x="0" y="1468628"/>
                  </a:lnTo>
                  <a:close/>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Rectangle 32">
              <a:extLst>
                <a:ext uri="{FF2B5EF4-FFF2-40B4-BE49-F238E27FC236}">
                  <a16:creationId xmlns:a16="http://schemas.microsoft.com/office/drawing/2014/main" id="{1AA23308-F6D1-4337-A5F0-6BE4F1938241}"/>
                </a:ext>
              </a:extLst>
            </p:cNvPr>
            <p:cNvSpPr/>
            <p:nvPr/>
          </p:nvSpPr>
          <p:spPr>
            <a:xfrm>
              <a:off x="4409641" y="3461883"/>
              <a:ext cx="1472184" cy="738665"/>
            </a:xfrm>
            <a:prstGeom prst="rect">
              <a:avLst/>
            </a:prstGeom>
            <a:gradFill flip="none" rotWithShape="1">
              <a:gsLst>
                <a:gs pos="100000">
                  <a:srgbClr val="000000">
                    <a:alpha val="0"/>
                  </a:srgbClr>
                </a:gs>
                <a:gs pos="0">
                  <a:srgbClr val="000000"/>
                </a:gs>
              </a:gsLst>
              <a:lin ang="16200000" scaled="1"/>
              <a:tileRect/>
            </a:gradFill>
          </p:spPr>
          <p:txBody>
            <a:bodyPr wrap="square" lIns="45720" tIns="45720" rIns="45720" bIns="45720" anchor="b" anchorCtr="0">
              <a:no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Intel Clear"/>
                  <a:ea typeface="+mn-ea"/>
                  <a:cs typeface="+mn-cs"/>
                </a:rPr>
                <a:t>Transform the </a:t>
              </a:r>
              <a:br>
                <a:rPr kumimoji="0" lang="en-US" sz="1200" b="0" i="0" u="none" strike="noStrike" kern="1200" cap="none" spc="0" normalizeH="0" baseline="0" noProof="0" dirty="0">
                  <a:ln>
                    <a:noFill/>
                  </a:ln>
                  <a:solidFill>
                    <a:prstClr val="white"/>
                  </a:solidFill>
                  <a:effectLst/>
                  <a:uLnTx/>
                  <a:uFillTx/>
                  <a:latin typeface="Intel Clear"/>
                  <a:ea typeface="+mn-ea"/>
                  <a:cs typeface="+mn-cs"/>
                </a:rPr>
              </a:br>
              <a:r>
                <a:rPr kumimoji="0" lang="en-US" sz="1200" b="0" i="0" u="none" strike="noStrike" kern="1200" cap="none" spc="0" normalizeH="0" baseline="0" noProof="0" dirty="0">
                  <a:ln>
                    <a:noFill/>
                  </a:ln>
                  <a:solidFill>
                    <a:prstClr val="white"/>
                  </a:solidFill>
                  <a:effectLst/>
                  <a:uLnTx/>
                  <a:uFillTx/>
                  <a:latin typeface="Intel Clear"/>
                  <a:ea typeface="+mn-ea"/>
                  <a:cs typeface="+mn-cs"/>
                </a:rPr>
                <a:t>learning experience</a:t>
              </a:r>
            </a:p>
          </p:txBody>
        </p:sp>
        <p:sp>
          <p:nvSpPr>
            <p:cNvPr id="34" name="Rectangle 33">
              <a:extLst>
                <a:ext uri="{FF2B5EF4-FFF2-40B4-BE49-F238E27FC236}">
                  <a16:creationId xmlns:a16="http://schemas.microsoft.com/office/drawing/2014/main" id="{1D34EADE-C890-4C69-9AB5-88E3093E6A05}"/>
                </a:ext>
              </a:extLst>
            </p:cNvPr>
            <p:cNvSpPr/>
            <p:nvPr/>
          </p:nvSpPr>
          <p:spPr>
            <a:xfrm>
              <a:off x="4409641" y="2724808"/>
              <a:ext cx="1472184" cy="703229"/>
            </a:xfrm>
            <a:prstGeom prst="rect">
              <a:avLst/>
            </a:prstGeom>
            <a:gradFill flip="none" rotWithShape="1">
              <a:gsLst>
                <a:gs pos="100000">
                  <a:srgbClr val="000000">
                    <a:alpha val="0"/>
                  </a:srgbClr>
                </a:gs>
                <a:gs pos="0">
                  <a:srgbClr val="000000">
                    <a:alpha val="93000"/>
                  </a:srgbClr>
                </a:gs>
              </a:gsLst>
              <a:lin ang="5400000" scaled="1"/>
              <a:tileRect/>
            </a:gradFill>
          </p:spPr>
          <p:txBody>
            <a:bodyPr wrap="square" lIns="0" tIns="0" rIns="0" bIns="0" anchor="t" anchorCtr="0">
              <a:no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white"/>
                  </a:solidFill>
                  <a:effectLst>
                    <a:outerShdw blurRad="50800" dist="38100" dir="2700000" algn="tl" rotWithShape="0">
                      <a:prstClr val="black">
                        <a:alpha val="40000"/>
                      </a:prstClr>
                    </a:outerShdw>
                  </a:effectLst>
                  <a:uLnTx/>
                  <a:uFillTx/>
                  <a:latin typeface="Intel Clear Pro"/>
                  <a:ea typeface="+mn-ea"/>
                  <a:cs typeface="+mn-cs"/>
                </a:rPr>
                <a:t>EDUCATION</a:t>
              </a:r>
            </a:p>
          </p:txBody>
        </p:sp>
      </p:grpSp>
      <p:grpSp>
        <p:nvGrpSpPr>
          <p:cNvPr id="35" name="Group 34">
            <a:extLst>
              <a:ext uri="{FF2B5EF4-FFF2-40B4-BE49-F238E27FC236}">
                <a16:creationId xmlns:a16="http://schemas.microsoft.com/office/drawing/2014/main" id="{B6C033E6-910E-48C5-85C9-D2ACBAEC10FF}"/>
              </a:ext>
            </a:extLst>
          </p:cNvPr>
          <p:cNvGrpSpPr/>
          <p:nvPr/>
        </p:nvGrpSpPr>
        <p:grpSpPr>
          <a:xfrm>
            <a:off x="4312329" y="4337755"/>
            <a:ext cx="1720864" cy="1607220"/>
            <a:chOff x="4409641" y="4577234"/>
            <a:chExt cx="1472184" cy="1468629"/>
          </a:xfrm>
        </p:grpSpPr>
        <p:pic>
          <p:nvPicPr>
            <p:cNvPr id="36" name="Picture 35">
              <a:extLst>
                <a:ext uri="{FF2B5EF4-FFF2-40B4-BE49-F238E27FC236}">
                  <a16:creationId xmlns:a16="http://schemas.microsoft.com/office/drawing/2014/main" id="{AE03B6C8-95CA-4C05-A0F5-4AAB7C6645BE}"/>
                </a:ext>
              </a:extLst>
            </p:cNvPr>
            <p:cNvPicPr>
              <a:picLocks noChangeAspect="1" noChangeArrowheads="1"/>
            </p:cNvPicPr>
            <p:nvPr/>
          </p:nvPicPr>
          <p:blipFill rotWithShape="1">
            <a:blip r:embed="rId9" cstate="email">
              <a:extLst>
                <a:ext uri="{BEBA8EAE-BF5A-486C-A8C5-ECC9F3942E4B}">
                  <a14:imgProps xmlns:a14="http://schemas.microsoft.com/office/drawing/2010/main">
                    <a14:imgLayer r:embed="rId10">
                      <a14:imgEffect>
                        <a14:brightnessContrast bright="-10000"/>
                      </a14:imgEffect>
                    </a14:imgLayer>
                  </a14:imgProps>
                </a:ext>
                <a:ext uri="{28A0092B-C50C-407E-A947-70E740481C1C}">
                  <a14:useLocalDpi xmlns:a14="http://schemas.microsoft.com/office/drawing/2010/main"/>
                </a:ext>
              </a:extLst>
            </a:blip>
            <a:srcRect l="3968" r="9081" b="13049"/>
            <a:stretch/>
          </p:blipFill>
          <p:spPr bwMode="auto">
            <a:xfrm>
              <a:off x="4411419" y="4577234"/>
              <a:ext cx="1468629" cy="1468627"/>
            </a:xfrm>
            <a:custGeom>
              <a:avLst/>
              <a:gdLst>
                <a:gd name="connsiteX0" fmla="*/ 0 w 1468629"/>
                <a:gd name="connsiteY0" fmla="*/ 0 h 1468628"/>
                <a:gd name="connsiteX1" fmla="*/ 1468629 w 1468629"/>
                <a:gd name="connsiteY1" fmla="*/ 0 h 1468628"/>
                <a:gd name="connsiteX2" fmla="*/ 1468629 w 1468629"/>
                <a:gd name="connsiteY2" fmla="*/ 1468628 h 1468628"/>
                <a:gd name="connsiteX3" fmla="*/ 0 w 1468629"/>
                <a:gd name="connsiteY3" fmla="*/ 1468628 h 1468628"/>
              </a:gdLst>
              <a:ahLst/>
              <a:cxnLst>
                <a:cxn ang="0">
                  <a:pos x="connsiteX0" y="connsiteY0"/>
                </a:cxn>
                <a:cxn ang="0">
                  <a:pos x="connsiteX1" y="connsiteY1"/>
                </a:cxn>
                <a:cxn ang="0">
                  <a:pos x="connsiteX2" y="connsiteY2"/>
                </a:cxn>
                <a:cxn ang="0">
                  <a:pos x="connsiteX3" y="connsiteY3"/>
                </a:cxn>
              </a:cxnLst>
              <a:rect l="l" t="t" r="r" b="b"/>
              <a:pathLst>
                <a:path w="1468629" h="1468628">
                  <a:moveTo>
                    <a:pt x="0" y="0"/>
                  </a:moveTo>
                  <a:lnTo>
                    <a:pt x="1468629" y="0"/>
                  </a:lnTo>
                  <a:lnTo>
                    <a:pt x="1468629" y="1468628"/>
                  </a:lnTo>
                  <a:lnTo>
                    <a:pt x="0" y="1468628"/>
                  </a:lnTo>
                  <a:close/>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Rectangle 36">
              <a:extLst>
                <a:ext uri="{FF2B5EF4-FFF2-40B4-BE49-F238E27FC236}">
                  <a16:creationId xmlns:a16="http://schemas.microsoft.com/office/drawing/2014/main" id="{304391B3-453E-43DE-AB14-E21AA4A973D7}"/>
                </a:ext>
              </a:extLst>
            </p:cNvPr>
            <p:cNvSpPr/>
            <p:nvPr/>
          </p:nvSpPr>
          <p:spPr>
            <a:xfrm>
              <a:off x="4409641" y="5307198"/>
              <a:ext cx="1472184" cy="738665"/>
            </a:xfrm>
            <a:prstGeom prst="rect">
              <a:avLst/>
            </a:prstGeom>
            <a:gradFill flip="none" rotWithShape="1">
              <a:gsLst>
                <a:gs pos="100000">
                  <a:srgbClr val="000000">
                    <a:alpha val="0"/>
                  </a:srgbClr>
                </a:gs>
                <a:gs pos="0">
                  <a:srgbClr val="000000"/>
                </a:gs>
              </a:gsLst>
              <a:lin ang="16200000" scaled="1"/>
              <a:tileRect/>
            </a:gradFill>
          </p:spPr>
          <p:txBody>
            <a:bodyPr wrap="square" lIns="45720" tIns="45720" rIns="45720" bIns="45720" anchor="b" anchorCtr="0">
              <a:no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Intel Clear"/>
                  <a:ea typeface="+mn-ea"/>
                  <a:cs typeface="+mn-cs"/>
                </a:rPr>
                <a:t>Transform stores </a:t>
              </a:r>
              <a:br>
                <a:rPr kumimoji="0" lang="en-US" sz="1200" b="0" i="0" u="none" strike="noStrike" kern="1200" cap="none" spc="0" normalizeH="0" baseline="0" noProof="0" dirty="0">
                  <a:ln>
                    <a:noFill/>
                  </a:ln>
                  <a:solidFill>
                    <a:prstClr val="white"/>
                  </a:solidFill>
                  <a:effectLst/>
                  <a:uLnTx/>
                  <a:uFillTx/>
                  <a:latin typeface="Intel Clear"/>
                  <a:ea typeface="+mn-ea"/>
                  <a:cs typeface="+mn-cs"/>
                </a:rPr>
              </a:br>
              <a:r>
                <a:rPr kumimoji="0" lang="en-US" sz="1200" b="0" i="0" u="none" strike="noStrike" kern="1200" cap="none" spc="0" normalizeH="0" baseline="0" noProof="0" dirty="0">
                  <a:ln>
                    <a:noFill/>
                  </a:ln>
                  <a:solidFill>
                    <a:prstClr val="white"/>
                  </a:solidFill>
                  <a:effectLst/>
                  <a:uLnTx/>
                  <a:uFillTx/>
                  <a:latin typeface="Intel Clear"/>
                  <a:ea typeface="+mn-ea"/>
                  <a:cs typeface="+mn-cs"/>
                </a:rPr>
                <a:t>and inventory</a:t>
              </a:r>
            </a:p>
          </p:txBody>
        </p:sp>
        <p:sp>
          <p:nvSpPr>
            <p:cNvPr id="38" name="Rectangle 37">
              <a:extLst>
                <a:ext uri="{FF2B5EF4-FFF2-40B4-BE49-F238E27FC236}">
                  <a16:creationId xmlns:a16="http://schemas.microsoft.com/office/drawing/2014/main" id="{3F65410E-9429-4432-A1A3-B0F7C0EA2364}"/>
                </a:ext>
              </a:extLst>
            </p:cNvPr>
            <p:cNvSpPr/>
            <p:nvPr/>
          </p:nvSpPr>
          <p:spPr>
            <a:xfrm>
              <a:off x="4409641" y="4577238"/>
              <a:ext cx="1472184" cy="703229"/>
            </a:xfrm>
            <a:prstGeom prst="rect">
              <a:avLst/>
            </a:prstGeom>
            <a:gradFill flip="none" rotWithShape="1">
              <a:gsLst>
                <a:gs pos="100000">
                  <a:srgbClr val="000000">
                    <a:alpha val="0"/>
                  </a:srgbClr>
                </a:gs>
                <a:gs pos="0">
                  <a:srgbClr val="000000">
                    <a:alpha val="93000"/>
                  </a:srgbClr>
                </a:gs>
              </a:gsLst>
              <a:lin ang="5400000" scaled="1"/>
              <a:tileRect/>
            </a:gradFill>
          </p:spPr>
          <p:txBody>
            <a:bodyPr wrap="square" lIns="0" tIns="0" rIns="0" bIns="0" anchor="t" anchorCtr="0">
              <a:no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white"/>
                  </a:solidFill>
                  <a:effectLst>
                    <a:outerShdw blurRad="50800" dist="38100" dir="2700000" algn="tl" rotWithShape="0">
                      <a:prstClr val="black">
                        <a:alpha val="40000"/>
                      </a:prstClr>
                    </a:outerShdw>
                  </a:effectLst>
                  <a:uLnTx/>
                  <a:uFillTx/>
                  <a:latin typeface="Intel Clear Pro"/>
                  <a:ea typeface="+mn-ea"/>
                  <a:cs typeface="+mn-cs"/>
                </a:rPr>
                <a:t>RETAIL</a:t>
              </a:r>
            </a:p>
          </p:txBody>
        </p:sp>
      </p:grpSp>
      <p:grpSp>
        <p:nvGrpSpPr>
          <p:cNvPr id="39" name="Group 38">
            <a:extLst>
              <a:ext uri="{FF2B5EF4-FFF2-40B4-BE49-F238E27FC236}">
                <a16:creationId xmlns:a16="http://schemas.microsoft.com/office/drawing/2014/main" id="{997EA34A-B0C2-4DBD-AD43-977B9434DE94}"/>
              </a:ext>
            </a:extLst>
          </p:cNvPr>
          <p:cNvGrpSpPr/>
          <p:nvPr/>
        </p:nvGrpSpPr>
        <p:grpSpPr>
          <a:xfrm>
            <a:off x="6162064" y="2577736"/>
            <a:ext cx="1720864" cy="1615000"/>
            <a:chOff x="6324733" y="2724808"/>
            <a:chExt cx="1472184" cy="1475740"/>
          </a:xfrm>
        </p:grpSpPr>
        <p:pic>
          <p:nvPicPr>
            <p:cNvPr id="40" name="Picture 39">
              <a:extLst>
                <a:ext uri="{FF2B5EF4-FFF2-40B4-BE49-F238E27FC236}">
                  <a16:creationId xmlns:a16="http://schemas.microsoft.com/office/drawing/2014/main" id="{E0C45B8D-2564-4251-9745-1C4890227FB6}"/>
                </a:ext>
              </a:extLst>
            </p:cNvPr>
            <p:cNvPicPr>
              <a:picLocks noChangeAspect="1" noChangeArrowheads="1"/>
            </p:cNvPicPr>
            <p:nvPr/>
          </p:nvPicPr>
          <p:blipFill rotWithShape="1">
            <a:blip r:embed="rId11" cstate="email">
              <a:extLst>
                <a:ext uri="{28A0092B-C50C-407E-A947-70E740481C1C}">
                  <a14:useLocalDpi xmlns:a14="http://schemas.microsoft.com/office/drawing/2010/main"/>
                </a:ext>
              </a:extLst>
            </a:blip>
            <a:srcRect l="5370" t="-1" r="7679" b="12815"/>
            <a:stretch/>
          </p:blipFill>
          <p:spPr bwMode="auto">
            <a:xfrm>
              <a:off x="6326511" y="2728364"/>
              <a:ext cx="1468629" cy="1468628"/>
            </a:xfrm>
            <a:custGeom>
              <a:avLst/>
              <a:gdLst>
                <a:gd name="connsiteX0" fmla="*/ 0 w 1468629"/>
                <a:gd name="connsiteY0" fmla="*/ 0 h 1468628"/>
                <a:gd name="connsiteX1" fmla="*/ 1468629 w 1468629"/>
                <a:gd name="connsiteY1" fmla="*/ 0 h 1468628"/>
                <a:gd name="connsiteX2" fmla="*/ 1468629 w 1468629"/>
                <a:gd name="connsiteY2" fmla="*/ 1468628 h 1468628"/>
                <a:gd name="connsiteX3" fmla="*/ 0 w 1468629"/>
                <a:gd name="connsiteY3" fmla="*/ 1468628 h 1468628"/>
              </a:gdLst>
              <a:ahLst/>
              <a:cxnLst>
                <a:cxn ang="0">
                  <a:pos x="connsiteX0" y="connsiteY0"/>
                </a:cxn>
                <a:cxn ang="0">
                  <a:pos x="connsiteX1" y="connsiteY1"/>
                </a:cxn>
                <a:cxn ang="0">
                  <a:pos x="connsiteX2" y="connsiteY2"/>
                </a:cxn>
                <a:cxn ang="0">
                  <a:pos x="connsiteX3" y="connsiteY3"/>
                </a:cxn>
              </a:cxnLst>
              <a:rect l="l" t="t" r="r" b="b"/>
              <a:pathLst>
                <a:path w="1468629" h="1468628">
                  <a:moveTo>
                    <a:pt x="0" y="0"/>
                  </a:moveTo>
                  <a:lnTo>
                    <a:pt x="1468629" y="0"/>
                  </a:lnTo>
                  <a:lnTo>
                    <a:pt x="1468629" y="1468628"/>
                  </a:lnTo>
                  <a:lnTo>
                    <a:pt x="0" y="1468628"/>
                  </a:lnTo>
                  <a:close/>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 name="Rectangle 40">
              <a:extLst>
                <a:ext uri="{FF2B5EF4-FFF2-40B4-BE49-F238E27FC236}">
                  <a16:creationId xmlns:a16="http://schemas.microsoft.com/office/drawing/2014/main" id="{ED19561C-FD92-4741-A61B-92AA342C08BC}"/>
                </a:ext>
              </a:extLst>
            </p:cNvPr>
            <p:cNvSpPr/>
            <p:nvPr/>
          </p:nvSpPr>
          <p:spPr>
            <a:xfrm>
              <a:off x="6324733" y="3461883"/>
              <a:ext cx="1472184" cy="738665"/>
            </a:xfrm>
            <a:prstGeom prst="rect">
              <a:avLst/>
            </a:prstGeom>
            <a:gradFill flip="none" rotWithShape="1">
              <a:gsLst>
                <a:gs pos="100000">
                  <a:srgbClr val="000000">
                    <a:alpha val="0"/>
                  </a:srgbClr>
                </a:gs>
                <a:gs pos="0">
                  <a:srgbClr val="000000"/>
                </a:gs>
              </a:gsLst>
              <a:lin ang="16200000" scaled="1"/>
              <a:tileRect/>
            </a:gradFill>
          </p:spPr>
          <p:txBody>
            <a:bodyPr wrap="square" lIns="45720" tIns="45720" rIns="45720" bIns="45720" anchor="b" anchorCtr="0">
              <a:no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Intel Clear"/>
                  <a:ea typeface="+mn-ea"/>
                  <a:cs typeface="+mn-cs"/>
                </a:rPr>
                <a:t>Enhance safety, research, and more</a:t>
              </a:r>
            </a:p>
          </p:txBody>
        </p:sp>
        <p:sp>
          <p:nvSpPr>
            <p:cNvPr id="42" name="Rectangle 41">
              <a:extLst>
                <a:ext uri="{FF2B5EF4-FFF2-40B4-BE49-F238E27FC236}">
                  <a16:creationId xmlns:a16="http://schemas.microsoft.com/office/drawing/2014/main" id="{B50AAE47-71E4-49BD-AB36-5176A54C4935}"/>
                </a:ext>
              </a:extLst>
            </p:cNvPr>
            <p:cNvSpPr/>
            <p:nvPr/>
          </p:nvSpPr>
          <p:spPr>
            <a:xfrm>
              <a:off x="6324733" y="2724808"/>
              <a:ext cx="1472184" cy="703229"/>
            </a:xfrm>
            <a:prstGeom prst="rect">
              <a:avLst/>
            </a:prstGeom>
            <a:gradFill flip="none" rotWithShape="1">
              <a:gsLst>
                <a:gs pos="100000">
                  <a:srgbClr val="000000">
                    <a:alpha val="0"/>
                  </a:srgbClr>
                </a:gs>
                <a:gs pos="0">
                  <a:srgbClr val="000000">
                    <a:alpha val="93000"/>
                  </a:srgbClr>
                </a:gs>
              </a:gsLst>
              <a:lin ang="5400000" scaled="1"/>
              <a:tileRect/>
            </a:gradFill>
          </p:spPr>
          <p:txBody>
            <a:bodyPr wrap="square" lIns="0" tIns="0" rIns="0" bIns="0" anchor="t" anchorCtr="0">
              <a:no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white"/>
                  </a:solidFill>
                  <a:effectLst>
                    <a:outerShdw blurRad="50800" dist="38100" dir="2700000" algn="tl" rotWithShape="0">
                      <a:prstClr val="black">
                        <a:alpha val="40000"/>
                      </a:prstClr>
                    </a:outerShdw>
                  </a:effectLst>
                  <a:uLnTx/>
                  <a:uFillTx/>
                  <a:latin typeface="Intel Clear Pro"/>
                  <a:ea typeface="+mn-ea"/>
                  <a:cs typeface="+mn-cs"/>
                </a:rPr>
                <a:t>GOVERNMENT</a:t>
              </a:r>
            </a:p>
          </p:txBody>
        </p:sp>
      </p:grpSp>
      <p:grpSp>
        <p:nvGrpSpPr>
          <p:cNvPr id="43" name="Group 42">
            <a:extLst>
              <a:ext uri="{FF2B5EF4-FFF2-40B4-BE49-F238E27FC236}">
                <a16:creationId xmlns:a16="http://schemas.microsoft.com/office/drawing/2014/main" id="{CAC632FD-ED80-428E-9A16-A68FC87A93F2}"/>
              </a:ext>
            </a:extLst>
          </p:cNvPr>
          <p:cNvGrpSpPr/>
          <p:nvPr/>
        </p:nvGrpSpPr>
        <p:grpSpPr>
          <a:xfrm>
            <a:off x="6162064" y="4337755"/>
            <a:ext cx="1720865" cy="1607220"/>
            <a:chOff x="6162064" y="4337755"/>
            <a:chExt cx="1720865" cy="1607220"/>
          </a:xfrm>
        </p:grpSpPr>
        <p:pic>
          <p:nvPicPr>
            <p:cNvPr id="44" name="Picture 43">
              <a:extLst>
                <a:ext uri="{FF2B5EF4-FFF2-40B4-BE49-F238E27FC236}">
                  <a16:creationId xmlns:a16="http://schemas.microsoft.com/office/drawing/2014/main" id="{02605EDD-EB56-4D3E-B0E4-E7971A0B445D}"/>
                </a:ext>
              </a:extLst>
            </p:cNvPr>
            <p:cNvPicPr>
              <a:picLocks noChangeAspect="1"/>
            </p:cNvPicPr>
            <p:nvPr/>
          </p:nvPicPr>
          <p:blipFill rotWithShape="1">
            <a:blip r:embed="rId12" cstate="email">
              <a:extLst>
                <a:ext uri="{28A0092B-C50C-407E-A947-70E740481C1C}">
                  <a14:useLocalDpi xmlns:a14="http://schemas.microsoft.com/office/drawing/2010/main"/>
                </a:ext>
              </a:extLst>
            </a:blip>
            <a:srcRect l="5563" r="7486" b="13049"/>
            <a:stretch/>
          </p:blipFill>
          <p:spPr>
            <a:xfrm>
              <a:off x="6164142" y="4337755"/>
              <a:ext cx="1716708" cy="1607218"/>
            </a:xfrm>
            <a:custGeom>
              <a:avLst/>
              <a:gdLst>
                <a:gd name="connsiteX0" fmla="*/ 0 w 1468629"/>
                <a:gd name="connsiteY0" fmla="*/ 0 h 1468628"/>
                <a:gd name="connsiteX1" fmla="*/ 1468629 w 1468629"/>
                <a:gd name="connsiteY1" fmla="*/ 0 h 1468628"/>
                <a:gd name="connsiteX2" fmla="*/ 1468629 w 1468629"/>
                <a:gd name="connsiteY2" fmla="*/ 1468628 h 1468628"/>
                <a:gd name="connsiteX3" fmla="*/ 0 w 1468629"/>
                <a:gd name="connsiteY3" fmla="*/ 1468628 h 1468628"/>
              </a:gdLst>
              <a:ahLst/>
              <a:cxnLst>
                <a:cxn ang="0">
                  <a:pos x="connsiteX0" y="connsiteY0"/>
                </a:cxn>
                <a:cxn ang="0">
                  <a:pos x="connsiteX1" y="connsiteY1"/>
                </a:cxn>
                <a:cxn ang="0">
                  <a:pos x="connsiteX2" y="connsiteY2"/>
                </a:cxn>
                <a:cxn ang="0">
                  <a:pos x="connsiteX3" y="connsiteY3"/>
                </a:cxn>
              </a:cxnLst>
              <a:rect l="l" t="t" r="r" b="b"/>
              <a:pathLst>
                <a:path w="1468629" h="1468628">
                  <a:moveTo>
                    <a:pt x="0" y="0"/>
                  </a:moveTo>
                  <a:lnTo>
                    <a:pt x="1468629" y="0"/>
                  </a:lnTo>
                  <a:lnTo>
                    <a:pt x="1468629" y="1468628"/>
                  </a:lnTo>
                  <a:lnTo>
                    <a:pt x="0" y="1468628"/>
                  </a:lnTo>
                  <a:close/>
                </a:path>
              </a:pathLst>
            </a:custGeom>
          </p:spPr>
        </p:pic>
        <p:sp>
          <p:nvSpPr>
            <p:cNvPr id="45" name="Rectangle 44">
              <a:extLst>
                <a:ext uri="{FF2B5EF4-FFF2-40B4-BE49-F238E27FC236}">
                  <a16:creationId xmlns:a16="http://schemas.microsoft.com/office/drawing/2014/main" id="{23FADD72-4249-42FD-9AC9-E4DE588E09F2}"/>
                </a:ext>
              </a:extLst>
            </p:cNvPr>
            <p:cNvSpPr/>
            <p:nvPr/>
          </p:nvSpPr>
          <p:spPr>
            <a:xfrm>
              <a:off x="6162065" y="5136604"/>
              <a:ext cx="1720864" cy="808371"/>
            </a:xfrm>
            <a:prstGeom prst="rect">
              <a:avLst/>
            </a:prstGeom>
            <a:gradFill flip="none" rotWithShape="1">
              <a:gsLst>
                <a:gs pos="100000">
                  <a:srgbClr val="000000">
                    <a:alpha val="0"/>
                  </a:srgbClr>
                </a:gs>
                <a:gs pos="0">
                  <a:srgbClr val="000000"/>
                </a:gs>
              </a:gsLst>
              <a:lin ang="16200000" scaled="1"/>
              <a:tileRect/>
            </a:gradFill>
          </p:spPr>
          <p:txBody>
            <a:bodyPr wrap="square" lIns="45720" tIns="45720" rIns="45720" bIns="45720" anchor="b" anchorCtr="0">
              <a:no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Intel Clear"/>
                  <a:ea typeface="+mn-ea"/>
                  <a:cs typeface="+mn-cs"/>
                </a:rPr>
                <a:t>Enable homes that see, hear, and respond</a:t>
              </a:r>
            </a:p>
          </p:txBody>
        </p:sp>
        <p:sp>
          <p:nvSpPr>
            <p:cNvPr id="46" name="Rectangle 45">
              <a:extLst>
                <a:ext uri="{FF2B5EF4-FFF2-40B4-BE49-F238E27FC236}">
                  <a16:creationId xmlns:a16="http://schemas.microsoft.com/office/drawing/2014/main" id="{1183DA5F-197B-4F96-A3A8-EA6E64B2F87E}"/>
                </a:ext>
              </a:extLst>
            </p:cNvPr>
            <p:cNvSpPr/>
            <p:nvPr/>
          </p:nvSpPr>
          <p:spPr>
            <a:xfrm>
              <a:off x="6162064" y="4337759"/>
              <a:ext cx="1720864" cy="769591"/>
            </a:xfrm>
            <a:prstGeom prst="rect">
              <a:avLst/>
            </a:prstGeom>
            <a:gradFill flip="none" rotWithShape="1">
              <a:gsLst>
                <a:gs pos="100000">
                  <a:srgbClr val="000000">
                    <a:alpha val="0"/>
                  </a:srgbClr>
                </a:gs>
                <a:gs pos="0">
                  <a:srgbClr val="000000">
                    <a:alpha val="93000"/>
                  </a:srgbClr>
                </a:gs>
              </a:gsLst>
              <a:lin ang="5400000" scaled="1"/>
              <a:tileRect/>
            </a:gradFill>
          </p:spPr>
          <p:txBody>
            <a:bodyPr wrap="square" lIns="0" tIns="0" rIns="0" bIns="0" anchor="t" anchorCtr="0">
              <a:no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white"/>
                  </a:solidFill>
                  <a:effectLst>
                    <a:outerShdw blurRad="50800" dist="38100" dir="2700000" algn="tl" rotWithShape="0">
                      <a:prstClr val="black">
                        <a:alpha val="40000"/>
                      </a:prstClr>
                    </a:outerShdw>
                  </a:effectLst>
                  <a:uLnTx/>
                  <a:uFillTx/>
                  <a:latin typeface="Intel Clear Pro"/>
                  <a:ea typeface="+mn-ea"/>
                  <a:cs typeface="+mn-cs"/>
                </a:rPr>
                <a:t>SMART HOME</a:t>
              </a:r>
            </a:p>
          </p:txBody>
        </p:sp>
      </p:grpSp>
      <p:grpSp>
        <p:nvGrpSpPr>
          <p:cNvPr id="47" name="Group 46">
            <a:extLst>
              <a:ext uri="{FF2B5EF4-FFF2-40B4-BE49-F238E27FC236}">
                <a16:creationId xmlns:a16="http://schemas.microsoft.com/office/drawing/2014/main" id="{B97D63C0-D747-4D5A-9658-043F7E12C732}"/>
              </a:ext>
            </a:extLst>
          </p:cNvPr>
          <p:cNvGrpSpPr/>
          <p:nvPr/>
        </p:nvGrpSpPr>
        <p:grpSpPr>
          <a:xfrm>
            <a:off x="8011798" y="4337755"/>
            <a:ext cx="1720866" cy="1607220"/>
            <a:chOff x="8011798" y="4337755"/>
            <a:chExt cx="1720866" cy="1607220"/>
          </a:xfrm>
        </p:grpSpPr>
        <p:pic>
          <p:nvPicPr>
            <p:cNvPr id="48" name="Picture 47">
              <a:extLst>
                <a:ext uri="{FF2B5EF4-FFF2-40B4-BE49-F238E27FC236}">
                  <a16:creationId xmlns:a16="http://schemas.microsoft.com/office/drawing/2014/main" id="{366FA707-2BAB-4ABB-8EEE-43617CE2F61C}"/>
                </a:ext>
              </a:extLst>
            </p:cNvPr>
            <p:cNvPicPr>
              <a:picLocks noChangeAspect="1" noChangeArrowheads="1"/>
            </p:cNvPicPr>
            <p:nvPr/>
          </p:nvPicPr>
          <p:blipFill rotWithShape="1">
            <a:blip r:embed="rId13" cstate="email">
              <a:extLst>
                <a:ext uri="{28A0092B-C50C-407E-A947-70E740481C1C}">
                  <a14:useLocalDpi xmlns:a14="http://schemas.microsoft.com/office/drawing/2010/main"/>
                </a:ext>
              </a:extLst>
            </a:blip>
            <a:srcRect l="7157" r="5892" b="13049"/>
            <a:stretch/>
          </p:blipFill>
          <p:spPr bwMode="auto">
            <a:xfrm>
              <a:off x="8013876" y="4337755"/>
              <a:ext cx="1716708" cy="1607218"/>
            </a:xfrm>
            <a:custGeom>
              <a:avLst/>
              <a:gdLst>
                <a:gd name="connsiteX0" fmla="*/ 0 w 1468629"/>
                <a:gd name="connsiteY0" fmla="*/ 0 h 1468628"/>
                <a:gd name="connsiteX1" fmla="*/ 1468629 w 1468629"/>
                <a:gd name="connsiteY1" fmla="*/ 0 h 1468628"/>
                <a:gd name="connsiteX2" fmla="*/ 1468629 w 1468629"/>
                <a:gd name="connsiteY2" fmla="*/ 1468628 h 1468628"/>
                <a:gd name="connsiteX3" fmla="*/ 0 w 1468629"/>
                <a:gd name="connsiteY3" fmla="*/ 1468628 h 1468628"/>
              </a:gdLst>
              <a:ahLst/>
              <a:cxnLst>
                <a:cxn ang="0">
                  <a:pos x="connsiteX0" y="connsiteY0"/>
                </a:cxn>
                <a:cxn ang="0">
                  <a:pos x="connsiteX1" y="connsiteY1"/>
                </a:cxn>
                <a:cxn ang="0">
                  <a:pos x="connsiteX2" y="connsiteY2"/>
                </a:cxn>
                <a:cxn ang="0">
                  <a:pos x="connsiteX3" y="connsiteY3"/>
                </a:cxn>
              </a:cxnLst>
              <a:rect l="l" t="t" r="r" b="b"/>
              <a:pathLst>
                <a:path w="1468629" h="1468628">
                  <a:moveTo>
                    <a:pt x="0" y="0"/>
                  </a:moveTo>
                  <a:lnTo>
                    <a:pt x="1468629" y="0"/>
                  </a:lnTo>
                  <a:lnTo>
                    <a:pt x="1468629" y="1468628"/>
                  </a:lnTo>
                  <a:lnTo>
                    <a:pt x="0" y="1468628"/>
                  </a:lnTo>
                  <a:close/>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 name="Rectangle 48">
              <a:extLst>
                <a:ext uri="{FF2B5EF4-FFF2-40B4-BE49-F238E27FC236}">
                  <a16:creationId xmlns:a16="http://schemas.microsoft.com/office/drawing/2014/main" id="{EF8775F7-110D-4C37-9A26-A0823559698B}"/>
                </a:ext>
              </a:extLst>
            </p:cNvPr>
            <p:cNvSpPr/>
            <p:nvPr/>
          </p:nvSpPr>
          <p:spPr>
            <a:xfrm>
              <a:off x="8011800" y="5136604"/>
              <a:ext cx="1720864" cy="808371"/>
            </a:xfrm>
            <a:prstGeom prst="rect">
              <a:avLst/>
            </a:prstGeom>
            <a:gradFill flip="none" rotWithShape="1">
              <a:gsLst>
                <a:gs pos="100000">
                  <a:srgbClr val="000000">
                    <a:alpha val="0"/>
                  </a:srgbClr>
                </a:gs>
                <a:gs pos="0">
                  <a:srgbClr val="000000"/>
                </a:gs>
              </a:gsLst>
              <a:lin ang="16200000" scaled="1"/>
              <a:tileRect/>
            </a:gradFill>
          </p:spPr>
          <p:txBody>
            <a:bodyPr wrap="square" lIns="45720" tIns="45720" rIns="45720" bIns="45720" anchor="b" anchorCtr="0">
              <a:no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Intel Clear"/>
                  <a:ea typeface="+mn-ea"/>
                  <a:cs typeface="+mn-cs"/>
                </a:rPr>
                <a:t>Drive network and operational efficiency </a:t>
              </a:r>
            </a:p>
          </p:txBody>
        </p:sp>
        <p:sp>
          <p:nvSpPr>
            <p:cNvPr id="50" name="Rectangle 49">
              <a:extLst>
                <a:ext uri="{FF2B5EF4-FFF2-40B4-BE49-F238E27FC236}">
                  <a16:creationId xmlns:a16="http://schemas.microsoft.com/office/drawing/2014/main" id="{EFC8E62A-3A84-4D55-BCC2-C86A489BE6C9}"/>
                </a:ext>
              </a:extLst>
            </p:cNvPr>
            <p:cNvSpPr/>
            <p:nvPr/>
          </p:nvSpPr>
          <p:spPr>
            <a:xfrm>
              <a:off x="8011798" y="4337759"/>
              <a:ext cx="1720864" cy="769591"/>
            </a:xfrm>
            <a:prstGeom prst="rect">
              <a:avLst/>
            </a:prstGeom>
            <a:gradFill flip="none" rotWithShape="1">
              <a:gsLst>
                <a:gs pos="100000">
                  <a:srgbClr val="000000">
                    <a:alpha val="0"/>
                  </a:srgbClr>
                </a:gs>
                <a:gs pos="0">
                  <a:srgbClr val="000000">
                    <a:alpha val="93000"/>
                  </a:srgbClr>
                </a:gs>
              </a:gsLst>
              <a:lin ang="5400000" scaled="1"/>
              <a:tileRect/>
            </a:gradFill>
          </p:spPr>
          <p:txBody>
            <a:bodyPr wrap="square" lIns="0" tIns="0" rIns="0" bIns="0" anchor="t" anchorCtr="0">
              <a:no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white"/>
                  </a:solidFill>
                  <a:effectLst>
                    <a:outerShdw blurRad="50800" dist="38100" dir="2700000" algn="tl" rotWithShape="0">
                      <a:prstClr val="black">
                        <a:alpha val="40000"/>
                      </a:prstClr>
                    </a:outerShdw>
                  </a:effectLst>
                  <a:uLnTx/>
                  <a:uFillTx/>
                  <a:latin typeface="Intel Clear Pro"/>
                  <a:ea typeface="+mn-ea"/>
                  <a:cs typeface="+mn-cs"/>
                </a:rPr>
                <a:t>TELECOM</a:t>
              </a:r>
            </a:p>
          </p:txBody>
        </p:sp>
      </p:grpSp>
      <p:grpSp>
        <p:nvGrpSpPr>
          <p:cNvPr id="51" name="Group 50">
            <a:extLst>
              <a:ext uri="{FF2B5EF4-FFF2-40B4-BE49-F238E27FC236}">
                <a16:creationId xmlns:a16="http://schemas.microsoft.com/office/drawing/2014/main" id="{FF879ACB-3D58-4B73-9220-6350BDBF70AC}"/>
              </a:ext>
            </a:extLst>
          </p:cNvPr>
          <p:cNvGrpSpPr/>
          <p:nvPr/>
        </p:nvGrpSpPr>
        <p:grpSpPr>
          <a:xfrm>
            <a:off x="9861536" y="2577736"/>
            <a:ext cx="1720864" cy="1615000"/>
            <a:chOff x="9861536" y="2577736"/>
            <a:chExt cx="1720864" cy="1615000"/>
          </a:xfrm>
        </p:grpSpPr>
        <p:pic>
          <p:nvPicPr>
            <p:cNvPr id="52" name="Picture 51">
              <a:extLst>
                <a:ext uri="{FF2B5EF4-FFF2-40B4-BE49-F238E27FC236}">
                  <a16:creationId xmlns:a16="http://schemas.microsoft.com/office/drawing/2014/main" id="{696C55ED-6A33-489C-889C-E5ADDBEA6FBB}"/>
                </a:ext>
              </a:extLst>
            </p:cNvPr>
            <p:cNvPicPr>
              <a:picLocks noChangeAspect="1" noChangeArrowheads="1"/>
            </p:cNvPicPr>
            <p:nvPr/>
          </p:nvPicPr>
          <p:blipFill rotWithShape="1">
            <a:blip r:embed="rId14" cstate="email">
              <a:extLst>
                <a:ext uri="{28A0092B-C50C-407E-A947-70E740481C1C}">
                  <a14:useLocalDpi xmlns:a14="http://schemas.microsoft.com/office/drawing/2010/main"/>
                </a:ext>
              </a:extLst>
            </a:blip>
            <a:srcRect l="8757" t="-1" r="4292" b="12815"/>
            <a:stretch/>
          </p:blipFill>
          <p:spPr bwMode="auto">
            <a:xfrm>
              <a:off x="9863614" y="2581628"/>
              <a:ext cx="1716708" cy="1607218"/>
            </a:xfrm>
            <a:custGeom>
              <a:avLst/>
              <a:gdLst>
                <a:gd name="connsiteX0" fmla="*/ 0 w 1468629"/>
                <a:gd name="connsiteY0" fmla="*/ 0 h 1468628"/>
                <a:gd name="connsiteX1" fmla="*/ 1468629 w 1468629"/>
                <a:gd name="connsiteY1" fmla="*/ 0 h 1468628"/>
                <a:gd name="connsiteX2" fmla="*/ 1468629 w 1468629"/>
                <a:gd name="connsiteY2" fmla="*/ 1468628 h 1468628"/>
                <a:gd name="connsiteX3" fmla="*/ 0 w 1468629"/>
                <a:gd name="connsiteY3" fmla="*/ 1468628 h 1468628"/>
              </a:gdLst>
              <a:ahLst/>
              <a:cxnLst>
                <a:cxn ang="0">
                  <a:pos x="connsiteX0" y="connsiteY0"/>
                </a:cxn>
                <a:cxn ang="0">
                  <a:pos x="connsiteX1" y="connsiteY1"/>
                </a:cxn>
                <a:cxn ang="0">
                  <a:pos x="connsiteX2" y="connsiteY2"/>
                </a:cxn>
                <a:cxn ang="0">
                  <a:pos x="connsiteX3" y="connsiteY3"/>
                </a:cxn>
              </a:cxnLst>
              <a:rect l="l" t="t" r="r" b="b"/>
              <a:pathLst>
                <a:path w="1468629" h="1468628">
                  <a:moveTo>
                    <a:pt x="0" y="0"/>
                  </a:moveTo>
                  <a:lnTo>
                    <a:pt x="1468629" y="0"/>
                  </a:lnTo>
                  <a:lnTo>
                    <a:pt x="1468629" y="1468628"/>
                  </a:lnTo>
                  <a:lnTo>
                    <a:pt x="0" y="1468628"/>
                  </a:lnTo>
                  <a:close/>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Rectangle 52">
              <a:extLst>
                <a:ext uri="{FF2B5EF4-FFF2-40B4-BE49-F238E27FC236}">
                  <a16:creationId xmlns:a16="http://schemas.microsoft.com/office/drawing/2014/main" id="{AD4A8DCF-BB77-4799-A4C4-D9CC16EE1467}"/>
                </a:ext>
              </a:extLst>
            </p:cNvPr>
            <p:cNvSpPr/>
            <p:nvPr/>
          </p:nvSpPr>
          <p:spPr>
            <a:xfrm>
              <a:off x="9861536" y="3384366"/>
              <a:ext cx="1720864" cy="808370"/>
            </a:xfrm>
            <a:prstGeom prst="rect">
              <a:avLst/>
            </a:prstGeom>
            <a:gradFill flip="none" rotWithShape="1">
              <a:gsLst>
                <a:gs pos="100000">
                  <a:srgbClr val="000000">
                    <a:alpha val="0"/>
                  </a:srgbClr>
                </a:gs>
                <a:gs pos="0">
                  <a:srgbClr val="000000"/>
                </a:gs>
              </a:gsLst>
              <a:lin ang="16200000" scaled="1"/>
              <a:tileRect/>
            </a:gradFill>
          </p:spPr>
          <p:txBody>
            <a:bodyPr wrap="square" lIns="45720" tIns="45720" rIns="45720" bIns="45720" anchor="b" anchorCtr="0">
              <a:no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Intel Clear"/>
                  <a:ea typeface="+mn-ea"/>
                  <a:cs typeface="+mn-cs"/>
                </a:rPr>
                <a:t>Revolutionize patient outcomes</a:t>
              </a:r>
            </a:p>
          </p:txBody>
        </p:sp>
        <p:sp>
          <p:nvSpPr>
            <p:cNvPr id="54" name="Rectangle 53">
              <a:extLst>
                <a:ext uri="{FF2B5EF4-FFF2-40B4-BE49-F238E27FC236}">
                  <a16:creationId xmlns:a16="http://schemas.microsoft.com/office/drawing/2014/main" id="{A9262508-4682-4F1E-B49B-14EDF4E1201A}"/>
                </a:ext>
              </a:extLst>
            </p:cNvPr>
            <p:cNvSpPr/>
            <p:nvPr/>
          </p:nvSpPr>
          <p:spPr>
            <a:xfrm>
              <a:off x="9861536" y="2577736"/>
              <a:ext cx="1720864" cy="769590"/>
            </a:xfrm>
            <a:prstGeom prst="rect">
              <a:avLst/>
            </a:prstGeom>
            <a:gradFill flip="none" rotWithShape="1">
              <a:gsLst>
                <a:gs pos="100000">
                  <a:srgbClr val="000000">
                    <a:alpha val="0"/>
                  </a:srgbClr>
                </a:gs>
                <a:gs pos="0">
                  <a:srgbClr val="000000">
                    <a:alpha val="93000"/>
                  </a:srgbClr>
                </a:gs>
              </a:gsLst>
              <a:lin ang="5400000" scaled="1"/>
              <a:tileRect/>
            </a:gradFill>
          </p:spPr>
          <p:txBody>
            <a:bodyPr wrap="square" lIns="0" tIns="0" rIns="0" bIns="0" anchor="t" anchorCtr="0">
              <a:no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white"/>
                  </a:solidFill>
                  <a:effectLst>
                    <a:outerShdw blurRad="50800" dist="38100" dir="2700000" algn="tl" rotWithShape="0">
                      <a:prstClr val="black">
                        <a:alpha val="40000"/>
                      </a:prstClr>
                    </a:outerShdw>
                  </a:effectLst>
                  <a:uLnTx/>
                  <a:uFillTx/>
                  <a:latin typeface="Intel Clear Pro"/>
                  <a:ea typeface="+mn-ea"/>
                  <a:cs typeface="+mn-cs"/>
                </a:rPr>
                <a:t>HEALTH</a:t>
              </a:r>
            </a:p>
          </p:txBody>
        </p:sp>
      </p:grpSp>
      <p:grpSp>
        <p:nvGrpSpPr>
          <p:cNvPr id="55" name="Group 54">
            <a:extLst>
              <a:ext uri="{FF2B5EF4-FFF2-40B4-BE49-F238E27FC236}">
                <a16:creationId xmlns:a16="http://schemas.microsoft.com/office/drawing/2014/main" id="{250C024A-81DA-4622-8088-13C01C9B72D2}"/>
              </a:ext>
            </a:extLst>
          </p:cNvPr>
          <p:cNvGrpSpPr/>
          <p:nvPr/>
        </p:nvGrpSpPr>
        <p:grpSpPr>
          <a:xfrm>
            <a:off x="9861536" y="4337757"/>
            <a:ext cx="1720864" cy="1607218"/>
            <a:chOff x="9861536" y="4337757"/>
            <a:chExt cx="1720864" cy="1607218"/>
          </a:xfrm>
        </p:grpSpPr>
        <p:pic>
          <p:nvPicPr>
            <p:cNvPr id="56" name="Picture 55">
              <a:extLst>
                <a:ext uri="{FF2B5EF4-FFF2-40B4-BE49-F238E27FC236}">
                  <a16:creationId xmlns:a16="http://schemas.microsoft.com/office/drawing/2014/main" id="{A0746B91-2F30-4A7F-9F40-CA92F7E08652}"/>
                </a:ext>
              </a:extLst>
            </p:cNvPr>
            <p:cNvPicPr>
              <a:picLocks noChangeAspect="1"/>
            </p:cNvPicPr>
            <p:nvPr/>
          </p:nvPicPr>
          <p:blipFill rotWithShape="1">
            <a:blip r:embed="rId15" cstate="email">
              <a:extLst>
                <a:ext uri="{28A0092B-C50C-407E-A947-70E740481C1C}">
                  <a14:useLocalDpi xmlns:a14="http://schemas.microsoft.com/office/drawing/2010/main"/>
                </a:ext>
              </a:extLst>
            </a:blip>
            <a:srcRect l="8757" r="4292" b="12815"/>
            <a:stretch/>
          </p:blipFill>
          <p:spPr>
            <a:xfrm>
              <a:off x="9863614" y="4337757"/>
              <a:ext cx="1716708" cy="1607218"/>
            </a:xfrm>
            <a:custGeom>
              <a:avLst/>
              <a:gdLst>
                <a:gd name="connsiteX0" fmla="*/ 0 w 1468629"/>
                <a:gd name="connsiteY0" fmla="*/ 0 h 1468628"/>
                <a:gd name="connsiteX1" fmla="*/ 1468629 w 1468629"/>
                <a:gd name="connsiteY1" fmla="*/ 0 h 1468628"/>
                <a:gd name="connsiteX2" fmla="*/ 1468629 w 1468629"/>
                <a:gd name="connsiteY2" fmla="*/ 1468628 h 1468628"/>
                <a:gd name="connsiteX3" fmla="*/ 0 w 1468629"/>
                <a:gd name="connsiteY3" fmla="*/ 1468628 h 1468628"/>
              </a:gdLst>
              <a:ahLst/>
              <a:cxnLst>
                <a:cxn ang="0">
                  <a:pos x="connsiteX0" y="connsiteY0"/>
                </a:cxn>
                <a:cxn ang="0">
                  <a:pos x="connsiteX1" y="connsiteY1"/>
                </a:cxn>
                <a:cxn ang="0">
                  <a:pos x="connsiteX2" y="connsiteY2"/>
                </a:cxn>
                <a:cxn ang="0">
                  <a:pos x="connsiteX3" y="connsiteY3"/>
                </a:cxn>
              </a:cxnLst>
              <a:rect l="l" t="t" r="r" b="b"/>
              <a:pathLst>
                <a:path w="1468629" h="1468628">
                  <a:moveTo>
                    <a:pt x="0" y="0"/>
                  </a:moveTo>
                  <a:lnTo>
                    <a:pt x="1468629" y="0"/>
                  </a:lnTo>
                  <a:lnTo>
                    <a:pt x="1468629" y="1468628"/>
                  </a:lnTo>
                  <a:lnTo>
                    <a:pt x="0" y="1468628"/>
                  </a:lnTo>
                  <a:close/>
                </a:path>
              </a:pathLst>
            </a:custGeom>
          </p:spPr>
        </p:pic>
        <p:sp>
          <p:nvSpPr>
            <p:cNvPr id="57" name="Rectangle 56">
              <a:extLst>
                <a:ext uri="{FF2B5EF4-FFF2-40B4-BE49-F238E27FC236}">
                  <a16:creationId xmlns:a16="http://schemas.microsoft.com/office/drawing/2014/main" id="{A97B701D-C1C0-4289-9C03-55511ED3D525}"/>
                </a:ext>
              </a:extLst>
            </p:cNvPr>
            <p:cNvSpPr/>
            <p:nvPr/>
          </p:nvSpPr>
          <p:spPr>
            <a:xfrm>
              <a:off x="9861536" y="5136605"/>
              <a:ext cx="1720864" cy="808370"/>
            </a:xfrm>
            <a:prstGeom prst="rect">
              <a:avLst/>
            </a:prstGeom>
            <a:gradFill flip="none" rotWithShape="1">
              <a:gsLst>
                <a:gs pos="100000">
                  <a:srgbClr val="000000">
                    <a:alpha val="0"/>
                  </a:srgbClr>
                </a:gs>
                <a:gs pos="0">
                  <a:srgbClr val="000000"/>
                </a:gs>
              </a:gsLst>
              <a:lin ang="16200000" scaled="1"/>
              <a:tileRect/>
            </a:gradFill>
          </p:spPr>
          <p:txBody>
            <a:bodyPr wrap="square" lIns="45720" tIns="45720" rIns="45720" bIns="45720" anchor="b" anchorCtr="0">
              <a:no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Intel Clear"/>
                  <a:ea typeface="+mn-ea"/>
                  <a:cs typeface="+mn-cs"/>
                </a:rPr>
                <a:t>Automated </a:t>
              </a:r>
              <a:br>
                <a:rPr kumimoji="0" lang="en-US" sz="1200" b="0" i="0" u="none" strike="noStrike" kern="1200" cap="none" spc="0" normalizeH="0" baseline="0" noProof="0" dirty="0">
                  <a:ln>
                    <a:noFill/>
                  </a:ln>
                  <a:solidFill>
                    <a:prstClr val="white"/>
                  </a:solidFill>
                  <a:effectLst/>
                  <a:uLnTx/>
                  <a:uFillTx/>
                  <a:latin typeface="Intel Clear"/>
                  <a:ea typeface="+mn-ea"/>
                  <a:cs typeface="+mn-cs"/>
                </a:rPr>
              </a:br>
              <a:r>
                <a:rPr kumimoji="0" lang="en-US" sz="1200" b="0" i="0" u="none" strike="noStrike" kern="1200" cap="none" spc="0" normalizeH="0" baseline="0" noProof="0" dirty="0">
                  <a:ln>
                    <a:noFill/>
                  </a:ln>
                  <a:solidFill>
                    <a:prstClr val="white"/>
                  </a:solidFill>
                  <a:effectLst/>
                  <a:uLnTx/>
                  <a:uFillTx/>
                  <a:latin typeface="Intel Clear"/>
                  <a:ea typeface="+mn-ea"/>
                  <a:cs typeface="+mn-cs"/>
                </a:rPr>
                <a:t>driving</a:t>
              </a:r>
            </a:p>
          </p:txBody>
        </p:sp>
        <p:sp>
          <p:nvSpPr>
            <p:cNvPr id="58" name="Rectangle 57">
              <a:extLst>
                <a:ext uri="{FF2B5EF4-FFF2-40B4-BE49-F238E27FC236}">
                  <a16:creationId xmlns:a16="http://schemas.microsoft.com/office/drawing/2014/main" id="{100A1854-EEC0-4EF6-8F93-E56A8CDCBEA6}"/>
                </a:ext>
              </a:extLst>
            </p:cNvPr>
            <p:cNvSpPr/>
            <p:nvPr/>
          </p:nvSpPr>
          <p:spPr>
            <a:xfrm>
              <a:off x="9861536" y="4337757"/>
              <a:ext cx="1720864" cy="769590"/>
            </a:xfrm>
            <a:prstGeom prst="rect">
              <a:avLst/>
            </a:prstGeom>
            <a:gradFill flip="none" rotWithShape="1">
              <a:gsLst>
                <a:gs pos="100000">
                  <a:srgbClr val="000000">
                    <a:alpha val="0"/>
                  </a:srgbClr>
                </a:gs>
                <a:gs pos="0">
                  <a:srgbClr val="000000">
                    <a:alpha val="93000"/>
                  </a:srgbClr>
                </a:gs>
              </a:gsLst>
              <a:lin ang="5400000" scaled="1"/>
              <a:tileRect/>
            </a:gradFill>
          </p:spPr>
          <p:txBody>
            <a:bodyPr wrap="square" lIns="0" tIns="0" rIns="0" bIns="0" anchor="t" anchorCtr="0">
              <a:no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outerShdw blurRad="50800" dist="38100" dir="2700000" algn="tl" rotWithShape="0">
                      <a:prstClr val="black">
                        <a:alpha val="40000"/>
                      </a:prstClr>
                    </a:outerShdw>
                  </a:effectLst>
                  <a:uLnTx/>
                  <a:uFillTx/>
                  <a:latin typeface="Intel Clear Pro"/>
                  <a:ea typeface="+mn-ea"/>
                  <a:cs typeface="+mn-cs"/>
                </a:rPr>
                <a:t>Transportation</a:t>
              </a:r>
            </a:p>
          </p:txBody>
        </p:sp>
      </p:grpSp>
      <p:sp>
        <p:nvSpPr>
          <p:cNvPr id="59" name="TextBox 58">
            <a:extLst>
              <a:ext uri="{FF2B5EF4-FFF2-40B4-BE49-F238E27FC236}">
                <a16:creationId xmlns:a16="http://schemas.microsoft.com/office/drawing/2014/main" id="{24351D8B-ED20-438F-A634-40CD64365F94}"/>
              </a:ext>
            </a:extLst>
          </p:cNvPr>
          <p:cNvSpPr txBox="1"/>
          <p:nvPr/>
        </p:nvSpPr>
        <p:spPr>
          <a:xfrm>
            <a:off x="5017837" y="6087331"/>
            <a:ext cx="2156327" cy="138499"/>
          </a:xfrm>
          <a:prstGeom prst="rect">
            <a:avLst/>
          </a:prstGeom>
          <a:noFill/>
        </p:spPr>
        <p:txBody>
          <a:bodyPr vert="horz"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tab pos="3087688" algn="l"/>
              </a:tabLst>
              <a:defRPr/>
            </a:pPr>
            <a:r>
              <a:rPr kumimoji="0" lang="en-US" sz="900" b="0" i="0" u="none" strike="noStrike" kern="1200" cap="none" spc="0" normalizeH="0" baseline="0" noProof="0" dirty="0">
                <a:ln>
                  <a:noFill/>
                </a:ln>
                <a:solidFill>
                  <a:srgbClr val="003C71"/>
                </a:solidFill>
                <a:effectLst/>
                <a:uLnTx/>
                <a:uFillTx/>
                <a:latin typeface="Intel Clear"/>
                <a:ea typeface="+mn-ea"/>
                <a:cs typeface="+mn-cs"/>
              </a:rPr>
              <a:t>4</a:t>
            </a:r>
            <a:r>
              <a:rPr kumimoji="0" lang="en-US" sz="900" b="0" i="0" u="none" strike="noStrike" kern="1200" cap="none" spc="0" normalizeH="0" baseline="0" noProof="0" dirty="0">
                <a:ln>
                  <a:noFill/>
                </a:ln>
                <a:solidFill>
                  <a:prstClr val="black"/>
                </a:solidFill>
                <a:effectLst/>
                <a:uLnTx/>
                <a:uFillTx/>
                <a:latin typeface="Intel Clear"/>
                <a:ea typeface="+mn-ea"/>
                <a:cs typeface="+mn-cs"/>
              </a:rPr>
              <a:t>. </a:t>
            </a:r>
            <a:r>
              <a:rPr kumimoji="0" lang="en-US" sz="900" b="0" i="0" u="none" strike="noStrike" kern="1200" cap="none" spc="0" normalizeH="0" baseline="0" noProof="0" dirty="0" err="1">
                <a:ln>
                  <a:noFill/>
                </a:ln>
                <a:solidFill>
                  <a:prstClr val="black"/>
                </a:solidFill>
                <a:effectLst/>
                <a:uLnTx/>
                <a:uFillTx/>
                <a:latin typeface="Intel Clear"/>
                <a:ea typeface="+mn-ea"/>
                <a:cs typeface="+mn-cs"/>
              </a:rPr>
              <a:t>Tractica</a:t>
            </a:r>
            <a:r>
              <a:rPr kumimoji="0" lang="en-US" sz="900" b="0" i="0" u="none" strike="noStrike" kern="1200" cap="none" spc="0" normalizeH="0" baseline="0" noProof="0" dirty="0">
                <a:ln>
                  <a:noFill/>
                </a:ln>
                <a:solidFill>
                  <a:prstClr val="black"/>
                </a:solidFill>
                <a:effectLst/>
                <a:uLnTx/>
                <a:uFillTx/>
                <a:latin typeface="Intel Clear"/>
                <a:ea typeface="+mn-ea"/>
                <a:cs typeface="+mn-cs"/>
              </a:rPr>
              <a:t>, </a:t>
            </a:r>
            <a:r>
              <a:rPr kumimoji="0" lang="en-US" sz="900" b="0" i="0" u="none" strike="noStrike" kern="1200" cap="none" spc="0" normalizeH="0" baseline="0" noProof="0" dirty="0">
                <a:ln>
                  <a:noFill/>
                </a:ln>
                <a:solidFill>
                  <a:prstClr val="black"/>
                </a:solidFill>
                <a:effectLst/>
                <a:uLnTx/>
                <a:uFillTx/>
                <a:latin typeface="Intel Clear"/>
                <a:ea typeface="+mn-ea"/>
                <a:cs typeface="+mn-cs"/>
                <a:hlinkClick r:id="rId16"/>
              </a:rPr>
              <a:t>deep learning research</a:t>
            </a:r>
            <a:r>
              <a:rPr kumimoji="0" lang="en-US" sz="900" b="0" i="0" u="none" strike="noStrike" kern="1200" cap="none" spc="0" normalizeH="0" baseline="0" noProof="0" dirty="0">
                <a:ln>
                  <a:noFill/>
                </a:ln>
                <a:solidFill>
                  <a:srgbClr val="003C71"/>
                </a:solidFill>
                <a:effectLst/>
                <a:uLnTx/>
                <a:uFillTx/>
                <a:latin typeface="Intel Clear"/>
                <a:ea typeface="+mn-ea"/>
                <a:cs typeface="+mn-cs"/>
              </a:rPr>
              <a:t>, 2018</a:t>
            </a:r>
          </a:p>
        </p:txBody>
      </p:sp>
      <p:grpSp>
        <p:nvGrpSpPr>
          <p:cNvPr id="61" name="Group 60">
            <a:extLst>
              <a:ext uri="{FF2B5EF4-FFF2-40B4-BE49-F238E27FC236}">
                <a16:creationId xmlns:a16="http://schemas.microsoft.com/office/drawing/2014/main" id="{97784730-1D0C-4062-B48C-DCDC069C477D}"/>
              </a:ext>
            </a:extLst>
          </p:cNvPr>
          <p:cNvGrpSpPr/>
          <p:nvPr/>
        </p:nvGrpSpPr>
        <p:grpSpPr>
          <a:xfrm>
            <a:off x="4569965" y="1514355"/>
            <a:ext cx="595602" cy="595597"/>
            <a:chOff x="5922621" y="1229983"/>
            <a:chExt cx="595602" cy="595597"/>
          </a:xfrm>
        </p:grpSpPr>
        <p:sp>
          <p:nvSpPr>
            <p:cNvPr id="63" name="Oval 62">
              <a:extLst>
                <a:ext uri="{FF2B5EF4-FFF2-40B4-BE49-F238E27FC236}">
                  <a16:creationId xmlns:a16="http://schemas.microsoft.com/office/drawing/2014/main" id="{A0470F37-1FDE-45A0-8818-9C3A8B5571A0}"/>
                </a:ext>
              </a:extLst>
            </p:cNvPr>
            <p:cNvSpPr/>
            <p:nvPr/>
          </p:nvSpPr>
          <p:spPr>
            <a:xfrm>
              <a:off x="5922621" y="1229983"/>
              <a:ext cx="595602" cy="595597"/>
            </a:xfrm>
            <a:prstGeom prst="ellipse">
              <a:avLst/>
            </a:prstGeom>
            <a:solidFill>
              <a:schemeClr val="bg1"/>
            </a:solidFill>
            <a:ln w="127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a:ln>
                  <a:noFill/>
                </a:ln>
                <a:solidFill>
                  <a:prstClr val="white"/>
                </a:solidFill>
                <a:effectLst/>
                <a:uLnTx/>
                <a:uFillTx/>
                <a:latin typeface="Intel Clear"/>
                <a:ea typeface="+mn-ea"/>
                <a:cs typeface="+mn-cs"/>
              </a:endParaRPr>
            </a:p>
          </p:txBody>
        </p:sp>
        <p:grpSp>
          <p:nvGrpSpPr>
            <p:cNvPr id="64" name="Graphic 65">
              <a:extLst>
                <a:ext uri="{FF2B5EF4-FFF2-40B4-BE49-F238E27FC236}">
                  <a16:creationId xmlns:a16="http://schemas.microsoft.com/office/drawing/2014/main" id="{6D96E792-498B-4695-B86C-2B5450840519}"/>
                </a:ext>
              </a:extLst>
            </p:cNvPr>
            <p:cNvGrpSpPr>
              <a:grpSpLocks noChangeAspect="1"/>
            </p:cNvGrpSpPr>
            <p:nvPr/>
          </p:nvGrpSpPr>
          <p:grpSpPr>
            <a:xfrm>
              <a:off x="6035152" y="1342513"/>
              <a:ext cx="370540" cy="370536"/>
              <a:chOff x="5486400" y="2819400"/>
              <a:chExt cx="1219200" cy="1219200"/>
            </a:xfrm>
            <a:solidFill>
              <a:srgbClr val="003C71"/>
            </a:solidFill>
          </p:grpSpPr>
          <p:sp>
            <p:nvSpPr>
              <p:cNvPr id="65" name="Freeform: Shape 64">
                <a:extLst>
                  <a:ext uri="{FF2B5EF4-FFF2-40B4-BE49-F238E27FC236}">
                    <a16:creationId xmlns:a16="http://schemas.microsoft.com/office/drawing/2014/main" id="{7299C0E9-000F-49F0-82E9-772E65AAEF9C}"/>
                  </a:ext>
                </a:extLst>
              </p:cNvPr>
              <p:cNvSpPr/>
              <p:nvPr/>
            </p:nvSpPr>
            <p:spPr>
              <a:xfrm>
                <a:off x="5488781" y="3222784"/>
                <a:ext cx="1209675" cy="123825"/>
              </a:xfrm>
              <a:custGeom>
                <a:avLst/>
                <a:gdLst>
                  <a:gd name="connsiteX0" fmla="*/ 7144 w 1209675"/>
                  <a:gd name="connsiteY0" fmla="*/ 7144 h 123825"/>
                  <a:gd name="connsiteX1" fmla="*/ 1207294 w 1209675"/>
                  <a:gd name="connsiteY1" fmla="*/ 7144 h 123825"/>
                  <a:gd name="connsiteX2" fmla="*/ 1207294 w 1209675"/>
                  <a:gd name="connsiteY2" fmla="*/ 122396 h 123825"/>
                  <a:gd name="connsiteX3" fmla="*/ 7144 w 1209675"/>
                  <a:gd name="connsiteY3" fmla="*/ 122396 h 123825"/>
                </a:gdLst>
                <a:ahLst/>
                <a:cxnLst>
                  <a:cxn ang="0">
                    <a:pos x="connsiteX0" y="connsiteY0"/>
                  </a:cxn>
                  <a:cxn ang="0">
                    <a:pos x="connsiteX1" y="connsiteY1"/>
                  </a:cxn>
                  <a:cxn ang="0">
                    <a:pos x="connsiteX2" y="connsiteY2"/>
                  </a:cxn>
                  <a:cxn ang="0">
                    <a:pos x="connsiteX3" y="connsiteY3"/>
                  </a:cxn>
                </a:cxnLst>
                <a:rect l="l" t="t" r="r" b="b"/>
                <a:pathLst>
                  <a:path w="1209675" h="123825">
                    <a:moveTo>
                      <a:pt x="7144" y="7144"/>
                    </a:moveTo>
                    <a:lnTo>
                      <a:pt x="1207294" y="7144"/>
                    </a:lnTo>
                    <a:lnTo>
                      <a:pt x="1207294" y="122396"/>
                    </a:lnTo>
                    <a:lnTo>
                      <a:pt x="7144" y="122396"/>
                    </a:lnTo>
                    <a:close/>
                  </a:path>
                </a:pathLst>
              </a:custGeom>
              <a:solidFill>
                <a:srgbClr val="00AEE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uLnTx/>
                  <a:uFillTx/>
                  <a:latin typeface="Intel Clear"/>
                  <a:ea typeface="+mn-ea"/>
                  <a:cs typeface="+mn-cs"/>
                </a:endParaRPr>
              </a:p>
            </p:txBody>
          </p:sp>
          <p:sp>
            <p:nvSpPr>
              <p:cNvPr id="66" name="Freeform: Shape 65">
                <a:extLst>
                  <a:ext uri="{FF2B5EF4-FFF2-40B4-BE49-F238E27FC236}">
                    <a16:creationId xmlns:a16="http://schemas.microsoft.com/office/drawing/2014/main" id="{B6A1D02C-33BF-4B5D-831F-57D18AE5C4B9}"/>
                  </a:ext>
                </a:extLst>
              </p:cNvPr>
              <p:cNvSpPr/>
              <p:nvPr/>
            </p:nvSpPr>
            <p:spPr>
              <a:xfrm>
                <a:off x="6029801" y="3542824"/>
                <a:ext cx="123825" cy="123825"/>
              </a:xfrm>
              <a:custGeom>
                <a:avLst/>
                <a:gdLst>
                  <a:gd name="connsiteX0" fmla="*/ 125254 w 123825"/>
                  <a:gd name="connsiteY0" fmla="*/ 66199 h 123825"/>
                  <a:gd name="connsiteX1" fmla="*/ 66199 w 123825"/>
                  <a:gd name="connsiteY1" fmla="*/ 125254 h 123825"/>
                  <a:gd name="connsiteX2" fmla="*/ 7144 w 123825"/>
                  <a:gd name="connsiteY2" fmla="*/ 66199 h 123825"/>
                  <a:gd name="connsiteX3" fmla="*/ 66199 w 123825"/>
                  <a:gd name="connsiteY3" fmla="*/ 7144 h 123825"/>
                  <a:gd name="connsiteX4" fmla="*/ 125254 w 123825"/>
                  <a:gd name="connsiteY4" fmla="*/ 66199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125254" y="66199"/>
                    </a:moveTo>
                    <a:cubicBezTo>
                      <a:pt x="125254" y="98814"/>
                      <a:pt x="98814" y="125254"/>
                      <a:pt x="66199" y="125254"/>
                    </a:cubicBezTo>
                    <a:cubicBezTo>
                      <a:pt x="33584" y="125254"/>
                      <a:pt x="7144" y="98814"/>
                      <a:pt x="7144" y="66199"/>
                    </a:cubicBezTo>
                    <a:cubicBezTo>
                      <a:pt x="7144" y="33584"/>
                      <a:pt x="33584" y="7144"/>
                      <a:pt x="66199" y="7144"/>
                    </a:cubicBezTo>
                    <a:cubicBezTo>
                      <a:pt x="98814" y="7144"/>
                      <a:pt x="125254" y="33584"/>
                      <a:pt x="125254" y="6619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uLnTx/>
                  <a:uFillTx/>
                  <a:latin typeface="Intel Clear"/>
                  <a:ea typeface="+mn-ea"/>
                  <a:cs typeface="+mn-cs"/>
                </a:endParaRPr>
              </a:p>
            </p:txBody>
          </p:sp>
          <p:sp>
            <p:nvSpPr>
              <p:cNvPr id="67" name="Freeform: Shape 66">
                <a:extLst>
                  <a:ext uri="{FF2B5EF4-FFF2-40B4-BE49-F238E27FC236}">
                    <a16:creationId xmlns:a16="http://schemas.microsoft.com/office/drawing/2014/main" id="{F2C90D05-94A7-410B-AF78-06D8ED973302}"/>
                  </a:ext>
                </a:extLst>
              </p:cNvPr>
              <p:cNvSpPr/>
              <p:nvPr/>
            </p:nvSpPr>
            <p:spPr>
              <a:xfrm>
                <a:off x="5488781" y="2991326"/>
                <a:ext cx="1209675" cy="190500"/>
              </a:xfrm>
              <a:custGeom>
                <a:avLst/>
                <a:gdLst>
                  <a:gd name="connsiteX0" fmla="*/ 7144 w 1209675"/>
                  <a:gd name="connsiteY0" fmla="*/ 7144 h 190500"/>
                  <a:gd name="connsiteX1" fmla="*/ 1207294 w 1209675"/>
                  <a:gd name="connsiteY1" fmla="*/ 7144 h 190500"/>
                  <a:gd name="connsiteX2" fmla="*/ 1207294 w 1209675"/>
                  <a:gd name="connsiteY2" fmla="*/ 190024 h 190500"/>
                  <a:gd name="connsiteX3" fmla="*/ 7144 w 1209675"/>
                  <a:gd name="connsiteY3" fmla="*/ 190024 h 190500"/>
                </a:gdLst>
                <a:ahLst/>
                <a:cxnLst>
                  <a:cxn ang="0">
                    <a:pos x="connsiteX0" y="connsiteY0"/>
                  </a:cxn>
                  <a:cxn ang="0">
                    <a:pos x="connsiteX1" y="connsiteY1"/>
                  </a:cxn>
                  <a:cxn ang="0">
                    <a:pos x="connsiteX2" y="connsiteY2"/>
                  </a:cxn>
                  <a:cxn ang="0">
                    <a:pos x="connsiteX3" y="connsiteY3"/>
                  </a:cxn>
                </a:cxnLst>
                <a:rect l="l" t="t" r="r" b="b"/>
                <a:pathLst>
                  <a:path w="1209675" h="190500">
                    <a:moveTo>
                      <a:pt x="7144" y="7144"/>
                    </a:moveTo>
                    <a:lnTo>
                      <a:pt x="1207294" y="7144"/>
                    </a:lnTo>
                    <a:lnTo>
                      <a:pt x="1207294" y="190024"/>
                    </a:lnTo>
                    <a:lnTo>
                      <a:pt x="7144" y="19002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uLnTx/>
                  <a:uFillTx/>
                  <a:latin typeface="Intel Clear"/>
                  <a:ea typeface="+mn-ea"/>
                  <a:cs typeface="+mn-cs"/>
                </a:endParaRPr>
              </a:p>
            </p:txBody>
          </p:sp>
          <p:sp>
            <p:nvSpPr>
              <p:cNvPr id="68" name="Freeform: Shape 67">
                <a:extLst>
                  <a:ext uri="{FF2B5EF4-FFF2-40B4-BE49-F238E27FC236}">
                    <a16:creationId xmlns:a16="http://schemas.microsoft.com/office/drawing/2014/main" id="{1DC78D90-D501-40D8-B071-ADE1CFDC59EF}"/>
                  </a:ext>
                </a:extLst>
              </p:cNvPr>
              <p:cNvSpPr/>
              <p:nvPr/>
            </p:nvSpPr>
            <p:spPr>
              <a:xfrm>
                <a:off x="5576411" y="3386614"/>
                <a:ext cx="1038225" cy="476250"/>
              </a:xfrm>
              <a:custGeom>
                <a:avLst/>
                <a:gdLst>
                  <a:gd name="connsiteX0" fmla="*/ 7144 w 1038225"/>
                  <a:gd name="connsiteY0" fmla="*/ 7144 h 476250"/>
                  <a:gd name="connsiteX1" fmla="*/ 519589 w 1038225"/>
                  <a:gd name="connsiteY1" fmla="*/ 472916 h 476250"/>
                  <a:gd name="connsiteX2" fmla="*/ 1032034 w 1038225"/>
                  <a:gd name="connsiteY2" fmla="*/ 7144 h 476250"/>
                  <a:gd name="connsiteX3" fmla="*/ 7144 w 1038225"/>
                  <a:gd name="connsiteY3" fmla="*/ 7144 h 476250"/>
                  <a:gd name="connsiteX4" fmla="*/ 519589 w 1038225"/>
                  <a:gd name="connsiteY4" fmla="*/ 398621 h 476250"/>
                  <a:gd name="connsiteX5" fmla="*/ 343376 w 1038225"/>
                  <a:gd name="connsiteY5" fmla="*/ 222409 h 476250"/>
                  <a:gd name="connsiteX6" fmla="*/ 519589 w 1038225"/>
                  <a:gd name="connsiteY6" fmla="*/ 46196 h 476250"/>
                  <a:gd name="connsiteX7" fmla="*/ 695801 w 1038225"/>
                  <a:gd name="connsiteY7" fmla="*/ 222409 h 476250"/>
                  <a:gd name="connsiteX8" fmla="*/ 519589 w 1038225"/>
                  <a:gd name="connsiteY8" fmla="*/ 398621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8225" h="476250">
                    <a:moveTo>
                      <a:pt x="7144" y="7144"/>
                    </a:moveTo>
                    <a:cubicBezTo>
                      <a:pt x="31909" y="268129"/>
                      <a:pt x="250984" y="472916"/>
                      <a:pt x="519589" y="472916"/>
                    </a:cubicBezTo>
                    <a:cubicBezTo>
                      <a:pt x="788194" y="472916"/>
                      <a:pt x="1007269" y="268129"/>
                      <a:pt x="1032034" y="7144"/>
                    </a:cubicBezTo>
                    <a:lnTo>
                      <a:pt x="7144" y="7144"/>
                    </a:lnTo>
                    <a:close/>
                    <a:moveTo>
                      <a:pt x="519589" y="398621"/>
                    </a:moveTo>
                    <a:cubicBezTo>
                      <a:pt x="422434" y="398621"/>
                      <a:pt x="343376" y="319564"/>
                      <a:pt x="343376" y="222409"/>
                    </a:cubicBezTo>
                    <a:cubicBezTo>
                      <a:pt x="343376" y="125254"/>
                      <a:pt x="422434" y="46196"/>
                      <a:pt x="519589" y="46196"/>
                    </a:cubicBezTo>
                    <a:cubicBezTo>
                      <a:pt x="616744" y="46196"/>
                      <a:pt x="695801" y="125254"/>
                      <a:pt x="695801" y="222409"/>
                    </a:cubicBezTo>
                    <a:cubicBezTo>
                      <a:pt x="695801" y="319564"/>
                      <a:pt x="616744" y="398621"/>
                      <a:pt x="519589" y="398621"/>
                    </a:cubicBezTo>
                    <a:close/>
                  </a:path>
                </a:pathLst>
              </a:custGeom>
              <a:solidFill>
                <a:srgbClr val="00AEE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uLnTx/>
                  <a:uFillTx/>
                  <a:latin typeface="Intel Clear"/>
                  <a:ea typeface="+mn-ea"/>
                  <a:cs typeface="+mn-cs"/>
                </a:endParaRPr>
              </a:p>
            </p:txBody>
          </p:sp>
        </p:grpSp>
      </p:grpSp>
      <p:sp>
        <p:nvSpPr>
          <p:cNvPr id="62" name="Rectangle 61">
            <a:extLst>
              <a:ext uri="{FF2B5EF4-FFF2-40B4-BE49-F238E27FC236}">
                <a16:creationId xmlns:a16="http://schemas.microsoft.com/office/drawing/2014/main" id="{10F5ECC0-57E0-4F09-8AFB-24F2D95A0629}"/>
              </a:ext>
            </a:extLst>
          </p:cNvPr>
          <p:cNvSpPr/>
          <p:nvPr/>
        </p:nvSpPr>
        <p:spPr>
          <a:xfrm>
            <a:off x="5378263" y="1627479"/>
            <a:ext cx="2226003" cy="46166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45720" rIns="0" bIns="45720" rtlCol="0" anchor="ctr">
            <a:noAutofit/>
          </a:bodyPr>
          <a:lstStyle/>
          <a:p>
            <a:pPr marL="0" marR="0" lvl="0" indent="0" algn="ctr" defTabSz="914377" rtl="0" eaLnBrk="1" fontAlgn="auto" latinLnBrk="0" hangingPunct="1">
              <a:lnSpc>
                <a:spcPct val="100000"/>
              </a:lnSpc>
              <a:spcBef>
                <a:spcPts val="1200"/>
              </a:spcBef>
              <a:spcAft>
                <a:spcPts val="1200"/>
              </a:spcAft>
              <a:buClr>
                <a:srgbClr val="003C71"/>
              </a:buClr>
              <a:buSzTx/>
              <a:buFontTx/>
              <a:buNone/>
              <a:tabLst/>
              <a:defRPr/>
            </a:pPr>
            <a:r>
              <a:rPr kumimoji="0" lang="en-US" sz="1200" b="0" i="0" u="none" strike="noStrike" kern="1200" cap="none" spc="0" normalizeH="0" baseline="0" noProof="0" dirty="0">
                <a:ln>
                  <a:noFill/>
                </a:ln>
                <a:solidFill>
                  <a:srgbClr val="003C71"/>
                </a:solidFill>
                <a:effectLst/>
                <a:uLnTx/>
                <a:uFillTx/>
                <a:latin typeface="Intel Clear"/>
                <a:ea typeface="+mn-ea"/>
                <a:cs typeface="+mn-cs"/>
              </a:rPr>
              <a:t> Deep learning software revenue is estimated to grow to USD 67.2 billion by 2025</a:t>
            </a:r>
            <a:r>
              <a:rPr kumimoji="0" lang="en-US" sz="1200" b="0" i="0" u="none" strike="noStrike" kern="1200" cap="none" spc="0" normalizeH="0" baseline="30000" noProof="0" dirty="0">
                <a:ln>
                  <a:noFill/>
                </a:ln>
                <a:solidFill>
                  <a:srgbClr val="003C71"/>
                </a:solidFill>
                <a:effectLst/>
                <a:uLnTx/>
                <a:uFillTx/>
                <a:latin typeface="Intel Clear"/>
                <a:ea typeface="+mn-ea"/>
                <a:cs typeface="+mn-cs"/>
              </a:rPr>
              <a:t>4</a:t>
            </a:r>
          </a:p>
        </p:txBody>
      </p:sp>
      <p:cxnSp>
        <p:nvCxnSpPr>
          <p:cNvPr id="69" name="Straight Connector 68">
            <a:extLst>
              <a:ext uri="{FF2B5EF4-FFF2-40B4-BE49-F238E27FC236}">
                <a16:creationId xmlns:a16="http://schemas.microsoft.com/office/drawing/2014/main" id="{32E6932A-1E82-4294-A9C1-9A5C81DA4EBE}"/>
              </a:ext>
            </a:extLst>
          </p:cNvPr>
          <p:cNvCxnSpPr>
            <a:cxnSpLocks/>
          </p:cNvCxnSpPr>
          <p:nvPr/>
        </p:nvCxnSpPr>
        <p:spPr>
          <a:xfrm>
            <a:off x="4224632" y="1707251"/>
            <a:ext cx="0" cy="257652"/>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nvGrpSpPr>
          <p:cNvPr id="71" name="Group 70">
            <a:extLst>
              <a:ext uri="{FF2B5EF4-FFF2-40B4-BE49-F238E27FC236}">
                <a16:creationId xmlns:a16="http://schemas.microsoft.com/office/drawing/2014/main" id="{3A58D766-5030-4C96-BBB1-303F5D09CDD9}"/>
              </a:ext>
            </a:extLst>
          </p:cNvPr>
          <p:cNvGrpSpPr/>
          <p:nvPr/>
        </p:nvGrpSpPr>
        <p:grpSpPr>
          <a:xfrm>
            <a:off x="8389049" y="1514355"/>
            <a:ext cx="595602" cy="595597"/>
            <a:chOff x="9563735" y="1250873"/>
            <a:chExt cx="595602" cy="595597"/>
          </a:xfrm>
        </p:grpSpPr>
        <p:sp>
          <p:nvSpPr>
            <p:cNvPr id="73" name="Oval 72">
              <a:extLst>
                <a:ext uri="{FF2B5EF4-FFF2-40B4-BE49-F238E27FC236}">
                  <a16:creationId xmlns:a16="http://schemas.microsoft.com/office/drawing/2014/main" id="{2FB54CC9-A01D-4E07-A98B-8BF7C35F713A}"/>
                </a:ext>
              </a:extLst>
            </p:cNvPr>
            <p:cNvSpPr/>
            <p:nvPr/>
          </p:nvSpPr>
          <p:spPr>
            <a:xfrm>
              <a:off x="9563735" y="1250873"/>
              <a:ext cx="595602" cy="595597"/>
            </a:xfrm>
            <a:prstGeom prst="ellipse">
              <a:avLst/>
            </a:prstGeom>
            <a:solidFill>
              <a:schemeClr val="bg1"/>
            </a:solidFill>
            <a:ln w="127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a:ln>
                  <a:noFill/>
                </a:ln>
                <a:solidFill>
                  <a:prstClr val="white"/>
                </a:solidFill>
                <a:effectLst/>
                <a:uLnTx/>
                <a:uFillTx/>
                <a:latin typeface="Intel Clear"/>
                <a:ea typeface="+mn-ea"/>
                <a:cs typeface="+mn-cs"/>
              </a:endParaRPr>
            </a:p>
          </p:txBody>
        </p:sp>
        <p:grpSp>
          <p:nvGrpSpPr>
            <p:cNvPr id="74" name="Group 73">
              <a:extLst>
                <a:ext uri="{FF2B5EF4-FFF2-40B4-BE49-F238E27FC236}">
                  <a16:creationId xmlns:a16="http://schemas.microsoft.com/office/drawing/2014/main" id="{D19E71FD-65F3-40A3-8E5E-0D0C8E0813B9}"/>
                </a:ext>
              </a:extLst>
            </p:cNvPr>
            <p:cNvGrpSpPr/>
            <p:nvPr/>
          </p:nvGrpSpPr>
          <p:grpSpPr>
            <a:xfrm>
              <a:off x="9713897" y="1354964"/>
              <a:ext cx="295278" cy="387414"/>
              <a:chOff x="5462588" y="6118225"/>
              <a:chExt cx="1266826" cy="1662113"/>
            </a:xfrm>
          </p:grpSpPr>
          <p:sp>
            <p:nvSpPr>
              <p:cNvPr id="75" name="Freeform 23">
                <a:extLst>
                  <a:ext uri="{FF2B5EF4-FFF2-40B4-BE49-F238E27FC236}">
                    <a16:creationId xmlns:a16="http://schemas.microsoft.com/office/drawing/2014/main" id="{E69B6949-1255-4D50-941E-69FD649D0994}"/>
                  </a:ext>
                </a:extLst>
              </p:cNvPr>
              <p:cNvSpPr>
                <a:spLocks/>
              </p:cNvSpPr>
              <p:nvPr/>
            </p:nvSpPr>
            <p:spPr bwMode="auto">
              <a:xfrm>
                <a:off x="5465763" y="7594600"/>
                <a:ext cx="192088" cy="185738"/>
              </a:xfrm>
              <a:custGeom>
                <a:avLst/>
                <a:gdLst>
                  <a:gd name="T0" fmla="*/ 0 w 121"/>
                  <a:gd name="T1" fmla="*/ 0 h 117"/>
                  <a:gd name="T2" fmla="*/ 121 w 121"/>
                  <a:gd name="T3" fmla="*/ 0 h 117"/>
                  <a:gd name="T4" fmla="*/ 121 w 121"/>
                  <a:gd name="T5" fmla="*/ 117 h 117"/>
                  <a:gd name="T6" fmla="*/ 0 w 121"/>
                  <a:gd name="T7" fmla="*/ 117 h 117"/>
                  <a:gd name="T8" fmla="*/ 0 w 121"/>
                  <a:gd name="T9" fmla="*/ 0 h 117"/>
                  <a:gd name="T10" fmla="*/ 0 w 121"/>
                  <a:gd name="T11" fmla="*/ 0 h 117"/>
                </a:gdLst>
                <a:ahLst/>
                <a:cxnLst>
                  <a:cxn ang="0">
                    <a:pos x="T0" y="T1"/>
                  </a:cxn>
                  <a:cxn ang="0">
                    <a:pos x="T2" y="T3"/>
                  </a:cxn>
                  <a:cxn ang="0">
                    <a:pos x="T4" y="T5"/>
                  </a:cxn>
                  <a:cxn ang="0">
                    <a:pos x="T6" y="T7"/>
                  </a:cxn>
                  <a:cxn ang="0">
                    <a:pos x="T8" y="T9"/>
                  </a:cxn>
                  <a:cxn ang="0">
                    <a:pos x="T10" y="T11"/>
                  </a:cxn>
                </a:cxnLst>
                <a:rect l="0" t="0" r="r" b="b"/>
                <a:pathLst>
                  <a:path w="121" h="117">
                    <a:moveTo>
                      <a:pt x="0" y="0"/>
                    </a:moveTo>
                    <a:lnTo>
                      <a:pt x="121" y="0"/>
                    </a:lnTo>
                    <a:lnTo>
                      <a:pt x="121" y="117"/>
                    </a:lnTo>
                    <a:lnTo>
                      <a:pt x="0" y="117"/>
                    </a:lnTo>
                    <a:lnTo>
                      <a:pt x="0" y="0"/>
                    </a:lnTo>
                    <a:lnTo>
                      <a:pt x="0" y="0"/>
                    </a:lnTo>
                    <a:close/>
                  </a:path>
                </a:pathLst>
              </a:custGeom>
              <a:solidFill>
                <a:srgbClr val="003E6B"/>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Intel Clear"/>
                  <a:ea typeface="+mn-ea"/>
                  <a:cs typeface="+mn-cs"/>
                </a:endParaRPr>
              </a:p>
            </p:txBody>
          </p:sp>
          <p:sp>
            <p:nvSpPr>
              <p:cNvPr id="76" name="Freeform 24">
                <a:extLst>
                  <a:ext uri="{FF2B5EF4-FFF2-40B4-BE49-F238E27FC236}">
                    <a16:creationId xmlns:a16="http://schemas.microsoft.com/office/drawing/2014/main" id="{A4EF43F7-C732-46B2-9053-EA793696E1BD}"/>
                  </a:ext>
                </a:extLst>
              </p:cNvPr>
              <p:cNvSpPr>
                <a:spLocks/>
              </p:cNvSpPr>
              <p:nvPr/>
            </p:nvSpPr>
            <p:spPr bwMode="auto">
              <a:xfrm>
                <a:off x="5730876" y="7532688"/>
                <a:ext cx="195263" cy="247650"/>
              </a:xfrm>
              <a:custGeom>
                <a:avLst/>
                <a:gdLst>
                  <a:gd name="T0" fmla="*/ 0 w 123"/>
                  <a:gd name="T1" fmla="*/ 0 h 156"/>
                  <a:gd name="T2" fmla="*/ 123 w 123"/>
                  <a:gd name="T3" fmla="*/ 0 h 156"/>
                  <a:gd name="T4" fmla="*/ 123 w 123"/>
                  <a:gd name="T5" fmla="*/ 156 h 156"/>
                  <a:gd name="T6" fmla="*/ 0 w 123"/>
                  <a:gd name="T7" fmla="*/ 156 h 156"/>
                  <a:gd name="T8" fmla="*/ 0 w 123"/>
                  <a:gd name="T9" fmla="*/ 0 h 156"/>
                  <a:gd name="T10" fmla="*/ 0 w 123"/>
                  <a:gd name="T11" fmla="*/ 0 h 156"/>
                </a:gdLst>
                <a:ahLst/>
                <a:cxnLst>
                  <a:cxn ang="0">
                    <a:pos x="T0" y="T1"/>
                  </a:cxn>
                  <a:cxn ang="0">
                    <a:pos x="T2" y="T3"/>
                  </a:cxn>
                  <a:cxn ang="0">
                    <a:pos x="T4" y="T5"/>
                  </a:cxn>
                  <a:cxn ang="0">
                    <a:pos x="T6" y="T7"/>
                  </a:cxn>
                  <a:cxn ang="0">
                    <a:pos x="T8" y="T9"/>
                  </a:cxn>
                  <a:cxn ang="0">
                    <a:pos x="T10" y="T11"/>
                  </a:cxn>
                </a:cxnLst>
                <a:rect l="0" t="0" r="r" b="b"/>
                <a:pathLst>
                  <a:path w="123" h="156">
                    <a:moveTo>
                      <a:pt x="0" y="0"/>
                    </a:moveTo>
                    <a:lnTo>
                      <a:pt x="123" y="0"/>
                    </a:lnTo>
                    <a:lnTo>
                      <a:pt x="123" y="156"/>
                    </a:lnTo>
                    <a:lnTo>
                      <a:pt x="0" y="156"/>
                    </a:lnTo>
                    <a:lnTo>
                      <a:pt x="0" y="0"/>
                    </a:lnTo>
                    <a:lnTo>
                      <a:pt x="0" y="0"/>
                    </a:lnTo>
                    <a:close/>
                  </a:path>
                </a:pathLst>
              </a:custGeom>
              <a:solidFill>
                <a:srgbClr val="003E6B"/>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Intel Clear"/>
                  <a:ea typeface="+mn-ea"/>
                  <a:cs typeface="+mn-cs"/>
                </a:endParaRPr>
              </a:p>
            </p:txBody>
          </p:sp>
          <p:sp>
            <p:nvSpPr>
              <p:cNvPr id="77" name="Freeform 25">
                <a:extLst>
                  <a:ext uri="{FF2B5EF4-FFF2-40B4-BE49-F238E27FC236}">
                    <a16:creationId xmlns:a16="http://schemas.microsoft.com/office/drawing/2014/main" id="{158C89CA-58F0-4AA6-B212-EF324FC4D64D}"/>
                  </a:ext>
                </a:extLst>
              </p:cNvPr>
              <p:cNvSpPr>
                <a:spLocks/>
              </p:cNvSpPr>
              <p:nvPr/>
            </p:nvSpPr>
            <p:spPr bwMode="auto">
              <a:xfrm>
                <a:off x="5999163" y="7445375"/>
                <a:ext cx="195263" cy="334963"/>
              </a:xfrm>
              <a:custGeom>
                <a:avLst/>
                <a:gdLst>
                  <a:gd name="T0" fmla="*/ 0 w 123"/>
                  <a:gd name="T1" fmla="*/ 0 h 211"/>
                  <a:gd name="T2" fmla="*/ 123 w 123"/>
                  <a:gd name="T3" fmla="*/ 0 h 211"/>
                  <a:gd name="T4" fmla="*/ 123 w 123"/>
                  <a:gd name="T5" fmla="*/ 211 h 211"/>
                  <a:gd name="T6" fmla="*/ 0 w 123"/>
                  <a:gd name="T7" fmla="*/ 211 h 211"/>
                  <a:gd name="T8" fmla="*/ 0 w 123"/>
                  <a:gd name="T9" fmla="*/ 0 h 211"/>
                  <a:gd name="T10" fmla="*/ 0 w 123"/>
                  <a:gd name="T11" fmla="*/ 0 h 211"/>
                </a:gdLst>
                <a:ahLst/>
                <a:cxnLst>
                  <a:cxn ang="0">
                    <a:pos x="T0" y="T1"/>
                  </a:cxn>
                  <a:cxn ang="0">
                    <a:pos x="T2" y="T3"/>
                  </a:cxn>
                  <a:cxn ang="0">
                    <a:pos x="T4" y="T5"/>
                  </a:cxn>
                  <a:cxn ang="0">
                    <a:pos x="T6" y="T7"/>
                  </a:cxn>
                  <a:cxn ang="0">
                    <a:pos x="T8" y="T9"/>
                  </a:cxn>
                  <a:cxn ang="0">
                    <a:pos x="T10" y="T11"/>
                  </a:cxn>
                </a:cxnLst>
                <a:rect l="0" t="0" r="r" b="b"/>
                <a:pathLst>
                  <a:path w="123" h="211">
                    <a:moveTo>
                      <a:pt x="0" y="0"/>
                    </a:moveTo>
                    <a:lnTo>
                      <a:pt x="123" y="0"/>
                    </a:lnTo>
                    <a:lnTo>
                      <a:pt x="123" y="211"/>
                    </a:lnTo>
                    <a:lnTo>
                      <a:pt x="0" y="211"/>
                    </a:lnTo>
                    <a:lnTo>
                      <a:pt x="0" y="0"/>
                    </a:lnTo>
                    <a:lnTo>
                      <a:pt x="0" y="0"/>
                    </a:lnTo>
                    <a:close/>
                  </a:path>
                </a:pathLst>
              </a:custGeom>
              <a:solidFill>
                <a:srgbClr val="003E6B"/>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Intel Clear"/>
                  <a:ea typeface="+mn-ea"/>
                  <a:cs typeface="+mn-cs"/>
                </a:endParaRPr>
              </a:p>
            </p:txBody>
          </p:sp>
          <p:sp>
            <p:nvSpPr>
              <p:cNvPr id="78" name="Freeform 26">
                <a:extLst>
                  <a:ext uri="{FF2B5EF4-FFF2-40B4-BE49-F238E27FC236}">
                    <a16:creationId xmlns:a16="http://schemas.microsoft.com/office/drawing/2014/main" id="{932A62FA-C613-460C-8902-A13E6A9EC6B2}"/>
                  </a:ext>
                </a:extLst>
              </p:cNvPr>
              <p:cNvSpPr>
                <a:spLocks/>
              </p:cNvSpPr>
              <p:nvPr/>
            </p:nvSpPr>
            <p:spPr bwMode="auto">
              <a:xfrm>
                <a:off x="6269038" y="7151688"/>
                <a:ext cx="192088" cy="628650"/>
              </a:xfrm>
              <a:custGeom>
                <a:avLst/>
                <a:gdLst>
                  <a:gd name="T0" fmla="*/ 0 w 121"/>
                  <a:gd name="T1" fmla="*/ 0 h 396"/>
                  <a:gd name="T2" fmla="*/ 121 w 121"/>
                  <a:gd name="T3" fmla="*/ 0 h 396"/>
                  <a:gd name="T4" fmla="*/ 121 w 121"/>
                  <a:gd name="T5" fmla="*/ 396 h 396"/>
                  <a:gd name="T6" fmla="*/ 0 w 121"/>
                  <a:gd name="T7" fmla="*/ 396 h 396"/>
                  <a:gd name="T8" fmla="*/ 0 w 121"/>
                  <a:gd name="T9" fmla="*/ 0 h 396"/>
                  <a:gd name="T10" fmla="*/ 0 w 121"/>
                  <a:gd name="T11" fmla="*/ 0 h 396"/>
                </a:gdLst>
                <a:ahLst/>
                <a:cxnLst>
                  <a:cxn ang="0">
                    <a:pos x="T0" y="T1"/>
                  </a:cxn>
                  <a:cxn ang="0">
                    <a:pos x="T2" y="T3"/>
                  </a:cxn>
                  <a:cxn ang="0">
                    <a:pos x="T4" y="T5"/>
                  </a:cxn>
                  <a:cxn ang="0">
                    <a:pos x="T6" y="T7"/>
                  </a:cxn>
                  <a:cxn ang="0">
                    <a:pos x="T8" y="T9"/>
                  </a:cxn>
                  <a:cxn ang="0">
                    <a:pos x="T10" y="T11"/>
                  </a:cxn>
                </a:cxnLst>
                <a:rect l="0" t="0" r="r" b="b"/>
                <a:pathLst>
                  <a:path w="121" h="396">
                    <a:moveTo>
                      <a:pt x="0" y="0"/>
                    </a:moveTo>
                    <a:lnTo>
                      <a:pt x="121" y="0"/>
                    </a:lnTo>
                    <a:lnTo>
                      <a:pt x="121" y="396"/>
                    </a:lnTo>
                    <a:lnTo>
                      <a:pt x="0" y="396"/>
                    </a:lnTo>
                    <a:lnTo>
                      <a:pt x="0" y="0"/>
                    </a:lnTo>
                    <a:lnTo>
                      <a:pt x="0" y="0"/>
                    </a:lnTo>
                    <a:close/>
                  </a:path>
                </a:pathLst>
              </a:custGeom>
              <a:solidFill>
                <a:srgbClr val="003E6B"/>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Intel Clear"/>
                  <a:ea typeface="+mn-ea"/>
                  <a:cs typeface="+mn-cs"/>
                </a:endParaRPr>
              </a:p>
            </p:txBody>
          </p:sp>
          <p:sp>
            <p:nvSpPr>
              <p:cNvPr id="79" name="Freeform 27">
                <a:extLst>
                  <a:ext uri="{FF2B5EF4-FFF2-40B4-BE49-F238E27FC236}">
                    <a16:creationId xmlns:a16="http://schemas.microsoft.com/office/drawing/2014/main" id="{7C34E378-EA9A-4787-95DE-F37D0D1EAEF2}"/>
                  </a:ext>
                </a:extLst>
              </p:cNvPr>
              <p:cNvSpPr>
                <a:spLocks/>
              </p:cNvSpPr>
              <p:nvPr/>
            </p:nvSpPr>
            <p:spPr bwMode="auto">
              <a:xfrm>
                <a:off x="6534151" y="6499225"/>
                <a:ext cx="195263" cy="1281113"/>
              </a:xfrm>
              <a:custGeom>
                <a:avLst/>
                <a:gdLst>
                  <a:gd name="T0" fmla="*/ 0 w 123"/>
                  <a:gd name="T1" fmla="*/ 0 h 807"/>
                  <a:gd name="T2" fmla="*/ 123 w 123"/>
                  <a:gd name="T3" fmla="*/ 0 h 807"/>
                  <a:gd name="T4" fmla="*/ 123 w 123"/>
                  <a:gd name="T5" fmla="*/ 807 h 807"/>
                  <a:gd name="T6" fmla="*/ 0 w 123"/>
                  <a:gd name="T7" fmla="*/ 807 h 807"/>
                  <a:gd name="T8" fmla="*/ 0 w 123"/>
                  <a:gd name="T9" fmla="*/ 0 h 807"/>
                  <a:gd name="T10" fmla="*/ 0 w 123"/>
                  <a:gd name="T11" fmla="*/ 0 h 807"/>
                </a:gdLst>
                <a:ahLst/>
                <a:cxnLst>
                  <a:cxn ang="0">
                    <a:pos x="T0" y="T1"/>
                  </a:cxn>
                  <a:cxn ang="0">
                    <a:pos x="T2" y="T3"/>
                  </a:cxn>
                  <a:cxn ang="0">
                    <a:pos x="T4" y="T5"/>
                  </a:cxn>
                  <a:cxn ang="0">
                    <a:pos x="T6" y="T7"/>
                  </a:cxn>
                  <a:cxn ang="0">
                    <a:pos x="T8" y="T9"/>
                  </a:cxn>
                  <a:cxn ang="0">
                    <a:pos x="T10" y="T11"/>
                  </a:cxn>
                </a:cxnLst>
                <a:rect l="0" t="0" r="r" b="b"/>
                <a:pathLst>
                  <a:path w="123" h="807">
                    <a:moveTo>
                      <a:pt x="0" y="0"/>
                    </a:moveTo>
                    <a:lnTo>
                      <a:pt x="123" y="0"/>
                    </a:lnTo>
                    <a:lnTo>
                      <a:pt x="123" y="807"/>
                    </a:lnTo>
                    <a:lnTo>
                      <a:pt x="0" y="807"/>
                    </a:lnTo>
                    <a:lnTo>
                      <a:pt x="0" y="0"/>
                    </a:lnTo>
                    <a:lnTo>
                      <a:pt x="0" y="0"/>
                    </a:lnTo>
                    <a:close/>
                  </a:path>
                </a:pathLst>
              </a:custGeom>
              <a:solidFill>
                <a:srgbClr val="003E6B"/>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Intel Clear"/>
                  <a:ea typeface="+mn-ea"/>
                  <a:cs typeface="+mn-cs"/>
                </a:endParaRPr>
              </a:p>
            </p:txBody>
          </p:sp>
          <p:sp>
            <p:nvSpPr>
              <p:cNvPr id="80" name="Freeform 28">
                <a:extLst>
                  <a:ext uri="{FF2B5EF4-FFF2-40B4-BE49-F238E27FC236}">
                    <a16:creationId xmlns:a16="http://schemas.microsoft.com/office/drawing/2014/main" id="{96FB173A-4458-4A88-AB11-E4F0351F5412}"/>
                  </a:ext>
                </a:extLst>
              </p:cNvPr>
              <p:cNvSpPr>
                <a:spLocks/>
              </p:cNvSpPr>
              <p:nvPr/>
            </p:nvSpPr>
            <p:spPr bwMode="auto">
              <a:xfrm>
                <a:off x="5462588" y="6118225"/>
                <a:ext cx="1016000" cy="1423988"/>
              </a:xfrm>
              <a:custGeom>
                <a:avLst/>
                <a:gdLst>
                  <a:gd name="T0" fmla="*/ 307 w 333"/>
                  <a:gd name="T1" fmla="*/ 0 h 467"/>
                  <a:gd name="T2" fmla="*/ 333 w 333"/>
                  <a:gd name="T3" fmla="*/ 70 h 467"/>
                  <a:gd name="T4" fmla="*/ 312 w 333"/>
                  <a:gd name="T5" fmla="*/ 69 h 467"/>
                  <a:gd name="T6" fmla="*/ 236 w 333"/>
                  <a:gd name="T7" fmla="*/ 325 h 467"/>
                  <a:gd name="T8" fmla="*/ 1 w 333"/>
                  <a:gd name="T9" fmla="*/ 467 h 467"/>
                  <a:gd name="T10" fmla="*/ 0 w 333"/>
                  <a:gd name="T11" fmla="*/ 431 h 467"/>
                  <a:gd name="T12" fmla="*/ 210 w 333"/>
                  <a:gd name="T13" fmla="*/ 300 h 467"/>
                  <a:gd name="T14" fmla="*/ 276 w 333"/>
                  <a:gd name="T15" fmla="*/ 60 h 467"/>
                  <a:gd name="T16" fmla="*/ 255 w 333"/>
                  <a:gd name="T17" fmla="*/ 56 h 467"/>
                  <a:gd name="T18" fmla="*/ 307 w 333"/>
                  <a:gd name="T19" fmla="*/ 0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3" h="467">
                    <a:moveTo>
                      <a:pt x="307" y="0"/>
                    </a:moveTo>
                    <a:cubicBezTo>
                      <a:pt x="333" y="70"/>
                      <a:pt x="333" y="70"/>
                      <a:pt x="333" y="70"/>
                    </a:cubicBezTo>
                    <a:cubicBezTo>
                      <a:pt x="312" y="69"/>
                      <a:pt x="312" y="69"/>
                      <a:pt x="312" y="69"/>
                    </a:cubicBezTo>
                    <a:cubicBezTo>
                      <a:pt x="300" y="150"/>
                      <a:pt x="291" y="246"/>
                      <a:pt x="236" y="325"/>
                    </a:cubicBezTo>
                    <a:cubicBezTo>
                      <a:pt x="200" y="363"/>
                      <a:pt x="164" y="424"/>
                      <a:pt x="1" y="467"/>
                    </a:cubicBezTo>
                    <a:cubicBezTo>
                      <a:pt x="0" y="431"/>
                      <a:pt x="0" y="431"/>
                      <a:pt x="0" y="431"/>
                    </a:cubicBezTo>
                    <a:cubicBezTo>
                      <a:pt x="134" y="390"/>
                      <a:pt x="177" y="344"/>
                      <a:pt x="210" y="300"/>
                    </a:cubicBezTo>
                    <a:cubicBezTo>
                      <a:pt x="247" y="244"/>
                      <a:pt x="255" y="179"/>
                      <a:pt x="276" y="60"/>
                    </a:cubicBezTo>
                    <a:cubicBezTo>
                      <a:pt x="255" y="56"/>
                      <a:pt x="255" y="56"/>
                      <a:pt x="255" y="56"/>
                    </a:cubicBezTo>
                    <a:cubicBezTo>
                      <a:pt x="307" y="0"/>
                      <a:pt x="307" y="0"/>
                      <a:pt x="307" y="0"/>
                    </a:cubicBezTo>
                    <a:close/>
                  </a:path>
                </a:pathLst>
              </a:custGeom>
              <a:solidFill>
                <a:srgbClr val="40C2F3"/>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Intel Clear"/>
                  <a:ea typeface="+mn-ea"/>
                  <a:cs typeface="+mn-cs"/>
                </a:endParaRPr>
              </a:p>
            </p:txBody>
          </p:sp>
        </p:grpSp>
      </p:grpSp>
      <p:sp>
        <p:nvSpPr>
          <p:cNvPr id="72" name="Rectangle 71">
            <a:extLst>
              <a:ext uri="{FF2B5EF4-FFF2-40B4-BE49-F238E27FC236}">
                <a16:creationId xmlns:a16="http://schemas.microsoft.com/office/drawing/2014/main" id="{AFF15989-56C8-4508-834B-692B16036DC8}"/>
              </a:ext>
            </a:extLst>
          </p:cNvPr>
          <p:cNvSpPr/>
          <p:nvPr/>
        </p:nvSpPr>
        <p:spPr>
          <a:xfrm>
            <a:off x="9134813" y="1644418"/>
            <a:ext cx="2304320" cy="46166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45720" rIns="0" bIns="45720" rtlCol="0" anchor="ctr">
            <a:noAutofit/>
          </a:bodyPr>
          <a:lstStyle/>
          <a:p>
            <a:pPr marL="0" marR="0" lvl="0" indent="0" algn="ctr" defTabSz="914377" rtl="0" eaLnBrk="1" fontAlgn="auto" latinLnBrk="0" hangingPunct="1">
              <a:lnSpc>
                <a:spcPct val="100000"/>
              </a:lnSpc>
              <a:spcBef>
                <a:spcPts val="1200"/>
              </a:spcBef>
              <a:spcAft>
                <a:spcPts val="1200"/>
              </a:spcAft>
              <a:buClr>
                <a:srgbClr val="003C71"/>
              </a:buClr>
              <a:buSzTx/>
              <a:buFontTx/>
              <a:buNone/>
              <a:tabLst/>
              <a:defRPr/>
            </a:pPr>
            <a:r>
              <a:rPr kumimoji="0" lang="en-US" sz="1200" b="0" i="0" u="none" strike="noStrike" kern="1200" cap="none" spc="0" normalizeH="0" baseline="0" noProof="0" dirty="0">
                <a:ln>
                  <a:noFill/>
                </a:ln>
                <a:solidFill>
                  <a:srgbClr val="003C71"/>
                </a:solidFill>
                <a:effectLst/>
                <a:uLnTx/>
                <a:uFillTx/>
                <a:latin typeface="Intel Clear"/>
                <a:ea typeface="+mn-ea"/>
                <a:cs typeface="+mn-cs"/>
              </a:rPr>
              <a:t>Global deep learning chip market is expected to reach USD 29.4 billion by 2025</a:t>
            </a:r>
            <a:r>
              <a:rPr kumimoji="0" lang="en-US" sz="1200" b="0" i="0" u="none" strike="noStrike" kern="1200" cap="none" spc="0" normalizeH="0" baseline="30000" noProof="0" dirty="0">
                <a:ln>
                  <a:noFill/>
                </a:ln>
                <a:solidFill>
                  <a:srgbClr val="003C71"/>
                </a:solidFill>
                <a:effectLst/>
                <a:uLnTx/>
                <a:uFillTx/>
                <a:latin typeface="Intel Clear"/>
                <a:ea typeface="+mn-ea"/>
                <a:cs typeface="+mn-cs"/>
              </a:rPr>
              <a:t>5</a:t>
            </a:r>
          </a:p>
        </p:txBody>
      </p:sp>
      <p:grpSp>
        <p:nvGrpSpPr>
          <p:cNvPr id="81" name="Group 80">
            <a:extLst>
              <a:ext uri="{FF2B5EF4-FFF2-40B4-BE49-F238E27FC236}">
                <a16:creationId xmlns:a16="http://schemas.microsoft.com/office/drawing/2014/main" id="{80EA7767-0320-4BE9-A9A9-B51356468BF6}"/>
              </a:ext>
            </a:extLst>
          </p:cNvPr>
          <p:cNvGrpSpPr/>
          <p:nvPr/>
        </p:nvGrpSpPr>
        <p:grpSpPr>
          <a:xfrm>
            <a:off x="8013875" y="2577736"/>
            <a:ext cx="1726083" cy="1615000"/>
            <a:chOff x="8013875" y="2577736"/>
            <a:chExt cx="1726083" cy="1615000"/>
          </a:xfrm>
        </p:grpSpPr>
        <p:pic>
          <p:nvPicPr>
            <p:cNvPr id="82" name="Picture 81">
              <a:extLst>
                <a:ext uri="{FF2B5EF4-FFF2-40B4-BE49-F238E27FC236}">
                  <a16:creationId xmlns:a16="http://schemas.microsoft.com/office/drawing/2014/main" id="{70C97086-F9D4-4967-B2E2-A395BB8BF387}"/>
                </a:ext>
              </a:extLst>
            </p:cNvPr>
            <p:cNvPicPr>
              <a:picLocks noChangeAspect="1" noChangeArrowheads="1"/>
            </p:cNvPicPr>
            <p:nvPr/>
          </p:nvPicPr>
          <p:blipFill rotWithShape="1">
            <a:blip r:embed="rId17" cstate="email">
              <a:extLst>
                <a:ext uri="{BEBA8EAE-BF5A-486C-A8C5-ECC9F3942E4B}">
                  <a14:imgProps xmlns:a14="http://schemas.microsoft.com/office/drawing/2010/main">
                    <a14:imgLayer r:embed="rId18">
                      <a14:imgEffect>
                        <a14:brightnessContrast bright="-20000"/>
                      </a14:imgEffect>
                    </a14:imgLayer>
                  </a14:imgProps>
                </a:ext>
                <a:ext uri="{28A0092B-C50C-407E-A947-70E740481C1C}">
                  <a14:useLocalDpi xmlns:a14="http://schemas.microsoft.com/office/drawing/2010/main"/>
                </a:ext>
              </a:extLst>
            </a:blip>
            <a:srcRect l="7064" t="-1" r="5986" b="12815"/>
            <a:stretch/>
          </p:blipFill>
          <p:spPr bwMode="auto">
            <a:xfrm>
              <a:off x="8013875" y="2581628"/>
              <a:ext cx="1716708" cy="1607217"/>
            </a:xfrm>
            <a:custGeom>
              <a:avLst/>
              <a:gdLst>
                <a:gd name="connsiteX0" fmla="*/ 0 w 1468629"/>
                <a:gd name="connsiteY0" fmla="*/ 0 h 1468628"/>
                <a:gd name="connsiteX1" fmla="*/ 1468629 w 1468629"/>
                <a:gd name="connsiteY1" fmla="*/ 0 h 1468628"/>
                <a:gd name="connsiteX2" fmla="*/ 1468629 w 1468629"/>
                <a:gd name="connsiteY2" fmla="*/ 1468628 h 1468628"/>
                <a:gd name="connsiteX3" fmla="*/ 0 w 1468629"/>
                <a:gd name="connsiteY3" fmla="*/ 1468628 h 1468628"/>
              </a:gdLst>
              <a:ahLst/>
              <a:cxnLst>
                <a:cxn ang="0">
                  <a:pos x="connsiteX0" y="connsiteY0"/>
                </a:cxn>
                <a:cxn ang="0">
                  <a:pos x="connsiteX1" y="connsiteY1"/>
                </a:cxn>
                <a:cxn ang="0">
                  <a:pos x="connsiteX2" y="connsiteY2"/>
                </a:cxn>
                <a:cxn ang="0">
                  <a:pos x="connsiteX3" y="connsiteY3"/>
                </a:cxn>
              </a:cxnLst>
              <a:rect l="l" t="t" r="r" b="b"/>
              <a:pathLst>
                <a:path w="1468629" h="1468628">
                  <a:moveTo>
                    <a:pt x="0" y="0"/>
                  </a:moveTo>
                  <a:lnTo>
                    <a:pt x="1468629" y="0"/>
                  </a:lnTo>
                  <a:lnTo>
                    <a:pt x="1468629" y="1468628"/>
                  </a:lnTo>
                  <a:lnTo>
                    <a:pt x="0" y="1468628"/>
                  </a:lnTo>
                  <a:close/>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3" name="Rectangle 82">
              <a:extLst>
                <a:ext uri="{FF2B5EF4-FFF2-40B4-BE49-F238E27FC236}">
                  <a16:creationId xmlns:a16="http://schemas.microsoft.com/office/drawing/2014/main" id="{5266442D-8E5B-4ACB-8136-80F4D519FF72}"/>
                </a:ext>
              </a:extLst>
            </p:cNvPr>
            <p:cNvSpPr/>
            <p:nvPr/>
          </p:nvSpPr>
          <p:spPr>
            <a:xfrm>
              <a:off x="8019094" y="3384366"/>
              <a:ext cx="1708235" cy="808370"/>
            </a:xfrm>
            <a:prstGeom prst="rect">
              <a:avLst/>
            </a:prstGeom>
            <a:gradFill flip="none" rotWithShape="1">
              <a:gsLst>
                <a:gs pos="100000">
                  <a:srgbClr val="000000">
                    <a:alpha val="0"/>
                  </a:srgbClr>
                </a:gs>
                <a:gs pos="0">
                  <a:srgbClr val="000000"/>
                </a:gs>
              </a:gsLst>
              <a:lin ang="16200000" scaled="1"/>
              <a:tileRect/>
            </a:gradFill>
          </p:spPr>
          <p:txBody>
            <a:bodyPr wrap="square" lIns="45720" tIns="45720" rIns="45720" bIns="45720" anchor="b" anchorCtr="0">
              <a:no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Intel Clear"/>
                  <a:ea typeface="+mn-ea"/>
                  <a:cs typeface="+mn-cs"/>
                </a:rPr>
                <a:t>Turn data into </a:t>
              </a:r>
              <a:br>
                <a:rPr kumimoji="0" lang="en-US" sz="1200" b="0" i="0" u="none" strike="noStrike" kern="1200" cap="none" spc="0" normalizeH="0" baseline="0" noProof="0" dirty="0">
                  <a:ln>
                    <a:noFill/>
                  </a:ln>
                  <a:solidFill>
                    <a:prstClr val="white"/>
                  </a:solidFill>
                  <a:effectLst/>
                  <a:uLnTx/>
                  <a:uFillTx/>
                  <a:latin typeface="Intel Clear"/>
                  <a:ea typeface="+mn-ea"/>
                  <a:cs typeface="+mn-cs"/>
                </a:rPr>
              </a:br>
              <a:r>
                <a:rPr kumimoji="0" lang="en-US" sz="1200" b="0" i="0" u="none" strike="noStrike" kern="1200" cap="none" spc="0" normalizeH="0" baseline="0" noProof="0" dirty="0">
                  <a:ln>
                    <a:noFill/>
                  </a:ln>
                  <a:solidFill>
                    <a:prstClr val="white"/>
                  </a:solidFill>
                  <a:effectLst/>
                  <a:uLnTx/>
                  <a:uFillTx/>
                  <a:latin typeface="Intel Clear"/>
                  <a:ea typeface="+mn-ea"/>
                  <a:cs typeface="+mn-cs"/>
                </a:rPr>
                <a:t>valuable intelligence</a:t>
              </a:r>
            </a:p>
          </p:txBody>
        </p:sp>
        <p:sp>
          <p:nvSpPr>
            <p:cNvPr id="84" name="Rectangle 83">
              <a:extLst>
                <a:ext uri="{FF2B5EF4-FFF2-40B4-BE49-F238E27FC236}">
                  <a16:creationId xmlns:a16="http://schemas.microsoft.com/office/drawing/2014/main" id="{AB08D578-BC7C-4698-A6B3-9A82CD8B9B05}"/>
                </a:ext>
              </a:extLst>
            </p:cNvPr>
            <p:cNvSpPr/>
            <p:nvPr/>
          </p:nvSpPr>
          <p:spPr>
            <a:xfrm>
              <a:off x="8019094" y="2577736"/>
              <a:ext cx="1720864" cy="769590"/>
            </a:xfrm>
            <a:prstGeom prst="rect">
              <a:avLst/>
            </a:prstGeom>
            <a:gradFill flip="none" rotWithShape="1">
              <a:gsLst>
                <a:gs pos="100000">
                  <a:srgbClr val="000000">
                    <a:alpha val="0"/>
                  </a:srgbClr>
                </a:gs>
                <a:gs pos="0">
                  <a:srgbClr val="000000">
                    <a:alpha val="93000"/>
                  </a:srgbClr>
                </a:gs>
              </a:gsLst>
              <a:lin ang="5400000" scaled="1"/>
              <a:tileRect/>
            </a:gradFill>
          </p:spPr>
          <p:txBody>
            <a:bodyPr wrap="square" lIns="0" tIns="0" rIns="0" bIns="0" anchor="t" anchorCtr="0">
              <a:no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white"/>
                  </a:solidFill>
                  <a:effectLst>
                    <a:outerShdw blurRad="50800" dist="38100" dir="2700000" algn="tl" rotWithShape="0">
                      <a:prstClr val="black">
                        <a:alpha val="40000"/>
                      </a:prstClr>
                    </a:outerShdw>
                  </a:effectLst>
                  <a:uLnTx/>
                  <a:uFillTx/>
                  <a:latin typeface="Intel Clear Pro"/>
                  <a:ea typeface="+mn-ea"/>
                  <a:cs typeface="+mn-cs"/>
                </a:rPr>
                <a:t>FINANCE</a:t>
              </a:r>
            </a:p>
          </p:txBody>
        </p:sp>
      </p:grpSp>
      <p:cxnSp>
        <p:nvCxnSpPr>
          <p:cNvPr id="85" name="Straight Connector 84">
            <a:extLst>
              <a:ext uri="{FF2B5EF4-FFF2-40B4-BE49-F238E27FC236}">
                <a16:creationId xmlns:a16="http://schemas.microsoft.com/office/drawing/2014/main" id="{5C141488-E61C-4D5F-AECA-6B57210ECAAA}"/>
              </a:ext>
            </a:extLst>
          </p:cNvPr>
          <p:cNvCxnSpPr>
            <a:cxnSpLocks/>
          </p:cNvCxnSpPr>
          <p:nvPr/>
        </p:nvCxnSpPr>
        <p:spPr>
          <a:xfrm>
            <a:off x="7946251" y="1707251"/>
            <a:ext cx="0" cy="257652"/>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86" name="TextBox 85">
            <a:extLst>
              <a:ext uri="{FF2B5EF4-FFF2-40B4-BE49-F238E27FC236}">
                <a16:creationId xmlns:a16="http://schemas.microsoft.com/office/drawing/2014/main" id="{C50314FD-B228-4F6C-A664-54A530E8DD06}"/>
              </a:ext>
            </a:extLst>
          </p:cNvPr>
          <p:cNvSpPr txBox="1"/>
          <p:nvPr/>
        </p:nvSpPr>
        <p:spPr>
          <a:xfrm>
            <a:off x="607483" y="6087331"/>
            <a:ext cx="3097742" cy="138499"/>
          </a:xfrm>
          <a:prstGeom prst="rect">
            <a:avLst/>
          </a:prstGeom>
          <a:noFill/>
        </p:spPr>
        <p:txBody>
          <a:bodyPr vert="horz"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tab pos="3087688" algn="l"/>
              </a:tabLst>
              <a:defRPr/>
            </a:pPr>
            <a:r>
              <a:rPr kumimoji="0" lang="en-US" sz="900" b="0" i="0" u="none" strike="noStrike" kern="1200" cap="none" spc="0" normalizeH="0" baseline="0" noProof="0" dirty="0">
                <a:ln>
                  <a:noFill/>
                </a:ln>
                <a:solidFill>
                  <a:prstClr val="black"/>
                </a:solidFill>
                <a:effectLst/>
                <a:uLnTx/>
                <a:uFillTx/>
                <a:latin typeface="Intel Clear"/>
                <a:ea typeface="+mn-ea"/>
                <a:cs typeface="+mn-cs"/>
              </a:rPr>
              <a:t>3. </a:t>
            </a:r>
            <a:r>
              <a:rPr kumimoji="0" lang="en-US" sz="900" b="0" i="0" u="none" strike="noStrike" kern="1200" cap="none" spc="0" normalizeH="0" baseline="0" noProof="0" dirty="0" err="1">
                <a:ln>
                  <a:noFill/>
                </a:ln>
                <a:solidFill>
                  <a:prstClr val="black"/>
                </a:solidFill>
                <a:effectLst/>
                <a:uLnTx/>
                <a:uFillTx/>
                <a:latin typeface="Intel Clear"/>
                <a:ea typeface="+mn-ea"/>
                <a:cs typeface="+mn-cs"/>
              </a:rPr>
              <a:t>Tractica</a:t>
            </a:r>
            <a:r>
              <a:rPr kumimoji="0" lang="en-US" sz="900" b="0" i="0" u="none" strike="noStrike" kern="1200" cap="none" spc="0" normalizeH="0" baseline="0" noProof="0" dirty="0">
                <a:ln>
                  <a:noFill/>
                </a:ln>
                <a:solidFill>
                  <a:prstClr val="black"/>
                </a:solidFill>
                <a:effectLst/>
                <a:uLnTx/>
                <a:uFillTx/>
                <a:latin typeface="Intel Clear"/>
                <a:ea typeface="+mn-ea"/>
                <a:cs typeface="+mn-cs"/>
              </a:rPr>
              <a:t>, </a:t>
            </a:r>
            <a:r>
              <a:rPr kumimoji="0" lang="en-US" sz="900" b="0" i="0" u="none" strike="noStrike" kern="1200" cap="none" spc="0" normalizeH="0" baseline="0" noProof="0" dirty="0">
                <a:ln>
                  <a:noFill/>
                </a:ln>
                <a:solidFill>
                  <a:prstClr val="black"/>
                </a:solidFill>
                <a:effectLst/>
                <a:uLnTx/>
                <a:uFillTx/>
                <a:latin typeface="Intel Clear"/>
                <a:ea typeface="+mn-ea"/>
                <a:cs typeface="Neo Sans Intel"/>
                <a:hlinkClick r:id="rId19"/>
              </a:rPr>
              <a:t>Artificial Intelligence Software Market</a:t>
            </a:r>
            <a:r>
              <a:rPr kumimoji="0" lang="en-US" sz="900" b="0" i="0" u="none" strike="noStrike" kern="1200" cap="none" spc="0" normalizeH="0" baseline="0" noProof="0" dirty="0">
                <a:ln>
                  <a:noFill/>
                </a:ln>
                <a:solidFill>
                  <a:srgbClr val="003C71"/>
                </a:solidFill>
                <a:effectLst/>
                <a:uLnTx/>
                <a:uFillTx/>
                <a:latin typeface="Intel Clear"/>
                <a:ea typeface="+mn-ea"/>
                <a:cs typeface="+mn-cs"/>
              </a:rPr>
              <a:t>,</a:t>
            </a:r>
            <a:r>
              <a:rPr kumimoji="0" lang="en-US" sz="900" b="0" i="0" u="none" strike="noStrike" kern="1200" cap="none" spc="0" normalizeH="0" baseline="0" noProof="0" dirty="0">
                <a:ln>
                  <a:noFill/>
                </a:ln>
                <a:solidFill>
                  <a:prstClr val="black"/>
                </a:solidFill>
                <a:effectLst/>
                <a:uLnTx/>
                <a:uFillTx/>
                <a:latin typeface="Intel Clear"/>
                <a:ea typeface="+mn-ea"/>
                <a:cs typeface="+mn-cs"/>
              </a:rPr>
              <a:t> </a:t>
            </a:r>
            <a:r>
              <a:rPr kumimoji="0" lang="en-US" sz="900" b="0" i="0" u="none" strike="noStrike" kern="1200" cap="none" spc="0" normalizeH="0" baseline="0" noProof="0" dirty="0">
                <a:ln>
                  <a:noFill/>
                </a:ln>
                <a:solidFill>
                  <a:srgbClr val="003C71"/>
                </a:solidFill>
                <a:effectLst/>
                <a:uLnTx/>
                <a:uFillTx/>
                <a:latin typeface="Intel Clear"/>
                <a:ea typeface="+mn-ea"/>
                <a:cs typeface="+mn-cs"/>
              </a:rPr>
              <a:t>2020	</a:t>
            </a:r>
          </a:p>
        </p:txBody>
      </p:sp>
      <p:sp>
        <p:nvSpPr>
          <p:cNvPr id="87" name="TextBox 86">
            <a:extLst>
              <a:ext uri="{FF2B5EF4-FFF2-40B4-BE49-F238E27FC236}">
                <a16:creationId xmlns:a16="http://schemas.microsoft.com/office/drawing/2014/main" id="{316F7D85-4E6F-4984-BCC9-94372B21A2E7}"/>
              </a:ext>
            </a:extLst>
          </p:cNvPr>
          <p:cNvSpPr txBox="1"/>
          <p:nvPr/>
        </p:nvSpPr>
        <p:spPr>
          <a:xfrm>
            <a:off x="8486776" y="6087331"/>
            <a:ext cx="3108960" cy="138499"/>
          </a:xfrm>
          <a:prstGeom prst="rect">
            <a:avLst/>
          </a:prstGeom>
          <a:noFill/>
        </p:spPr>
        <p:txBody>
          <a:bodyPr vert="horz"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tab pos="3087688" algn="l"/>
              </a:tabLst>
              <a:defRPr/>
            </a:pPr>
            <a:r>
              <a:rPr kumimoji="0" lang="en-US" sz="900" b="0" i="0" u="none" strike="noStrike" kern="1200" cap="none" spc="0" normalizeH="0" baseline="0" noProof="0" dirty="0">
                <a:ln>
                  <a:noFill/>
                </a:ln>
                <a:solidFill>
                  <a:srgbClr val="003C71"/>
                </a:solidFill>
                <a:effectLst/>
                <a:uLnTx/>
                <a:uFillTx/>
                <a:latin typeface="Intel Clear"/>
                <a:ea typeface="+mn-ea"/>
                <a:cs typeface="+mn-cs"/>
              </a:rPr>
              <a:t>5.</a:t>
            </a:r>
            <a:r>
              <a:rPr kumimoji="0" lang="en-US" sz="900" b="0" i="0" u="none" strike="noStrike" kern="1200" cap="none" spc="0" normalizeH="0" baseline="0" noProof="0" dirty="0">
                <a:ln>
                  <a:noFill/>
                </a:ln>
                <a:solidFill>
                  <a:prstClr val="black"/>
                </a:solidFill>
                <a:effectLst/>
                <a:uLnTx/>
                <a:uFillTx/>
                <a:latin typeface="Intel Clear"/>
                <a:ea typeface="+mn-ea"/>
                <a:cs typeface="+mn-cs"/>
              </a:rPr>
              <a:t> </a:t>
            </a:r>
            <a:r>
              <a:rPr kumimoji="0" lang="en-US" sz="900" b="0" i="0" u="none" strike="noStrike" kern="1200" cap="none" spc="0" normalizeH="0" baseline="0" noProof="0" dirty="0" err="1">
                <a:ln>
                  <a:noFill/>
                </a:ln>
                <a:solidFill>
                  <a:prstClr val="black"/>
                </a:solidFill>
                <a:effectLst/>
                <a:uLnTx/>
                <a:uFillTx/>
                <a:latin typeface="Intel Clear"/>
                <a:ea typeface="+mn-ea"/>
                <a:cs typeface="+mn-cs"/>
              </a:rPr>
              <a:t>AlliedMarketResearch</a:t>
            </a:r>
            <a:r>
              <a:rPr kumimoji="0" lang="en-US" sz="900" b="0" i="0" u="none" strike="noStrike" kern="1200" cap="none" spc="0" normalizeH="0" baseline="0" noProof="0" dirty="0">
                <a:ln>
                  <a:noFill/>
                </a:ln>
                <a:solidFill>
                  <a:prstClr val="black"/>
                </a:solidFill>
                <a:effectLst/>
                <a:uLnTx/>
                <a:uFillTx/>
                <a:latin typeface="Intel Clear"/>
                <a:ea typeface="+mn-ea"/>
                <a:cs typeface="+mn-cs"/>
              </a:rPr>
              <a:t>, </a:t>
            </a:r>
            <a:r>
              <a:rPr kumimoji="0" lang="en-US" sz="900" b="0" i="0" u="none" strike="noStrike" kern="1200" cap="none" spc="0" normalizeH="0" baseline="0" noProof="0" dirty="0">
                <a:ln>
                  <a:noFill/>
                </a:ln>
                <a:solidFill>
                  <a:prstClr val="black"/>
                </a:solidFill>
                <a:effectLst/>
                <a:uLnTx/>
                <a:uFillTx/>
                <a:latin typeface="Intel Clear"/>
                <a:ea typeface="+mn-ea"/>
                <a:cs typeface="+mn-cs"/>
                <a:hlinkClick r:id="rId20"/>
              </a:rPr>
              <a:t>Deep Learning Chip Market</a:t>
            </a:r>
            <a:r>
              <a:rPr kumimoji="0" lang="en-US" sz="900" b="0" i="0" u="none" strike="noStrike" kern="1200" cap="none" spc="0" normalizeH="0" baseline="0" noProof="0" dirty="0">
                <a:ln>
                  <a:noFill/>
                </a:ln>
                <a:solidFill>
                  <a:srgbClr val="003C71"/>
                </a:solidFill>
                <a:effectLst/>
                <a:uLnTx/>
                <a:uFillTx/>
                <a:latin typeface="Intel Clear"/>
                <a:ea typeface="+mn-ea"/>
                <a:cs typeface="+mn-cs"/>
              </a:rPr>
              <a:t>,</a:t>
            </a:r>
            <a:r>
              <a:rPr kumimoji="0" lang="en-US" sz="900" b="0" i="0" u="none" strike="noStrike" kern="1200" cap="none" spc="0" normalizeH="0" baseline="0" noProof="0" dirty="0">
                <a:ln>
                  <a:noFill/>
                </a:ln>
                <a:solidFill>
                  <a:prstClr val="black"/>
                </a:solidFill>
                <a:effectLst/>
                <a:uLnTx/>
                <a:uFillTx/>
                <a:latin typeface="Intel Clear"/>
                <a:ea typeface="+mn-ea"/>
                <a:cs typeface="+mn-cs"/>
              </a:rPr>
              <a:t> </a:t>
            </a:r>
            <a:r>
              <a:rPr kumimoji="0" lang="en-US" sz="900" b="0" i="0" u="none" strike="noStrike" kern="1200" cap="none" spc="0" normalizeH="0" baseline="0" noProof="0" dirty="0">
                <a:ln>
                  <a:noFill/>
                </a:ln>
                <a:solidFill>
                  <a:srgbClr val="003C71"/>
                </a:solidFill>
                <a:effectLst/>
                <a:uLnTx/>
                <a:uFillTx/>
                <a:latin typeface="Intel Clear"/>
                <a:ea typeface="+mn-ea"/>
                <a:cs typeface="+mn-cs"/>
              </a:rPr>
              <a:t>2018</a:t>
            </a:r>
          </a:p>
        </p:txBody>
      </p:sp>
      <p:sp>
        <p:nvSpPr>
          <p:cNvPr id="88" name="Title 3">
            <a:extLst>
              <a:ext uri="{FF2B5EF4-FFF2-40B4-BE49-F238E27FC236}">
                <a16:creationId xmlns:a16="http://schemas.microsoft.com/office/drawing/2014/main" id="{7850C4FE-7EA9-4A3C-AB34-16C71C999F58}"/>
              </a:ext>
            </a:extLst>
          </p:cNvPr>
          <p:cNvSpPr>
            <a:spLocks noGrp="1"/>
          </p:cNvSpPr>
          <p:nvPr>
            <p:ph type="title"/>
          </p:nvPr>
        </p:nvSpPr>
        <p:spPr>
          <a:xfrm>
            <a:off x="607483" y="686737"/>
            <a:ext cx="10972800" cy="615553"/>
          </a:xfrm>
        </p:spPr>
        <p:txBody>
          <a:bodyPr/>
          <a:lstStyle/>
          <a:p>
            <a:pPr algn="ctr"/>
            <a:r>
              <a:rPr lang="en-US" sz="4800" dirty="0"/>
              <a:t>ai changing and enabling every industry</a:t>
            </a:r>
          </a:p>
        </p:txBody>
      </p:sp>
      <p:sp>
        <p:nvSpPr>
          <p:cNvPr id="89" name="Footer Placeholder 4">
            <a:extLst>
              <a:ext uri="{FF2B5EF4-FFF2-40B4-BE49-F238E27FC236}">
                <a16:creationId xmlns:a16="http://schemas.microsoft.com/office/drawing/2014/main" id="{7772B7F5-095F-4A8A-88C3-F5381EC3525B}"/>
              </a:ext>
            </a:extLst>
          </p:cNvPr>
          <p:cNvSpPr>
            <a:spLocks noGrp="1"/>
          </p:cNvSpPr>
          <p:nvPr>
            <p:ph type="ftr" sz="quarter" idx="3"/>
          </p:nvPr>
        </p:nvSpPr>
        <p:spPr>
          <a:xfrm>
            <a:off x="607484" y="169185"/>
            <a:ext cx="5554580" cy="366183"/>
          </a:xfrm>
        </p:spPr>
        <p:txBody>
          <a:bodyPr/>
          <a:lstStyle/>
          <a:p>
            <a:pPr defTabSz="457200">
              <a:defRPr/>
            </a:pPr>
            <a:r>
              <a:rPr lang="en-US" sz="1000" cap="all" dirty="0">
                <a:solidFill>
                  <a:schemeClr val="tx1"/>
                </a:solidFill>
                <a:cs typeface="Arial" charset="0"/>
              </a:rPr>
              <a:t>Accelerating Business Outcomes with the Intel® Distribution of OpenVINO™ toolkit</a:t>
            </a:r>
          </a:p>
        </p:txBody>
      </p:sp>
      <p:pic>
        <p:nvPicPr>
          <p:cNvPr id="90" name="Picture 89">
            <a:extLst>
              <a:ext uri="{FF2B5EF4-FFF2-40B4-BE49-F238E27FC236}">
                <a16:creationId xmlns:a16="http://schemas.microsoft.com/office/drawing/2014/main" id="{CD904C70-BC02-4F0F-BB82-A3CEE0FC5B9D}"/>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0075884" y="259542"/>
            <a:ext cx="1504401" cy="306399"/>
          </a:xfrm>
          <a:prstGeom prst="rect">
            <a:avLst/>
          </a:prstGeom>
        </p:spPr>
      </p:pic>
    </p:spTree>
    <p:extLst>
      <p:ext uri="{BB962C8B-B14F-4D97-AF65-F5344CB8AC3E}">
        <p14:creationId xmlns:p14="http://schemas.microsoft.com/office/powerpoint/2010/main" val="3963204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fade">
                                      <p:cBhvr>
                                        <p:cTn id="7" dur="500"/>
                                        <p:tgtEl>
                                          <p:spTgt spid="8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9"/>
                                        </p:tgtEl>
                                        <p:attrNameLst>
                                          <p:attrName>style.visibility</p:attrName>
                                        </p:attrNameLst>
                                      </p:cBhvr>
                                      <p:to>
                                        <p:strVal val="visible"/>
                                      </p:to>
                                    </p:set>
                                    <p:animEffect transition="in" filter="fade">
                                      <p:cBhvr>
                                        <p:cTn id="12" dur="500"/>
                                        <p:tgtEl>
                                          <p:spTgt spid="69"/>
                                        </p:tgtEl>
                                      </p:cBhvr>
                                    </p:animEffect>
                                  </p:childTnLst>
                                </p:cTn>
                              </p:par>
                              <p:par>
                                <p:cTn id="13" presetID="10" presetClass="entr" presetSubtype="0" fill="hold" grpId="0" nodeType="withEffect">
                                  <p:stCondLst>
                                    <p:cond delay="500"/>
                                  </p:stCondLst>
                                  <p:childTnLst>
                                    <p:set>
                                      <p:cBhvr>
                                        <p:cTn id="14" dur="1" fill="hold">
                                          <p:stCondLst>
                                            <p:cond delay="0"/>
                                          </p:stCondLst>
                                        </p:cTn>
                                        <p:tgtEl>
                                          <p:spTgt spid="59"/>
                                        </p:tgtEl>
                                        <p:attrNameLst>
                                          <p:attrName>style.visibility</p:attrName>
                                        </p:attrNameLst>
                                      </p:cBhvr>
                                      <p:to>
                                        <p:strVal val="visible"/>
                                      </p:to>
                                    </p:set>
                                    <p:animEffect transition="in" filter="fade">
                                      <p:cBhvr>
                                        <p:cTn id="15" dur="500"/>
                                        <p:tgtEl>
                                          <p:spTgt spid="5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5"/>
                                        </p:tgtEl>
                                        <p:attrNameLst>
                                          <p:attrName>style.visibility</p:attrName>
                                        </p:attrNameLst>
                                      </p:cBhvr>
                                      <p:to>
                                        <p:strVal val="visible"/>
                                      </p:to>
                                    </p:set>
                                    <p:animEffect transition="in" filter="fade">
                                      <p:cBhvr>
                                        <p:cTn id="20" dur="500"/>
                                        <p:tgtEl>
                                          <p:spTgt spid="85"/>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87"/>
                                        </p:tgtEl>
                                        <p:attrNameLst>
                                          <p:attrName>style.visibility</p:attrName>
                                        </p:attrNameLst>
                                      </p:cBhvr>
                                      <p:to>
                                        <p:strVal val="visible"/>
                                      </p:to>
                                    </p:set>
                                    <p:animEffect transition="in" filter="fade">
                                      <p:cBhvr>
                                        <p:cTn id="23" dur="500"/>
                                        <p:tgtEl>
                                          <p:spTgt spid="8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fade">
                                      <p:cBhvr>
                                        <p:cTn id="38" dur="500"/>
                                        <p:tgtEl>
                                          <p:spTgt spid="3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fade">
                                      <p:cBhvr>
                                        <p:cTn id="43" dur="500"/>
                                        <p:tgtEl>
                                          <p:spTgt spid="39"/>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81"/>
                                        </p:tgtEl>
                                        <p:attrNameLst>
                                          <p:attrName>style.visibility</p:attrName>
                                        </p:attrNameLst>
                                      </p:cBhvr>
                                      <p:to>
                                        <p:strVal val="visible"/>
                                      </p:to>
                                    </p:set>
                                    <p:animEffect transition="in" filter="fade">
                                      <p:cBhvr>
                                        <p:cTn id="48" dur="500"/>
                                        <p:tgtEl>
                                          <p:spTgt spid="81"/>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51"/>
                                        </p:tgtEl>
                                        <p:attrNameLst>
                                          <p:attrName>style.visibility</p:attrName>
                                        </p:attrNameLst>
                                      </p:cBhvr>
                                      <p:to>
                                        <p:strVal val="visible"/>
                                      </p:to>
                                    </p:set>
                                    <p:animEffect transition="in" filter="fade">
                                      <p:cBhvr>
                                        <p:cTn id="53" dur="500"/>
                                        <p:tgtEl>
                                          <p:spTgt spid="51"/>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fade">
                                      <p:cBhvr>
                                        <p:cTn id="58" dur="500"/>
                                        <p:tgtEl>
                                          <p:spTgt spid="19"/>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fade">
                                      <p:cBhvr>
                                        <p:cTn id="63" dur="500"/>
                                        <p:tgtEl>
                                          <p:spTgt spid="27"/>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35"/>
                                        </p:tgtEl>
                                        <p:attrNameLst>
                                          <p:attrName>style.visibility</p:attrName>
                                        </p:attrNameLst>
                                      </p:cBhvr>
                                      <p:to>
                                        <p:strVal val="visible"/>
                                      </p:to>
                                    </p:set>
                                    <p:animEffect transition="in" filter="fade">
                                      <p:cBhvr>
                                        <p:cTn id="68" dur="500"/>
                                        <p:tgtEl>
                                          <p:spTgt spid="35"/>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43"/>
                                        </p:tgtEl>
                                        <p:attrNameLst>
                                          <p:attrName>style.visibility</p:attrName>
                                        </p:attrNameLst>
                                      </p:cBhvr>
                                      <p:to>
                                        <p:strVal val="visible"/>
                                      </p:to>
                                    </p:set>
                                    <p:animEffect transition="in" filter="fade">
                                      <p:cBhvr>
                                        <p:cTn id="73" dur="500"/>
                                        <p:tgtEl>
                                          <p:spTgt spid="43"/>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47"/>
                                        </p:tgtEl>
                                        <p:attrNameLst>
                                          <p:attrName>style.visibility</p:attrName>
                                        </p:attrNameLst>
                                      </p:cBhvr>
                                      <p:to>
                                        <p:strVal val="visible"/>
                                      </p:to>
                                    </p:set>
                                    <p:animEffect transition="in" filter="fade">
                                      <p:cBhvr>
                                        <p:cTn id="78" dur="500"/>
                                        <p:tgtEl>
                                          <p:spTgt spid="47"/>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55"/>
                                        </p:tgtEl>
                                        <p:attrNameLst>
                                          <p:attrName>style.visibility</p:attrName>
                                        </p:attrNameLst>
                                      </p:cBhvr>
                                      <p:to>
                                        <p:strVal val="visible"/>
                                      </p:to>
                                    </p:set>
                                    <p:animEffect transition="in" filter="fade">
                                      <p:cBhvr>
                                        <p:cTn id="83"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86" grpId="0"/>
      <p:bldP spid="8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6728DB1-50E2-4E8D-88B1-F86D12B723CD}"/>
              </a:ext>
            </a:extLst>
          </p:cNvPr>
          <p:cNvSpPr>
            <a:spLocks noGrp="1"/>
          </p:cNvSpPr>
          <p:nvPr>
            <p:ph type="sldNum" sz="quarter" idx="12"/>
          </p:nvPr>
        </p:nvSpPr>
        <p:spPr/>
        <p:txBody>
          <a:bodyPr/>
          <a:lstStyle/>
          <a:p>
            <a:pPr defTabSz="609570"/>
            <a:fld id="{EE2556C5-CE8C-6547-B838-EA80C61A4AF7}" type="slidenum">
              <a:rPr lang="en-US">
                <a:latin typeface="Intel Clear"/>
              </a:rPr>
              <a:pPr defTabSz="609570"/>
              <a:t>5</a:t>
            </a:fld>
            <a:endParaRPr lang="en-US">
              <a:latin typeface="Intel Clear"/>
            </a:endParaRPr>
          </a:p>
        </p:txBody>
      </p:sp>
      <p:sp>
        <p:nvSpPr>
          <p:cNvPr id="113" name="Footer Placeholder 3">
            <a:extLst>
              <a:ext uri="{FF2B5EF4-FFF2-40B4-BE49-F238E27FC236}">
                <a16:creationId xmlns:a16="http://schemas.microsoft.com/office/drawing/2014/main" id="{0D5ED90C-EB82-42BC-B451-2E66B06514A5}"/>
              </a:ext>
            </a:extLst>
          </p:cNvPr>
          <p:cNvSpPr>
            <a:spLocks noGrp="1"/>
          </p:cNvSpPr>
          <p:nvPr>
            <p:ph type="ftr" sz="quarter" idx="3"/>
          </p:nvPr>
        </p:nvSpPr>
        <p:spPr>
          <a:xfrm>
            <a:off x="607485" y="169186"/>
            <a:ext cx="6153535" cy="366183"/>
          </a:xfrm>
          <a:prstGeom prst="rect">
            <a:avLst/>
          </a:prstGeom>
        </p:spPr>
        <p:txBody>
          <a:bodyPr vert="horz" lIns="0" tIns="0" rIns="0" bIns="0" rtlCol="0" anchor="ctr"/>
          <a:lstStyle>
            <a:lvl1pPr>
              <a:defRPr lang="en-US" sz="933" b="1" spc="400">
                <a:solidFill>
                  <a:srgbClr val="000000"/>
                </a:solidFill>
                <a:cs typeface="Intel Clear"/>
              </a:defRPr>
            </a:lvl1pPr>
          </a:lstStyle>
          <a:p>
            <a:pPr defTabSz="914377"/>
            <a:r>
              <a:rPr lang="en-US">
                <a:latin typeface="Intel Clear"/>
              </a:rPr>
              <a:t>INTEL® DISTRIBUTION OF O</a:t>
            </a:r>
            <a:r>
              <a:rPr lang="en-US" sz="800">
                <a:latin typeface="Intel Clear"/>
              </a:rPr>
              <a:t>PEN</a:t>
            </a:r>
            <a:r>
              <a:rPr lang="en-US">
                <a:latin typeface="Intel Clear"/>
              </a:rPr>
              <a:t>VINO™ TOOLKIT</a:t>
            </a:r>
          </a:p>
        </p:txBody>
      </p:sp>
      <p:sp>
        <p:nvSpPr>
          <p:cNvPr id="5" name="Title 4">
            <a:extLst>
              <a:ext uri="{FF2B5EF4-FFF2-40B4-BE49-F238E27FC236}">
                <a16:creationId xmlns:a16="http://schemas.microsoft.com/office/drawing/2014/main" id="{9B2C6555-959C-4D10-B42F-2DC187D7C0B4}"/>
              </a:ext>
            </a:extLst>
          </p:cNvPr>
          <p:cNvSpPr>
            <a:spLocks noGrp="1"/>
          </p:cNvSpPr>
          <p:nvPr>
            <p:ph type="title"/>
          </p:nvPr>
        </p:nvSpPr>
        <p:spPr>
          <a:xfrm>
            <a:off x="609602" y="892069"/>
            <a:ext cx="10974916" cy="852064"/>
          </a:xfrm>
        </p:spPr>
        <p:txBody>
          <a:bodyPr/>
          <a:lstStyle/>
          <a:p>
            <a:r>
              <a:rPr lang="en-US" sz="4800"/>
              <a:t>Deep learning breakthroughs and opportunities</a:t>
            </a:r>
          </a:p>
        </p:txBody>
      </p:sp>
      <p:sp>
        <p:nvSpPr>
          <p:cNvPr id="10" name="Content Placeholder 2">
            <a:extLst>
              <a:ext uri="{FF2B5EF4-FFF2-40B4-BE49-F238E27FC236}">
                <a16:creationId xmlns:a16="http://schemas.microsoft.com/office/drawing/2014/main" id="{815A82D7-4686-49AF-8337-46321A5B7A7B}"/>
              </a:ext>
            </a:extLst>
          </p:cNvPr>
          <p:cNvSpPr txBox="1">
            <a:spLocks/>
          </p:cNvSpPr>
          <p:nvPr/>
        </p:nvSpPr>
        <p:spPr>
          <a:xfrm>
            <a:off x="488263" y="1450136"/>
            <a:ext cx="10972800" cy="365125"/>
          </a:xfrm>
          <a:prstGeom prst="rect">
            <a:avLst/>
          </a:prstGeom>
        </p:spPr>
        <p:txBody>
          <a:bodyPr/>
          <a:lstStyle>
            <a:lvl1pPr marL="0" indent="0" algn="l" defTabSz="457200" rtl="0" eaLnBrk="1" latinLnBrk="0" hangingPunct="1">
              <a:spcBef>
                <a:spcPts val="1200"/>
              </a:spcBef>
              <a:spcAft>
                <a:spcPts val="0"/>
              </a:spcAft>
              <a:buFont typeface="Wingdings" panose="05000000000000000000" pitchFamily="2" charset="2"/>
              <a:buNone/>
              <a:defRPr sz="16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sz="1400" kern="1200" baseline="0">
                <a:solidFill>
                  <a:schemeClr val="tx2"/>
                </a:solidFill>
                <a:latin typeface="+mn-lt"/>
                <a:ea typeface="+mn-ea"/>
                <a:cs typeface="Intel Clear" panose="020B0604020203020204" pitchFamily="34" charset="0"/>
              </a:defRPr>
            </a:lvl2pPr>
            <a:lvl3pPr marL="455613" indent="-168275" algn="l" defTabSz="457200" rtl="0" eaLnBrk="1" latinLnBrk="0" hangingPunct="1">
              <a:spcBef>
                <a:spcPts val="800"/>
              </a:spcBef>
              <a:buFont typeface="Intel Clear" panose="020B0604020203020204" pitchFamily="34" charset="0"/>
              <a:buChar char="–"/>
              <a:defRPr sz="1400" kern="1200">
                <a:solidFill>
                  <a:schemeClr val="tx2"/>
                </a:solidFill>
                <a:latin typeface="+mn-lt"/>
                <a:ea typeface="+mn-ea"/>
                <a:cs typeface="Intel Clear" panose="020B0604020203020204" pitchFamily="34" charset="0"/>
              </a:defRPr>
            </a:lvl3pPr>
            <a:lvl4pPr marL="688975" indent="-174625" algn="l" defTabSz="457200" rtl="0" eaLnBrk="1" latinLnBrk="0" hangingPunct="1">
              <a:spcBef>
                <a:spcPct val="20000"/>
              </a:spcBef>
              <a:buFont typeface="Arial"/>
              <a:buChar char="–"/>
              <a:defRPr sz="1200" kern="1200">
                <a:solidFill>
                  <a:schemeClr val="tx2"/>
                </a:solidFill>
                <a:latin typeface="+mn-lt"/>
                <a:ea typeface="+mn-ea"/>
                <a:cs typeface="Intel Clear" panose="020B0604020203020204" pitchFamily="34" charset="0"/>
              </a:defRPr>
            </a:lvl4pPr>
            <a:lvl5pPr marL="915988" indent="-166688" algn="l" defTabSz="457200" rtl="0" eaLnBrk="1" latinLnBrk="0" hangingPunct="1">
              <a:spcBef>
                <a:spcPct val="20000"/>
              </a:spcBef>
              <a:buFont typeface="Intel Clear" panose="020B0604020203020204" pitchFamily="34" charset="0"/>
              <a:buChar char="–"/>
              <a:defRPr sz="1200" kern="1200">
                <a:solidFill>
                  <a:schemeClr val="tx2"/>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609570"/>
            <a:r>
              <a:rPr lang="en-US" sz="2133">
                <a:latin typeface="Intel Clear"/>
              </a:rPr>
              <a:t>Machines able to meet or exceed human image and speech recognition</a:t>
            </a:r>
          </a:p>
        </p:txBody>
      </p:sp>
      <p:grpSp>
        <p:nvGrpSpPr>
          <p:cNvPr id="69" name="Group 68">
            <a:extLst>
              <a:ext uri="{FF2B5EF4-FFF2-40B4-BE49-F238E27FC236}">
                <a16:creationId xmlns:a16="http://schemas.microsoft.com/office/drawing/2014/main" id="{AD4B3F8F-B759-44F5-9A3D-E64F8AD7AC74}"/>
              </a:ext>
            </a:extLst>
          </p:cNvPr>
          <p:cNvGrpSpPr/>
          <p:nvPr/>
        </p:nvGrpSpPr>
        <p:grpSpPr>
          <a:xfrm>
            <a:off x="366942" y="2193636"/>
            <a:ext cx="9171764" cy="3378299"/>
            <a:chOff x="207683" y="1213059"/>
            <a:chExt cx="8673347" cy="3194713"/>
          </a:xfrm>
        </p:grpSpPr>
        <p:sp>
          <p:nvSpPr>
            <p:cNvPr id="70" name="Shape 203">
              <a:extLst>
                <a:ext uri="{FF2B5EF4-FFF2-40B4-BE49-F238E27FC236}">
                  <a16:creationId xmlns:a16="http://schemas.microsoft.com/office/drawing/2014/main" id="{58FDE0A5-19B5-4BFA-ADB8-13A45A860C10}"/>
                </a:ext>
              </a:extLst>
            </p:cNvPr>
            <p:cNvSpPr/>
            <p:nvPr/>
          </p:nvSpPr>
          <p:spPr>
            <a:xfrm rot="3134529">
              <a:off x="6330155" y="2619580"/>
              <a:ext cx="2173356" cy="1363856"/>
            </a:xfrm>
            <a:prstGeom prst="ellipse">
              <a:avLst/>
            </a:prstGeom>
            <a:solidFill>
              <a:srgbClr val="D0D6D9">
                <a:alpha val="50196"/>
              </a:srgbClr>
            </a:solidFill>
            <a:ln w="12700" cap="flat">
              <a:noFill/>
              <a:miter lim="400000"/>
            </a:ln>
            <a:effectLst/>
          </p:spPr>
          <p:txBody>
            <a:bodyPr wrap="square" lIns="22837" tIns="22837" rIns="22837" bIns="22837" numCol="1" anchor="ctr">
              <a:noAutofit/>
            </a:bodyPr>
            <a:lstStyle/>
            <a:p>
              <a:pPr defTabSz="228389">
                <a:defRPr sz="1800">
                  <a:solidFill>
                    <a:srgbClr val="729F9D"/>
                  </a:solidFill>
                  <a:latin typeface="Intel Clear"/>
                  <a:ea typeface="Intel Clear"/>
                  <a:cs typeface="Intel Clear"/>
                  <a:sym typeface="Intel Clear"/>
                </a:defRPr>
              </a:pPr>
              <a:endParaRPr sz="800">
                <a:solidFill>
                  <a:srgbClr val="003C71"/>
                </a:solidFill>
                <a:latin typeface="Intel Clear Light" panose="020B0404020203020204" pitchFamily="34" charset="0"/>
                <a:ea typeface="Intel Clear Light" panose="020B0404020203020204" pitchFamily="34" charset="0"/>
                <a:cs typeface="Intel Clear Light" panose="020B0404020203020204" pitchFamily="34" charset="0"/>
                <a:sym typeface="Intel Clear"/>
              </a:endParaRPr>
            </a:p>
          </p:txBody>
        </p:sp>
        <p:sp>
          <p:nvSpPr>
            <p:cNvPr id="71" name="Shape 194">
              <a:extLst>
                <a:ext uri="{FF2B5EF4-FFF2-40B4-BE49-F238E27FC236}">
                  <a16:creationId xmlns:a16="http://schemas.microsoft.com/office/drawing/2014/main" id="{0BEA3F81-1E94-4E0B-9891-4AE1ADC24248}"/>
                </a:ext>
              </a:extLst>
            </p:cNvPr>
            <p:cNvSpPr/>
            <p:nvPr/>
          </p:nvSpPr>
          <p:spPr>
            <a:xfrm rot="1896691">
              <a:off x="900783" y="2485593"/>
              <a:ext cx="3075573" cy="1363856"/>
            </a:xfrm>
            <a:prstGeom prst="ellipse">
              <a:avLst/>
            </a:prstGeom>
            <a:solidFill>
              <a:srgbClr val="D0D6D9">
                <a:alpha val="50196"/>
              </a:srgbClr>
            </a:solidFill>
            <a:ln w="12700" cap="flat">
              <a:noFill/>
              <a:miter lim="400000"/>
            </a:ln>
            <a:effectLst/>
          </p:spPr>
          <p:txBody>
            <a:bodyPr wrap="square" lIns="22837" tIns="22837" rIns="22837" bIns="22837" numCol="1" anchor="ctr">
              <a:noAutofit/>
            </a:bodyPr>
            <a:lstStyle/>
            <a:p>
              <a:pPr defTabSz="228389">
                <a:defRPr sz="1800">
                  <a:solidFill>
                    <a:srgbClr val="729F9D"/>
                  </a:solidFill>
                  <a:latin typeface="Intel Clear"/>
                  <a:ea typeface="Intel Clear"/>
                  <a:cs typeface="Intel Clear"/>
                  <a:sym typeface="Intel Clear"/>
                </a:defRPr>
              </a:pPr>
              <a:endParaRPr sz="800">
                <a:solidFill>
                  <a:srgbClr val="003C71"/>
                </a:solidFill>
                <a:latin typeface="Intel Clear Light" panose="020B0404020203020204" pitchFamily="34" charset="0"/>
                <a:ea typeface="Intel Clear Light" panose="020B0404020203020204" pitchFamily="34" charset="0"/>
                <a:cs typeface="Intel Clear Light" panose="020B0404020203020204" pitchFamily="34" charset="0"/>
                <a:sym typeface="Intel Clear"/>
              </a:endParaRPr>
            </a:p>
          </p:txBody>
        </p:sp>
        <p:sp>
          <p:nvSpPr>
            <p:cNvPr id="72" name="Shape 195">
              <a:extLst>
                <a:ext uri="{FF2B5EF4-FFF2-40B4-BE49-F238E27FC236}">
                  <a16:creationId xmlns:a16="http://schemas.microsoft.com/office/drawing/2014/main" id="{49395E0E-0103-4836-A7F1-85162084FB2C}"/>
                </a:ext>
              </a:extLst>
            </p:cNvPr>
            <p:cNvSpPr/>
            <p:nvPr/>
          </p:nvSpPr>
          <p:spPr>
            <a:xfrm rot="1896691">
              <a:off x="1707389" y="2963283"/>
              <a:ext cx="2174758" cy="33822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22837" tIns="22837" rIns="22837" bIns="22837" numCol="1" anchor="ctr">
              <a:noAutofit/>
            </a:bodyPr>
            <a:lstStyle>
              <a:lvl1pPr defTabSz="457200">
                <a:defRPr sz="3600">
                  <a:solidFill>
                    <a:srgbClr val="729F9D"/>
                  </a:solidFill>
                  <a:latin typeface="Intel Clear"/>
                  <a:ea typeface="Intel Clear"/>
                  <a:cs typeface="Intel Clear"/>
                  <a:sym typeface="Intel Clear"/>
                </a:defRPr>
              </a:lvl1pPr>
            </a:lstStyle>
            <a:p>
              <a:pPr defTabSz="609022">
                <a:defRPr/>
              </a:pPr>
              <a:r>
                <a:rPr lang="en-US" sz="1600" kern="0">
                  <a:solidFill>
                    <a:srgbClr val="003C71"/>
                  </a:solidFill>
                  <a:latin typeface="Intel Clear Light" panose="020B0404020203020204" pitchFamily="34" charset="0"/>
                  <a:ea typeface="Intel Clear Light" panose="020B0404020203020204" pitchFamily="34" charset="0"/>
                  <a:cs typeface="Intel Clear Light" panose="020B0404020203020204" pitchFamily="34" charset="0"/>
                </a:rPr>
                <a:t>Using Deep Learning</a:t>
              </a:r>
            </a:p>
          </p:txBody>
        </p:sp>
        <p:graphicFrame>
          <p:nvGraphicFramePr>
            <p:cNvPr id="73" name="Chart 193">
              <a:extLst>
                <a:ext uri="{FF2B5EF4-FFF2-40B4-BE49-F238E27FC236}">
                  <a16:creationId xmlns:a16="http://schemas.microsoft.com/office/drawing/2014/main" id="{B1596991-4ADA-42B0-A79F-9D269CE7FDB8}"/>
                </a:ext>
              </a:extLst>
            </p:cNvPr>
            <p:cNvGraphicFramePr/>
            <p:nvPr/>
          </p:nvGraphicFramePr>
          <p:xfrm>
            <a:off x="459233" y="1676276"/>
            <a:ext cx="3296567" cy="2550372"/>
          </p:xfrm>
          <a:graphic>
            <a:graphicData uri="http://schemas.openxmlformats.org/drawingml/2006/chart">
              <c:chart xmlns:c="http://schemas.openxmlformats.org/drawingml/2006/chart" xmlns:r="http://schemas.openxmlformats.org/officeDocument/2006/relationships" r:id="rId3"/>
            </a:graphicData>
          </a:graphic>
        </p:graphicFrame>
        <p:sp>
          <p:nvSpPr>
            <p:cNvPr id="74" name="Shape 197">
              <a:extLst>
                <a:ext uri="{FF2B5EF4-FFF2-40B4-BE49-F238E27FC236}">
                  <a16:creationId xmlns:a16="http://schemas.microsoft.com/office/drawing/2014/main" id="{07E8F4AE-9094-4AB1-8B8F-7343A2AECE64}"/>
                </a:ext>
              </a:extLst>
            </p:cNvPr>
            <p:cNvSpPr/>
            <p:nvPr/>
          </p:nvSpPr>
          <p:spPr>
            <a:xfrm>
              <a:off x="888002" y="3740630"/>
              <a:ext cx="1424597" cy="49413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22837" tIns="22837" rIns="22837" bIns="22837" numCol="1" anchor="t">
              <a:noAutofit/>
            </a:bodyPr>
            <a:lstStyle>
              <a:lvl1pPr defTabSz="457200">
                <a:defRPr sz="2900">
                  <a:solidFill>
                    <a:srgbClr val="9CB65E"/>
                  </a:solidFill>
                  <a:latin typeface="Intel Clear"/>
                  <a:ea typeface="Intel Clear"/>
                  <a:cs typeface="Intel Clear"/>
                  <a:sym typeface="Intel Clear"/>
                </a:defRPr>
              </a:lvl1pPr>
            </a:lstStyle>
            <a:p>
              <a:pPr algn="ctr" defTabSz="609022">
                <a:defRPr/>
              </a:pPr>
              <a:r>
                <a:rPr sz="1600" kern="0">
                  <a:solidFill>
                    <a:srgbClr val="003C71"/>
                  </a:solidFill>
                  <a:latin typeface="Intel Clear Light" panose="020B0404020203020204" pitchFamily="34" charset="0"/>
                  <a:ea typeface="Intel Clear Light" panose="020B0404020203020204" pitchFamily="34" charset="0"/>
                  <a:cs typeface="Intel Clear Light" panose="020B0404020203020204" pitchFamily="34" charset="0"/>
                </a:rPr>
                <a:t>Human </a:t>
              </a:r>
            </a:p>
          </p:txBody>
        </p:sp>
        <p:sp>
          <p:nvSpPr>
            <p:cNvPr id="75" name="Shape 199">
              <a:extLst>
                <a:ext uri="{FF2B5EF4-FFF2-40B4-BE49-F238E27FC236}">
                  <a16:creationId xmlns:a16="http://schemas.microsoft.com/office/drawing/2014/main" id="{73315D60-499C-4513-AC50-B4AB3949A268}"/>
                </a:ext>
              </a:extLst>
            </p:cNvPr>
            <p:cNvSpPr/>
            <p:nvPr/>
          </p:nvSpPr>
          <p:spPr>
            <a:xfrm>
              <a:off x="875594" y="4113649"/>
              <a:ext cx="653142" cy="27825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22837" tIns="22837" rIns="22837" bIns="22837" numCol="1" anchor="t">
              <a:noAutofit/>
            </a:bodyPr>
            <a:lstStyle>
              <a:lvl1pPr defTabSz="457200">
                <a:defRPr sz="2600">
                  <a:latin typeface="Intel Clear"/>
                  <a:ea typeface="Intel Clear"/>
                  <a:cs typeface="Intel Clear"/>
                  <a:sym typeface="Intel Clear"/>
                </a:defRPr>
              </a:lvl1pPr>
            </a:lstStyle>
            <a:p>
              <a:pPr algn="ctr" defTabSz="609570">
                <a:defRPr/>
              </a:pPr>
              <a:r>
                <a:rPr sz="1867">
                  <a:solidFill>
                    <a:srgbClr val="003C71"/>
                  </a:solidFill>
                  <a:latin typeface="Intel Clear Light" panose="020B0404020203020204" pitchFamily="34" charset="0"/>
                  <a:ea typeface="Intel Clear Light" panose="020B0404020203020204" pitchFamily="34" charset="0"/>
                  <a:cs typeface="Intel Clear Light" panose="020B0404020203020204" pitchFamily="34" charset="0"/>
                </a:rPr>
                <a:t>2010</a:t>
              </a:r>
            </a:p>
          </p:txBody>
        </p:sp>
        <p:sp>
          <p:nvSpPr>
            <p:cNvPr id="76" name="Shape 200">
              <a:extLst>
                <a:ext uri="{FF2B5EF4-FFF2-40B4-BE49-F238E27FC236}">
                  <a16:creationId xmlns:a16="http://schemas.microsoft.com/office/drawing/2014/main" id="{501106A1-12B3-4352-A646-2A0F687DFF6C}"/>
                </a:ext>
              </a:extLst>
            </p:cNvPr>
            <p:cNvSpPr/>
            <p:nvPr/>
          </p:nvSpPr>
          <p:spPr>
            <a:xfrm>
              <a:off x="3038581" y="4129521"/>
              <a:ext cx="1067038" cy="26238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22837" tIns="22837" rIns="22837" bIns="22837" numCol="1" anchor="t">
              <a:noAutofit/>
            </a:bodyPr>
            <a:lstStyle>
              <a:lvl1pPr defTabSz="457200">
                <a:defRPr sz="2600">
                  <a:latin typeface="Intel Clear"/>
                  <a:ea typeface="Intel Clear"/>
                  <a:cs typeface="Intel Clear"/>
                  <a:sym typeface="Intel Clear"/>
                </a:defRPr>
              </a:lvl1pPr>
            </a:lstStyle>
            <a:p>
              <a:pPr algn="ctr" defTabSz="609570">
                <a:defRPr/>
              </a:pPr>
              <a:r>
                <a:rPr sz="1867">
                  <a:solidFill>
                    <a:srgbClr val="003C71"/>
                  </a:solidFill>
                  <a:latin typeface="Intel Clear Light" panose="020B0404020203020204" pitchFamily="34" charset="0"/>
                  <a:ea typeface="Intel Clear Light" panose="020B0404020203020204" pitchFamily="34" charset="0"/>
                  <a:cs typeface="Intel Clear Light" panose="020B0404020203020204" pitchFamily="34" charset="0"/>
                </a:rPr>
                <a:t>Present</a:t>
              </a:r>
            </a:p>
          </p:txBody>
        </p:sp>
        <p:sp>
          <p:nvSpPr>
            <p:cNvPr id="77" name="Shape 201">
              <a:extLst>
                <a:ext uri="{FF2B5EF4-FFF2-40B4-BE49-F238E27FC236}">
                  <a16:creationId xmlns:a16="http://schemas.microsoft.com/office/drawing/2014/main" id="{778EF6D0-8A8B-49F4-BE17-6D4B1B2C611F}"/>
                </a:ext>
              </a:extLst>
            </p:cNvPr>
            <p:cNvSpPr/>
            <p:nvPr/>
          </p:nvSpPr>
          <p:spPr>
            <a:xfrm>
              <a:off x="1194250" y="1218343"/>
              <a:ext cx="2502392" cy="33822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22837" tIns="22837" rIns="22837" bIns="22837" numCol="1" anchor="t">
              <a:noAutofit/>
            </a:bodyPr>
            <a:lstStyle>
              <a:lvl1pPr defTabSz="457200">
                <a:defRPr sz="3600">
                  <a:latin typeface="+mj-lt"/>
                  <a:ea typeface="+mj-ea"/>
                  <a:cs typeface="+mj-cs"/>
                  <a:sym typeface="Intel Clear"/>
                </a:defRPr>
              </a:lvl1pPr>
            </a:lstStyle>
            <a:p>
              <a:pPr algn="ctr" defTabSz="609570">
                <a:defRPr/>
              </a:pPr>
              <a:r>
                <a:rPr lang="en-US" sz="2400">
                  <a:solidFill>
                    <a:srgbClr val="00AEEF"/>
                  </a:solidFill>
                  <a:latin typeface="Intel Clear Light" panose="020B0404020203020204" pitchFamily="34" charset="0"/>
                  <a:ea typeface="Intel Clear Light" panose="020B0404020203020204" pitchFamily="34" charset="0"/>
                  <a:cs typeface="Intel Clear Light" panose="020B0404020203020204" pitchFamily="34" charset="0"/>
                </a:rPr>
                <a:t>Image Recognition</a:t>
              </a:r>
              <a:endParaRPr sz="2400">
                <a:solidFill>
                  <a:srgbClr val="00AEEF"/>
                </a:solidFill>
                <a:latin typeface="Intel Clear Light" panose="020B0404020203020204" pitchFamily="34" charset="0"/>
                <a:ea typeface="Intel Clear Light" panose="020B0404020203020204" pitchFamily="34" charset="0"/>
                <a:cs typeface="Intel Clear Light" panose="020B0404020203020204" pitchFamily="34" charset="0"/>
              </a:endParaRPr>
            </a:p>
          </p:txBody>
        </p:sp>
        <p:graphicFrame>
          <p:nvGraphicFramePr>
            <p:cNvPr id="78" name="Chart 202">
              <a:extLst>
                <a:ext uri="{FF2B5EF4-FFF2-40B4-BE49-F238E27FC236}">
                  <a16:creationId xmlns:a16="http://schemas.microsoft.com/office/drawing/2014/main" id="{063BB020-6CB7-4E7B-940E-566B853AB144}"/>
                </a:ext>
              </a:extLst>
            </p:cNvPr>
            <p:cNvGraphicFramePr/>
            <p:nvPr/>
          </p:nvGraphicFramePr>
          <p:xfrm>
            <a:off x="4702450" y="1676276"/>
            <a:ext cx="3296567" cy="2550372"/>
          </p:xfrm>
          <a:graphic>
            <a:graphicData uri="http://schemas.openxmlformats.org/drawingml/2006/chart">
              <c:chart xmlns:c="http://schemas.openxmlformats.org/drawingml/2006/chart" xmlns:r="http://schemas.openxmlformats.org/officeDocument/2006/relationships" r:id="rId4"/>
            </a:graphicData>
          </a:graphic>
        </p:graphicFrame>
        <p:sp>
          <p:nvSpPr>
            <p:cNvPr id="79" name="Shape 206">
              <a:extLst>
                <a:ext uri="{FF2B5EF4-FFF2-40B4-BE49-F238E27FC236}">
                  <a16:creationId xmlns:a16="http://schemas.microsoft.com/office/drawing/2014/main" id="{8FDCBBF9-F202-4A0C-A9BE-47714C589D55}"/>
                </a:ext>
              </a:extLst>
            </p:cNvPr>
            <p:cNvSpPr/>
            <p:nvPr/>
          </p:nvSpPr>
          <p:spPr>
            <a:xfrm>
              <a:off x="5070891" y="4129520"/>
              <a:ext cx="653142" cy="27825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22837" tIns="22837" rIns="22837" bIns="22837" numCol="1" anchor="t">
              <a:noAutofit/>
            </a:bodyPr>
            <a:lstStyle>
              <a:lvl1pPr defTabSz="457200">
                <a:defRPr sz="2600">
                  <a:latin typeface="Intel Clear"/>
                  <a:ea typeface="Intel Clear"/>
                  <a:cs typeface="Intel Clear"/>
                  <a:sym typeface="Intel Clear"/>
                </a:defRPr>
              </a:lvl1pPr>
            </a:lstStyle>
            <a:p>
              <a:pPr algn="ctr" defTabSz="609570">
                <a:defRPr/>
              </a:pPr>
              <a:r>
                <a:rPr sz="1867">
                  <a:solidFill>
                    <a:srgbClr val="003C71"/>
                  </a:solidFill>
                  <a:latin typeface="Intel Clear Light" panose="020B0404020203020204" pitchFamily="34" charset="0"/>
                  <a:ea typeface="Intel Clear Light" panose="020B0404020203020204" pitchFamily="34" charset="0"/>
                  <a:cs typeface="Intel Clear Light" panose="020B0404020203020204" pitchFamily="34" charset="0"/>
                </a:rPr>
                <a:t>2000</a:t>
              </a:r>
            </a:p>
          </p:txBody>
        </p:sp>
        <p:sp>
          <p:nvSpPr>
            <p:cNvPr id="80" name="Shape 207">
              <a:extLst>
                <a:ext uri="{FF2B5EF4-FFF2-40B4-BE49-F238E27FC236}">
                  <a16:creationId xmlns:a16="http://schemas.microsoft.com/office/drawing/2014/main" id="{AA0D2F53-E2E3-4145-AD87-AAC9A0869849}"/>
                </a:ext>
              </a:extLst>
            </p:cNvPr>
            <p:cNvSpPr/>
            <p:nvPr/>
          </p:nvSpPr>
          <p:spPr>
            <a:xfrm>
              <a:off x="7400734" y="4129520"/>
              <a:ext cx="958997" cy="27825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22837" tIns="22837" rIns="22837" bIns="22837" numCol="1" anchor="t">
              <a:noAutofit/>
            </a:bodyPr>
            <a:lstStyle>
              <a:lvl1pPr defTabSz="457200">
                <a:defRPr sz="2600">
                  <a:latin typeface="Intel Clear"/>
                  <a:ea typeface="Intel Clear"/>
                  <a:cs typeface="Intel Clear"/>
                  <a:sym typeface="Intel Clear"/>
                </a:defRPr>
              </a:lvl1pPr>
            </a:lstStyle>
            <a:p>
              <a:pPr algn="ctr" defTabSz="609570">
                <a:defRPr/>
              </a:pPr>
              <a:r>
                <a:rPr sz="1867">
                  <a:solidFill>
                    <a:srgbClr val="003C71"/>
                  </a:solidFill>
                  <a:latin typeface="Intel Clear Light" panose="020B0404020203020204" pitchFamily="34" charset="0"/>
                  <a:ea typeface="Intel Clear Light" panose="020B0404020203020204" pitchFamily="34" charset="0"/>
                  <a:cs typeface="Intel Clear Light" panose="020B0404020203020204" pitchFamily="34" charset="0"/>
                </a:rPr>
                <a:t>Present</a:t>
              </a:r>
            </a:p>
          </p:txBody>
        </p:sp>
        <p:sp>
          <p:nvSpPr>
            <p:cNvPr id="81" name="Shape 208">
              <a:extLst>
                <a:ext uri="{FF2B5EF4-FFF2-40B4-BE49-F238E27FC236}">
                  <a16:creationId xmlns:a16="http://schemas.microsoft.com/office/drawing/2014/main" id="{B5B0213C-5272-45A7-837A-4896A91F76E2}"/>
                </a:ext>
              </a:extLst>
            </p:cNvPr>
            <p:cNvSpPr/>
            <p:nvPr/>
          </p:nvSpPr>
          <p:spPr>
            <a:xfrm>
              <a:off x="5021801" y="1213059"/>
              <a:ext cx="3332125" cy="33822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22837" tIns="22837" rIns="22837" bIns="22837" numCol="1" anchor="t">
              <a:noAutofit/>
            </a:bodyPr>
            <a:lstStyle>
              <a:lvl1pPr defTabSz="457200">
                <a:defRPr sz="3600">
                  <a:latin typeface="+mj-lt"/>
                  <a:ea typeface="+mj-ea"/>
                  <a:cs typeface="+mj-cs"/>
                  <a:sym typeface="Intel Clear"/>
                </a:defRPr>
              </a:lvl1pPr>
            </a:lstStyle>
            <a:p>
              <a:pPr algn="ctr" defTabSz="609570">
                <a:defRPr/>
              </a:pPr>
              <a:r>
                <a:rPr lang="en-US" sz="2400">
                  <a:solidFill>
                    <a:srgbClr val="00AEEF"/>
                  </a:solidFill>
                  <a:latin typeface="Intel Clear Light" panose="020B0404020203020204" pitchFamily="34" charset="0"/>
                  <a:ea typeface="Intel Clear Light" panose="020B0404020203020204" pitchFamily="34" charset="0"/>
                  <a:cs typeface="Intel Clear Light" panose="020B0404020203020204" pitchFamily="34" charset="0"/>
                </a:rPr>
                <a:t>Speech Recognition</a:t>
              </a:r>
              <a:endParaRPr sz="2400">
                <a:solidFill>
                  <a:srgbClr val="00AEEF"/>
                </a:solidFill>
                <a:latin typeface="Intel Clear Light" panose="020B0404020203020204" pitchFamily="34" charset="0"/>
                <a:ea typeface="Intel Clear Light" panose="020B0404020203020204" pitchFamily="34" charset="0"/>
                <a:cs typeface="Intel Clear Light" panose="020B0404020203020204" pitchFamily="34" charset="0"/>
              </a:endParaRPr>
            </a:p>
          </p:txBody>
        </p:sp>
        <p:cxnSp>
          <p:nvCxnSpPr>
            <p:cNvPr id="82" name="Straight Connector 81">
              <a:extLst>
                <a:ext uri="{FF2B5EF4-FFF2-40B4-BE49-F238E27FC236}">
                  <a16:creationId xmlns:a16="http://schemas.microsoft.com/office/drawing/2014/main" id="{92D6D1FB-7304-4415-955B-A9007E489EAD}"/>
                </a:ext>
              </a:extLst>
            </p:cNvPr>
            <p:cNvCxnSpPr/>
            <p:nvPr/>
          </p:nvCxnSpPr>
          <p:spPr bwMode="auto">
            <a:xfrm flipV="1">
              <a:off x="1040468" y="3707822"/>
              <a:ext cx="2607867" cy="8444"/>
            </a:xfrm>
            <a:prstGeom prst="line">
              <a:avLst/>
            </a:prstGeom>
            <a:noFill/>
            <a:ln w="38100" cap="flat" cmpd="sng" algn="ctr">
              <a:solidFill>
                <a:schemeClr val="accent6"/>
              </a:solidFill>
              <a:prstDash val="dash"/>
              <a:round/>
              <a:headEnd type="none" w="med" len="med"/>
              <a:tailEnd type="none" w="med" len="med"/>
            </a:ln>
            <a:effectLst/>
          </p:spPr>
        </p:cxnSp>
        <p:sp>
          <p:nvSpPr>
            <p:cNvPr id="83" name="Shape 204">
              <a:extLst>
                <a:ext uri="{FF2B5EF4-FFF2-40B4-BE49-F238E27FC236}">
                  <a16:creationId xmlns:a16="http://schemas.microsoft.com/office/drawing/2014/main" id="{4B2C850F-AFE0-4458-8B90-51316EEEFB4A}"/>
                </a:ext>
              </a:extLst>
            </p:cNvPr>
            <p:cNvSpPr/>
            <p:nvPr/>
          </p:nvSpPr>
          <p:spPr>
            <a:xfrm rot="3134529">
              <a:off x="6723471" y="2844683"/>
              <a:ext cx="1740339" cy="59008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22837" tIns="22837" rIns="22837" bIns="22837" numCol="1" anchor="ctr">
              <a:noAutofit/>
            </a:bodyPr>
            <a:lstStyle>
              <a:lvl1pPr defTabSz="457200">
                <a:defRPr sz="3600">
                  <a:solidFill>
                    <a:srgbClr val="729F9D"/>
                  </a:solidFill>
                  <a:latin typeface="Intel Clear"/>
                  <a:ea typeface="Intel Clear"/>
                  <a:cs typeface="Intel Clear"/>
                  <a:sym typeface="Intel Clear"/>
                </a:defRPr>
              </a:lvl1pPr>
            </a:lstStyle>
            <a:p>
              <a:pPr defTabSz="609022">
                <a:defRPr/>
              </a:pPr>
              <a:r>
                <a:rPr lang="en-US" sz="1600" kern="0">
                  <a:solidFill>
                    <a:srgbClr val="003C71"/>
                  </a:solidFill>
                  <a:latin typeface="Intel Clear Light" panose="020B0404020203020204" pitchFamily="34" charset="0"/>
                  <a:ea typeface="Intel Clear Light" panose="020B0404020203020204" pitchFamily="34" charset="0"/>
                  <a:cs typeface="Intel Clear Light" panose="020B0404020203020204" pitchFamily="34" charset="0"/>
                </a:rPr>
                <a:t>Using Deep Learning</a:t>
              </a:r>
            </a:p>
          </p:txBody>
        </p:sp>
        <p:sp>
          <p:nvSpPr>
            <p:cNvPr id="84" name="Shape 199">
              <a:extLst>
                <a:ext uri="{FF2B5EF4-FFF2-40B4-BE49-F238E27FC236}">
                  <a16:creationId xmlns:a16="http://schemas.microsoft.com/office/drawing/2014/main" id="{3D94B328-DAD8-487F-AD9E-067FE5D9728C}"/>
                </a:ext>
              </a:extLst>
            </p:cNvPr>
            <p:cNvSpPr/>
            <p:nvPr/>
          </p:nvSpPr>
          <p:spPr>
            <a:xfrm rot="16200000">
              <a:off x="20238" y="2728522"/>
              <a:ext cx="653142" cy="27825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22837" tIns="22837" rIns="22837" bIns="22837" numCol="1" anchor="t">
              <a:noAutofit/>
            </a:bodyPr>
            <a:lstStyle>
              <a:lvl1pPr defTabSz="457200">
                <a:defRPr sz="2600">
                  <a:latin typeface="Intel Clear"/>
                  <a:ea typeface="Intel Clear"/>
                  <a:cs typeface="Intel Clear"/>
                  <a:sym typeface="Intel Clear"/>
                </a:defRPr>
              </a:lvl1pPr>
            </a:lstStyle>
            <a:p>
              <a:pPr algn="ctr" defTabSz="609570">
                <a:defRPr/>
              </a:pPr>
              <a:r>
                <a:rPr lang="en-US" sz="1867">
                  <a:solidFill>
                    <a:srgbClr val="003C71"/>
                  </a:solidFill>
                  <a:latin typeface="Intel Clear Light" panose="020B0404020203020204" pitchFamily="34" charset="0"/>
                  <a:ea typeface="Intel Clear Light" panose="020B0404020203020204" pitchFamily="34" charset="0"/>
                  <a:cs typeface="Intel Clear Light" panose="020B0404020203020204" pitchFamily="34" charset="0"/>
                </a:rPr>
                <a:t>Error</a:t>
              </a:r>
              <a:endParaRPr sz="1867">
                <a:solidFill>
                  <a:srgbClr val="003C71"/>
                </a:solidFill>
                <a:latin typeface="Intel Clear Light" panose="020B0404020203020204" pitchFamily="34" charset="0"/>
                <a:ea typeface="Intel Clear Light" panose="020B0404020203020204" pitchFamily="34" charset="0"/>
                <a:cs typeface="Intel Clear Light" panose="020B0404020203020204" pitchFamily="34" charset="0"/>
              </a:endParaRPr>
            </a:p>
          </p:txBody>
        </p:sp>
        <p:sp>
          <p:nvSpPr>
            <p:cNvPr id="85" name="Shape 199">
              <a:extLst>
                <a:ext uri="{FF2B5EF4-FFF2-40B4-BE49-F238E27FC236}">
                  <a16:creationId xmlns:a16="http://schemas.microsoft.com/office/drawing/2014/main" id="{EF81E8AC-85DA-4857-B7AB-7C476BFEF0BA}"/>
                </a:ext>
              </a:extLst>
            </p:cNvPr>
            <p:cNvSpPr/>
            <p:nvPr/>
          </p:nvSpPr>
          <p:spPr>
            <a:xfrm rot="16200000">
              <a:off x="4263453" y="2738677"/>
              <a:ext cx="653142" cy="27825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22837" tIns="22837" rIns="22837" bIns="22837" numCol="1" anchor="t">
              <a:noAutofit/>
            </a:bodyPr>
            <a:lstStyle>
              <a:lvl1pPr defTabSz="457200">
                <a:defRPr sz="2600">
                  <a:latin typeface="Intel Clear"/>
                  <a:ea typeface="Intel Clear"/>
                  <a:cs typeface="Intel Clear"/>
                  <a:sym typeface="Intel Clear"/>
                </a:defRPr>
              </a:lvl1pPr>
            </a:lstStyle>
            <a:p>
              <a:pPr algn="ctr" defTabSz="609570">
                <a:defRPr/>
              </a:pPr>
              <a:r>
                <a:rPr lang="en-US" sz="1867">
                  <a:solidFill>
                    <a:srgbClr val="003C71"/>
                  </a:solidFill>
                  <a:latin typeface="Intel Clear Light" panose="020B0404020203020204" pitchFamily="34" charset="0"/>
                  <a:ea typeface="Intel Clear Light" panose="020B0404020203020204" pitchFamily="34" charset="0"/>
                  <a:cs typeface="Intel Clear Light" panose="020B0404020203020204" pitchFamily="34" charset="0"/>
                </a:rPr>
                <a:t>Error</a:t>
              </a:r>
              <a:endParaRPr sz="1867">
                <a:solidFill>
                  <a:srgbClr val="003C71"/>
                </a:solidFill>
                <a:latin typeface="Intel Clear Light" panose="020B0404020203020204" pitchFamily="34" charset="0"/>
                <a:ea typeface="Intel Clear Light" panose="020B0404020203020204" pitchFamily="34" charset="0"/>
                <a:cs typeface="Intel Clear Light" panose="020B0404020203020204" pitchFamily="34" charset="0"/>
              </a:endParaRPr>
            </a:p>
          </p:txBody>
        </p:sp>
        <p:sp>
          <p:nvSpPr>
            <p:cNvPr id="86" name="Shape 197">
              <a:extLst>
                <a:ext uri="{FF2B5EF4-FFF2-40B4-BE49-F238E27FC236}">
                  <a16:creationId xmlns:a16="http://schemas.microsoft.com/office/drawing/2014/main" id="{0CD66510-0FD4-4F1E-A0F3-AEBBEBBF08C9}"/>
                </a:ext>
              </a:extLst>
            </p:cNvPr>
            <p:cNvSpPr/>
            <p:nvPr/>
          </p:nvSpPr>
          <p:spPr>
            <a:xfrm>
              <a:off x="5416845" y="3707822"/>
              <a:ext cx="1424597" cy="49413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22837" tIns="22837" rIns="22837" bIns="22837" numCol="1" anchor="t">
              <a:noAutofit/>
            </a:bodyPr>
            <a:lstStyle>
              <a:lvl1pPr defTabSz="457200">
                <a:defRPr sz="2900">
                  <a:solidFill>
                    <a:srgbClr val="9CB65E"/>
                  </a:solidFill>
                  <a:latin typeface="Intel Clear"/>
                  <a:ea typeface="Intel Clear"/>
                  <a:cs typeface="Intel Clear"/>
                  <a:sym typeface="Intel Clear"/>
                </a:defRPr>
              </a:lvl1pPr>
            </a:lstStyle>
            <a:p>
              <a:pPr algn="ctr" defTabSz="609022">
                <a:defRPr/>
              </a:pPr>
              <a:r>
                <a:rPr sz="1600" kern="0">
                  <a:solidFill>
                    <a:srgbClr val="003C71"/>
                  </a:solidFill>
                  <a:latin typeface="Intel Clear Light" panose="020B0404020203020204" pitchFamily="34" charset="0"/>
                  <a:ea typeface="Intel Clear Light" panose="020B0404020203020204" pitchFamily="34" charset="0"/>
                  <a:cs typeface="Intel Clear Light" panose="020B0404020203020204" pitchFamily="34" charset="0"/>
                </a:rPr>
                <a:t>Human </a:t>
              </a:r>
            </a:p>
          </p:txBody>
        </p:sp>
        <p:cxnSp>
          <p:nvCxnSpPr>
            <p:cNvPr id="87" name="Straight Connector 86">
              <a:extLst>
                <a:ext uri="{FF2B5EF4-FFF2-40B4-BE49-F238E27FC236}">
                  <a16:creationId xmlns:a16="http://schemas.microsoft.com/office/drawing/2014/main" id="{1FA1F077-164C-4E36-99FE-5DCAEC80903B}"/>
                </a:ext>
              </a:extLst>
            </p:cNvPr>
            <p:cNvCxnSpPr/>
            <p:nvPr/>
          </p:nvCxnSpPr>
          <p:spPr bwMode="auto">
            <a:xfrm flipV="1">
              <a:off x="5261977" y="3690795"/>
              <a:ext cx="2607867" cy="8444"/>
            </a:xfrm>
            <a:prstGeom prst="line">
              <a:avLst/>
            </a:prstGeom>
            <a:noFill/>
            <a:ln w="38100" cap="flat" cmpd="sng" algn="ctr">
              <a:solidFill>
                <a:schemeClr val="accent6"/>
              </a:solidFill>
              <a:prstDash val="dash"/>
              <a:round/>
              <a:headEnd type="none" w="med" len="med"/>
              <a:tailEnd type="none" w="med" len="med"/>
            </a:ln>
            <a:effectLst/>
          </p:spPr>
        </p:cxnSp>
        <p:grpSp>
          <p:nvGrpSpPr>
            <p:cNvPr id="88" name="Group 87">
              <a:extLst>
                <a:ext uri="{FF2B5EF4-FFF2-40B4-BE49-F238E27FC236}">
                  <a16:creationId xmlns:a16="http://schemas.microsoft.com/office/drawing/2014/main" id="{29434EC7-6B2B-4C5C-AD42-EB7CDB5B5825}"/>
                </a:ext>
              </a:extLst>
            </p:cNvPr>
            <p:cNvGrpSpPr/>
            <p:nvPr/>
          </p:nvGrpSpPr>
          <p:grpSpPr>
            <a:xfrm>
              <a:off x="2752077" y="1759788"/>
              <a:ext cx="1275451" cy="940486"/>
              <a:chOff x="6739077" y="3436344"/>
              <a:chExt cx="944546" cy="696486"/>
            </a:xfrm>
          </p:grpSpPr>
          <p:pic>
            <p:nvPicPr>
              <p:cNvPr id="92" name="Picture 91">
                <a:extLst>
                  <a:ext uri="{FF2B5EF4-FFF2-40B4-BE49-F238E27FC236}">
                    <a16:creationId xmlns:a16="http://schemas.microsoft.com/office/drawing/2014/main" id="{838D1D86-62FB-459B-9612-A6B046682E38}"/>
                  </a:ext>
                </a:extLst>
              </p:cNvPr>
              <p:cNvPicPr>
                <a:picLocks noChangeAspect="1"/>
              </p:cNvPicPr>
              <p:nvPr/>
            </p:nvPicPr>
            <p:blipFill rotWithShape="1">
              <a:blip r:embed="rId5" cstate="email">
                <a:extLst>
                  <a:ext uri="{28A0092B-C50C-407E-A947-70E740481C1C}">
                    <a14:useLocalDpi xmlns:a14="http://schemas.microsoft.com/office/drawing/2010/main" val="0"/>
                  </a:ext>
                </a:extLst>
              </a:blip>
              <a:srcRect/>
              <a:stretch/>
            </p:blipFill>
            <p:spPr>
              <a:xfrm>
                <a:off x="6795754" y="3436344"/>
                <a:ext cx="887869" cy="696486"/>
              </a:xfrm>
              <a:prstGeom prst="rect">
                <a:avLst/>
              </a:prstGeom>
              <a:effectLst>
                <a:softEdge rad="127000"/>
              </a:effectLst>
            </p:spPr>
          </p:pic>
          <p:sp>
            <p:nvSpPr>
              <p:cNvPr id="93" name="Rectangle 92">
                <a:extLst>
                  <a:ext uri="{FF2B5EF4-FFF2-40B4-BE49-F238E27FC236}">
                    <a16:creationId xmlns:a16="http://schemas.microsoft.com/office/drawing/2014/main" id="{4D97F578-0CEA-4404-8F18-FC2A59629354}"/>
                  </a:ext>
                </a:extLst>
              </p:cNvPr>
              <p:cNvSpPr/>
              <p:nvPr/>
            </p:nvSpPr>
            <p:spPr>
              <a:xfrm>
                <a:off x="7371233" y="3517333"/>
                <a:ext cx="269886" cy="589331"/>
              </a:xfrm>
              <a:prstGeom prst="rect">
                <a:avLst/>
              </a:prstGeom>
              <a:noFill/>
              <a:ln w="38100" cap="flat" cmpd="sng" algn="ctr">
                <a:solidFill>
                  <a:srgbClr val="00B0F0"/>
                </a:solidFill>
                <a:prstDash val="solid"/>
              </a:ln>
              <a:effectLst/>
            </p:spPr>
            <p:txBody>
              <a:bodyPr rtlCol="0" anchor="ctr"/>
              <a:lstStyle/>
              <a:p>
                <a:pPr algn="ctr" defTabSz="608991">
                  <a:defRPr/>
                </a:pPr>
                <a:endParaRPr lang="en-US" sz="2400" kern="0">
                  <a:solidFill>
                    <a:srgbClr val="00B0F0"/>
                  </a:solidFill>
                  <a:latin typeface="Intel Clear Light" panose="020B0404020203020204" pitchFamily="34" charset="0"/>
                  <a:ea typeface="Intel Clear Light" panose="020B0404020203020204" pitchFamily="34" charset="0"/>
                  <a:cs typeface="Intel Clear Light" panose="020B0404020203020204" pitchFamily="34" charset="0"/>
                </a:endParaRPr>
              </a:p>
            </p:txBody>
          </p:sp>
          <p:sp>
            <p:nvSpPr>
              <p:cNvPr id="94" name="TextBox 93">
                <a:extLst>
                  <a:ext uri="{FF2B5EF4-FFF2-40B4-BE49-F238E27FC236}">
                    <a16:creationId xmlns:a16="http://schemas.microsoft.com/office/drawing/2014/main" id="{5B313541-D976-427A-8CFF-51099905DA07}"/>
                  </a:ext>
                </a:extLst>
              </p:cNvPr>
              <p:cNvSpPr txBox="1"/>
              <p:nvPr/>
            </p:nvSpPr>
            <p:spPr>
              <a:xfrm>
                <a:off x="6739077" y="3645965"/>
                <a:ext cx="586294" cy="362962"/>
              </a:xfrm>
              <a:prstGeom prst="rect">
                <a:avLst/>
              </a:prstGeom>
              <a:noFill/>
            </p:spPr>
            <p:txBody>
              <a:bodyPr vert="horz" wrap="square" lIns="0" tIns="0" rIns="0" bIns="0" rtlCol="0">
                <a:spAutoFit/>
              </a:bodyPr>
              <a:lstStyle/>
              <a:p>
                <a:pPr algn="r" defTabSz="608991">
                  <a:lnSpc>
                    <a:spcPct val="90000"/>
                  </a:lnSpc>
                  <a:defRPr/>
                </a:pPr>
                <a:r>
                  <a:rPr lang="en-US" sz="1867" kern="0">
                    <a:solidFill>
                      <a:prstClr val="white"/>
                    </a:solidFill>
                    <a:effectLst>
                      <a:glow rad="139700">
                        <a:srgbClr val="003C71">
                          <a:lumMod val="50000"/>
                          <a:alpha val="50000"/>
                        </a:srgbClr>
                      </a:glow>
                    </a:effectLst>
                    <a:latin typeface="Intel Clear Light" panose="020B0404020203020204" pitchFamily="34" charset="0"/>
                    <a:ea typeface="Intel Clear Light" panose="020B0404020203020204" pitchFamily="34" charset="0"/>
                    <a:cs typeface="Intel Clear Light" panose="020B0404020203020204" pitchFamily="34" charset="0"/>
                  </a:rPr>
                  <a:t>97% person</a:t>
                </a:r>
              </a:p>
            </p:txBody>
          </p:sp>
        </p:grpSp>
        <p:pic>
          <p:nvPicPr>
            <p:cNvPr id="89" name="Picture 4" descr="http://www.cl.cam.ac.uk/research/dtg/attarchive/dart/images/wave.gif">
              <a:extLst>
                <a:ext uri="{FF2B5EF4-FFF2-40B4-BE49-F238E27FC236}">
                  <a16:creationId xmlns:a16="http://schemas.microsoft.com/office/drawing/2014/main" id="{92397C39-31C5-429C-A300-9822B2EDE2DA}"/>
                </a:ext>
              </a:extLst>
            </p:cNvPr>
            <p:cNvPicPr>
              <a:picLocks noChangeAspect="1" noChangeArrowheads="1"/>
            </p:cNvPicPr>
            <p:nvPr/>
          </p:nvPicPr>
          <p:blipFill rotWithShape="1">
            <a:blip r:embed="rId6" cstate="email">
              <a:extLst>
                <a:ext uri="{28A0092B-C50C-407E-A947-70E740481C1C}">
                  <a14:useLocalDpi xmlns:a14="http://schemas.microsoft.com/office/drawing/2010/main" val="0"/>
                </a:ext>
              </a:extLst>
            </a:blip>
            <a:srcRect l="2" r="53114"/>
            <a:stretch/>
          </p:blipFill>
          <p:spPr bwMode="auto">
            <a:xfrm>
              <a:off x="7628087" y="1741546"/>
              <a:ext cx="1194100" cy="955108"/>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
          <p:nvSpPr>
            <p:cNvPr id="90" name="Rectangle 89">
              <a:extLst>
                <a:ext uri="{FF2B5EF4-FFF2-40B4-BE49-F238E27FC236}">
                  <a16:creationId xmlns:a16="http://schemas.microsoft.com/office/drawing/2014/main" id="{6BC4AC32-3BCA-449A-BA32-34ADFE784F64}"/>
                </a:ext>
              </a:extLst>
            </p:cNvPr>
            <p:cNvSpPr/>
            <p:nvPr/>
          </p:nvSpPr>
          <p:spPr>
            <a:xfrm>
              <a:off x="8227324" y="2009865"/>
              <a:ext cx="536985" cy="368915"/>
            </a:xfrm>
            <a:prstGeom prst="rect">
              <a:avLst/>
            </a:prstGeom>
            <a:noFill/>
            <a:ln w="38100" cap="flat" cmpd="sng" algn="ctr">
              <a:solidFill>
                <a:srgbClr val="00B0F0"/>
              </a:solidFill>
              <a:prstDash val="solid"/>
            </a:ln>
            <a:effectLst/>
          </p:spPr>
          <p:txBody>
            <a:bodyPr rtlCol="0" anchor="ctr"/>
            <a:lstStyle/>
            <a:p>
              <a:pPr algn="ctr" defTabSz="608991">
                <a:defRPr/>
              </a:pPr>
              <a:endParaRPr lang="en-US" sz="2400" kern="0">
                <a:solidFill>
                  <a:srgbClr val="003C71"/>
                </a:solidFill>
                <a:latin typeface="Intel Clear Light" panose="020B0404020203020204" pitchFamily="34" charset="0"/>
                <a:ea typeface="Intel Clear Light" panose="020B0404020203020204" pitchFamily="34" charset="0"/>
                <a:cs typeface="Intel Clear Light" panose="020B0404020203020204" pitchFamily="34" charset="0"/>
              </a:endParaRPr>
            </a:p>
          </p:txBody>
        </p:sp>
        <p:sp>
          <p:nvSpPr>
            <p:cNvPr id="91" name="TextBox 90">
              <a:extLst>
                <a:ext uri="{FF2B5EF4-FFF2-40B4-BE49-F238E27FC236}">
                  <a16:creationId xmlns:a16="http://schemas.microsoft.com/office/drawing/2014/main" id="{419356D7-A94A-4374-A2BF-58FCE4DDA601}"/>
                </a:ext>
              </a:extLst>
            </p:cNvPr>
            <p:cNvSpPr txBox="1"/>
            <p:nvPr/>
          </p:nvSpPr>
          <p:spPr>
            <a:xfrm>
              <a:off x="7706552" y="2193406"/>
              <a:ext cx="1174478" cy="490118"/>
            </a:xfrm>
            <a:prstGeom prst="rect">
              <a:avLst/>
            </a:prstGeom>
            <a:noFill/>
          </p:spPr>
          <p:txBody>
            <a:bodyPr vert="horz" wrap="square" lIns="0" tIns="0" rIns="0" bIns="0" rtlCol="0">
              <a:spAutoFit/>
            </a:bodyPr>
            <a:lstStyle/>
            <a:p>
              <a:pPr defTabSz="608991">
                <a:lnSpc>
                  <a:spcPct val="90000"/>
                </a:lnSpc>
                <a:defRPr/>
              </a:pPr>
              <a:r>
                <a:rPr lang="en-US" sz="1867" kern="0">
                  <a:solidFill>
                    <a:prstClr val="white"/>
                  </a:solidFill>
                  <a:effectLst>
                    <a:glow rad="139700">
                      <a:srgbClr val="003C71">
                        <a:lumMod val="50000"/>
                        <a:alpha val="50000"/>
                      </a:srgbClr>
                    </a:glow>
                  </a:effectLst>
                  <a:latin typeface="Intel Clear Light" panose="020B0404020203020204" pitchFamily="34" charset="0"/>
                  <a:ea typeface="Intel Clear Light" panose="020B0404020203020204" pitchFamily="34" charset="0"/>
                  <a:cs typeface="Intel Clear Light" panose="020B0404020203020204" pitchFamily="34" charset="0"/>
                </a:rPr>
                <a:t>  99%</a:t>
              </a:r>
            </a:p>
            <a:p>
              <a:pPr defTabSz="608991">
                <a:lnSpc>
                  <a:spcPct val="90000"/>
                </a:lnSpc>
                <a:defRPr/>
              </a:pPr>
              <a:r>
                <a:rPr lang="en-US" sz="1867" kern="0">
                  <a:solidFill>
                    <a:prstClr val="white"/>
                  </a:solidFill>
                  <a:effectLst>
                    <a:glow rad="139700">
                      <a:srgbClr val="003C71">
                        <a:lumMod val="50000"/>
                        <a:alpha val="50000"/>
                      </a:srgbClr>
                    </a:glow>
                  </a:effectLst>
                  <a:latin typeface="Intel Clear Light" panose="020B0404020203020204" pitchFamily="34" charset="0"/>
                  <a:ea typeface="Intel Clear Light" panose="020B0404020203020204" pitchFamily="34" charset="0"/>
                  <a:cs typeface="Intel Clear Light" panose="020B0404020203020204" pitchFamily="34" charset="0"/>
                </a:rPr>
                <a:t>“play song”</a:t>
              </a:r>
            </a:p>
          </p:txBody>
        </p:sp>
      </p:grpSp>
      <p:sp>
        <p:nvSpPr>
          <p:cNvPr id="111" name="Text Placeholder 3">
            <a:extLst>
              <a:ext uri="{FF2B5EF4-FFF2-40B4-BE49-F238E27FC236}">
                <a16:creationId xmlns:a16="http://schemas.microsoft.com/office/drawing/2014/main" id="{FCFC1E2B-2B9E-46B0-B954-E611898043DF}"/>
              </a:ext>
            </a:extLst>
          </p:cNvPr>
          <p:cNvSpPr txBox="1">
            <a:spLocks/>
          </p:cNvSpPr>
          <p:nvPr/>
        </p:nvSpPr>
        <p:spPr>
          <a:xfrm>
            <a:off x="1271560" y="6187328"/>
            <a:ext cx="9622323" cy="499432"/>
          </a:xfrm>
          <a:prstGeom prst="rect">
            <a:avLst/>
          </a:prstGeom>
        </p:spPr>
        <p:txBody>
          <a:bodyPr vert="horz" wrap="square" lIns="0" tIns="60960" rIns="0" bIns="60960" rtlCol="0" anchor="b" anchorCtr="0">
            <a:spAutoFit/>
          </a:bodyPr>
          <a:lstStyle>
            <a:lvl1pPr marL="0" indent="0" algn="l" defTabSz="914400" rtl="0" eaLnBrk="1" latinLnBrk="0" hangingPunct="1">
              <a:lnSpc>
                <a:spcPct val="75000"/>
              </a:lnSpc>
              <a:spcBef>
                <a:spcPts val="0"/>
              </a:spcBef>
              <a:buClr>
                <a:schemeClr val="accent2"/>
              </a:buClr>
              <a:buFont typeface="Arial" pitchFamily="34" charset="0"/>
              <a:buNone/>
              <a:defRPr sz="800" kern="1200">
                <a:solidFill>
                  <a:srgbClr val="93A0A7"/>
                </a:solidFill>
                <a:latin typeface="+mn-lt"/>
                <a:ea typeface="+mn-ea"/>
                <a:cs typeface="+mn-cs"/>
              </a:defRPr>
            </a:lvl1pPr>
            <a:lvl2pPr marL="171450" indent="-114300" algn="l" defTabSz="914400" rtl="0" eaLnBrk="1" latinLnBrk="0" hangingPunct="1">
              <a:spcBef>
                <a:spcPts val="600"/>
              </a:spcBef>
              <a:buClr>
                <a:schemeClr val="tx2"/>
              </a:buClr>
              <a:buFont typeface="Wingdings" panose="05000000000000000000" pitchFamily="2" charset="2"/>
              <a:buChar char="§"/>
              <a:defRPr sz="900" kern="1200">
                <a:solidFill>
                  <a:schemeClr val="tx1">
                    <a:lumMod val="65000"/>
                    <a:lumOff val="35000"/>
                  </a:schemeClr>
                </a:solidFill>
                <a:latin typeface="+mn-lt"/>
                <a:ea typeface="+mn-ea"/>
                <a:cs typeface="+mn-cs"/>
              </a:defRPr>
            </a:lvl2pPr>
            <a:lvl3pPr marL="342900" indent="-114300" algn="l" defTabSz="914400" rtl="0" eaLnBrk="1" latinLnBrk="0" hangingPunct="1">
              <a:spcBef>
                <a:spcPts val="600"/>
              </a:spcBef>
              <a:buClr>
                <a:schemeClr val="tx2"/>
              </a:buClr>
              <a:buFont typeface="Intel Clear" panose="020B0604020203020204" pitchFamily="34" charset="0"/>
              <a:buChar char="–"/>
              <a:defRPr sz="900" kern="1200">
                <a:solidFill>
                  <a:schemeClr val="tx1">
                    <a:lumMod val="65000"/>
                    <a:lumOff val="35000"/>
                  </a:schemeClr>
                </a:solidFill>
                <a:latin typeface="+mn-lt"/>
                <a:ea typeface="+mn-ea"/>
                <a:cs typeface="+mn-cs"/>
              </a:defRPr>
            </a:lvl3pPr>
            <a:lvl4pPr marL="514350" indent="-114300" algn="l" defTabSz="914400" rtl="0" eaLnBrk="1" latinLnBrk="0" hangingPunct="1">
              <a:spcBef>
                <a:spcPts val="600"/>
              </a:spcBef>
              <a:buClr>
                <a:schemeClr val="tx2"/>
              </a:buClr>
              <a:buFont typeface="Intel Clear" panose="020B0604020203020204" pitchFamily="34" charset="0"/>
              <a:buChar char="–"/>
              <a:defRPr sz="900" kern="1200">
                <a:solidFill>
                  <a:schemeClr val="tx1">
                    <a:lumMod val="65000"/>
                    <a:lumOff val="35000"/>
                  </a:schemeClr>
                </a:solidFill>
                <a:latin typeface="+mn-lt"/>
                <a:ea typeface="+mn-ea"/>
                <a:cs typeface="+mn-cs"/>
              </a:defRPr>
            </a:lvl4pPr>
            <a:lvl5pPr marL="685800" indent="-114300" algn="l" defTabSz="914400" rtl="0" eaLnBrk="1" latinLnBrk="0" hangingPunct="1">
              <a:spcBef>
                <a:spcPts val="600"/>
              </a:spcBef>
              <a:buClr>
                <a:schemeClr val="tx2"/>
              </a:buClr>
              <a:buFont typeface="Intel Clear" panose="020B0604020203020204" pitchFamily="34" charset="0"/>
              <a:buChar char="–"/>
              <a:defRPr sz="9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1219140">
              <a:buClr>
                <a:srgbClr val="00AEEF"/>
              </a:buClr>
            </a:pPr>
            <a:r>
              <a:rPr lang="en-US" sz="1067">
                <a:latin typeface="Intel Clear"/>
              </a:rPr>
              <a:t>Source: ILSVRC ImageNet winning entry classification error rate each year 2010-2016 (Left), https://www.microsoft.com/en-us/research/blog/microsoft-researchers-achieve-new-conversational-speech-recognition-milestone/ (Right)</a:t>
            </a:r>
          </a:p>
          <a:p>
            <a:pPr defTabSz="1219140">
              <a:buClr>
                <a:srgbClr val="00AEEF"/>
              </a:buClr>
            </a:pPr>
            <a:r>
              <a:rPr lang="en-US" sz="1067">
                <a:latin typeface="Intel Clear"/>
              </a:rPr>
              <a:t>Source: </a:t>
            </a:r>
            <a:r>
              <a:rPr lang="en-US" sz="1067">
                <a:hlinkClick r:id="rId7"/>
              </a:rPr>
              <a:t>https://www.mckinsey.com/featured-insights/artificial-intelligence/notes-from-the-ai-frontier-applications-and-value-of-deep-learning</a:t>
            </a:r>
            <a:r>
              <a:rPr lang="en-US" sz="1067">
                <a:latin typeface="Intel Clear"/>
              </a:rPr>
              <a:t> </a:t>
            </a:r>
            <a:endParaRPr lang="en-US" sz="1067"/>
          </a:p>
        </p:txBody>
      </p:sp>
      <p:grpSp>
        <p:nvGrpSpPr>
          <p:cNvPr id="6" name="Group 5">
            <a:extLst>
              <a:ext uri="{FF2B5EF4-FFF2-40B4-BE49-F238E27FC236}">
                <a16:creationId xmlns:a16="http://schemas.microsoft.com/office/drawing/2014/main" id="{352DE5B5-B386-414E-A7A8-464E56ED2D20}"/>
              </a:ext>
            </a:extLst>
          </p:cNvPr>
          <p:cNvGrpSpPr/>
          <p:nvPr/>
        </p:nvGrpSpPr>
        <p:grpSpPr>
          <a:xfrm>
            <a:off x="9212578" y="-22138"/>
            <a:ext cx="2978529" cy="6869224"/>
            <a:chOff x="6909433" y="-16604"/>
            <a:chExt cx="2233897" cy="5151918"/>
          </a:xfrm>
        </p:grpSpPr>
        <p:grpSp>
          <p:nvGrpSpPr>
            <p:cNvPr id="136" name="Group 135">
              <a:extLst>
                <a:ext uri="{FF2B5EF4-FFF2-40B4-BE49-F238E27FC236}">
                  <a16:creationId xmlns:a16="http://schemas.microsoft.com/office/drawing/2014/main" id="{70253A4B-FB2F-440C-AB9D-64E7EB8B296F}"/>
                </a:ext>
              </a:extLst>
            </p:cNvPr>
            <p:cNvGrpSpPr/>
            <p:nvPr/>
          </p:nvGrpSpPr>
          <p:grpSpPr>
            <a:xfrm>
              <a:off x="6909433" y="-16604"/>
              <a:ext cx="2233897" cy="5151918"/>
              <a:chOff x="6398942" y="-8418"/>
              <a:chExt cx="2745058" cy="4774025"/>
            </a:xfrm>
          </p:grpSpPr>
          <p:sp>
            <p:nvSpPr>
              <p:cNvPr id="115" name="Chevron 4">
                <a:extLst>
                  <a:ext uri="{FF2B5EF4-FFF2-40B4-BE49-F238E27FC236}">
                    <a16:creationId xmlns:a16="http://schemas.microsoft.com/office/drawing/2014/main" id="{280A9E0C-5F9D-430E-A148-5F3659C162EF}"/>
                  </a:ext>
                </a:extLst>
              </p:cNvPr>
              <p:cNvSpPr/>
              <p:nvPr/>
            </p:nvSpPr>
            <p:spPr>
              <a:xfrm>
                <a:off x="6398942" y="-3155"/>
                <a:ext cx="1449532" cy="4760349"/>
              </a:xfrm>
              <a:prstGeom prst="chevron">
                <a:avLst>
                  <a:gd name="adj" fmla="val 36718"/>
                </a:avLst>
              </a:prstGeom>
              <a:gradFill flip="none" rotWithShape="1">
                <a:gsLst>
                  <a:gs pos="0">
                    <a:schemeClr val="bg2">
                      <a:lumMod val="60000"/>
                      <a:lumOff val="40000"/>
                      <a:alpha val="0"/>
                    </a:schemeClr>
                  </a:gs>
                  <a:gs pos="99000">
                    <a:schemeClr val="tx2">
                      <a:tint val="23500"/>
                      <a:satMod val="16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defRPr/>
                </a:pPr>
                <a:endParaRPr lang="en-US" sz="2400">
                  <a:solidFill>
                    <a:prstClr val="black"/>
                  </a:solidFill>
                  <a:latin typeface="Intel Clear"/>
                </a:endParaRPr>
              </a:p>
            </p:txBody>
          </p:sp>
          <p:sp>
            <p:nvSpPr>
              <p:cNvPr id="116" name="Chevron 160">
                <a:extLst>
                  <a:ext uri="{FF2B5EF4-FFF2-40B4-BE49-F238E27FC236}">
                    <a16:creationId xmlns:a16="http://schemas.microsoft.com/office/drawing/2014/main" id="{5FA4A96A-F9F2-4494-ACAD-6FDE1509BE27}"/>
                  </a:ext>
                </a:extLst>
              </p:cNvPr>
              <p:cNvSpPr/>
              <p:nvPr/>
            </p:nvSpPr>
            <p:spPr>
              <a:xfrm>
                <a:off x="6551342" y="-3156"/>
                <a:ext cx="1449532" cy="4760349"/>
              </a:xfrm>
              <a:prstGeom prst="chevron">
                <a:avLst>
                  <a:gd name="adj" fmla="val 36718"/>
                </a:avLst>
              </a:prstGeom>
              <a:gradFill flip="none" rotWithShape="1">
                <a:gsLst>
                  <a:gs pos="0">
                    <a:schemeClr val="bg2">
                      <a:lumMod val="60000"/>
                      <a:lumOff val="40000"/>
                      <a:alpha val="0"/>
                    </a:schemeClr>
                  </a:gs>
                  <a:gs pos="99000">
                    <a:schemeClr val="tx2">
                      <a:tint val="23500"/>
                      <a:satMod val="16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defRPr/>
                </a:pPr>
                <a:endParaRPr lang="en-US" sz="2400">
                  <a:solidFill>
                    <a:prstClr val="black"/>
                  </a:solidFill>
                  <a:latin typeface="Intel Clear"/>
                </a:endParaRPr>
              </a:p>
            </p:txBody>
          </p:sp>
          <p:sp>
            <p:nvSpPr>
              <p:cNvPr id="117" name="Chevron 161">
                <a:extLst>
                  <a:ext uri="{FF2B5EF4-FFF2-40B4-BE49-F238E27FC236}">
                    <a16:creationId xmlns:a16="http://schemas.microsoft.com/office/drawing/2014/main" id="{D6B106F8-B7A8-4087-BD43-B435DD0D43B5}"/>
                  </a:ext>
                </a:extLst>
              </p:cNvPr>
              <p:cNvSpPr/>
              <p:nvPr/>
            </p:nvSpPr>
            <p:spPr>
              <a:xfrm>
                <a:off x="6703742" y="-3157"/>
                <a:ext cx="1449532" cy="4760349"/>
              </a:xfrm>
              <a:prstGeom prst="chevron">
                <a:avLst>
                  <a:gd name="adj" fmla="val 36718"/>
                </a:avLst>
              </a:prstGeom>
              <a:gradFill flip="none" rotWithShape="1">
                <a:gsLst>
                  <a:gs pos="0">
                    <a:schemeClr val="bg2">
                      <a:lumMod val="60000"/>
                      <a:lumOff val="40000"/>
                      <a:alpha val="0"/>
                    </a:schemeClr>
                  </a:gs>
                  <a:gs pos="99000">
                    <a:schemeClr val="tx2">
                      <a:tint val="23500"/>
                      <a:satMod val="16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defRPr/>
                </a:pPr>
                <a:endParaRPr lang="en-US" sz="2400">
                  <a:solidFill>
                    <a:prstClr val="black"/>
                  </a:solidFill>
                  <a:latin typeface="Intel Clear"/>
                </a:endParaRPr>
              </a:p>
            </p:txBody>
          </p:sp>
          <p:sp>
            <p:nvSpPr>
              <p:cNvPr id="118" name="Chevron 162">
                <a:extLst>
                  <a:ext uri="{FF2B5EF4-FFF2-40B4-BE49-F238E27FC236}">
                    <a16:creationId xmlns:a16="http://schemas.microsoft.com/office/drawing/2014/main" id="{8C683CE2-7071-4209-827C-9E853FE38975}"/>
                  </a:ext>
                </a:extLst>
              </p:cNvPr>
              <p:cNvSpPr/>
              <p:nvPr/>
            </p:nvSpPr>
            <p:spPr>
              <a:xfrm>
                <a:off x="6856142" y="-3158"/>
                <a:ext cx="1449532" cy="4760349"/>
              </a:xfrm>
              <a:prstGeom prst="chevron">
                <a:avLst>
                  <a:gd name="adj" fmla="val 36718"/>
                </a:avLst>
              </a:prstGeom>
              <a:gradFill flip="none" rotWithShape="1">
                <a:gsLst>
                  <a:gs pos="0">
                    <a:schemeClr val="bg2">
                      <a:lumMod val="60000"/>
                      <a:lumOff val="40000"/>
                      <a:alpha val="0"/>
                    </a:schemeClr>
                  </a:gs>
                  <a:gs pos="99000">
                    <a:schemeClr val="tx2">
                      <a:tint val="23500"/>
                      <a:satMod val="16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defRPr/>
                </a:pPr>
                <a:endParaRPr lang="en-US" sz="2400">
                  <a:solidFill>
                    <a:prstClr val="black"/>
                  </a:solidFill>
                  <a:latin typeface="Intel Clear"/>
                </a:endParaRPr>
              </a:p>
            </p:txBody>
          </p:sp>
          <p:sp>
            <p:nvSpPr>
              <p:cNvPr id="119" name="Chevron 163">
                <a:extLst>
                  <a:ext uri="{FF2B5EF4-FFF2-40B4-BE49-F238E27FC236}">
                    <a16:creationId xmlns:a16="http://schemas.microsoft.com/office/drawing/2014/main" id="{4C86EABB-1B50-492B-BF38-1FD841D32758}"/>
                  </a:ext>
                </a:extLst>
              </p:cNvPr>
              <p:cNvSpPr/>
              <p:nvPr/>
            </p:nvSpPr>
            <p:spPr>
              <a:xfrm>
                <a:off x="7008542" y="0"/>
                <a:ext cx="1449532" cy="4760349"/>
              </a:xfrm>
              <a:prstGeom prst="chevron">
                <a:avLst>
                  <a:gd name="adj" fmla="val 36718"/>
                </a:avLst>
              </a:prstGeom>
              <a:gradFill flip="none" rotWithShape="1">
                <a:gsLst>
                  <a:gs pos="0">
                    <a:schemeClr val="bg2">
                      <a:lumMod val="60000"/>
                      <a:lumOff val="40000"/>
                      <a:alpha val="0"/>
                    </a:schemeClr>
                  </a:gs>
                  <a:gs pos="99000">
                    <a:schemeClr val="tx2">
                      <a:tint val="23500"/>
                      <a:satMod val="16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defRPr/>
                </a:pPr>
                <a:endParaRPr lang="en-US" sz="2400">
                  <a:solidFill>
                    <a:prstClr val="black"/>
                  </a:solidFill>
                  <a:latin typeface="Intel Clear"/>
                </a:endParaRPr>
              </a:p>
            </p:txBody>
          </p:sp>
          <p:sp>
            <p:nvSpPr>
              <p:cNvPr id="120" name="Chevron 164">
                <a:extLst>
                  <a:ext uri="{FF2B5EF4-FFF2-40B4-BE49-F238E27FC236}">
                    <a16:creationId xmlns:a16="http://schemas.microsoft.com/office/drawing/2014/main" id="{F765980E-809F-4B36-B754-5A3FC136B6DE}"/>
                  </a:ext>
                </a:extLst>
              </p:cNvPr>
              <p:cNvSpPr/>
              <p:nvPr/>
            </p:nvSpPr>
            <p:spPr>
              <a:xfrm>
                <a:off x="7160942" y="0"/>
                <a:ext cx="1449532" cy="4760349"/>
              </a:xfrm>
              <a:prstGeom prst="chevron">
                <a:avLst>
                  <a:gd name="adj" fmla="val 36718"/>
                </a:avLst>
              </a:prstGeom>
              <a:gradFill flip="none" rotWithShape="1">
                <a:gsLst>
                  <a:gs pos="0">
                    <a:schemeClr val="bg2">
                      <a:lumMod val="60000"/>
                      <a:lumOff val="40000"/>
                      <a:alpha val="0"/>
                    </a:schemeClr>
                  </a:gs>
                  <a:gs pos="99000">
                    <a:schemeClr val="tx2">
                      <a:tint val="23500"/>
                      <a:satMod val="16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defRPr/>
                </a:pPr>
                <a:endParaRPr lang="en-US" sz="2400">
                  <a:solidFill>
                    <a:prstClr val="black"/>
                  </a:solidFill>
                  <a:latin typeface="Intel Clear"/>
                </a:endParaRPr>
              </a:p>
            </p:txBody>
          </p:sp>
          <p:sp>
            <p:nvSpPr>
              <p:cNvPr id="121" name="Chevron 165">
                <a:extLst>
                  <a:ext uri="{FF2B5EF4-FFF2-40B4-BE49-F238E27FC236}">
                    <a16:creationId xmlns:a16="http://schemas.microsoft.com/office/drawing/2014/main" id="{249C8DF9-18BA-42B9-8354-6EDD31B2C996}"/>
                  </a:ext>
                </a:extLst>
              </p:cNvPr>
              <p:cNvSpPr/>
              <p:nvPr/>
            </p:nvSpPr>
            <p:spPr>
              <a:xfrm>
                <a:off x="7313342" y="0"/>
                <a:ext cx="1449532" cy="4760349"/>
              </a:xfrm>
              <a:prstGeom prst="chevron">
                <a:avLst>
                  <a:gd name="adj" fmla="val 36718"/>
                </a:avLst>
              </a:prstGeom>
              <a:gradFill flip="none" rotWithShape="1">
                <a:gsLst>
                  <a:gs pos="0">
                    <a:schemeClr val="bg2">
                      <a:lumMod val="60000"/>
                      <a:lumOff val="40000"/>
                      <a:alpha val="0"/>
                    </a:schemeClr>
                  </a:gs>
                  <a:gs pos="99000">
                    <a:schemeClr val="tx2">
                      <a:tint val="23500"/>
                      <a:satMod val="16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defRPr/>
                </a:pPr>
                <a:endParaRPr lang="en-US" sz="2400">
                  <a:solidFill>
                    <a:prstClr val="black"/>
                  </a:solidFill>
                  <a:latin typeface="Intel Clear"/>
                </a:endParaRPr>
              </a:p>
            </p:txBody>
          </p:sp>
          <p:sp>
            <p:nvSpPr>
              <p:cNvPr id="122" name="Chevron 166">
                <a:extLst>
                  <a:ext uri="{FF2B5EF4-FFF2-40B4-BE49-F238E27FC236}">
                    <a16:creationId xmlns:a16="http://schemas.microsoft.com/office/drawing/2014/main" id="{0F8BD9ED-C8EF-499C-8D32-C02BC8615907}"/>
                  </a:ext>
                </a:extLst>
              </p:cNvPr>
              <p:cNvSpPr/>
              <p:nvPr/>
            </p:nvSpPr>
            <p:spPr>
              <a:xfrm>
                <a:off x="7465742" y="0"/>
                <a:ext cx="1449532" cy="4760349"/>
              </a:xfrm>
              <a:prstGeom prst="chevron">
                <a:avLst>
                  <a:gd name="adj" fmla="val 36718"/>
                </a:avLst>
              </a:prstGeom>
              <a:gradFill flip="none" rotWithShape="1">
                <a:gsLst>
                  <a:gs pos="0">
                    <a:schemeClr val="bg2">
                      <a:lumMod val="60000"/>
                      <a:lumOff val="40000"/>
                      <a:alpha val="0"/>
                    </a:schemeClr>
                  </a:gs>
                  <a:gs pos="99000">
                    <a:schemeClr val="tx2">
                      <a:tint val="23500"/>
                      <a:satMod val="16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defRPr/>
                </a:pPr>
                <a:endParaRPr lang="en-US" sz="2400">
                  <a:solidFill>
                    <a:prstClr val="black"/>
                  </a:solidFill>
                  <a:latin typeface="Intel Clear"/>
                </a:endParaRPr>
              </a:p>
            </p:txBody>
          </p:sp>
          <p:sp>
            <p:nvSpPr>
              <p:cNvPr id="123" name="Chevron 167">
                <a:extLst>
                  <a:ext uri="{FF2B5EF4-FFF2-40B4-BE49-F238E27FC236}">
                    <a16:creationId xmlns:a16="http://schemas.microsoft.com/office/drawing/2014/main" id="{925F8FA1-1A51-4E42-8CED-0E8F4A2E6F50}"/>
                  </a:ext>
                </a:extLst>
              </p:cNvPr>
              <p:cNvSpPr/>
              <p:nvPr/>
            </p:nvSpPr>
            <p:spPr>
              <a:xfrm>
                <a:off x="7618142" y="0"/>
                <a:ext cx="1449532" cy="4760349"/>
              </a:xfrm>
              <a:prstGeom prst="chevron">
                <a:avLst>
                  <a:gd name="adj" fmla="val 36718"/>
                </a:avLst>
              </a:prstGeom>
              <a:gradFill flip="none" rotWithShape="1">
                <a:gsLst>
                  <a:gs pos="0">
                    <a:schemeClr val="bg2">
                      <a:lumMod val="60000"/>
                      <a:lumOff val="40000"/>
                      <a:alpha val="0"/>
                    </a:schemeClr>
                  </a:gs>
                  <a:gs pos="99000">
                    <a:schemeClr val="tx2">
                      <a:tint val="23500"/>
                      <a:satMod val="16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defRPr/>
                </a:pPr>
                <a:endParaRPr lang="en-US" sz="2400">
                  <a:solidFill>
                    <a:prstClr val="black"/>
                  </a:solidFill>
                  <a:latin typeface="Intel Clear"/>
                </a:endParaRPr>
              </a:p>
            </p:txBody>
          </p:sp>
          <p:sp>
            <p:nvSpPr>
              <p:cNvPr id="124" name="Freeform 195">
                <a:extLst>
                  <a:ext uri="{FF2B5EF4-FFF2-40B4-BE49-F238E27FC236}">
                    <a16:creationId xmlns:a16="http://schemas.microsoft.com/office/drawing/2014/main" id="{A40117A7-0EEA-4838-90D7-9CE48614B08A}"/>
                  </a:ext>
                </a:extLst>
              </p:cNvPr>
              <p:cNvSpPr/>
              <p:nvPr/>
            </p:nvSpPr>
            <p:spPr>
              <a:xfrm>
                <a:off x="7922942" y="-8418"/>
                <a:ext cx="1221058" cy="4760349"/>
              </a:xfrm>
              <a:custGeom>
                <a:avLst/>
                <a:gdLst>
                  <a:gd name="connsiteX0" fmla="*/ 0 w 1221058"/>
                  <a:gd name="connsiteY0" fmla="*/ 0 h 4760349"/>
                  <a:gd name="connsiteX1" fmla="*/ 917293 w 1221058"/>
                  <a:gd name="connsiteY1" fmla="*/ 0 h 4760349"/>
                  <a:gd name="connsiteX2" fmla="*/ 1221058 w 1221058"/>
                  <a:gd name="connsiteY2" fmla="*/ 1358439 h 4760349"/>
                  <a:gd name="connsiteX3" fmla="*/ 1221058 w 1221058"/>
                  <a:gd name="connsiteY3" fmla="*/ 3401911 h 4760349"/>
                  <a:gd name="connsiteX4" fmla="*/ 917293 w 1221058"/>
                  <a:gd name="connsiteY4" fmla="*/ 4760349 h 4760349"/>
                  <a:gd name="connsiteX5" fmla="*/ 0 w 1221058"/>
                  <a:gd name="connsiteY5" fmla="*/ 4760349 h 4760349"/>
                  <a:gd name="connsiteX6" fmla="*/ 532239 w 1221058"/>
                  <a:gd name="connsiteY6" fmla="*/ 2380175 h 4760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1058" h="4760349">
                    <a:moveTo>
                      <a:pt x="0" y="0"/>
                    </a:moveTo>
                    <a:lnTo>
                      <a:pt x="917293" y="0"/>
                    </a:lnTo>
                    <a:lnTo>
                      <a:pt x="1221058" y="1358439"/>
                    </a:lnTo>
                    <a:lnTo>
                      <a:pt x="1221058" y="3401911"/>
                    </a:lnTo>
                    <a:lnTo>
                      <a:pt x="917293" y="4760349"/>
                    </a:lnTo>
                    <a:lnTo>
                      <a:pt x="0" y="4760349"/>
                    </a:lnTo>
                    <a:lnTo>
                      <a:pt x="532239" y="2380175"/>
                    </a:lnTo>
                    <a:close/>
                  </a:path>
                </a:pathLst>
              </a:custGeom>
              <a:gradFill flip="none" rotWithShape="1">
                <a:gsLst>
                  <a:gs pos="0">
                    <a:schemeClr val="bg2">
                      <a:lumMod val="60000"/>
                      <a:lumOff val="40000"/>
                      <a:alpha val="0"/>
                    </a:schemeClr>
                  </a:gs>
                  <a:gs pos="99000">
                    <a:schemeClr val="tx2">
                      <a:tint val="23500"/>
                      <a:satMod val="16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defRPr/>
                </a:pPr>
                <a:endParaRPr lang="en-US" sz="2400">
                  <a:solidFill>
                    <a:prstClr val="black"/>
                  </a:solidFill>
                  <a:latin typeface="Intel Clear"/>
                </a:endParaRPr>
              </a:p>
            </p:txBody>
          </p:sp>
          <p:sp>
            <p:nvSpPr>
              <p:cNvPr id="125" name="Freeform 194">
                <a:extLst>
                  <a:ext uri="{FF2B5EF4-FFF2-40B4-BE49-F238E27FC236}">
                    <a16:creationId xmlns:a16="http://schemas.microsoft.com/office/drawing/2014/main" id="{911DC352-73B8-4E47-A312-1510CCA9C2C4}"/>
                  </a:ext>
                </a:extLst>
              </p:cNvPr>
              <p:cNvSpPr/>
              <p:nvPr/>
            </p:nvSpPr>
            <p:spPr>
              <a:xfrm>
                <a:off x="8075342" y="-8417"/>
                <a:ext cx="1068658" cy="4760349"/>
              </a:xfrm>
              <a:custGeom>
                <a:avLst/>
                <a:gdLst>
                  <a:gd name="connsiteX0" fmla="*/ 0 w 1068658"/>
                  <a:gd name="connsiteY0" fmla="*/ 0 h 4760349"/>
                  <a:gd name="connsiteX1" fmla="*/ 917293 w 1068658"/>
                  <a:gd name="connsiteY1" fmla="*/ 0 h 4760349"/>
                  <a:gd name="connsiteX2" fmla="*/ 1068658 w 1068658"/>
                  <a:gd name="connsiteY2" fmla="*/ 676905 h 4760349"/>
                  <a:gd name="connsiteX3" fmla="*/ 1068658 w 1068658"/>
                  <a:gd name="connsiteY3" fmla="*/ 4083445 h 4760349"/>
                  <a:gd name="connsiteX4" fmla="*/ 917293 w 1068658"/>
                  <a:gd name="connsiteY4" fmla="*/ 4760349 h 4760349"/>
                  <a:gd name="connsiteX5" fmla="*/ 0 w 1068658"/>
                  <a:gd name="connsiteY5" fmla="*/ 4760349 h 4760349"/>
                  <a:gd name="connsiteX6" fmla="*/ 532239 w 1068658"/>
                  <a:gd name="connsiteY6" fmla="*/ 2380175 h 4760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8658" h="4760349">
                    <a:moveTo>
                      <a:pt x="0" y="0"/>
                    </a:moveTo>
                    <a:lnTo>
                      <a:pt x="917293" y="0"/>
                    </a:lnTo>
                    <a:lnTo>
                      <a:pt x="1068658" y="676905"/>
                    </a:lnTo>
                    <a:lnTo>
                      <a:pt x="1068658" y="4083445"/>
                    </a:lnTo>
                    <a:lnTo>
                      <a:pt x="917293" y="4760349"/>
                    </a:lnTo>
                    <a:lnTo>
                      <a:pt x="0" y="4760349"/>
                    </a:lnTo>
                    <a:lnTo>
                      <a:pt x="532239" y="2380175"/>
                    </a:lnTo>
                    <a:close/>
                  </a:path>
                </a:pathLst>
              </a:custGeom>
              <a:gradFill flip="none" rotWithShape="1">
                <a:gsLst>
                  <a:gs pos="0">
                    <a:schemeClr val="bg2">
                      <a:lumMod val="60000"/>
                      <a:lumOff val="40000"/>
                      <a:alpha val="0"/>
                    </a:schemeClr>
                  </a:gs>
                  <a:gs pos="99000">
                    <a:schemeClr val="tx2">
                      <a:tint val="23500"/>
                      <a:satMod val="16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defRPr/>
                </a:pPr>
                <a:endParaRPr lang="en-US" sz="2400">
                  <a:solidFill>
                    <a:prstClr val="black"/>
                  </a:solidFill>
                  <a:latin typeface="Intel Clear"/>
                </a:endParaRPr>
              </a:p>
            </p:txBody>
          </p:sp>
          <p:sp>
            <p:nvSpPr>
              <p:cNvPr id="126" name="Freeform 193">
                <a:extLst>
                  <a:ext uri="{FF2B5EF4-FFF2-40B4-BE49-F238E27FC236}">
                    <a16:creationId xmlns:a16="http://schemas.microsoft.com/office/drawing/2014/main" id="{6DFFA5BE-6397-4D73-B160-811515AA4555}"/>
                  </a:ext>
                </a:extLst>
              </p:cNvPr>
              <p:cNvSpPr/>
              <p:nvPr/>
            </p:nvSpPr>
            <p:spPr>
              <a:xfrm>
                <a:off x="8227742" y="5258"/>
                <a:ext cx="912022" cy="4760349"/>
              </a:xfrm>
              <a:custGeom>
                <a:avLst/>
                <a:gdLst>
                  <a:gd name="connsiteX0" fmla="*/ 0 w 912022"/>
                  <a:gd name="connsiteY0" fmla="*/ 0 h 4760349"/>
                  <a:gd name="connsiteX1" fmla="*/ 912022 w 912022"/>
                  <a:gd name="connsiteY1" fmla="*/ 0 h 4760349"/>
                  <a:gd name="connsiteX2" fmla="*/ 912022 w 912022"/>
                  <a:gd name="connsiteY2" fmla="*/ 4760349 h 4760349"/>
                  <a:gd name="connsiteX3" fmla="*/ 0 w 912022"/>
                  <a:gd name="connsiteY3" fmla="*/ 4760349 h 4760349"/>
                  <a:gd name="connsiteX4" fmla="*/ 532239 w 912022"/>
                  <a:gd name="connsiteY4" fmla="*/ 2380175 h 47603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022" h="4760349">
                    <a:moveTo>
                      <a:pt x="0" y="0"/>
                    </a:moveTo>
                    <a:lnTo>
                      <a:pt x="912022" y="0"/>
                    </a:lnTo>
                    <a:lnTo>
                      <a:pt x="912022" y="4760349"/>
                    </a:lnTo>
                    <a:lnTo>
                      <a:pt x="0" y="4760349"/>
                    </a:lnTo>
                    <a:lnTo>
                      <a:pt x="532239" y="2380175"/>
                    </a:lnTo>
                    <a:close/>
                  </a:path>
                </a:pathLst>
              </a:custGeom>
              <a:gradFill flip="none" rotWithShape="1">
                <a:gsLst>
                  <a:gs pos="0">
                    <a:schemeClr val="bg2">
                      <a:lumMod val="60000"/>
                      <a:lumOff val="40000"/>
                      <a:alpha val="0"/>
                    </a:schemeClr>
                  </a:gs>
                  <a:gs pos="99000">
                    <a:schemeClr val="tx2">
                      <a:tint val="23500"/>
                      <a:satMod val="16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defRPr/>
                </a:pPr>
                <a:endParaRPr lang="en-US" sz="2400">
                  <a:solidFill>
                    <a:prstClr val="black"/>
                  </a:solidFill>
                  <a:latin typeface="Intel Clear"/>
                </a:endParaRPr>
              </a:p>
            </p:txBody>
          </p:sp>
        </p:grpSp>
        <p:sp>
          <p:nvSpPr>
            <p:cNvPr id="112" name="Rectangle 111">
              <a:extLst>
                <a:ext uri="{FF2B5EF4-FFF2-40B4-BE49-F238E27FC236}">
                  <a16:creationId xmlns:a16="http://schemas.microsoft.com/office/drawing/2014/main" id="{B10306F5-63DD-43F4-8441-A20932F31D94}"/>
                </a:ext>
              </a:extLst>
            </p:cNvPr>
            <p:cNvSpPr/>
            <p:nvPr/>
          </p:nvSpPr>
          <p:spPr>
            <a:xfrm>
              <a:off x="7067544" y="3493946"/>
              <a:ext cx="1910635" cy="848309"/>
            </a:xfrm>
            <a:prstGeom prst="rect">
              <a:avLst/>
            </a:prstGeom>
          </p:spPr>
          <p:txBody>
            <a:bodyPr wrap="square">
              <a:spAutoFit/>
            </a:bodyPr>
            <a:lstStyle/>
            <a:p>
              <a:pPr algn="r" defTabSz="914354">
                <a:lnSpc>
                  <a:spcPts val="2667"/>
                </a:lnSpc>
                <a:defRPr/>
              </a:pPr>
              <a:r>
                <a:rPr lang="en-US" sz="2667" kern="0">
                  <a:solidFill>
                    <a:prstClr val="black">
                      <a:lumMod val="75000"/>
                      <a:lumOff val="25000"/>
                    </a:prstClr>
                  </a:solidFill>
                  <a:latin typeface="Intel Clear Pro" panose="020B0804020202060201" pitchFamily="34" charset="0"/>
                  <a:ea typeface="Intel Clear Pro" panose="020B0804020202060201" pitchFamily="34" charset="77"/>
                  <a:cs typeface="Intel Clear Pro" panose="020B0804020202060201" pitchFamily="34" charset="77"/>
                </a:rPr>
                <a:t>Additional economic</a:t>
              </a:r>
            </a:p>
            <a:p>
              <a:pPr algn="r" defTabSz="914354">
                <a:lnSpc>
                  <a:spcPts val="2667"/>
                </a:lnSpc>
                <a:defRPr/>
              </a:pPr>
              <a:r>
                <a:rPr lang="en-US" sz="3200" kern="0">
                  <a:solidFill>
                    <a:prstClr val="black">
                      <a:lumMod val="75000"/>
                      <a:lumOff val="25000"/>
                    </a:prstClr>
                  </a:solidFill>
                  <a:latin typeface="Intel Clear Pro" panose="020B0804020202060201" pitchFamily="34" charset="0"/>
                  <a:ea typeface="Intel Clear Pro" panose="020B0804020202060201" pitchFamily="34" charset="77"/>
                  <a:cs typeface="Intel Clear Pro" panose="020B0804020202060201" pitchFamily="34" charset="77"/>
                </a:rPr>
                <a:t>Impact driven by ai</a:t>
              </a:r>
            </a:p>
            <a:p>
              <a:pPr algn="r" defTabSz="914354">
                <a:lnSpc>
                  <a:spcPts val="2667"/>
                </a:lnSpc>
                <a:defRPr/>
              </a:pPr>
              <a:r>
                <a:rPr lang="en-US" sz="3200" kern="0">
                  <a:solidFill>
                    <a:srgbClr val="00B0F0"/>
                  </a:solidFill>
                  <a:latin typeface="Intel Clear Pro" panose="020B0804020202060201" pitchFamily="34" charset="0"/>
                  <a:ea typeface="Intel Clear Pro" panose="020B0804020202060201" pitchFamily="34" charset="77"/>
                  <a:cs typeface="Intel Clear Pro" panose="020B0804020202060201" pitchFamily="34" charset="77"/>
                </a:rPr>
                <a:t>$13 trillion </a:t>
              </a:r>
              <a:r>
                <a:rPr lang="en-US" sz="2667" kern="0">
                  <a:solidFill>
                    <a:prstClr val="black">
                      <a:lumMod val="75000"/>
                      <a:lumOff val="25000"/>
                    </a:prstClr>
                  </a:solidFill>
                  <a:latin typeface="Intel Clear Pro" panose="020B0804020202060201" pitchFamily="34" charset="0"/>
                  <a:ea typeface="Intel Clear Pro" panose="020B0804020202060201" pitchFamily="34" charset="77"/>
                  <a:cs typeface="Intel Clear Pro" panose="020B0804020202060201" pitchFamily="34" charset="77"/>
                </a:rPr>
                <a:t>in 2030</a:t>
              </a:r>
            </a:p>
          </p:txBody>
        </p:sp>
        <p:grpSp>
          <p:nvGrpSpPr>
            <p:cNvPr id="146" name="Group 145">
              <a:extLst>
                <a:ext uri="{FF2B5EF4-FFF2-40B4-BE49-F238E27FC236}">
                  <a16:creationId xmlns:a16="http://schemas.microsoft.com/office/drawing/2014/main" id="{9B09F001-C908-4D32-945C-725CB9821471}"/>
                </a:ext>
              </a:extLst>
            </p:cNvPr>
            <p:cNvGrpSpPr/>
            <p:nvPr/>
          </p:nvGrpSpPr>
          <p:grpSpPr>
            <a:xfrm>
              <a:off x="7958125" y="3082561"/>
              <a:ext cx="382588" cy="405709"/>
              <a:chOff x="7875069" y="1370125"/>
              <a:chExt cx="329681" cy="351225"/>
            </a:xfrm>
          </p:grpSpPr>
          <p:sp>
            <p:nvSpPr>
              <p:cNvPr id="138" name="Freeform 159">
                <a:extLst>
                  <a:ext uri="{FF2B5EF4-FFF2-40B4-BE49-F238E27FC236}">
                    <a16:creationId xmlns:a16="http://schemas.microsoft.com/office/drawing/2014/main" id="{843FFDC9-6957-46BE-85AC-016A0CA66D12}"/>
                  </a:ext>
                </a:extLst>
              </p:cNvPr>
              <p:cNvSpPr>
                <a:spLocks/>
              </p:cNvSpPr>
              <p:nvPr/>
            </p:nvSpPr>
            <p:spPr bwMode="auto">
              <a:xfrm>
                <a:off x="7875069" y="1699807"/>
                <a:ext cx="329681" cy="21543"/>
              </a:xfrm>
              <a:custGeom>
                <a:avLst/>
                <a:gdLst>
                  <a:gd name="T0" fmla="*/ 211 w 214"/>
                  <a:gd name="T1" fmla="*/ 14 h 14"/>
                  <a:gd name="T2" fmla="*/ 3 w 214"/>
                  <a:gd name="T3" fmla="*/ 14 h 14"/>
                  <a:gd name="T4" fmla="*/ 0 w 214"/>
                  <a:gd name="T5" fmla="*/ 11 h 14"/>
                  <a:gd name="T6" fmla="*/ 0 w 214"/>
                  <a:gd name="T7" fmla="*/ 1 h 14"/>
                  <a:gd name="T8" fmla="*/ 1 w 214"/>
                  <a:gd name="T9" fmla="*/ 0 h 14"/>
                  <a:gd name="T10" fmla="*/ 213 w 214"/>
                  <a:gd name="T11" fmla="*/ 0 h 14"/>
                  <a:gd name="T12" fmla="*/ 214 w 214"/>
                  <a:gd name="T13" fmla="*/ 1 h 14"/>
                  <a:gd name="T14" fmla="*/ 214 w 214"/>
                  <a:gd name="T15" fmla="*/ 11 h 14"/>
                  <a:gd name="T16" fmla="*/ 211 w 214"/>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4" h="14">
                    <a:moveTo>
                      <a:pt x="211" y="14"/>
                    </a:moveTo>
                    <a:cubicBezTo>
                      <a:pt x="3" y="14"/>
                      <a:pt x="3" y="14"/>
                      <a:pt x="3" y="14"/>
                    </a:cubicBezTo>
                    <a:cubicBezTo>
                      <a:pt x="2" y="14"/>
                      <a:pt x="0" y="12"/>
                      <a:pt x="0" y="11"/>
                    </a:cubicBezTo>
                    <a:cubicBezTo>
                      <a:pt x="0" y="1"/>
                      <a:pt x="0" y="1"/>
                      <a:pt x="0" y="1"/>
                    </a:cubicBezTo>
                    <a:cubicBezTo>
                      <a:pt x="0" y="1"/>
                      <a:pt x="0" y="0"/>
                      <a:pt x="1" y="0"/>
                    </a:cubicBezTo>
                    <a:cubicBezTo>
                      <a:pt x="213" y="0"/>
                      <a:pt x="213" y="0"/>
                      <a:pt x="213" y="0"/>
                    </a:cubicBezTo>
                    <a:cubicBezTo>
                      <a:pt x="214" y="0"/>
                      <a:pt x="214" y="1"/>
                      <a:pt x="214" y="1"/>
                    </a:cubicBezTo>
                    <a:cubicBezTo>
                      <a:pt x="214" y="11"/>
                      <a:pt x="214" y="11"/>
                      <a:pt x="214" y="11"/>
                    </a:cubicBezTo>
                    <a:cubicBezTo>
                      <a:pt x="214" y="12"/>
                      <a:pt x="212" y="14"/>
                      <a:pt x="211" y="14"/>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609570"/>
                <a:endParaRPr lang="en-US" sz="933">
                  <a:solidFill>
                    <a:srgbClr val="FFFFFF"/>
                  </a:solidFill>
                  <a:latin typeface="Intel Clear"/>
                </a:endParaRPr>
              </a:p>
            </p:txBody>
          </p:sp>
          <p:sp>
            <p:nvSpPr>
              <p:cNvPr id="139" name="Freeform 160">
                <a:extLst>
                  <a:ext uri="{FF2B5EF4-FFF2-40B4-BE49-F238E27FC236}">
                    <a16:creationId xmlns:a16="http://schemas.microsoft.com/office/drawing/2014/main" id="{A3F84DE9-443A-4793-A364-1D34065F7DB9}"/>
                  </a:ext>
                </a:extLst>
              </p:cNvPr>
              <p:cNvSpPr>
                <a:spLocks/>
              </p:cNvSpPr>
              <p:nvPr/>
            </p:nvSpPr>
            <p:spPr bwMode="auto">
              <a:xfrm>
                <a:off x="8007595" y="1454994"/>
                <a:ext cx="64631" cy="223269"/>
              </a:xfrm>
              <a:custGeom>
                <a:avLst/>
                <a:gdLst>
                  <a:gd name="T0" fmla="*/ 41 w 42"/>
                  <a:gd name="T1" fmla="*/ 145 h 145"/>
                  <a:gd name="T2" fmla="*/ 1 w 42"/>
                  <a:gd name="T3" fmla="*/ 145 h 145"/>
                  <a:gd name="T4" fmla="*/ 0 w 42"/>
                  <a:gd name="T5" fmla="*/ 144 h 145"/>
                  <a:gd name="T6" fmla="*/ 0 w 42"/>
                  <a:gd name="T7" fmla="*/ 1 h 145"/>
                  <a:gd name="T8" fmla="*/ 1 w 42"/>
                  <a:gd name="T9" fmla="*/ 0 h 145"/>
                  <a:gd name="T10" fmla="*/ 41 w 42"/>
                  <a:gd name="T11" fmla="*/ 0 h 145"/>
                  <a:gd name="T12" fmla="*/ 42 w 42"/>
                  <a:gd name="T13" fmla="*/ 1 h 145"/>
                  <a:gd name="T14" fmla="*/ 42 w 42"/>
                  <a:gd name="T15" fmla="*/ 144 h 145"/>
                  <a:gd name="T16" fmla="*/ 41 w 42"/>
                  <a:gd name="T17" fmla="*/ 14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145">
                    <a:moveTo>
                      <a:pt x="41" y="145"/>
                    </a:moveTo>
                    <a:cubicBezTo>
                      <a:pt x="1" y="145"/>
                      <a:pt x="1" y="145"/>
                      <a:pt x="1" y="145"/>
                    </a:cubicBezTo>
                    <a:cubicBezTo>
                      <a:pt x="1" y="145"/>
                      <a:pt x="0" y="145"/>
                      <a:pt x="0" y="144"/>
                    </a:cubicBezTo>
                    <a:cubicBezTo>
                      <a:pt x="0" y="1"/>
                      <a:pt x="0" y="1"/>
                      <a:pt x="0" y="1"/>
                    </a:cubicBezTo>
                    <a:cubicBezTo>
                      <a:pt x="0" y="1"/>
                      <a:pt x="1" y="0"/>
                      <a:pt x="1" y="0"/>
                    </a:cubicBezTo>
                    <a:cubicBezTo>
                      <a:pt x="41" y="0"/>
                      <a:pt x="41" y="0"/>
                      <a:pt x="41" y="0"/>
                    </a:cubicBezTo>
                    <a:cubicBezTo>
                      <a:pt x="41" y="0"/>
                      <a:pt x="42" y="1"/>
                      <a:pt x="42" y="1"/>
                    </a:cubicBezTo>
                    <a:cubicBezTo>
                      <a:pt x="42" y="144"/>
                      <a:pt x="42" y="144"/>
                      <a:pt x="42" y="144"/>
                    </a:cubicBezTo>
                    <a:cubicBezTo>
                      <a:pt x="42" y="145"/>
                      <a:pt x="41" y="145"/>
                      <a:pt x="41" y="145"/>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609570"/>
                <a:endParaRPr lang="en-US" sz="933">
                  <a:solidFill>
                    <a:srgbClr val="FFFFFF"/>
                  </a:solidFill>
                  <a:latin typeface="Intel Clear"/>
                </a:endParaRPr>
              </a:p>
            </p:txBody>
          </p:sp>
          <p:sp>
            <p:nvSpPr>
              <p:cNvPr id="140" name="Freeform 161">
                <a:extLst>
                  <a:ext uri="{FF2B5EF4-FFF2-40B4-BE49-F238E27FC236}">
                    <a16:creationId xmlns:a16="http://schemas.microsoft.com/office/drawing/2014/main" id="{1128BE2B-799F-4B06-B06D-5C24CF37FCF1}"/>
                  </a:ext>
                </a:extLst>
              </p:cNvPr>
              <p:cNvSpPr>
                <a:spLocks/>
              </p:cNvSpPr>
              <p:nvPr/>
            </p:nvSpPr>
            <p:spPr bwMode="auto">
              <a:xfrm>
                <a:off x="8007595" y="1370125"/>
                <a:ext cx="64631" cy="26113"/>
              </a:xfrm>
              <a:custGeom>
                <a:avLst/>
                <a:gdLst>
                  <a:gd name="T0" fmla="*/ 41 w 42"/>
                  <a:gd name="T1" fmla="*/ 17 h 17"/>
                  <a:gd name="T2" fmla="*/ 1 w 42"/>
                  <a:gd name="T3" fmla="*/ 17 h 17"/>
                  <a:gd name="T4" fmla="*/ 0 w 42"/>
                  <a:gd name="T5" fmla="*/ 16 h 17"/>
                  <a:gd name="T6" fmla="*/ 0 w 42"/>
                  <a:gd name="T7" fmla="*/ 1 h 17"/>
                  <a:gd name="T8" fmla="*/ 1 w 42"/>
                  <a:gd name="T9" fmla="*/ 0 h 17"/>
                  <a:gd name="T10" fmla="*/ 41 w 42"/>
                  <a:gd name="T11" fmla="*/ 0 h 17"/>
                  <a:gd name="T12" fmla="*/ 42 w 42"/>
                  <a:gd name="T13" fmla="*/ 1 h 17"/>
                  <a:gd name="T14" fmla="*/ 42 w 42"/>
                  <a:gd name="T15" fmla="*/ 16 h 17"/>
                  <a:gd name="T16" fmla="*/ 41 w 42"/>
                  <a:gd name="T1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17">
                    <a:moveTo>
                      <a:pt x="41" y="17"/>
                    </a:moveTo>
                    <a:cubicBezTo>
                      <a:pt x="1" y="17"/>
                      <a:pt x="1" y="17"/>
                      <a:pt x="1" y="17"/>
                    </a:cubicBezTo>
                    <a:cubicBezTo>
                      <a:pt x="1" y="17"/>
                      <a:pt x="0" y="17"/>
                      <a:pt x="0" y="16"/>
                    </a:cubicBezTo>
                    <a:cubicBezTo>
                      <a:pt x="0" y="1"/>
                      <a:pt x="0" y="1"/>
                      <a:pt x="0" y="1"/>
                    </a:cubicBezTo>
                    <a:cubicBezTo>
                      <a:pt x="0" y="0"/>
                      <a:pt x="1" y="0"/>
                      <a:pt x="1" y="0"/>
                    </a:cubicBezTo>
                    <a:cubicBezTo>
                      <a:pt x="41" y="0"/>
                      <a:pt x="41" y="0"/>
                      <a:pt x="41" y="0"/>
                    </a:cubicBezTo>
                    <a:cubicBezTo>
                      <a:pt x="41" y="0"/>
                      <a:pt x="42" y="0"/>
                      <a:pt x="42" y="1"/>
                    </a:cubicBezTo>
                    <a:cubicBezTo>
                      <a:pt x="42" y="16"/>
                      <a:pt x="42" y="16"/>
                      <a:pt x="42" y="16"/>
                    </a:cubicBezTo>
                    <a:cubicBezTo>
                      <a:pt x="42" y="17"/>
                      <a:pt x="41" y="17"/>
                      <a:pt x="41" y="17"/>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609570"/>
                <a:endParaRPr lang="en-US" sz="933">
                  <a:solidFill>
                    <a:srgbClr val="FFFFFF"/>
                  </a:solidFill>
                  <a:latin typeface="Intel Clear"/>
                </a:endParaRPr>
              </a:p>
            </p:txBody>
          </p:sp>
          <p:sp>
            <p:nvSpPr>
              <p:cNvPr id="141" name="Freeform 162">
                <a:extLst>
                  <a:ext uri="{FF2B5EF4-FFF2-40B4-BE49-F238E27FC236}">
                    <a16:creationId xmlns:a16="http://schemas.microsoft.com/office/drawing/2014/main" id="{A7DE4E20-5352-401F-B999-A8FF74A72037}"/>
                  </a:ext>
                </a:extLst>
              </p:cNvPr>
              <p:cNvSpPr>
                <a:spLocks/>
              </p:cNvSpPr>
              <p:nvPr/>
            </p:nvSpPr>
            <p:spPr bwMode="auto">
              <a:xfrm>
                <a:off x="8007595" y="1413212"/>
                <a:ext cx="64631" cy="26113"/>
              </a:xfrm>
              <a:custGeom>
                <a:avLst/>
                <a:gdLst>
                  <a:gd name="T0" fmla="*/ 41 w 42"/>
                  <a:gd name="T1" fmla="*/ 17 h 17"/>
                  <a:gd name="T2" fmla="*/ 1 w 42"/>
                  <a:gd name="T3" fmla="*/ 17 h 17"/>
                  <a:gd name="T4" fmla="*/ 0 w 42"/>
                  <a:gd name="T5" fmla="*/ 16 h 17"/>
                  <a:gd name="T6" fmla="*/ 0 w 42"/>
                  <a:gd name="T7" fmla="*/ 1 h 17"/>
                  <a:gd name="T8" fmla="*/ 1 w 42"/>
                  <a:gd name="T9" fmla="*/ 0 h 17"/>
                  <a:gd name="T10" fmla="*/ 41 w 42"/>
                  <a:gd name="T11" fmla="*/ 0 h 17"/>
                  <a:gd name="T12" fmla="*/ 42 w 42"/>
                  <a:gd name="T13" fmla="*/ 1 h 17"/>
                  <a:gd name="T14" fmla="*/ 42 w 42"/>
                  <a:gd name="T15" fmla="*/ 16 h 17"/>
                  <a:gd name="T16" fmla="*/ 41 w 42"/>
                  <a:gd name="T1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17">
                    <a:moveTo>
                      <a:pt x="41" y="17"/>
                    </a:moveTo>
                    <a:cubicBezTo>
                      <a:pt x="1" y="17"/>
                      <a:pt x="1" y="17"/>
                      <a:pt x="1" y="17"/>
                    </a:cubicBezTo>
                    <a:cubicBezTo>
                      <a:pt x="1" y="17"/>
                      <a:pt x="0" y="17"/>
                      <a:pt x="0" y="16"/>
                    </a:cubicBezTo>
                    <a:cubicBezTo>
                      <a:pt x="0" y="1"/>
                      <a:pt x="0" y="1"/>
                      <a:pt x="0" y="1"/>
                    </a:cubicBezTo>
                    <a:cubicBezTo>
                      <a:pt x="0" y="0"/>
                      <a:pt x="1" y="0"/>
                      <a:pt x="1" y="0"/>
                    </a:cubicBezTo>
                    <a:cubicBezTo>
                      <a:pt x="41" y="0"/>
                      <a:pt x="41" y="0"/>
                      <a:pt x="41" y="0"/>
                    </a:cubicBezTo>
                    <a:cubicBezTo>
                      <a:pt x="41" y="0"/>
                      <a:pt x="42" y="0"/>
                      <a:pt x="42" y="1"/>
                    </a:cubicBezTo>
                    <a:cubicBezTo>
                      <a:pt x="42" y="16"/>
                      <a:pt x="42" y="16"/>
                      <a:pt x="42" y="16"/>
                    </a:cubicBezTo>
                    <a:cubicBezTo>
                      <a:pt x="42" y="17"/>
                      <a:pt x="41" y="17"/>
                      <a:pt x="41" y="17"/>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609570"/>
                <a:endParaRPr lang="en-US" sz="933">
                  <a:solidFill>
                    <a:srgbClr val="FFFFFF"/>
                  </a:solidFill>
                  <a:latin typeface="Intel Clear"/>
                </a:endParaRPr>
              </a:p>
            </p:txBody>
          </p:sp>
          <p:sp>
            <p:nvSpPr>
              <p:cNvPr id="142" name="Freeform 163">
                <a:extLst>
                  <a:ext uri="{FF2B5EF4-FFF2-40B4-BE49-F238E27FC236}">
                    <a16:creationId xmlns:a16="http://schemas.microsoft.com/office/drawing/2014/main" id="{4DE83786-F835-4EA3-8CBF-382902BADDB6}"/>
                  </a:ext>
                </a:extLst>
              </p:cNvPr>
              <p:cNvSpPr>
                <a:spLocks/>
              </p:cNvSpPr>
              <p:nvPr/>
            </p:nvSpPr>
            <p:spPr bwMode="auto">
              <a:xfrm>
                <a:off x="7918156" y="1582949"/>
                <a:ext cx="63325" cy="97272"/>
              </a:xfrm>
              <a:custGeom>
                <a:avLst/>
                <a:gdLst>
                  <a:gd name="T0" fmla="*/ 40 w 41"/>
                  <a:gd name="T1" fmla="*/ 63 h 63"/>
                  <a:gd name="T2" fmla="*/ 1 w 41"/>
                  <a:gd name="T3" fmla="*/ 63 h 63"/>
                  <a:gd name="T4" fmla="*/ 0 w 41"/>
                  <a:gd name="T5" fmla="*/ 62 h 63"/>
                  <a:gd name="T6" fmla="*/ 0 w 41"/>
                  <a:gd name="T7" fmla="*/ 1 h 63"/>
                  <a:gd name="T8" fmla="*/ 1 w 41"/>
                  <a:gd name="T9" fmla="*/ 0 h 63"/>
                  <a:gd name="T10" fmla="*/ 40 w 41"/>
                  <a:gd name="T11" fmla="*/ 0 h 63"/>
                  <a:gd name="T12" fmla="*/ 41 w 41"/>
                  <a:gd name="T13" fmla="*/ 1 h 63"/>
                  <a:gd name="T14" fmla="*/ 41 w 41"/>
                  <a:gd name="T15" fmla="*/ 62 h 63"/>
                  <a:gd name="T16" fmla="*/ 40 w 41"/>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63">
                    <a:moveTo>
                      <a:pt x="40" y="63"/>
                    </a:moveTo>
                    <a:cubicBezTo>
                      <a:pt x="1" y="63"/>
                      <a:pt x="1" y="63"/>
                      <a:pt x="1" y="63"/>
                    </a:cubicBezTo>
                    <a:cubicBezTo>
                      <a:pt x="0" y="63"/>
                      <a:pt x="0" y="62"/>
                      <a:pt x="0" y="62"/>
                    </a:cubicBezTo>
                    <a:cubicBezTo>
                      <a:pt x="0" y="1"/>
                      <a:pt x="0" y="1"/>
                      <a:pt x="0" y="1"/>
                    </a:cubicBezTo>
                    <a:cubicBezTo>
                      <a:pt x="0" y="1"/>
                      <a:pt x="0" y="0"/>
                      <a:pt x="1" y="0"/>
                    </a:cubicBezTo>
                    <a:cubicBezTo>
                      <a:pt x="40" y="0"/>
                      <a:pt x="40" y="0"/>
                      <a:pt x="40" y="0"/>
                    </a:cubicBezTo>
                    <a:cubicBezTo>
                      <a:pt x="41" y="0"/>
                      <a:pt x="41" y="1"/>
                      <a:pt x="41" y="1"/>
                    </a:cubicBezTo>
                    <a:cubicBezTo>
                      <a:pt x="41" y="62"/>
                      <a:pt x="41" y="62"/>
                      <a:pt x="41" y="62"/>
                    </a:cubicBezTo>
                    <a:cubicBezTo>
                      <a:pt x="41" y="62"/>
                      <a:pt x="41" y="63"/>
                      <a:pt x="40" y="63"/>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609570"/>
                <a:endParaRPr lang="en-US" sz="933">
                  <a:solidFill>
                    <a:srgbClr val="FFFFFF"/>
                  </a:solidFill>
                  <a:latin typeface="Intel Clear"/>
                </a:endParaRPr>
              </a:p>
            </p:txBody>
          </p:sp>
          <p:sp>
            <p:nvSpPr>
              <p:cNvPr id="143" name="Freeform 164">
                <a:extLst>
                  <a:ext uri="{FF2B5EF4-FFF2-40B4-BE49-F238E27FC236}">
                    <a16:creationId xmlns:a16="http://schemas.microsoft.com/office/drawing/2014/main" id="{9AD6A1D9-B861-4D9A-B200-AFCDE273EF21}"/>
                  </a:ext>
                </a:extLst>
              </p:cNvPr>
              <p:cNvSpPr>
                <a:spLocks/>
              </p:cNvSpPr>
              <p:nvPr/>
            </p:nvSpPr>
            <p:spPr bwMode="auto">
              <a:xfrm>
                <a:off x="7918156" y="1541167"/>
                <a:ext cx="63325" cy="26113"/>
              </a:xfrm>
              <a:custGeom>
                <a:avLst/>
                <a:gdLst>
                  <a:gd name="T0" fmla="*/ 40 w 41"/>
                  <a:gd name="T1" fmla="*/ 17 h 17"/>
                  <a:gd name="T2" fmla="*/ 1 w 41"/>
                  <a:gd name="T3" fmla="*/ 17 h 17"/>
                  <a:gd name="T4" fmla="*/ 0 w 41"/>
                  <a:gd name="T5" fmla="*/ 16 h 17"/>
                  <a:gd name="T6" fmla="*/ 0 w 41"/>
                  <a:gd name="T7" fmla="*/ 0 h 17"/>
                  <a:gd name="T8" fmla="*/ 1 w 41"/>
                  <a:gd name="T9" fmla="*/ 0 h 17"/>
                  <a:gd name="T10" fmla="*/ 40 w 41"/>
                  <a:gd name="T11" fmla="*/ 0 h 17"/>
                  <a:gd name="T12" fmla="*/ 41 w 41"/>
                  <a:gd name="T13" fmla="*/ 0 h 17"/>
                  <a:gd name="T14" fmla="*/ 41 w 41"/>
                  <a:gd name="T15" fmla="*/ 16 h 17"/>
                  <a:gd name="T16" fmla="*/ 40 w 41"/>
                  <a:gd name="T1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17">
                    <a:moveTo>
                      <a:pt x="40" y="17"/>
                    </a:moveTo>
                    <a:cubicBezTo>
                      <a:pt x="1" y="17"/>
                      <a:pt x="1" y="17"/>
                      <a:pt x="1" y="17"/>
                    </a:cubicBezTo>
                    <a:cubicBezTo>
                      <a:pt x="0" y="17"/>
                      <a:pt x="0" y="16"/>
                      <a:pt x="0" y="16"/>
                    </a:cubicBezTo>
                    <a:cubicBezTo>
                      <a:pt x="0" y="0"/>
                      <a:pt x="0" y="0"/>
                      <a:pt x="0" y="0"/>
                    </a:cubicBezTo>
                    <a:cubicBezTo>
                      <a:pt x="0" y="0"/>
                      <a:pt x="0" y="0"/>
                      <a:pt x="1" y="0"/>
                    </a:cubicBezTo>
                    <a:cubicBezTo>
                      <a:pt x="40" y="0"/>
                      <a:pt x="40" y="0"/>
                      <a:pt x="40" y="0"/>
                    </a:cubicBezTo>
                    <a:cubicBezTo>
                      <a:pt x="41" y="0"/>
                      <a:pt x="41" y="0"/>
                      <a:pt x="41" y="0"/>
                    </a:cubicBezTo>
                    <a:cubicBezTo>
                      <a:pt x="41" y="16"/>
                      <a:pt x="41" y="16"/>
                      <a:pt x="41" y="16"/>
                    </a:cubicBezTo>
                    <a:cubicBezTo>
                      <a:pt x="41" y="16"/>
                      <a:pt x="41" y="17"/>
                      <a:pt x="40" y="17"/>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609570"/>
                <a:endParaRPr lang="en-US" sz="933">
                  <a:solidFill>
                    <a:srgbClr val="FFFFFF"/>
                  </a:solidFill>
                  <a:latin typeface="Intel Clear"/>
                </a:endParaRPr>
              </a:p>
            </p:txBody>
          </p:sp>
          <p:sp>
            <p:nvSpPr>
              <p:cNvPr id="144" name="Freeform 165">
                <a:extLst>
                  <a:ext uri="{FF2B5EF4-FFF2-40B4-BE49-F238E27FC236}">
                    <a16:creationId xmlns:a16="http://schemas.microsoft.com/office/drawing/2014/main" id="{A6D46431-7705-4CFE-B875-F0A10F310D4D}"/>
                  </a:ext>
                </a:extLst>
              </p:cNvPr>
              <p:cNvSpPr>
                <a:spLocks/>
              </p:cNvSpPr>
              <p:nvPr/>
            </p:nvSpPr>
            <p:spPr bwMode="auto">
              <a:xfrm>
                <a:off x="8098339" y="1530070"/>
                <a:ext cx="64631" cy="148193"/>
              </a:xfrm>
              <a:custGeom>
                <a:avLst/>
                <a:gdLst>
                  <a:gd name="T0" fmla="*/ 41 w 42"/>
                  <a:gd name="T1" fmla="*/ 96 h 96"/>
                  <a:gd name="T2" fmla="*/ 1 w 42"/>
                  <a:gd name="T3" fmla="*/ 96 h 96"/>
                  <a:gd name="T4" fmla="*/ 0 w 42"/>
                  <a:gd name="T5" fmla="*/ 95 h 96"/>
                  <a:gd name="T6" fmla="*/ 0 w 42"/>
                  <a:gd name="T7" fmla="*/ 1 h 96"/>
                  <a:gd name="T8" fmla="*/ 1 w 42"/>
                  <a:gd name="T9" fmla="*/ 0 h 96"/>
                  <a:gd name="T10" fmla="*/ 41 w 42"/>
                  <a:gd name="T11" fmla="*/ 0 h 96"/>
                  <a:gd name="T12" fmla="*/ 42 w 42"/>
                  <a:gd name="T13" fmla="*/ 1 h 96"/>
                  <a:gd name="T14" fmla="*/ 42 w 42"/>
                  <a:gd name="T15" fmla="*/ 95 h 96"/>
                  <a:gd name="T16" fmla="*/ 41 w 42"/>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96">
                    <a:moveTo>
                      <a:pt x="41" y="96"/>
                    </a:moveTo>
                    <a:cubicBezTo>
                      <a:pt x="1" y="96"/>
                      <a:pt x="1" y="96"/>
                      <a:pt x="1" y="96"/>
                    </a:cubicBezTo>
                    <a:cubicBezTo>
                      <a:pt x="1" y="96"/>
                      <a:pt x="0" y="96"/>
                      <a:pt x="0" y="95"/>
                    </a:cubicBezTo>
                    <a:cubicBezTo>
                      <a:pt x="0" y="1"/>
                      <a:pt x="0" y="1"/>
                      <a:pt x="0" y="1"/>
                    </a:cubicBezTo>
                    <a:cubicBezTo>
                      <a:pt x="0" y="0"/>
                      <a:pt x="1" y="0"/>
                      <a:pt x="1" y="0"/>
                    </a:cubicBezTo>
                    <a:cubicBezTo>
                      <a:pt x="41" y="0"/>
                      <a:pt x="41" y="0"/>
                      <a:pt x="41" y="0"/>
                    </a:cubicBezTo>
                    <a:cubicBezTo>
                      <a:pt x="41" y="0"/>
                      <a:pt x="42" y="0"/>
                      <a:pt x="42" y="1"/>
                    </a:cubicBezTo>
                    <a:cubicBezTo>
                      <a:pt x="42" y="95"/>
                      <a:pt x="42" y="95"/>
                      <a:pt x="42" y="95"/>
                    </a:cubicBezTo>
                    <a:cubicBezTo>
                      <a:pt x="42" y="96"/>
                      <a:pt x="41" y="96"/>
                      <a:pt x="41" y="96"/>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609570"/>
                <a:endParaRPr lang="en-US" sz="933">
                  <a:solidFill>
                    <a:srgbClr val="FFFFFF"/>
                  </a:solidFill>
                  <a:latin typeface="Intel Clear"/>
                </a:endParaRPr>
              </a:p>
            </p:txBody>
          </p:sp>
          <p:sp>
            <p:nvSpPr>
              <p:cNvPr id="145" name="Freeform 166">
                <a:extLst>
                  <a:ext uri="{FF2B5EF4-FFF2-40B4-BE49-F238E27FC236}">
                    <a16:creationId xmlns:a16="http://schemas.microsoft.com/office/drawing/2014/main" id="{EB3F099B-9BAC-40A3-9741-7260AA02DC76}"/>
                  </a:ext>
                </a:extLst>
              </p:cNvPr>
              <p:cNvSpPr>
                <a:spLocks/>
              </p:cNvSpPr>
              <p:nvPr/>
            </p:nvSpPr>
            <p:spPr bwMode="auto">
              <a:xfrm>
                <a:off x="8098339" y="1486982"/>
                <a:ext cx="64631" cy="26113"/>
              </a:xfrm>
              <a:custGeom>
                <a:avLst/>
                <a:gdLst>
                  <a:gd name="T0" fmla="*/ 41 w 42"/>
                  <a:gd name="T1" fmla="*/ 17 h 17"/>
                  <a:gd name="T2" fmla="*/ 1 w 42"/>
                  <a:gd name="T3" fmla="*/ 17 h 17"/>
                  <a:gd name="T4" fmla="*/ 0 w 42"/>
                  <a:gd name="T5" fmla="*/ 16 h 17"/>
                  <a:gd name="T6" fmla="*/ 0 w 42"/>
                  <a:gd name="T7" fmla="*/ 1 h 17"/>
                  <a:gd name="T8" fmla="*/ 1 w 42"/>
                  <a:gd name="T9" fmla="*/ 0 h 17"/>
                  <a:gd name="T10" fmla="*/ 41 w 42"/>
                  <a:gd name="T11" fmla="*/ 0 h 17"/>
                  <a:gd name="T12" fmla="*/ 42 w 42"/>
                  <a:gd name="T13" fmla="*/ 1 h 17"/>
                  <a:gd name="T14" fmla="*/ 42 w 42"/>
                  <a:gd name="T15" fmla="*/ 16 h 17"/>
                  <a:gd name="T16" fmla="*/ 41 w 42"/>
                  <a:gd name="T1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17">
                    <a:moveTo>
                      <a:pt x="41" y="17"/>
                    </a:moveTo>
                    <a:cubicBezTo>
                      <a:pt x="1" y="17"/>
                      <a:pt x="1" y="17"/>
                      <a:pt x="1" y="17"/>
                    </a:cubicBezTo>
                    <a:cubicBezTo>
                      <a:pt x="1" y="17"/>
                      <a:pt x="0" y="17"/>
                      <a:pt x="0" y="16"/>
                    </a:cubicBezTo>
                    <a:cubicBezTo>
                      <a:pt x="0" y="1"/>
                      <a:pt x="0" y="1"/>
                      <a:pt x="0" y="1"/>
                    </a:cubicBezTo>
                    <a:cubicBezTo>
                      <a:pt x="0" y="0"/>
                      <a:pt x="1" y="0"/>
                      <a:pt x="1" y="0"/>
                    </a:cubicBezTo>
                    <a:cubicBezTo>
                      <a:pt x="41" y="0"/>
                      <a:pt x="41" y="0"/>
                      <a:pt x="41" y="0"/>
                    </a:cubicBezTo>
                    <a:cubicBezTo>
                      <a:pt x="41" y="0"/>
                      <a:pt x="42" y="0"/>
                      <a:pt x="42" y="1"/>
                    </a:cubicBezTo>
                    <a:cubicBezTo>
                      <a:pt x="42" y="16"/>
                      <a:pt x="42" y="16"/>
                      <a:pt x="42" y="16"/>
                    </a:cubicBezTo>
                    <a:cubicBezTo>
                      <a:pt x="42" y="17"/>
                      <a:pt x="41" y="17"/>
                      <a:pt x="41" y="17"/>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609570"/>
                <a:endParaRPr lang="en-US" sz="933">
                  <a:solidFill>
                    <a:srgbClr val="FFFFFF"/>
                  </a:solidFill>
                  <a:latin typeface="Intel Clear"/>
                </a:endParaRPr>
              </a:p>
            </p:txBody>
          </p:sp>
        </p:grpSp>
      </p:grpSp>
    </p:spTree>
    <p:extLst>
      <p:ext uri="{BB962C8B-B14F-4D97-AF65-F5344CB8AC3E}">
        <p14:creationId xmlns:p14="http://schemas.microsoft.com/office/powerpoint/2010/main" val="1063512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500"/>
                                        <p:tgtEl>
                                          <p:spTgt spid="69"/>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reeform 7"/>
          <p:cNvSpPr>
            <a:spLocks/>
          </p:cNvSpPr>
          <p:nvPr/>
        </p:nvSpPr>
        <p:spPr bwMode="auto">
          <a:xfrm>
            <a:off x="5948437" y="3614646"/>
            <a:ext cx="2263823" cy="1889375"/>
          </a:xfrm>
          <a:custGeom>
            <a:avLst/>
            <a:gdLst>
              <a:gd name="T0" fmla="*/ 1669 w 3258"/>
              <a:gd name="T1" fmla="*/ 0 h 2716"/>
              <a:gd name="T2" fmla="*/ 2468 w 3258"/>
              <a:gd name="T3" fmla="*/ 471 h 2716"/>
              <a:gd name="T4" fmla="*/ 3258 w 3258"/>
              <a:gd name="T5" fmla="*/ 7 h 2716"/>
              <a:gd name="T6" fmla="*/ 3244 w 3258"/>
              <a:gd name="T7" fmla="*/ 178 h 2716"/>
              <a:gd name="T8" fmla="*/ 3220 w 3258"/>
              <a:gd name="T9" fmla="*/ 346 h 2716"/>
              <a:gd name="T10" fmla="*/ 3187 w 3258"/>
              <a:gd name="T11" fmla="*/ 509 h 2716"/>
              <a:gd name="T12" fmla="*/ 3145 w 3258"/>
              <a:gd name="T13" fmla="*/ 670 h 2716"/>
              <a:gd name="T14" fmla="*/ 3093 w 3258"/>
              <a:gd name="T15" fmla="*/ 828 h 2716"/>
              <a:gd name="T16" fmla="*/ 3034 w 3258"/>
              <a:gd name="T17" fmla="*/ 980 h 2716"/>
              <a:gd name="T18" fmla="*/ 2965 w 3258"/>
              <a:gd name="T19" fmla="*/ 1129 h 2716"/>
              <a:gd name="T20" fmla="*/ 2889 w 3258"/>
              <a:gd name="T21" fmla="*/ 1272 h 2716"/>
              <a:gd name="T22" fmla="*/ 2804 w 3258"/>
              <a:gd name="T23" fmla="*/ 1411 h 2716"/>
              <a:gd name="T24" fmla="*/ 2712 w 3258"/>
              <a:gd name="T25" fmla="*/ 1544 h 2716"/>
              <a:gd name="T26" fmla="*/ 2614 w 3258"/>
              <a:gd name="T27" fmla="*/ 1672 h 2716"/>
              <a:gd name="T28" fmla="*/ 2508 w 3258"/>
              <a:gd name="T29" fmla="*/ 1793 h 2716"/>
              <a:gd name="T30" fmla="*/ 2396 w 3258"/>
              <a:gd name="T31" fmla="*/ 1909 h 2716"/>
              <a:gd name="T32" fmla="*/ 2276 w 3258"/>
              <a:gd name="T33" fmla="*/ 2018 h 2716"/>
              <a:gd name="T34" fmla="*/ 2152 w 3258"/>
              <a:gd name="T35" fmla="*/ 2121 h 2716"/>
              <a:gd name="T36" fmla="*/ 2022 w 3258"/>
              <a:gd name="T37" fmla="*/ 2217 h 2716"/>
              <a:gd name="T38" fmla="*/ 1885 w 3258"/>
              <a:gd name="T39" fmla="*/ 2304 h 2716"/>
              <a:gd name="T40" fmla="*/ 1743 w 3258"/>
              <a:gd name="T41" fmla="*/ 2385 h 2716"/>
              <a:gd name="T42" fmla="*/ 1598 w 3258"/>
              <a:gd name="T43" fmla="*/ 2458 h 2716"/>
              <a:gd name="T44" fmla="*/ 1447 w 3258"/>
              <a:gd name="T45" fmla="*/ 2522 h 2716"/>
              <a:gd name="T46" fmla="*/ 1291 w 3258"/>
              <a:gd name="T47" fmla="*/ 2578 h 2716"/>
              <a:gd name="T48" fmla="*/ 1134 w 3258"/>
              <a:gd name="T49" fmla="*/ 2624 h 2716"/>
              <a:gd name="T50" fmla="*/ 971 w 3258"/>
              <a:gd name="T51" fmla="*/ 2661 h 2716"/>
              <a:gd name="T52" fmla="*/ 805 w 3258"/>
              <a:gd name="T53" fmla="*/ 2690 h 2716"/>
              <a:gd name="T54" fmla="*/ 635 w 3258"/>
              <a:gd name="T55" fmla="*/ 2707 h 2716"/>
              <a:gd name="T56" fmla="*/ 464 w 3258"/>
              <a:gd name="T57" fmla="*/ 2716 h 2716"/>
              <a:gd name="T58" fmla="*/ 0 w 3258"/>
              <a:gd name="T59" fmla="*/ 1925 h 2716"/>
              <a:gd name="T60" fmla="*/ 466 w 3258"/>
              <a:gd name="T61" fmla="*/ 1130 h 2716"/>
              <a:gd name="T62" fmla="*/ 582 w 3258"/>
              <a:gd name="T63" fmla="*/ 1120 h 2716"/>
              <a:gd name="T64" fmla="*/ 694 w 3258"/>
              <a:gd name="T65" fmla="*/ 1099 h 2716"/>
              <a:gd name="T66" fmla="*/ 803 w 3258"/>
              <a:gd name="T67" fmla="*/ 1068 h 2716"/>
              <a:gd name="T68" fmla="*/ 909 w 3258"/>
              <a:gd name="T69" fmla="*/ 1028 h 2716"/>
              <a:gd name="T70" fmla="*/ 1009 w 3258"/>
              <a:gd name="T71" fmla="*/ 980 h 2716"/>
              <a:gd name="T72" fmla="*/ 1104 w 3258"/>
              <a:gd name="T73" fmla="*/ 923 h 2716"/>
              <a:gd name="T74" fmla="*/ 1194 w 3258"/>
              <a:gd name="T75" fmla="*/ 859 h 2716"/>
              <a:gd name="T76" fmla="*/ 1278 w 3258"/>
              <a:gd name="T77" fmla="*/ 786 h 2716"/>
              <a:gd name="T78" fmla="*/ 1354 w 3258"/>
              <a:gd name="T79" fmla="*/ 706 h 2716"/>
              <a:gd name="T80" fmla="*/ 1425 w 3258"/>
              <a:gd name="T81" fmla="*/ 622 h 2716"/>
              <a:gd name="T82" fmla="*/ 1487 w 3258"/>
              <a:gd name="T83" fmla="*/ 530 h 2716"/>
              <a:gd name="T84" fmla="*/ 1541 w 3258"/>
              <a:gd name="T85" fmla="*/ 433 h 2716"/>
              <a:gd name="T86" fmla="*/ 1587 w 3258"/>
              <a:gd name="T87" fmla="*/ 331 h 2716"/>
              <a:gd name="T88" fmla="*/ 1624 w 3258"/>
              <a:gd name="T89" fmla="*/ 225 h 2716"/>
              <a:gd name="T90" fmla="*/ 1651 w 3258"/>
              <a:gd name="T91" fmla="*/ 114 h 2716"/>
              <a:gd name="T92" fmla="*/ 1669 w 3258"/>
              <a:gd name="T93"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258" h="2716">
                <a:moveTo>
                  <a:pt x="1669" y="0"/>
                </a:moveTo>
                <a:lnTo>
                  <a:pt x="2468" y="471"/>
                </a:lnTo>
                <a:lnTo>
                  <a:pt x="3258" y="7"/>
                </a:lnTo>
                <a:lnTo>
                  <a:pt x="3244" y="178"/>
                </a:lnTo>
                <a:lnTo>
                  <a:pt x="3220" y="346"/>
                </a:lnTo>
                <a:lnTo>
                  <a:pt x="3187" y="509"/>
                </a:lnTo>
                <a:lnTo>
                  <a:pt x="3145" y="670"/>
                </a:lnTo>
                <a:lnTo>
                  <a:pt x="3093" y="828"/>
                </a:lnTo>
                <a:lnTo>
                  <a:pt x="3034" y="980"/>
                </a:lnTo>
                <a:lnTo>
                  <a:pt x="2965" y="1129"/>
                </a:lnTo>
                <a:lnTo>
                  <a:pt x="2889" y="1272"/>
                </a:lnTo>
                <a:lnTo>
                  <a:pt x="2804" y="1411"/>
                </a:lnTo>
                <a:lnTo>
                  <a:pt x="2712" y="1544"/>
                </a:lnTo>
                <a:lnTo>
                  <a:pt x="2614" y="1672"/>
                </a:lnTo>
                <a:lnTo>
                  <a:pt x="2508" y="1793"/>
                </a:lnTo>
                <a:lnTo>
                  <a:pt x="2396" y="1909"/>
                </a:lnTo>
                <a:lnTo>
                  <a:pt x="2276" y="2018"/>
                </a:lnTo>
                <a:lnTo>
                  <a:pt x="2152" y="2121"/>
                </a:lnTo>
                <a:lnTo>
                  <a:pt x="2022" y="2217"/>
                </a:lnTo>
                <a:lnTo>
                  <a:pt x="1885" y="2304"/>
                </a:lnTo>
                <a:lnTo>
                  <a:pt x="1743" y="2385"/>
                </a:lnTo>
                <a:lnTo>
                  <a:pt x="1598" y="2458"/>
                </a:lnTo>
                <a:lnTo>
                  <a:pt x="1447" y="2522"/>
                </a:lnTo>
                <a:lnTo>
                  <a:pt x="1291" y="2578"/>
                </a:lnTo>
                <a:lnTo>
                  <a:pt x="1134" y="2624"/>
                </a:lnTo>
                <a:lnTo>
                  <a:pt x="971" y="2661"/>
                </a:lnTo>
                <a:lnTo>
                  <a:pt x="805" y="2690"/>
                </a:lnTo>
                <a:lnTo>
                  <a:pt x="635" y="2707"/>
                </a:lnTo>
                <a:lnTo>
                  <a:pt x="464" y="2716"/>
                </a:lnTo>
                <a:lnTo>
                  <a:pt x="0" y="1925"/>
                </a:lnTo>
                <a:lnTo>
                  <a:pt x="466" y="1130"/>
                </a:lnTo>
                <a:lnTo>
                  <a:pt x="582" y="1120"/>
                </a:lnTo>
                <a:lnTo>
                  <a:pt x="694" y="1099"/>
                </a:lnTo>
                <a:lnTo>
                  <a:pt x="803" y="1068"/>
                </a:lnTo>
                <a:lnTo>
                  <a:pt x="909" y="1028"/>
                </a:lnTo>
                <a:lnTo>
                  <a:pt x="1009" y="980"/>
                </a:lnTo>
                <a:lnTo>
                  <a:pt x="1104" y="923"/>
                </a:lnTo>
                <a:lnTo>
                  <a:pt x="1194" y="859"/>
                </a:lnTo>
                <a:lnTo>
                  <a:pt x="1278" y="786"/>
                </a:lnTo>
                <a:lnTo>
                  <a:pt x="1354" y="706"/>
                </a:lnTo>
                <a:lnTo>
                  <a:pt x="1425" y="622"/>
                </a:lnTo>
                <a:lnTo>
                  <a:pt x="1487" y="530"/>
                </a:lnTo>
                <a:lnTo>
                  <a:pt x="1541" y="433"/>
                </a:lnTo>
                <a:lnTo>
                  <a:pt x="1587" y="331"/>
                </a:lnTo>
                <a:lnTo>
                  <a:pt x="1624" y="225"/>
                </a:lnTo>
                <a:lnTo>
                  <a:pt x="1651" y="114"/>
                </a:lnTo>
                <a:lnTo>
                  <a:pt x="1669" y="0"/>
                </a:lnTo>
                <a:close/>
              </a:path>
            </a:pathLst>
          </a:custGeom>
          <a:solidFill>
            <a:srgbClr val="00B0F0"/>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3600" dirty="0">
              <a:solidFill>
                <a:prstClr val="black"/>
              </a:solidFill>
            </a:endParaRPr>
          </a:p>
        </p:txBody>
      </p:sp>
      <p:sp>
        <p:nvSpPr>
          <p:cNvPr id="30" name="Freeform 9"/>
          <p:cNvSpPr>
            <a:spLocks/>
          </p:cNvSpPr>
          <p:nvPr/>
        </p:nvSpPr>
        <p:spPr bwMode="auto">
          <a:xfrm>
            <a:off x="4255235" y="1541621"/>
            <a:ext cx="2265213" cy="1887983"/>
          </a:xfrm>
          <a:custGeom>
            <a:avLst/>
            <a:gdLst>
              <a:gd name="T0" fmla="*/ 2792 w 3258"/>
              <a:gd name="T1" fmla="*/ 0 h 2714"/>
              <a:gd name="T2" fmla="*/ 3258 w 3258"/>
              <a:gd name="T3" fmla="*/ 791 h 2714"/>
              <a:gd name="T4" fmla="*/ 2791 w 3258"/>
              <a:gd name="T5" fmla="*/ 1585 h 2714"/>
              <a:gd name="T6" fmla="*/ 2675 w 3258"/>
              <a:gd name="T7" fmla="*/ 1595 h 2714"/>
              <a:gd name="T8" fmla="*/ 2562 w 3258"/>
              <a:gd name="T9" fmla="*/ 1616 h 2714"/>
              <a:gd name="T10" fmla="*/ 2453 w 3258"/>
              <a:gd name="T11" fmla="*/ 1647 h 2714"/>
              <a:gd name="T12" fmla="*/ 2348 w 3258"/>
              <a:gd name="T13" fmla="*/ 1685 h 2714"/>
              <a:gd name="T14" fmla="*/ 2247 w 3258"/>
              <a:gd name="T15" fmla="*/ 1736 h 2714"/>
              <a:gd name="T16" fmla="*/ 2152 w 3258"/>
              <a:gd name="T17" fmla="*/ 1791 h 2714"/>
              <a:gd name="T18" fmla="*/ 2064 w 3258"/>
              <a:gd name="T19" fmla="*/ 1857 h 2714"/>
              <a:gd name="T20" fmla="*/ 1979 w 3258"/>
              <a:gd name="T21" fmla="*/ 1930 h 2714"/>
              <a:gd name="T22" fmla="*/ 1903 w 3258"/>
              <a:gd name="T23" fmla="*/ 2007 h 2714"/>
              <a:gd name="T24" fmla="*/ 1833 w 3258"/>
              <a:gd name="T25" fmla="*/ 2094 h 2714"/>
              <a:gd name="T26" fmla="*/ 1771 w 3258"/>
              <a:gd name="T27" fmla="*/ 2186 h 2714"/>
              <a:gd name="T28" fmla="*/ 1716 w 3258"/>
              <a:gd name="T29" fmla="*/ 2283 h 2714"/>
              <a:gd name="T30" fmla="*/ 1671 w 3258"/>
              <a:gd name="T31" fmla="*/ 2383 h 2714"/>
              <a:gd name="T32" fmla="*/ 1634 w 3258"/>
              <a:gd name="T33" fmla="*/ 2490 h 2714"/>
              <a:gd name="T34" fmla="*/ 1607 w 3258"/>
              <a:gd name="T35" fmla="*/ 2601 h 2714"/>
              <a:gd name="T36" fmla="*/ 1589 w 3258"/>
              <a:gd name="T37" fmla="*/ 2714 h 2714"/>
              <a:gd name="T38" fmla="*/ 788 w 3258"/>
              <a:gd name="T39" fmla="*/ 2245 h 2714"/>
              <a:gd name="T40" fmla="*/ 0 w 3258"/>
              <a:gd name="T41" fmla="*/ 2707 h 2714"/>
              <a:gd name="T42" fmla="*/ 13 w 3258"/>
              <a:gd name="T43" fmla="*/ 2537 h 2714"/>
              <a:gd name="T44" fmla="*/ 37 w 3258"/>
              <a:gd name="T45" fmla="*/ 2369 h 2714"/>
              <a:gd name="T46" fmla="*/ 70 w 3258"/>
              <a:gd name="T47" fmla="*/ 2205 h 2714"/>
              <a:gd name="T48" fmla="*/ 111 w 3258"/>
              <a:gd name="T49" fmla="*/ 2044 h 2714"/>
              <a:gd name="T50" fmla="*/ 163 w 3258"/>
              <a:gd name="T51" fmla="*/ 1888 h 2714"/>
              <a:gd name="T52" fmla="*/ 224 w 3258"/>
              <a:gd name="T53" fmla="*/ 1734 h 2714"/>
              <a:gd name="T54" fmla="*/ 291 w 3258"/>
              <a:gd name="T55" fmla="*/ 1587 h 2714"/>
              <a:gd name="T56" fmla="*/ 367 w 3258"/>
              <a:gd name="T57" fmla="*/ 1443 h 2714"/>
              <a:gd name="T58" fmla="*/ 452 w 3258"/>
              <a:gd name="T59" fmla="*/ 1305 h 2714"/>
              <a:gd name="T60" fmla="*/ 544 w 3258"/>
              <a:gd name="T61" fmla="*/ 1171 h 2714"/>
              <a:gd name="T62" fmla="*/ 643 w 3258"/>
              <a:gd name="T63" fmla="*/ 1043 h 2714"/>
              <a:gd name="T64" fmla="*/ 748 w 3258"/>
              <a:gd name="T65" fmla="*/ 920 h 2714"/>
              <a:gd name="T66" fmla="*/ 861 w 3258"/>
              <a:gd name="T67" fmla="*/ 804 h 2714"/>
              <a:gd name="T68" fmla="*/ 980 w 3258"/>
              <a:gd name="T69" fmla="*/ 695 h 2714"/>
              <a:gd name="T70" fmla="*/ 1105 w 3258"/>
              <a:gd name="T71" fmla="*/ 593 h 2714"/>
              <a:gd name="T72" fmla="*/ 1236 w 3258"/>
              <a:gd name="T73" fmla="*/ 498 h 2714"/>
              <a:gd name="T74" fmla="*/ 1371 w 3258"/>
              <a:gd name="T75" fmla="*/ 410 h 2714"/>
              <a:gd name="T76" fmla="*/ 1513 w 3258"/>
              <a:gd name="T77" fmla="*/ 330 h 2714"/>
              <a:gd name="T78" fmla="*/ 1659 w 3258"/>
              <a:gd name="T79" fmla="*/ 257 h 2714"/>
              <a:gd name="T80" fmla="*/ 1811 w 3258"/>
              <a:gd name="T81" fmla="*/ 193 h 2714"/>
              <a:gd name="T82" fmla="*/ 1965 w 3258"/>
              <a:gd name="T83" fmla="*/ 138 h 2714"/>
              <a:gd name="T84" fmla="*/ 2124 w 3258"/>
              <a:gd name="T85" fmla="*/ 91 h 2714"/>
              <a:gd name="T86" fmla="*/ 2287 w 3258"/>
              <a:gd name="T87" fmla="*/ 53 h 2714"/>
              <a:gd name="T88" fmla="*/ 2453 w 3258"/>
              <a:gd name="T89" fmla="*/ 26 h 2714"/>
              <a:gd name="T90" fmla="*/ 2621 w 3258"/>
              <a:gd name="T91" fmla="*/ 7 h 2714"/>
              <a:gd name="T92" fmla="*/ 2792 w 3258"/>
              <a:gd name="T93" fmla="*/ 0 h 2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258" h="2714">
                <a:moveTo>
                  <a:pt x="2792" y="0"/>
                </a:moveTo>
                <a:lnTo>
                  <a:pt x="3258" y="791"/>
                </a:lnTo>
                <a:lnTo>
                  <a:pt x="2791" y="1585"/>
                </a:lnTo>
                <a:lnTo>
                  <a:pt x="2675" y="1595"/>
                </a:lnTo>
                <a:lnTo>
                  <a:pt x="2562" y="1616"/>
                </a:lnTo>
                <a:lnTo>
                  <a:pt x="2453" y="1647"/>
                </a:lnTo>
                <a:lnTo>
                  <a:pt x="2348" y="1685"/>
                </a:lnTo>
                <a:lnTo>
                  <a:pt x="2247" y="1736"/>
                </a:lnTo>
                <a:lnTo>
                  <a:pt x="2152" y="1791"/>
                </a:lnTo>
                <a:lnTo>
                  <a:pt x="2064" y="1857"/>
                </a:lnTo>
                <a:lnTo>
                  <a:pt x="1979" y="1930"/>
                </a:lnTo>
                <a:lnTo>
                  <a:pt x="1903" y="2007"/>
                </a:lnTo>
                <a:lnTo>
                  <a:pt x="1833" y="2094"/>
                </a:lnTo>
                <a:lnTo>
                  <a:pt x="1771" y="2186"/>
                </a:lnTo>
                <a:lnTo>
                  <a:pt x="1716" y="2283"/>
                </a:lnTo>
                <a:lnTo>
                  <a:pt x="1671" y="2383"/>
                </a:lnTo>
                <a:lnTo>
                  <a:pt x="1634" y="2490"/>
                </a:lnTo>
                <a:lnTo>
                  <a:pt x="1607" y="2601"/>
                </a:lnTo>
                <a:lnTo>
                  <a:pt x="1589" y="2714"/>
                </a:lnTo>
                <a:lnTo>
                  <a:pt x="788" y="2245"/>
                </a:lnTo>
                <a:lnTo>
                  <a:pt x="0" y="2707"/>
                </a:lnTo>
                <a:lnTo>
                  <a:pt x="13" y="2537"/>
                </a:lnTo>
                <a:lnTo>
                  <a:pt x="37" y="2369"/>
                </a:lnTo>
                <a:lnTo>
                  <a:pt x="70" y="2205"/>
                </a:lnTo>
                <a:lnTo>
                  <a:pt x="111" y="2044"/>
                </a:lnTo>
                <a:lnTo>
                  <a:pt x="163" y="1888"/>
                </a:lnTo>
                <a:lnTo>
                  <a:pt x="224" y="1734"/>
                </a:lnTo>
                <a:lnTo>
                  <a:pt x="291" y="1587"/>
                </a:lnTo>
                <a:lnTo>
                  <a:pt x="367" y="1443"/>
                </a:lnTo>
                <a:lnTo>
                  <a:pt x="452" y="1305"/>
                </a:lnTo>
                <a:lnTo>
                  <a:pt x="544" y="1171"/>
                </a:lnTo>
                <a:lnTo>
                  <a:pt x="643" y="1043"/>
                </a:lnTo>
                <a:lnTo>
                  <a:pt x="748" y="920"/>
                </a:lnTo>
                <a:lnTo>
                  <a:pt x="861" y="804"/>
                </a:lnTo>
                <a:lnTo>
                  <a:pt x="980" y="695"/>
                </a:lnTo>
                <a:lnTo>
                  <a:pt x="1105" y="593"/>
                </a:lnTo>
                <a:lnTo>
                  <a:pt x="1236" y="498"/>
                </a:lnTo>
                <a:lnTo>
                  <a:pt x="1371" y="410"/>
                </a:lnTo>
                <a:lnTo>
                  <a:pt x="1513" y="330"/>
                </a:lnTo>
                <a:lnTo>
                  <a:pt x="1659" y="257"/>
                </a:lnTo>
                <a:lnTo>
                  <a:pt x="1811" y="193"/>
                </a:lnTo>
                <a:lnTo>
                  <a:pt x="1965" y="138"/>
                </a:lnTo>
                <a:lnTo>
                  <a:pt x="2124" y="91"/>
                </a:lnTo>
                <a:lnTo>
                  <a:pt x="2287" y="53"/>
                </a:lnTo>
                <a:lnTo>
                  <a:pt x="2453" y="26"/>
                </a:lnTo>
                <a:lnTo>
                  <a:pt x="2621" y="7"/>
                </a:lnTo>
                <a:lnTo>
                  <a:pt x="2792" y="0"/>
                </a:lnTo>
                <a:close/>
              </a:path>
            </a:pathLst>
          </a:custGeom>
          <a:solidFill>
            <a:srgbClr val="0070C0"/>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3600" dirty="0">
              <a:solidFill>
                <a:prstClr val="white"/>
              </a:solidFill>
            </a:endParaRPr>
          </a:p>
        </p:txBody>
      </p:sp>
      <p:sp>
        <p:nvSpPr>
          <p:cNvPr id="2" name="Slide Number Placeholder 1"/>
          <p:cNvSpPr>
            <a:spLocks noGrp="1"/>
          </p:cNvSpPr>
          <p:nvPr>
            <p:ph type="sldNum" sz="quarter" idx="12"/>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6</a:t>
            </a:fld>
            <a:endParaRPr lang="en-US" dirty="0">
              <a:solidFill>
                <a:prstClr val="white"/>
              </a:solidFill>
            </a:endParaRPr>
          </a:p>
        </p:txBody>
      </p:sp>
      <p:sp>
        <p:nvSpPr>
          <p:cNvPr id="4" name="Title 3"/>
          <p:cNvSpPr>
            <a:spLocks noGrp="1"/>
          </p:cNvSpPr>
          <p:nvPr>
            <p:ph type="title"/>
          </p:nvPr>
        </p:nvSpPr>
        <p:spPr/>
        <p:txBody>
          <a:bodyPr/>
          <a:lstStyle/>
          <a:p>
            <a:r>
              <a:rPr lang="en-US" sz="3600" dirty="0"/>
              <a:t>Deep Learning Development Cycle</a:t>
            </a:r>
            <a:br>
              <a:rPr lang="en-US" sz="3600" dirty="0"/>
            </a:br>
            <a:endParaRPr lang="en-US" sz="3600" dirty="0"/>
          </a:p>
        </p:txBody>
      </p:sp>
      <p:sp>
        <p:nvSpPr>
          <p:cNvPr id="22" name="TextBox 21"/>
          <p:cNvSpPr txBox="1"/>
          <p:nvPr/>
        </p:nvSpPr>
        <p:spPr>
          <a:xfrm>
            <a:off x="1514177" y="1954205"/>
            <a:ext cx="2975675" cy="769441"/>
          </a:xfrm>
          <a:prstGeom prst="rect">
            <a:avLst/>
          </a:prstGeom>
          <a:noFill/>
        </p:spPr>
        <p:txBody>
          <a:bodyPr wrap="square" rtlCol="0">
            <a:spAutoFit/>
          </a:bodyPr>
          <a:lstStyle/>
          <a:p>
            <a:pPr>
              <a:spcBef>
                <a:spcPts val="400"/>
              </a:spcBef>
            </a:pPr>
            <a:r>
              <a:rPr lang="it-IT" sz="2200" dirty="0">
                <a:solidFill>
                  <a:schemeClr val="tx2"/>
                </a:solidFill>
              </a:rPr>
              <a:t>Data </a:t>
            </a:r>
            <a:r>
              <a:rPr lang="en-US" sz="2200" dirty="0">
                <a:solidFill>
                  <a:schemeClr val="tx2"/>
                </a:solidFill>
              </a:rPr>
              <a:t>acquisition</a:t>
            </a:r>
            <a:r>
              <a:rPr lang="it-IT" sz="2200" dirty="0">
                <a:solidFill>
                  <a:schemeClr val="tx2"/>
                </a:solidFill>
              </a:rPr>
              <a:t> and organization</a:t>
            </a:r>
          </a:p>
        </p:txBody>
      </p:sp>
      <p:sp>
        <p:nvSpPr>
          <p:cNvPr id="23" name="TextBox 22"/>
          <p:cNvSpPr txBox="1"/>
          <p:nvPr/>
        </p:nvSpPr>
        <p:spPr>
          <a:xfrm>
            <a:off x="607485" y="3808035"/>
            <a:ext cx="3473786" cy="769441"/>
          </a:xfrm>
          <a:prstGeom prst="rect">
            <a:avLst/>
          </a:prstGeom>
          <a:noFill/>
        </p:spPr>
        <p:txBody>
          <a:bodyPr wrap="square" rtlCol="0">
            <a:spAutoFit/>
          </a:bodyPr>
          <a:lstStyle/>
          <a:p>
            <a:pPr>
              <a:spcBef>
                <a:spcPts val="400"/>
              </a:spcBef>
            </a:pPr>
            <a:r>
              <a:rPr lang="en-US" sz="2200" dirty="0">
                <a:solidFill>
                  <a:schemeClr val="tx2"/>
                </a:solidFill>
              </a:rPr>
              <a:t>Integrate trained models with application code</a:t>
            </a:r>
          </a:p>
        </p:txBody>
      </p:sp>
      <p:sp>
        <p:nvSpPr>
          <p:cNvPr id="24" name="TextBox 23"/>
          <p:cNvSpPr txBox="1"/>
          <p:nvPr/>
        </p:nvSpPr>
        <p:spPr>
          <a:xfrm>
            <a:off x="8592083" y="1970879"/>
            <a:ext cx="2153369" cy="430887"/>
          </a:xfrm>
          <a:prstGeom prst="rect">
            <a:avLst/>
          </a:prstGeom>
          <a:noFill/>
        </p:spPr>
        <p:txBody>
          <a:bodyPr wrap="square" rtlCol="0">
            <a:spAutoFit/>
          </a:bodyPr>
          <a:lstStyle/>
          <a:p>
            <a:pPr algn="r">
              <a:spcBef>
                <a:spcPts val="400"/>
              </a:spcBef>
            </a:pPr>
            <a:r>
              <a:rPr lang="it-IT" sz="2200" dirty="0">
                <a:solidFill>
                  <a:schemeClr val="tx2"/>
                </a:solidFill>
              </a:rPr>
              <a:t>Create models </a:t>
            </a:r>
          </a:p>
        </p:txBody>
      </p:sp>
      <p:sp>
        <p:nvSpPr>
          <p:cNvPr id="25" name="TextBox 24"/>
          <p:cNvSpPr txBox="1"/>
          <p:nvPr/>
        </p:nvSpPr>
        <p:spPr>
          <a:xfrm>
            <a:off x="7751920" y="3787892"/>
            <a:ext cx="3826521" cy="1107996"/>
          </a:xfrm>
          <a:prstGeom prst="rect">
            <a:avLst/>
          </a:prstGeom>
          <a:noFill/>
        </p:spPr>
        <p:txBody>
          <a:bodyPr wrap="square" rtlCol="0">
            <a:spAutoFit/>
          </a:bodyPr>
          <a:lstStyle/>
          <a:p>
            <a:pPr algn="r">
              <a:spcBef>
                <a:spcPts val="400"/>
              </a:spcBef>
            </a:pPr>
            <a:r>
              <a:rPr lang="en-US" sz="2200" dirty="0">
                <a:solidFill>
                  <a:schemeClr val="tx2"/>
                </a:solidFill>
              </a:rPr>
              <a:t>Adjust models to meet performance and accuracy objectives</a:t>
            </a:r>
          </a:p>
        </p:txBody>
      </p:sp>
      <p:sp>
        <p:nvSpPr>
          <p:cNvPr id="29" name="Freeform 8"/>
          <p:cNvSpPr>
            <a:spLocks/>
          </p:cNvSpPr>
          <p:nvPr/>
        </p:nvSpPr>
        <p:spPr bwMode="auto">
          <a:xfrm>
            <a:off x="6326870" y="1543011"/>
            <a:ext cx="1886982" cy="2265024"/>
          </a:xfrm>
          <a:custGeom>
            <a:avLst/>
            <a:gdLst>
              <a:gd name="T0" fmla="*/ 7 w 2714"/>
              <a:gd name="T1" fmla="*/ 0 h 3258"/>
              <a:gd name="T2" fmla="*/ 177 w 2714"/>
              <a:gd name="T3" fmla="*/ 14 h 3258"/>
              <a:gd name="T4" fmla="*/ 345 w 2714"/>
              <a:gd name="T5" fmla="*/ 38 h 3258"/>
              <a:gd name="T6" fmla="*/ 509 w 2714"/>
              <a:gd name="T7" fmla="*/ 71 h 3258"/>
              <a:gd name="T8" fmla="*/ 670 w 2714"/>
              <a:gd name="T9" fmla="*/ 113 h 3258"/>
              <a:gd name="T10" fmla="*/ 826 w 2714"/>
              <a:gd name="T11" fmla="*/ 165 h 3258"/>
              <a:gd name="T12" fmla="*/ 980 w 2714"/>
              <a:gd name="T13" fmla="*/ 224 h 3258"/>
              <a:gd name="T14" fmla="*/ 1127 w 2714"/>
              <a:gd name="T15" fmla="*/ 293 h 3258"/>
              <a:gd name="T16" fmla="*/ 1271 w 2714"/>
              <a:gd name="T17" fmla="*/ 369 h 3258"/>
              <a:gd name="T18" fmla="*/ 1409 w 2714"/>
              <a:gd name="T19" fmla="*/ 454 h 3258"/>
              <a:gd name="T20" fmla="*/ 1543 w 2714"/>
              <a:gd name="T21" fmla="*/ 546 h 3258"/>
              <a:gd name="T22" fmla="*/ 1671 w 2714"/>
              <a:gd name="T23" fmla="*/ 644 h 3258"/>
              <a:gd name="T24" fmla="*/ 1794 w 2714"/>
              <a:gd name="T25" fmla="*/ 750 h 3258"/>
              <a:gd name="T26" fmla="*/ 1910 w 2714"/>
              <a:gd name="T27" fmla="*/ 862 h 3258"/>
              <a:gd name="T28" fmla="*/ 2019 w 2714"/>
              <a:gd name="T29" fmla="*/ 982 h 3258"/>
              <a:gd name="T30" fmla="*/ 2121 w 2714"/>
              <a:gd name="T31" fmla="*/ 1106 h 3258"/>
              <a:gd name="T32" fmla="*/ 2216 w 2714"/>
              <a:gd name="T33" fmla="*/ 1236 h 3258"/>
              <a:gd name="T34" fmla="*/ 2304 w 2714"/>
              <a:gd name="T35" fmla="*/ 1373 h 3258"/>
              <a:gd name="T36" fmla="*/ 2384 w 2714"/>
              <a:gd name="T37" fmla="*/ 1515 h 3258"/>
              <a:gd name="T38" fmla="*/ 2457 w 2714"/>
              <a:gd name="T39" fmla="*/ 1660 h 3258"/>
              <a:gd name="T40" fmla="*/ 2521 w 2714"/>
              <a:gd name="T41" fmla="*/ 1811 h 3258"/>
              <a:gd name="T42" fmla="*/ 2576 w 2714"/>
              <a:gd name="T43" fmla="*/ 1967 h 3258"/>
              <a:gd name="T44" fmla="*/ 2623 w 2714"/>
              <a:gd name="T45" fmla="*/ 2124 h 3258"/>
              <a:gd name="T46" fmla="*/ 2661 w 2714"/>
              <a:gd name="T47" fmla="*/ 2287 h 3258"/>
              <a:gd name="T48" fmla="*/ 2688 w 2714"/>
              <a:gd name="T49" fmla="*/ 2453 h 3258"/>
              <a:gd name="T50" fmla="*/ 2707 w 2714"/>
              <a:gd name="T51" fmla="*/ 2623 h 3258"/>
              <a:gd name="T52" fmla="*/ 2714 w 2714"/>
              <a:gd name="T53" fmla="*/ 2794 h 3258"/>
              <a:gd name="T54" fmla="*/ 1923 w 2714"/>
              <a:gd name="T55" fmla="*/ 3258 h 3258"/>
              <a:gd name="T56" fmla="*/ 1129 w 2714"/>
              <a:gd name="T57" fmla="*/ 2792 h 3258"/>
              <a:gd name="T58" fmla="*/ 1119 w 2714"/>
              <a:gd name="T59" fmla="*/ 2676 h 3258"/>
              <a:gd name="T60" fmla="*/ 1098 w 2714"/>
              <a:gd name="T61" fmla="*/ 2564 h 3258"/>
              <a:gd name="T62" fmla="*/ 1067 w 2714"/>
              <a:gd name="T63" fmla="*/ 2455 h 3258"/>
              <a:gd name="T64" fmla="*/ 1029 w 2714"/>
              <a:gd name="T65" fmla="*/ 2349 h 3258"/>
              <a:gd name="T66" fmla="*/ 978 w 2714"/>
              <a:gd name="T67" fmla="*/ 2249 h 3258"/>
              <a:gd name="T68" fmla="*/ 923 w 2714"/>
              <a:gd name="T69" fmla="*/ 2154 h 3258"/>
              <a:gd name="T70" fmla="*/ 857 w 2714"/>
              <a:gd name="T71" fmla="*/ 2064 h 3258"/>
              <a:gd name="T72" fmla="*/ 784 w 2714"/>
              <a:gd name="T73" fmla="*/ 1980 h 3258"/>
              <a:gd name="T74" fmla="*/ 707 w 2714"/>
              <a:gd name="T75" fmla="*/ 1904 h 3258"/>
              <a:gd name="T76" fmla="*/ 620 w 2714"/>
              <a:gd name="T77" fmla="*/ 1833 h 3258"/>
              <a:gd name="T78" fmla="*/ 528 w 2714"/>
              <a:gd name="T79" fmla="*/ 1771 h 3258"/>
              <a:gd name="T80" fmla="*/ 431 w 2714"/>
              <a:gd name="T81" fmla="*/ 1717 h 3258"/>
              <a:gd name="T82" fmla="*/ 331 w 2714"/>
              <a:gd name="T83" fmla="*/ 1671 h 3258"/>
              <a:gd name="T84" fmla="*/ 224 w 2714"/>
              <a:gd name="T85" fmla="*/ 1634 h 3258"/>
              <a:gd name="T86" fmla="*/ 113 w 2714"/>
              <a:gd name="T87" fmla="*/ 1607 h 3258"/>
              <a:gd name="T88" fmla="*/ 0 w 2714"/>
              <a:gd name="T89" fmla="*/ 1589 h 3258"/>
              <a:gd name="T90" fmla="*/ 469 w 2714"/>
              <a:gd name="T91" fmla="*/ 790 h 3258"/>
              <a:gd name="T92" fmla="*/ 7 w 2714"/>
              <a:gd name="T93" fmla="*/ 0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14" h="3258">
                <a:moveTo>
                  <a:pt x="7" y="0"/>
                </a:moveTo>
                <a:lnTo>
                  <a:pt x="177" y="14"/>
                </a:lnTo>
                <a:lnTo>
                  <a:pt x="345" y="38"/>
                </a:lnTo>
                <a:lnTo>
                  <a:pt x="509" y="71"/>
                </a:lnTo>
                <a:lnTo>
                  <a:pt x="670" y="113"/>
                </a:lnTo>
                <a:lnTo>
                  <a:pt x="826" y="165"/>
                </a:lnTo>
                <a:lnTo>
                  <a:pt x="980" y="224"/>
                </a:lnTo>
                <a:lnTo>
                  <a:pt x="1127" y="293"/>
                </a:lnTo>
                <a:lnTo>
                  <a:pt x="1271" y="369"/>
                </a:lnTo>
                <a:lnTo>
                  <a:pt x="1409" y="454"/>
                </a:lnTo>
                <a:lnTo>
                  <a:pt x="1543" y="546"/>
                </a:lnTo>
                <a:lnTo>
                  <a:pt x="1671" y="644"/>
                </a:lnTo>
                <a:lnTo>
                  <a:pt x="1794" y="750"/>
                </a:lnTo>
                <a:lnTo>
                  <a:pt x="1910" y="862"/>
                </a:lnTo>
                <a:lnTo>
                  <a:pt x="2019" y="982"/>
                </a:lnTo>
                <a:lnTo>
                  <a:pt x="2121" y="1106"/>
                </a:lnTo>
                <a:lnTo>
                  <a:pt x="2216" y="1236"/>
                </a:lnTo>
                <a:lnTo>
                  <a:pt x="2304" y="1373"/>
                </a:lnTo>
                <a:lnTo>
                  <a:pt x="2384" y="1515"/>
                </a:lnTo>
                <a:lnTo>
                  <a:pt x="2457" y="1660"/>
                </a:lnTo>
                <a:lnTo>
                  <a:pt x="2521" y="1811"/>
                </a:lnTo>
                <a:lnTo>
                  <a:pt x="2576" y="1967"/>
                </a:lnTo>
                <a:lnTo>
                  <a:pt x="2623" y="2124"/>
                </a:lnTo>
                <a:lnTo>
                  <a:pt x="2661" y="2287"/>
                </a:lnTo>
                <a:lnTo>
                  <a:pt x="2688" y="2453"/>
                </a:lnTo>
                <a:lnTo>
                  <a:pt x="2707" y="2623"/>
                </a:lnTo>
                <a:lnTo>
                  <a:pt x="2714" y="2794"/>
                </a:lnTo>
                <a:lnTo>
                  <a:pt x="1923" y="3258"/>
                </a:lnTo>
                <a:lnTo>
                  <a:pt x="1129" y="2792"/>
                </a:lnTo>
                <a:lnTo>
                  <a:pt x="1119" y="2676"/>
                </a:lnTo>
                <a:lnTo>
                  <a:pt x="1098" y="2564"/>
                </a:lnTo>
                <a:lnTo>
                  <a:pt x="1067" y="2455"/>
                </a:lnTo>
                <a:lnTo>
                  <a:pt x="1029" y="2349"/>
                </a:lnTo>
                <a:lnTo>
                  <a:pt x="978" y="2249"/>
                </a:lnTo>
                <a:lnTo>
                  <a:pt x="923" y="2154"/>
                </a:lnTo>
                <a:lnTo>
                  <a:pt x="857" y="2064"/>
                </a:lnTo>
                <a:lnTo>
                  <a:pt x="784" y="1980"/>
                </a:lnTo>
                <a:lnTo>
                  <a:pt x="707" y="1904"/>
                </a:lnTo>
                <a:lnTo>
                  <a:pt x="620" y="1833"/>
                </a:lnTo>
                <a:lnTo>
                  <a:pt x="528" y="1771"/>
                </a:lnTo>
                <a:lnTo>
                  <a:pt x="431" y="1717"/>
                </a:lnTo>
                <a:lnTo>
                  <a:pt x="331" y="1671"/>
                </a:lnTo>
                <a:lnTo>
                  <a:pt x="224" y="1634"/>
                </a:lnTo>
                <a:lnTo>
                  <a:pt x="113" y="1607"/>
                </a:lnTo>
                <a:lnTo>
                  <a:pt x="0" y="1589"/>
                </a:lnTo>
                <a:lnTo>
                  <a:pt x="469" y="790"/>
                </a:lnTo>
                <a:lnTo>
                  <a:pt x="7" y="0"/>
                </a:lnTo>
                <a:close/>
              </a:path>
            </a:pathLst>
          </a:custGeom>
          <a:solidFill>
            <a:srgbClr val="99CC00"/>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3600" dirty="0">
              <a:solidFill>
                <a:prstClr val="black"/>
              </a:solidFill>
            </a:endParaRPr>
          </a:p>
        </p:txBody>
      </p:sp>
      <p:sp>
        <p:nvSpPr>
          <p:cNvPr id="27" name="Freeform 6"/>
          <p:cNvSpPr>
            <a:spLocks/>
          </p:cNvSpPr>
          <p:nvPr/>
        </p:nvSpPr>
        <p:spPr bwMode="auto">
          <a:xfrm>
            <a:off x="4252452" y="3234823"/>
            <a:ext cx="1888373" cy="2266415"/>
          </a:xfrm>
          <a:custGeom>
            <a:avLst/>
            <a:gdLst>
              <a:gd name="T0" fmla="*/ 791 w 2716"/>
              <a:gd name="T1" fmla="*/ 0 h 3258"/>
              <a:gd name="T2" fmla="*/ 1586 w 2716"/>
              <a:gd name="T3" fmla="*/ 467 h 3258"/>
              <a:gd name="T4" fmla="*/ 1596 w 2716"/>
              <a:gd name="T5" fmla="*/ 583 h 3258"/>
              <a:gd name="T6" fmla="*/ 1617 w 2716"/>
              <a:gd name="T7" fmla="*/ 696 h 3258"/>
              <a:gd name="T8" fmla="*/ 1648 w 2716"/>
              <a:gd name="T9" fmla="*/ 805 h 3258"/>
              <a:gd name="T10" fmla="*/ 1688 w 2716"/>
              <a:gd name="T11" fmla="*/ 910 h 3258"/>
              <a:gd name="T12" fmla="*/ 1736 w 2716"/>
              <a:gd name="T13" fmla="*/ 1011 h 3258"/>
              <a:gd name="T14" fmla="*/ 1793 w 2716"/>
              <a:gd name="T15" fmla="*/ 1106 h 3258"/>
              <a:gd name="T16" fmla="*/ 1857 w 2716"/>
              <a:gd name="T17" fmla="*/ 1194 h 3258"/>
              <a:gd name="T18" fmla="*/ 1930 w 2716"/>
              <a:gd name="T19" fmla="*/ 1279 h 3258"/>
              <a:gd name="T20" fmla="*/ 2010 w 2716"/>
              <a:gd name="T21" fmla="*/ 1355 h 3258"/>
              <a:gd name="T22" fmla="*/ 2094 w 2716"/>
              <a:gd name="T23" fmla="*/ 1425 h 3258"/>
              <a:gd name="T24" fmla="*/ 2186 w 2716"/>
              <a:gd name="T25" fmla="*/ 1487 h 3258"/>
              <a:gd name="T26" fmla="*/ 2283 w 2716"/>
              <a:gd name="T27" fmla="*/ 1542 h 3258"/>
              <a:gd name="T28" fmla="*/ 2385 w 2716"/>
              <a:gd name="T29" fmla="*/ 1587 h 3258"/>
              <a:gd name="T30" fmla="*/ 2491 w 2716"/>
              <a:gd name="T31" fmla="*/ 1624 h 3258"/>
              <a:gd name="T32" fmla="*/ 2602 w 2716"/>
              <a:gd name="T33" fmla="*/ 1651 h 3258"/>
              <a:gd name="T34" fmla="*/ 2716 w 2716"/>
              <a:gd name="T35" fmla="*/ 1669 h 3258"/>
              <a:gd name="T36" fmla="*/ 2245 w 2716"/>
              <a:gd name="T37" fmla="*/ 2470 h 3258"/>
              <a:gd name="T38" fmla="*/ 2709 w 2716"/>
              <a:gd name="T39" fmla="*/ 3258 h 3258"/>
              <a:gd name="T40" fmla="*/ 2538 w 2716"/>
              <a:gd name="T41" fmla="*/ 3245 h 3258"/>
              <a:gd name="T42" fmla="*/ 2370 w 2716"/>
              <a:gd name="T43" fmla="*/ 3221 h 3258"/>
              <a:gd name="T44" fmla="*/ 2207 w 2716"/>
              <a:gd name="T45" fmla="*/ 3188 h 3258"/>
              <a:gd name="T46" fmla="*/ 2046 w 2716"/>
              <a:gd name="T47" fmla="*/ 3147 h 3258"/>
              <a:gd name="T48" fmla="*/ 1888 w 2716"/>
              <a:gd name="T49" fmla="*/ 3095 h 3258"/>
              <a:gd name="T50" fmla="*/ 1736 w 2716"/>
              <a:gd name="T51" fmla="*/ 3034 h 3258"/>
              <a:gd name="T52" fmla="*/ 1587 w 2716"/>
              <a:gd name="T53" fmla="*/ 2967 h 3258"/>
              <a:gd name="T54" fmla="*/ 1444 w 2716"/>
              <a:gd name="T55" fmla="*/ 2891 h 3258"/>
              <a:gd name="T56" fmla="*/ 1305 w 2716"/>
              <a:gd name="T57" fmla="*/ 2806 h 3258"/>
              <a:gd name="T58" fmla="*/ 1172 w 2716"/>
              <a:gd name="T59" fmla="*/ 2714 h 3258"/>
              <a:gd name="T60" fmla="*/ 1044 w 2716"/>
              <a:gd name="T61" fmla="*/ 2615 h 3258"/>
              <a:gd name="T62" fmla="*/ 923 w 2716"/>
              <a:gd name="T63" fmla="*/ 2510 h 3258"/>
              <a:gd name="T64" fmla="*/ 807 w 2716"/>
              <a:gd name="T65" fmla="*/ 2397 h 3258"/>
              <a:gd name="T66" fmla="*/ 698 w 2716"/>
              <a:gd name="T67" fmla="*/ 2278 h 3258"/>
              <a:gd name="T68" fmla="*/ 595 w 2716"/>
              <a:gd name="T69" fmla="*/ 2153 h 3258"/>
              <a:gd name="T70" fmla="*/ 499 w 2716"/>
              <a:gd name="T71" fmla="*/ 2022 h 3258"/>
              <a:gd name="T72" fmla="*/ 412 w 2716"/>
              <a:gd name="T73" fmla="*/ 1887 h 3258"/>
              <a:gd name="T74" fmla="*/ 331 w 2716"/>
              <a:gd name="T75" fmla="*/ 1745 h 3258"/>
              <a:gd name="T76" fmla="*/ 258 w 2716"/>
              <a:gd name="T77" fmla="*/ 1599 h 3258"/>
              <a:gd name="T78" fmla="*/ 194 w 2716"/>
              <a:gd name="T79" fmla="*/ 1449 h 3258"/>
              <a:gd name="T80" fmla="*/ 138 w 2716"/>
              <a:gd name="T81" fmla="*/ 1293 h 3258"/>
              <a:gd name="T82" fmla="*/ 92 w 2716"/>
              <a:gd name="T83" fmla="*/ 1134 h 3258"/>
              <a:gd name="T84" fmla="*/ 55 w 2716"/>
              <a:gd name="T85" fmla="*/ 971 h 3258"/>
              <a:gd name="T86" fmla="*/ 26 w 2716"/>
              <a:gd name="T87" fmla="*/ 805 h 3258"/>
              <a:gd name="T88" fmla="*/ 9 w 2716"/>
              <a:gd name="T89" fmla="*/ 637 h 3258"/>
              <a:gd name="T90" fmla="*/ 0 w 2716"/>
              <a:gd name="T91" fmla="*/ 466 h 3258"/>
              <a:gd name="T92" fmla="*/ 791 w 2716"/>
              <a:gd name="T93" fmla="*/ 0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16" h="3258">
                <a:moveTo>
                  <a:pt x="791" y="0"/>
                </a:moveTo>
                <a:lnTo>
                  <a:pt x="1586" y="467"/>
                </a:lnTo>
                <a:lnTo>
                  <a:pt x="1596" y="583"/>
                </a:lnTo>
                <a:lnTo>
                  <a:pt x="1617" y="696"/>
                </a:lnTo>
                <a:lnTo>
                  <a:pt x="1648" y="805"/>
                </a:lnTo>
                <a:lnTo>
                  <a:pt x="1688" y="910"/>
                </a:lnTo>
                <a:lnTo>
                  <a:pt x="1736" y="1011"/>
                </a:lnTo>
                <a:lnTo>
                  <a:pt x="1793" y="1106"/>
                </a:lnTo>
                <a:lnTo>
                  <a:pt x="1857" y="1194"/>
                </a:lnTo>
                <a:lnTo>
                  <a:pt x="1930" y="1279"/>
                </a:lnTo>
                <a:lnTo>
                  <a:pt x="2010" y="1355"/>
                </a:lnTo>
                <a:lnTo>
                  <a:pt x="2094" y="1425"/>
                </a:lnTo>
                <a:lnTo>
                  <a:pt x="2186" y="1487"/>
                </a:lnTo>
                <a:lnTo>
                  <a:pt x="2283" y="1542"/>
                </a:lnTo>
                <a:lnTo>
                  <a:pt x="2385" y="1587"/>
                </a:lnTo>
                <a:lnTo>
                  <a:pt x="2491" y="1624"/>
                </a:lnTo>
                <a:lnTo>
                  <a:pt x="2602" y="1651"/>
                </a:lnTo>
                <a:lnTo>
                  <a:pt x="2716" y="1669"/>
                </a:lnTo>
                <a:lnTo>
                  <a:pt x="2245" y="2470"/>
                </a:lnTo>
                <a:lnTo>
                  <a:pt x="2709" y="3258"/>
                </a:lnTo>
                <a:lnTo>
                  <a:pt x="2538" y="3245"/>
                </a:lnTo>
                <a:lnTo>
                  <a:pt x="2370" y="3221"/>
                </a:lnTo>
                <a:lnTo>
                  <a:pt x="2207" y="3188"/>
                </a:lnTo>
                <a:lnTo>
                  <a:pt x="2046" y="3147"/>
                </a:lnTo>
                <a:lnTo>
                  <a:pt x="1888" y="3095"/>
                </a:lnTo>
                <a:lnTo>
                  <a:pt x="1736" y="3034"/>
                </a:lnTo>
                <a:lnTo>
                  <a:pt x="1587" y="2967"/>
                </a:lnTo>
                <a:lnTo>
                  <a:pt x="1444" y="2891"/>
                </a:lnTo>
                <a:lnTo>
                  <a:pt x="1305" y="2806"/>
                </a:lnTo>
                <a:lnTo>
                  <a:pt x="1172" y="2714"/>
                </a:lnTo>
                <a:lnTo>
                  <a:pt x="1044" y="2615"/>
                </a:lnTo>
                <a:lnTo>
                  <a:pt x="923" y="2510"/>
                </a:lnTo>
                <a:lnTo>
                  <a:pt x="807" y="2397"/>
                </a:lnTo>
                <a:lnTo>
                  <a:pt x="698" y="2278"/>
                </a:lnTo>
                <a:lnTo>
                  <a:pt x="595" y="2153"/>
                </a:lnTo>
                <a:lnTo>
                  <a:pt x="499" y="2022"/>
                </a:lnTo>
                <a:lnTo>
                  <a:pt x="412" y="1887"/>
                </a:lnTo>
                <a:lnTo>
                  <a:pt x="331" y="1745"/>
                </a:lnTo>
                <a:lnTo>
                  <a:pt x="258" y="1599"/>
                </a:lnTo>
                <a:lnTo>
                  <a:pt x="194" y="1449"/>
                </a:lnTo>
                <a:lnTo>
                  <a:pt x="138" y="1293"/>
                </a:lnTo>
                <a:lnTo>
                  <a:pt x="92" y="1134"/>
                </a:lnTo>
                <a:lnTo>
                  <a:pt x="55" y="971"/>
                </a:lnTo>
                <a:lnTo>
                  <a:pt x="26" y="805"/>
                </a:lnTo>
                <a:lnTo>
                  <a:pt x="9" y="637"/>
                </a:lnTo>
                <a:lnTo>
                  <a:pt x="0" y="466"/>
                </a:lnTo>
                <a:lnTo>
                  <a:pt x="791" y="0"/>
                </a:lnTo>
                <a:close/>
              </a:path>
            </a:pathLst>
          </a:custGeom>
          <a:solidFill>
            <a:schemeClr val="accent4"/>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3600" dirty="0">
              <a:solidFill>
                <a:prstClr val="black"/>
              </a:solidFill>
            </a:endParaRPr>
          </a:p>
        </p:txBody>
      </p:sp>
      <p:sp>
        <p:nvSpPr>
          <p:cNvPr id="31" name="TextBox 30"/>
          <p:cNvSpPr txBox="1"/>
          <p:nvPr/>
        </p:nvSpPr>
        <p:spPr>
          <a:xfrm rot="19377153">
            <a:off x="4788030" y="2077315"/>
            <a:ext cx="2888631" cy="2889149"/>
          </a:xfrm>
          <a:prstGeom prst="rect">
            <a:avLst/>
          </a:prstGeom>
          <a:noFill/>
        </p:spPr>
        <p:txBody>
          <a:bodyPr wrap="square" rtlCol="0">
            <a:prstTxWarp prst="textArchUp">
              <a:avLst/>
            </a:prstTxWarp>
            <a:noAutofit/>
          </a:bodyPr>
          <a:lstStyle/>
          <a:p>
            <a:pPr algn="ctr"/>
            <a:r>
              <a:rPr lang="en-US" sz="3600" dirty="0">
                <a:solidFill>
                  <a:prstClr val="white"/>
                </a:solidFill>
              </a:rPr>
              <a:t>Import</a:t>
            </a:r>
          </a:p>
        </p:txBody>
      </p:sp>
      <p:sp>
        <p:nvSpPr>
          <p:cNvPr id="32" name="TextBox 31"/>
          <p:cNvSpPr txBox="1"/>
          <p:nvPr/>
        </p:nvSpPr>
        <p:spPr>
          <a:xfrm rot="3228855">
            <a:off x="4787256" y="2078072"/>
            <a:ext cx="2890163" cy="2887617"/>
          </a:xfrm>
          <a:prstGeom prst="rect">
            <a:avLst/>
          </a:prstGeom>
          <a:noFill/>
        </p:spPr>
        <p:txBody>
          <a:bodyPr wrap="square" rtlCol="0">
            <a:prstTxWarp prst="textArchUp">
              <a:avLst/>
            </a:prstTxWarp>
            <a:noAutofit/>
          </a:bodyPr>
          <a:lstStyle/>
          <a:p>
            <a:pPr algn="ctr"/>
            <a:r>
              <a:rPr lang="en-US" sz="3600" dirty="0">
                <a:solidFill>
                  <a:prstClr val="white"/>
                </a:solidFill>
              </a:rPr>
              <a:t>Build</a:t>
            </a:r>
          </a:p>
        </p:txBody>
      </p:sp>
      <p:sp>
        <p:nvSpPr>
          <p:cNvPr id="33" name="TextBox 32"/>
          <p:cNvSpPr txBox="1"/>
          <p:nvPr/>
        </p:nvSpPr>
        <p:spPr>
          <a:xfrm rot="3195798">
            <a:off x="4787260" y="2078078"/>
            <a:ext cx="2890163" cy="2887617"/>
          </a:xfrm>
          <a:prstGeom prst="rect">
            <a:avLst/>
          </a:prstGeom>
          <a:noFill/>
        </p:spPr>
        <p:txBody>
          <a:bodyPr wrap="square" rtlCol="0">
            <a:prstTxWarp prst="textArchDown">
              <a:avLst/>
            </a:prstTxWarp>
            <a:noAutofit/>
          </a:bodyPr>
          <a:lstStyle/>
          <a:p>
            <a:pPr algn="ctr"/>
            <a:r>
              <a:rPr lang="en-US" sz="3600" dirty="0">
                <a:solidFill>
                  <a:prstClr val="white"/>
                </a:solidFill>
              </a:rPr>
              <a:t>Deploy</a:t>
            </a:r>
          </a:p>
        </p:txBody>
      </p:sp>
      <p:sp>
        <p:nvSpPr>
          <p:cNvPr id="34" name="TextBox 33"/>
          <p:cNvSpPr txBox="1"/>
          <p:nvPr/>
        </p:nvSpPr>
        <p:spPr>
          <a:xfrm rot="19386504">
            <a:off x="4789627" y="2120324"/>
            <a:ext cx="2888631" cy="2889149"/>
          </a:xfrm>
          <a:prstGeom prst="rect">
            <a:avLst/>
          </a:prstGeom>
          <a:noFill/>
        </p:spPr>
        <p:txBody>
          <a:bodyPr wrap="square" rtlCol="0">
            <a:prstTxWarp prst="textArchDown">
              <a:avLst/>
            </a:prstTxWarp>
            <a:noAutofit/>
          </a:bodyPr>
          <a:lstStyle/>
          <a:p>
            <a:pPr algn="ctr"/>
            <a:r>
              <a:rPr lang="en-US" sz="3600" dirty="0">
                <a:solidFill>
                  <a:prstClr val="white"/>
                </a:solidFill>
              </a:rPr>
              <a:t>Train</a:t>
            </a:r>
          </a:p>
        </p:txBody>
      </p:sp>
      <p:sp>
        <p:nvSpPr>
          <p:cNvPr id="18" name="Rectangle 17"/>
          <p:cNvSpPr/>
          <p:nvPr/>
        </p:nvSpPr>
        <p:spPr>
          <a:xfrm>
            <a:off x="607485" y="5686280"/>
            <a:ext cx="10970956" cy="313811"/>
          </a:xfrm>
          <a:prstGeom prst="rect">
            <a:avLst/>
          </a:prstGeom>
          <a:solidFill>
            <a:schemeClr val="accent1"/>
          </a:solidFill>
        </p:spPr>
        <p:txBody>
          <a:bodyPr wrap="square" tIns="36576" bIns="36576" anchor="ctr" anchorCtr="0">
            <a:noAutofit/>
          </a:bodyPr>
          <a:lstStyle/>
          <a:p>
            <a:pPr algn="ctr"/>
            <a:r>
              <a:rPr lang="en-US" sz="2000" dirty="0">
                <a:solidFill>
                  <a:prstClr val="white"/>
                </a:solidFill>
              </a:rPr>
              <a:t>Intel® Distribution </a:t>
            </a:r>
            <a:r>
              <a:rPr lang="en-US" sz="2000" dirty="0" err="1">
                <a:solidFill>
                  <a:prstClr val="white"/>
                </a:solidFill>
              </a:rPr>
              <a:t>OpenVINO</a:t>
            </a:r>
            <a:r>
              <a:rPr lang="en-US" sz="2000" dirty="0">
                <a:solidFill>
                  <a:prstClr val="white"/>
                </a:solidFill>
              </a:rPr>
              <a:t>™  Toolkit Provides Deployment from Intel® Edge to Cloud</a:t>
            </a:r>
          </a:p>
        </p:txBody>
      </p:sp>
    </p:spTree>
    <p:extLst>
      <p:ext uri="{BB962C8B-B14F-4D97-AF65-F5344CB8AC3E}">
        <p14:creationId xmlns:p14="http://schemas.microsoft.com/office/powerpoint/2010/main" val="3186435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30"/>
                                        </p:tgtEl>
                                        <p:attrNameLst>
                                          <p:attrName>fillcolor</p:attrName>
                                        </p:attrNameLst>
                                      </p:cBhvr>
                                      <p:to>
                                        <a:schemeClr val="bg2"/>
                                      </p:to>
                                    </p:animClr>
                                    <p:set>
                                      <p:cBhvr>
                                        <p:cTn id="7" dur="2000" fill="hold"/>
                                        <p:tgtEl>
                                          <p:spTgt spid="30"/>
                                        </p:tgtEl>
                                        <p:attrNameLst>
                                          <p:attrName>fill.type</p:attrName>
                                        </p:attrNameLst>
                                      </p:cBhvr>
                                      <p:to>
                                        <p:strVal val="solid"/>
                                      </p:to>
                                    </p:set>
                                    <p:set>
                                      <p:cBhvr>
                                        <p:cTn id="8" dur="2000" fill="hold"/>
                                        <p:tgtEl>
                                          <p:spTgt spid="30"/>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2000" fill="hold"/>
                                        <p:tgtEl>
                                          <p:spTgt spid="29"/>
                                        </p:tgtEl>
                                        <p:attrNameLst>
                                          <p:attrName>fillcolor</p:attrName>
                                        </p:attrNameLst>
                                      </p:cBhvr>
                                      <p:to>
                                        <a:schemeClr val="bg2"/>
                                      </p:to>
                                    </p:animClr>
                                    <p:set>
                                      <p:cBhvr>
                                        <p:cTn id="11" dur="2000" fill="hold"/>
                                        <p:tgtEl>
                                          <p:spTgt spid="29"/>
                                        </p:tgtEl>
                                        <p:attrNameLst>
                                          <p:attrName>fill.type</p:attrName>
                                        </p:attrNameLst>
                                      </p:cBhvr>
                                      <p:to>
                                        <p:strVal val="solid"/>
                                      </p:to>
                                    </p:set>
                                    <p:set>
                                      <p:cBhvr>
                                        <p:cTn id="12" dur="2000" fill="hold"/>
                                        <p:tgtEl>
                                          <p:spTgt spid="29"/>
                                        </p:tgtEl>
                                        <p:attrNameLst>
                                          <p:attrName>fill.on</p:attrName>
                                        </p:attrNameLst>
                                      </p:cBhvr>
                                      <p:to>
                                        <p:strVal val="true"/>
                                      </p:to>
                                    </p:set>
                                  </p:childTnLst>
                                </p:cTn>
                              </p:par>
                              <p:par>
                                <p:cTn id="13" presetID="1" presetClass="emph" presetSubtype="2" fill="hold" nodeType="withEffect">
                                  <p:stCondLst>
                                    <p:cond delay="0"/>
                                  </p:stCondLst>
                                  <p:childTnLst>
                                    <p:animClr clrSpc="rgb" dir="cw">
                                      <p:cBhvr>
                                        <p:cTn id="14" dur="2000" fill="hold"/>
                                        <p:tgtEl>
                                          <p:spTgt spid="28"/>
                                        </p:tgtEl>
                                        <p:attrNameLst>
                                          <p:attrName>fillcolor</p:attrName>
                                        </p:attrNameLst>
                                      </p:cBhvr>
                                      <p:to>
                                        <a:schemeClr val="bg2"/>
                                      </p:to>
                                    </p:animClr>
                                    <p:set>
                                      <p:cBhvr>
                                        <p:cTn id="15" dur="2000" fill="hold"/>
                                        <p:tgtEl>
                                          <p:spTgt spid="28"/>
                                        </p:tgtEl>
                                        <p:attrNameLst>
                                          <p:attrName>fill.type</p:attrName>
                                        </p:attrNameLst>
                                      </p:cBhvr>
                                      <p:to>
                                        <p:strVal val="solid"/>
                                      </p:to>
                                    </p:set>
                                    <p:set>
                                      <p:cBhvr>
                                        <p:cTn id="16" dur="2000" fill="hold"/>
                                        <p:tgtEl>
                                          <p:spTgt spid="28"/>
                                        </p:tgtEl>
                                        <p:attrNameLst>
                                          <p:attrName>fill.on</p:attrName>
                                        </p:attrNameLst>
                                      </p:cBhvr>
                                      <p:to>
                                        <p:strVal val="true"/>
                                      </p:to>
                                    </p:set>
                                  </p:childTnLst>
                                </p:cTn>
                              </p:par>
                              <p:par>
                                <p:cTn id="17" presetID="6" presetClass="emph" presetSubtype="0" fill="hold" grpId="0" nodeType="withEffect">
                                  <p:stCondLst>
                                    <p:cond delay="0"/>
                                  </p:stCondLst>
                                  <p:childTnLst>
                                    <p:animScale>
                                      <p:cBhvr>
                                        <p:cTn id="18" dur="2000" fill="hold"/>
                                        <p:tgtEl>
                                          <p:spTgt spid="27"/>
                                        </p:tgtEl>
                                      </p:cBhvr>
                                      <p:by x="150000" y="150000"/>
                                    </p:animScale>
                                  </p:childTnLst>
                                </p:cTn>
                              </p:par>
                              <p:par>
                                <p:cTn id="19" presetID="2" presetClass="entr" presetSubtype="4"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ppt_x"/>
                                          </p:val>
                                        </p:tav>
                                        <p:tav tm="100000">
                                          <p:val>
                                            <p:strVal val="#ppt_x"/>
                                          </p:val>
                                        </p:tav>
                                      </p:tavLst>
                                    </p:anim>
                                    <p:anim calcmode="lin" valueType="num">
                                      <p:cBhvr additive="base">
                                        <p:cTn id="2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ounded Rectangle 39">
            <a:extLst>
              <a:ext uri="{FF2B5EF4-FFF2-40B4-BE49-F238E27FC236}">
                <a16:creationId xmlns:a16="http://schemas.microsoft.com/office/drawing/2014/main" id="{5A14FC95-87FD-DF4F-80FE-183A998AFA58}"/>
              </a:ext>
            </a:extLst>
          </p:cNvPr>
          <p:cNvSpPr/>
          <p:nvPr/>
        </p:nvSpPr>
        <p:spPr>
          <a:xfrm>
            <a:off x="8775006" y="1286437"/>
            <a:ext cx="3176463" cy="4861608"/>
          </a:xfrm>
          <a:prstGeom prst="roundRect">
            <a:avLst>
              <a:gd name="adj" fmla="val 11793"/>
            </a:avLst>
          </a:prstGeom>
          <a:solidFill>
            <a:schemeClr val="tx2">
              <a:lumMod val="20000"/>
              <a:lumOff val="80000"/>
            </a:schemeClr>
          </a:solidFill>
          <a:ln w="28575">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mj-lt"/>
              <a:ea typeface="+mn-ea"/>
              <a:cs typeface="+mn-cs"/>
            </a:endParaRPr>
          </a:p>
        </p:txBody>
      </p:sp>
      <p:sp>
        <p:nvSpPr>
          <p:cNvPr id="86" name="Rectangle 85"/>
          <p:cNvSpPr/>
          <p:nvPr/>
        </p:nvSpPr>
        <p:spPr>
          <a:xfrm>
            <a:off x="1423901" y="2347614"/>
            <a:ext cx="1116567" cy="758636"/>
          </a:xfrm>
          <a:prstGeom prst="rect">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03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mj-lt"/>
              <a:ea typeface="+mn-ea"/>
              <a:cs typeface="+mn-cs"/>
            </a:endParaRPr>
          </a:p>
        </p:txBody>
      </p:sp>
      <p:sp>
        <p:nvSpPr>
          <p:cNvPr id="6" name="Oval 5"/>
          <p:cNvSpPr/>
          <p:nvPr/>
        </p:nvSpPr>
        <p:spPr>
          <a:xfrm>
            <a:off x="3519702" y="2323730"/>
            <a:ext cx="304519" cy="304519"/>
          </a:xfrm>
          <a:prstGeom prst="ellipse">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03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mj-lt"/>
              <a:ea typeface="+mn-ea"/>
              <a:cs typeface="+mn-cs"/>
            </a:endParaRPr>
          </a:p>
        </p:txBody>
      </p:sp>
      <p:sp>
        <p:nvSpPr>
          <p:cNvPr id="8" name="Oval 7"/>
          <p:cNvSpPr/>
          <p:nvPr/>
        </p:nvSpPr>
        <p:spPr>
          <a:xfrm>
            <a:off x="3519702" y="2729754"/>
            <a:ext cx="304519" cy="304519"/>
          </a:xfrm>
          <a:prstGeom prst="ellipse">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03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mj-lt"/>
              <a:ea typeface="+mn-ea"/>
              <a:cs typeface="+mn-cs"/>
            </a:endParaRPr>
          </a:p>
        </p:txBody>
      </p:sp>
      <p:sp>
        <p:nvSpPr>
          <p:cNvPr id="9" name="Oval 8"/>
          <p:cNvSpPr/>
          <p:nvPr/>
        </p:nvSpPr>
        <p:spPr>
          <a:xfrm>
            <a:off x="3519702" y="3135778"/>
            <a:ext cx="304519" cy="304519"/>
          </a:xfrm>
          <a:prstGeom prst="ellipse">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03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mj-lt"/>
              <a:ea typeface="+mn-ea"/>
              <a:cs typeface="+mn-cs"/>
            </a:endParaRPr>
          </a:p>
        </p:txBody>
      </p:sp>
      <p:sp>
        <p:nvSpPr>
          <p:cNvPr id="10" name="Oval 9"/>
          <p:cNvSpPr/>
          <p:nvPr/>
        </p:nvSpPr>
        <p:spPr>
          <a:xfrm>
            <a:off x="3519702" y="3541802"/>
            <a:ext cx="304519" cy="304519"/>
          </a:xfrm>
          <a:prstGeom prst="ellipse">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03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mj-lt"/>
              <a:ea typeface="+mn-ea"/>
              <a:cs typeface="+mn-cs"/>
            </a:endParaRPr>
          </a:p>
        </p:txBody>
      </p:sp>
      <p:sp>
        <p:nvSpPr>
          <p:cNvPr id="11" name="Oval 10"/>
          <p:cNvSpPr/>
          <p:nvPr/>
        </p:nvSpPr>
        <p:spPr>
          <a:xfrm>
            <a:off x="4433257" y="3338790"/>
            <a:ext cx="304519" cy="304519"/>
          </a:xfrm>
          <a:prstGeom prst="ellipse">
            <a:avLst/>
          </a:prstGeom>
          <a:noFill/>
          <a:ln>
            <a:solidFill>
              <a:schemeClr val="tx1">
                <a:lumMod val="75000"/>
                <a:lumOff val="25000"/>
              </a:schemeClr>
            </a:solidFill>
            <a:tailEnd type="arrow"/>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03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mj-lt"/>
              <a:ea typeface="+mn-ea"/>
              <a:cs typeface="+mn-cs"/>
            </a:endParaRPr>
          </a:p>
        </p:txBody>
      </p:sp>
      <p:sp>
        <p:nvSpPr>
          <p:cNvPr id="12" name="Oval 11"/>
          <p:cNvSpPr/>
          <p:nvPr/>
        </p:nvSpPr>
        <p:spPr>
          <a:xfrm>
            <a:off x="4433257" y="2932766"/>
            <a:ext cx="304519" cy="304519"/>
          </a:xfrm>
          <a:prstGeom prst="ellipse">
            <a:avLst/>
          </a:prstGeom>
          <a:noFill/>
          <a:ln>
            <a:solidFill>
              <a:schemeClr val="tx1">
                <a:lumMod val="75000"/>
                <a:lumOff val="25000"/>
              </a:schemeClr>
            </a:solidFill>
            <a:tailEnd type="arrow"/>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03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mj-lt"/>
              <a:ea typeface="+mn-ea"/>
              <a:cs typeface="+mn-cs"/>
            </a:endParaRPr>
          </a:p>
        </p:txBody>
      </p:sp>
      <p:sp>
        <p:nvSpPr>
          <p:cNvPr id="13" name="Oval 12"/>
          <p:cNvSpPr/>
          <p:nvPr/>
        </p:nvSpPr>
        <p:spPr>
          <a:xfrm>
            <a:off x="4433257" y="2526742"/>
            <a:ext cx="304519" cy="304519"/>
          </a:xfrm>
          <a:prstGeom prst="ellipse">
            <a:avLst/>
          </a:prstGeom>
          <a:noFill/>
          <a:ln>
            <a:solidFill>
              <a:schemeClr val="tx1">
                <a:lumMod val="75000"/>
                <a:lumOff val="25000"/>
              </a:schemeClr>
            </a:solidFill>
            <a:tailEnd type="arrow"/>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03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mj-lt"/>
              <a:ea typeface="+mn-ea"/>
              <a:cs typeface="+mn-cs"/>
            </a:endParaRPr>
          </a:p>
        </p:txBody>
      </p:sp>
      <p:sp>
        <p:nvSpPr>
          <p:cNvPr id="14" name="Oval 13"/>
          <p:cNvSpPr/>
          <p:nvPr/>
        </p:nvSpPr>
        <p:spPr>
          <a:xfrm>
            <a:off x="5245305" y="3338790"/>
            <a:ext cx="304519" cy="304519"/>
          </a:xfrm>
          <a:prstGeom prst="ellipse">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03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mj-lt"/>
              <a:ea typeface="+mn-ea"/>
              <a:cs typeface="+mn-cs"/>
            </a:endParaRPr>
          </a:p>
        </p:txBody>
      </p:sp>
      <p:sp>
        <p:nvSpPr>
          <p:cNvPr id="15" name="Oval 14"/>
          <p:cNvSpPr/>
          <p:nvPr/>
        </p:nvSpPr>
        <p:spPr>
          <a:xfrm>
            <a:off x="5245305" y="2932766"/>
            <a:ext cx="304519" cy="304519"/>
          </a:xfrm>
          <a:prstGeom prst="ellipse">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03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mj-lt"/>
              <a:ea typeface="+mn-ea"/>
              <a:cs typeface="+mn-cs"/>
            </a:endParaRPr>
          </a:p>
        </p:txBody>
      </p:sp>
      <p:sp>
        <p:nvSpPr>
          <p:cNvPr id="16" name="Oval 15"/>
          <p:cNvSpPr/>
          <p:nvPr/>
        </p:nvSpPr>
        <p:spPr>
          <a:xfrm>
            <a:off x="5245305" y="2526742"/>
            <a:ext cx="304519" cy="304519"/>
          </a:xfrm>
          <a:prstGeom prst="ellipse">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03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mj-lt"/>
              <a:ea typeface="+mn-ea"/>
              <a:cs typeface="+mn-cs"/>
            </a:endParaRPr>
          </a:p>
        </p:txBody>
      </p:sp>
      <p:cxnSp>
        <p:nvCxnSpPr>
          <p:cNvPr id="17" name="Straight Connector 16"/>
          <p:cNvCxnSpPr>
            <a:stCxn id="6" idx="6"/>
            <a:endCxn id="13" idx="2"/>
          </p:cNvCxnSpPr>
          <p:nvPr/>
        </p:nvCxnSpPr>
        <p:spPr>
          <a:xfrm>
            <a:off x="3824221" y="2475989"/>
            <a:ext cx="609036" cy="203012"/>
          </a:xfrm>
          <a:prstGeom prst="line">
            <a:avLst/>
          </a:prstGeom>
          <a:ln w="12700">
            <a:solidFill>
              <a:schemeClr val="tx1">
                <a:lumMod val="75000"/>
                <a:lumOff val="25000"/>
              </a:schemeClr>
            </a:solidFill>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6" idx="6"/>
            <a:endCxn id="12" idx="2"/>
          </p:cNvCxnSpPr>
          <p:nvPr/>
        </p:nvCxnSpPr>
        <p:spPr>
          <a:xfrm>
            <a:off x="3824221" y="2475989"/>
            <a:ext cx="609036" cy="609036"/>
          </a:xfrm>
          <a:prstGeom prst="line">
            <a:avLst/>
          </a:prstGeom>
          <a:ln w="12700">
            <a:solidFill>
              <a:schemeClr val="tx1">
                <a:lumMod val="75000"/>
                <a:lumOff val="25000"/>
              </a:schemeClr>
            </a:solidFill>
            <a:headEnd type="none"/>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6" idx="6"/>
            <a:endCxn id="11" idx="2"/>
          </p:cNvCxnSpPr>
          <p:nvPr/>
        </p:nvCxnSpPr>
        <p:spPr>
          <a:xfrm>
            <a:off x="3824221" y="2475989"/>
            <a:ext cx="609036" cy="1015060"/>
          </a:xfrm>
          <a:prstGeom prst="line">
            <a:avLst/>
          </a:prstGeom>
          <a:ln w="12700">
            <a:solidFill>
              <a:schemeClr val="tx1">
                <a:lumMod val="75000"/>
                <a:lumOff val="25000"/>
              </a:schemeClr>
            </a:solidFill>
            <a:headEnd type="none"/>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8" idx="6"/>
            <a:endCxn id="13" idx="2"/>
          </p:cNvCxnSpPr>
          <p:nvPr/>
        </p:nvCxnSpPr>
        <p:spPr>
          <a:xfrm flipV="1">
            <a:off x="3824221" y="2679001"/>
            <a:ext cx="609036" cy="203012"/>
          </a:xfrm>
          <a:prstGeom prst="line">
            <a:avLst/>
          </a:prstGeom>
          <a:ln w="12700">
            <a:solidFill>
              <a:schemeClr val="tx1">
                <a:lumMod val="75000"/>
                <a:lumOff val="25000"/>
              </a:schemeClr>
            </a:solidFill>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9" idx="6"/>
            <a:endCxn id="12" idx="2"/>
          </p:cNvCxnSpPr>
          <p:nvPr/>
        </p:nvCxnSpPr>
        <p:spPr>
          <a:xfrm flipV="1">
            <a:off x="3824221" y="3085025"/>
            <a:ext cx="609036" cy="203012"/>
          </a:xfrm>
          <a:prstGeom prst="line">
            <a:avLst/>
          </a:prstGeom>
          <a:ln w="12700">
            <a:solidFill>
              <a:schemeClr val="tx1">
                <a:lumMod val="75000"/>
                <a:lumOff val="25000"/>
              </a:schemeClr>
            </a:solidFill>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a:stCxn id="8" idx="6"/>
            <a:endCxn id="12" idx="2"/>
          </p:cNvCxnSpPr>
          <p:nvPr/>
        </p:nvCxnSpPr>
        <p:spPr>
          <a:xfrm>
            <a:off x="3824221" y="2882013"/>
            <a:ext cx="609036" cy="203012"/>
          </a:xfrm>
          <a:prstGeom prst="line">
            <a:avLst/>
          </a:prstGeom>
          <a:ln w="12700">
            <a:solidFill>
              <a:schemeClr val="tx1">
                <a:lumMod val="75000"/>
                <a:lumOff val="25000"/>
              </a:schemeClr>
            </a:solidFill>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a:stCxn id="8" idx="6"/>
            <a:endCxn id="11" idx="2"/>
          </p:cNvCxnSpPr>
          <p:nvPr/>
        </p:nvCxnSpPr>
        <p:spPr>
          <a:xfrm>
            <a:off x="3824221" y="2882013"/>
            <a:ext cx="609036" cy="609036"/>
          </a:xfrm>
          <a:prstGeom prst="line">
            <a:avLst/>
          </a:prstGeom>
          <a:ln w="12700">
            <a:solidFill>
              <a:schemeClr val="tx1">
                <a:lumMod val="75000"/>
                <a:lumOff val="25000"/>
              </a:schemeClr>
            </a:solidFill>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a:stCxn id="9" idx="6"/>
            <a:endCxn id="13" idx="2"/>
          </p:cNvCxnSpPr>
          <p:nvPr/>
        </p:nvCxnSpPr>
        <p:spPr>
          <a:xfrm flipV="1">
            <a:off x="3824221" y="2679001"/>
            <a:ext cx="609036" cy="609036"/>
          </a:xfrm>
          <a:prstGeom prst="line">
            <a:avLst/>
          </a:prstGeom>
          <a:ln w="12700">
            <a:solidFill>
              <a:schemeClr val="tx1">
                <a:lumMod val="75000"/>
                <a:lumOff val="25000"/>
              </a:schemeClr>
            </a:solidFill>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9" idx="6"/>
            <a:endCxn id="11" idx="2"/>
          </p:cNvCxnSpPr>
          <p:nvPr/>
        </p:nvCxnSpPr>
        <p:spPr>
          <a:xfrm>
            <a:off x="3824221" y="3288037"/>
            <a:ext cx="609036" cy="203012"/>
          </a:xfrm>
          <a:prstGeom prst="line">
            <a:avLst/>
          </a:prstGeom>
          <a:ln w="12700">
            <a:solidFill>
              <a:schemeClr val="tx1">
                <a:lumMod val="75000"/>
                <a:lumOff val="25000"/>
              </a:schemeClr>
            </a:solidFill>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a:stCxn id="10" idx="6"/>
            <a:endCxn id="13" idx="2"/>
          </p:cNvCxnSpPr>
          <p:nvPr/>
        </p:nvCxnSpPr>
        <p:spPr>
          <a:xfrm flipV="1">
            <a:off x="3824221" y="2679001"/>
            <a:ext cx="609036" cy="1015060"/>
          </a:xfrm>
          <a:prstGeom prst="line">
            <a:avLst/>
          </a:prstGeom>
          <a:ln w="12700">
            <a:solidFill>
              <a:schemeClr val="tx1">
                <a:lumMod val="75000"/>
                <a:lumOff val="25000"/>
              </a:schemeClr>
            </a:solidFill>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47" name="Straight Connector 46"/>
          <p:cNvCxnSpPr>
            <a:stCxn id="10" idx="6"/>
            <a:endCxn id="12" idx="2"/>
          </p:cNvCxnSpPr>
          <p:nvPr/>
        </p:nvCxnSpPr>
        <p:spPr>
          <a:xfrm flipV="1">
            <a:off x="3824221" y="3085025"/>
            <a:ext cx="609036" cy="609036"/>
          </a:xfrm>
          <a:prstGeom prst="line">
            <a:avLst/>
          </a:prstGeom>
          <a:ln w="12700">
            <a:solidFill>
              <a:schemeClr val="tx1">
                <a:lumMod val="75000"/>
                <a:lumOff val="25000"/>
              </a:schemeClr>
            </a:solidFill>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10" idx="6"/>
            <a:endCxn id="11" idx="2"/>
          </p:cNvCxnSpPr>
          <p:nvPr/>
        </p:nvCxnSpPr>
        <p:spPr>
          <a:xfrm flipV="1">
            <a:off x="3824221" y="3491049"/>
            <a:ext cx="609036" cy="203012"/>
          </a:xfrm>
          <a:prstGeom prst="line">
            <a:avLst/>
          </a:prstGeom>
          <a:ln w="12700">
            <a:solidFill>
              <a:schemeClr val="tx1">
                <a:lumMod val="75000"/>
                <a:lumOff val="25000"/>
              </a:schemeClr>
            </a:solidFill>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a:stCxn id="13" idx="6"/>
            <a:endCxn id="16" idx="2"/>
          </p:cNvCxnSpPr>
          <p:nvPr/>
        </p:nvCxnSpPr>
        <p:spPr>
          <a:xfrm>
            <a:off x="4737774" y="2679000"/>
            <a:ext cx="507531" cy="0"/>
          </a:xfrm>
          <a:prstGeom prst="line">
            <a:avLst/>
          </a:prstGeom>
          <a:ln w="12700">
            <a:solidFill>
              <a:schemeClr val="tx1">
                <a:lumMod val="75000"/>
                <a:lumOff val="25000"/>
              </a:schemeClr>
            </a:solidFill>
            <a:headEnd type="none"/>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13" idx="6"/>
            <a:endCxn id="15" idx="2"/>
          </p:cNvCxnSpPr>
          <p:nvPr/>
        </p:nvCxnSpPr>
        <p:spPr>
          <a:xfrm>
            <a:off x="4737774" y="2679000"/>
            <a:ext cx="507531" cy="406024"/>
          </a:xfrm>
          <a:prstGeom prst="line">
            <a:avLst/>
          </a:prstGeom>
          <a:ln w="12700">
            <a:solidFill>
              <a:schemeClr val="tx1">
                <a:lumMod val="75000"/>
                <a:lumOff val="25000"/>
              </a:schemeClr>
            </a:solidFill>
            <a:headEnd type="none"/>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a:stCxn id="13" idx="6"/>
            <a:endCxn id="14" idx="2"/>
          </p:cNvCxnSpPr>
          <p:nvPr/>
        </p:nvCxnSpPr>
        <p:spPr>
          <a:xfrm>
            <a:off x="4737774" y="2679000"/>
            <a:ext cx="507531" cy="812048"/>
          </a:xfrm>
          <a:prstGeom prst="line">
            <a:avLst/>
          </a:prstGeom>
          <a:ln w="12700">
            <a:solidFill>
              <a:schemeClr val="tx1">
                <a:lumMod val="75000"/>
                <a:lumOff val="25000"/>
              </a:schemeClr>
            </a:solidFill>
            <a:headEnd type="none"/>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62" name="Straight Connector 61"/>
          <p:cNvCxnSpPr>
            <a:stCxn id="12" idx="6"/>
            <a:endCxn id="16" idx="2"/>
          </p:cNvCxnSpPr>
          <p:nvPr/>
        </p:nvCxnSpPr>
        <p:spPr>
          <a:xfrm flipV="1">
            <a:off x="4737774" y="2679000"/>
            <a:ext cx="507531" cy="406024"/>
          </a:xfrm>
          <a:prstGeom prst="line">
            <a:avLst/>
          </a:prstGeom>
          <a:ln w="12700">
            <a:solidFill>
              <a:schemeClr val="tx1">
                <a:lumMod val="75000"/>
                <a:lumOff val="25000"/>
              </a:schemeClr>
            </a:solidFill>
            <a:headEnd type="none"/>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a:stCxn id="12" idx="6"/>
            <a:endCxn id="15" idx="2"/>
          </p:cNvCxnSpPr>
          <p:nvPr/>
        </p:nvCxnSpPr>
        <p:spPr>
          <a:xfrm>
            <a:off x="4737774" y="3085024"/>
            <a:ext cx="507531" cy="0"/>
          </a:xfrm>
          <a:prstGeom prst="line">
            <a:avLst/>
          </a:prstGeom>
          <a:ln w="12700">
            <a:solidFill>
              <a:schemeClr val="tx1">
                <a:lumMod val="75000"/>
                <a:lumOff val="25000"/>
              </a:schemeClr>
            </a:solidFill>
            <a:headEnd type="none"/>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a:stCxn id="12" idx="6"/>
            <a:endCxn id="14" idx="2"/>
          </p:cNvCxnSpPr>
          <p:nvPr/>
        </p:nvCxnSpPr>
        <p:spPr>
          <a:xfrm>
            <a:off x="4737774" y="3085024"/>
            <a:ext cx="507531" cy="406024"/>
          </a:xfrm>
          <a:prstGeom prst="line">
            <a:avLst/>
          </a:prstGeom>
          <a:ln w="12700">
            <a:solidFill>
              <a:schemeClr val="tx1">
                <a:lumMod val="75000"/>
                <a:lumOff val="25000"/>
              </a:schemeClr>
            </a:solidFill>
            <a:headEnd type="none"/>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72" name="Straight Connector 71"/>
          <p:cNvCxnSpPr>
            <a:stCxn id="11" idx="6"/>
            <a:endCxn id="16" idx="2"/>
          </p:cNvCxnSpPr>
          <p:nvPr/>
        </p:nvCxnSpPr>
        <p:spPr>
          <a:xfrm flipV="1">
            <a:off x="4737774" y="2679000"/>
            <a:ext cx="507531" cy="812048"/>
          </a:xfrm>
          <a:prstGeom prst="line">
            <a:avLst/>
          </a:prstGeom>
          <a:ln w="12700">
            <a:solidFill>
              <a:schemeClr val="tx1">
                <a:lumMod val="75000"/>
                <a:lumOff val="25000"/>
              </a:schemeClr>
            </a:solidFill>
            <a:headEnd type="none"/>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75" name="Straight Connector 74"/>
          <p:cNvCxnSpPr>
            <a:stCxn id="11" idx="6"/>
            <a:endCxn id="15" idx="2"/>
          </p:cNvCxnSpPr>
          <p:nvPr/>
        </p:nvCxnSpPr>
        <p:spPr>
          <a:xfrm flipV="1">
            <a:off x="4737774" y="3085024"/>
            <a:ext cx="507531" cy="406024"/>
          </a:xfrm>
          <a:prstGeom prst="line">
            <a:avLst/>
          </a:prstGeom>
          <a:ln w="12700">
            <a:solidFill>
              <a:schemeClr val="tx1">
                <a:lumMod val="75000"/>
                <a:lumOff val="25000"/>
              </a:schemeClr>
            </a:solidFill>
            <a:headEnd type="none"/>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78" name="Straight Connector 77"/>
          <p:cNvCxnSpPr>
            <a:stCxn id="11" idx="6"/>
            <a:endCxn id="14" idx="2"/>
          </p:cNvCxnSpPr>
          <p:nvPr/>
        </p:nvCxnSpPr>
        <p:spPr>
          <a:xfrm>
            <a:off x="4737774" y="3491048"/>
            <a:ext cx="507531" cy="0"/>
          </a:xfrm>
          <a:prstGeom prst="line">
            <a:avLst/>
          </a:prstGeom>
          <a:ln w="12700">
            <a:solidFill>
              <a:schemeClr val="tx1">
                <a:lumMod val="75000"/>
                <a:lumOff val="25000"/>
              </a:schemeClr>
            </a:solidFill>
            <a:headEnd type="none"/>
            <a:tailEnd type="triangle" w="sm" len="sm"/>
          </a:ln>
          <a:effectLst/>
        </p:spPr>
        <p:style>
          <a:lnRef idx="2">
            <a:schemeClr val="accent1"/>
          </a:lnRef>
          <a:fillRef idx="0">
            <a:schemeClr val="accent1"/>
          </a:fillRef>
          <a:effectRef idx="1">
            <a:schemeClr val="accent1"/>
          </a:effectRef>
          <a:fontRef idx="minor">
            <a:schemeClr val="tx1"/>
          </a:fontRef>
        </p:style>
      </p:cxnSp>
      <p:sp>
        <p:nvSpPr>
          <p:cNvPr id="87" name="Rectangle 86"/>
          <p:cNvSpPr/>
          <p:nvPr/>
        </p:nvSpPr>
        <p:spPr>
          <a:xfrm>
            <a:off x="1322396" y="2449121"/>
            <a:ext cx="1116567" cy="758636"/>
          </a:xfrm>
          <a:prstGeom prst="rect">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03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mj-lt"/>
              <a:ea typeface="+mn-ea"/>
              <a:cs typeface="+mn-cs"/>
            </a:endParaRPr>
          </a:p>
        </p:txBody>
      </p:sp>
      <p:sp>
        <p:nvSpPr>
          <p:cNvPr id="88" name="Rectangle 87"/>
          <p:cNvSpPr/>
          <p:nvPr/>
        </p:nvSpPr>
        <p:spPr>
          <a:xfrm>
            <a:off x="1220889" y="2550626"/>
            <a:ext cx="1116567" cy="758636"/>
          </a:xfrm>
          <a:prstGeom prst="rect">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03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mj-lt"/>
              <a:ea typeface="+mn-ea"/>
              <a:cs typeface="+mn-cs"/>
            </a:endParaRPr>
          </a:p>
        </p:txBody>
      </p:sp>
      <p:sp>
        <p:nvSpPr>
          <p:cNvPr id="89" name="Rectangle 88"/>
          <p:cNvSpPr/>
          <p:nvPr/>
        </p:nvSpPr>
        <p:spPr>
          <a:xfrm>
            <a:off x="1119384" y="2652133"/>
            <a:ext cx="1116567" cy="758636"/>
          </a:xfrm>
          <a:prstGeom prst="rect">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03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mj-lt"/>
              <a:ea typeface="+mn-ea"/>
              <a:cs typeface="+mn-cs"/>
            </a:endParaRPr>
          </a:p>
        </p:txBody>
      </p:sp>
      <p:sp>
        <p:nvSpPr>
          <p:cNvPr id="90" name="Rectangle 89"/>
          <p:cNvSpPr/>
          <p:nvPr/>
        </p:nvSpPr>
        <p:spPr>
          <a:xfrm>
            <a:off x="1017877" y="2753638"/>
            <a:ext cx="1116567" cy="758636"/>
          </a:xfrm>
          <a:prstGeom prst="rect">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03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mj-lt"/>
              <a:ea typeface="+mn-ea"/>
              <a:cs typeface="+mn-cs"/>
            </a:endParaRPr>
          </a:p>
        </p:txBody>
      </p:sp>
      <p:sp>
        <p:nvSpPr>
          <p:cNvPr id="91" name="Rectangle 90"/>
          <p:cNvSpPr/>
          <p:nvPr/>
        </p:nvSpPr>
        <p:spPr>
          <a:xfrm>
            <a:off x="916372" y="2855145"/>
            <a:ext cx="1116567" cy="758636"/>
          </a:xfrm>
          <a:prstGeom prst="rect">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03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mj-lt"/>
              <a:ea typeface="+mn-ea"/>
              <a:cs typeface="+mn-cs"/>
            </a:endParaRPr>
          </a:p>
        </p:txBody>
      </p:sp>
      <p:sp>
        <p:nvSpPr>
          <p:cNvPr id="84" name="Rectangle 83"/>
          <p:cNvSpPr/>
          <p:nvPr/>
        </p:nvSpPr>
        <p:spPr>
          <a:xfrm>
            <a:off x="814865" y="2956651"/>
            <a:ext cx="1116567" cy="758636"/>
          </a:xfrm>
          <a:prstGeom prst="rect">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03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mj-lt"/>
              <a:ea typeface="+mn-ea"/>
              <a:cs typeface="+mn-cs"/>
            </a:endParaRPr>
          </a:p>
        </p:txBody>
      </p:sp>
      <p:cxnSp>
        <p:nvCxnSpPr>
          <p:cNvPr id="93" name="Straight Arrow Connector 92"/>
          <p:cNvCxnSpPr>
            <a:cxnSpLocks/>
          </p:cNvCxnSpPr>
          <p:nvPr/>
        </p:nvCxnSpPr>
        <p:spPr>
          <a:xfrm flipV="1">
            <a:off x="1953386" y="3195816"/>
            <a:ext cx="736356" cy="763955"/>
          </a:xfrm>
          <a:prstGeom prst="straightConnector1">
            <a:avLst/>
          </a:prstGeom>
          <a:ln>
            <a:solidFill>
              <a:schemeClr val="tx1">
                <a:lumMod val="75000"/>
                <a:lumOff val="25000"/>
              </a:schemeClr>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97" name="TextBox 96"/>
          <p:cNvSpPr txBox="1"/>
          <p:nvPr/>
        </p:nvSpPr>
        <p:spPr>
          <a:xfrm>
            <a:off x="2263992" y="3489756"/>
            <a:ext cx="1146348" cy="738664"/>
          </a:xfrm>
          <a:prstGeom prst="rect">
            <a:avLst/>
          </a:prstGeom>
          <a:noFill/>
        </p:spPr>
        <p:txBody>
          <a:bodyPr vert="horz" wrap="square" lIns="0" tIns="0" rIns="0" bIns="0" rtlCol="0">
            <a:spAutoFit/>
          </a:bodyPr>
          <a:lstStyle/>
          <a:p>
            <a:pPr marL="0" marR="0" lvl="0" indent="0" algn="l" defTabSz="60903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tx2"/>
                </a:solidFill>
                <a:effectLst/>
                <a:uLnTx/>
                <a:uFillTx/>
                <a:latin typeface="+mj-lt"/>
                <a:ea typeface="+mn-ea"/>
                <a:cs typeface="+mn-cs"/>
              </a:rPr>
              <a:t>     Lots of Labeled </a:t>
            </a:r>
            <a:r>
              <a:rPr lang="en-US" sz="1600" dirty="0">
                <a:solidFill>
                  <a:schemeClr val="tx2"/>
                </a:solidFill>
                <a:latin typeface="+mj-lt"/>
              </a:rPr>
              <a:t>D</a:t>
            </a:r>
            <a:r>
              <a:rPr kumimoji="0" lang="en-US" sz="1600" b="0" i="0" u="none" strike="noStrike" kern="1200" cap="none" spc="0" normalizeH="0" baseline="0" noProof="0" dirty="0">
                <a:ln>
                  <a:noFill/>
                </a:ln>
                <a:solidFill>
                  <a:schemeClr val="tx2"/>
                </a:solidFill>
                <a:effectLst/>
                <a:uLnTx/>
                <a:uFillTx/>
                <a:latin typeface="+mj-lt"/>
                <a:ea typeface="+mn-ea"/>
                <a:cs typeface="+mn-cs"/>
              </a:rPr>
              <a:t>ata!</a:t>
            </a:r>
          </a:p>
        </p:txBody>
      </p:sp>
      <p:sp>
        <p:nvSpPr>
          <p:cNvPr id="98" name="Rectangle 97"/>
          <p:cNvSpPr/>
          <p:nvPr/>
        </p:nvSpPr>
        <p:spPr>
          <a:xfrm>
            <a:off x="746120" y="5008493"/>
            <a:ext cx="1116567" cy="758636"/>
          </a:xfrm>
          <a:prstGeom prst="rect">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03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mj-lt"/>
              <a:ea typeface="+mn-ea"/>
              <a:cs typeface="+mn-cs"/>
            </a:endParaRPr>
          </a:p>
        </p:txBody>
      </p:sp>
      <p:pic>
        <p:nvPicPr>
          <p:cNvPr id="100" name="Picture 99"/>
          <p:cNvPicPr>
            <a:picLocks noChangeAspect="1"/>
          </p:cNvPicPr>
          <p:nvPr/>
        </p:nvPicPr>
        <p:blipFill rotWithShape="1">
          <a:blip r:embed="rId3" cstate="screen">
            <a:duotone>
              <a:schemeClr val="accent6">
                <a:shade val="45000"/>
                <a:satMod val="135000"/>
              </a:schemeClr>
              <a:prstClr val="white"/>
            </a:duotone>
            <a:extLst>
              <a:ext uri="{28A0092B-C50C-407E-A947-70E740481C1C}">
                <a14:useLocalDpi xmlns:a14="http://schemas.microsoft.com/office/drawing/2010/main"/>
              </a:ext>
            </a:extLst>
          </a:blip>
          <a:srcRect/>
          <a:stretch/>
        </p:blipFill>
        <p:spPr>
          <a:xfrm>
            <a:off x="865137" y="5081963"/>
            <a:ext cx="906215" cy="611695"/>
          </a:xfrm>
          <a:prstGeom prst="rect">
            <a:avLst/>
          </a:prstGeom>
        </p:spPr>
      </p:pic>
      <p:sp>
        <p:nvSpPr>
          <p:cNvPr id="101" name="TextBox 100"/>
          <p:cNvSpPr txBox="1"/>
          <p:nvPr/>
        </p:nvSpPr>
        <p:spPr>
          <a:xfrm>
            <a:off x="640413" y="1341705"/>
            <a:ext cx="1331561" cy="369332"/>
          </a:xfrm>
          <a:prstGeom prst="rect">
            <a:avLst/>
          </a:prstGeom>
          <a:noFill/>
        </p:spPr>
        <p:txBody>
          <a:bodyPr vert="horz" wrap="square" lIns="0" tIns="0" rIns="0" bIns="0" rtlCol="0">
            <a:spAutoFit/>
          </a:bodyPr>
          <a:lstStyle/>
          <a:p>
            <a:pPr marL="0" marR="0" lvl="0" indent="0" algn="ctr" defTabSz="60903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tx2"/>
                </a:solidFill>
                <a:effectLst/>
                <a:uLnTx/>
                <a:uFillTx/>
                <a:latin typeface="+mj-lt"/>
                <a:ea typeface="Intel Clear Pro" panose="020B0804020202060201" pitchFamily="34" charset="77"/>
                <a:cs typeface="Intel Clear Pro" panose="020B0804020202060201" pitchFamily="34" charset="77"/>
              </a:rPr>
              <a:t>Training</a:t>
            </a:r>
          </a:p>
        </p:txBody>
      </p:sp>
      <p:sp>
        <p:nvSpPr>
          <p:cNvPr id="103" name="TextBox 102"/>
          <p:cNvSpPr txBox="1"/>
          <p:nvPr/>
        </p:nvSpPr>
        <p:spPr>
          <a:xfrm>
            <a:off x="640413" y="4414858"/>
            <a:ext cx="1513236" cy="369332"/>
          </a:xfrm>
          <a:prstGeom prst="rect">
            <a:avLst/>
          </a:prstGeom>
          <a:noFill/>
        </p:spPr>
        <p:txBody>
          <a:bodyPr vert="horz" wrap="square" lIns="0" tIns="0" rIns="0" bIns="0" rtlCol="0">
            <a:spAutoFit/>
          </a:bodyPr>
          <a:lstStyle/>
          <a:p>
            <a:pPr marL="0" marR="0" lvl="0" indent="0" algn="ctr" defTabSz="60903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tx2"/>
                </a:solidFill>
                <a:effectLst/>
                <a:uLnTx/>
                <a:uFillTx/>
                <a:latin typeface="+mj-lt"/>
                <a:ea typeface="Intel Clear Pro" panose="020B0804020202060201" pitchFamily="34" charset="77"/>
                <a:cs typeface="Intel Clear Pro" panose="020B0804020202060201" pitchFamily="34" charset="77"/>
              </a:rPr>
              <a:t>Inference</a:t>
            </a:r>
          </a:p>
        </p:txBody>
      </p:sp>
      <p:sp>
        <p:nvSpPr>
          <p:cNvPr id="104" name="Oval 103"/>
          <p:cNvSpPr/>
          <p:nvPr/>
        </p:nvSpPr>
        <p:spPr>
          <a:xfrm>
            <a:off x="3519702" y="4650562"/>
            <a:ext cx="304519" cy="304519"/>
          </a:xfrm>
          <a:prstGeom prst="ellipse">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03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mj-lt"/>
              <a:ea typeface="+mn-ea"/>
              <a:cs typeface="+mn-cs"/>
            </a:endParaRPr>
          </a:p>
        </p:txBody>
      </p:sp>
      <p:sp>
        <p:nvSpPr>
          <p:cNvPr id="105" name="Oval 104"/>
          <p:cNvSpPr/>
          <p:nvPr/>
        </p:nvSpPr>
        <p:spPr>
          <a:xfrm>
            <a:off x="3519702" y="5056586"/>
            <a:ext cx="304519" cy="304519"/>
          </a:xfrm>
          <a:prstGeom prst="ellipse">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03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mj-lt"/>
              <a:ea typeface="+mn-ea"/>
              <a:cs typeface="+mn-cs"/>
            </a:endParaRPr>
          </a:p>
        </p:txBody>
      </p:sp>
      <p:sp>
        <p:nvSpPr>
          <p:cNvPr id="106" name="Oval 105"/>
          <p:cNvSpPr/>
          <p:nvPr/>
        </p:nvSpPr>
        <p:spPr>
          <a:xfrm>
            <a:off x="3519702" y="5462611"/>
            <a:ext cx="304519" cy="304519"/>
          </a:xfrm>
          <a:prstGeom prst="ellipse">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03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mj-lt"/>
              <a:ea typeface="+mn-ea"/>
              <a:cs typeface="+mn-cs"/>
            </a:endParaRPr>
          </a:p>
        </p:txBody>
      </p:sp>
      <p:sp>
        <p:nvSpPr>
          <p:cNvPr id="107" name="Oval 106"/>
          <p:cNvSpPr/>
          <p:nvPr/>
        </p:nvSpPr>
        <p:spPr>
          <a:xfrm>
            <a:off x="3519702" y="5868635"/>
            <a:ext cx="304519" cy="304519"/>
          </a:xfrm>
          <a:prstGeom prst="ellipse">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03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mj-lt"/>
              <a:ea typeface="+mn-ea"/>
              <a:cs typeface="+mn-cs"/>
            </a:endParaRPr>
          </a:p>
        </p:txBody>
      </p:sp>
      <p:sp>
        <p:nvSpPr>
          <p:cNvPr id="108" name="Oval 107"/>
          <p:cNvSpPr/>
          <p:nvPr/>
        </p:nvSpPr>
        <p:spPr>
          <a:xfrm>
            <a:off x="4433257" y="5665623"/>
            <a:ext cx="304519" cy="304519"/>
          </a:xfrm>
          <a:prstGeom prst="ellipse">
            <a:avLst/>
          </a:prstGeom>
          <a:noFill/>
          <a:ln>
            <a:solidFill>
              <a:schemeClr val="tx1">
                <a:lumMod val="75000"/>
                <a:lumOff val="25000"/>
              </a:schemeClr>
            </a:solidFill>
            <a:tailEnd type="arrow"/>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03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mj-lt"/>
              <a:ea typeface="+mn-ea"/>
              <a:cs typeface="+mn-cs"/>
            </a:endParaRPr>
          </a:p>
        </p:txBody>
      </p:sp>
      <p:sp>
        <p:nvSpPr>
          <p:cNvPr id="109" name="Oval 108"/>
          <p:cNvSpPr/>
          <p:nvPr/>
        </p:nvSpPr>
        <p:spPr>
          <a:xfrm>
            <a:off x="4433257" y="5259598"/>
            <a:ext cx="304519" cy="304519"/>
          </a:xfrm>
          <a:prstGeom prst="ellipse">
            <a:avLst/>
          </a:prstGeom>
          <a:noFill/>
          <a:ln>
            <a:solidFill>
              <a:schemeClr val="tx1">
                <a:lumMod val="75000"/>
                <a:lumOff val="25000"/>
              </a:schemeClr>
            </a:solidFill>
            <a:tailEnd type="arrow"/>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03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mj-lt"/>
              <a:ea typeface="+mn-ea"/>
              <a:cs typeface="+mn-cs"/>
            </a:endParaRPr>
          </a:p>
        </p:txBody>
      </p:sp>
      <p:sp>
        <p:nvSpPr>
          <p:cNvPr id="110" name="Oval 109"/>
          <p:cNvSpPr/>
          <p:nvPr/>
        </p:nvSpPr>
        <p:spPr>
          <a:xfrm>
            <a:off x="4433257" y="4853574"/>
            <a:ext cx="304519" cy="304519"/>
          </a:xfrm>
          <a:prstGeom prst="ellipse">
            <a:avLst/>
          </a:prstGeom>
          <a:noFill/>
          <a:ln>
            <a:solidFill>
              <a:schemeClr val="tx1">
                <a:lumMod val="75000"/>
                <a:lumOff val="25000"/>
              </a:schemeClr>
            </a:solidFill>
            <a:tailEnd type="arrow"/>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03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mj-lt"/>
              <a:ea typeface="+mn-ea"/>
              <a:cs typeface="+mn-cs"/>
            </a:endParaRPr>
          </a:p>
        </p:txBody>
      </p:sp>
      <p:sp>
        <p:nvSpPr>
          <p:cNvPr id="111" name="Oval 110"/>
          <p:cNvSpPr/>
          <p:nvPr/>
        </p:nvSpPr>
        <p:spPr>
          <a:xfrm>
            <a:off x="5245305" y="5665623"/>
            <a:ext cx="304519" cy="304519"/>
          </a:xfrm>
          <a:prstGeom prst="ellipse">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03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mj-lt"/>
              <a:ea typeface="+mn-ea"/>
              <a:cs typeface="+mn-cs"/>
            </a:endParaRPr>
          </a:p>
        </p:txBody>
      </p:sp>
      <p:sp>
        <p:nvSpPr>
          <p:cNvPr id="112" name="Oval 111"/>
          <p:cNvSpPr/>
          <p:nvPr/>
        </p:nvSpPr>
        <p:spPr>
          <a:xfrm>
            <a:off x="5245305" y="5259598"/>
            <a:ext cx="304519" cy="304519"/>
          </a:xfrm>
          <a:prstGeom prst="ellipse">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03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mj-lt"/>
              <a:ea typeface="+mn-ea"/>
              <a:cs typeface="+mn-cs"/>
            </a:endParaRPr>
          </a:p>
        </p:txBody>
      </p:sp>
      <p:sp>
        <p:nvSpPr>
          <p:cNvPr id="113" name="Oval 112"/>
          <p:cNvSpPr/>
          <p:nvPr/>
        </p:nvSpPr>
        <p:spPr>
          <a:xfrm>
            <a:off x="5245305" y="4853574"/>
            <a:ext cx="304519" cy="304519"/>
          </a:xfrm>
          <a:prstGeom prst="ellipse">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03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mj-lt"/>
              <a:ea typeface="+mn-ea"/>
              <a:cs typeface="+mn-cs"/>
            </a:endParaRPr>
          </a:p>
        </p:txBody>
      </p:sp>
      <p:cxnSp>
        <p:nvCxnSpPr>
          <p:cNvPr id="114" name="Straight Connector 113"/>
          <p:cNvCxnSpPr>
            <a:stCxn id="104" idx="6"/>
            <a:endCxn id="110" idx="2"/>
          </p:cNvCxnSpPr>
          <p:nvPr/>
        </p:nvCxnSpPr>
        <p:spPr>
          <a:xfrm>
            <a:off x="3824221" y="4802822"/>
            <a:ext cx="609036" cy="203012"/>
          </a:xfrm>
          <a:prstGeom prst="line">
            <a:avLst/>
          </a:prstGeom>
          <a:ln w="12700">
            <a:solidFill>
              <a:schemeClr val="tx1">
                <a:lumMod val="75000"/>
                <a:lumOff val="25000"/>
              </a:schemeClr>
            </a:solidFill>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a:stCxn id="104" idx="6"/>
            <a:endCxn id="109" idx="2"/>
          </p:cNvCxnSpPr>
          <p:nvPr/>
        </p:nvCxnSpPr>
        <p:spPr>
          <a:xfrm>
            <a:off x="3824221" y="4802822"/>
            <a:ext cx="609036" cy="609036"/>
          </a:xfrm>
          <a:prstGeom prst="line">
            <a:avLst/>
          </a:prstGeom>
          <a:ln w="12700">
            <a:solidFill>
              <a:schemeClr val="tx1">
                <a:lumMod val="75000"/>
                <a:lumOff val="25000"/>
              </a:schemeClr>
            </a:solidFill>
            <a:headEnd type="none"/>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a:stCxn id="104" idx="6"/>
            <a:endCxn id="108" idx="2"/>
          </p:cNvCxnSpPr>
          <p:nvPr/>
        </p:nvCxnSpPr>
        <p:spPr>
          <a:xfrm>
            <a:off x="3824221" y="4802822"/>
            <a:ext cx="609036" cy="1015060"/>
          </a:xfrm>
          <a:prstGeom prst="line">
            <a:avLst/>
          </a:prstGeom>
          <a:ln w="12700">
            <a:solidFill>
              <a:schemeClr val="tx1">
                <a:lumMod val="75000"/>
                <a:lumOff val="25000"/>
              </a:schemeClr>
            </a:solidFill>
            <a:headEnd type="none"/>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a:stCxn id="105" idx="6"/>
            <a:endCxn id="110" idx="2"/>
          </p:cNvCxnSpPr>
          <p:nvPr/>
        </p:nvCxnSpPr>
        <p:spPr>
          <a:xfrm flipV="1">
            <a:off x="3824221" y="5005834"/>
            <a:ext cx="609036" cy="203012"/>
          </a:xfrm>
          <a:prstGeom prst="line">
            <a:avLst/>
          </a:prstGeom>
          <a:ln w="12700">
            <a:solidFill>
              <a:schemeClr val="tx1">
                <a:lumMod val="75000"/>
                <a:lumOff val="25000"/>
              </a:schemeClr>
            </a:solidFill>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118" name="Straight Connector 117"/>
          <p:cNvCxnSpPr>
            <a:stCxn id="106" idx="6"/>
            <a:endCxn id="109" idx="2"/>
          </p:cNvCxnSpPr>
          <p:nvPr/>
        </p:nvCxnSpPr>
        <p:spPr>
          <a:xfrm flipV="1">
            <a:off x="3824221" y="5411858"/>
            <a:ext cx="609036" cy="203012"/>
          </a:xfrm>
          <a:prstGeom prst="line">
            <a:avLst/>
          </a:prstGeom>
          <a:ln w="12700">
            <a:solidFill>
              <a:schemeClr val="tx1">
                <a:lumMod val="75000"/>
                <a:lumOff val="25000"/>
              </a:schemeClr>
            </a:solidFill>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a:stCxn id="105" idx="6"/>
            <a:endCxn id="109" idx="2"/>
          </p:cNvCxnSpPr>
          <p:nvPr/>
        </p:nvCxnSpPr>
        <p:spPr>
          <a:xfrm>
            <a:off x="3824221" y="5208846"/>
            <a:ext cx="609036" cy="203012"/>
          </a:xfrm>
          <a:prstGeom prst="line">
            <a:avLst/>
          </a:prstGeom>
          <a:ln w="12700">
            <a:solidFill>
              <a:schemeClr val="tx1">
                <a:lumMod val="75000"/>
                <a:lumOff val="25000"/>
              </a:schemeClr>
            </a:solidFill>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a:stCxn id="105" idx="6"/>
            <a:endCxn id="108" idx="2"/>
          </p:cNvCxnSpPr>
          <p:nvPr/>
        </p:nvCxnSpPr>
        <p:spPr>
          <a:xfrm>
            <a:off x="3824221" y="5208846"/>
            <a:ext cx="609036" cy="609036"/>
          </a:xfrm>
          <a:prstGeom prst="line">
            <a:avLst/>
          </a:prstGeom>
          <a:ln w="12700">
            <a:solidFill>
              <a:schemeClr val="tx1">
                <a:lumMod val="75000"/>
                <a:lumOff val="25000"/>
              </a:schemeClr>
            </a:solidFill>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p:cNvCxnSpPr>
            <a:stCxn id="106" idx="6"/>
            <a:endCxn id="110" idx="2"/>
          </p:cNvCxnSpPr>
          <p:nvPr/>
        </p:nvCxnSpPr>
        <p:spPr>
          <a:xfrm flipV="1">
            <a:off x="3824221" y="5005834"/>
            <a:ext cx="609036" cy="609036"/>
          </a:xfrm>
          <a:prstGeom prst="line">
            <a:avLst/>
          </a:prstGeom>
          <a:ln w="12700">
            <a:solidFill>
              <a:schemeClr val="tx1">
                <a:lumMod val="75000"/>
                <a:lumOff val="25000"/>
              </a:schemeClr>
            </a:solidFill>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a:stCxn id="106" idx="6"/>
            <a:endCxn id="108" idx="2"/>
          </p:cNvCxnSpPr>
          <p:nvPr/>
        </p:nvCxnSpPr>
        <p:spPr>
          <a:xfrm>
            <a:off x="3824221" y="5614870"/>
            <a:ext cx="609036" cy="203012"/>
          </a:xfrm>
          <a:prstGeom prst="line">
            <a:avLst/>
          </a:prstGeom>
          <a:ln w="12700">
            <a:solidFill>
              <a:schemeClr val="tx1">
                <a:lumMod val="75000"/>
                <a:lumOff val="25000"/>
              </a:schemeClr>
            </a:solidFill>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a:stCxn id="107" idx="6"/>
            <a:endCxn id="110" idx="2"/>
          </p:cNvCxnSpPr>
          <p:nvPr/>
        </p:nvCxnSpPr>
        <p:spPr>
          <a:xfrm flipV="1">
            <a:off x="3824221" y="5005834"/>
            <a:ext cx="609036" cy="1015060"/>
          </a:xfrm>
          <a:prstGeom prst="line">
            <a:avLst/>
          </a:prstGeom>
          <a:ln w="12700">
            <a:solidFill>
              <a:schemeClr val="tx1">
                <a:lumMod val="75000"/>
                <a:lumOff val="25000"/>
              </a:schemeClr>
            </a:solidFill>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a:stCxn id="107" idx="6"/>
            <a:endCxn id="109" idx="2"/>
          </p:cNvCxnSpPr>
          <p:nvPr/>
        </p:nvCxnSpPr>
        <p:spPr>
          <a:xfrm flipV="1">
            <a:off x="3824221" y="5411858"/>
            <a:ext cx="609036" cy="609036"/>
          </a:xfrm>
          <a:prstGeom prst="line">
            <a:avLst/>
          </a:prstGeom>
          <a:ln w="12700">
            <a:solidFill>
              <a:schemeClr val="tx1">
                <a:lumMod val="75000"/>
                <a:lumOff val="25000"/>
              </a:schemeClr>
            </a:solidFill>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a:stCxn id="107" idx="6"/>
            <a:endCxn id="108" idx="2"/>
          </p:cNvCxnSpPr>
          <p:nvPr/>
        </p:nvCxnSpPr>
        <p:spPr>
          <a:xfrm flipV="1">
            <a:off x="3824221" y="5817882"/>
            <a:ext cx="609036" cy="203012"/>
          </a:xfrm>
          <a:prstGeom prst="line">
            <a:avLst/>
          </a:prstGeom>
          <a:ln w="12700">
            <a:solidFill>
              <a:schemeClr val="tx1">
                <a:lumMod val="75000"/>
                <a:lumOff val="25000"/>
              </a:schemeClr>
            </a:solidFill>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a:stCxn id="110" idx="6"/>
            <a:endCxn id="113" idx="2"/>
          </p:cNvCxnSpPr>
          <p:nvPr/>
        </p:nvCxnSpPr>
        <p:spPr>
          <a:xfrm>
            <a:off x="4737774" y="5005833"/>
            <a:ext cx="507531" cy="0"/>
          </a:xfrm>
          <a:prstGeom prst="line">
            <a:avLst/>
          </a:prstGeom>
          <a:ln w="12700">
            <a:solidFill>
              <a:schemeClr val="tx1">
                <a:lumMod val="75000"/>
                <a:lumOff val="25000"/>
              </a:schemeClr>
            </a:solidFill>
            <a:headEnd type="none"/>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p:cNvCxnSpPr>
            <a:stCxn id="110" idx="6"/>
            <a:endCxn id="112" idx="2"/>
          </p:cNvCxnSpPr>
          <p:nvPr/>
        </p:nvCxnSpPr>
        <p:spPr>
          <a:xfrm>
            <a:off x="4737774" y="5005833"/>
            <a:ext cx="507531" cy="406024"/>
          </a:xfrm>
          <a:prstGeom prst="line">
            <a:avLst/>
          </a:prstGeom>
          <a:ln w="12700">
            <a:solidFill>
              <a:schemeClr val="tx1">
                <a:lumMod val="75000"/>
                <a:lumOff val="25000"/>
              </a:schemeClr>
            </a:solidFill>
            <a:headEnd type="none"/>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a:stCxn id="110" idx="6"/>
            <a:endCxn id="111" idx="2"/>
          </p:cNvCxnSpPr>
          <p:nvPr/>
        </p:nvCxnSpPr>
        <p:spPr>
          <a:xfrm>
            <a:off x="4737774" y="5005833"/>
            <a:ext cx="507531" cy="812048"/>
          </a:xfrm>
          <a:prstGeom prst="line">
            <a:avLst/>
          </a:prstGeom>
          <a:ln w="12700">
            <a:solidFill>
              <a:schemeClr val="tx1">
                <a:lumMod val="75000"/>
                <a:lumOff val="25000"/>
              </a:schemeClr>
            </a:solidFill>
            <a:headEnd type="none"/>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a:stCxn id="109" idx="6"/>
            <a:endCxn id="113" idx="2"/>
          </p:cNvCxnSpPr>
          <p:nvPr/>
        </p:nvCxnSpPr>
        <p:spPr>
          <a:xfrm flipV="1">
            <a:off x="4737774" y="5005833"/>
            <a:ext cx="507531" cy="406024"/>
          </a:xfrm>
          <a:prstGeom prst="line">
            <a:avLst/>
          </a:prstGeom>
          <a:ln w="12700">
            <a:solidFill>
              <a:schemeClr val="tx1">
                <a:lumMod val="75000"/>
                <a:lumOff val="25000"/>
              </a:schemeClr>
            </a:solidFill>
            <a:headEnd type="none"/>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130" name="Straight Connector 129"/>
          <p:cNvCxnSpPr>
            <a:stCxn id="109" idx="6"/>
            <a:endCxn id="112" idx="2"/>
          </p:cNvCxnSpPr>
          <p:nvPr/>
        </p:nvCxnSpPr>
        <p:spPr>
          <a:xfrm>
            <a:off x="4737774" y="5411857"/>
            <a:ext cx="507531" cy="0"/>
          </a:xfrm>
          <a:prstGeom prst="line">
            <a:avLst/>
          </a:prstGeom>
          <a:ln w="12700">
            <a:solidFill>
              <a:schemeClr val="tx1">
                <a:lumMod val="75000"/>
                <a:lumOff val="25000"/>
              </a:schemeClr>
            </a:solidFill>
            <a:headEnd type="none"/>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131" name="Straight Connector 130"/>
          <p:cNvCxnSpPr>
            <a:stCxn id="109" idx="6"/>
            <a:endCxn id="111" idx="2"/>
          </p:cNvCxnSpPr>
          <p:nvPr/>
        </p:nvCxnSpPr>
        <p:spPr>
          <a:xfrm>
            <a:off x="4737774" y="5411857"/>
            <a:ext cx="507531" cy="406024"/>
          </a:xfrm>
          <a:prstGeom prst="line">
            <a:avLst/>
          </a:prstGeom>
          <a:ln w="12700">
            <a:solidFill>
              <a:schemeClr val="tx1">
                <a:lumMod val="75000"/>
                <a:lumOff val="25000"/>
              </a:schemeClr>
            </a:solidFill>
            <a:headEnd type="none"/>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a:stCxn id="108" idx="6"/>
            <a:endCxn id="113" idx="2"/>
          </p:cNvCxnSpPr>
          <p:nvPr/>
        </p:nvCxnSpPr>
        <p:spPr>
          <a:xfrm flipV="1">
            <a:off x="4737774" y="5005833"/>
            <a:ext cx="507531" cy="812048"/>
          </a:xfrm>
          <a:prstGeom prst="line">
            <a:avLst/>
          </a:prstGeom>
          <a:ln w="12700">
            <a:solidFill>
              <a:schemeClr val="tx1">
                <a:lumMod val="75000"/>
                <a:lumOff val="25000"/>
              </a:schemeClr>
            </a:solidFill>
            <a:headEnd type="none"/>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133" name="Straight Connector 132"/>
          <p:cNvCxnSpPr>
            <a:stCxn id="108" idx="6"/>
            <a:endCxn id="112" idx="2"/>
          </p:cNvCxnSpPr>
          <p:nvPr/>
        </p:nvCxnSpPr>
        <p:spPr>
          <a:xfrm flipV="1">
            <a:off x="4737774" y="5411857"/>
            <a:ext cx="507531" cy="406024"/>
          </a:xfrm>
          <a:prstGeom prst="line">
            <a:avLst/>
          </a:prstGeom>
          <a:ln w="12700">
            <a:solidFill>
              <a:schemeClr val="tx1">
                <a:lumMod val="75000"/>
                <a:lumOff val="25000"/>
              </a:schemeClr>
            </a:solidFill>
            <a:headEnd type="none"/>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134" name="Straight Connector 133"/>
          <p:cNvCxnSpPr>
            <a:stCxn id="108" idx="6"/>
            <a:endCxn id="111" idx="2"/>
          </p:cNvCxnSpPr>
          <p:nvPr/>
        </p:nvCxnSpPr>
        <p:spPr>
          <a:xfrm>
            <a:off x="4737774" y="5817881"/>
            <a:ext cx="507531" cy="0"/>
          </a:xfrm>
          <a:prstGeom prst="line">
            <a:avLst/>
          </a:prstGeom>
          <a:ln w="12700">
            <a:solidFill>
              <a:schemeClr val="tx1">
                <a:lumMod val="75000"/>
                <a:lumOff val="25000"/>
              </a:schemeClr>
            </a:solidFill>
            <a:headEnd type="none"/>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a:cxnSpLocks/>
          </p:cNvCxnSpPr>
          <p:nvPr/>
        </p:nvCxnSpPr>
        <p:spPr>
          <a:xfrm>
            <a:off x="2986798" y="2674933"/>
            <a:ext cx="2814036" cy="13553"/>
          </a:xfrm>
          <a:prstGeom prst="straightConnector1">
            <a:avLst/>
          </a:prstGeom>
          <a:ln>
            <a:solidFill>
              <a:schemeClr val="tx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a:cxnSpLocks/>
          </p:cNvCxnSpPr>
          <p:nvPr/>
        </p:nvCxnSpPr>
        <p:spPr>
          <a:xfrm flipV="1">
            <a:off x="3388219" y="3496061"/>
            <a:ext cx="3817605" cy="16215"/>
          </a:xfrm>
          <a:prstGeom prst="straightConnector1">
            <a:avLst/>
          </a:prstGeom>
          <a:ln>
            <a:solidFill>
              <a:schemeClr val="tx2">
                <a:lumMod val="40000"/>
                <a:lumOff val="60000"/>
              </a:schemeClr>
            </a:solidFill>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141" name="TextBox 140"/>
          <p:cNvSpPr txBox="1"/>
          <p:nvPr/>
        </p:nvSpPr>
        <p:spPr>
          <a:xfrm>
            <a:off x="5851666" y="2389123"/>
            <a:ext cx="791884" cy="246221"/>
          </a:xfrm>
          <a:prstGeom prst="rect">
            <a:avLst/>
          </a:prstGeom>
          <a:noFill/>
        </p:spPr>
        <p:txBody>
          <a:bodyPr vert="horz" wrap="none" lIns="0" tIns="0" rIns="0" bIns="0" rtlCol="0">
            <a:spAutoFit/>
          </a:bodyPr>
          <a:lstStyle/>
          <a:p>
            <a:pPr marL="0" marR="0" lvl="0" indent="0" algn="ctr" defTabSz="60903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accent2"/>
                </a:solidFill>
                <a:effectLst/>
                <a:uLnTx/>
                <a:uFillTx/>
                <a:latin typeface="+mj-lt"/>
                <a:ea typeface="+mn-ea"/>
                <a:cs typeface="+mn-cs"/>
              </a:rPr>
              <a:t>Forward</a:t>
            </a:r>
          </a:p>
        </p:txBody>
      </p:sp>
      <p:sp>
        <p:nvSpPr>
          <p:cNvPr id="145" name="TextBox 144"/>
          <p:cNvSpPr txBox="1"/>
          <p:nvPr/>
        </p:nvSpPr>
        <p:spPr>
          <a:xfrm>
            <a:off x="5629327" y="3606014"/>
            <a:ext cx="929743" cy="246221"/>
          </a:xfrm>
          <a:prstGeom prst="rect">
            <a:avLst/>
          </a:prstGeom>
          <a:noFill/>
        </p:spPr>
        <p:txBody>
          <a:bodyPr vert="horz" wrap="none" lIns="0" tIns="0" rIns="0" bIns="0" rtlCol="0">
            <a:spAutoFit/>
          </a:bodyPr>
          <a:lstStyle/>
          <a:p>
            <a:pPr marL="0" marR="0" lvl="0" indent="0" algn="ctr" defTabSz="60903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accent2"/>
                </a:solidFill>
                <a:effectLst/>
                <a:uLnTx/>
                <a:uFillTx/>
                <a:latin typeface="+mj-lt"/>
                <a:ea typeface="+mn-ea"/>
                <a:cs typeface="+mn-cs"/>
              </a:rPr>
              <a:t>Backward</a:t>
            </a:r>
          </a:p>
        </p:txBody>
      </p:sp>
      <p:cxnSp>
        <p:nvCxnSpPr>
          <p:cNvPr id="146" name="Straight Arrow Connector 145"/>
          <p:cNvCxnSpPr>
            <a:cxnSpLocks/>
          </p:cNvCxnSpPr>
          <p:nvPr/>
        </p:nvCxnSpPr>
        <p:spPr>
          <a:xfrm flipV="1">
            <a:off x="4153428" y="3826404"/>
            <a:ext cx="0" cy="862801"/>
          </a:xfrm>
          <a:prstGeom prst="straightConnector1">
            <a:avLst/>
          </a:prstGeom>
          <a:ln>
            <a:solidFill>
              <a:schemeClr val="tx2">
                <a:lumMod val="40000"/>
                <a:lumOff val="60000"/>
              </a:schemeClr>
            </a:solidFill>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149" name="TextBox 148"/>
          <p:cNvSpPr txBox="1"/>
          <p:nvPr/>
        </p:nvSpPr>
        <p:spPr>
          <a:xfrm>
            <a:off x="3488851" y="4105677"/>
            <a:ext cx="1439497" cy="246221"/>
          </a:xfrm>
          <a:prstGeom prst="rect">
            <a:avLst/>
          </a:prstGeom>
          <a:solidFill>
            <a:schemeClr val="bg1"/>
          </a:solidFill>
        </p:spPr>
        <p:txBody>
          <a:bodyPr vert="horz" wrap="none" lIns="0" tIns="0" rIns="0" bIns="0" rtlCol="0">
            <a:spAutoFit/>
          </a:bodyPr>
          <a:lstStyle/>
          <a:p>
            <a:pPr marL="0" marR="0" lvl="0" indent="0" algn="ctr" defTabSz="60903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accent2"/>
                </a:solidFill>
                <a:effectLst/>
                <a:uLnTx/>
                <a:uFillTx/>
                <a:latin typeface="+mj-lt"/>
                <a:ea typeface="+mn-ea"/>
                <a:cs typeface="+mn-cs"/>
              </a:rPr>
              <a:t>Model Weights</a:t>
            </a:r>
          </a:p>
        </p:txBody>
      </p:sp>
      <p:cxnSp>
        <p:nvCxnSpPr>
          <p:cNvPr id="150" name="Straight Arrow Connector 149"/>
          <p:cNvCxnSpPr>
            <a:cxnSpLocks/>
          </p:cNvCxnSpPr>
          <p:nvPr/>
        </p:nvCxnSpPr>
        <p:spPr>
          <a:xfrm>
            <a:off x="1997114" y="5402986"/>
            <a:ext cx="4680247" cy="25295"/>
          </a:xfrm>
          <a:prstGeom prst="straightConnector1">
            <a:avLst/>
          </a:prstGeom>
          <a:ln>
            <a:solidFill>
              <a:schemeClr val="tx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51" name="TextBox 150"/>
          <p:cNvSpPr txBox="1"/>
          <p:nvPr/>
        </p:nvSpPr>
        <p:spPr>
          <a:xfrm>
            <a:off x="5714711" y="5101591"/>
            <a:ext cx="791884" cy="246221"/>
          </a:xfrm>
          <a:prstGeom prst="rect">
            <a:avLst/>
          </a:prstGeom>
          <a:noFill/>
        </p:spPr>
        <p:txBody>
          <a:bodyPr vert="horz" wrap="none" lIns="0" tIns="0" rIns="0" bIns="0" rtlCol="0">
            <a:spAutoFit/>
          </a:bodyPr>
          <a:lstStyle/>
          <a:p>
            <a:pPr marL="0" marR="0" lvl="0" indent="0" algn="ctr" defTabSz="60903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accent2"/>
                </a:solidFill>
                <a:effectLst/>
                <a:uLnTx/>
                <a:uFillTx/>
                <a:latin typeface="+mj-lt"/>
                <a:ea typeface="+mn-ea"/>
                <a:cs typeface="+mn-cs"/>
              </a:rPr>
              <a:t>Forward</a:t>
            </a:r>
          </a:p>
        </p:txBody>
      </p:sp>
      <p:sp>
        <p:nvSpPr>
          <p:cNvPr id="152" name="TextBox 151"/>
          <p:cNvSpPr txBox="1"/>
          <p:nvPr/>
        </p:nvSpPr>
        <p:spPr>
          <a:xfrm>
            <a:off x="6837553" y="5310353"/>
            <a:ext cx="629981" cy="161583"/>
          </a:xfrm>
          <a:prstGeom prst="rect">
            <a:avLst/>
          </a:prstGeom>
          <a:noFill/>
        </p:spPr>
        <p:txBody>
          <a:bodyPr vert="horz" wrap="none" lIns="0" tIns="0" rIns="0" bIns="0" rtlCol="0">
            <a:spAutoFit/>
          </a:bodyPr>
          <a:lstStyle/>
          <a:p>
            <a:pPr marL="0" marR="0" lvl="0" indent="0" algn="l" defTabSz="609037"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prstClr val="white"/>
                </a:solidFill>
                <a:effectLst/>
                <a:uLnTx/>
                <a:uFillTx/>
                <a:latin typeface="+mj-lt"/>
                <a:ea typeface="+mn-ea"/>
                <a:cs typeface="+mn-cs"/>
              </a:rPr>
              <a:t>“Bicycle”?</a:t>
            </a:r>
          </a:p>
        </p:txBody>
      </p:sp>
      <p:sp>
        <p:nvSpPr>
          <p:cNvPr id="154" name="TextBox 153"/>
          <p:cNvSpPr txBox="1"/>
          <p:nvPr/>
        </p:nvSpPr>
        <p:spPr>
          <a:xfrm>
            <a:off x="5875751" y="2586481"/>
            <a:ext cx="815929" cy="161583"/>
          </a:xfrm>
          <a:prstGeom prst="rect">
            <a:avLst/>
          </a:prstGeom>
          <a:noFill/>
        </p:spPr>
        <p:txBody>
          <a:bodyPr vert="horz" wrap="none" lIns="0" tIns="0" rIns="0" bIns="0" rtlCol="0">
            <a:spAutoFit/>
          </a:bodyPr>
          <a:lstStyle/>
          <a:p>
            <a:pPr marL="0" marR="0" lvl="0" indent="0" algn="l" defTabSz="609037"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prstClr val="white"/>
                </a:solidFill>
                <a:effectLst/>
                <a:uLnTx/>
                <a:uFillTx/>
                <a:latin typeface="+mj-lt"/>
                <a:ea typeface="+mn-ea"/>
                <a:cs typeface="+mn-cs"/>
              </a:rPr>
              <a:t>“Strawberry”</a:t>
            </a:r>
          </a:p>
        </p:txBody>
      </p:sp>
      <p:sp>
        <p:nvSpPr>
          <p:cNvPr id="92" name="Rectangle 91"/>
          <p:cNvSpPr/>
          <p:nvPr/>
        </p:nvSpPr>
        <p:spPr>
          <a:xfrm>
            <a:off x="7353922" y="2179222"/>
            <a:ext cx="1116567" cy="758636"/>
          </a:xfrm>
          <a:prstGeom prst="rect">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03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mj-lt"/>
              <a:ea typeface="+mn-ea"/>
              <a:cs typeface="+mn-cs"/>
            </a:endParaRPr>
          </a:p>
        </p:txBody>
      </p:sp>
      <p:pic>
        <p:nvPicPr>
          <p:cNvPr id="94" name="Picture 93"/>
          <p:cNvPicPr>
            <a:picLocks noChangeAspect="1"/>
          </p:cNvPicPr>
          <p:nvPr/>
        </p:nvPicPr>
        <p:blipFill rotWithShape="1">
          <a:blip r:embed="rId4" cstate="screen">
            <a:duotone>
              <a:schemeClr val="accent4">
                <a:shade val="45000"/>
                <a:satMod val="135000"/>
              </a:schemeClr>
              <a:prstClr val="white"/>
            </a:duotone>
            <a:extLst>
              <a:ext uri="{28A0092B-C50C-407E-A947-70E740481C1C}">
                <a14:useLocalDpi xmlns:a14="http://schemas.microsoft.com/office/drawing/2010/main"/>
              </a:ext>
            </a:extLst>
          </a:blip>
          <a:srcRect/>
          <a:stretch/>
        </p:blipFill>
        <p:spPr>
          <a:xfrm>
            <a:off x="7556935" y="2280727"/>
            <a:ext cx="738225" cy="507531"/>
          </a:xfrm>
          <a:prstGeom prst="rect">
            <a:avLst/>
          </a:prstGeom>
        </p:spPr>
      </p:pic>
      <p:sp>
        <p:nvSpPr>
          <p:cNvPr id="95" name="TextBox 94"/>
          <p:cNvSpPr txBox="1"/>
          <p:nvPr/>
        </p:nvSpPr>
        <p:spPr>
          <a:xfrm>
            <a:off x="7492837" y="3000285"/>
            <a:ext cx="564257" cy="161583"/>
          </a:xfrm>
          <a:prstGeom prst="rect">
            <a:avLst/>
          </a:prstGeom>
          <a:noFill/>
        </p:spPr>
        <p:txBody>
          <a:bodyPr vert="horz" wrap="none" lIns="0" tIns="0" rIns="0" bIns="0" rtlCol="0">
            <a:spAutoFit/>
          </a:bodyPr>
          <a:lstStyle/>
          <a:p>
            <a:pPr marL="0" marR="0" lvl="0" indent="0" algn="l" defTabSz="609037"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prstClr val="white"/>
                </a:solidFill>
                <a:effectLst/>
                <a:uLnTx/>
                <a:uFillTx/>
                <a:latin typeface="+mj-lt"/>
                <a:ea typeface="+mn-ea"/>
                <a:cs typeface="+mn-cs"/>
              </a:rPr>
              <a:t>“Bicycle”</a:t>
            </a:r>
          </a:p>
        </p:txBody>
      </p:sp>
      <p:sp>
        <p:nvSpPr>
          <p:cNvPr id="4" name="Diamond 3"/>
          <p:cNvSpPr/>
          <p:nvPr/>
        </p:nvSpPr>
        <p:spPr>
          <a:xfrm>
            <a:off x="6996015" y="2934597"/>
            <a:ext cx="371809" cy="380777"/>
          </a:xfrm>
          <a:prstGeom prst="diamond">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03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mj-lt"/>
                <a:ea typeface="+mn-ea"/>
                <a:cs typeface="+mn-cs"/>
              </a:rPr>
              <a:t>?</a:t>
            </a:r>
          </a:p>
        </p:txBody>
      </p:sp>
      <p:cxnSp>
        <p:nvCxnSpPr>
          <p:cNvPr id="96" name="Straight Arrow Connector 95"/>
          <p:cNvCxnSpPr>
            <a:cxnSpLocks/>
          </p:cNvCxnSpPr>
          <p:nvPr/>
        </p:nvCxnSpPr>
        <p:spPr>
          <a:xfrm>
            <a:off x="7186774" y="2688486"/>
            <a:ext cx="0" cy="239900"/>
          </a:xfrm>
          <a:prstGeom prst="straightConnector1">
            <a:avLst/>
          </a:prstGeom>
          <a:ln>
            <a:solidFill>
              <a:schemeClr val="tx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a:cxnSpLocks/>
          </p:cNvCxnSpPr>
          <p:nvPr/>
        </p:nvCxnSpPr>
        <p:spPr>
          <a:xfrm>
            <a:off x="7181919" y="3312857"/>
            <a:ext cx="0" cy="184313"/>
          </a:xfrm>
          <a:prstGeom prst="straightConnector1">
            <a:avLst/>
          </a:prstGeom>
          <a:ln>
            <a:solidFill>
              <a:schemeClr val="tx2">
                <a:lumMod val="40000"/>
                <a:lumOff val="60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37" name="TextBox 136"/>
          <p:cNvSpPr txBox="1"/>
          <p:nvPr/>
        </p:nvSpPr>
        <p:spPr>
          <a:xfrm>
            <a:off x="6996014" y="3530562"/>
            <a:ext cx="603728" cy="161583"/>
          </a:xfrm>
          <a:prstGeom prst="rect">
            <a:avLst/>
          </a:prstGeom>
          <a:solidFill>
            <a:schemeClr val="bg1"/>
          </a:solidFill>
        </p:spPr>
        <p:txBody>
          <a:bodyPr vert="horz" wrap="square" lIns="0" tIns="0" rIns="0" bIns="0" rtlCol="0">
            <a:spAutoFit/>
          </a:bodyPr>
          <a:lstStyle/>
          <a:p>
            <a:pPr marL="0" marR="0" lvl="0" indent="0" algn="l" defTabSz="609037" rtl="0" eaLnBrk="1" fontAlgn="auto" latinLnBrk="0" hangingPunct="1">
              <a:lnSpc>
                <a:spcPct val="100000"/>
              </a:lnSpc>
              <a:spcBef>
                <a:spcPts val="0"/>
              </a:spcBef>
              <a:spcAft>
                <a:spcPts val="0"/>
              </a:spcAft>
              <a:buClrTx/>
              <a:buSzTx/>
              <a:buFontTx/>
              <a:buNone/>
              <a:tabLst/>
              <a:defRPr/>
            </a:pPr>
            <a:r>
              <a:rPr kumimoji="0" lang="en-US" sz="1050" b="0" i="1" u="none" strike="noStrike" kern="1200" cap="none" spc="0" normalizeH="0" baseline="0" noProof="0" dirty="0">
                <a:ln>
                  <a:noFill/>
                </a:ln>
                <a:solidFill>
                  <a:prstClr val="white"/>
                </a:solidFill>
                <a:effectLst/>
                <a:uLnTx/>
                <a:uFillTx/>
                <a:latin typeface="+mj-lt"/>
                <a:ea typeface="+mn-ea"/>
                <a:cs typeface="+mn-cs"/>
              </a:rPr>
              <a:t>Error</a:t>
            </a:r>
          </a:p>
        </p:txBody>
      </p:sp>
      <p:sp>
        <p:nvSpPr>
          <p:cNvPr id="139" name="Rectangle 138"/>
          <p:cNvSpPr/>
          <p:nvPr/>
        </p:nvSpPr>
        <p:spPr>
          <a:xfrm>
            <a:off x="695448" y="2138637"/>
            <a:ext cx="1116567" cy="758636"/>
          </a:xfrm>
          <a:prstGeom prst="rect">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03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mj-lt"/>
              <a:ea typeface="+mn-ea"/>
              <a:cs typeface="+mn-cs"/>
            </a:endParaRPr>
          </a:p>
        </p:txBody>
      </p:sp>
      <p:sp>
        <p:nvSpPr>
          <p:cNvPr id="142" name="Rectangle 141"/>
          <p:cNvSpPr/>
          <p:nvPr/>
        </p:nvSpPr>
        <p:spPr>
          <a:xfrm>
            <a:off x="1650796" y="2269997"/>
            <a:ext cx="1116567" cy="758636"/>
          </a:xfrm>
          <a:prstGeom prst="rect">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03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mj-lt"/>
              <a:ea typeface="+mn-ea"/>
              <a:cs typeface="+mn-cs"/>
            </a:endParaRPr>
          </a:p>
        </p:txBody>
      </p:sp>
      <p:pic>
        <p:nvPicPr>
          <p:cNvPr id="27" name="Picture 26"/>
          <p:cNvPicPr>
            <a:picLocks noChangeAspect="1"/>
          </p:cNvPicPr>
          <p:nvPr/>
        </p:nvPicPr>
        <p:blipFill>
          <a:blip r:embed="rId5" cstate="screen">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1089804" y="3061143"/>
            <a:ext cx="592615" cy="592615"/>
          </a:xfrm>
          <a:prstGeom prst="rect">
            <a:avLst/>
          </a:prstGeom>
        </p:spPr>
      </p:pic>
      <p:pic>
        <p:nvPicPr>
          <p:cNvPr id="29" name="Picture 28"/>
          <p:cNvPicPr>
            <a:picLocks noChangeAspect="1"/>
          </p:cNvPicPr>
          <p:nvPr/>
        </p:nvPicPr>
        <p:blipFill>
          <a:blip r:embed="rId6"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878121" y="2133389"/>
            <a:ext cx="769135" cy="769135"/>
          </a:xfrm>
          <a:prstGeom prst="rect">
            <a:avLst/>
          </a:prstGeom>
        </p:spPr>
      </p:pic>
      <p:pic>
        <p:nvPicPr>
          <p:cNvPr id="82" name="Picture 81"/>
          <p:cNvPicPr>
            <a:picLocks noChangeAspect="1"/>
          </p:cNvPicPr>
          <p:nvPr/>
        </p:nvPicPr>
        <p:blipFill rotWithShape="1">
          <a:blip r:embed="rId4" cstate="screen">
            <a:duotone>
              <a:schemeClr val="accent4">
                <a:shade val="45000"/>
                <a:satMod val="135000"/>
              </a:schemeClr>
              <a:prstClr val="white"/>
            </a:duotone>
            <a:extLst>
              <a:ext uri="{28A0092B-C50C-407E-A947-70E740481C1C}">
                <a14:useLocalDpi xmlns:a14="http://schemas.microsoft.com/office/drawing/2010/main"/>
              </a:ext>
            </a:extLst>
          </a:blip>
          <a:srcRect/>
          <a:stretch/>
        </p:blipFill>
        <p:spPr>
          <a:xfrm>
            <a:off x="1854757" y="2360120"/>
            <a:ext cx="738225" cy="507531"/>
          </a:xfrm>
          <a:prstGeom prst="rect">
            <a:avLst/>
          </a:prstGeom>
        </p:spPr>
      </p:pic>
      <p:sp>
        <p:nvSpPr>
          <p:cNvPr id="2" name="TextBox 1"/>
          <p:cNvSpPr txBox="1"/>
          <p:nvPr/>
        </p:nvSpPr>
        <p:spPr>
          <a:xfrm>
            <a:off x="746120" y="1878513"/>
            <a:ext cx="1075904" cy="246221"/>
          </a:xfrm>
          <a:prstGeom prst="rect">
            <a:avLst/>
          </a:prstGeom>
          <a:noFill/>
        </p:spPr>
        <p:txBody>
          <a:bodyPr vert="horz"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chemeClr val="tx2"/>
                </a:solidFill>
                <a:effectLst/>
                <a:uLnTx/>
                <a:uFillTx/>
                <a:latin typeface="+mj-lt"/>
                <a:ea typeface="+mn-ea"/>
                <a:cs typeface="+mn-cs"/>
              </a:rPr>
              <a:t>Human</a:t>
            </a:r>
          </a:p>
        </p:txBody>
      </p:sp>
      <p:sp>
        <p:nvSpPr>
          <p:cNvPr id="143" name="TextBox 142"/>
          <p:cNvSpPr txBox="1"/>
          <p:nvPr/>
        </p:nvSpPr>
        <p:spPr>
          <a:xfrm>
            <a:off x="1691459" y="2023074"/>
            <a:ext cx="1075904" cy="246221"/>
          </a:xfrm>
          <a:prstGeom prst="rect">
            <a:avLst/>
          </a:prstGeom>
          <a:noFill/>
        </p:spPr>
        <p:txBody>
          <a:bodyPr vert="horz"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chemeClr val="tx2"/>
                </a:solidFill>
                <a:effectLst/>
                <a:uLnTx/>
                <a:uFillTx/>
                <a:latin typeface="+mj-lt"/>
                <a:ea typeface="+mn-ea"/>
                <a:cs typeface="+mn-cs"/>
              </a:rPr>
              <a:t>Bicycle</a:t>
            </a:r>
          </a:p>
        </p:txBody>
      </p:sp>
      <p:sp>
        <p:nvSpPr>
          <p:cNvPr id="144" name="TextBox 143"/>
          <p:cNvSpPr txBox="1"/>
          <p:nvPr/>
        </p:nvSpPr>
        <p:spPr>
          <a:xfrm>
            <a:off x="839034" y="3759660"/>
            <a:ext cx="1075904" cy="246221"/>
          </a:xfrm>
          <a:prstGeom prst="rect">
            <a:avLst/>
          </a:prstGeom>
          <a:noFill/>
        </p:spPr>
        <p:txBody>
          <a:bodyPr vert="horz"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chemeClr val="tx2"/>
                </a:solidFill>
                <a:effectLst/>
                <a:uLnTx/>
                <a:uFillTx/>
                <a:latin typeface="+mj-lt"/>
                <a:ea typeface="+mn-ea"/>
                <a:cs typeface="+mn-cs"/>
              </a:rPr>
              <a:t>Strawberry</a:t>
            </a:r>
          </a:p>
        </p:txBody>
      </p:sp>
      <p:sp>
        <p:nvSpPr>
          <p:cNvPr id="147" name="TextBox 146"/>
          <p:cNvSpPr txBox="1"/>
          <p:nvPr/>
        </p:nvSpPr>
        <p:spPr>
          <a:xfrm>
            <a:off x="765170" y="5804717"/>
            <a:ext cx="1075904" cy="246221"/>
          </a:xfrm>
          <a:prstGeom prst="rect">
            <a:avLst/>
          </a:prstGeom>
          <a:noFill/>
        </p:spPr>
        <p:txBody>
          <a:bodyPr vert="horz"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chemeClr val="tx2"/>
                </a:solidFill>
                <a:effectLst/>
                <a:uLnTx/>
                <a:uFillTx/>
                <a:latin typeface="+mj-lt"/>
                <a:ea typeface="+mn-ea"/>
                <a:cs typeface="+mn-cs"/>
              </a:rPr>
              <a:t>??????</a:t>
            </a:r>
          </a:p>
        </p:txBody>
      </p:sp>
      <p:sp>
        <p:nvSpPr>
          <p:cNvPr id="171" name="TextBox 170">
            <a:extLst>
              <a:ext uri="{FF2B5EF4-FFF2-40B4-BE49-F238E27FC236}">
                <a16:creationId xmlns:a16="http://schemas.microsoft.com/office/drawing/2014/main" id="{3D959931-3E39-5544-A3F6-D419E9824EC9}"/>
              </a:ext>
            </a:extLst>
          </p:cNvPr>
          <p:cNvSpPr txBox="1"/>
          <p:nvPr/>
        </p:nvSpPr>
        <p:spPr>
          <a:xfrm>
            <a:off x="9185440" y="5624694"/>
            <a:ext cx="2167936" cy="292388"/>
          </a:xfrm>
          <a:prstGeom prst="rect">
            <a:avLst/>
          </a:prstGeom>
          <a:noFill/>
        </p:spPr>
        <p:txBody>
          <a:bodyPr vert="horz" wrap="square" lIns="121920" tIns="60960" rIns="121920" bIns="6096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chemeClr val="tx2"/>
                </a:solidFill>
                <a:effectLst/>
                <a:uLnTx/>
                <a:uFillTx/>
                <a:latin typeface="+mj-lt"/>
              </a:rPr>
              <a:t>Data Set </a:t>
            </a:r>
            <a:r>
              <a:rPr lang="en-US" sz="1050" b="1" dirty="0">
                <a:solidFill>
                  <a:schemeClr val="tx2"/>
                </a:solidFill>
                <a:latin typeface="+mj-lt"/>
              </a:rPr>
              <a:t>S</a:t>
            </a:r>
            <a:r>
              <a:rPr kumimoji="0" lang="en-US" sz="1050" b="1" i="0" u="none" strike="noStrike" kern="1200" cap="none" spc="0" normalizeH="0" baseline="0" noProof="0" dirty="0">
                <a:ln>
                  <a:noFill/>
                </a:ln>
                <a:solidFill>
                  <a:schemeClr val="tx2"/>
                </a:solidFill>
                <a:effectLst/>
                <a:uLnTx/>
                <a:uFillTx/>
                <a:latin typeface="+mj-lt"/>
              </a:rPr>
              <a:t>ize</a:t>
            </a:r>
          </a:p>
        </p:txBody>
      </p:sp>
      <p:sp>
        <p:nvSpPr>
          <p:cNvPr id="172" name="TextBox 171">
            <a:extLst>
              <a:ext uri="{FF2B5EF4-FFF2-40B4-BE49-F238E27FC236}">
                <a16:creationId xmlns:a16="http://schemas.microsoft.com/office/drawing/2014/main" id="{8D67316B-C9E6-FE4D-A6AB-24532A0C57E4}"/>
              </a:ext>
            </a:extLst>
          </p:cNvPr>
          <p:cNvSpPr txBox="1"/>
          <p:nvPr/>
        </p:nvSpPr>
        <p:spPr>
          <a:xfrm rot="16200000">
            <a:off x="8272403" y="4348965"/>
            <a:ext cx="1751575" cy="292388"/>
          </a:xfrm>
          <a:prstGeom prst="rect">
            <a:avLst/>
          </a:prstGeom>
          <a:noFill/>
        </p:spPr>
        <p:txBody>
          <a:bodyPr vert="horz" wrap="square" lIns="121920" tIns="60960" rIns="121920" bIns="6096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chemeClr val="tx2"/>
                </a:solidFill>
                <a:effectLst/>
                <a:uLnTx/>
                <a:uFillTx/>
                <a:latin typeface="+mj-lt"/>
                <a:ea typeface="+mn-ea"/>
                <a:cs typeface="+mn-cs"/>
              </a:rPr>
              <a:t>Accuracy</a:t>
            </a:r>
          </a:p>
        </p:txBody>
      </p:sp>
      <p:grpSp>
        <p:nvGrpSpPr>
          <p:cNvPr id="37" name="Group 36">
            <a:extLst>
              <a:ext uri="{FF2B5EF4-FFF2-40B4-BE49-F238E27FC236}">
                <a16:creationId xmlns:a16="http://schemas.microsoft.com/office/drawing/2014/main" id="{89EB7DD3-D11F-B64F-88B7-B800D0051E61}"/>
              </a:ext>
            </a:extLst>
          </p:cNvPr>
          <p:cNvGrpSpPr/>
          <p:nvPr/>
        </p:nvGrpSpPr>
        <p:grpSpPr>
          <a:xfrm>
            <a:off x="9354686" y="3815650"/>
            <a:ext cx="2105367" cy="1731817"/>
            <a:chOff x="7227981" y="2227091"/>
            <a:chExt cx="1284118" cy="1298863"/>
          </a:xfrm>
        </p:grpSpPr>
        <p:sp>
          <p:nvSpPr>
            <p:cNvPr id="173" name="Freeform 172">
              <a:extLst>
                <a:ext uri="{FF2B5EF4-FFF2-40B4-BE49-F238E27FC236}">
                  <a16:creationId xmlns:a16="http://schemas.microsoft.com/office/drawing/2014/main" id="{996C42CF-F6B9-E148-AFD2-89F19781C28D}"/>
                </a:ext>
              </a:extLst>
            </p:cNvPr>
            <p:cNvSpPr/>
            <p:nvPr/>
          </p:nvSpPr>
          <p:spPr>
            <a:xfrm>
              <a:off x="7227981" y="2227091"/>
              <a:ext cx="1284118" cy="1291773"/>
            </a:xfrm>
            <a:custGeom>
              <a:avLst/>
              <a:gdLst>
                <a:gd name="connsiteX0" fmla="*/ 0 w 2843684"/>
                <a:gd name="connsiteY0" fmla="*/ 2110154 h 2110154"/>
                <a:gd name="connsiteX1" fmla="*/ 552659 w 2843684"/>
                <a:gd name="connsiteY1" fmla="*/ 1416818 h 2110154"/>
                <a:gd name="connsiteX2" fmla="*/ 1557495 w 2843684"/>
                <a:gd name="connsiteY2" fmla="*/ 602901 h 2110154"/>
                <a:gd name="connsiteX3" fmla="*/ 2843684 w 2843684"/>
                <a:gd name="connsiteY3" fmla="*/ 0 h 2110154"/>
              </a:gdLst>
              <a:ahLst/>
              <a:cxnLst>
                <a:cxn ang="0">
                  <a:pos x="connsiteX0" y="connsiteY0"/>
                </a:cxn>
                <a:cxn ang="0">
                  <a:pos x="connsiteX1" y="connsiteY1"/>
                </a:cxn>
                <a:cxn ang="0">
                  <a:pos x="connsiteX2" y="connsiteY2"/>
                </a:cxn>
                <a:cxn ang="0">
                  <a:pos x="connsiteX3" y="connsiteY3"/>
                </a:cxn>
              </a:cxnLst>
              <a:rect l="l" t="t" r="r" b="b"/>
              <a:pathLst>
                <a:path w="2843684" h="2110154">
                  <a:moveTo>
                    <a:pt x="0" y="2110154"/>
                  </a:moveTo>
                  <a:cubicBezTo>
                    <a:pt x="146538" y="1889090"/>
                    <a:pt x="293077" y="1668027"/>
                    <a:pt x="552659" y="1416818"/>
                  </a:cubicBezTo>
                  <a:cubicBezTo>
                    <a:pt x="812241" y="1165609"/>
                    <a:pt x="1175658" y="839037"/>
                    <a:pt x="1557495" y="602901"/>
                  </a:cubicBezTo>
                  <a:cubicBezTo>
                    <a:pt x="1939332" y="366765"/>
                    <a:pt x="2391508" y="183382"/>
                    <a:pt x="2843684" y="0"/>
                  </a:cubicBezTo>
                </a:path>
              </a:pathLst>
            </a:custGeom>
            <a:noFill/>
            <a:ln w="28575">
              <a:solidFill>
                <a:schemeClr val="accent6"/>
              </a:solidFill>
              <a:headEnd type="none" w="med" len="med"/>
              <a:tailEnd type="triangle" w="med" len="med"/>
            </a:ln>
            <a:effectLst/>
          </p:spPr>
          <p:style>
            <a:lnRef idx="1">
              <a:schemeClr val="accent1"/>
            </a:lnRef>
            <a:fillRef idx="3">
              <a:schemeClr val="accent1"/>
            </a:fillRef>
            <a:effectRef idx="2">
              <a:schemeClr val="accent1"/>
            </a:effectRef>
            <a:fontRef idx="minor">
              <a:schemeClr val="lt1"/>
            </a:fontRef>
          </p:style>
          <p:txBody>
            <a:bodyPr vert="horz" wrap="none" lIns="121920" tIns="60960" rIns="121920" bIns="6096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mj-lt"/>
                <a:ea typeface="+mn-ea"/>
                <a:cs typeface="+mn-cs"/>
              </a:endParaRPr>
            </a:p>
          </p:txBody>
        </p:sp>
        <p:sp>
          <p:nvSpPr>
            <p:cNvPr id="174" name="Freeform 173">
              <a:extLst>
                <a:ext uri="{FF2B5EF4-FFF2-40B4-BE49-F238E27FC236}">
                  <a16:creationId xmlns:a16="http://schemas.microsoft.com/office/drawing/2014/main" id="{7E44FA12-A890-4D48-B3CF-786235529A2D}"/>
                </a:ext>
              </a:extLst>
            </p:cNvPr>
            <p:cNvSpPr/>
            <p:nvPr/>
          </p:nvSpPr>
          <p:spPr>
            <a:xfrm>
              <a:off x="7227981" y="2638206"/>
              <a:ext cx="1265968" cy="880658"/>
            </a:xfrm>
            <a:custGeom>
              <a:avLst/>
              <a:gdLst>
                <a:gd name="connsiteX0" fmla="*/ 0 w 2863780"/>
                <a:gd name="connsiteY0" fmla="*/ 1386673 h 1386673"/>
                <a:gd name="connsiteX1" fmla="*/ 532562 w 2863780"/>
                <a:gd name="connsiteY1" fmla="*/ 783772 h 1386673"/>
                <a:gd name="connsiteX2" fmla="*/ 1386672 w 2863780"/>
                <a:gd name="connsiteY2" fmla="*/ 311499 h 1386673"/>
                <a:gd name="connsiteX3" fmla="*/ 2863780 w 2863780"/>
                <a:gd name="connsiteY3" fmla="*/ 0 h 1386673"/>
              </a:gdLst>
              <a:ahLst/>
              <a:cxnLst>
                <a:cxn ang="0">
                  <a:pos x="connsiteX0" y="connsiteY0"/>
                </a:cxn>
                <a:cxn ang="0">
                  <a:pos x="connsiteX1" y="connsiteY1"/>
                </a:cxn>
                <a:cxn ang="0">
                  <a:pos x="connsiteX2" y="connsiteY2"/>
                </a:cxn>
                <a:cxn ang="0">
                  <a:pos x="connsiteX3" y="connsiteY3"/>
                </a:cxn>
              </a:cxnLst>
              <a:rect l="l" t="t" r="r" b="b"/>
              <a:pathLst>
                <a:path w="2863780" h="1386673">
                  <a:moveTo>
                    <a:pt x="0" y="1386673"/>
                  </a:moveTo>
                  <a:cubicBezTo>
                    <a:pt x="150725" y="1174820"/>
                    <a:pt x="301450" y="962968"/>
                    <a:pt x="532562" y="783772"/>
                  </a:cubicBezTo>
                  <a:cubicBezTo>
                    <a:pt x="763674" y="604576"/>
                    <a:pt x="998136" y="442128"/>
                    <a:pt x="1386672" y="311499"/>
                  </a:cubicBezTo>
                  <a:cubicBezTo>
                    <a:pt x="1775208" y="180870"/>
                    <a:pt x="2319494" y="90435"/>
                    <a:pt x="2863780" y="0"/>
                  </a:cubicBezTo>
                </a:path>
              </a:pathLst>
            </a:custGeom>
            <a:noFill/>
            <a:ln w="28575">
              <a:solidFill>
                <a:schemeClr val="accent3"/>
              </a:solidFill>
              <a:headEnd type="none" w="med" len="med"/>
              <a:tailEnd type="triangle" w="med" len="med"/>
            </a:ln>
            <a:effectLst/>
          </p:spPr>
          <p:style>
            <a:lnRef idx="1">
              <a:schemeClr val="accent1"/>
            </a:lnRef>
            <a:fillRef idx="3">
              <a:schemeClr val="accent1"/>
            </a:fillRef>
            <a:effectRef idx="2">
              <a:schemeClr val="accent1"/>
            </a:effectRef>
            <a:fontRef idx="minor">
              <a:schemeClr val="lt1"/>
            </a:fontRef>
          </p:style>
          <p:txBody>
            <a:bodyPr vert="horz" wrap="none" lIns="121920" tIns="60960" rIns="121920" bIns="6096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mj-lt"/>
                <a:ea typeface="+mn-ea"/>
                <a:cs typeface="+mn-cs"/>
              </a:endParaRPr>
            </a:p>
          </p:txBody>
        </p:sp>
        <p:sp>
          <p:nvSpPr>
            <p:cNvPr id="175" name="Freeform 174">
              <a:extLst>
                <a:ext uri="{FF2B5EF4-FFF2-40B4-BE49-F238E27FC236}">
                  <a16:creationId xmlns:a16="http://schemas.microsoft.com/office/drawing/2014/main" id="{44687E4E-DEA2-DB4E-9290-8803E22755AD}"/>
                </a:ext>
              </a:extLst>
            </p:cNvPr>
            <p:cNvSpPr/>
            <p:nvPr/>
          </p:nvSpPr>
          <p:spPr>
            <a:xfrm>
              <a:off x="7227981" y="2937545"/>
              <a:ext cx="1270505" cy="588409"/>
            </a:xfrm>
            <a:custGeom>
              <a:avLst/>
              <a:gdLst>
                <a:gd name="connsiteX0" fmla="*/ 0 w 2813538"/>
                <a:gd name="connsiteY0" fmla="*/ 834013 h 834013"/>
                <a:gd name="connsiteX1" fmla="*/ 542610 w 2813538"/>
                <a:gd name="connsiteY1" fmla="*/ 351692 h 834013"/>
                <a:gd name="connsiteX2" fmla="*/ 1115367 w 2813538"/>
                <a:gd name="connsiteY2" fmla="*/ 140677 h 834013"/>
                <a:gd name="connsiteX3" fmla="*/ 2813538 w 2813538"/>
                <a:gd name="connsiteY3" fmla="*/ 0 h 834013"/>
              </a:gdLst>
              <a:ahLst/>
              <a:cxnLst>
                <a:cxn ang="0">
                  <a:pos x="connsiteX0" y="connsiteY0"/>
                </a:cxn>
                <a:cxn ang="0">
                  <a:pos x="connsiteX1" y="connsiteY1"/>
                </a:cxn>
                <a:cxn ang="0">
                  <a:pos x="connsiteX2" y="connsiteY2"/>
                </a:cxn>
                <a:cxn ang="0">
                  <a:pos x="connsiteX3" y="connsiteY3"/>
                </a:cxn>
              </a:cxnLst>
              <a:rect l="l" t="t" r="r" b="b"/>
              <a:pathLst>
                <a:path w="2813538" h="834013">
                  <a:moveTo>
                    <a:pt x="0" y="834013"/>
                  </a:moveTo>
                  <a:cubicBezTo>
                    <a:pt x="178358" y="650630"/>
                    <a:pt x="356716" y="467248"/>
                    <a:pt x="542610" y="351692"/>
                  </a:cubicBezTo>
                  <a:cubicBezTo>
                    <a:pt x="728505" y="236136"/>
                    <a:pt x="736879" y="199292"/>
                    <a:pt x="1115367" y="140677"/>
                  </a:cubicBezTo>
                  <a:cubicBezTo>
                    <a:pt x="1493855" y="82062"/>
                    <a:pt x="2153696" y="41031"/>
                    <a:pt x="2813538" y="0"/>
                  </a:cubicBezTo>
                </a:path>
              </a:pathLst>
            </a:custGeom>
            <a:noFill/>
            <a:ln w="28575">
              <a:solidFill>
                <a:schemeClr val="accent4"/>
              </a:solidFill>
              <a:headEnd type="none" w="med" len="med"/>
              <a:tailEnd type="triangle" w="med" len="med"/>
            </a:ln>
            <a:effectLst/>
          </p:spPr>
          <p:style>
            <a:lnRef idx="1">
              <a:schemeClr val="accent1"/>
            </a:lnRef>
            <a:fillRef idx="3">
              <a:schemeClr val="accent1"/>
            </a:fillRef>
            <a:effectRef idx="2">
              <a:schemeClr val="accent1"/>
            </a:effectRef>
            <a:fontRef idx="minor">
              <a:schemeClr val="lt1"/>
            </a:fontRef>
          </p:style>
          <p:txBody>
            <a:bodyPr vert="horz" wrap="none" lIns="121920" tIns="60960" rIns="121920" bIns="6096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mj-lt"/>
                <a:ea typeface="+mn-ea"/>
                <a:cs typeface="+mn-cs"/>
              </a:endParaRPr>
            </a:p>
          </p:txBody>
        </p:sp>
        <p:sp>
          <p:nvSpPr>
            <p:cNvPr id="176" name="Freeform 175">
              <a:extLst>
                <a:ext uri="{FF2B5EF4-FFF2-40B4-BE49-F238E27FC236}">
                  <a16:creationId xmlns:a16="http://schemas.microsoft.com/office/drawing/2014/main" id="{87F201F5-DB4D-3D4A-B2FD-E6BE14E259B9}"/>
                </a:ext>
              </a:extLst>
            </p:cNvPr>
            <p:cNvSpPr/>
            <p:nvPr/>
          </p:nvSpPr>
          <p:spPr>
            <a:xfrm>
              <a:off x="7227981" y="3143133"/>
              <a:ext cx="1270505" cy="375731"/>
            </a:xfrm>
            <a:custGeom>
              <a:avLst/>
              <a:gdLst>
                <a:gd name="connsiteX0" fmla="*/ 0 w 2813538"/>
                <a:gd name="connsiteY0" fmla="*/ 532563 h 532563"/>
                <a:gd name="connsiteX1" fmla="*/ 502417 w 2813538"/>
                <a:gd name="connsiteY1" fmla="*/ 140677 h 532563"/>
                <a:gd name="connsiteX2" fmla="*/ 1346479 w 2813538"/>
                <a:gd name="connsiteY2" fmla="*/ 40194 h 532563"/>
                <a:gd name="connsiteX3" fmla="*/ 2813538 w 2813538"/>
                <a:gd name="connsiteY3" fmla="*/ 0 h 532563"/>
              </a:gdLst>
              <a:ahLst/>
              <a:cxnLst>
                <a:cxn ang="0">
                  <a:pos x="connsiteX0" y="connsiteY0"/>
                </a:cxn>
                <a:cxn ang="0">
                  <a:pos x="connsiteX1" y="connsiteY1"/>
                </a:cxn>
                <a:cxn ang="0">
                  <a:pos x="connsiteX2" y="connsiteY2"/>
                </a:cxn>
                <a:cxn ang="0">
                  <a:pos x="connsiteX3" y="connsiteY3"/>
                </a:cxn>
              </a:cxnLst>
              <a:rect l="l" t="t" r="r" b="b"/>
              <a:pathLst>
                <a:path w="2813538" h="532563">
                  <a:moveTo>
                    <a:pt x="0" y="532563"/>
                  </a:moveTo>
                  <a:cubicBezTo>
                    <a:pt x="139002" y="377650"/>
                    <a:pt x="278004" y="222738"/>
                    <a:pt x="502417" y="140677"/>
                  </a:cubicBezTo>
                  <a:cubicBezTo>
                    <a:pt x="726830" y="58616"/>
                    <a:pt x="961292" y="63640"/>
                    <a:pt x="1346479" y="40194"/>
                  </a:cubicBezTo>
                  <a:cubicBezTo>
                    <a:pt x="1731666" y="16748"/>
                    <a:pt x="2272602" y="8374"/>
                    <a:pt x="2813538" y="0"/>
                  </a:cubicBezTo>
                </a:path>
              </a:pathLst>
            </a:custGeom>
            <a:noFill/>
            <a:ln w="28575">
              <a:solidFill>
                <a:schemeClr val="accent5"/>
              </a:solidFill>
              <a:headEnd type="none" w="med" len="med"/>
              <a:tailEnd type="triangle" w="med" len="med"/>
            </a:ln>
            <a:effectLst/>
          </p:spPr>
          <p:style>
            <a:lnRef idx="1">
              <a:schemeClr val="accent1"/>
            </a:lnRef>
            <a:fillRef idx="3">
              <a:schemeClr val="accent1"/>
            </a:fillRef>
            <a:effectRef idx="2">
              <a:schemeClr val="accent1"/>
            </a:effectRef>
            <a:fontRef idx="minor">
              <a:schemeClr val="lt1"/>
            </a:fontRef>
          </p:style>
          <p:txBody>
            <a:bodyPr vert="horz" wrap="none" lIns="121920" tIns="60960" rIns="121920" bIns="6096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mj-lt"/>
                <a:ea typeface="+mn-ea"/>
                <a:cs typeface="+mn-cs"/>
              </a:endParaRPr>
            </a:p>
          </p:txBody>
        </p:sp>
      </p:grpSp>
      <p:sp>
        <p:nvSpPr>
          <p:cNvPr id="177" name="TextBox 176">
            <a:extLst>
              <a:ext uri="{FF2B5EF4-FFF2-40B4-BE49-F238E27FC236}">
                <a16:creationId xmlns:a16="http://schemas.microsoft.com/office/drawing/2014/main" id="{41370C85-1752-CF4F-B8AF-C4604FA19271}"/>
              </a:ext>
            </a:extLst>
          </p:cNvPr>
          <p:cNvSpPr txBox="1"/>
          <p:nvPr/>
        </p:nvSpPr>
        <p:spPr>
          <a:xfrm rot="19927945">
            <a:off x="10135653" y="3960629"/>
            <a:ext cx="850554" cy="292388"/>
          </a:xfrm>
          <a:prstGeom prst="rect">
            <a:avLst/>
          </a:prstGeom>
          <a:noFill/>
        </p:spPr>
        <p:txBody>
          <a:bodyPr vert="horz" wrap="none" lIns="121920" tIns="60960" rIns="121920" bIns="60960"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C3D600"/>
                </a:solidFill>
                <a:effectLst/>
                <a:uLnTx/>
                <a:uFillTx/>
                <a:latin typeface="+mj-lt"/>
                <a:ea typeface="+mn-ea"/>
                <a:cs typeface="+mn-cs"/>
              </a:rPr>
              <a:t>Large NN</a:t>
            </a:r>
          </a:p>
        </p:txBody>
      </p:sp>
      <p:sp>
        <p:nvSpPr>
          <p:cNvPr id="178" name="TextBox 177">
            <a:extLst>
              <a:ext uri="{FF2B5EF4-FFF2-40B4-BE49-F238E27FC236}">
                <a16:creationId xmlns:a16="http://schemas.microsoft.com/office/drawing/2014/main" id="{B96ECC90-AFF1-8B48-A786-8D97CC27C1D6}"/>
              </a:ext>
            </a:extLst>
          </p:cNvPr>
          <p:cNvSpPr txBox="1"/>
          <p:nvPr/>
        </p:nvSpPr>
        <p:spPr>
          <a:xfrm rot="20772591">
            <a:off x="10153433" y="4249001"/>
            <a:ext cx="1022075" cy="292388"/>
          </a:xfrm>
          <a:prstGeom prst="rect">
            <a:avLst/>
          </a:prstGeom>
          <a:noFill/>
        </p:spPr>
        <p:txBody>
          <a:bodyPr vert="horz" wrap="none" lIns="121920" tIns="60960" rIns="121920" bIns="60960"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F3D54E"/>
                </a:solidFill>
                <a:effectLst/>
                <a:uLnTx/>
                <a:uFillTx/>
                <a:latin typeface="+mj-lt"/>
                <a:ea typeface="+mn-ea"/>
                <a:cs typeface="+mn-cs"/>
              </a:rPr>
              <a:t>Medium NN</a:t>
            </a:r>
          </a:p>
        </p:txBody>
      </p:sp>
      <p:sp>
        <p:nvSpPr>
          <p:cNvPr id="179" name="TextBox 178">
            <a:extLst>
              <a:ext uri="{FF2B5EF4-FFF2-40B4-BE49-F238E27FC236}">
                <a16:creationId xmlns:a16="http://schemas.microsoft.com/office/drawing/2014/main" id="{8EB87AD7-72B8-C24A-9A6B-63C58036E31F}"/>
              </a:ext>
            </a:extLst>
          </p:cNvPr>
          <p:cNvSpPr txBox="1"/>
          <p:nvPr/>
        </p:nvSpPr>
        <p:spPr>
          <a:xfrm rot="21241821">
            <a:off x="10246410" y="4555095"/>
            <a:ext cx="863378" cy="292388"/>
          </a:xfrm>
          <a:prstGeom prst="rect">
            <a:avLst/>
          </a:prstGeom>
          <a:noFill/>
        </p:spPr>
        <p:txBody>
          <a:bodyPr vert="horz" wrap="none" lIns="121920" tIns="60960" rIns="121920" bIns="60960"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FFA300"/>
                </a:solidFill>
                <a:effectLst/>
                <a:uLnTx/>
                <a:uFillTx/>
                <a:latin typeface="+mj-lt"/>
                <a:ea typeface="+mn-ea"/>
                <a:cs typeface="+mn-cs"/>
              </a:rPr>
              <a:t>Small NN</a:t>
            </a:r>
          </a:p>
        </p:txBody>
      </p:sp>
      <p:sp>
        <p:nvSpPr>
          <p:cNvPr id="180" name="TextBox 179">
            <a:extLst>
              <a:ext uri="{FF2B5EF4-FFF2-40B4-BE49-F238E27FC236}">
                <a16:creationId xmlns:a16="http://schemas.microsoft.com/office/drawing/2014/main" id="{3A166EA9-20DE-3240-A92E-97B020F68F98}"/>
              </a:ext>
            </a:extLst>
          </p:cNvPr>
          <p:cNvSpPr txBox="1"/>
          <p:nvPr/>
        </p:nvSpPr>
        <p:spPr>
          <a:xfrm rot="21480000">
            <a:off x="9964246" y="5084325"/>
            <a:ext cx="1424429" cy="292388"/>
          </a:xfrm>
          <a:prstGeom prst="rect">
            <a:avLst/>
          </a:prstGeom>
          <a:noFill/>
        </p:spPr>
        <p:txBody>
          <a:bodyPr vert="horz" wrap="none" lIns="121920" tIns="60960" rIns="121920" bIns="60960"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FC4C02"/>
                </a:solidFill>
                <a:effectLst/>
                <a:uLnTx/>
                <a:uFillTx/>
                <a:latin typeface="+mj-lt"/>
                <a:ea typeface="+mn-ea"/>
                <a:cs typeface="+mn-cs"/>
              </a:rPr>
              <a:t>Traditional Model</a:t>
            </a:r>
          </a:p>
        </p:txBody>
      </p:sp>
      <p:sp>
        <p:nvSpPr>
          <p:cNvPr id="169" name="Freeform 168">
            <a:extLst>
              <a:ext uri="{FF2B5EF4-FFF2-40B4-BE49-F238E27FC236}">
                <a16:creationId xmlns:a16="http://schemas.microsoft.com/office/drawing/2014/main" id="{03996C9A-9104-B44E-A4FA-C10243A81C30}"/>
              </a:ext>
            </a:extLst>
          </p:cNvPr>
          <p:cNvSpPr/>
          <p:nvPr/>
        </p:nvSpPr>
        <p:spPr>
          <a:xfrm>
            <a:off x="9355539" y="3745855"/>
            <a:ext cx="0" cy="1789375"/>
          </a:xfrm>
          <a:custGeom>
            <a:avLst/>
            <a:gdLst>
              <a:gd name="connsiteX0" fmla="*/ 0 w 0"/>
              <a:gd name="connsiteY0" fmla="*/ 0 h 1587398"/>
              <a:gd name="connsiteX1" fmla="*/ 0 w 0"/>
              <a:gd name="connsiteY1" fmla="*/ 1587398 h 1587398"/>
            </a:gdLst>
            <a:ahLst/>
            <a:cxnLst>
              <a:cxn ang="0">
                <a:pos x="connsiteX0" y="connsiteY0"/>
              </a:cxn>
              <a:cxn ang="0">
                <a:pos x="connsiteX1" y="connsiteY1"/>
              </a:cxn>
            </a:cxnLst>
            <a:rect l="l" t="t" r="r" b="b"/>
            <a:pathLst>
              <a:path h="1587398">
                <a:moveTo>
                  <a:pt x="0" y="0"/>
                </a:moveTo>
                <a:lnTo>
                  <a:pt x="0" y="1587398"/>
                </a:ln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mj-lt"/>
              <a:ea typeface="+mn-ea"/>
              <a:cs typeface="+mn-cs"/>
            </a:endParaRPr>
          </a:p>
        </p:txBody>
      </p:sp>
      <p:sp>
        <p:nvSpPr>
          <p:cNvPr id="170" name="Freeform 169">
            <a:extLst>
              <a:ext uri="{FF2B5EF4-FFF2-40B4-BE49-F238E27FC236}">
                <a16:creationId xmlns:a16="http://schemas.microsoft.com/office/drawing/2014/main" id="{0491E814-8A5D-5140-BAEA-2FF7722B54EE}"/>
              </a:ext>
            </a:extLst>
          </p:cNvPr>
          <p:cNvSpPr/>
          <p:nvPr/>
        </p:nvSpPr>
        <p:spPr>
          <a:xfrm>
            <a:off x="9350263" y="3393373"/>
            <a:ext cx="2080032" cy="2141859"/>
          </a:xfrm>
          <a:custGeom>
            <a:avLst/>
            <a:gdLst>
              <a:gd name="connsiteX0" fmla="*/ 0 w 2282342"/>
              <a:gd name="connsiteY0" fmla="*/ 0 h 1572768"/>
              <a:gd name="connsiteX1" fmla="*/ 0 w 2282342"/>
              <a:gd name="connsiteY1" fmla="*/ 1572768 h 1572768"/>
              <a:gd name="connsiteX2" fmla="*/ 2282342 w 2282342"/>
              <a:gd name="connsiteY2" fmla="*/ 1572768 h 1572768"/>
            </a:gdLst>
            <a:ahLst/>
            <a:cxnLst>
              <a:cxn ang="0">
                <a:pos x="connsiteX0" y="connsiteY0"/>
              </a:cxn>
              <a:cxn ang="0">
                <a:pos x="connsiteX1" y="connsiteY1"/>
              </a:cxn>
              <a:cxn ang="0">
                <a:pos x="connsiteX2" y="connsiteY2"/>
              </a:cxn>
            </a:cxnLst>
            <a:rect l="l" t="t" r="r" b="b"/>
            <a:pathLst>
              <a:path w="2282342" h="1572768">
                <a:moveTo>
                  <a:pt x="0" y="0"/>
                </a:moveTo>
                <a:lnTo>
                  <a:pt x="0" y="1572768"/>
                </a:lnTo>
                <a:lnTo>
                  <a:pt x="2282342" y="1572768"/>
                </a:lnTo>
              </a:path>
            </a:pathLst>
          </a:custGeom>
          <a:ln>
            <a:solidFill>
              <a:schemeClr val="accent2"/>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mj-lt"/>
              <a:ea typeface="+mn-ea"/>
              <a:cs typeface="+mn-cs"/>
            </a:endParaRPr>
          </a:p>
        </p:txBody>
      </p:sp>
      <p:cxnSp>
        <p:nvCxnSpPr>
          <p:cNvPr id="181" name="Straight Arrow Connector 180">
            <a:extLst>
              <a:ext uri="{FF2B5EF4-FFF2-40B4-BE49-F238E27FC236}">
                <a16:creationId xmlns:a16="http://schemas.microsoft.com/office/drawing/2014/main" id="{56ACB00B-DEAF-334E-B5C1-2304A4A9D009}"/>
              </a:ext>
            </a:extLst>
          </p:cNvPr>
          <p:cNvCxnSpPr>
            <a:cxnSpLocks/>
            <a:stCxn id="154" idx="3"/>
          </p:cNvCxnSpPr>
          <p:nvPr/>
        </p:nvCxnSpPr>
        <p:spPr>
          <a:xfrm>
            <a:off x="6691680" y="2667273"/>
            <a:ext cx="509288" cy="29687"/>
          </a:xfrm>
          <a:prstGeom prst="straightConnector1">
            <a:avLst/>
          </a:prstGeom>
          <a:ln>
            <a:solidFill>
              <a:schemeClr val="tx2">
                <a:lumMod val="40000"/>
                <a:lumOff val="60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82" name="Freeform 36">
            <a:extLst>
              <a:ext uri="{FF2B5EF4-FFF2-40B4-BE49-F238E27FC236}">
                <a16:creationId xmlns:a16="http://schemas.microsoft.com/office/drawing/2014/main" id="{580F14A5-47D1-0F4F-A662-944DB9E28F8A}"/>
              </a:ext>
            </a:extLst>
          </p:cNvPr>
          <p:cNvSpPr>
            <a:spLocks noEditPoints="1"/>
          </p:cNvSpPr>
          <p:nvPr/>
        </p:nvSpPr>
        <p:spPr bwMode="auto">
          <a:xfrm>
            <a:off x="9037870" y="1433373"/>
            <a:ext cx="571615" cy="689064"/>
          </a:xfrm>
          <a:custGeom>
            <a:avLst/>
            <a:gdLst>
              <a:gd name="T0" fmla="*/ 18 w 344"/>
              <a:gd name="T1" fmla="*/ 165 h 419"/>
              <a:gd name="T2" fmla="*/ 47 w 344"/>
              <a:gd name="T3" fmla="*/ 190 h 419"/>
              <a:gd name="T4" fmla="*/ 28 w 344"/>
              <a:gd name="T5" fmla="*/ 108 h 419"/>
              <a:gd name="T6" fmla="*/ 66 w 344"/>
              <a:gd name="T7" fmla="*/ 101 h 419"/>
              <a:gd name="T8" fmla="*/ 28 w 344"/>
              <a:gd name="T9" fmla="*/ 108 h 419"/>
              <a:gd name="T10" fmla="*/ 103 w 344"/>
              <a:gd name="T11" fmla="*/ 33 h 419"/>
              <a:gd name="T12" fmla="*/ 96 w 344"/>
              <a:gd name="T13" fmla="*/ 71 h 419"/>
              <a:gd name="T14" fmla="*/ 327 w 344"/>
              <a:gd name="T15" fmla="*/ 165 h 419"/>
              <a:gd name="T16" fmla="*/ 297 w 344"/>
              <a:gd name="T17" fmla="*/ 190 h 419"/>
              <a:gd name="T18" fmla="*/ 327 w 344"/>
              <a:gd name="T19" fmla="*/ 165 h 419"/>
              <a:gd name="T20" fmla="*/ 317 w 344"/>
              <a:gd name="T21" fmla="*/ 108 h 419"/>
              <a:gd name="T22" fmla="*/ 279 w 344"/>
              <a:gd name="T23" fmla="*/ 101 h 419"/>
              <a:gd name="T24" fmla="*/ 241 w 344"/>
              <a:gd name="T25" fmla="*/ 33 h 419"/>
              <a:gd name="T26" fmla="*/ 248 w 344"/>
              <a:gd name="T27" fmla="*/ 71 h 419"/>
              <a:gd name="T28" fmla="*/ 241 w 344"/>
              <a:gd name="T29" fmla="*/ 33 h 419"/>
              <a:gd name="T30" fmla="*/ 185 w 344"/>
              <a:gd name="T31" fmla="*/ 18 h 419"/>
              <a:gd name="T32" fmla="*/ 160 w 344"/>
              <a:gd name="T33" fmla="*/ 47 h 419"/>
              <a:gd name="T34" fmla="*/ 128 w 344"/>
              <a:gd name="T35" fmla="*/ 293 h 419"/>
              <a:gd name="T36" fmla="*/ 77 w 344"/>
              <a:gd name="T37" fmla="*/ 176 h 419"/>
              <a:gd name="T38" fmla="*/ 189 w 344"/>
              <a:gd name="T39" fmla="*/ 77 h 419"/>
              <a:gd name="T40" fmla="*/ 240 w 344"/>
              <a:gd name="T41" fmla="*/ 255 h 419"/>
              <a:gd name="T42" fmla="*/ 216 w 344"/>
              <a:gd name="T43" fmla="*/ 294 h 419"/>
              <a:gd name="T44" fmla="*/ 129 w 344"/>
              <a:gd name="T45" fmla="*/ 294 h 419"/>
              <a:gd name="T46" fmla="*/ 128 w 344"/>
              <a:gd name="T47" fmla="*/ 293 h 419"/>
              <a:gd name="T48" fmla="*/ 148 w 344"/>
              <a:gd name="T49" fmla="*/ 396 h 419"/>
              <a:gd name="T50" fmla="*/ 149 w 344"/>
              <a:gd name="T51" fmla="*/ 390 h 419"/>
              <a:gd name="T52" fmla="*/ 199 w 344"/>
              <a:gd name="T53" fmla="*/ 390 h 419"/>
              <a:gd name="T54" fmla="*/ 221 w 344"/>
              <a:gd name="T55" fmla="*/ 301 h 419"/>
              <a:gd name="T56" fmla="*/ 123 w 344"/>
              <a:gd name="T57" fmla="*/ 367 h 419"/>
              <a:gd name="T58" fmla="*/ 125 w 344"/>
              <a:gd name="T59" fmla="*/ 301 h 419"/>
              <a:gd name="T60" fmla="*/ 221 w 344"/>
              <a:gd name="T61" fmla="*/ 301 h 419"/>
              <a:gd name="T62" fmla="*/ 221 w 344"/>
              <a:gd name="T63" fmla="*/ 240 h 419"/>
              <a:gd name="T64" fmla="*/ 185 w 344"/>
              <a:gd name="T65" fmla="*/ 100 h 419"/>
              <a:gd name="T66" fmla="*/ 100 w 344"/>
              <a:gd name="T67" fmla="*/ 176 h 419"/>
              <a:gd name="T68" fmla="*/ 146 w 344"/>
              <a:gd name="T69" fmla="*/ 272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419">
                <a:moveTo>
                  <a:pt x="18" y="190"/>
                </a:moveTo>
                <a:cubicBezTo>
                  <a:pt x="0" y="190"/>
                  <a:pt x="0" y="165"/>
                  <a:pt x="18" y="165"/>
                </a:cubicBezTo>
                <a:cubicBezTo>
                  <a:pt x="47" y="165"/>
                  <a:pt x="47" y="165"/>
                  <a:pt x="47" y="165"/>
                </a:cubicBezTo>
                <a:cubicBezTo>
                  <a:pt x="65" y="165"/>
                  <a:pt x="65" y="190"/>
                  <a:pt x="47" y="190"/>
                </a:cubicBezTo>
                <a:cubicBezTo>
                  <a:pt x="18" y="190"/>
                  <a:pt x="18" y="190"/>
                  <a:pt x="18" y="190"/>
                </a:cubicBezTo>
                <a:close/>
                <a:moveTo>
                  <a:pt x="28" y="108"/>
                </a:moveTo>
                <a:cubicBezTo>
                  <a:pt x="13" y="100"/>
                  <a:pt x="25" y="78"/>
                  <a:pt x="40" y="87"/>
                </a:cubicBezTo>
                <a:cubicBezTo>
                  <a:pt x="66" y="101"/>
                  <a:pt x="66" y="101"/>
                  <a:pt x="66" y="101"/>
                </a:cubicBezTo>
                <a:cubicBezTo>
                  <a:pt x="81" y="110"/>
                  <a:pt x="68" y="132"/>
                  <a:pt x="53" y="123"/>
                </a:cubicBezTo>
                <a:cubicBezTo>
                  <a:pt x="28" y="108"/>
                  <a:pt x="28" y="108"/>
                  <a:pt x="28" y="108"/>
                </a:cubicBezTo>
                <a:close/>
                <a:moveTo>
                  <a:pt x="82" y="45"/>
                </a:moveTo>
                <a:cubicBezTo>
                  <a:pt x="73" y="30"/>
                  <a:pt x="94" y="18"/>
                  <a:pt x="103" y="33"/>
                </a:cubicBezTo>
                <a:cubicBezTo>
                  <a:pt x="118" y="58"/>
                  <a:pt x="118" y="58"/>
                  <a:pt x="118" y="58"/>
                </a:cubicBezTo>
                <a:cubicBezTo>
                  <a:pt x="127" y="73"/>
                  <a:pt x="105" y="86"/>
                  <a:pt x="96" y="71"/>
                </a:cubicBezTo>
                <a:cubicBezTo>
                  <a:pt x="82" y="45"/>
                  <a:pt x="82" y="45"/>
                  <a:pt x="82" y="45"/>
                </a:cubicBezTo>
                <a:close/>
                <a:moveTo>
                  <a:pt x="327" y="165"/>
                </a:moveTo>
                <a:cubicBezTo>
                  <a:pt x="344" y="165"/>
                  <a:pt x="344" y="190"/>
                  <a:pt x="327" y="190"/>
                </a:cubicBezTo>
                <a:cubicBezTo>
                  <a:pt x="297" y="190"/>
                  <a:pt x="297" y="190"/>
                  <a:pt x="297" y="190"/>
                </a:cubicBezTo>
                <a:cubicBezTo>
                  <a:pt x="280" y="190"/>
                  <a:pt x="280" y="165"/>
                  <a:pt x="297" y="165"/>
                </a:cubicBezTo>
                <a:cubicBezTo>
                  <a:pt x="327" y="165"/>
                  <a:pt x="327" y="165"/>
                  <a:pt x="327" y="165"/>
                </a:cubicBezTo>
                <a:close/>
                <a:moveTo>
                  <a:pt x="304" y="87"/>
                </a:moveTo>
                <a:cubicBezTo>
                  <a:pt x="320" y="78"/>
                  <a:pt x="332" y="100"/>
                  <a:pt x="317" y="108"/>
                </a:cubicBezTo>
                <a:cubicBezTo>
                  <a:pt x="291" y="123"/>
                  <a:pt x="291" y="123"/>
                  <a:pt x="291" y="123"/>
                </a:cubicBezTo>
                <a:cubicBezTo>
                  <a:pt x="276" y="132"/>
                  <a:pt x="264" y="110"/>
                  <a:pt x="279" y="101"/>
                </a:cubicBezTo>
                <a:cubicBezTo>
                  <a:pt x="304" y="87"/>
                  <a:pt x="304" y="87"/>
                  <a:pt x="304" y="87"/>
                </a:cubicBezTo>
                <a:close/>
                <a:moveTo>
                  <a:pt x="241" y="33"/>
                </a:moveTo>
                <a:cubicBezTo>
                  <a:pt x="250" y="18"/>
                  <a:pt x="272" y="30"/>
                  <a:pt x="263" y="45"/>
                </a:cubicBezTo>
                <a:cubicBezTo>
                  <a:pt x="248" y="71"/>
                  <a:pt x="248" y="71"/>
                  <a:pt x="248" y="71"/>
                </a:cubicBezTo>
                <a:cubicBezTo>
                  <a:pt x="240" y="86"/>
                  <a:pt x="218" y="73"/>
                  <a:pt x="227" y="58"/>
                </a:cubicBezTo>
                <a:cubicBezTo>
                  <a:pt x="241" y="33"/>
                  <a:pt x="241" y="33"/>
                  <a:pt x="241" y="33"/>
                </a:cubicBezTo>
                <a:close/>
                <a:moveTo>
                  <a:pt x="160" y="18"/>
                </a:moveTo>
                <a:cubicBezTo>
                  <a:pt x="160" y="0"/>
                  <a:pt x="185" y="0"/>
                  <a:pt x="185" y="18"/>
                </a:cubicBezTo>
                <a:cubicBezTo>
                  <a:pt x="185" y="47"/>
                  <a:pt x="185" y="47"/>
                  <a:pt x="185" y="47"/>
                </a:cubicBezTo>
                <a:cubicBezTo>
                  <a:pt x="185" y="64"/>
                  <a:pt x="160" y="64"/>
                  <a:pt x="160" y="47"/>
                </a:cubicBezTo>
                <a:cubicBezTo>
                  <a:pt x="160" y="18"/>
                  <a:pt x="160" y="18"/>
                  <a:pt x="160" y="18"/>
                </a:cubicBezTo>
                <a:close/>
                <a:moveTo>
                  <a:pt x="128" y="293"/>
                </a:moveTo>
                <a:cubicBezTo>
                  <a:pt x="123" y="276"/>
                  <a:pt x="116" y="268"/>
                  <a:pt x="105" y="255"/>
                </a:cubicBezTo>
                <a:cubicBezTo>
                  <a:pt x="87" y="232"/>
                  <a:pt x="77" y="205"/>
                  <a:pt x="77" y="176"/>
                </a:cubicBezTo>
                <a:cubicBezTo>
                  <a:pt x="76" y="128"/>
                  <a:pt x="106" y="85"/>
                  <a:pt x="155" y="77"/>
                </a:cubicBezTo>
                <a:cubicBezTo>
                  <a:pt x="166" y="75"/>
                  <a:pt x="178" y="75"/>
                  <a:pt x="189" y="77"/>
                </a:cubicBezTo>
                <a:cubicBezTo>
                  <a:pt x="238" y="85"/>
                  <a:pt x="268" y="128"/>
                  <a:pt x="268" y="176"/>
                </a:cubicBezTo>
                <a:cubicBezTo>
                  <a:pt x="268" y="205"/>
                  <a:pt x="257" y="232"/>
                  <a:pt x="240" y="255"/>
                </a:cubicBezTo>
                <a:cubicBezTo>
                  <a:pt x="229" y="268"/>
                  <a:pt x="222" y="276"/>
                  <a:pt x="217" y="293"/>
                </a:cubicBezTo>
                <a:cubicBezTo>
                  <a:pt x="216" y="294"/>
                  <a:pt x="216" y="294"/>
                  <a:pt x="216" y="294"/>
                </a:cubicBezTo>
                <a:cubicBezTo>
                  <a:pt x="215" y="294"/>
                  <a:pt x="215" y="294"/>
                  <a:pt x="215" y="294"/>
                </a:cubicBezTo>
                <a:cubicBezTo>
                  <a:pt x="187" y="298"/>
                  <a:pt x="158" y="298"/>
                  <a:pt x="129" y="294"/>
                </a:cubicBezTo>
                <a:cubicBezTo>
                  <a:pt x="128" y="294"/>
                  <a:pt x="128" y="294"/>
                  <a:pt x="128" y="294"/>
                </a:cubicBezTo>
                <a:cubicBezTo>
                  <a:pt x="128" y="293"/>
                  <a:pt x="128" y="293"/>
                  <a:pt x="128" y="293"/>
                </a:cubicBezTo>
                <a:close/>
                <a:moveTo>
                  <a:pt x="197" y="396"/>
                </a:moveTo>
                <a:cubicBezTo>
                  <a:pt x="187" y="419"/>
                  <a:pt x="158" y="419"/>
                  <a:pt x="148" y="396"/>
                </a:cubicBezTo>
                <a:cubicBezTo>
                  <a:pt x="145" y="390"/>
                  <a:pt x="145" y="390"/>
                  <a:pt x="145" y="390"/>
                </a:cubicBezTo>
                <a:cubicBezTo>
                  <a:pt x="149" y="390"/>
                  <a:pt x="149" y="390"/>
                  <a:pt x="149" y="390"/>
                </a:cubicBezTo>
                <a:cubicBezTo>
                  <a:pt x="165" y="393"/>
                  <a:pt x="179" y="393"/>
                  <a:pt x="196" y="390"/>
                </a:cubicBezTo>
                <a:cubicBezTo>
                  <a:pt x="199" y="390"/>
                  <a:pt x="199" y="390"/>
                  <a:pt x="199" y="390"/>
                </a:cubicBezTo>
                <a:cubicBezTo>
                  <a:pt x="197" y="396"/>
                  <a:pt x="197" y="396"/>
                  <a:pt x="197" y="396"/>
                </a:cubicBezTo>
                <a:close/>
                <a:moveTo>
                  <a:pt x="221" y="301"/>
                </a:moveTo>
                <a:cubicBezTo>
                  <a:pt x="221" y="367"/>
                  <a:pt x="221" y="367"/>
                  <a:pt x="221" y="367"/>
                </a:cubicBezTo>
                <a:cubicBezTo>
                  <a:pt x="221" y="392"/>
                  <a:pt x="123" y="393"/>
                  <a:pt x="123" y="367"/>
                </a:cubicBezTo>
                <a:cubicBezTo>
                  <a:pt x="123" y="301"/>
                  <a:pt x="123" y="301"/>
                  <a:pt x="123" y="301"/>
                </a:cubicBezTo>
                <a:cubicBezTo>
                  <a:pt x="125" y="301"/>
                  <a:pt x="125" y="301"/>
                  <a:pt x="125" y="301"/>
                </a:cubicBezTo>
                <a:cubicBezTo>
                  <a:pt x="157" y="307"/>
                  <a:pt x="187" y="307"/>
                  <a:pt x="219" y="301"/>
                </a:cubicBezTo>
                <a:cubicBezTo>
                  <a:pt x="221" y="301"/>
                  <a:pt x="221" y="301"/>
                  <a:pt x="221" y="301"/>
                </a:cubicBezTo>
                <a:close/>
                <a:moveTo>
                  <a:pt x="199" y="272"/>
                </a:moveTo>
                <a:cubicBezTo>
                  <a:pt x="205" y="259"/>
                  <a:pt x="213" y="250"/>
                  <a:pt x="221" y="240"/>
                </a:cubicBezTo>
                <a:cubicBezTo>
                  <a:pt x="235" y="222"/>
                  <a:pt x="244" y="200"/>
                  <a:pt x="244" y="176"/>
                </a:cubicBezTo>
                <a:cubicBezTo>
                  <a:pt x="244" y="140"/>
                  <a:pt x="223" y="107"/>
                  <a:pt x="185" y="100"/>
                </a:cubicBezTo>
                <a:cubicBezTo>
                  <a:pt x="177" y="99"/>
                  <a:pt x="168" y="99"/>
                  <a:pt x="159" y="100"/>
                </a:cubicBezTo>
                <a:cubicBezTo>
                  <a:pt x="122" y="107"/>
                  <a:pt x="100" y="140"/>
                  <a:pt x="100" y="176"/>
                </a:cubicBezTo>
                <a:cubicBezTo>
                  <a:pt x="101" y="200"/>
                  <a:pt x="109" y="222"/>
                  <a:pt x="124" y="240"/>
                </a:cubicBezTo>
                <a:cubicBezTo>
                  <a:pt x="132" y="250"/>
                  <a:pt x="140" y="259"/>
                  <a:pt x="146" y="272"/>
                </a:cubicBezTo>
                <a:cubicBezTo>
                  <a:pt x="163" y="273"/>
                  <a:pt x="181" y="273"/>
                  <a:pt x="199" y="272"/>
                </a:cubicBezTo>
                <a:close/>
              </a:path>
            </a:pathLst>
          </a:custGeom>
          <a:solidFill>
            <a:schemeClr val="accent1"/>
          </a:solidFill>
          <a:ln>
            <a:noFill/>
          </a:ln>
        </p:spPr>
        <p:txBody>
          <a:bodyPr vert="horz" wrap="square" lIns="162517" tIns="81259" rIns="162517" bIns="8125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71C5"/>
              </a:solidFill>
              <a:effectLst/>
              <a:uLnTx/>
              <a:uFillTx/>
              <a:latin typeface="+mj-lt"/>
              <a:ea typeface="+mn-ea"/>
              <a:cs typeface="+mn-cs"/>
            </a:endParaRPr>
          </a:p>
        </p:txBody>
      </p:sp>
      <p:sp>
        <p:nvSpPr>
          <p:cNvPr id="183" name="Rectangle 182">
            <a:extLst>
              <a:ext uri="{FF2B5EF4-FFF2-40B4-BE49-F238E27FC236}">
                <a16:creationId xmlns:a16="http://schemas.microsoft.com/office/drawing/2014/main" id="{BE529930-3E32-D648-8F23-3CF73E5D3A4B}"/>
              </a:ext>
            </a:extLst>
          </p:cNvPr>
          <p:cNvSpPr/>
          <p:nvPr/>
        </p:nvSpPr>
        <p:spPr>
          <a:xfrm>
            <a:off x="9289991" y="1402713"/>
            <a:ext cx="2891813" cy="461665"/>
          </a:xfrm>
          <a:prstGeom prst="rect">
            <a:avLst/>
          </a:prstGeom>
        </p:spPr>
        <p:txBody>
          <a:bodyPr wrap="square">
            <a:spAutoFit/>
          </a:bodyPr>
          <a:lstStyle/>
          <a:p>
            <a:pPr marL="0" marR="0" lvl="0" indent="0" algn="ctr" defTabSz="609022"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71C5"/>
                </a:solidFill>
                <a:effectLst>
                  <a:glow rad="127000">
                    <a:srgbClr val="0071C5">
                      <a:alpha val="2000"/>
                    </a:srgbClr>
                  </a:glow>
                </a:effectLst>
                <a:uLnTx/>
                <a:uFillTx/>
                <a:latin typeface="+mj-lt"/>
                <a:ea typeface="Calibri" panose="020F0502020204030204" pitchFamily="34" charset="0"/>
                <a:cs typeface="Times New Roman" panose="02020603050405020304" pitchFamily="18" charset="0"/>
              </a:rPr>
              <a:t>Did You </a:t>
            </a:r>
            <a:r>
              <a:rPr lang="en-US" sz="2400" dirty="0">
                <a:solidFill>
                  <a:srgbClr val="0071C5"/>
                </a:solidFill>
                <a:effectLst>
                  <a:glow rad="127000">
                    <a:srgbClr val="0071C5">
                      <a:alpha val="2000"/>
                    </a:srgbClr>
                  </a:glow>
                </a:effectLst>
                <a:latin typeface="+mj-lt"/>
                <a:ea typeface="Calibri" panose="020F0502020204030204" pitchFamily="34" charset="0"/>
                <a:cs typeface="Times New Roman" panose="02020603050405020304" pitchFamily="18" charset="0"/>
              </a:rPr>
              <a:t>K</a:t>
            </a:r>
            <a:r>
              <a:rPr kumimoji="0" lang="en-US" sz="2400" b="0" i="0" u="none" strike="noStrike" kern="1200" cap="none" spc="0" normalizeH="0" baseline="0" noProof="0" dirty="0">
                <a:ln>
                  <a:noFill/>
                </a:ln>
                <a:solidFill>
                  <a:srgbClr val="0071C5"/>
                </a:solidFill>
                <a:effectLst>
                  <a:glow rad="127000">
                    <a:srgbClr val="0071C5">
                      <a:alpha val="2000"/>
                    </a:srgbClr>
                  </a:glow>
                </a:effectLst>
                <a:uLnTx/>
                <a:uFillTx/>
                <a:latin typeface="+mj-lt"/>
                <a:ea typeface="Calibri" panose="020F0502020204030204" pitchFamily="34" charset="0"/>
                <a:cs typeface="Times New Roman" panose="02020603050405020304" pitchFamily="18" charset="0"/>
              </a:rPr>
              <a:t>now?</a:t>
            </a:r>
          </a:p>
        </p:txBody>
      </p:sp>
      <p:sp>
        <p:nvSpPr>
          <p:cNvPr id="184" name="Rectangle 183">
            <a:extLst>
              <a:ext uri="{FF2B5EF4-FFF2-40B4-BE49-F238E27FC236}">
                <a16:creationId xmlns:a16="http://schemas.microsoft.com/office/drawing/2014/main" id="{2E42C6F2-106E-CE4C-88CE-33CA761E23AC}"/>
              </a:ext>
            </a:extLst>
          </p:cNvPr>
          <p:cNvSpPr/>
          <p:nvPr/>
        </p:nvSpPr>
        <p:spPr>
          <a:xfrm>
            <a:off x="8759932" y="2153097"/>
            <a:ext cx="3191537" cy="1323439"/>
          </a:xfrm>
          <a:prstGeom prst="rect">
            <a:avLst/>
          </a:prstGeom>
        </p:spPr>
        <p:txBody>
          <a:bodyPr wrap="square">
            <a:spAutoFit/>
          </a:bodyPr>
          <a:lstStyle/>
          <a:p>
            <a:pPr marL="0" marR="0" lvl="0" indent="0" algn="ctr" defTabSz="609022" rtl="0" eaLnBrk="1" fontAlgn="auto" latinLnBrk="0" hangingPunct="1">
              <a:lnSpc>
                <a:spcPct val="100000"/>
              </a:lnSpc>
              <a:spcBef>
                <a:spcPts val="0"/>
              </a:spcBef>
              <a:spcAft>
                <a:spcPts val="0"/>
              </a:spcAft>
              <a:buClrTx/>
              <a:buSzTx/>
              <a:buFontTx/>
              <a:buNone/>
              <a:tabLst/>
              <a:defRPr/>
            </a:pPr>
            <a:r>
              <a:rPr kumimoji="0" lang="en-US" sz="1600" b="0" u="none" strike="noStrike" kern="1200" cap="none" spc="0" normalizeH="0" baseline="0" noProof="0" dirty="0">
                <a:ln>
                  <a:noFill/>
                </a:ln>
                <a:solidFill>
                  <a:srgbClr val="0071C5"/>
                </a:solidFill>
                <a:effectLst>
                  <a:glow rad="127000">
                    <a:srgbClr val="0071C5">
                      <a:alpha val="2000"/>
                    </a:srgbClr>
                  </a:glow>
                </a:effectLst>
                <a:uLnTx/>
                <a:uFillTx/>
                <a:ea typeface="Calibri" panose="020F0502020204030204" pitchFamily="34" charset="0"/>
                <a:cs typeface="Times New Roman" panose="02020603050405020304" pitchFamily="18" charset="0"/>
              </a:rPr>
              <a:t>Training requires a very large data set and deep neural network (many layers) to achieve the highest accuracy in most cases</a:t>
            </a:r>
          </a:p>
        </p:txBody>
      </p:sp>
      <p:sp>
        <p:nvSpPr>
          <p:cNvPr id="135" name="Slide Number Placeholder 1"/>
          <p:cNvSpPr>
            <a:spLocks noGrp="1"/>
          </p:cNvSpPr>
          <p:nvPr>
            <p:ph type="sldNum" sz="quarter" idx="12"/>
          </p:nvPr>
        </p:nvSpPr>
        <p:spPr/>
        <p:txBody>
          <a:bodyPr/>
          <a:lstStyle/>
          <a:p>
            <a:pPr eaLnBrk="0" fontAlgn="base" hangingPunct="0">
              <a:spcBef>
                <a:spcPct val="50000"/>
              </a:spcBef>
              <a:spcAft>
                <a:spcPct val="0"/>
              </a:spcAft>
            </a:pPr>
            <a:fld id="{B335983F-57CE-40FF-A308-81D68152EF20}" type="slidenum">
              <a:rPr lang="en-US" smtClean="0"/>
              <a:t>7</a:t>
            </a:fld>
            <a:endParaRPr lang="en-US" dirty="0"/>
          </a:p>
        </p:txBody>
      </p:sp>
      <p:sp>
        <p:nvSpPr>
          <p:cNvPr id="5" name="Title 4"/>
          <p:cNvSpPr>
            <a:spLocks noGrp="1"/>
          </p:cNvSpPr>
          <p:nvPr>
            <p:ph type="title"/>
          </p:nvPr>
        </p:nvSpPr>
        <p:spPr>
          <a:xfrm>
            <a:off x="623195" y="942832"/>
            <a:ext cx="10974916" cy="852064"/>
          </a:xfrm>
        </p:spPr>
        <p:txBody>
          <a:bodyPr/>
          <a:lstStyle/>
          <a:p>
            <a:r>
              <a:rPr lang="en-US" sz="3600" dirty="0"/>
              <a:t>Deep Learning: Training vs. Inference</a:t>
            </a:r>
          </a:p>
        </p:txBody>
      </p:sp>
    </p:spTree>
    <p:extLst>
      <p:ext uri="{BB962C8B-B14F-4D97-AF65-F5344CB8AC3E}">
        <p14:creationId xmlns:p14="http://schemas.microsoft.com/office/powerpoint/2010/main" val="2200855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5672735-3FD4-4252-88C6-906CF36C570D}"/>
              </a:ext>
            </a:extLst>
          </p:cNvPr>
          <p:cNvSpPr>
            <a:spLocks noGrp="1"/>
          </p:cNvSpPr>
          <p:nvPr>
            <p:ph type="sldNum" sz="quarter" idx="12"/>
          </p:nvPr>
        </p:nvSpPr>
        <p:spPr/>
        <p:txBody>
          <a:bodyPr/>
          <a:lstStyle/>
          <a:p>
            <a:pPr defTabSz="609570"/>
            <a:fld id="{EE2556C5-CE8C-6547-B838-EA80C61A4AF7}" type="slidenum">
              <a:rPr lang="en-US">
                <a:latin typeface="Intel Clear"/>
              </a:rPr>
              <a:pPr defTabSz="609570"/>
              <a:t>8</a:t>
            </a:fld>
            <a:endParaRPr lang="en-US">
              <a:latin typeface="Intel Clear"/>
            </a:endParaRPr>
          </a:p>
        </p:txBody>
      </p:sp>
      <p:sp>
        <p:nvSpPr>
          <p:cNvPr id="47" name="Footer Placeholder 3">
            <a:extLst>
              <a:ext uri="{FF2B5EF4-FFF2-40B4-BE49-F238E27FC236}">
                <a16:creationId xmlns:a16="http://schemas.microsoft.com/office/drawing/2014/main" id="{05CD967E-0855-4353-BE4D-4FF235FB90F3}"/>
              </a:ext>
            </a:extLst>
          </p:cNvPr>
          <p:cNvSpPr>
            <a:spLocks noGrp="1"/>
          </p:cNvSpPr>
          <p:nvPr>
            <p:ph type="ftr" sz="quarter" idx="3"/>
          </p:nvPr>
        </p:nvSpPr>
        <p:spPr>
          <a:xfrm>
            <a:off x="607485" y="169186"/>
            <a:ext cx="6153535" cy="366183"/>
          </a:xfrm>
          <a:prstGeom prst="rect">
            <a:avLst/>
          </a:prstGeom>
        </p:spPr>
        <p:txBody>
          <a:bodyPr vert="horz" lIns="0" tIns="0" rIns="0" bIns="0" rtlCol="0" anchor="ctr"/>
          <a:lstStyle>
            <a:lvl1pPr>
              <a:defRPr lang="en-US" sz="933" b="1" spc="400">
                <a:solidFill>
                  <a:srgbClr val="000000"/>
                </a:solidFill>
                <a:cs typeface="Intel Clear"/>
              </a:defRPr>
            </a:lvl1pPr>
          </a:lstStyle>
          <a:p>
            <a:pPr defTabSz="914377"/>
            <a:r>
              <a:rPr lang="en-US">
                <a:latin typeface="Intel Clear"/>
              </a:rPr>
              <a:t>INTEL® DISTRIBUTION OF O</a:t>
            </a:r>
            <a:r>
              <a:rPr lang="en-US" sz="800">
                <a:latin typeface="Intel Clear"/>
              </a:rPr>
              <a:t>PEN</a:t>
            </a:r>
            <a:r>
              <a:rPr lang="en-US">
                <a:latin typeface="Intel Clear"/>
              </a:rPr>
              <a:t>VINO™ TOOLKIT</a:t>
            </a:r>
          </a:p>
        </p:txBody>
      </p:sp>
      <p:sp>
        <p:nvSpPr>
          <p:cNvPr id="4" name="Content Placeholder 2">
            <a:extLst>
              <a:ext uri="{FF2B5EF4-FFF2-40B4-BE49-F238E27FC236}">
                <a16:creationId xmlns:a16="http://schemas.microsoft.com/office/drawing/2014/main" id="{CE46860A-9CBE-4EEF-93FB-AA054217DB0B}"/>
              </a:ext>
            </a:extLst>
          </p:cNvPr>
          <p:cNvSpPr txBox="1">
            <a:spLocks/>
          </p:cNvSpPr>
          <p:nvPr/>
        </p:nvSpPr>
        <p:spPr>
          <a:xfrm>
            <a:off x="609600" y="1828803"/>
            <a:ext cx="10972800" cy="365125"/>
          </a:xfrm>
          <a:prstGeom prst="rect">
            <a:avLst/>
          </a:prstGeom>
        </p:spPr>
        <p:txBody>
          <a:bodyPr/>
          <a:lstStyle>
            <a:lvl1pPr marL="0" indent="0" algn="l" defTabSz="457200" rtl="0" eaLnBrk="1" latinLnBrk="0" hangingPunct="1">
              <a:spcBef>
                <a:spcPts val="1200"/>
              </a:spcBef>
              <a:spcAft>
                <a:spcPts val="0"/>
              </a:spcAft>
              <a:buFont typeface="Wingdings" panose="05000000000000000000" pitchFamily="2" charset="2"/>
              <a:buNone/>
              <a:defRPr sz="16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sz="1400" kern="1200" baseline="0">
                <a:solidFill>
                  <a:schemeClr val="tx2"/>
                </a:solidFill>
                <a:latin typeface="+mn-lt"/>
                <a:ea typeface="+mn-ea"/>
                <a:cs typeface="Intel Clear" panose="020B0604020203020204" pitchFamily="34" charset="0"/>
              </a:defRPr>
            </a:lvl2pPr>
            <a:lvl3pPr marL="455613" indent="-168275" algn="l" defTabSz="457200" rtl="0" eaLnBrk="1" latinLnBrk="0" hangingPunct="1">
              <a:spcBef>
                <a:spcPts val="800"/>
              </a:spcBef>
              <a:buFont typeface="Intel Clear" panose="020B0604020203020204" pitchFamily="34" charset="0"/>
              <a:buChar char="–"/>
              <a:defRPr sz="1400" kern="1200">
                <a:solidFill>
                  <a:schemeClr val="tx2"/>
                </a:solidFill>
                <a:latin typeface="+mn-lt"/>
                <a:ea typeface="+mn-ea"/>
                <a:cs typeface="Intel Clear" panose="020B0604020203020204" pitchFamily="34" charset="0"/>
              </a:defRPr>
            </a:lvl3pPr>
            <a:lvl4pPr marL="688975" indent="-174625" algn="l" defTabSz="457200" rtl="0" eaLnBrk="1" latinLnBrk="0" hangingPunct="1">
              <a:spcBef>
                <a:spcPct val="20000"/>
              </a:spcBef>
              <a:buFont typeface="Arial"/>
              <a:buChar char="–"/>
              <a:defRPr sz="1200" kern="1200">
                <a:solidFill>
                  <a:schemeClr val="tx2"/>
                </a:solidFill>
                <a:latin typeface="+mn-lt"/>
                <a:ea typeface="+mn-ea"/>
                <a:cs typeface="Intel Clear" panose="020B0604020203020204" pitchFamily="34" charset="0"/>
              </a:defRPr>
            </a:lvl4pPr>
            <a:lvl5pPr marL="915988" indent="-166688" algn="l" defTabSz="457200" rtl="0" eaLnBrk="1" latinLnBrk="0" hangingPunct="1">
              <a:spcBef>
                <a:spcPct val="20000"/>
              </a:spcBef>
              <a:buFont typeface="Intel Clear" panose="020B0604020203020204" pitchFamily="34" charset="0"/>
              <a:buChar char="–"/>
              <a:defRPr sz="1200" kern="1200">
                <a:solidFill>
                  <a:schemeClr val="tx2"/>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609570"/>
            <a:r>
              <a:rPr lang="en-US" sz="2133">
                <a:latin typeface="Intel Clear"/>
              </a:rPr>
              <a:t>How do you determine the right computing for your AI needs?</a:t>
            </a:r>
          </a:p>
        </p:txBody>
      </p:sp>
      <p:sp>
        <p:nvSpPr>
          <p:cNvPr id="5" name="Title 4">
            <a:extLst>
              <a:ext uri="{FF2B5EF4-FFF2-40B4-BE49-F238E27FC236}">
                <a16:creationId xmlns:a16="http://schemas.microsoft.com/office/drawing/2014/main" id="{A30BD5BD-507C-47E2-8E42-D8EA582FDAA9}"/>
              </a:ext>
            </a:extLst>
          </p:cNvPr>
          <p:cNvSpPr txBox="1">
            <a:spLocks/>
          </p:cNvSpPr>
          <p:nvPr/>
        </p:nvSpPr>
        <p:spPr>
          <a:xfrm>
            <a:off x="607484" y="943092"/>
            <a:ext cx="10972800" cy="615553"/>
          </a:xfrm>
          <a:prstGeom prst="rect">
            <a:avLst/>
          </a:prstGeom>
        </p:spPr>
        <p:txBody>
          <a:bodyPr/>
          <a:lstStyle>
            <a:lvl1pPr algn="l" defTabSz="457200" rtl="0" eaLnBrk="1" latinLnBrk="0" hangingPunct="1">
              <a:lnSpc>
                <a:spcPct val="75000"/>
              </a:lnSpc>
              <a:spcBef>
                <a:spcPct val="0"/>
              </a:spcBef>
              <a:buNone/>
              <a:defRPr sz="4800" b="0" i="0" kern="1200" cap="all" spc="0" normalizeH="0" baseline="0">
                <a:solidFill>
                  <a:schemeClr val="tx1"/>
                </a:solidFill>
                <a:latin typeface="+mj-lt"/>
                <a:ea typeface="Intel Clear"/>
                <a:cs typeface="Intel Clear Pro Bold"/>
              </a:defRPr>
            </a:lvl1pPr>
          </a:lstStyle>
          <a:p>
            <a:pPr defTabSz="609570"/>
            <a:r>
              <a:rPr lang="en-US" sz="6400">
                <a:solidFill>
                  <a:prstClr val="black"/>
                </a:solidFill>
                <a:latin typeface="Intel Clear Pro"/>
              </a:rPr>
              <a:t>ai Compute considerations</a:t>
            </a:r>
          </a:p>
        </p:txBody>
      </p:sp>
      <p:sp>
        <p:nvSpPr>
          <p:cNvPr id="6" name="Rectangle 5">
            <a:extLst>
              <a:ext uri="{FF2B5EF4-FFF2-40B4-BE49-F238E27FC236}">
                <a16:creationId xmlns:a16="http://schemas.microsoft.com/office/drawing/2014/main" id="{58401DFC-F4FC-4C6B-A7AD-FE8E5091BCF3}"/>
              </a:ext>
            </a:extLst>
          </p:cNvPr>
          <p:cNvSpPr/>
          <p:nvPr/>
        </p:nvSpPr>
        <p:spPr>
          <a:xfrm>
            <a:off x="4342947" y="2464085"/>
            <a:ext cx="3541636" cy="3708115"/>
          </a:xfrm>
          <a:prstGeom prst="rect">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60960" tIns="121920" rIns="60960" bIns="182880" rtlCol="0" anchor="b" anchorCtr="0"/>
          <a:lstStyle/>
          <a:p>
            <a:pPr algn="ctr" defTabSz="812720">
              <a:spcAft>
                <a:spcPts val="533"/>
              </a:spcAft>
              <a:defRPr/>
            </a:pPr>
            <a:r>
              <a:rPr lang="en-US" sz="2000">
                <a:solidFill>
                  <a:prstClr val="black">
                    <a:lumMod val="65000"/>
                    <a:lumOff val="35000"/>
                  </a:prstClr>
                </a:solidFill>
                <a:latin typeface="Intel Clear Light" panose="020B0404020203020204" pitchFamily="34" charset="0"/>
                <a:ea typeface="Intel Clear Light" panose="020B0404020203020204" pitchFamily="34" charset="0"/>
                <a:cs typeface="Intel Clear Light" panose="020B0404020203020204" pitchFamily="34" charset="0"/>
              </a:rPr>
              <a:t>What are my use case requirements?</a:t>
            </a:r>
          </a:p>
        </p:txBody>
      </p:sp>
      <p:sp>
        <p:nvSpPr>
          <p:cNvPr id="7" name="Rectangle 6">
            <a:extLst>
              <a:ext uri="{FF2B5EF4-FFF2-40B4-BE49-F238E27FC236}">
                <a16:creationId xmlns:a16="http://schemas.microsoft.com/office/drawing/2014/main" id="{8313CA18-4F91-47E7-AD27-5DD705E5ACAC}"/>
              </a:ext>
            </a:extLst>
          </p:cNvPr>
          <p:cNvSpPr/>
          <p:nvPr/>
        </p:nvSpPr>
        <p:spPr>
          <a:xfrm>
            <a:off x="611747" y="2464085"/>
            <a:ext cx="3541636" cy="3708115"/>
          </a:xfrm>
          <a:prstGeom prst="rect">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60960" tIns="121920" rIns="60960" bIns="182880" rtlCol="0" anchor="b" anchorCtr="0"/>
          <a:lstStyle/>
          <a:p>
            <a:pPr algn="ctr" defTabSz="812720">
              <a:spcAft>
                <a:spcPts val="533"/>
              </a:spcAft>
              <a:defRPr/>
            </a:pPr>
            <a:r>
              <a:rPr lang="en-US" sz="2000">
                <a:solidFill>
                  <a:prstClr val="black">
                    <a:lumMod val="65000"/>
                    <a:lumOff val="35000"/>
                  </a:prstClr>
                </a:solidFill>
                <a:latin typeface="Intel Clear Light" panose="020B0404020203020204" pitchFamily="34" charset="0"/>
                <a:ea typeface="Intel Clear Light" panose="020B0404020203020204" pitchFamily="34" charset="0"/>
                <a:cs typeface="Intel Clear Light" panose="020B0404020203020204" pitchFamily="34" charset="0"/>
              </a:rPr>
              <a:t>What is my </a:t>
            </a:r>
          </a:p>
          <a:p>
            <a:pPr algn="ctr" defTabSz="812720">
              <a:spcAft>
                <a:spcPts val="533"/>
              </a:spcAft>
              <a:defRPr/>
            </a:pPr>
            <a:r>
              <a:rPr lang="en-US" sz="2000">
                <a:solidFill>
                  <a:prstClr val="black">
                    <a:lumMod val="65000"/>
                    <a:lumOff val="35000"/>
                  </a:prstClr>
                </a:solidFill>
                <a:latin typeface="Intel Clear Light" panose="020B0404020203020204" pitchFamily="34" charset="0"/>
                <a:ea typeface="Intel Clear Light" panose="020B0404020203020204" pitchFamily="34" charset="0"/>
                <a:cs typeface="Intel Clear Light" panose="020B0404020203020204" pitchFamily="34" charset="0"/>
              </a:rPr>
              <a:t>workload profile?</a:t>
            </a:r>
          </a:p>
        </p:txBody>
      </p:sp>
      <p:sp>
        <p:nvSpPr>
          <p:cNvPr id="25" name="Rectangle 24">
            <a:extLst>
              <a:ext uri="{FF2B5EF4-FFF2-40B4-BE49-F238E27FC236}">
                <a16:creationId xmlns:a16="http://schemas.microsoft.com/office/drawing/2014/main" id="{2C7158FF-DD0B-4E13-B0E1-7A80E138D470}"/>
              </a:ext>
            </a:extLst>
          </p:cNvPr>
          <p:cNvSpPr/>
          <p:nvPr/>
        </p:nvSpPr>
        <p:spPr>
          <a:xfrm>
            <a:off x="8039014" y="2464085"/>
            <a:ext cx="3541636" cy="3708115"/>
          </a:xfrm>
          <a:prstGeom prst="rect">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60960" tIns="121920" rIns="60960" bIns="182880" rtlCol="0" anchor="b" anchorCtr="0"/>
          <a:lstStyle/>
          <a:p>
            <a:pPr algn="ctr" defTabSz="812720">
              <a:spcAft>
                <a:spcPts val="533"/>
              </a:spcAft>
              <a:defRPr/>
            </a:pPr>
            <a:r>
              <a:rPr lang="en-US" sz="2000" dirty="0">
                <a:solidFill>
                  <a:prstClr val="black">
                    <a:lumMod val="65000"/>
                    <a:lumOff val="35000"/>
                  </a:prstClr>
                </a:solidFill>
                <a:latin typeface="Intel Clear Light" panose="020B0404020203020204" pitchFamily="34" charset="0"/>
                <a:ea typeface="Intel Clear Light" panose="020B0404020203020204" pitchFamily="34" charset="0"/>
                <a:cs typeface="Intel Clear Light" panose="020B0404020203020204" pitchFamily="34" charset="0"/>
              </a:rPr>
              <a:t>How prevalent is AI</a:t>
            </a:r>
            <a:br>
              <a:rPr lang="en-US" sz="2000" dirty="0">
                <a:solidFill>
                  <a:prstClr val="black">
                    <a:lumMod val="65000"/>
                    <a:lumOff val="35000"/>
                  </a:prstClr>
                </a:solidFill>
                <a:latin typeface="Intel Clear Light" panose="020B0404020203020204" pitchFamily="34" charset="0"/>
                <a:ea typeface="Intel Clear Light" panose="020B0404020203020204" pitchFamily="34" charset="0"/>
                <a:cs typeface="Intel Clear Light" panose="020B0404020203020204" pitchFamily="34" charset="0"/>
              </a:rPr>
            </a:br>
            <a:r>
              <a:rPr lang="en-US" sz="2000" dirty="0">
                <a:solidFill>
                  <a:prstClr val="black">
                    <a:lumMod val="65000"/>
                    <a:lumOff val="35000"/>
                  </a:prstClr>
                </a:solidFill>
                <a:latin typeface="Intel Clear Light" panose="020B0404020203020204" pitchFamily="34" charset="0"/>
                <a:ea typeface="Intel Clear Light" panose="020B0404020203020204" pitchFamily="34" charset="0"/>
                <a:cs typeface="Intel Clear Light" panose="020B0404020203020204" pitchFamily="34" charset="0"/>
              </a:rPr>
              <a:t>in my environment?</a:t>
            </a:r>
          </a:p>
        </p:txBody>
      </p:sp>
      <p:grpSp>
        <p:nvGrpSpPr>
          <p:cNvPr id="53" name="Group 52">
            <a:extLst>
              <a:ext uri="{FF2B5EF4-FFF2-40B4-BE49-F238E27FC236}">
                <a16:creationId xmlns:a16="http://schemas.microsoft.com/office/drawing/2014/main" id="{8504AFAA-28FD-4CA1-8A5F-F4A9DC4186EF}"/>
              </a:ext>
            </a:extLst>
          </p:cNvPr>
          <p:cNvGrpSpPr/>
          <p:nvPr/>
        </p:nvGrpSpPr>
        <p:grpSpPr>
          <a:xfrm>
            <a:off x="8040766" y="2496931"/>
            <a:ext cx="3541636" cy="2960704"/>
            <a:chOff x="6030574" y="1872698"/>
            <a:chExt cx="2656227" cy="2220528"/>
          </a:xfrm>
        </p:grpSpPr>
        <p:sp>
          <p:nvSpPr>
            <p:cNvPr id="26" name="Rectangle 25">
              <a:extLst>
                <a:ext uri="{FF2B5EF4-FFF2-40B4-BE49-F238E27FC236}">
                  <a16:creationId xmlns:a16="http://schemas.microsoft.com/office/drawing/2014/main" id="{22EF997D-92F0-4EAD-AE7F-FF62C2FB12AE}"/>
                </a:ext>
              </a:extLst>
            </p:cNvPr>
            <p:cNvSpPr/>
            <p:nvPr/>
          </p:nvSpPr>
          <p:spPr>
            <a:xfrm>
              <a:off x="6030574" y="1872698"/>
              <a:ext cx="2656227" cy="52467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tIns="121920" rtlCol="0" anchor="t" anchorCtr="0"/>
            <a:lstStyle/>
            <a:p>
              <a:pPr algn="ctr" defTabSz="1219110">
                <a:lnSpc>
                  <a:spcPct val="80000"/>
                </a:lnSpc>
                <a:defRPr/>
              </a:pPr>
              <a:r>
                <a:rPr lang="en-US" sz="4267">
                  <a:solidFill>
                    <a:srgbClr val="00AEEF"/>
                  </a:solidFill>
                  <a:latin typeface="Intel Clear Pro" panose="020B0804020202060201" pitchFamily="34" charset="0"/>
                </a:rPr>
                <a:t>demand</a:t>
              </a:r>
            </a:p>
          </p:txBody>
        </p:sp>
        <p:grpSp>
          <p:nvGrpSpPr>
            <p:cNvPr id="27" name="Group 26">
              <a:extLst>
                <a:ext uri="{FF2B5EF4-FFF2-40B4-BE49-F238E27FC236}">
                  <a16:creationId xmlns:a16="http://schemas.microsoft.com/office/drawing/2014/main" id="{B73477B8-3AE7-49DF-84C0-3793E1851E58}"/>
                </a:ext>
              </a:extLst>
            </p:cNvPr>
            <p:cNvGrpSpPr/>
            <p:nvPr/>
          </p:nvGrpSpPr>
          <p:grpSpPr>
            <a:xfrm>
              <a:off x="6541043" y="1969500"/>
              <a:ext cx="1567271" cy="2123726"/>
              <a:chOff x="276493" y="1059779"/>
              <a:chExt cx="3866920" cy="4796363"/>
            </a:xfrm>
          </p:grpSpPr>
          <p:sp>
            <p:nvSpPr>
              <p:cNvPr id="28" name="Rectangle 27">
                <a:extLst>
                  <a:ext uri="{FF2B5EF4-FFF2-40B4-BE49-F238E27FC236}">
                    <a16:creationId xmlns:a16="http://schemas.microsoft.com/office/drawing/2014/main" id="{D36CDBFA-2543-4CEE-B13D-D0037509F910}"/>
                  </a:ext>
                </a:extLst>
              </p:cNvPr>
              <p:cNvSpPr/>
              <p:nvPr/>
            </p:nvSpPr>
            <p:spPr>
              <a:xfrm>
                <a:off x="471949" y="1059779"/>
                <a:ext cx="3671464" cy="4796363"/>
              </a:xfrm>
              <a:prstGeom prst="rect">
                <a:avLst/>
              </a:prstGeom>
              <a:noFill/>
              <a:ln>
                <a:noFill/>
              </a:ln>
            </p:spPr>
            <p:txBody>
              <a:bodyPr wrap="square" tIns="60960" anchor="t" anchorCtr="0">
                <a:noAutofit/>
              </a:bodyPr>
              <a:lstStyle/>
              <a:p>
                <a:pPr algn="ctr" defTabSz="914354">
                  <a:lnSpc>
                    <a:spcPct val="80000"/>
                  </a:lnSpc>
                  <a:spcBef>
                    <a:spcPts val="1600"/>
                  </a:spcBef>
                  <a:defRPr/>
                </a:pPr>
                <a:endParaRPr lang="en-US" sz="4800" kern="0">
                  <a:solidFill>
                    <a:prstClr val="black">
                      <a:lumMod val="65000"/>
                      <a:lumOff val="35000"/>
                    </a:prstClr>
                  </a:solidFill>
                  <a:latin typeface="Intel Clear Pro" panose="020B0804020202060201" pitchFamily="34" charset="0"/>
                  <a:ea typeface="Intel Clear Pro" panose="020B0804020202060201" pitchFamily="34" charset="77"/>
                  <a:cs typeface="Intel Clear Pro" panose="020B0804020202060201" pitchFamily="34" charset="77"/>
                </a:endParaRPr>
              </a:p>
            </p:txBody>
          </p:sp>
          <p:sp>
            <p:nvSpPr>
              <p:cNvPr id="29" name="TextBox 28">
                <a:extLst>
                  <a:ext uri="{FF2B5EF4-FFF2-40B4-BE49-F238E27FC236}">
                    <a16:creationId xmlns:a16="http://schemas.microsoft.com/office/drawing/2014/main" id="{22BD7797-B5C3-419A-A685-DA475AB752A2}"/>
                  </a:ext>
                </a:extLst>
              </p:cNvPr>
              <p:cNvSpPr txBox="1"/>
              <p:nvPr/>
            </p:nvSpPr>
            <p:spPr>
              <a:xfrm rot="16200000">
                <a:off x="-331655" y="3416640"/>
                <a:ext cx="1593848" cy="377552"/>
              </a:xfrm>
              <a:prstGeom prst="rect">
                <a:avLst/>
              </a:prstGeom>
              <a:noFill/>
            </p:spPr>
            <p:txBody>
              <a:bodyPr vert="horz" wrap="none" lIns="0" tIns="0" rIns="0" bIns="0" rtlCol="0">
                <a:spAutoFit/>
              </a:bodyPr>
              <a:lstStyle/>
              <a:p>
                <a:pPr algn="ctr" defTabSz="914354">
                  <a:lnSpc>
                    <a:spcPct val="80000"/>
                  </a:lnSpc>
                  <a:defRPr/>
                </a:pPr>
                <a:r>
                  <a:rPr lang="en-US" sz="1600" kern="0">
                    <a:solidFill>
                      <a:prstClr val="black">
                        <a:lumMod val="65000"/>
                        <a:lumOff val="35000"/>
                      </a:prstClr>
                    </a:solidFill>
                    <a:latin typeface="Intel Clear"/>
                  </a:rPr>
                  <a:t>Utilization</a:t>
                </a:r>
              </a:p>
            </p:txBody>
          </p:sp>
          <p:sp>
            <p:nvSpPr>
              <p:cNvPr id="30" name="TextBox 29">
                <a:extLst>
                  <a:ext uri="{FF2B5EF4-FFF2-40B4-BE49-F238E27FC236}">
                    <a16:creationId xmlns:a16="http://schemas.microsoft.com/office/drawing/2014/main" id="{6B993488-F005-41A2-B7DB-81FF2AF8DEF5}"/>
                  </a:ext>
                </a:extLst>
              </p:cNvPr>
              <p:cNvSpPr txBox="1"/>
              <p:nvPr/>
            </p:nvSpPr>
            <p:spPr>
              <a:xfrm>
                <a:off x="1975640" y="5020978"/>
                <a:ext cx="1005579" cy="417061"/>
              </a:xfrm>
              <a:prstGeom prst="rect">
                <a:avLst/>
              </a:prstGeom>
              <a:noFill/>
            </p:spPr>
            <p:txBody>
              <a:bodyPr vert="horz" wrap="none" lIns="0" tIns="0" rIns="0" bIns="0" rtlCol="0">
                <a:spAutoFit/>
              </a:bodyPr>
              <a:lstStyle/>
              <a:p>
                <a:pPr algn="ctr" defTabSz="914354">
                  <a:defRPr/>
                </a:pPr>
                <a:r>
                  <a:rPr lang="en-US" sz="1600" kern="0">
                    <a:solidFill>
                      <a:prstClr val="black">
                        <a:lumMod val="65000"/>
                        <a:lumOff val="35000"/>
                      </a:prstClr>
                    </a:solidFill>
                    <a:latin typeface="Intel Clear"/>
                  </a:rPr>
                  <a:t>Scale </a:t>
                </a:r>
              </a:p>
            </p:txBody>
          </p:sp>
          <p:grpSp>
            <p:nvGrpSpPr>
              <p:cNvPr id="31" name="Group 30">
                <a:extLst>
                  <a:ext uri="{FF2B5EF4-FFF2-40B4-BE49-F238E27FC236}">
                    <a16:creationId xmlns:a16="http://schemas.microsoft.com/office/drawing/2014/main" id="{AF68E946-4C98-4B6A-BE34-48947E12F518}"/>
                  </a:ext>
                </a:extLst>
              </p:cNvPr>
              <p:cNvGrpSpPr/>
              <p:nvPr/>
            </p:nvGrpSpPr>
            <p:grpSpPr>
              <a:xfrm>
                <a:off x="993428" y="2365826"/>
                <a:ext cx="2970009" cy="2430779"/>
                <a:chOff x="766381" y="1969664"/>
                <a:chExt cx="2227506" cy="1508342"/>
              </a:xfrm>
            </p:grpSpPr>
            <p:sp>
              <p:nvSpPr>
                <p:cNvPr id="36" name="Rectangle 35">
                  <a:extLst>
                    <a:ext uri="{FF2B5EF4-FFF2-40B4-BE49-F238E27FC236}">
                      <a16:creationId xmlns:a16="http://schemas.microsoft.com/office/drawing/2014/main" id="{421A04B3-500B-4893-BF9A-096D6BD54E3A}"/>
                    </a:ext>
                  </a:extLst>
                </p:cNvPr>
                <p:cNvSpPr/>
                <p:nvPr/>
              </p:nvSpPr>
              <p:spPr>
                <a:xfrm>
                  <a:off x="766381" y="1969664"/>
                  <a:ext cx="1078452" cy="1508342"/>
                </a:xfrm>
                <a:prstGeom prst="rect">
                  <a:avLst/>
                </a:prstGeom>
                <a:solidFill>
                  <a:srgbClr val="0071C5"/>
                </a:solidFill>
                <a:ln w="9525" cap="flat" cmpd="sng" algn="ctr">
                  <a:noFill/>
                  <a:prstDash val="solid"/>
                </a:ln>
                <a:effectLst/>
              </p:spPr>
              <p:txBody>
                <a:bodyPr rtlCol="0" anchor="ctr"/>
                <a:lstStyle/>
                <a:p>
                  <a:pPr algn="ctr" defTabSz="914354">
                    <a:defRPr/>
                  </a:pPr>
                  <a:endParaRPr lang="en-US" kern="0">
                    <a:solidFill>
                      <a:prstClr val="black">
                        <a:lumMod val="65000"/>
                        <a:lumOff val="35000"/>
                      </a:prstClr>
                    </a:solidFill>
                    <a:latin typeface="Intel Clear"/>
                  </a:endParaRPr>
                </a:p>
              </p:txBody>
            </p:sp>
            <p:sp>
              <p:nvSpPr>
                <p:cNvPr id="37" name="Rectangle 36">
                  <a:extLst>
                    <a:ext uri="{FF2B5EF4-FFF2-40B4-BE49-F238E27FC236}">
                      <a16:creationId xmlns:a16="http://schemas.microsoft.com/office/drawing/2014/main" id="{DA7671D9-E122-41E1-B25D-07C08363CC64}"/>
                    </a:ext>
                  </a:extLst>
                </p:cNvPr>
                <p:cNvSpPr/>
                <p:nvPr/>
              </p:nvSpPr>
              <p:spPr>
                <a:xfrm rot="16200000">
                  <a:off x="1825650" y="2309770"/>
                  <a:ext cx="692395" cy="1644078"/>
                </a:xfrm>
                <a:prstGeom prst="rect">
                  <a:avLst/>
                </a:prstGeom>
                <a:solidFill>
                  <a:srgbClr val="0071C5"/>
                </a:solidFill>
                <a:ln w="9525" cap="flat" cmpd="sng" algn="ctr">
                  <a:noFill/>
                  <a:prstDash val="solid"/>
                </a:ln>
                <a:effectLst/>
              </p:spPr>
              <p:txBody>
                <a:bodyPr rtlCol="0" anchor="ctr"/>
                <a:lstStyle/>
                <a:p>
                  <a:pPr algn="ctr" defTabSz="914354">
                    <a:defRPr/>
                  </a:pPr>
                  <a:endParaRPr lang="en-US" kern="0">
                    <a:solidFill>
                      <a:prstClr val="black">
                        <a:lumMod val="65000"/>
                        <a:lumOff val="35000"/>
                      </a:prstClr>
                    </a:solidFill>
                    <a:latin typeface="Intel Clear"/>
                  </a:endParaRPr>
                </a:p>
              </p:txBody>
            </p:sp>
          </p:grpSp>
          <p:sp>
            <p:nvSpPr>
              <p:cNvPr id="32" name="Rectangle 31">
                <a:extLst>
                  <a:ext uri="{FF2B5EF4-FFF2-40B4-BE49-F238E27FC236}">
                    <a16:creationId xmlns:a16="http://schemas.microsoft.com/office/drawing/2014/main" id="{CC647CD2-3093-4647-8204-14C445352A4F}"/>
                  </a:ext>
                </a:extLst>
              </p:cNvPr>
              <p:cNvSpPr/>
              <p:nvPr/>
            </p:nvSpPr>
            <p:spPr>
              <a:xfrm>
                <a:off x="2587326" y="2365827"/>
                <a:ext cx="1376103" cy="1178332"/>
              </a:xfrm>
              <a:prstGeom prst="rect">
                <a:avLst/>
              </a:prstGeom>
              <a:solidFill>
                <a:srgbClr val="009CDA">
                  <a:lumMod val="40000"/>
                  <a:lumOff val="60000"/>
                </a:srgbClr>
              </a:solidFill>
              <a:ln w="9525" cap="flat" cmpd="sng" algn="ctr">
                <a:noFill/>
                <a:prstDash val="solid"/>
              </a:ln>
              <a:effectLst/>
            </p:spPr>
            <p:txBody>
              <a:bodyPr lIns="0" tIns="0" rIns="0" bIns="0" rtlCol="0" anchor="ctr"/>
              <a:lstStyle/>
              <a:p>
                <a:pPr algn="ctr" defTabSz="914354">
                  <a:defRPr/>
                </a:pPr>
                <a:r>
                  <a:rPr lang="en-US" sz="1400" kern="0">
                    <a:solidFill>
                      <a:srgbClr val="003C71"/>
                    </a:solidFill>
                    <a:latin typeface="Intel Clear"/>
                  </a:rPr>
                  <a:t>ASIC/</a:t>
                </a:r>
              </a:p>
              <a:p>
                <a:pPr algn="ctr" defTabSz="914354">
                  <a:defRPr/>
                </a:pPr>
                <a:r>
                  <a:rPr lang="en-US" sz="1400" kern="0">
                    <a:solidFill>
                      <a:srgbClr val="003C71"/>
                    </a:solidFill>
                    <a:latin typeface="Intel Clear"/>
                  </a:rPr>
                  <a:t>FPGA/</a:t>
                </a:r>
              </a:p>
              <a:p>
                <a:pPr algn="ctr" defTabSz="914354">
                  <a:defRPr/>
                </a:pPr>
                <a:r>
                  <a:rPr lang="en-US" sz="1400" kern="0">
                    <a:solidFill>
                      <a:srgbClr val="003C71"/>
                    </a:solidFill>
                    <a:latin typeface="Intel Clear"/>
                  </a:rPr>
                  <a:t>GPU</a:t>
                </a:r>
              </a:p>
            </p:txBody>
          </p:sp>
          <p:cxnSp>
            <p:nvCxnSpPr>
              <p:cNvPr id="33" name="Straight Connector 32">
                <a:extLst>
                  <a:ext uri="{FF2B5EF4-FFF2-40B4-BE49-F238E27FC236}">
                    <a16:creationId xmlns:a16="http://schemas.microsoft.com/office/drawing/2014/main" id="{BABF45AE-0856-431B-95C9-A3698485E53B}"/>
                  </a:ext>
                </a:extLst>
              </p:cNvPr>
              <p:cNvCxnSpPr/>
              <p:nvPr/>
            </p:nvCxnSpPr>
            <p:spPr>
              <a:xfrm flipH="1">
                <a:off x="842681" y="2223461"/>
                <a:ext cx="0" cy="2763015"/>
              </a:xfrm>
              <a:prstGeom prst="line">
                <a:avLst/>
              </a:prstGeom>
              <a:noFill/>
              <a:ln w="25400" cap="flat" cmpd="sng" algn="ctr">
                <a:solidFill>
                  <a:schemeClr val="bg2"/>
                </a:solidFill>
                <a:prstDash val="solid"/>
                <a:headEnd type="triangle" w="med" len="med"/>
                <a:tailEnd type="none" w="med" len="med"/>
              </a:ln>
              <a:effectLst/>
            </p:spPr>
          </p:cxnSp>
          <p:cxnSp>
            <p:nvCxnSpPr>
              <p:cNvPr id="34" name="Straight Connector 33">
                <a:extLst>
                  <a:ext uri="{FF2B5EF4-FFF2-40B4-BE49-F238E27FC236}">
                    <a16:creationId xmlns:a16="http://schemas.microsoft.com/office/drawing/2014/main" id="{81DED10F-14AD-4E10-BA15-C0D095F8844D}"/>
                  </a:ext>
                </a:extLst>
              </p:cNvPr>
              <p:cNvCxnSpPr/>
              <p:nvPr/>
            </p:nvCxnSpPr>
            <p:spPr>
              <a:xfrm flipH="1" flipV="1">
                <a:off x="853972" y="4977520"/>
                <a:ext cx="3156723" cy="0"/>
              </a:xfrm>
              <a:prstGeom prst="line">
                <a:avLst/>
              </a:prstGeom>
              <a:noFill/>
              <a:ln w="25400" cap="flat" cmpd="sng" algn="ctr">
                <a:solidFill>
                  <a:schemeClr val="bg2"/>
                </a:solidFill>
                <a:prstDash val="solid"/>
                <a:headEnd type="triangle" w="med" len="med"/>
                <a:tailEnd type="none" w="med" len="med"/>
              </a:ln>
              <a:effectLst/>
            </p:spPr>
          </p:cxnSp>
          <p:sp>
            <p:nvSpPr>
              <p:cNvPr id="35" name="TextBox 34">
                <a:extLst>
                  <a:ext uri="{FF2B5EF4-FFF2-40B4-BE49-F238E27FC236}">
                    <a16:creationId xmlns:a16="http://schemas.microsoft.com/office/drawing/2014/main" id="{3297B206-9B3F-4FBD-A074-F0E2A78DE9DC}"/>
                  </a:ext>
                </a:extLst>
              </p:cNvPr>
              <p:cNvSpPr txBox="1"/>
              <p:nvPr/>
            </p:nvSpPr>
            <p:spPr>
              <a:xfrm>
                <a:off x="1321621" y="3978249"/>
                <a:ext cx="873668" cy="364930"/>
              </a:xfrm>
              <a:prstGeom prst="rect">
                <a:avLst/>
              </a:prstGeom>
              <a:noFill/>
            </p:spPr>
            <p:txBody>
              <a:bodyPr vert="horz" wrap="square" lIns="0" tIns="0" rIns="0" bIns="0" rtlCol="0">
                <a:spAutoFit/>
              </a:bodyPr>
              <a:lstStyle/>
              <a:p>
                <a:pPr algn="ctr" defTabSz="914354">
                  <a:defRPr/>
                </a:pPr>
                <a:r>
                  <a:rPr lang="en-US" sz="1400" kern="0">
                    <a:solidFill>
                      <a:srgbClr val="FFFFFF"/>
                    </a:solidFill>
                    <a:latin typeface="Intel Clear"/>
                  </a:rPr>
                  <a:t>CPU</a:t>
                </a:r>
              </a:p>
            </p:txBody>
          </p:sp>
        </p:grpSp>
      </p:grpSp>
      <p:grpSp>
        <p:nvGrpSpPr>
          <p:cNvPr id="50" name="Group 49">
            <a:extLst>
              <a:ext uri="{FF2B5EF4-FFF2-40B4-BE49-F238E27FC236}">
                <a16:creationId xmlns:a16="http://schemas.microsoft.com/office/drawing/2014/main" id="{3F2B5ABB-A77B-4782-AD7A-C35C698B84E7}"/>
              </a:ext>
            </a:extLst>
          </p:cNvPr>
          <p:cNvGrpSpPr/>
          <p:nvPr/>
        </p:nvGrpSpPr>
        <p:grpSpPr>
          <a:xfrm>
            <a:off x="613499" y="2496931"/>
            <a:ext cx="3541636" cy="2414335"/>
            <a:chOff x="460124" y="1872698"/>
            <a:chExt cx="2656227" cy="1810751"/>
          </a:xfrm>
        </p:grpSpPr>
        <p:sp>
          <p:nvSpPr>
            <p:cNvPr id="9" name="Rectangle 8">
              <a:extLst>
                <a:ext uri="{FF2B5EF4-FFF2-40B4-BE49-F238E27FC236}">
                  <a16:creationId xmlns:a16="http://schemas.microsoft.com/office/drawing/2014/main" id="{C93C3AF7-2F0F-4101-AE77-C04036D5492C}"/>
                </a:ext>
              </a:extLst>
            </p:cNvPr>
            <p:cNvSpPr/>
            <p:nvPr/>
          </p:nvSpPr>
          <p:spPr>
            <a:xfrm>
              <a:off x="460124" y="1872698"/>
              <a:ext cx="2656227" cy="52467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tIns="121920" rtlCol="0" anchor="t" anchorCtr="0"/>
            <a:lstStyle/>
            <a:p>
              <a:pPr algn="ctr" defTabSz="1219110">
                <a:lnSpc>
                  <a:spcPct val="80000"/>
                </a:lnSpc>
                <a:defRPr/>
              </a:pPr>
              <a:r>
                <a:rPr lang="en-US" sz="4267">
                  <a:solidFill>
                    <a:srgbClr val="00AEEF"/>
                  </a:solidFill>
                  <a:latin typeface="Intel Clear Pro" panose="020B0804020202060201" pitchFamily="34" charset="0"/>
                </a:rPr>
                <a:t>Workloads</a:t>
              </a:r>
            </a:p>
          </p:txBody>
        </p:sp>
        <p:grpSp>
          <p:nvGrpSpPr>
            <p:cNvPr id="3" name="Group 2">
              <a:extLst>
                <a:ext uri="{FF2B5EF4-FFF2-40B4-BE49-F238E27FC236}">
                  <a16:creationId xmlns:a16="http://schemas.microsoft.com/office/drawing/2014/main" id="{81816406-301B-472D-A631-8B7FA6337BDD}"/>
                </a:ext>
              </a:extLst>
            </p:cNvPr>
            <p:cNvGrpSpPr/>
            <p:nvPr/>
          </p:nvGrpSpPr>
          <p:grpSpPr>
            <a:xfrm>
              <a:off x="1033052" y="2590622"/>
              <a:ext cx="1470627" cy="1092827"/>
              <a:chOff x="1033052" y="2590622"/>
              <a:chExt cx="1470627" cy="1092827"/>
            </a:xfrm>
          </p:grpSpPr>
          <p:grpSp>
            <p:nvGrpSpPr>
              <p:cNvPr id="10" name="Group 9">
                <a:extLst>
                  <a:ext uri="{FF2B5EF4-FFF2-40B4-BE49-F238E27FC236}">
                    <a16:creationId xmlns:a16="http://schemas.microsoft.com/office/drawing/2014/main" id="{C1440599-3CF8-49F6-AF5C-1A03832CF9EE}"/>
                  </a:ext>
                </a:extLst>
              </p:cNvPr>
              <p:cNvGrpSpPr/>
              <p:nvPr/>
            </p:nvGrpSpPr>
            <p:grpSpPr>
              <a:xfrm>
                <a:off x="1285281" y="2666840"/>
                <a:ext cx="932420" cy="974681"/>
                <a:chOff x="10122981" y="3420943"/>
                <a:chExt cx="1019641" cy="1065855"/>
              </a:xfrm>
            </p:grpSpPr>
            <p:sp>
              <p:nvSpPr>
                <p:cNvPr id="11" name="Isosceles Triangle 188">
                  <a:extLst>
                    <a:ext uri="{FF2B5EF4-FFF2-40B4-BE49-F238E27FC236}">
                      <a16:creationId xmlns:a16="http://schemas.microsoft.com/office/drawing/2014/main" id="{C920BCCA-60A2-444D-9869-C0092666E6CB}"/>
                    </a:ext>
                  </a:extLst>
                </p:cNvPr>
                <p:cNvSpPr/>
                <p:nvPr/>
              </p:nvSpPr>
              <p:spPr>
                <a:xfrm>
                  <a:off x="10122981" y="3995807"/>
                  <a:ext cx="221583" cy="219195"/>
                </a:xfrm>
                <a:prstGeom prst="triangle">
                  <a:avLst/>
                </a:prstGeom>
                <a:solidFill>
                  <a:srgbClr val="6B6B6B"/>
                </a:solidFill>
                <a:ln w="9525" cap="flat" cmpd="sng" algn="ctr">
                  <a:noFill/>
                  <a:prstDash val="solid"/>
                </a:ln>
                <a:effectLst/>
              </p:spPr>
              <p:txBody>
                <a:bodyPr rtlCol="0" anchor="ctr"/>
                <a:lstStyle/>
                <a:p>
                  <a:pPr algn="ctr" defTabSz="914354">
                    <a:defRPr/>
                  </a:pPr>
                  <a:endParaRPr lang="en-US" sz="2400" kern="0">
                    <a:solidFill>
                      <a:prstClr val="black"/>
                    </a:solidFill>
                    <a:latin typeface="Intel Clear"/>
                  </a:endParaRPr>
                </a:p>
              </p:txBody>
            </p:sp>
            <p:sp>
              <p:nvSpPr>
                <p:cNvPr id="12" name="Rectangle 11">
                  <a:extLst>
                    <a:ext uri="{FF2B5EF4-FFF2-40B4-BE49-F238E27FC236}">
                      <a16:creationId xmlns:a16="http://schemas.microsoft.com/office/drawing/2014/main" id="{A2DC698D-26B2-411F-9ADB-065898158E2D}"/>
                    </a:ext>
                  </a:extLst>
                </p:cNvPr>
                <p:cNvSpPr/>
                <p:nvPr/>
              </p:nvSpPr>
              <p:spPr>
                <a:xfrm>
                  <a:off x="10378814" y="3426959"/>
                  <a:ext cx="221583" cy="215883"/>
                </a:xfrm>
                <a:prstGeom prst="rect">
                  <a:avLst/>
                </a:prstGeom>
                <a:solidFill>
                  <a:srgbClr val="8C3FC5"/>
                </a:solidFill>
                <a:ln w="9525" cap="flat" cmpd="sng" algn="ctr">
                  <a:noFill/>
                  <a:prstDash val="solid"/>
                </a:ln>
                <a:effectLst/>
              </p:spPr>
              <p:txBody>
                <a:bodyPr rtlCol="0" anchor="ctr"/>
                <a:lstStyle/>
                <a:p>
                  <a:pPr algn="ctr" defTabSz="914354">
                    <a:defRPr/>
                  </a:pPr>
                  <a:endParaRPr lang="en-US" sz="2400" kern="0">
                    <a:solidFill>
                      <a:prstClr val="black"/>
                    </a:solidFill>
                    <a:latin typeface="Intel Clear"/>
                  </a:endParaRPr>
                </a:p>
              </p:txBody>
            </p:sp>
            <p:sp>
              <p:nvSpPr>
                <p:cNvPr id="13" name="Oval 12">
                  <a:extLst>
                    <a:ext uri="{FF2B5EF4-FFF2-40B4-BE49-F238E27FC236}">
                      <a16:creationId xmlns:a16="http://schemas.microsoft.com/office/drawing/2014/main" id="{CD98F309-462A-4EFA-A20A-4CB1AF71689A}"/>
                    </a:ext>
                  </a:extLst>
                </p:cNvPr>
                <p:cNvSpPr/>
                <p:nvPr/>
              </p:nvSpPr>
              <p:spPr>
                <a:xfrm>
                  <a:off x="10380744" y="3697935"/>
                  <a:ext cx="221583" cy="219195"/>
                </a:xfrm>
                <a:prstGeom prst="ellipse">
                  <a:avLst/>
                </a:prstGeom>
                <a:solidFill>
                  <a:srgbClr val="B7D108">
                    <a:lumMod val="60000"/>
                    <a:lumOff val="40000"/>
                  </a:srgbClr>
                </a:solidFill>
                <a:ln w="9525" cap="flat" cmpd="sng" algn="ctr">
                  <a:noFill/>
                  <a:prstDash val="solid"/>
                </a:ln>
                <a:effectLst/>
              </p:spPr>
              <p:txBody>
                <a:bodyPr rtlCol="0" anchor="ctr"/>
                <a:lstStyle/>
                <a:p>
                  <a:pPr algn="ctr" defTabSz="914354">
                    <a:defRPr/>
                  </a:pPr>
                  <a:endParaRPr lang="en-US" sz="2400" kern="0">
                    <a:solidFill>
                      <a:prstClr val="black"/>
                    </a:solidFill>
                    <a:latin typeface="Intel Clear"/>
                  </a:endParaRPr>
                </a:p>
              </p:txBody>
            </p:sp>
            <p:sp>
              <p:nvSpPr>
                <p:cNvPr id="14" name="Oval 13">
                  <a:extLst>
                    <a:ext uri="{FF2B5EF4-FFF2-40B4-BE49-F238E27FC236}">
                      <a16:creationId xmlns:a16="http://schemas.microsoft.com/office/drawing/2014/main" id="{84859586-7B4E-46F7-AF3D-FC822394BB68}"/>
                    </a:ext>
                  </a:extLst>
                </p:cNvPr>
                <p:cNvSpPr/>
                <p:nvPr/>
              </p:nvSpPr>
              <p:spPr>
                <a:xfrm>
                  <a:off x="10650891" y="3697412"/>
                  <a:ext cx="221583" cy="219195"/>
                </a:xfrm>
                <a:prstGeom prst="ellipse">
                  <a:avLst/>
                </a:prstGeom>
                <a:solidFill>
                  <a:srgbClr val="009CDA"/>
                </a:solidFill>
                <a:ln w="9525" cap="flat" cmpd="sng" algn="ctr">
                  <a:noFill/>
                  <a:prstDash val="solid"/>
                </a:ln>
                <a:effectLst/>
              </p:spPr>
              <p:txBody>
                <a:bodyPr rtlCol="0" anchor="ctr"/>
                <a:lstStyle/>
                <a:p>
                  <a:pPr algn="ctr" defTabSz="914354">
                    <a:defRPr/>
                  </a:pPr>
                  <a:endParaRPr lang="en-US" sz="2400" kern="0">
                    <a:solidFill>
                      <a:prstClr val="black"/>
                    </a:solidFill>
                    <a:latin typeface="Intel Clear"/>
                  </a:endParaRPr>
                </a:p>
              </p:txBody>
            </p:sp>
            <p:sp>
              <p:nvSpPr>
                <p:cNvPr id="15" name="Oval 14">
                  <a:extLst>
                    <a:ext uri="{FF2B5EF4-FFF2-40B4-BE49-F238E27FC236}">
                      <a16:creationId xmlns:a16="http://schemas.microsoft.com/office/drawing/2014/main" id="{9EB434AE-8983-4FD5-AD59-FF09BD1241FC}"/>
                    </a:ext>
                  </a:extLst>
                </p:cNvPr>
                <p:cNvSpPr/>
                <p:nvPr/>
              </p:nvSpPr>
              <p:spPr>
                <a:xfrm>
                  <a:off x="10921039" y="3696892"/>
                  <a:ext cx="221583" cy="219195"/>
                </a:xfrm>
                <a:prstGeom prst="ellipse">
                  <a:avLst/>
                </a:prstGeom>
                <a:solidFill>
                  <a:srgbClr val="B7D108">
                    <a:lumMod val="60000"/>
                    <a:lumOff val="40000"/>
                  </a:srgbClr>
                </a:solidFill>
                <a:ln w="9525" cap="flat" cmpd="sng" algn="ctr">
                  <a:noFill/>
                  <a:prstDash val="solid"/>
                </a:ln>
                <a:effectLst/>
              </p:spPr>
              <p:txBody>
                <a:bodyPr rtlCol="0" anchor="ctr"/>
                <a:lstStyle/>
                <a:p>
                  <a:pPr algn="ctr" defTabSz="914354">
                    <a:defRPr/>
                  </a:pPr>
                  <a:endParaRPr lang="en-US" sz="2400" kern="0">
                    <a:solidFill>
                      <a:prstClr val="black"/>
                    </a:solidFill>
                    <a:latin typeface="Intel Clear"/>
                  </a:endParaRPr>
                </a:p>
              </p:txBody>
            </p:sp>
            <p:sp>
              <p:nvSpPr>
                <p:cNvPr id="16" name="Isosceles Triangle 196">
                  <a:extLst>
                    <a:ext uri="{FF2B5EF4-FFF2-40B4-BE49-F238E27FC236}">
                      <a16:creationId xmlns:a16="http://schemas.microsoft.com/office/drawing/2014/main" id="{3F855173-8F67-418C-9F26-1758D7D5F2F4}"/>
                    </a:ext>
                  </a:extLst>
                </p:cNvPr>
                <p:cNvSpPr/>
                <p:nvPr/>
              </p:nvSpPr>
              <p:spPr>
                <a:xfrm>
                  <a:off x="10377318" y="4267603"/>
                  <a:ext cx="221583" cy="219195"/>
                </a:xfrm>
                <a:prstGeom prst="triangle">
                  <a:avLst/>
                </a:prstGeom>
                <a:solidFill>
                  <a:schemeClr val="accent1"/>
                </a:solidFill>
                <a:ln w="9525" cap="flat" cmpd="sng" algn="ctr">
                  <a:noFill/>
                  <a:prstDash val="solid"/>
                </a:ln>
                <a:effectLst/>
              </p:spPr>
              <p:txBody>
                <a:bodyPr rtlCol="0" anchor="ctr"/>
                <a:lstStyle/>
                <a:p>
                  <a:pPr algn="ctr" defTabSz="914354">
                    <a:defRPr/>
                  </a:pPr>
                  <a:endParaRPr lang="en-US" sz="2400" kern="0">
                    <a:solidFill>
                      <a:prstClr val="black"/>
                    </a:solidFill>
                    <a:latin typeface="Intel Clear"/>
                  </a:endParaRPr>
                </a:p>
              </p:txBody>
            </p:sp>
            <p:sp>
              <p:nvSpPr>
                <p:cNvPr id="17" name="Isosceles Triangle 197">
                  <a:extLst>
                    <a:ext uri="{FF2B5EF4-FFF2-40B4-BE49-F238E27FC236}">
                      <a16:creationId xmlns:a16="http://schemas.microsoft.com/office/drawing/2014/main" id="{6D402CEA-F904-47C4-9636-05953818B020}"/>
                    </a:ext>
                  </a:extLst>
                </p:cNvPr>
                <p:cNvSpPr/>
                <p:nvPr/>
              </p:nvSpPr>
              <p:spPr>
                <a:xfrm>
                  <a:off x="10391140" y="4004816"/>
                  <a:ext cx="221583" cy="219195"/>
                </a:xfrm>
                <a:prstGeom prst="triangle">
                  <a:avLst/>
                </a:prstGeom>
                <a:solidFill>
                  <a:srgbClr val="FD9208"/>
                </a:solidFill>
                <a:ln w="9525" cap="flat" cmpd="sng" algn="ctr">
                  <a:noFill/>
                  <a:prstDash val="solid"/>
                </a:ln>
                <a:effectLst/>
              </p:spPr>
              <p:txBody>
                <a:bodyPr rtlCol="0" anchor="ctr"/>
                <a:lstStyle/>
                <a:p>
                  <a:pPr algn="ctr" defTabSz="914354">
                    <a:defRPr/>
                  </a:pPr>
                  <a:endParaRPr lang="en-US" sz="2400" kern="0">
                    <a:solidFill>
                      <a:prstClr val="black"/>
                    </a:solidFill>
                    <a:latin typeface="Intel Clear"/>
                  </a:endParaRPr>
                </a:p>
              </p:txBody>
            </p:sp>
            <p:sp>
              <p:nvSpPr>
                <p:cNvPr id="18" name="Isosceles Triangle 198">
                  <a:extLst>
                    <a:ext uri="{FF2B5EF4-FFF2-40B4-BE49-F238E27FC236}">
                      <a16:creationId xmlns:a16="http://schemas.microsoft.com/office/drawing/2014/main" id="{0B448C22-546A-496B-AE66-2E8357B56BE8}"/>
                    </a:ext>
                  </a:extLst>
                </p:cNvPr>
                <p:cNvSpPr/>
                <p:nvPr/>
              </p:nvSpPr>
              <p:spPr>
                <a:xfrm>
                  <a:off x="10650891" y="4004816"/>
                  <a:ext cx="221583" cy="219195"/>
                </a:xfrm>
                <a:prstGeom prst="triangle">
                  <a:avLst/>
                </a:prstGeom>
                <a:solidFill>
                  <a:srgbClr val="FF4E00"/>
                </a:solidFill>
                <a:ln w="9525" cap="flat" cmpd="sng" algn="ctr">
                  <a:noFill/>
                  <a:prstDash val="solid"/>
                </a:ln>
                <a:effectLst/>
              </p:spPr>
              <p:txBody>
                <a:bodyPr rtlCol="0" anchor="ctr"/>
                <a:lstStyle/>
                <a:p>
                  <a:pPr algn="ctr" defTabSz="914354">
                    <a:defRPr/>
                  </a:pPr>
                  <a:endParaRPr lang="en-US" sz="2400" kern="0">
                    <a:solidFill>
                      <a:prstClr val="black"/>
                    </a:solidFill>
                    <a:latin typeface="Intel Clear"/>
                  </a:endParaRPr>
                </a:p>
              </p:txBody>
            </p:sp>
            <p:sp>
              <p:nvSpPr>
                <p:cNvPr id="19" name="Isosceles Triangle 199">
                  <a:extLst>
                    <a:ext uri="{FF2B5EF4-FFF2-40B4-BE49-F238E27FC236}">
                      <a16:creationId xmlns:a16="http://schemas.microsoft.com/office/drawing/2014/main" id="{633DC213-ACBB-4D92-B0DC-861FDE682A89}"/>
                    </a:ext>
                  </a:extLst>
                </p:cNvPr>
                <p:cNvSpPr/>
                <p:nvPr/>
              </p:nvSpPr>
              <p:spPr>
                <a:xfrm>
                  <a:off x="10921039" y="3995807"/>
                  <a:ext cx="221583" cy="219195"/>
                </a:xfrm>
                <a:prstGeom prst="triangle">
                  <a:avLst/>
                </a:prstGeom>
                <a:solidFill>
                  <a:srgbClr val="FF4E00"/>
                </a:solidFill>
                <a:ln w="9525" cap="flat" cmpd="sng" algn="ctr">
                  <a:noFill/>
                  <a:prstDash val="solid"/>
                </a:ln>
                <a:effectLst/>
              </p:spPr>
              <p:txBody>
                <a:bodyPr rtlCol="0" anchor="ctr"/>
                <a:lstStyle/>
                <a:p>
                  <a:pPr algn="ctr" defTabSz="914354">
                    <a:defRPr/>
                  </a:pPr>
                  <a:endParaRPr lang="en-US" sz="2400" kern="0">
                    <a:solidFill>
                      <a:prstClr val="black"/>
                    </a:solidFill>
                    <a:latin typeface="Intel Clear"/>
                  </a:endParaRPr>
                </a:p>
              </p:txBody>
            </p:sp>
            <p:sp>
              <p:nvSpPr>
                <p:cNvPr id="20" name="Isosceles Triangle 200">
                  <a:extLst>
                    <a:ext uri="{FF2B5EF4-FFF2-40B4-BE49-F238E27FC236}">
                      <a16:creationId xmlns:a16="http://schemas.microsoft.com/office/drawing/2014/main" id="{7FCDD6AF-04CF-45A6-BE7A-E1FCD3BA23AD}"/>
                    </a:ext>
                  </a:extLst>
                </p:cNvPr>
                <p:cNvSpPr/>
                <p:nvPr/>
              </p:nvSpPr>
              <p:spPr>
                <a:xfrm>
                  <a:off x="10122981" y="4264581"/>
                  <a:ext cx="221583" cy="219195"/>
                </a:xfrm>
                <a:prstGeom prst="triangle">
                  <a:avLst/>
                </a:prstGeom>
                <a:solidFill>
                  <a:srgbClr val="8C3FC5"/>
                </a:solidFill>
                <a:ln w="9525" cap="flat" cmpd="sng" algn="ctr">
                  <a:noFill/>
                  <a:prstDash val="solid"/>
                </a:ln>
                <a:effectLst/>
              </p:spPr>
              <p:txBody>
                <a:bodyPr rtlCol="0" anchor="ctr"/>
                <a:lstStyle/>
                <a:p>
                  <a:pPr algn="ctr" defTabSz="914354">
                    <a:defRPr/>
                  </a:pPr>
                  <a:endParaRPr lang="en-US" sz="2400" kern="0">
                    <a:solidFill>
                      <a:prstClr val="black"/>
                    </a:solidFill>
                    <a:latin typeface="Intel Clear"/>
                  </a:endParaRPr>
                </a:p>
              </p:txBody>
            </p:sp>
            <p:sp>
              <p:nvSpPr>
                <p:cNvPr id="21" name="Isosceles Triangle 202">
                  <a:extLst>
                    <a:ext uri="{FF2B5EF4-FFF2-40B4-BE49-F238E27FC236}">
                      <a16:creationId xmlns:a16="http://schemas.microsoft.com/office/drawing/2014/main" id="{1D3478C3-3D0F-4D2D-9447-04D40B9CD17A}"/>
                    </a:ext>
                  </a:extLst>
                </p:cNvPr>
                <p:cNvSpPr/>
                <p:nvPr/>
              </p:nvSpPr>
              <p:spPr>
                <a:xfrm>
                  <a:off x="10655019" y="4264579"/>
                  <a:ext cx="221583" cy="219195"/>
                </a:xfrm>
                <a:prstGeom prst="triangle">
                  <a:avLst/>
                </a:prstGeom>
                <a:solidFill>
                  <a:srgbClr val="FF4E00"/>
                </a:solidFill>
                <a:ln w="9525" cap="flat" cmpd="sng" algn="ctr">
                  <a:noFill/>
                  <a:prstDash val="solid"/>
                </a:ln>
                <a:effectLst/>
              </p:spPr>
              <p:txBody>
                <a:bodyPr rtlCol="0" anchor="ctr"/>
                <a:lstStyle/>
                <a:p>
                  <a:pPr algn="ctr" defTabSz="914354">
                    <a:defRPr/>
                  </a:pPr>
                  <a:endParaRPr lang="en-US" sz="2400" kern="0">
                    <a:solidFill>
                      <a:prstClr val="black"/>
                    </a:solidFill>
                    <a:latin typeface="Intel Clear"/>
                  </a:endParaRPr>
                </a:p>
              </p:txBody>
            </p:sp>
            <p:sp>
              <p:nvSpPr>
                <p:cNvPr id="22" name="Isosceles Triangle 203">
                  <a:extLst>
                    <a:ext uri="{FF2B5EF4-FFF2-40B4-BE49-F238E27FC236}">
                      <a16:creationId xmlns:a16="http://schemas.microsoft.com/office/drawing/2014/main" id="{4D8ACA70-6799-4C1B-B980-932953BECE63}"/>
                    </a:ext>
                  </a:extLst>
                </p:cNvPr>
                <p:cNvSpPr/>
                <p:nvPr/>
              </p:nvSpPr>
              <p:spPr>
                <a:xfrm>
                  <a:off x="10921039" y="4264579"/>
                  <a:ext cx="221583" cy="219195"/>
                </a:xfrm>
                <a:prstGeom prst="triangle">
                  <a:avLst/>
                </a:prstGeom>
                <a:solidFill>
                  <a:srgbClr val="FF4E00"/>
                </a:solidFill>
                <a:ln w="9525" cap="flat" cmpd="sng" algn="ctr">
                  <a:noFill/>
                  <a:prstDash val="solid"/>
                </a:ln>
                <a:effectLst/>
              </p:spPr>
              <p:txBody>
                <a:bodyPr rtlCol="0" anchor="ctr"/>
                <a:lstStyle/>
                <a:p>
                  <a:pPr algn="ctr" defTabSz="914354">
                    <a:defRPr/>
                  </a:pPr>
                  <a:endParaRPr lang="en-US" sz="2400" kern="0">
                    <a:solidFill>
                      <a:prstClr val="black"/>
                    </a:solidFill>
                    <a:latin typeface="Intel Clear"/>
                  </a:endParaRPr>
                </a:p>
              </p:txBody>
            </p:sp>
            <p:sp>
              <p:nvSpPr>
                <p:cNvPr id="23" name="Isosceles Triangle 204">
                  <a:extLst>
                    <a:ext uri="{FF2B5EF4-FFF2-40B4-BE49-F238E27FC236}">
                      <a16:creationId xmlns:a16="http://schemas.microsoft.com/office/drawing/2014/main" id="{F5BC3912-7F5B-4216-AFA7-675AB6EB2B59}"/>
                    </a:ext>
                  </a:extLst>
                </p:cNvPr>
                <p:cNvSpPr/>
                <p:nvPr/>
              </p:nvSpPr>
              <p:spPr>
                <a:xfrm>
                  <a:off x="10122981" y="3709967"/>
                  <a:ext cx="221583" cy="219195"/>
                </a:xfrm>
                <a:prstGeom prst="triangle">
                  <a:avLst/>
                </a:prstGeom>
                <a:solidFill>
                  <a:srgbClr val="F8D44C">
                    <a:lumMod val="20000"/>
                    <a:lumOff val="80000"/>
                  </a:srgbClr>
                </a:solidFill>
                <a:ln w="9525" cap="flat" cmpd="sng" algn="ctr">
                  <a:noFill/>
                  <a:prstDash val="solid"/>
                </a:ln>
                <a:effectLst/>
              </p:spPr>
              <p:txBody>
                <a:bodyPr rtlCol="0" anchor="ctr"/>
                <a:lstStyle/>
                <a:p>
                  <a:pPr algn="ctr" defTabSz="914354">
                    <a:defRPr/>
                  </a:pPr>
                  <a:endParaRPr lang="en-US" sz="2400" kern="0">
                    <a:solidFill>
                      <a:prstClr val="black"/>
                    </a:solidFill>
                    <a:latin typeface="Intel Clear"/>
                  </a:endParaRPr>
                </a:p>
              </p:txBody>
            </p:sp>
            <p:sp>
              <p:nvSpPr>
                <p:cNvPr id="24" name="Isosceles Triangle 205">
                  <a:extLst>
                    <a:ext uri="{FF2B5EF4-FFF2-40B4-BE49-F238E27FC236}">
                      <a16:creationId xmlns:a16="http://schemas.microsoft.com/office/drawing/2014/main" id="{76973E82-7DCD-4631-AC41-75652F5822BE}"/>
                    </a:ext>
                  </a:extLst>
                </p:cNvPr>
                <p:cNvSpPr/>
                <p:nvPr/>
              </p:nvSpPr>
              <p:spPr>
                <a:xfrm>
                  <a:off x="10122981" y="3420943"/>
                  <a:ext cx="221583" cy="219195"/>
                </a:xfrm>
                <a:prstGeom prst="triangle">
                  <a:avLst/>
                </a:prstGeom>
                <a:solidFill>
                  <a:srgbClr val="FD9208"/>
                </a:solidFill>
                <a:ln w="9525" cap="flat" cmpd="sng" algn="ctr">
                  <a:noFill/>
                  <a:prstDash val="solid"/>
                </a:ln>
                <a:effectLst/>
              </p:spPr>
              <p:txBody>
                <a:bodyPr rtlCol="0" anchor="ctr"/>
                <a:lstStyle/>
                <a:p>
                  <a:pPr algn="ctr" defTabSz="914354">
                    <a:defRPr/>
                  </a:pPr>
                  <a:endParaRPr lang="en-US" sz="2400" kern="0">
                    <a:solidFill>
                      <a:prstClr val="black"/>
                    </a:solidFill>
                    <a:latin typeface="Intel Clear"/>
                  </a:endParaRPr>
                </a:p>
              </p:txBody>
            </p:sp>
          </p:grpSp>
          <p:sp>
            <p:nvSpPr>
              <p:cNvPr id="38" name="Rectangle 37">
                <a:extLst>
                  <a:ext uri="{FF2B5EF4-FFF2-40B4-BE49-F238E27FC236}">
                    <a16:creationId xmlns:a16="http://schemas.microsoft.com/office/drawing/2014/main" id="{D0089B32-A04B-436C-8BE1-767D2D9B8B36}"/>
                  </a:ext>
                </a:extLst>
              </p:cNvPr>
              <p:cNvSpPr/>
              <p:nvPr/>
            </p:nvSpPr>
            <p:spPr>
              <a:xfrm>
                <a:off x="1777016" y="2662415"/>
                <a:ext cx="202629" cy="197417"/>
              </a:xfrm>
              <a:prstGeom prst="rect">
                <a:avLst/>
              </a:prstGeom>
              <a:solidFill>
                <a:schemeClr val="accent3"/>
              </a:solidFill>
              <a:ln w="9525" cap="flat" cmpd="sng" algn="ctr">
                <a:noFill/>
                <a:prstDash val="solid"/>
              </a:ln>
              <a:effectLst/>
            </p:spPr>
            <p:txBody>
              <a:bodyPr rtlCol="0" anchor="ctr"/>
              <a:lstStyle/>
              <a:p>
                <a:pPr algn="ctr" defTabSz="914354">
                  <a:defRPr/>
                </a:pPr>
                <a:endParaRPr lang="en-US" sz="2400" kern="0">
                  <a:solidFill>
                    <a:prstClr val="black"/>
                  </a:solidFill>
                  <a:latin typeface="Intel Clear"/>
                </a:endParaRPr>
              </a:p>
            </p:txBody>
          </p:sp>
          <p:sp>
            <p:nvSpPr>
              <p:cNvPr id="39" name="Rectangle 38">
                <a:extLst>
                  <a:ext uri="{FF2B5EF4-FFF2-40B4-BE49-F238E27FC236}">
                    <a16:creationId xmlns:a16="http://schemas.microsoft.com/office/drawing/2014/main" id="{A9B3E773-B7B7-4859-969F-9F7D49C159DA}"/>
                  </a:ext>
                </a:extLst>
              </p:cNvPr>
              <p:cNvSpPr/>
              <p:nvPr/>
            </p:nvSpPr>
            <p:spPr>
              <a:xfrm>
                <a:off x="2020802" y="2662009"/>
                <a:ext cx="202629" cy="197417"/>
              </a:xfrm>
              <a:prstGeom prst="rect">
                <a:avLst/>
              </a:prstGeom>
              <a:solidFill>
                <a:schemeClr val="accent1"/>
              </a:solidFill>
              <a:ln w="9525" cap="flat" cmpd="sng" algn="ctr">
                <a:noFill/>
                <a:prstDash val="solid"/>
              </a:ln>
              <a:effectLst/>
            </p:spPr>
            <p:txBody>
              <a:bodyPr rtlCol="0" anchor="ctr"/>
              <a:lstStyle/>
              <a:p>
                <a:pPr algn="ctr" defTabSz="914354">
                  <a:defRPr/>
                </a:pPr>
                <a:endParaRPr lang="en-US" sz="2400" kern="0">
                  <a:solidFill>
                    <a:prstClr val="black"/>
                  </a:solidFill>
                  <a:latin typeface="Intel Clear"/>
                </a:endParaRPr>
              </a:p>
            </p:txBody>
          </p:sp>
          <p:sp>
            <p:nvSpPr>
              <p:cNvPr id="40" name="Rounded Rectangle 52">
                <a:extLst>
                  <a:ext uri="{FF2B5EF4-FFF2-40B4-BE49-F238E27FC236}">
                    <a16:creationId xmlns:a16="http://schemas.microsoft.com/office/drawing/2014/main" id="{6C46DB5A-0016-4CB9-8E85-D5F3BB8B0DBC}"/>
                  </a:ext>
                </a:extLst>
              </p:cNvPr>
              <p:cNvSpPr/>
              <p:nvPr/>
            </p:nvSpPr>
            <p:spPr>
              <a:xfrm>
                <a:off x="1749906" y="3139454"/>
                <a:ext cx="522940" cy="543995"/>
              </a:xfrm>
              <a:prstGeom prst="roundRect">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defRPr/>
                </a:pPr>
                <a:endParaRPr lang="en-US">
                  <a:solidFill>
                    <a:prstClr val="white"/>
                  </a:solidFill>
                  <a:latin typeface="Intel Clear"/>
                </a:endParaRPr>
              </a:p>
            </p:txBody>
          </p:sp>
          <p:sp>
            <p:nvSpPr>
              <p:cNvPr id="41" name="Rounded Rectangle 53">
                <a:extLst>
                  <a:ext uri="{FF2B5EF4-FFF2-40B4-BE49-F238E27FC236}">
                    <a16:creationId xmlns:a16="http://schemas.microsoft.com/office/drawing/2014/main" id="{CFF8A9AD-FE70-4F83-A163-62EEFCF1780C}"/>
                  </a:ext>
                </a:extLst>
              </p:cNvPr>
              <p:cNvSpPr/>
              <p:nvPr/>
            </p:nvSpPr>
            <p:spPr>
              <a:xfrm>
                <a:off x="1263219" y="3139454"/>
                <a:ext cx="1009628" cy="543995"/>
              </a:xfrm>
              <a:prstGeom prst="roundRect">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defRPr/>
                </a:pPr>
                <a:endParaRPr lang="en-US">
                  <a:solidFill>
                    <a:prstClr val="white"/>
                  </a:solidFill>
                  <a:latin typeface="Intel Clear"/>
                </a:endParaRPr>
              </a:p>
            </p:txBody>
          </p:sp>
          <p:sp>
            <p:nvSpPr>
              <p:cNvPr id="42" name="Rounded Rectangle 54">
                <a:extLst>
                  <a:ext uri="{FF2B5EF4-FFF2-40B4-BE49-F238E27FC236}">
                    <a16:creationId xmlns:a16="http://schemas.microsoft.com/office/drawing/2014/main" id="{62A36956-1F22-4E4E-B447-319FD3859957}"/>
                  </a:ext>
                </a:extLst>
              </p:cNvPr>
              <p:cNvSpPr/>
              <p:nvPr/>
            </p:nvSpPr>
            <p:spPr>
              <a:xfrm>
                <a:off x="1263219" y="2590622"/>
                <a:ext cx="1009628" cy="1090865"/>
              </a:xfrm>
              <a:prstGeom prst="roundRect">
                <a:avLst>
                  <a:gd name="adj" fmla="val 8374"/>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defRPr/>
                </a:pPr>
                <a:endParaRPr lang="en-US">
                  <a:solidFill>
                    <a:prstClr val="white"/>
                  </a:solidFill>
                  <a:latin typeface="Intel Clear"/>
                </a:endParaRPr>
              </a:p>
            </p:txBody>
          </p:sp>
          <p:sp>
            <p:nvSpPr>
              <p:cNvPr id="43" name="Oval 42">
                <a:extLst>
                  <a:ext uri="{FF2B5EF4-FFF2-40B4-BE49-F238E27FC236}">
                    <a16:creationId xmlns:a16="http://schemas.microsoft.com/office/drawing/2014/main" id="{7A952ED1-A72B-46C7-8244-10671E24B092}"/>
                  </a:ext>
                </a:extLst>
              </p:cNvPr>
              <p:cNvSpPr/>
              <p:nvPr/>
            </p:nvSpPr>
            <p:spPr>
              <a:xfrm>
                <a:off x="1035688" y="2627744"/>
                <a:ext cx="246597" cy="246597"/>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defRPr/>
                </a:pPr>
                <a:r>
                  <a:rPr lang="en-US">
                    <a:solidFill>
                      <a:srgbClr val="F3D54E"/>
                    </a:solidFill>
                    <a:latin typeface="Intel Clear"/>
                  </a:rPr>
                  <a:t>1</a:t>
                </a:r>
              </a:p>
            </p:txBody>
          </p:sp>
          <p:sp>
            <p:nvSpPr>
              <p:cNvPr id="44" name="Oval 43">
                <a:extLst>
                  <a:ext uri="{FF2B5EF4-FFF2-40B4-BE49-F238E27FC236}">
                    <a16:creationId xmlns:a16="http://schemas.microsoft.com/office/drawing/2014/main" id="{41EC9973-6999-4753-8E46-82C3A440CEB6}"/>
                  </a:ext>
                </a:extLst>
              </p:cNvPr>
              <p:cNvSpPr/>
              <p:nvPr/>
            </p:nvSpPr>
            <p:spPr>
              <a:xfrm>
                <a:off x="1033052" y="3261257"/>
                <a:ext cx="246597" cy="246597"/>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defRPr/>
                </a:pPr>
                <a:r>
                  <a:rPr lang="en-US">
                    <a:solidFill>
                      <a:srgbClr val="F3D54E"/>
                    </a:solidFill>
                    <a:latin typeface="Intel Clear"/>
                  </a:rPr>
                  <a:t>2</a:t>
                </a:r>
              </a:p>
            </p:txBody>
          </p:sp>
          <p:sp>
            <p:nvSpPr>
              <p:cNvPr id="45" name="Oval 44">
                <a:extLst>
                  <a:ext uri="{FF2B5EF4-FFF2-40B4-BE49-F238E27FC236}">
                    <a16:creationId xmlns:a16="http://schemas.microsoft.com/office/drawing/2014/main" id="{9101A006-BE14-427C-8047-BBF305BAEFBB}"/>
                  </a:ext>
                </a:extLst>
              </p:cNvPr>
              <p:cNvSpPr/>
              <p:nvPr/>
            </p:nvSpPr>
            <p:spPr>
              <a:xfrm>
                <a:off x="2257082" y="3278486"/>
                <a:ext cx="246597" cy="246597"/>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defRPr/>
                </a:pPr>
                <a:r>
                  <a:rPr lang="en-US">
                    <a:solidFill>
                      <a:srgbClr val="F3D54E"/>
                    </a:solidFill>
                    <a:latin typeface="Intel Clear"/>
                  </a:rPr>
                  <a:t>3</a:t>
                </a:r>
              </a:p>
            </p:txBody>
          </p:sp>
        </p:grpSp>
      </p:grpSp>
      <p:grpSp>
        <p:nvGrpSpPr>
          <p:cNvPr id="51" name="Group 50">
            <a:extLst>
              <a:ext uri="{FF2B5EF4-FFF2-40B4-BE49-F238E27FC236}">
                <a16:creationId xmlns:a16="http://schemas.microsoft.com/office/drawing/2014/main" id="{AEEC0F8F-2057-4D74-B8CD-C08EE1339354}"/>
              </a:ext>
            </a:extLst>
          </p:cNvPr>
          <p:cNvGrpSpPr/>
          <p:nvPr/>
        </p:nvGrpSpPr>
        <p:grpSpPr>
          <a:xfrm>
            <a:off x="4342947" y="2496932"/>
            <a:ext cx="3541636" cy="2715417"/>
            <a:chOff x="3257210" y="1872698"/>
            <a:chExt cx="2656227" cy="2036563"/>
          </a:xfrm>
        </p:grpSpPr>
        <p:sp>
          <p:nvSpPr>
            <p:cNvPr id="8" name="Rectangle 7">
              <a:extLst>
                <a:ext uri="{FF2B5EF4-FFF2-40B4-BE49-F238E27FC236}">
                  <a16:creationId xmlns:a16="http://schemas.microsoft.com/office/drawing/2014/main" id="{CF2B2B07-94F1-4981-8438-41C4D8710E9B}"/>
                </a:ext>
              </a:extLst>
            </p:cNvPr>
            <p:cNvSpPr/>
            <p:nvPr/>
          </p:nvSpPr>
          <p:spPr>
            <a:xfrm>
              <a:off x="3257210" y="1872698"/>
              <a:ext cx="2656227" cy="52467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tIns="121920" rtlCol="0" anchor="t" anchorCtr="0"/>
            <a:lstStyle/>
            <a:p>
              <a:pPr algn="ctr" defTabSz="1219110">
                <a:lnSpc>
                  <a:spcPct val="80000"/>
                </a:lnSpc>
                <a:defRPr/>
              </a:pPr>
              <a:r>
                <a:rPr lang="en-US" sz="4267">
                  <a:solidFill>
                    <a:srgbClr val="00AEEF"/>
                  </a:solidFill>
                  <a:latin typeface="Intel Clear Pro" panose="020B0804020202060201" pitchFamily="34" charset="0"/>
                </a:rPr>
                <a:t>requirements</a:t>
              </a:r>
            </a:p>
          </p:txBody>
        </p:sp>
        <p:pic>
          <p:nvPicPr>
            <p:cNvPr id="46" name="Picture 45">
              <a:extLst>
                <a:ext uri="{FF2B5EF4-FFF2-40B4-BE49-F238E27FC236}">
                  <a16:creationId xmlns:a16="http://schemas.microsoft.com/office/drawing/2014/main" id="{1E5443F4-F52F-45B5-B0C5-970CB844A256}"/>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316360" y="2627744"/>
              <a:ext cx="2579307" cy="1281517"/>
            </a:xfrm>
            <a:prstGeom prst="rect">
              <a:avLst/>
            </a:prstGeom>
          </p:spPr>
        </p:pic>
      </p:grpSp>
      <p:sp>
        <p:nvSpPr>
          <p:cNvPr id="49" name="Rectangle 48">
            <a:extLst>
              <a:ext uri="{FF2B5EF4-FFF2-40B4-BE49-F238E27FC236}">
                <a16:creationId xmlns:a16="http://schemas.microsoft.com/office/drawing/2014/main" id="{D9EDA229-C901-4B71-BFC8-58E6FD53AD4B}"/>
              </a:ext>
            </a:extLst>
          </p:cNvPr>
          <p:cNvSpPr/>
          <p:nvPr/>
        </p:nvSpPr>
        <p:spPr>
          <a:xfrm>
            <a:off x="1119433" y="6192308"/>
            <a:ext cx="3844322" cy="523028"/>
          </a:xfrm>
          <a:prstGeom prst="rect">
            <a:avLst/>
          </a:prstGeom>
        </p:spPr>
        <p:txBody>
          <a:bodyPr wrap="none">
            <a:spAutoFit/>
          </a:bodyPr>
          <a:lstStyle/>
          <a:p>
            <a:pPr defTabSz="609570">
              <a:defRPr/>
            </a:pPr>
            <a:r>
              <a:rPr lang="en-US" sz="933">
                <a:hlinkClick r:id="rId4"/>
              </a:rPr>
              <a:t>Optimization Notice</a:t>
            </a:r>
            <a:endParaRPr lang="en-US" sz="933"/>
          </a:p>
          <a:p>
            <a:pPr defTabSz="609570">
              <a:defRPr/>
            </a:pPr>
            <a:r>
              <a:rPr lang="en-US" sz="933"/>
              <a:t>Copyright ©  2020, Intel Corporation. All rights reserved. </a:t>
            </a:r>
            <a:br>
              <a:rPr lang="en-US" sz="933"/>
            </a:br>
            <a:r>
              <a:rPr lang="en-US" sz="933"/>
              <a:t>*Other names and brands may be claimed as the property of others.</a:t>
            </a:r>
          </a:p>
        </p:txBody>
      </p:sp>
      <p:pic>
        <p:nvPicPr>
          <p:cNvPr id="52" name="Picture 51">
            <a:extLst>
              <a:ext uri="{FF2B5EF4-FFF2-40B4-BE49-F238E27FC236}">
                <a16:creationId xmlns:a16="http://schemas.microsoft.com/office/drawing/2014/main" id="{83824C50-B7DF-46F6-9486-A650D0156C5B}"/>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10022899" y="348449"/>
            <a:ext cx="1481860" cy="306376"/>
          </a:xfrm>
          <a:prstGeom prst="rect">
            <a:avLst/>
          </a:prstGeom>
        </p:spPr>
      </p:pic>
    </p:spTree>
    <p:extLst>
      <p:ext uri="{BB962C8B-B14F-4D97-AF65-F5344CB8AC3E}">
        <p14:creationId xmlns:p14="http://schemas.microsoft.com/office/powerpoint/2010/main" val="741921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fade">
                                      <p:cBhvr>
                                        <p:cTn id="16" dur="500"/>
                                        <p:tgtEl>
                                          <p:spTgt spid="51"/>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3"/>
                                        </p:tgtEl>
                                        <p:attrNameLst>
                                          <p:attrName>style.visibility</p:attrName>
                                        </p:attrNameLst>
                                      </p:cBhvr>
                                      <p:to>
                                        <p:strVal val="visible"/>
                                      </p:to>
                                    </p:set>
                                    <p:animEffect transition="in" filter="fade">
                                      <p:cBhvr>
                                        <p:cTn id="25" dur="500"/>
                                        <p:tgtEl>
                                          <p:spTgt spid="53"/>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1C20A33-2F9A-4AFB-B3B5-17A8014D0ECE}"/>
              </a:ext>
            </a:extLst>
          </p:cNvPr>
          <p:cNvSpPr>
            <a:spLocks noGrp="1"/>
          </p:cNvSpPr>
          <p:nvPr>
            <p:ph type="sldNum" sz="quarter" idx="12"/>
          </p:nvPr>
        </p:nvSpPr>
        <p:spPr/>
        <p:txBody>
          <a:bodyPr/>
          <a:lstStyle/>
          <a:p>
            <a:pPr defTabSz="609570"/>
            <a:fld id="{EE2556C5-CE8C-6547-B838-EA80C61A4AF7}" type="slidenum">
              <a:rPr lang="en-US">
                <a:latin typeface="Intel Clear"/>
              </a:rPr>
              <a:pPr defTabSz="609570"/>
              <a:t>9</a:t>
            </a:fld>
            <a:endParaRPr lang="en-US">
              <a:latin typeface="Intel Clear"/>
            </a:endParaRPr>
          </a:p>
        </p:txBody>
      </p:sp>
      <p:sp>
        <p:nvSpPr>
          <p:cNvPr id="26" name="Footer Placeholder 3">
            <a:extLst>
              <a:ext uri="{FF2B5EF4-FFF2-40B4-BE49-F238E27FC236}">
                <a16:creationId xmlns:a16="http://schemas.microsoft.com/office/drawing/2014/main" id="{50F32B85-FFD5-4134-BA09-E94AB150CC68}"/>
              </a:ext>
            </a:extLst>
          </p:cNvPr>
          <p:cNvSpPr>
            <a:spLocks noGrp="1"/>
          </p:cNvSpPr>
          <p:nvPr>
            <p:ph type="ftr" sz="quarter" idx="3"/>
          </p:nvPr>
        </p:nvSpPr>
        <p:spPr>
          <a:xfrm>
            <a:off x="607485" y="169186"/>
            <a:ext cx="6153535" cy="366183"/>
          </a:xfrm>
          <a:prstGeom prst="rect">
            <a:avLst/>
          </a:prstGeom>
        </p:spPr>
        <p:txBody>
          <a:bodyPr vert="horz" lIns="0" tIns="0" rIns="0" bIns="0" rtlCol="0" anchor="ctr"/>
          <a:lstStyle>
            <a:lvl1pPr>
              <a:defRPr lang="en-US" sz="933" b="1" spc="400">
                <a:solidFill>
                  <a:srgbClr val="000000"/>
                </a:solidFill>
                <a:cs typeface="Intel Clear"/>
              </a:defRPr>
            </a:lvl1pPr>
          </a:lstStyle>
          <a:p>
            <a:pPr defTabSz="914377"/>
            <a:r>
              <a:rPr lang="en-US">
                <a:latin typeface="Intel Clear"/>
              </a:rPr>
              <a:t>INTEL® DISTRIBUTION OF O</a:t>
            </a:r>
            <a:r>
              <a:rPr lang="en-US" sz="800">
                <a:latin typeface="Intel Clear"/>
              </a:rPr>
              <a:t>PEN</a:t>
            </a:r>
            <a:r>
              <a:rPr lang="en-US">
                <a:latin typeface="Intel Clear"/>
              </a:rPr>
              <a:t>VINO™ TOOLKIT</a:t>
            </a:r>
          </a:p>
        </p:txBody>
      </p:sp>
      <p:sp>
        <p:nvSpPr>
          <p:cNvPr id="4" name="Title 4">
            <a:extLst>
              <a:ext uri="{FF2B5EF4-FFF2-40B4-BE49-F238E27FC236}">
                <a16:creationId xmlns:a16="http://schemas.microsoft.com/office/drawing/2014/main" id="{8E42DE5F-BB83-4A93-975E-B49EAAA29C58}"/>
              </a:ext>
            </a:extLst>
          </p:cNvPr>
          <p:cNvSpPr txBox="1">
            <a:spLocks/>
          </p:cNvSpPr>
          <p:nvPr/>
        </p:nvSpPr>
        <p:spPr>
          <a:xfrm>
            <a:off x="611068" y="710077"/>
            <a:ext cx="10972800" cy="615553"/>
          </a:xfrm>
          <a:prstGeom prst="rect">
            <a:avLst/>
          </a:prstGeom>
        </p:spPr>
        <p:txBody>
          <a:bodyPr/>
          <a:lstStyle>
            <a:lvl1pPr algn="l" defTabSz="457200" rtl="0" eaLnBrk="1" latinLnBrk="0" hangingPunct="1">
              <a:lnSpc>
                <a:spcPct val="75000"/>
              </a:lnSpc>
              <a:spcBef>
                <a:spcPct val="0"/>
              </a:spcBef>
              <a:buNone/>
              <a:defRPr sz="4800" b="0" i="0" kern="1200" cap="all" spc="0" normalizeH="0" baseline="0">
                <a:solidFill>
                  <a:schemeClr val="tx1"/>
                </a:solidFill>
                <a:latin typeface="+mj-lt"/>
                <a:ea typeface="Intel Clear"/>
                <a:cs typeface="Intel Clear Pro Bold"/>
              </a:defRPr>
            </a:lvl1pPr>
          </a:lstStyle>
          <a:p>
            <a:pPr defTabSz="609570"/>
            <a:r>
              <a:rPr lang="en-US" sz="6400">
                <a:solidFill>
                  <a:prstClr val="black"/>
                </a:solidFill>
                <a:latin typeface="Intel Clear Pro"/>
              </a:rPr>
              <a:t>Why intel ai compute?</a:t>
            </a:r>
          </a:p>
        </p:txBody>
      </p:sp>
      <p:sp>
        <p:nvSpPr>
          <p:cNvPr id="5" name="Rectangle 4">
            <a:extLst>
              <a:ext uri="{FF2B5EF4-FFF2-40B4-BE49-F238E27FC236}">
                <a16:creationId xmlns:a16="http://schemas.microsoft.com/office/drawing/2014/main" id="{EA744640-0E30-449C-8521-3C96325CCE45}"/>
              </a:ext>
            </a:extLst>
          </p:cNvPr>
          <p:cNvSpPr/>
          <p:nvPr/>
        </p:nvSpPr>
        <p:spPr>
          <a:xfrm>
            <a:off x="607486" y="1512148"/>
            <a:ext cx="2698556" cy="4660053"/>
          </a:xfrm>
          <a:prstGeom prst="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tIns="121920" bIns="121920" rtlCol="0" anchor="t" anchorCtr="0"/>
          <a:lstStyle/>
          <a:p>
            <a:pPr algn="ctr" defTabSz="609570">
              <a:lnSpc>
                <a:spcPct val="70000"/>
              </a:lnSpc>
            </a:pPr>
            <a:r>
              <a:rPr lang="en-US" sz="3733">
                <a:solidFill>
                  <a:srgbClr val="00AEEF"/>
                </a:solidFill>
                <a:latin typeface="Intel Clear Pro" panose="020B0804020202060201" pitchFamily="34" charset="0"/>
                <a:ea typeface="Intel Clear Pro" panose="020B0804020202060201" pitchFamily="34" charset="0"/>
                <a:cs typeface="Intel Clear Pro" panose="020B0804020202060201" pitchFamily="34" charset="0"/>
              </a:rPr>
              <a:t>Maximize</a:t>
            </a:r>
          </a:p>
        </p:txBody>
      </p:sp>
      <p:sp>
        <p:nvSpPr>
          <p:cNvPr id="6" name="Rectangle 5">
            <a:extLst>
              <a:ext uri="{FF2B5EF4-FFF2-40B4-BE49-F238E27FC236}">
                <a16:creationId xmlns:a16="http://schemas.microsoft.com/office/drawing/2014/main" id="{3DB40ACE-C650-4174-BCFC-C8E43C9FF09C}"/>
              </a:ext>
            </a:extLst>
          </p:cNvPr>
          <p:cNvSpPr/>
          <p:nvPr/>
        </p:nvSpPr>
        <p:spPr>
          <a:xfrm>
            <a:off x="3366978" y="1512148"/>
            <a:ext cx="2698556" cy="4660053"/>
          </a:xfrm>
          <a:prstGeom prst="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tIns="121920" bIns="121920" rtlCol="0" anchor="t" anchorCtr="0"/>
          <a:lstStyle/>
          <a:p>
            <a:pPr algn="ctr" defTabSz="609570">
              <a:lnSpc>
                <a:spcPct val="70000"/>
              </a:lnSpc>
            </a:pPr>
            <a:r>
              <a:rPr lang="en-US" sz="3733">
                <a:solidFill>
                  <a:srgbClr val="00AEEF"/>
                </a:solidFill>
                <a:latin typeface="Intel Clear Pro" panose="020B0804020202060201" pitchFamily="34" charset="0"/>
                <a:ea typeface="Intel Clear Pro" panose="020B0804020202060201" pitchFamily="34" charset="0"/>
                <a:cs typeface="Intel Clear Pro" panose="020B0804020202060201" pitchFamily="34" charset="0"/>
              </a:rPr>
              <a:t>OPTIMIZE</a:t>
            </a:r>
          </a:p>
        </p:txBody>
      </p:sp>
      <p:sp>
        <p:nvSpPr>
          <p:cNvPr id="7" name="Rectangle 6">
            <a:extLst>
              <a:ext uri="{FF2B5EF4-FFF2-40B4-BE49-F238E27FC236}">
                <a16:creationId xmlns:a16="http://schemas.microsoft.com/office/drawing/2014/main" id="{A45431A1-BCD9-4139-BEB6-5DE87D77F2DD}"/>
              </a:ext>
            </a:extLst>
          </p:cNvPr>
          <p:cNvSpPr/>
          <p:nvPr/>
        </p:nvSpPr>
        <p:spPr>
          <a:xfrm>
            <a:off x="6126470" y="1512148"/>
            <a:ext cx="2698556" cy="4660053"/>
          </a:xfrm>
          <a:prstGeom prst="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tIns="121920" bIns="121920" rtlCol="0" anchor="t" anchorCtr="0"/>
          <a:lstStyle/>
          <a:p>
            <a:pPr algn="ctr" defTabSz="609570">
              <a:lnSpc>
                <a:spcPct val="70000"/>
              </a:lnSpc>
            </a:pPr>
            <a:r>
              <a:rPr lang="en-US" sz="3733">
                <a:solidFill>
                  <a:srgbClr val="00AEEF"/>
                </a:solidFill>
                <a:latin typeface="Intel Clear Pro" panose="020B0804020202060201" pitchFamily="34" charset="0"/>
                <a:ea typeface="Intel Clear Pro" panose="020B0804020202060201" pitchFamily="34" charset="0"/>
                <a:cs typeface="Intel Clear Pro" panose="020B0804020202060201" pitchFamily="34" charset="0"/>
              </a:rPr>
              <a:t>simplify</a:t>
            </a:r>
          </a:p>
        </p:txBody>
      </p:sp>
      <p:sp>
        <p:nvSpPr>
          <p:cNvPr id="8" name="Rectangle 7">
            <a:extLst>
              <a:ext uri="{FF2B5EF4-FFF2-40B4-BE49-F238E27FC236}">
                <a16:creationId xmlns:a16="http://schemas.microsoft.com/office/drawing/2014/main" id="{A329D61A-65CA-4451-BB97-6ECED2B684CB}"/>
              </a:ext>
            </a:extLst>
          </p:cNvPr>
          <p:cNvSpPr/>
          <p:nvPr/>
        </p:nvSpPr>
        <p:spPr>
          <a:xfrm>
            <a:off x="8885962" y="1512148"/>
            <a:ext cx="2698556" cy="4660053"/>
          </a:xfrm>
          <a:prstGeom prst="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tIns="121920" bIns="121920" rtlCol="0" anchor="t" anchorCtr="0"/>
          <a:lstStyle/>
          <a:p>
            <a:pPr algn="ctr" defTabSz="609570">
              <a:lnSpc>
                <a:spcPct val="70000"/>
              </a:lnSpc>
            </a:pPr>
            <a:r>
              <a:rPr lang="en-US" sz="3733">
                <a:solidFill>
                  <a:srgbClr val="00AEEF"/>
                </a:solidFill>
                <a:latin typeface="Intel Clear Pro" panose="020B0804020202060201" pitchFamily="34" charset="0"/>
                <a:ea typeface="Intel Clear Pro" panose="020B0804020202060201" pitchFamily="34" charset="0"/>
                <a:cs typeface="Intel Clear Pro" panose="020B0804020202060201" pitchFamily="34" charset="0"/>
              </a:rPr>
              <a:t>lead</a:t>
            </a:r>
          </a:p>
        </p:txBody>
      </p:sp>
      <p:grpSp>
        <p:nvGrpSpPr>
          <p:cNvPr id="9" name="Group 8">
            <a:extLst>
              <a:ext uri="{FF2B5EF4-FFF2-40B4-BE49-F238E27FC236}">
                <a16:creationId xmlns:a16="http://schemas.microsoft.com/office/drawing/2014/main" id="{0F511EDD-0698-45FF-8A15-CD4C14575A3C}"/>
              </a:ext>
            </a:extLst>
          </p:cNvPr>
          <p:cNvGrpSpPr/>
          <p:nvPr/>
        </p:nvGrpSpPr>
        <p:grpSpPr>
          <a:xfrm>
            <a:off x="686553" y="2227991"/>
            <a:ext cx="2540419" cy="2808472"/>
            <a:chOff x="514914" y="1446203"/>
            <a:chExt cx="1905314" cy="2106354"/>
          </a:xfrm>
        </p:grpSpPr>
        <p:pic>
          <p:nvPicPr>
            <p:cNvPr id="10" name="Picture 9">
              <a:extLst>
                <a:ext uri="{FF2B5EF4-FFF2-40B4-BE49-F238E27FC236}">
                  <a16:creationId xmlns:a16="http://schemas.microsoft.com/office/drawing/2014/main" id="{117BE44B-46BD-4317-97F4-B0B1249529F0}"/>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14914" y="1446203"/>
              <a:ext cx="1905314" cy="2106354"/>
            </a:xfrm>
            <a:prstGeom prst="rect">
              <a:avLst/>
            </a:prstGeom>
          </p:spPr>
        </p:pic>
        <p:sp>
          <p:nvSpPr>
            <p:cNvPr id="11" name="TextBox 10">
              <a:extLst>
                <a:ext uri="{FF2B5EF4-FFF2-40B4-BE49-F238E27FC236}">
                  <a16:creationId xmlns:a16="http://schemas.microsoft.com/office/drawing/2014/main" id="{8FD12474-0E25-4447-A1A0-4550EFD5E257}"/>
                </a:ext>
              </a:extLst>
            </p:cNvPr>
            <p:cNvSpPr txBox="1"/>
            <p:nvPr/>
          </p:nvSpPr>
          <p:spPr>
            <a:xfrm>
              <a:off x="1318279" y="2370114"/>
              <a:ext cx="268102" cy="258533"/>
            </a:xfrm>
            <a:prstGeom prst="rect">
              <a:avLst/>
            </a:prstGeom>
            <a:noFill/>
          </p:spPr>
          <p:txBody>
            <a:bodyPr wrap="none" lIns="0" tIns="0" rIns="0" bIns="0" rtlCol="0">
              <a:spAutoFit/>
            </a:bodyPr>
            <a:lstStyle/>
            <a:p>
              <a:pPr algn="ctr" defTabSz="914354">
                <a:lnSpc>
                  <a:spcPct val="80000"/>
                </a:lnSpc>
                <a:defRPr/>
              </a:pPr>
              <a:r>
                <a:rPr lang="en-US" sz="2800">
                  <a:solidFill>
                    <a:srgbClr val="F2C175"/>
                  </a:solidFill>
                  <a:latin typeface="Intel Clear Pro" panose="020B0804020202060201" pitchFamily="34" charset="77"/>
                  <a:ea typeface="Intel Clear Pro" panose="020B0804020202060201" pitchFamily="34" charset="77"/>
                  <a:cs typeface="Intel Clear Pro" panose="020B0804020202060201" pitchFamily="34" charset="77"/>
                </a:rPr>
                <a:t>CPU</a:t>
              </a:r>
            </a:p>
          </p:txBody>
        </p:sp>
      </p:grpSp>
      <p:grpSp>
        <p:nvGrpSpPr>
          <p:cNvPr id="12" name="Group 11">
            <a:extLst>
              <a:ext uri="{FF2B5EF4-FFF2-40B4-BE49-F238E27FC236}">
                <a16:creationId xmlns:a16="http://schemas.microsoft.com/office/drawing/2014/main" id="{8B7228CA-1600-4121-8DF6-8361F912B657}"/>
              </a:ext>
            </a:extLst>
          </p:cNvPr>
          <p:cNvGrpSpPr/>
          <p:nvPr/>
        </p:nvGrpSpPr>
        <p:grpSpPr>
          <a:xfrm>
            <a:off x="3494855" y="2532034"/>
            <a:ext cx="2352416" cy="2200389"/>
            <a:chOff x="2621138" y="1640594"/>
            <a:chExt cx="1764312" cy="1650293"/>
          </a:xfrm>
        </p:grpSpPr>
        <p:sp>
          <p:nvSpPr>
            <p:cNvPr id="13" name="TextBox 12">
              <a:extLst>
                <a:ext uri="{FF2B5EF4-FFF2-40B4-BE49-F238E27FC236}">
                  <a16:creationId xmlns:a16="http://schemas.microsoft.com/office/drawing/2014/main" id="{A8CECD82-79AC-4002-B464-4E1CC606E4FC}"/>
                </a:ext>
              </a:extLst>
            </p:cNvPr>
            <p:cNvSpPr txBox="1"/>
            <p:nvPr/>
          </p:nvSpPr>
          <p:spPr>
            <a:xfrm>
              <a:off x="3403139" y="1640594"/>
              <a:ext cx="268103" cy="258533"/>
            </a:xfrm>
            <a:prstGeom prst="rect">
              <a:avLst/>
            </a:prstGeom>
            <a:noFill/>
          </p:spPr>
          <p:txBody>
            <a:bodyPr wrap="none" lIns="0" tIns="0" rIns="0" bIns="0" rtlCol="0">
              <a:spAutoFit/>
            </a:bodyPr>
            <a:lstStyle/>
            <a:p>
              <a:pPr algn="ctr" defTabSz="914354">
                <a:lnSpc>
                  <a:spcPct val="80000"/>
                </a:lnSpc>
                <a:defRPr/>
              </a:pPr>
              <a:r>
                <a:rPr lang="en-US" sz="2800">
                  <a:solidFill>
                    <a:srgbClr val="0071C5"/>
                  </a:solidFill>
                  <a:latin typeface="Intel Clear Pro" panose="020B0804020202060201" pitchFamily="34" charset="77"/>
                  <a:ea typeface="Intel Clear Pro" panose="020B0804020202060201" pitchFamily="34" charset="77"/>
                  <a:cs typeface="Intel Clear Pro" panose="020B0804020202060201" pitchFamily="34" charset="77"/>
                </a:rPr>
                <a:t>CPU</a:t>
              </a:r>
            </a:p>
          </p:txBody>
        </p:sp>
        <p:sp>
          <p:nvSpPr>
            <p:cNvPr id="14" name="TextBox 13">
              <a:extLst>
                <a:ext uri="{FF2B5EF4-FFF2-40B4-BE49-F238E27FC236}">
                  <a16:creationId xmlns:a16="http://schemas.microsoft.com/office/drawing/2014/main" id="{DCC48408-48DA-4728-91E4-D93A27291242}"/>
                </a:ext>
              </a:extLst>
            </p:cNvPr>
            <p:cNvSpPr txBox="1"/>
            <p:nvPr/>
          </p:nvSpPr>
          <p:spPr>
            <a:xfrm>
              <a:off x="4112539" y="2336474"/>
              <a:ext cx="272911" cy="258533"/>
            </a:xfrm>
            <a:prstGeom prst="rect">
              <a:avLst/>
            </a:prstGeom>
            <a:noFill/>
          </p:spPr>
          <p:txBody>
            <a:bodyPr wrap="none" lIns="0" tIns="0" rIns="0" bIns="0" rtlCol="0">
              <a:spAutoFit/>
            </a:bodyPr>
            <a:lstStyle>
              <a:defPPr>
                <a:defRPr lang="en-US"/>
              </a:defPPr>
              <a:lvl1pPr algn="ctr" defTabSz="685800">
                <a:lnSpc>
                  <a:spcPct val="80000"/>
                </a:lnSpc>
                <a:defRPr sz="2100">
                  <a:solidFill>
                    <a:schemeClr val="accent1"/>
                  </a:solidFill>
                  <a:latin typeface="Intel Clear Pro" panose="020B0804020202060201" pitchFamily="34" charset="77"/>
                  <a:ea typeface="Intel Clear Pro" panose="020B0804020202060201" pitchFamily="34" charset="77"/>
                  <a:cs typeface="Intel Clear Pro" panose="020B0804020202060201" pitchFamily="34" charset="77"/>
                </a:defRPr>
              </a:lvl1pPr>
            </a:lstStyle>
            <a:p>
              <a:pPr defTabSz="914354"/>
              <a:r>
                <a:rPr lang="en-US" sz="2800">
                  <a:solidFill>
                    <a:srgbClr val="0071C5"/>
                  </a:solidFill>
                </a:rPr>
                <a:t>GPU</a:t>
              </a:r>
            </a:p>
          </p:txBody>
        </p:sp>
        <p:sp>
          <p:nvSpPr>
            <p:cNvPr id="15" name="TextBox 14">
              <a:extLst>
                <a:ext uri="{FF2B5EF4-FFF2-40B4-BE49-F238E27FC236}">
                  <a16:creationId xmlns:a16="http://schemas.microsoft.com/office/drawing/2014/main" id="{F9953B81-371E-4DC8-BC72-72F1BE7BFD14}"/>
                </a:ext>
              </a:extLst>
            </p:cNvPr>
            <p:cNvSpPr txBox="1"/>
            <p:nvPr/>
          </p:nvSpPr>
          <p:spPr>
            <a:xfrm>
              <a:off x="2621138" y="2336474"/>
              <a:ext cx="340237" cy="258533"/>
            </a:xfrm>
            <a:prstGeom prst="rect">
              <a:avLst/>
            </a:prstGeom>
            <a:noFill/>
          </p:spPr>
          <p:txBody>
            <a:bodyPr wrap="none" lIns="0" tIns="0" rIns="0" bIns="0" rtlCol="0">
              <a:spAutoFit/>
            </a:bodyPr>
            <a:lstStyle/>
            <a:p>
              <a:pPr algn="ctr" defTabSz="914354">
                <a:lnSpc>
                  <a:spcPct val="80000"/>
                </a:lnSpc>
                <a:defRPr/>
              </a:pPr>
              <a:r>
                <a:rPr lang="en-US" sz="2800">
                  <a:solidFill>
                    <a:srgbClr val="0071C5"/>
                  </a:solidFill>
                  <a:latin typeface="Intel Clear Pro" panose="020B0804020202060201" pitchFamily="34" charset="77"/>
                  <a:ea typeface="Intel Clear Pro" panose="020B0804020202060201" pitchFamily="34" charset="77"/>
                  <a:cs typeface="Intel Clear Pro" panose="020B0804020202060201" pitchFamily="34" charset="77"/>
                </a:rPr>
                <a:t>fpga</a:t>
              </a:r>
            </a:p>
          </p:txBody>
        </p:sp>
        <p:sp>
          <p:nvSpPr>
            <p:cNvPr id="16" name="TextBox 15">
              <a:extLst>
                <a:ext uri="{FF2B5EF4-FFF2-40B4-BE49-F238E27FC236}">
                  <a16:creationId xmlns:a16="http://schemas.microsoft.com/office/drawing/2014/main" id="{EAD28616-00B3-4B42-B7B6-C94D73A4D659}"/>
                </a:ext>
              </a:extLst>
            </p:cNvPr>
            <p:cNvSpPr txBox="1"/>
            <p:nvPr/>
          </p:nvSpPr>
          <p:spPr>
            <a:xfrm>
              <a:off x="3386306" y="3032354"/>
              <a:ext cx="301765" cy="258533"/>
            </a:xfrm>
            <a:prstGeom prst="rect">
              <a:avLst/>
            </a:prstGeom>
            <a:noFill/>
          </p:spPr>
          <p:txBody>
            <a:bodyPr wrap="none" lIns="0" tIns="0" rIns="0" bIns="0" rtlCol="0">
              <a:spAutoFit/>
            </a:bodyPr>
            <a:lstStyle/>
            <a:p>
              <a:pPr algn="ctr" defTabSz="914354">
                <a:lnSpc>
                  <a:spcPct val="80000"/>
                </a:lnSpc>
                <a:defRPr/>
              </a:pPr>
              <a:r>
                <a:rPr lang="en-US" sz="2800">
                  <a:solidFill>
                    <a:srgbClr val="0071C5"/>
                  </a:solidFill>
                  <a:latin typeface="Intel Clear Pro" panose="020B0804020202060201" pitchFamily="34" charset="77"/>
                  <a:ea typeface="Intel Clear Pro" panose="020B0804020202060201" pitchFamily="34" charset="77"/>
                  <a:cs typeface="Intel Clear Pro" panose="020B0804020202060201" pitchFamily="34" charset="77"/>
                </a:rPr>
                <a:t>ASIC</a:t>
              </a:r>
            </a:p>
          </p:txBody>
        </p:sp>
        <p:pic>
          <p:nvPicPr>
            <p:cNvPr id="17" name="Picture 16">
              <a:extLst>
                <a:ext uri="{FF2B5EF4-FFF2-40B4-BE49-F238E27FC236}">
                  <a16:creationId xmlns:a16="http://schemas.microsoft.com/office/drawing/2014/main" id="{6411497B-2326-41B8-9F5F-6E1E97BE4EB6}"/>
                </a:ext>
              </a:extLst>
            </p:cNvPr>
            <p:cNvPicPr>
              <a:picLocks noChangeAspect="1"/>
            </p:cNvPicPr>
            <p:nvPr/>
          </p:nvPicPr>
          <p:blipFill>
            <a:blip r:embed="rId4" cstate="email">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002787" y="1931337"/>
              <a:ext cx="1068806" cy="1068806"/>
            </a:xfrm>
            <a:prstGeom prst="rect">
              <a:avLst/>
            </a:prstGeom>
          </p:spPr>
        </p:pic>
      </p:grpSp>
      <p:grpSp>
        <p:nvGrpSpPr>
          <p:cNvPr id="18" name="Group 17">
            <a:extLst>
              <a:ext uri="{FF2B5EF4-FFF2-40B4-BE49-F238E27FC236}">
                <a16:creationId xmlns:a16="http://schemas.microsoft.com/office/drawing/2014/main" id="{8D677FE6-10F0-4740-BE39-0515BD12EB20}"/>
              </a:ext>
            </a:extLst>
          </p:cNvPr>
          <p:cNvGrpSpPr/>
          <p:nvPr/>
        </p:nvGrpSpPr>
        <p:grpSpPr>
          <a:xfrm>
            <a:off x="6284395" y="2509886"/>
            <a:ext cx="2382697" cy="2244676"/>
            <a:chOff x="4772986" y="1631861"/>
            <a:chExt cx="1787023" cy="1683507"/>
          </a:xfrm>
        </p:grpSpPr>
        <p:pic>
          <p:nvPicPr>
            <p:cNvPr id="19" name="Picture 18">
              <a:extLst>
                <a:ext uri="{FF2B5EF4-FFF2-40B4-BE49-F238E27FC236}">
                  <a16:creationId xmlns:a16="http://schemas.microsoft.com/office/drawing/2014/main" id="{0B4853A6-F202-4EB0-AF5C-C04B396B91F5}"/>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5843720" y="1631861"/>
              <a:ext cx="716289" cy="1683507"/>
            </a:xfrm>
            <a:prstGeom prst="rect">
              <a:avLst/>
            </a:prstGeom>
          </p:spPr>
        </p:pic>
        <p:sp>
          <p:nvSpPr>
            <p:cNvPr id="20" name="TextBox 19">
              <a:extLst>
                <a:ext uri="{FF2B5EF4-FFF2-40B4-BE49-F238E27FC236}">
                  <a16:creationId xmlns:a16="http://schemas.microsoft.com/office/drawing/2014/main" id="{8F81B0D2-82C9-48C5-9E80-8BA3BED31A7B}"/>
                </a:ext>
              </a:extLst>
            </p:cNvPr>
            <p:cNvSpPr txBox="1"/>
            <p:nvPr/>
          </p:nvSpPr>
          <p:spPr>
            <a:xfrm>
              <a:off x="4772986" y="1746494"/>
              <a:ext cx="1014701" cy="1454244"/>
            </a:xfrm>
            <a:prstGeom prst="rect">
              <a:avLst/>
            </a:prstGeom>
            <a:noFill/>
          </p:spPr>
          <p:txBody>
            <a:bodyPr wrap="none" lIns="0" tIns="0" rIns="0" bIns="0" rtlCol="0" anchor="ctr" anchorCtr="0">
              <a:spAutoFit/>
            </a:bodyPr>
            <a:lstStyle/>
            <a:p>
              <a:pPr algn="r" defTabSz="914354">
                <a:lnSpc>
                  <a:spcPct val="90000"/>
                </a:lnSpc>
                <a:defRPr/>
              </a:pPr>
              <a:r>
                <a:rPr lang="en-US" sz="2800">
                  <a:solidFill>
                    <a:srgbClr val="FFA300"/>
                  </a:solidFill>
                  <a:latin typeface="Intel Clear Pro" panose="020B0804020202060201" pitchFamily="34" charset="77"/>
                  <a:ea typeface="Intel Clear Pro" panose="020B0804020202060201" pitchFamily="34" charset="77"/>
                  <a:cs typeface="Intel Clear Pro" panose="020B0804020202060201" pitchFamily="34" charset="77"/>
                </a:rPr>
                <a:t>Optimized SW</a:t>
              </a:r>
            </a:p>
            <a:p>
              <a:pPr algn="r" defTabSz="914354">
                <a:lnSpc>
                  <a:spcPct val="90000"/>
                </a:lnSpc>
                <a:defRPr/>
              </a:pPr>
              <a:r>
                <a:rPr lang="en-US" sz="2800">
                  <a:solidFill>
                    <a:srgbClr val="F3D54E"/>
                  </a:solidFill>
                  <a:latin typeface="Intel Clear Pro" panose="020B0804020202060201" pitchFamily="34" charset="77"/>
                  <a:ea typeface="Intel Clear Pro" panose="020B0804020202060201" pitchFamily="34" charset="77"/>
                  <a:cs typeface="Intel Clear Pro" panose="020B0804020202060201" pitchFamily="34" charset="77"/>
                </a:rPr>
                <a:t>Data pipeline</a:t>
              </a:r>
            </a:p>
            <a:p>
              <a:pPr algn="r" defTabSz="914354">
                <a:lnSpc>
                  <a:spcPct val="90000"/>
                </a:lnSpc>
                <a:defRPr/>
              </a:pPr>
              <a:r>
                <a:rPr lang="en-US" sz="2800">
                  <a:solidFill>
                    <a:srgbClr val="C3D600"/>
                  </a:solidFill>
                  <a:latin typeface="Intel Clear Pro" panose="020B0804020202060201" pitchFamily="34" charset="77"/>
                  <a:ea typeface="Intel Clear Pro" panose="020B0804020202060201" pitchFamily="34" charset="77"/>
                  <a:cs typeface="Intel Clear Pro" panose="020B0804020202060201" pitchFamily="34" charset="77"/>
                </a:rPr>
                <a:t>Analytics &amp; AI</a:t>
              </a:r>
            </a:p>
            <a:p>
              <a:pPr algn="r" defTabSz="914354">
                <a:lnSpc>
                  <a:spcPct val="90000"/>
                </a:lnSpc>
                <a:defRPr/>
              </a:pPr>
              <a:r>
                <a:rPr lang="en-US" sz="2800">
                  <a:solidFill>
                    <a:srgbClr val="00AEEF"/>
                  </a:solidFill>
                  <a:latin typeface="Intel Clear Pro" panose="020B0804020202060201" pitchFamily="34" charset="77"/>
                  <a:ea typeface="Intel Clear Pro" panose="020B0804020202060201" pitchFamily="34" charset="77"/>
                  <a:cs typeface="Intel Clear Pro" panose="020B0804020202060201" pitchFamily="34" charset="77"/>
                </a:rPr>
                <a:t>Support</a:t>
              </a:r>
            </a:p>
            <a:p>
              <a:pPr algn="r" defTabSz="914354">
                <a:lnSpc>
                  <a:spcPct val="90000"/>
                </a:lnSpc>
                <a:defRPr/>
              </a:pPr>
              <a:r>
                <a:rPr lang="en-US" sz="2800">
                  <a:solidFill>
                    <a:srgbClr val="FC4C02"/>
                  </a:solidFill>
                  <a:latin typeface="Intel Clear Pro" panose="020B0804020202060201" pitchFamily="34" charset="77"/>
                  <a:ea typeface="Intel Clear Pro" panose="020B0804020202060201" pitchFamily="34" charset="77"/>
                  <a:cs typeface="Intel Clear Pro" panose="020B0804020202060201" pitchFamily="34" charset="77"/>
                </a:rPr>
                <a:t>Move/Store</a:t>
              </a:r>
            </a:p>
          </p:txBody>
        </p:sp>
      </p:grpSp>
      <p:pic>
        <p:nvPicPr>
          <p:cNvPr id="21" name="Picture 20">
            <a:extLst>
              <a:ext uri="{FF2B5EF4-FFF2-40B4-BE49-F238E27FC236}">
                <a16:creationId xmlns:a16="http://schemas.microsoft.com/office/drawing/2014/main" id="{21946E81-A2AC-4317-A1B1-A34DEEA95D4F}"/>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9039097" y="2436085"/>
            <a:ext cx="2392283" cy="2392283"/>
          </a:xfrm>
          <a:prstGeom prst="rect">
            <a:avLst/>
          </a:prstGeom>
          <a:noFill/>
          <a:ln>
            <a:noFill/>
          </a:ln>
        </p:spPr>
      </p:pic>
      <p:sp>
        <p:nvSpPr>
          <p:cNvPr id="22" name="Rectangle 21">
            <a:extLst>
              <a:ext uri="{FF2B5EF4-FFF2-40B4-BE49-F238E27FC236}">
                <a16:creationId xmlns:a16="http://schemas.microsoft.com/office/drawing/2014/main" id="{0EBB96A2-28BA-4A17-A26E-3D9CD879D164}"/>
              </a:ext>
            </a:extLst>
          </p:cNvPr>
          <p:cNvSpPr/>
          <p:nvPr/>
        </p:nvSpPr>
        <p:spPr>
          <a:xfrm>
            <a:off x="607486" y="5164896"/>
            <a:ext cx="2698556" cy="830997"/>
          </a:xfrm>
          <a:prstGeom prst="rect">
            <a:avLst/>
          </a:prstGeom>
        </p:spPr>
        <p:txBody>
          <a:bodyPr wrap="square">
            <a:spAutoFit/>
          </a:bodyPr>
          <a:lstStyle/>
          <a:p>
            <a:pPr algn="ctr" defTabSz="812720">
              <a:spcAft>
                <a:spcPts val="533"/>
              </a:spcAft>
              <a:defRPr/>
            </a:pPr>
            <a:r>
              <a:rPr lang="en-US" sz="1600">
                <a:solidFill>
                  <a:prstClr val="black">
                    <a:lumMod val="65000"/>
                    <a:lumOff val="35000"/>
                  </a:prstClr>
                </a:solidFill>
                <a:latin typeface="Intel Clear Light" panose="020B0404020203020204" pitchFamily="34" charset="0"/>
                <a:ea typeface="Intel Clear Light" panose="020B0404020203020204" pitchFamily="34" charset="0"/>
                <a:cs typeface="Intel Clear Light" panose="020B0404020203020204" pitchFamily="34" charset="0"/>
              </a:rPr>
              <a:t>Get the most out of the foundation for AI from the CPU leader</a:t>
            </a:r>
          </a:p>
        </p:txBody>
      </p:sp>
      <p:sp>
        <p:nvSpPr>
          <p:cNvPr id="23" name="Rectangle 22">
            <a:extLst>
              <a:ext uri="{FF2B5EF4-FFF2-40B4-BE49-F238E27FC236}">
                <a16:creationId xmlns:a16="http://schemas.microsoft.com/office/drawing/2014/main" id="{10F18F42-AFAB-48C0-9EF1-78D67BA84786}"/>
              </a:ext>
            </a:extLst>
          </p:cNvPr>
          <p:cNvSpPr/>
          <p:nvPr/>
        </p:nvSpPr>
        <p:spPr>
          <a:xfrm>
            <a:off x="3366978" y="5164896"/>
            <a:ext cx="2698556" cy="830997"/>
          </a:xfrm>
          <a:prstGeom prst="rect">
            <a:avLst/>
          </a:prstGeom>
        </p:spPr>
        <p:txBody>
          <a:bodyPr wrap="square">
            <a:spAutoFit/>
          </a:bodyPr>
          <a:lstStyle/>
          <a:p>
            <a:pPr algn="ctr" defTabSz="812720">
              <a:spcAft>
                <a:spcPts val="533"/>
              </a:spcAft>
              <a:defRPr/>
            </a:pPr>
            <a:r>
              <a:rPr lang="en-US" sz="1600">
                <a:solidFill>
                  <a:prstClr val="black">
                    <a:lumMod val="65000"/>
                    <a:lumOff val="35000"/>
                  </a:prstClr>
                </a:solidFill>
                <a:latin typeface="Intel Clear Light" panose="020B0404020203020204" pitchFamily="34" charset="0"/>
                <a:ea typeface="Intel Clear Light" panose="020B0404020203020204" pitchFamily="34" charset="0"/>
                <a:cs typeface="Intel Clear Light" panose="020B0404020203020204" pitchFamily="34" charset="0"/>
              </a:rPr>
              <a:t>Choose the right compute for you from the one with all the options</a:t>
            </a:r>
          </a:p>
        </p:txBody>
      </p:sp>
      <p:sp>
        <p:nvSpPr>
          <p:cNvPr id="24" name="Rectangle 23">
            <a:extLst>
              <a:ext uri="{FF2B5EF4-FFF2-40B4-BE49-F238E27FC236}">
                <a16:creationId xmlns:a16="http://schemas.microsoft.com/office/drawing/2014/main" id="{7B221429-F49F-4FB1-BD53-D05C7A7B1095}"/>
              </a:ext>
            </a:extLst>
          </p:cNvPr>
          <p:cNvSpPr/>
          <p:nvPr/>
        </p:nvSpPr>
        <p:spPr>
          <a:xfrm>
            <a:off x="6126470" y="5164896"/>
            <a:ext cx="2698556" cy="830997"/>
          </a:xfrm>
          <a:prstGeom prst="rect">
            <a:avLst/>
          </a:prstGeom>
        </p:spPr>
        <p:txBody>
          <a:bodyPr wrap="square">
            <a:spAutoFit/>
          </a:bodyPr>
          <a:lstStyle/>
          <a:p>
            <a:pPr algn="ctr" defTabSz="812720">
              <a:spcAft>
                <a:spcPts val="533"/>
              </a:spcAft>
              <a:defRPr/>
            </a:pPr>
            <a:r>
              <a:rPr lang="en-US" sz="1600">
                <a:solidFill>
                  <a:prstClr val="black">
                    <a:lumMod val="65000"/>
                    <a:lumOff val="35000"/>
                  </a:prstClr>
                </a:solidFill>
                <a:latin typeface="Intel Clear Light" panose="020B0404020203020204" pitchFamily="34" charset="0"/>
                <a:ea typeface="Intel Clear Light" panose="020B0404020203020204" pitchFamily="34" charset="0"/>
                <a:cs typeface="Intel Clear Light" panose="020B0404020203020204" pitchFamily="34" charset="0"/>
              </a:rPr>
              <a:t>Reduce “moving parts” by building on an optimized AI platform</a:t>
            </a:r>
          </a:p>
        </p:txBody>
      </p:sp>
      <p:sp>
        <p:nvSpPr>
          <p:cNvPr id="25" name="Rectangle 24">
            <a:extLst>
              <a:ext uri="{FF2B5EF4-FFF2-40B4-BE49-F238E27FC236}">
                <a16:creationId xmlns:a16="http://schemas.microsoft.com/office/drawing/2014/main" id="{A20E70C4-107D-448C-A7EB-D8C794EC6BE9}"/>
              </a:ext>
            </a:extLst>
          </p:cNvPr>
          <p:cNvSpPr/>
          <p:nvPr/>
        </p:nvSpPr>
        <p:spPr>
          <a:xfrm>
            <a:off x="8885962" y="5164896"/>
            <a:ext cx="2698556" cy="830997"/>
          </a:xfrm>
          <a:prstGeom prst="rect">
            <a:avLst/>
          </a:prstGeom>
        </p:spPr>
        <p:txBody>
          <a:bodyPr wrap="square">
            <a:spAutoFit/>
          </a:bodyPr>
          <a:lstStyle/>
          <a:p>
            <a:pPr algn="ctr" defTabSz="812720">
              <a:spcAft>
                <a:spcPts val="533"/>
              </a:spcAft>
              <a:defRPr/>
            </a:pPr>
            <a:r>
              <a:rPr lang="en-US" sz="1600">
                <a:solidFill>
                  <a:prstClr val="black">
                    <a:lumMod val="65000"/>
                    <a:lumOff val="35000"/>
                  </a:prstClr>
                </a:solidFill>
                <a:latin typeface="Intel Clear Light" panose="020B0404020203020204" pitchFamily="34" charset="0"/>
                <a:ea typeface="Intel Clear Light" panose="020B0404020203020204" pitchFamily="34" charset="0"/>
                <a:cs typeface="Intel Clear Light" panose="020B0404020203020204" pitchFamily="34" charset="0"/>
              </a:rPr>
              <a:t>Lead your industry by aligning with the builder of next-gen AI solutions</a:t>
            </a:r>
          </a:p>
        </p:txBody>
      </p:sp>
      <p:sp>
        <p:nvSpPr>
          <p:cNvPr id="28" name="Rectangle 27">
            <a:extLst>
              <a:ext uri="{FF2B5EF4-FFF2-40B4-BE49-F238E27FC236}">
                <a16:creationId xmlns:a16="http://schemas.microsoft.com/office/drawing/2014/main" id="{4804EF84-9080-4555-BEB4-96946CE314A6}"/>
              </a:ext>
            </a:extLst>
          </p:cNvPr>
          <p:cNvSpPr/>
          <p:nvPr/>
        </p:nvSpPr>
        <p:spPr>
          <a:xfrm>
            <a:off x="1119433" y="6192308"/>
            <a:ext cx="3844322" cy="523028"/>
          </a:xfrm>
          <a:prstGeom prst="rect">
            <a:avLst/>
          </a:prstGeom>
        </p:spPr>
        <p:txBody>
          <a:bodyPr wrap="none">
            <a:spAutoFit/>
          </a:bodyPr>
          <a:lstStyle/>
          <a:p>
            <a:pPr defTabSz="609570">
              <a:defRPr/>
            </a:pPr>
            <a:r>
              <a:rPr lang="en-US" sz="933">
                <a:hlinkClick r:id="rId7"/>
              </a:rPr>
              <a:t>Optimization Notice</a:t>
            </a:r>
            <a:endParaRPr lang="en-US" sz="933"/>
          </a:p>
          <a:p>
            <a:pPr defTabSz="609570">
              <a:defRPr/>
            </a:pPr>
            <a:r>
              <a:rPr lang="en-US" sz="933"/>
              <a:t>Copyright ©  2020, Intel Corporation. All rights reserved. </a:t>
            </a:r>
            <a:br>
              <a:rPr lang="en-US" sz="933"/>
            </a:br>
            <a:r>
              <a:rPr lang="en-US" sz="933"/>
              <a:t>*Other names and brands may be claimed as the property of others.</a:t>
            </a:r>
          </a:p>
        </p:txBody>
      </p:sp>
      <p:pic>
        <p:nvPicPr>
          <p:cNvPr id="31" name="Picture 30">
            <a:extLst>
              <a:ext uri="{FF2B5EF4-FFF2-40B4-BE49-F238E27FC236}">
                <a16:creationId xmlns:a16="http://schemas.microsoft.com/office/drawing/2014/main" id="{1E3C57A4-9075-4976-8F9D-C9DE503BC894}"/>
              </a:ext>
            </a:extLst>
          </p:cNvPr>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10022899" y="348449"/>
            <a:ext cx="1481860" cy="306376"/>
          </a:xfrm>
          <a:prstGeom prst="rect">
            <a:avLst/>
          </a:prstGeom>
        </p:spPr>
      </p:pic>
    </p:spTree>
    <p:extLst>
      <p:ext uri="{BB962C8B-B14F-4D97-AF65-F5344CB8AC3E}">
        <p14:creationId xmlns:p14="http://schemas.microsoft.com/office/powerpoint/2010/main" val="717157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500"/>
                                        <p:tgtEl>
                                          <p:spTgt spid="21"/>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500"/>
                                        <p:tgtEl>
                                          <p:spTgt spid="25"/>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fade">
                                      <p:cBhvr>
                                        <p:cTn id="5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22" grpId="0"/>
      <p:bldP spid="23" grpId="0"/>
      <p:bldP spid="24" grpId="0"/>
      <p:bldP spid="25" grpId="0"/>
    </p:bldLst>
  </p:timing>
</p:sld>
</file>

<file path=ppt/theme/theme1.xml><?xml version="1.0" encoding="utf-8"?>
<a:theme xmlns:a="http://schemas.openxmlformats.org/drawingml/2006/main" name="Int_PPT Template_ClearPro_16x9">
  <a:themeElements>
    <a:clrScheme name="Intel Color Palette">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71C5"/>
      </a:hlink>
      <a:folHlink>
        <a:srgbClr val="00AEEF"/>
      </a:folHlink>
    </a:clrScheme>
    <a:fontScheme name="Intel Clear Pro">
      <a:majorFont>
        <a:latin typeface="Intel Clear Pro"/>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vert="horz" wrap="none" lIns="0" tIns="0" rIns="0" bIns="0" rtlCol="0">
        <a:spAutoFit/>
      </a:bodyPr>
      <a:lstStyle>
        <a:defPPr algn="l">
          <a:defRPr sz="1200" dirty="0" err="1" smtClean="0"/>
        </a:defPPr>
      </a:lstStyle>
    </a:txDef>
  </a:objectDefaults>
  <a:extraClrSchemeLst/>
  <a:extLst>
    <a:ext uri="{05A4C25C-085E-4340-85A3-A5531E510DB2}">
      <thm15:themeFamily xmlns:thm15="http://schemas.microsoft.com/office/thememl/2012/main" name="Presentation8" id="{10C8A4EB-E9E7-C649-A034-CD3A7FC5BE7B}" vid="{A0D8B605-52E2-CE47-8BA4-3F6BE42D765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intel2015">
    <a:dk1>
      <a:sysClr val="windowText" lastClr="000000"/>
    </a:dk1>
    <a:lt1>
      <a:sysClr val="window" lastClr="FFFFFF"/>
    </a:lt1>
    <a:dk2>
      <a:srgbClr val="0071C5"/>
    </a:dk2>
    <a:lt2>
      <a:srgbClr val="FFFFFF"/>
    </a:lt2>
    <a:accent1>
      <a:srgbClr val="00AEEF"/>
    </a:accent1>
    <a:accent2>
      <a:srgbClr val="C4D600"/>
    </a:accent2>
    <a:accent3>
      <a:srgbClr val="F3D54E"/>
    </a:accent3>
    <a:accent4>
      <a:srgbClr val="FFA300"/>
    </a:accent4>
    <a:accent5>
      <a:srgbClr val="FC4C02"/>
    </a:accent5>
    <a:accent6>
      <a:srgbClr val="003C71"/>
    </a:accent6>
    <a:hlink>
      <a:srgbClr val="F3D54E"/>
    </a:hlink>
    <a:folHlink>
      <a:srgbClr val="FFFFFF"/>
    </a:folHlink>
  </a:clrScheme>
  <a:fontScheme name="intel2015">
    <a:majorFont>
      <a:latin typeface="Intel Clear Pro"/>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intel2015">
    <a:dk1>
      <a:sysClr val="windowText" lastClr="000000"/>
    </a:dk1>
    <a:lt1>
      <a:sysClr val="window" lastClr="FFFFFF"/>
    </a:lt1>
    <a:dk2>
      <a:srgbClr val="0071C5"/>
    </a:dk2>
    <a:lt2>
      <a:srgbClr val="FFFFFF"/>
    </a:lt2>
    <a:accent1>
      <a:srgbClr val="00AEEF"/>
    </a:accent1>
    <a:accent2>
      <a:srgbClr val="C4D600"/>
    </a:accent2>
    <a:accent3>
      <a:srgbClr val="F3D54E"/>
    </a:accent3>
    <a:accent4>
      <a:srgbClr val="FFA300"/>
    </a:accent4>
    <a:accent5>
      <a:srgbClr val="FC4C02"/>
    </a:accent5>
    <a:accent6>
      <a:srgbClr val="003C71"/>
    </a:accent6>
    <a:hlink>
      <a:srgbClr val="F3D54E"/>
    </a:hlink>
    <a:folHlink>
      <a:srgbClr val="FFFFFF"/>
    </a:folHlink>
  </a:clrScheme>
  <a:fontScheme name="intel2015">
    <a:majorFont>
      <a:latin typeface="Intel Clear Pro"/>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9841A34E513FA4F982AFE18AE51EB62" ma:contentTypeVersion="5" ma:contentTypeDescription="Create a new document." ma:contentTypeScope="" ma:versionID="91de44cf3bb8344f408096d500a9ffa4">
  <xsd:schema xmlns:xsd="http://www.w3.org/2001/XMLSchema" xmlns:xs="http://www.w3.org/2001/XMLSchema" xmlns:p="http://schemas.microsoft.com/office/2006/metadata/properties" xmlns:ns3="471a18b0-418f-4b36-b4a0-9395376f7975" xmlns:ns4="77e7df31-1c55-47fc-823f-8edcb0d8233d" targetNamespace="http://schemas.microsoft.com/office/2006/metadata/properties" ma:root="true" ma:fieldsID="6abe4ee0f15044c686717febbac6cd0e" ns3:_="" ns4:_="">
    <xsd:import namespace="471a18b0-418f-4b36-b4a0-9395376f7975"/>
    <xsd:import namespace="77e7df31-1c55-47fc-823f-8edcb0d8233d"/>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1a18b0-418f-4b36-b4a0-9395376f797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7e7df31-1c55-47fc-823f-8edcb0d8233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EBDD5D-2C59-49DD-91CE-0F0B07FC5C95}">
  <ds:schemaRefs>
    <ds:schemaRef ds:uri="http://schemas.microsoft.com/sharepoint/v3/contenttype/forms"/>
  </ds:schemaRefs>
</ds:datastoreItem>
</file>

<file path=customXml/itemProps2.xml><?xml version="1.0" encoding="utf-8"?>
<ds:datastoreItem xmlns:ds="http://schemas.openxmlformats.org/officeDocument/2006/customXml" ds:itemID="{F639660D-C62B-44C0-8E74-AF0F9271E34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71a18b0-418f-4b36-b4a0-9395376f7975"/>
    <ds:schemaRef ds:uri="77e7df31-1c55-47fc-823f-8edcb0d8233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12EE93F-784C-420C-A6F8-340133388F28}">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3</TotalTime>
  <Words>2981</Words>
  <Application>Microsoft Office PowerPoint</Application>
  <PresentationFormat>Widescreen</PresentationFormat>
  <Paragraphs>265</Paragraphs>
  <Slides>11</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Lucida Grande</vt:lpstr>
      <vt:lpstr>Arial</vt:lpstr>
      <vt:lpstr>Calibri</vt:lpstr>
      <vt:lpstr>Intel Clear</vt:lpstr>
      <vt:lpstr>Intel Clear Light</vt:lpstr>
      <vt:lpstr>Intel Clear Pro</vt:lpstr>
      <vt:lpstr>Intel Clear Pro Bold</vt:lpstr>
      <vt:lpstr>Wingdings</vt:lpstr>
      <vt:lpstr>Int_PPT Template_ClearPro_16x9</vt:lpstr>
      <vt:lpstr>Accelerate Deep Learning Inference using Intel® Technologies  Introduction: Smart Video Intel® Distribution of OpenVINO™ toolkit 2020.R4 version</vt:lpstr>
      <vt:lpstr>Notices and disclaimer</vt:lpstr>
      <vt:lpstr>Optimization notice</vt:lpstr>
      <vt:lpstr>ai changing and enabling every industry</vt:lpstr>
      <vt:lpstr>Deep learning breakthroughs and opportunities</vt:lpstr>
      <vt:lpstr>Deep Learning Development Cycle </vt:lpstr>
      <vt:lpstr>Deep Learning: Training vs. Inference</vt:lpstr>
      <vt:lpstr>PowerPoint Presentation</vt:lpstr>
      <vt:lpstr>PowerPoint Presentation</vt:lpstr>
      <vt:lpstr>Intel® distribution of OpenVINO™ toolkit</vt:lpstr>
      <vt:lpstr>Using the Intel® distribution of openvino™ toolkit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Accelerate Deep Learning Inference using Intel® Technologies  Introduction: Smart Video Intel® Distribution of OpenVINO™ toolkit 2020.R4 version</dc:title>
  <dc:creator>Ye, Shane</dc:creator>
  <cp:keywords>CTPClassification=CTP_NT</cp:keywords>
  <cp:lastModifiedBy>Ye, Shane</cp:lastModifiedBy>
  <cp:revision>1</cp:revision>
  <dcterms:created xsi:type="dcterms:W3CDTF">2020-08-12T21:19:35Z</dcterms:created>
  <dcterms:modified xsi:type="dcterms:W3CDTF">2020-08-12T21:24:55Z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69f21e17-4f77-4aba-8673-8f8662589024</vt:lpwstr>
  </property>
  <property fmtid="{D5CDD505-2E9C-101B-9397-08002B2CF9AE}" pid="3" name="CTP_TimeStamp">
    <vt:lpwstr>2020-08-12 21:24:55Z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y fmtid="{D5CDD505-2E9C-101B-9397-08002B2CF9AE}" pid="8" name="ContentTypeId">
    <vt:lpwstr>0x01010059841A34E513FA4F982AFE18AE51EB62</vt:lpwstr>
  </property>
</Properties>
</file>