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1014" r:id="rId5"/>
    <p:sldId id="2103812413" r:id="rId6"/>
    <p:sldId id="2103812414" r:id="rId7"/>
    <p:sldId id="416" r:id="rId8"/>
    <p:sldId id="396" r:id="rId9"/>
    <p:sldId id="2103812454" r:id="rId10"/>
    <p:sldId id="2103812453" r:id="rId11"/>
    <p:sldId id="2103812502" r:id="rId12"/>
    <p:sldId id="21038125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 id="{F58FAD91-D5BE-4DCB-AF42-1717BFEFB22A}">
          <p14:sldIdLst>
            <p14:sldId id="1014"/>
            <p14:sldId id="2103812413"/>
            <p14:sldId id="2103812414"/>
            <p14:sldId id="416"/>
            <p14:sldId id="396"/>
            <p14:sldId id="2103812454"/>
            <p14:sldId id="2103812453"/>
            <p14:sldId id="2103812502"/>
            <p14:sldId id="21038125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DA0B9-2E44-42B1-8BED-0E581DDDF937}" v="15" dt="2020-08-12T21:23:33.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E7A9C-9227-422C-978A-D5C3B9605CE2}"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C20C3-5523-4C64-97AE-66F74ABA98B6}" type="slidenum">
              <a:rPr lang="en-US" smtClean="0"/>
              <a:t>‹#›</a:t>
            </a:fld>
            <a:endParaRPr lang="en-US"/>
          </a:p>
        </p:txBody>
      </p:sp>
    </p:spTree>
    <p:extLst>
      <p:ext uri="{BB962C8B-B14F-4D97-AF65-F5344CB8AC3E}">
        <p14:creationId xmlns:p14="http://schemas.microsoft.com/office/powerpoint/2010/main" val="392049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mentioned in the overview session, MO is not only doing the model conversion but also optimizes the model, then the question is, what kind of optimization does MO do to the model? And how much can you control it? To answer these questions, let’s take a closer look at MO.</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889956-7041-41AC-97B5-8DE670E7B5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91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 is a Python-based console application; you will run it through a terminal with command-line parameters.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loads a model into memory, reads all the layers and checks if each layer is supported or not. If yes, then builds the internal representation of the model, optimizes it, and finally produces the Intermediate Representation files. The .xml file is the topology, while a .bin file contains the weights and bias of a model;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 model contains any unsupported layers, then the user will need to go through the custom layer process, which won’t be covered in this training.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Intermediate Representation is the only format the Inference Engine accepts. Besides, users can also quantize the model into different data type, since some of the HW supports only one type of data precision, others might support more but work better with a certain data type, we will talk about quantization a few slides later.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types of optimization, hardware related or not.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we mentioned earlier, MO converts your model to the IR format, if there are layers in the model not supported by OpenVINO, MO will print out a message to let you know, then you will have to go through the Custom Layer process, which is an advanced topic we are not going to talk about in this training, but the best way to know whether your model can be converted or not is just run MO with 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OK, now, let’s assume you have the model with all the layers supported, then MO also conducts topology level, hardware-agnostic optimization.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when you call the IE APIs to load the converted model to the plugin of the hardware you selected to run the inference, the plugin is a DLL/shared library that contains complete implementation for inference on this particular device, each plugin has its internal optimization algorithms, and this is hardware related optimization, happens at runtime.</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3800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let’s see what kind of optimizations MO applies to your model, when the optimization happens, and what a user needs or can do to control the optimization.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Pre-trained models contain layers that are important for training, such as the “Dropout” layer. These layers are useless during inference and might increase the inference time. In many cases, these operations will be automatically removed.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example, if a group of operations can be represented as a single mathematical operation, the Model Optimizer recognizes such patterns and replaces this group of operation nodes with the only one operation. The result is an Intermediate Representation that has fewer operation nodes than the original model. This decreases the inference time.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default, all these optimizations will automatically apply to your model, when you simply run the MO application by providing the model file name with the extension. And, if you don’t specify the name of the converted model and a directory to save the converted model, it will generate the IR files with the same name of your original model and place them in the same folder containing the original model.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917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commonly applied optimization technique is Linear Operations Fusing.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convolution neural networks include “</a:t>
            </a:r>
            <a:r>
              <a:rPr lang="en-US" sz="1200" kern="1200" dirty="0" err="1">
                <a:solidFill>
                  <a:schemeClr val="tx1"/>
                </a:solidFill>
                <a:effectLst/>
                <a:latin typeface="+mn-lt"/>
                <a:ea typeface="+mn-ea"/>
                <a:cs typeface="+mn-cs"/>
              </a:rPr>
              <a:t>BatchNormalization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ScaleShift</a:t>
            </a:r>
            <a:r>
              <a:rPr lang="en-US" sz="1200" kern="1200" dirty="0">
                <a:solidFill>
                  <a:schemeClr val="tx1"/>
                </a:solidFill>
                <a:effectLst/>
                <a:latin typeface="+mn-lt"/>
                <a:ea typeface="+mn-ea"/>
                <a:cs typeface="+mn-cs"/>
              </a:rPr>
              <a:t>” layers that can be presented as a sequence of linear operations. These layers can be fused into previous Convolution or </a:t>
            </a:r>
            <a:r>
              <a:rPr lang="en-US" sz="1200" kern="1200" dirty="0" err="1">
                <a:solidFill>
                  <a:schemeClr val="tx1"/>
                </a:solidFill>
                <a:effectLst/>
                <a:latin typeface="+mn-lt"/>
                <a:ea typeface="+mn-ea"/>
                <a:cs typeface="+mn-cs"/>
              </a:rPr>
              <a:t>FullyConnected</a:t>
            </a:r>
            <a:r>
              <a:rPr lang="en-US" sz="1200" kern="1200" dirty="0">
                <a:solidFill>
                  <a:schemeClr val="tx1"/>
                </a:solidFill>
                <a:effectLst/>
                <a:latin typeface="+mn-lt"/>
                <a:ea typeface="+mn-ea"/>
                <a:cs typeface="+mn-cs"/>
              </a:rPr>
              <a:t> layers.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Linear Operation Fusing technique contains three stages, first, “</a:t>
            </a:r>
            <a:r>
              <a:rPr lang="en-US" sz="1200" kern="1200" dirty="0" err="1">
                <a:solidFill>
                  <a:schemeClr val="tx1"/>
                </a:solidFill>
                <a:effectLst/>
                <a:latin typeface="+mn-lt"/>
                <a:ea typeface="+mn-ea"/>
                <a:cs typeface="+mn-cs"/>
              </a:rPr>
              <a:t>BatchNorm</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ScaleShift</a:t>
            </a:r>
            <a:r>
              <a:rPr lang="en-US" sz="1200" kern="1200" dirty="0">
                <a:solidFill>
                  <a:schemeClr val="tx1"/>
                </a:solidFill>
                <a:effectLst/>
                <a:latin typeface="+mn-lt"/>
                <a:ea typeface="+mn-ea"/>
                <a:cs typeface="+mn-cs"/>
              </a:rPr>
              <a:t>” layers </a:t>
            </a:r>
            <a:r>
              <a:rPr lang="en-US" sz="1200" b="1" kern="1200" dirty="0">
                <a:solidFill>
                  <a:schemeClr val="tx1"/>
                </a:solidFill>
                <a:effectLst/>
                <a:latin typeface="+mn-lt"/>
                <a:ea typeface="+mn-ea"/>
                <a:cs typeface="+mn-cs"/>
              </a:rPr>
              <a:t>decomposition</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where </a:t>
            </a:r>
            <a:r>
              <a:rPr lang="en-US" sz="1200" i="1" kern="1200" dirty="0">
                <a:solidFill>
                  <a:schemeClr val="tx1"/>
                </a:solidFill>
                <a:effectLst/>
                <a:latin typeface="+mn-lt"/>
                <a:ea typeface="+mn-ea"/>
                <a:cs typeface="+mn-cs"/>
              </a:rPr>
              <a:t>BN</a:t>
            </a:r>
            <a:r>
              <a:rPr lang="en-US" sz="1200" kern="1200" dirty="0">
                <a:solidFill>
                  <a:schemeClr val="tx1"/>
                </a:solidFill>
                <a:effectLst/>
                <a:latin typeface="+mn-lt"/>
                <a:ea typeface="+mn-ea"/>
                <a:cs typeface="+mn-cs"/>
              </a:rPr>
              <a:t> layers decompose to </a:t>
            </a:r>
            <a:r>
              <a:rPr lang="en-US" sz="1200" i="1" kern="1200" dirty="0" err="1">
                <a:solidFill>
                  <a:schemeClr val="tx1"/>
                </a:solidFill>
                <a:effectLst/>
                <a:latin typeface="+mn-lt"/>
                <a:ea typeface="+mn-ea"/>
                <a:cs typeface="+mn-cs"/>
              </a:rPr>
              <a:t>Mul</a:t>
            </a:r>
            <a:r>
              <a:rPr lang="en-US" sz="1200" i="1" kern="1200" dirty="0">
                <a:solidFill>
                  <a:schemeClr val="tx1"/>
                </a:solidFill>
                <a:effectLst/>
                <a:latin typeface="+mn-lt"/>
                <a:ea typeface="+mn-ea"/>
                <a:cs typeface="+mn-cs"/>
              </a:rPr>
              <a:t>-&gt;Add-&gt;</a:t>
            </a:r>
            <a:r>
              <a:rPr lang="en-US" sz="1200" i="1" kern="1200" dirty="0" err="1">
                <a:solidFill>
                  <a:schemeClr val="tx1"/>
                </a:solidFill>
                <a:effectLst/>
                <a:latin typeface="+mn-lt"/>
                <a:ea typeface="+mn-ea"/>
                <a:cs typeface="+mn-cs"/>
              </a:rPr>
              <a:t>Mul</a:t>
            </a:r>
            <a:r>
              <a:rPr lang="en-US" sz="1200" i="1" kern="1200" dirty="0">
                <a:solidFill>
                  <a:schemeClr val="tx1"/>
                </a:solidFill>
                <a:effectLst/>
                <a:latin typeface="+mn-lt"/>
                <a:ea typeface="+mn-ea"/>
                <a:cs typeface="+mn-cs"/>
              </a:rPr>
              <a:t>-&gt;Add</a:t>
            </a:r>
            <a:r>
              <a:rPr lang="en-US" sz="1200" kern="1200" dirty="0">
                <a:solidFill>
                  <a:schemeClr val="tx1"/>
                </a:solidFill>
                <a:effectLst/>
                <a:latin typeface="+mn-lt"/>
                <a:ea typeface="+mn-ea"/>
                <a:cs typeface="+mn-cs"/>
              </a:rPr>
              <a:t> sequence; </a:t>
            </a:r>
            <a:r>
              <a:rPr lang="en-US" sz="1200" kern="1200" dirty="0" err="1">
                <a:solidFill>
                  <a:schemeClr val="tx1"/>
                </a:solidFill>
                <a:effectLst/>
                <a:latin typeface="+mn-lt"/>
                <a:ea typeface="+mn-ea"/>
                <a:cs typeface="+mn-cs"/>
              </a:rPr>
              <a:t>ScaleShift</a:t>
            </a:r>
            <a:r>
              <a:rPr lang="en-US" sz="1200" kern="1200" dirty="0">
                <a:solidFill>
                  <a:schemeClr val="tx1"/>
                </a:solidFill>
                <a:effectLst/>
                <a:latin typeface="+mn-lt"/>
                <a:ea typeface="+mn-ea"/>
                <a:cs typeface="+mn-cs"/>
              </a:rPr>
              <a:t> layers decompose to </a:t>
            </a:r>
            <a:r>
              <a:rPr lang="en-US" sz="1200" i="1" kern="1200" dirty="0" err="1">
                <a:solidFill>
                  <a:schemeClr val="tx1"/>
                </a:solidFill>
                <a:effectLst/>
                <a:latin typeface="+mn-lt"/>
                <a:ea typeface="+mn-ea"/>
                <a:cs typeface="+mn-cs"/>
              </a:rPr>
              <a:t>Mul</a:t>
            </a:r>
            <a:r>
              <a:rPr lang="en-US" sz="1200" i="1" kern="1200" dirty="0">
                <a:solidFill>
                  <a:schemeClr val="tx1"/>
                </a:solidFill>
                <a:effectLst/>
                <a:latin typeface="+mn-lt"/>
                <a:ea typeface="+mn-ea"/>
                <a:cs typeface="+mn-cs"/>
              </a:rPr>
              <a:t>-&gt;Add</a:t>
            </a:r>
            <a:r>
              <a:rPr lang="en-US" sz="1200" kern="1200" dirty="0">
                <a:solidFill>
                  <a:schemeClr val="tx1"/>
                </a:solidFill>
                <a:effectLst/>
                <a:latin typeface="+mn-lt"/>
                <a:ea typeface="+mn-ea"/>
                <a:cs typeface="+mn-cs"/>
              </a:rPr>
              <a:t> sequence;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Linear operations </a:t>
            </a:r>
            <a:r>
              <a:rPr lang="en-US" sz="1200" b="1" kern="1200" dirty="0">
                <a:solidFill>
                  <a:schemeClr val="tx1"/>
                </a:solidFill>
                <a:effectLst/>
                <a:latin typeface="+mn-lt"/>
                <a:ea typeface="+mn-ea"/>
                <a:cs typeface="+mn-cs"/>
              </a:rPr>
              <a:t>merge</a:t>
            </a:r>
            <a:r>
              <a:rPr lang="en-US" sz="1200" kern="1200" dirty="0">
                <a:solidFill>
                  <a:schemeClr val="tx1"/>
                </a:solidFill>
                <a:effectLst/>
                <a:latin typeface="+mn-lt"/>
                <a:ea typeface="+mn-ea"/>
                <a:cs typeface="+mn-cs"/>
              </a:rPr>
              <a:t>: which merges the sequences of </a:t>
            </a:r>
            <a:r>
              <a:rPr lang="en-US" sz="1200" kern="1200" dirty="0" err="1">
                <a:solidFill>
                  <a:schemeClr val="tx1"/>
                </a:solidFill>
                <a:effectLst/>
                <a:latin typeface="+mn-lt"/>
                <a:ea typeface="+mn-ea"/>
                <a:cs typeface="+mn-cs"/>
              </a:rPr>
              <a:t>Mul</a:t>
            </a:r>
            <a:r>
              <a:rPr lang="en-US" sz="1200" kern="1200" dirty="0">
                <a:solidFill>
                  <a:schemeClr val="tx1"/>
                </a:solidFill>
                <a:effectLst/>
                <a:latin typeface="+mn-lt"/>
                <a:ea typeface="+mn-ea"/>
                <a:cs typeface="+mn-cs"/>
              </a:rPr>
              <a:t> and Add operations to the single </a:t>
            </a:r>
            <a:r>
              <a:rPr lang="en-US" sz="1200" kern="1200" dirty="0" err="1">
                <a:solidFill>
                  <a:schemeClr val="tx1"/>
                </a:solidFill>
                <a:effectLst/>
                <a:latin typeface="+mn-lt"/>
                <a:ea typeface="+mn-ea"/>
                <a:cs typeface="+mn-cs"/>
              </a:rPr>
              <a:t>Mul</a:t>
            </a:r>
            <a:r>
              <a:rPr lang="en-US" sz="1200" kern="1200" dirty="0">
                <a:solidFill>
                  <a:schemeClr val="tx1"/>
                </a:solidFill>
                <a:effectLst/>
                <a:latin typeface="+mn-lt"/>
                <a:ea typeface="+mn-ea"/>
                <a:cs typeface="+mn-cs"/>
              </a:rPr>
              <a:t>-&gt;Add instance;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third, Linear operations </a:t>
            </a:r>
            <a:r>
              <a:rPr lang="en-US" sz="1200" b="1" kern="1200" dirty="0">
                <a:solidFill>
                  <a:schemeClr val="tx1"/>
                </a:solidFill>
                <a:effectLst/>
                <a:latin typeface="+mn-lt"/>
                <a:ea typeface="+mn-ea"/>
                <a:cs typeface="+mn-cs"/>
              </a:rPr>
              <a:t>fusion</a:t>
            </a:r>
            <a:r>
              <a:rPr lang="en-US" sz="1200" kern="1200" dirty="0">
                <a:solidFill>
                  <a:schemeClr val="tx1"/>
                </a:solidFill>
                <a:effectLst/>
                <a:latin typeface="+mn-lt"/>
                <a:ea typeface="+mn-ea"/>
                <a:cs typeface="+mn-cs"/>
              </a:rPr>
              <a:t>: it fuses </a:t>
            </a:r>
            <a:r>
              <a:rPr lang="en-US" sz="1200" kern="1200" dirty="0" err="1">
                <a:solidFill>
                  <a:schemeClr val="tx1"/>
                </a:solidFill>
                <a:effectLst/>
                <a:latin typeface="+mn-lt"/>
                <a:ea typeface="+mn-ea"/>
                <a:cs typeface="+mn-cs"/>
              </a:rPr>
              <a:t>Mul</a:t>
            </a:r>
            <a:r>
              <a:rPr lang="en-US" sz="1200" kern="1200" dirty="0">
                <a:solidFill>
                  <a:schemeClr val="tx1"/>
                </a:solidFill>
                <a:effectLst/>
                <a:latin typeface="+mn-lt"/>
                <a:ea typeface="+mn-ea"/>
                <a:cs typeface="+mn-cs"/>
              </a:rPr>
              <a:t> and Add operations to Convolution or </a:t>
            </a:r>
            <a:r>
              <a:rPr lang="en-US" sz="1200" kern="1200" dirty="0" err="1">
                <a:solidFill>
                  <a:schemeClr val="tx1"/>
                </a:solidFill>
                <a:effectLst/>
                <a:latin typeface="+mn-lt"/>
                <a:ea typeface="+mn-ea"/>
                <a:cs typeface="+mn-cs"/>
              </a:rPr>
              <a:t>FullyConnected</a:t>
            </a:r>
            <a:r>
              <a:rPr lang="en-US" sz="1200" kern="1200" dirty="0">
                <a:solidFill>
                  <a:schemeClr val="tx1"/>
                </a:solidFill>
                <a:effectLst/>
                <a:latin typeface="+mn-lt"/>
                <a:ea typeface="+mn-ea"/>
                <a:cs typeface="+mn-cs"/>
              </a:rPr>
              <a:t> layers.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right hand, visualized Resnet269, we can see on the left, original model, Convolution layer was followed by the </a:t>
            </a:r>
            <a:r>
              <a:rPr lang="en-US" sz="1200" kern="1200" dirty="0" err="1">
                <a:solidFill>
                  <a:schemeClr val="tx1"/>
                </a:solidFill>
                <a:effectLst/>
                <a:latin typeface="+mn-lt"/>
                <a:ea typeface="+mn-ea"/>
                <a:cs typeface="+mn-cs"/>
              </a:rPr>
              <a:t>BatchNorm</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ScaleShift</a:t>
            </a:r>
            <a:r>
              <a:rPr lang="en-US" sz="1200" kern="1200" dirty="0">
                <a:solidFill>
                  <a:schemeClr val="tx1"/>
                </a:solidFill>
                <a:effectLst/>
                <a:latin typeface="+mn-lt"/>
                <a:ea typeface="+mn-ea"/>
                <a:cs typeface="+mn-cs"/>
              </a:rPr>
              <a:t> layers, after MO, the </a:t>
            </a:r>
            <a:r>
              <a:rPr lang="en-US" sz="1200" kern="1200" dirty="0" err="1">
                <a:solidFill>
                  <a:schemeClr val="tx1"/>
                </a:solidFill>
                <a:effectLst/>
                <a:latin typeface="+mn-lt"/>
                <a:ea typeface="+mn-ea"/>
                <a:cs typeface="+mn-cs"/>
              </a:rPr>
              <a:t>BatchNorm</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ScaleShift</a:t>
            </a:r>
            <a:r>
              <a:rPr lang="en-US" sz="1200" kern="1200" dirty="0">
                <a:solidFill>
                  <a:schemeClr val="tx1"/>
                </a:solidFill>
                <a:effectLst/>
                <a:latin typeface="+mn-lt"/>
                <a:ea typeface="+mn-ea"/>
                <a:cs typeface="+mn-cs"/>
              </a:rPr>
              <a:t> layers were fused into Convolution layer.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DD363B-7C77-DE48-8232-CBCF7DF30D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46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 simpler look of Linear Operation Fusing, if we have an unconverted original model which contains four layers, Convolution, </a:t>
            </a:r>
            <a:r>
              <a:rPr lang="en-US" sz="1200" kern="1200" dirty="0" err="1">
                <a:solidFill>
                  <a:schemeClr val="tx1"/>
                </a:solidFill>
                <a:effectLst/>
                <a:latin typeface="+mn-lt"/>
                <a:ea typeface="+mn-ea"/>
                <a:cs typeface="+mn-cs"/>
              </a:rPr>
              <a:t>BatchNormalization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 and Pooling, and we are going to run the inference eventually on CPU.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converting and optimizing with MO, the BN layer is fused into Convolution layer, we have one operation less than the original model.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during inference, remember we mentioned plugins of IE have some internal optimization that happens at the runtime? This is it, during the inference Convolution layer can be merged with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 layer into one optimized kernel, then eventually, at the runtime, the optimized model has two layers less than the original model, which saves the computation cycles, and results in decreased inference time.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Intel Cle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235813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addition to the Linear Operation Fusing, there are other types of optimization techniques that are framework or topology specific. Here we see the </a:t>
            </a:r>
            <a:r>
              <a:rPr lang="en-US" sz="1200" b="1" kern="1200" dirty="0">
                <a:solidFill>
                  <a:schemeClr val="tx1"/>
                </a:solidFill>
                <a:effectLst/>
                <a:latin typeface="+mn-lt"/>
                <a:ea typeface="+mn-ea"/>
                <a:cs typeface="+mn-cs"/>
              </a:rPr>
              <a:t>Grouped convolution fusing</a:t>
            </a:r>
            <a:r>
              <a:rPr lang="en-US" sz="1200" kern="1200" dirty="0">
                <a:solidFill>
                  <a:schemeClr val="tx1"/>
                </a:solidFill>
                <a:effectLst/>
                <a:latin typeface="+mn-lt"/>
                <a:ea typeface="+mn-ea"/>
                <a:cs typeface="+mn-cs"/>
              </a:rPr>
              <a:t> is a specific optimization that applies for TensorFlow* topologies. The main idea of this optimization is to combine convolutions results for the Split outputs and then recombine them using “</a:t>
            </a:r>
            <a:r>
              <a:rPr lang="en-US" sz="1200" kern="1200" dirty="0" err="1">
                <a:solidFill>
                  <a:schemeClr val="tx1"/>
                </a:solidFill>
                <a:effectLst/>
                <a:latin typeface="+mn-lt"/>
                <a:ea typeface="+mn-ea"/>
                <a:cs typeface="+mn-cs"/>
              </a:rPr>
              <a:t>Concat</a:t>
            </a:r>
            <a:r>
              <a:rPr lang="en-US" sz="1200" kern="1200" dirty="0">
                <a:solidFill>
                  <a:schemeClr val="tx1"/>
                </a:solidFill>
                <a:effectLst/>
                <a:latin typeface="+mn-lt"/>
                <a:ea typeface="+mn-ea"/>
                <a:cs typeface="+mn-cs"/>
              </a:rPr>
              <a:t>” operation in the same order as they were outputted from “Split”.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one is </a:t>
            </a:r>
            <a:r>
              <a:rPr lang="en-US" sz="1200" b="1" kern="1200" dirty="0" err="1">
                <a:solidFill>
                  <a:schemeClr val="tx1"/>
                </a:solidFill>
                <a:effectLst/>
                <a:latin typeface="+mn-lt"/>
                <a:ea typeface="+mn-ea"/>
                <a:cs typeface="+mn-cs"/>
              </a:rPr>
              <a:t>ResNet</a:t>
            </a:r>
            <a:r>
              <a:rPr lang="en-US" sz="1200" b="1" kern="1200" dirty="0">
                <a:solidFill>
                  <a:schemeClr val="tx1"/>
                </a:solidFill>
                <a:effectLst/>
                <a:latin typeface="+mn-lt"/>
                <a:ea typeface="+mn-ea"/>
                <a:cs typeface="+mn-cs"/>
              </a:rPr>
              <a:t> optimization</a:t>
            </a:r>
            <a:r>
              <a:rPr lang="en-US" sz="1200" kern="1200" dirty="0">
                <a:solidFill>
                  <a:schemeClr val="tx1"/>
                </a:solidFill>
                <a:effectLst/>
                <a:latin typeface="+mn-lt"/>
                <a:ea typeface="+mn-ea"/>
                <a:cs typeface="+mn-cs"/>
              </a:rPr>
              <a:t>, this optimization is to move the stride that is greater than 1 from Convolution layers with the kernel size = 1 to upper Convolution layers. In addition, the Model Optimizer adds a Pooling layer to align the input shape for an </a:t>
            </a:r>
            <a:r>
              <a:rPr lang="en-US" sz="1200" kern="1200" dirty="0" err="1">
                <a:solidFill>
                  <a:schemeClr val="tx1"/>
                </a:solidFill>
                <a:effectLst/>
                <a:latin typeface="+mn-lt"/>
                <a:ea typeface="+mn-ea"/>
                <a:cs typeface="+mn-cs"/>
              </a:rPr>
              <a:t>Eltwise</a:t>
            </a:r>
            <a:r>
              <a:rPr lang="en-US" sz="1200" kern="1200" dirty="0">
                <a:solidFill>
                  <a:schemeClr val="tx1"/>
                </a:solidFill>
                <a:effectLst/>
                <a:latin typeface="+mn-lt"/>
                <a:ea typeface="+mn-ea"/>
                <a:cs typeface="+mn-cs"/>
              </a:rPr>
              <a:t> layer if it was changed during the optimization. All those optimizations can be disabled manually, you can refer to the MO documentation for details.</a:t>
            </a:r>
            <a:endParaRPr lang="en-US" dirty="0"/>
          </a:p>
        </p:txBody>
      </p:sp>
      <p:sp>
        <p:nvSpPr>
          <p:cNvPr id="4" name="Slide Number Placeholder 3"/>
          <p:cNvSpPr>
            <a:spLocks noGrp="1"/>
          </p:cNvSpPr>
          <p:nvPr>
            <p:ph type="sldNum" sz="quarter" idx="5"/>
          </p:nvPr>
        </p:nvSpPr>
        <p:spPr/>
        <p:txBody>
          <a:bodyPr/>
          <a:lstStyle/>
          <a:p>
            <a:fld id="{A5EF46E1-E891-034A-903A-4B922A1B9442}" type="slidenum">
              <a:rPr lang="en-US" smtClean="0"/>
              <a:t>6</a:t>
            </a:fld>
            <a:endParaRPr lang="en-US" dirty="0"/>
          </a:p>
        </p:txBody>
      </p:sp>
    </p:spTree>
    <p:extLst>
      <p:ext uri="{BB962C8B-B14F-4D97-AF65-F5344CB8AC3E}">
        <p14:creationId xmlns:p14="http://schemas.microsoft.com/office/powerpoint/2010/main" val="342004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let’s look at Quantization.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know all the optimizations are HW agnostic, they apply to the model topology, while quantization is for the weights and bias, and guides choosing which HW you are going to run the inference.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chart at the right hand, we can see the which type of HW supports which data types. For CPU and GPU plugins, they support both FP32 and FP16, but it is preferred inferencing on CPU with FP32, while using FP16 on GPU. Also both CPU and GPU plugins support even lower precision INT8, but note here, INT8 cannot be quantized with MO, you will need to use Post Training Optimization Toolkit to do it, either in a command-line environment or through DL Workbench;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VPU plugin, FP16 is the only supported data type, so if you decide to use the accelerator with Intel </a:t>
            </a:r>
            <a:r>
              <a:rPr lang="en-US" sz="1200" kern="1200" dirty="0" err="1">
                <a:solidFill>
                  <a:schemeClr val="tx1"/>
                </a:solidFill>
                <a:effectLst/>
                <a:latin typeface="+mn-lt"/>
                <a:ea typeface="+mn-ea"/>
                <a:cs typeface="+mn-cs"/>
              </a:rPr>
              <a:t>Movidius</a:t>
            </a:r>
            <a:r>
              <a:rPr lang="en-US" sz="1200" kern="1200" dirty="0">
                <a:solidFill>
                  <a:schemeClr val="tx1"/>
                </a:solidFill>
                <a:effectLst/>
                <a:latin typeface="+mn-lt"/>
                <a:ea typeface="+mn-ea"/>
                <a:cs typeface="+mn-cs"/>
              </a:rPr>
              <a:t> Myriad VPU, you will need to quantize your model to FP16 first;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FPGA plugin, it supports more different data types, but anything other than FP32 or FP16, the quantization is happening on the FPGA, not through MO. To quantize a model using MO, simply add this –</a:t>
            </a:r>
            <a:r>
              <a:rPr lang="en-US" sz="1200" kern="1200" dirty="0" err="1">
                <a:solidFill>
                  <a:schemeClr val="tx1"/>
                </a:solidFill>
                <a:effectLst/>
                <a:latin typeface="+mn-lt"/>
                <a:ea typeface="+mn-ea"/>
                <a:cs typeface="+mn-cs"/>
              </a:rPr>
              <a:t>data_type</a:t>
            </a:r>
            <a:r>
              <a:rPr lang="en-US" sz="1200" kern="1200" dirty="0">
                <a:solidFill>
                  <a:schemeClr val="tx1"/>
                </a:solidFill>
                <a:effectLst/>
                <a:latin typeface="+mn-lt"/>
                <a:ea typeface="+mn-ea"/>
                <a:cs typeface="+mn-cs"/>
              </a:rPr>
              <a:t> parameter as shown at the bottom.</a:t>
            </a:r>
          </a:p>
          <a:p>
            <a:endParaRPr lang="en-US" sz="1200" kern="1200" dirty="0">
              <a:solidFill>
                <a:schemeClr val="tx1"/>
              </a:solidFill>
              <a:effectLst/>
              <a:latin typeface="+mn-lt"/>
              <a:ea typeface="+mn-ea"/>
              <a:cs typeface="+mn-cs"/>
            </a:endParaRPr>
          </a:p>
          <a:p>
            <a:r>
              <a:rPr lang="en-US" b="1" dirty="0"/>
              <a:t>BF16 support: 3</a:t>
            </a:r>
            <a:r>
              <a:rPr lang="en-US" b="1" baseline="30000" dirty="0"/>
              <a:t>rd</a:t>
            </a:r>
            <a:r>
              <a:rPr lang="en-US" b="1" dirty="0"/>
              <a:t> Gen Intel® Xeon® Scalable Processor with bfloat16</a:t>
            </a:r>
          </a:p>
        </p:txBody>
      </p:sp>
      <p:sp>
        <p:nvSpPr>
          <p:cNvPr id="4" name="Slide Number Placeholder 3"/>
          <p:cNvSpPr>
            <a:spLocks noGrp="1"/>
          </p:cNvSpPr>
          <p:nvPr>
            <p:ph type="sldNum" sz="quarter" idx="5"/>
          </p:nvPr>
        </p:nvSpPr>
        <p:spPr/>
        <p:txBody>
          <a:bodyPr/>
          <a:lstStyle/>
          <a:p>
            <a:fld id="{A5EF46E1-E891-034A-903A-4B922A1B9442}" type="slidenum">
              <a:rPr lang="en-US" smtClean="0"/>
              <a:t>7</a:t>
            </a:fld>
            <a:endParaRPr lang="en-US" dirty="0"/>
          </a:p>
        </p:txBody>
      </p:sp>
    </p:spTree>
    <p:extLst>
      <p:ext uri="{BB962C8B-B14F-4D97-AF65-F5344CB8AC3E}">
        <p14:creationId xmlns:p14="http://schemas.microsoft.com/office/powerpoint/2010/main" val="121980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performance benchmark link https://docs.openvinotoolkit.org/latest/_docs_performance_int8_vs_fp32.html</a:t>
            </a:r>
          </a:p>
        </p:txBody>
      </p:sp>
      <p:sp>
        <p:nvSpPr>
          <p:cNvPr id="4" name="Slide Number Placeholder 3"/>
          <p:cNvSpPr>
            <a:spLocks noGrp="1"/>
          </p:cNvSpPr>
          <p:nvPr>
            <p:ph type="sldNum" sz="quarter" idx="5"/>
          </p:nvPr>
        </p:nvSpPr>
        <p:spPr/>
        <p:txBody>
          <a:bodyPr/>
          <a:lstStyle/>
          <a:p>
            <a:fld id="{D61C8689-8455-3546-ADF9-3B7273760F66}" type="slidenum">
              <a:rPr lang="en-US" smtClean="0"/>
              <a:pPr/>
              <a:t>8</a:t>
            </a:fld>
            <a:endParaRPr lang="en-US"/>
          </a:p>
        </p:txBody>
      </p:sp>
    </p:spTree>
    <p:extLst>
      <p:ext uri="{BB962C8B-B14F-4D97-AF65-F5344CB8AC3E}">
        <p14:creationId xmlns:p14="http://schemas.microsoft.com/office/powerpoint/2010/main" val="1623409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Over, 50 models &amp; samples are included in the</a:t>
            </a:r>
            <a:r>
              <a:rPr lang="en-US" sz="1200" baseline="0" dirty="0"/>
              <a:t> package. there is a model downloader that will also download public models.</a:t>
            </a:r>
          </a:p>
          <a:p>
            <a:endParaRPr lang="en-US" dirty="0"/>
          </a:p>
          <a:p>
            <a:r>
              <a:rPr lang="en-US" sz="1200" kern="1200" dirty="0">
                <a:solidFill>
                  <a:schemeClr val="tx1"/>
                </a:solidFill>
                <a:effectLst/>
                <a:latin typeface="+mn-lt"/>
                <a:ea typeface="+mn-ea"/>
                <a:cs typeface="+mn-cs"/>
              </a:rPr>
              <a:t>Having a pre-trained model is the pre-requisite of using the OpenVINO toolkit.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Open Model Zoo provides both Intel and public pre-trained models for developers to download and use for free, the difference is Intel pre-trained models have already been converted to the IR format, while the public models still need to be converted with MO. You can use these models directly as part of your solution or try ideas before you have a fully well-trained model. The pre-trained models fall into several different use cases. Here’s the link to the GitHub repository.</a:t>
            </a: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268185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software.intel.com/en-us/articles/optimization-notice"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503438"/>
            <a:ext cx="10950515" cy="1470025"/>
          </a:xfrm>
        </p:spPr>
        <p:txBody>
          <a:bodyPr lIns="0" rIns="0" anchor="b" anchorCtr="0">
            <a:noAutofit/>
          </a:bodyPr>
          <a:lstStyle>
            <a:lvl1pPr>
              <a:lnSpc>
                <a:spcPct val="75000"/>
              </a:lnSpc>
              <a:defRPr sz="11733" b="0" spc="0" baseline="0">
                <a:solidFill>
                  <a:schemeClr val="bg1"/>
                </a:solidFill>
                <a:latin typeface="+mj-lt"/>
                <a:cs typeface="Intel Clear Pro" panose="020B0804020202060201" pitchFamily="34" charset="0"/>
              </a:defRPr>
            </a:lvl1pPr>
          </a:lstStyle>
          <a:p>
            <a:r>
              <a:rPr lang="en-US"/>
              <a:t>title</a:t>
            </a:r>
          </a:p>
        </p:txBody>
      </p:sp>
      <p:sp>
        <p:nvSpPr>
          <p:cNvPr id="3" name="Subtitle 2"/>
          <p:cNvSpPr>
            <a:spLocks noGrp="1"/>
          </p:cNvSpPr>
          <p:nvPr>
            <p:ph type="subTitle" idx="1" hasCustomPrompt="1"/>
          </p:nvPr>
        </p:nvSpPr>
        <p:spPr>
          <a:xfrm>
            <a:off x="607484" y="5159281"/>
            <a:ext cx="8440283" cy="377704"/>
          </a:xfrm>
        </p:spPr>
        <p:txBody>
          <a:bodyPr lIns="0" rIns="0">
            <a:noAutofit/>
          </a:bodyPr>
          <a:lstStyle>
            <a:lvl1pPr marL="0" indent="0" algn="l">
              <a:buNone/>
              <a:defRPr sz="1400" b="0" i="0" spc="133" baseline="0">
                <a:solidFill>
                  <a:srgbClr val="FFFFFF"/>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Date Placeholder 4"/>
          <p:cNvSpPr>
            <a:spLocks noGrp="1"/>
          </p:cNvSpPr>
          <p:nvPr>
            <p:ph type="dt" sz="half" idx="2"/>
          </p:nvPr>
        </p:nvSpPr>
        <p:spPr>
          <a:xfrm>
            <a:off x="607484" y="5377393"/>
            <a:ext cx="2844800" cy="366183"/>
          </a:xfrm>
          <a:prstGeom prst="rect">
            <a:avLst/>
          </a:prstGeom>
        </p:spPr>
        <p:txBody>
          <a:bodyPr vert="horz" lIns="0" tIns="45720" rIns="91440" bIns="0" rtlCol="0" anchor="ctr"/>
          <a:lstStyle>
            <a:lvl1pPr algn="l">
              <a:defRPr sz="1067">
                <a:solidFill>
                  <a:srgbClr val="FFFFFF"/>
                </a:solidFill>
              </a:defRPr>
            </a:lvl1pPr>
          </a:lstStyle>
          <a:p>
            <a:endParaRPr lang="en-US"/>
          </a:p>
        </p:txBody>
      </p:sp>
    </p:spTree>
    <p:extLst>
      <p:ext uri="{BB962C8B-B14F-4D97-AF65-F5344CB8AC3E}">
        <p14:creationId xmlns:p14="http://schemas.microsoft.com/office/powerpoint/2010/main" val="254733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solidFill>
          <a:schemeClr val="accent1"/>
        </a:soli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653425" y="2323241"/>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8080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 name="Picture 9" descr="int_experience_hrz_wht_rgb_1500.png"/>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9" name="Title 1"/>
          <p:cNvSpPr>
            <a:spLocks noGrp="1"/>
          </p:cNvSpPr>
          <p:nvPr>
            <p:ph type="ctrTitle" hasCustomPrompt="1"/>
          </p:nvPr>
        </p:nvSpPr>
        <p:spPr>
          <a:xfrm>
            <a:off x="584449" y="3320957"/>
            <a:ext cx="10950515" cy="1336387"/>
          </a:xfrm>
        </p:spPr>
        <p:txBody>
          <a:bodyPr lIns="0" rIns="0" anchor="b" anchorCtr="0">
            <a:noAutofit/>
          </a:bodyPr>
          <a:lstStyle>
            <a:lvl1pPr>
              <a:lnSpc>
                <a:spcPts val="5500"/>
              </a:lnSpc>
              <a:spcBef>
                <a:spcPts val="2400"/>
              </a:spcBef>
              <a:defRPr sz="5000" b="0" spc="133" baseline="0">
                <a:solidFill>
                  <a:schemeClr val="bg1"/>
                </a:solidFill>
                <a:latin typeface="Intel Clear"/>
                <a:cs typeface="Intel Clear"/>
              </a:defRPr>
            </a:lvl1pPr>
          </a:lstStyle>
          <a:p>
            <a:r>
              <a:rPr lang="en-US" dirty="0"/>
              <a:t>50pt Intel Clear Title</a:t>
            </a:r>
            <a:br>
              <a:rPr lang="en-US" dirty="0"/>
            </a:br>
            <a:r>
              <a:rPr lang="en-US" dirty="0"/>
              <a:t>with Radial Gradient</a:t>
            </a:r>
          </a:p>
        </p:txBody>
      </p:sp>
    </p:spTree>
    <p:extLst>
      <p:ext uri="{BB962C8B-B14F-4D97-AF65-F5344CB8AC3E}">
        <p14:creationId xmlns:p14="http://schemas.microsoft.com/office/powerpoint/2010/main" val="387617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12" name="Title 1"/>
          <p:cNvSpPr>
            <a:spLocks noGrp="1"/>
          </p:cNvSpPr>
          <p:nvPr>
            <p:ph type="ctrTitle" hasCustomPrompt="1"/>
          </p:nvPr>
        </p:nvSpPr>
        <p:spPr>
          <a:xfrm>
            <a:off x="584449" y="3372523"/>
            <a:ext cx="10950515" cy="1336387"/>
          </a:xfrm>
        </p:spPr>
        <p:txBody>
          <a:bodyPr lIns="0" rIns="0" anchor="b" anchorCtr="0">
            <a:noAutofit/>
          </a:bodyPr>
          <a:lstStyle>
            <a:lvl1pPr>
              <a:lnSpc>
                <a:spcPts val="7333"/>
              </a:lnSpc>
              <a:spcBef>
                <a:spcPts val="3200"/>
              </a:spcBef>
              <a:defRPr sz="6667" b="0" spc="133" baseline="0">
                <a:solidFill>
                  <a:schemeClr val="bg1"/>
                </a:solidFill>
                <a:latin typeface="Intel Clear"/>
                <a:cs typeface="Intel Clear"/>
              </a:defRPr>
            </a:lvl1pPr>
          </a:lstStyle>
          <a:p>
            <a:r>
              <a:rPr lang="en-US" dirty="0"/>
              <a:t>50pt Intel Clear Title</a:t>
            </a:r>
            <a:br>
              <a:rPr lang="en-US" dirty="0"/>
            </a:br>
            <a:r>
              <a:rPr lang="en-US" dirty="0"/>
              <a:t>with Image</a:t>
            </a:r>
          </a:p>
        </p:txBody>
      </p:sp>
      <p:sp>
        <p:nvSpPr>
          <p:cNvPr id="13" name="Slide Number Placeholder 5"/>
          <p:cNvSpPr>
            <a:spLocks noGrp="1"/>
          </p:cNvSpPr>
          <p:nvPr>
            <p:ph type="sldNum" sz="quarter" idx="12"/>
          </p:nvPr>
        </p:nvSpPr>
        <p:spPr>
          <a:xfrm>
            <a:off x="9163136" y="6432516"/>
            <a:ext cx="2844800" cy="365125"/>
          </a:xfrm>
        </p:spPr>
        <p:txBody>
          <a:bodyPr/>
          <a:lstStyle>
            <a:lvl1pPr>
              <a:defRPr sz="800"/>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005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3200"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sz="1800">
                <a:solidFill>
                  <a:srgbClr val="0071C5"/>
                </a:solidFill>
              </a:defRPr>
            </a:lvl1pPr>
            <a:lvl2pPr>
              <a:defRPr sz="1800"/>
            </a:lvl2pPr>
            <a:lvl3pPr>
              <a:defRPr sz="1800"/>
            </a:lvl3pPr>
            <a:lvl4pPr>
              <a:defRPr sz="1600"/>
            </a:lvl4pPr>
            <a:lvl5pPr>
              <a:defRPr sz="140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55142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dirty="0">
              <a:latin typeface="Arial"/>
            </a:endParaRPr>
          </a:p>
        </p:txBody>
      </p:sp>
    </p:spTree>
    <p:extLst>
      <p:ext uri="{BB962C8B-B14F-4D97-AF65-F5344CB8AC3E}">
        <p14:creationId xmlns:p14="http://schemas.microsoft.com/office/powerpoint/2010/main" val="253425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2"/>
                </a:solidFill>
                <a:latin typeface="+mn-lt"/>
                <a:cs typeface="Intel Clear Light" panose="020B0404020203020204" pitchFamily="34" charset="0"/>
              </a:defRPr>
            </a:lvl1pPr>
            <a:lvl2pPr marL="556670" indent="-300559">
              <a:buFont typeface="Lucida Grande"/>
              <a:buChar char="−"/>
              <a:defRPr sz="1600" baseline="0">
                <a:latin typeface="+mn-lt"/>
                <a:cs typeface="Intel Clear" panose="020B0604020203020204" pitchFamily="34" charset="0"/>
              </a:defRPr>
            </a:lvl2pPr>
            <a:lvl3pPr marL="914377" indent="-304792">
              <a:defRPr sz="1600">
                <a:latin typeface="+mn-lt"/>
              </a:defRPr>
            </a:lvl3pPr>
            <a:lvl4pPr>
              <a:defRPr sz="1467">
                <a:latin typeface="+mn-lt"/>
              </a:defRPr>
            </a:lvl4pPr>
            <a:lvl5pP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sz="2800"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01481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51958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lvl2pPr>
            <a:lvl3pPr>
              <a:defRPr lang="en-US" sz="1867" dirty="0" smtClean="0"/>
            </a:lvl3pPr>
            <a:lvl4pPr>
              <a:defRPr lang="en-US" sz="1600" dirty="0" smtClean="0"/>
            </a:lvl4pPr>
            <a:lvl5pPr>
              <a:defRPr lang="en-US" sz="16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dirty="0">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09629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2800" b="0" i="0" baseline="0">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14962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spcBef>
                <a:spcPts val="1200"/>
              </a:spcBef>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hasCustomPrompt="1"/>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rgbClr val="003C7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White Section Break</a:t>
            </a:r>
          </a:p>
        </p:txBody>
      </p:sp>
    </p:spTree>
    <p:extLst>
      <p:ext uri="{BB962C8B-B14F-4D97-AF65-F5344CB8AC3E}">
        <p14:creationId xmlns:p14="http://schemas.microsoft.com/office/powerpoint/2010/main" val="124116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18606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Title 1"/>
          <p:cNvSpPr>
            <a:spLocks noGrp="1"/>
          </p:cNvSpPr>
          <p:nvPr>
            <p:ph type="title"/>
          </p:nvPr>
        </p:nvSpPr>
        <p:spPr>
          <a:xfrm>
            <a:off x="607484" y="1469059"/>
            <a:ext cx="10363200" cy="1362075"/>
          </a:xfrm>
        </p:spPr>
        <p:txBody>
          <a:bodyPr anchor="b" anchorCtr="0">
            <a:noAutofit/>
          </a:bodyPr>
          <a:lstStyle>
            <a:lvl1pPr algn="l">
              <a:lnSpc>
                <a:spcPct val="80000"/>
              </a:lnSpc>
              <a:defRPr sz="5333"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158612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
        <p:nvSpPr>
          <p:cNvPr id="7"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10" name="Title 1"/>
          <p:cNvSpPr>
            <a:spLocks noGrp="1"/>
          </p:cNvSpPr>
          <p:nvPr>
            <p:ph type="title" hasCustomPrompt="1"/>
          </p:nvPr>
        </p:nvSpPr>
        <p:spPr>
          <a:xfrm>
            <a:off x="596195" y="2960992"/>
            <a:ext cx="11595805" cy="1362075"/>
          </a:xfrm>
        </p:spPr>
        <p:txBody>
          <a:bodyPr anchor="b" anchorCtr="0">
            <a:noAutofit/>
          </a:bodyPr>
          <a:lstStyle>
            <a:lvl1pPr algn="l">
              <a:lnSpc>
                <a:spcPts val="7333"/>
              </a:lnSpc>
              <a:spcBef>
                <a:spcPts val="3200"/>
              </a:spcBef>
              <a:defRPr sz="5333" b="0" cap="none" spc="0" baseline="0">
                <a:solidFill>
                  <a:schemeClr val="bg1"/>
                </a:solidFill>
                <a:latin typeface="Intel Clear"/>
                <a:cs typeface="Intel Clear"/>
              </a:defRPr>
            </a:lvl1pPr>
          </a:lstStyle>
          <a:p>
            <a:r>
              <a:rPr lang="en-US" dirty="0"/>
              <a:t>40pt Intel Clear 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3217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7746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13810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p:txBody>
          <a:bodyPr/>
          <a:lstStyle>
            <a:lvl1pPr>
              <a:defRPr>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620982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053169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627909" y="6422184"/>
            <a:ext cx="380027" cy="365125"/>
          </a:xfrm>
          <a:prstGeom prst="rect">
            <a:avLst/>
          </a:prstGeo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a:latin typeface="Intel Clear Light" panose="020B0404020203020204" pitchFamily="34" charset="0"/>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latin typeface="Intel Clear Light" panose="020B0404020203020204" pitchFamily="34" charset="0"/>
              </a:defRPr>
            </a:lvl1pPr>
            <a:lvl2pPr>
              <a:defRPr sz="2400">
                <a:latin typeface="Intel Clear Light" panose="020B0404020203020204" pitchFamily="34" charset="0"/>
              </a:defRPr>
            </a:lvl2pPr>
            <a:lvl3pPr>
              <a:defRPr sz="2400">
                <a:latin typeface="Intel Clear Light" panose="020B0404020203020204" pitchFamily="34" charset="0"/>
              </a:defRPr>
            </a:lvl3pPr>
            <a:lvl4pPr>
              <a:defRPr sz="2133">
                <a:latin typeface="Intel Clear Light" panose="020B0404020203020204" pitchFamily="34" charset="0"/>
              </a:defRPr>
            </a:lvl4pPr>
            <a:lvl5pPr>
              <a:defRPr>
                <a:latin typeface="Intel Clear Light" panose="020B04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531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a:t>Click to edit title</a:t>
            </a:r>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a:t>Click to edit footnote</a:t>
            </a:r>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623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4" y="4615011"/>
            <a:ext cx="8440283" cy="1233813"/>
          </a:xfrm>
        </p:spPr>
        <p:txBody>
          <a:bodyPr lIns="0" rIns="0">
            <a:noAutofit/>
          </a:bodyPr>
          <a:lstStyle>
            <a:lvl1pPr marL="0" indent="0" algn="l">
              <a:buNone/>
              <a:defRPr sz="1600"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7" name="Title 1"/>
          <p:cNvSpPr>
            <a:spLocks noGrp="1"/>
          </p:cNvSpPr>
          <p:nvPr>
            <p:ph type="ctrTitle"/>
          </p:nvPr>
        </p:nvSpPr>
        <p:spPr>
          <a:xfrm>
            <a:off x="584449" y="3220123"/>
            <a:ext cx="10950515" cy="1336387"/>
          </a:xfrm>
        </p:spPr>
        <p:txBody>
          <a:bodyPr lIns="0" rIns="0" anchor="b" anchorCtr="0">
            <a:noAutofit/>
          </a:bodyPr>
          <a:lstStyle>
            <a:lvl1pPr>
              <a:lnSpc>
                <a:spcPct val="100000"/>
              </a:lnSpc>
              <a:spcBef>
                <a:spcPts val="0"/>
              </a:spcBef>
              <a:spcAft>
                <a:spcPts val="800"/>
              </a:spcAft>
              <a:defRPr sz="4000" b="0" spc="133" baseline="0">
                <a:solidFill>
                  <a:schemeClr val="bg1"/>
                </a:solidFill>
                <a:latin typeface="Intel Clear"/>
                <a:cs typeface="Intel Clear"/>
              </a:defRPr>
            </a:lvl1pPr>
          </a:lstStyle>
          <a:p>
            <a:pPr>
              <a:lnSpc>
                <a:spcPct val="100000"/>
              </a:lnSpc>
              <a:spcBef>
                <a:spcPts val="0"/>
              </a:spcBef>
              <a:spcAft>
                <a:spcPts val="600"/>
              </a:spcAft>
            </a:pPr>
            <a:r>
              <a:rPr lang="en-US" spc="0" dirty="0"/>
              <a:t>40pt Intel Clear</a:t>
            </a:r>
            <a:br>
              <a:rPr lang="en-US" spc="0" dirty="0"/>
            </a:br>
            <a:r>
              <a:rPr lang="en-US" spc="0" dirty="0"/>
              <a:t>Blue Section Break</a:t>
            </a:r>
          </a:p>
        </p:txBody>
      </p:sp>
      <p:sp>
        <p:nvSpPr>
          <p:cNvPr id="9"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784435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hero">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609600" y="324043"/>
            <a:ext cx="10972800" cy="1158240"/>
          </a:xfrm>
        </p:spPr>
        <p:txBody>
          <a:bodyPr/>
          <a:lstStyle>
            <a:lvl1pPr>
              <a:lnSpc>
                <a:spcPct val="80000"/>
              </a:lnSpc>
              <a:defRPr sz="6400" b="0" i="0" baseline="0">
                <a:solidFill>
                  <a:schemeClr val="accent1">
                    <a:lumMod val="75000"/>
                  </a:schemeClr>
                </a:solidFill>
                <a:latin typeface="Intel Clear Pro Bold" panose="020B0804020202060201" pitchFamily="34" charset="0"/>
                <a:ea typeface="Intel Clear Pro Bold" panose="020B0804020202060201" pitchFamily="34" charset="0"/>
                <a:cs typeface="Intel Clear Pro Bold" panose="020B0804020202060201" pitchFamily="34" charset="0"/>
              </a:defRPr>
            </a:lvl1pPr>
          </a:lstStyle>
          <a:p>
            <a:r>
              <a:rPr lang="en-US"/>
              <a:t>28pt Intel Clear pro Headline</a:t>
            </a:r>
          </a:p>
        </p:txBody>
      </p:sp>
      <p:sp>
        <p:nvSpPr>
          <p:cNvPr id="3" name="Slide Number Placeholder 5">
            <a:extLst>
              <a:ext uri="{FF2B5EF4-FFF2-40B4-BE49-F238E27FC236}">
                <a16:creationId xmlns:a16="http://schemas.microsoft.com/office/drawing/2014/main" id="{2CFB228F-DAF4-4E31-A47B-4378DE10560F}"/>
              </a:ext>
            </a:extLst>
          </p:cNvPr>
          <p:cNvSpPr>
            <a:spLocks noGrp="1"/>
          </p:cNvSpPr>
          <p:nvPr>
            <p:ph type="sldNum" sz="quarter" idx="12"/>
          </p:nvPr>
        </p:nvSpPr>
        <p:spPr>
          <a:xfrm>
            <a:off x="9163136" y="6432516"/>
            <a:ext cx="2844800" cy="365125"/>
          </a:xfrm>
        </p:spPr>
        <p:txBody>
          <a:bodyPr/>
          <a:lstStyle>
            <a:lvl1pPr>
              <a:defRPr/>
            </a:lvl1pPr>
          </a:lstStyle>
          <a:p>
            <a:fld id="{57A8BED9-DBCE-4678-A762-A6BD1C469CC7}" type="slidenum">
              <a:rPr lang="en-US" smtClean="0"/>
              <a:pPr/>
              <a:t>‹#›</a:t>
            </a:fld>
            <a:endParaRPr lang="en-US"/>
          </a:p>
        </p:txBody>
      </p:sp>
    </p:spTree>
    <p:extLst>
      <p:ext uri="{BB962C8B-B14F-4D97-AF65-F5344CB8AC3E}">
        <p14:creationId xmlns:p14="http://schemas.microsoft.com/office/powerpoint/2010/main" val="141089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bg>
      <p:bgPr>
        <a:solidFill>
          <a:srgbClr val="6DBDE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84793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Subtitl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04702"/>
            <a:ext cx="11023603" cy="582724"/>
          </a:xfrm>
        </p:spPr>
        <p:txBody>
          <a:bodyPr/>
          <a:lstStyle>
            <a:lvl1pPr>
              <a:defRPr sz="4267">
                <a:solidFill>
                  <a:schemeClr val="tx1"/>
                </a:solidFill>
              </a:defRPr>
            </a:lvl1pPr>
          </a:lstStyle>
          <a:p>
            <a:r>
              <a:rPr lang="en-US"/>
              <a:t>Click to edit title</a:t>
            </a:r>
          </a:p>
        </p:txBody>
      </p:sp>
      <p:sp>
        <p:nvSpPr>
          <p:cNvPr id="3" name="Slide Number Placeholder 2"/>
          <p:cNvSpPr>
            <a:spLocks noGrp="1"/>
          </p:cNvSpPr>
          <p:nvPr>
            <p:ph type="sldNum" sz="quarter" idx="14"/>
          </p:nvPr>
        </p:nvSpPr>
        <p:spPr/>
        <p:txBody>
          <a:bodyPr/>
          <a:lstStyle/>
          <a:p>
            <a:pPr algn="l" defTabSz="609585" eaLnBrk="0" fontAlgn="base" hangingPunct="0">
              <a:spcBef>
                <a:spcPct val="50000"/>
              </a:spcBef>
              <a:spcAft>
                <a:spcPct val="0"/>
              </a:spcAft>
              <a:defRPr/>
            </a:pPr>
            <a:fld id="{FD44707B-D922-47D5-BD24-D96E91B70543}" type="slidenum">
              <a:rPr lang="en-US" smtClean="0">
                <a:solidFill>
                  <a:srgbClr val="FFFFFF"/>
                </a:solidFill>
                <a:cs typeface="Arial" panose="020B0604020202020204" pitchFamily="34" charset="0"/>
              </a:rPr>
              <a:pPr algn="l" defTabSz="609585" eaLnBrk="0" fontAlgn="base" hangingPunct="0">
                <a:spcBef>
                  <a:spcPct val="50000"/>
                </a:spcBef>
                <a:spcAft>
                  <a:spcPct val="0"/>
                </a:spcAft>
                <a:defRPr/>
              </a:pPr>
              <a:t>‹#›</a:t>
            </a:fld>
            <a:endParaRPr lang="en-US">
              <a:solidFill>
                <a:srgbClr val="FFFFFF"/>
              </a:solidFill>
              <a:cs typeface="Arial" panose="020B0604020202020204" pitchFamily="34" charset="0"/>
            </a:endParaRPr>
          </a:p>
        </p:txBody>
      </p:sp>
      <p:sp>
        <p:nvSpPr>
          <p:cNvPr id="4" name="Subtitle Placeholder">
            <a:extLst>
              <a:ext uri="{FF2B5EF4-FFF2-40B4-BE49-F238E27FC236}">
                <a16:creationId xmlns:a16="http://schemas.microsoft.com/office/drawing/2014/main" id="{1DF02EC8-DEA4-495A-B241-901016364695}"/>
              </a:ext>
            </a:extLst>
          </p:cNvPr>
          <p:cNvSpPr>
            <a:spLocks noGrp="1"/>
          </p:cNvSpPr>
          <p:nvPr>
            <p:ph type="body" sz="quarter" idx="15" hasCustomPrompt="1"/>
          </p:nvPr>
        </p:nvSpPr>
        <p:spPr>
          <a:xfrm>
            <a:off x="585216" y="845612"/>
            <a:ext cx="11021568" cy="431800"/>
          </a:xfrm>
        </p:spPr>
        <p:txBody>
          <a:bodyPr tIns="0"/>
          <a:lstStyle>
            <a:lvl1pPr>
              <a:defRPr sz="1867">
                <a:solidFill>
                  <a:srgbClr val="7ED2F6"/>
                </a:solidFill>
              </a:defRPr>
            </a:lvl1pPr>
          </a:lstStyle>
          <a:p>
            <a:pPr lvl="0"/>
            <a:r>
              <a:rPr lang="en-US"/>
              <a:t>Subtitle</a:t>
            </a:r>
            <a:endParaRPr lang="en-IN"/>
          </a:p>
        </p:txBody>
      </p:sp>
      <p:sp>
        <p:nvSpPr>
          <p:cNvPr id="5" name="Rectangle 7">
            <a:extLst>
              <a:ext uri="{FF2B5EF4-FFF2-40B4-BE49-F238E27FC236}">
                <a16:creationId xmlns:a16="http://schemas.microsoft.com/office/drawing/2014/main" id="{862DFA37-4CA4-4445-A10A-423A9C5127F1}"/>
              </a:ext>
            </a:extLst>
          </p:cNvPr>
          <p:cNvSpPr/>
          <p:nvPr userDrawn="1"/>
        </p:nvSpPr>
        <p:spPr>
          <a:xfrm>
            <a:off x="0" y="6290268"/>
            <a:ext cx="12192000" cy="563165"/>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6" name="Straight Connector 5">
            <a:extLst>
              <a:ext uri="{FF2B5EF4-FFF2-40B4-BE49-F238E27FC236}">
                <a16:creationId xmlns:a16="http://schemas.microsoft.com/office/drawing/2014/main" id="{EE1EE0FB-662F-43AC-A068-D9E9BAFB9446}"/>
              </a:ext>
            </a:extLst>
          </p:cNvPr>
          <p:cNvCxnSpPr/>
          <p:nvPr userDrawn="1"/>
        </p:nvCxnSpPr>
        <p:spPr>
          <a:xfrm>
            <a:off x="11633712" y="6516195"/>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3E7164D-CC01-4BB1-BE45-361B9876CB6E}"/>
              </a:ext>
            </a:extLst>
          </p:cNvPr>
          <p:cNvSpPr txBox="1">
            <a:spLocks/>
          </p:cNvSpPr>
          <p:nvPr userDrawn="1"/>
        </p:nvSpPr>
        <p:spPr>
          <a:xfrm>
            <a:off x="11797792" y="6553152"/>
            <a:ext cx="171522" cy="164212"/>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800" kern="1200" smtClean="0">
                <a:solidFill>
                  <a:srgbClr val="FFFFFF"/>
                </a:solidFill>
                <a:latin typeface="+mn-lt"/>
                <a:ea typeface="+mn-ea"/>
                <a:cs typeface="Intel Clear" panose="020B0604020203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IN" sz="1067" smtClean="0"/>
              <a:pPr eaLnBrk="0" fontAlgn="base" hangingPunct="0">
                <a:spcBef>
                  <a:spcPct val="50000"/>
                </a:spcBef>
                <a:spcAft>
                  <a:spcPct val="0"/>
                </a:spcAft>
              </a:pPr>
              <a:t>‹#›</a:t>
            </a:fld>
            <a:endParaRPr lang="en-IN" sz="1067"/>
          </a:p>
        </p:txBody>
      </p:sp>
      <p:grpSp>
        <p:nvGrpSpPr>
          <p:cNvPr id="8" name="Group 7">
            <a:extLst>
              <a:ext uri="{FF2B5EF4-FFF2-40B4-BE49-F238E27FC236}">
                <a16:creationId xmlns:a16="http://schemas.microsoft.com/office/drawing/2014/main" id="{EB954E69-D141-4AC7-933D-A6EAB12C7560}"/>
              </a:ext>
            </a:extLst>
          </p:cNvPr>
          <p:cNvGrpSpPr/>
          <p:nvPr userDrawn="1"/>
        </p:nvGrpSpPr>
        <p:grpSpPr>
          <a:xfrm>
            <a:off x="11027965" y="6486789"/>
            <a:ext cx="452539" cy="298259"/>
            <a:chOff x="451796" y="386081"/>
            <a:chExt cx="1249194" cy="823318"/>
          </a:xfrm>
        </p:grpSpPr>
        <p:sp>
          <p:nvSpPr>
            <p:cNvPr id="9" name="Freeform 36">
              <a:extLst>
                <a:ext uri="{FF2B5EF4-FFF2-40B4-BE49-F238E27FC236}">
                  <a16:creationId xmlns:a16="http://schemas.microsoft.com/office/drawing/2014/main" id="{E2471882-8ACC-4B4D-8844-1FFF6E2808B3}"/>
                </a:ext>
              </a:extLst>
            </p:cNvPr>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 name="Freeform 37">
              <a:extLst>
                <a:ext uri="{FF2B5EF4-FFF2-40B4-BE49-F238E27FC236}">
                  <a16:creationId xmlns:a16="http://schemas.microsoft.com/office/drawing/2014/main" id="{F2ABE839-E2EC-4664-BADE-9A61D08758AF}"/>
                </a:ext>
              </a:extLst>
            </p:cNvPr>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TextBox 10">
            <a:extLst>
              <a:ext uri="{FF2B5EF4-FFF2-40B4-BE49-F238E27FC236}">
                <a16:creationId xmlns:a16="http://schemas.microsoft.com/office/drawing/2014/main" id="{856A53DF-290B-4388-930A-A5D23C41E23B}"/>
              </a:ext>
            </a:extLst>
          </p:cNvPr>
          <p:cNvSpPr txBox="1"/>
          <p:nvPr userDrawn="1"/>
        </p:nvSpPr>
        <p:spPr>
          <a:xfrm>
            <a:off x="471950" y="6520159"/>
            <a:ext cx="2135521" cy="215444"/>
          </a:xfrm>
          <a:prstGeom prst="rect">
            <a:avLst/>
          </a:prstGeom>
          <a:noFill/>
        </p:spPr>
        <p:txBody>
          <a:bodyPr wrap="none" rtlCol="0" anchor="ctr" anchorCtr="0">
            <a:spAutoFit/>
          </a:bodyPr>
          <a:lstStyle/>
          <a:p>
            <a:pPr algn="l"/>
            <a:r>
              <a:rPr lang="en-US" sz="800" dirty="0">
                <a:solidFill>
                  <a:srgbClr val="FFFFFF"/>
                </a:solidFill>
                <a:latin typeface="+mn-lt"/>
              </a:rPr>
              <a:t>Vision &amp; Edge AI,</a:t>
            </a:r>
            <a:r>
              <a:rPr lang="en-US" sz="800" baseline="0" dirty="0">
                <a:solidFill>
                  <a:srgbClr val="FFFFFF"/>
                </a:solidFill>
                <a:latin typeface="+mn-lt"/>
              </a:rPr>
              <a:t> </a:t>
            </a:r>
            <a:r>
              <a:rPr lang="en-US" sz="800" dirty="0">
                <a:solidFill>
                  <a:srgbClr val="FFFFFF"/>
                </a:solidFill>
                <a:latin typeface="+mn-lt"/>
              </a:rPr>
              <a:t>Internet of Things Group</a:t>
            </a:r>
          </a:p>
        </p:txBody>
      </p:sp>
      <p:sp>
        <p:nvSpPr>
          <p:cNvPr id="12" name="TextBox 11">
            <a:extLst>
              <a:ext uri="{FF2B5EF4-FFF2-40B4-BE49-F238E27FC236}">
                <a16:creationId xmlns:a16="http://schemas.microsoft.com/office/drawing/2014/main" id="{AA91D59B-F281-42FF-B31C-4507E021E7BE}"/>
              </a:ext>
            </a:extLst>
          </p:cNvPr>
          <p:cNvSpPr txBox="1"/>
          <p:nvPr userDrawn="1"/>
        </p:nvSpPr>
        <p:spPr>
          <a:xfrm>
            <a:off x="5200242" y="6520159"/>
            <a:ext cx="978153" cy="215444"/>
          </a:xfrm>
          <a:prstGeom prst="rect">
            <a:avLst/>
          </a:prstGeom>
          <a:noFill/>
        </p:spPr>
        <p:txBody>
          <a:bodyPr wrap="none" rtlCol="0" anchor="ctr" anchorCtr="0">
            <a:spAutoFit/>
          </a:bodyPr>
          <a:lstStyle/>
          <a:p>
            <a:pPr algn="l"/>
            <a:r>
              <a:rPr lang="en-US" sz="800" dirty="0">
                <a:solidFill>
                  <a:srgbClr val="FFFFFF"/>
                </a:solidFill>
                <a:latin typeface="+mn-lt"/>
              </a:rPr>
              <a:t>Intel Corporation</a:t>
            </a:r>
          </a:p>
        </p:txBody>
      </p:sp>
    </p:spTree>
    <p:extLst>
      <p:ext uri="{BB962C8B-B14F-4D97-AF65-F5344CB8AC3E}">
        <p14:creationId xmlns:p14="http://schemas.microsoft.com/office/powerpoint/2010/main" val="572224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ivider">
    <p:bg>
      <p:bgPr>
        <a:solidFill>
          <a:srgbClr val="CFE46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290314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ivider">
    <p:bg>
      <p:bgPr>
        <a:solidFill>
          <a:srgbClr val="F79A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651905"/>
            <a:ext cx="10972800" cy="1158240"/>
          </a:xfrm>
        </p:spPr>
        <p:txBody>
          <a:bodyPr anchor="ctr" anchorCtr="0"/>
          <a:lstStyle>
            <a:lvl1pPr algn="ctr">
              <a:lnSpc>
                <a:spcPct val="85000"/>
              </a:lnSpc>
              <a:defRPr sz="8000" spc="800">
                <a:solidFill>
                  <a:schemeClr val="accent1"/>
                </a:solidFill>
                <a:latin typeface="+mj-lt"/>
              </a:defRPr>
            </a:lvl1pPr>
          </a:lstStyle>
          <a:p>
            <a:r>
              <a:rPr lang="en-US"/>
              <a:t>Divider title</a:t>
            </a:r>
          </a:p>
        </p:txBody>
      </p:sp>
      <p:sp>
        <p:nvSpPr>
          <p:cNvPr id="4" name="Footer Placeholder 3"/>
          <p:cNvSpPr>
            <a:spLocks noGrp="1"/>
          </p:cNvSpPr>
          <p:nvPr>
            <p:ph type="ftr" sz="quarter" idx="11"/>
          </p:nvPr>
        </p:nvSpPr>
        <p:spPr>
          <a:xfrm>
            <a:off x="607484" y="169185"/>
            <a:ext cx="3860800" cy="366183"/>
          </a:xfrm>
          <a:prstGeom prst="rect">
            <a:avLst/>
          </a:prstGeom>
        </p:spPr>
        <p:txBody>
          <a:bodyPr/>
          <a:lstStyle>
            <a:lvl1pPr>
              <a:defRPr>
                <a:solidFill>
                  <a:schemeClr val="bg1"/>
                </a:solidFill>
              </a:defRPr>
            </a:lvl1pPr>
          </a:lstStyle>
          <a:p>
            <a:r>
              <a:rPr lang="en-US"/>
              <a:t>THE DECK TITLE | SECTION</a:t>
            </a:r>
          </a:p>
        </p:txBody>
      </p:sp>
    </p:spTree>
    <p:extLst>
      <p:ext uri="{BB962C8B-B14F-4D97-AF65-F5344CB8AC3E}">
        <p14:creationId xmlns:p14="http://schemas.microsoft.com/office/powerpoint/2010/main" val="395047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
        <p:nvSpPr>
          <p:cNvPr id="15" name="Content Placeholder 2"/>
          <p:cNvSpPr>
            <a:spLocks noGrp="1"/>
          </p:cNvSpPr>
          <p:nvPr>
            <p:ph sz="half" idx="1" hasCustomPrompt="1"/>
          </p:nvPr>
        </p:nvSpPr>
        <p:spPr>
          <a:xfrm>
            <a:off x="609600" y="1828800"/>
            <a:ext cx="10972800" cy="4267200"/>
          </a:xfrm>
        </p:spPr>
        <p:txBody>
          <a:bodyPr vert="horz" lIns="0" tIns="0" rIns="0" bIns="0" rtlCol="0">
            <a:noAutofit/>
          </a:bodyPr>
          <a:lstStyle>
            <a:lvl1pPr>
              <a:defRPr lang="en-US" sz="2133" b="1" dirty="0" smtClean="0"/>
            </a:lvl1pPr>
            <a:lvl2pPr>
              <a:defRPr lang="en-US" sz="1867" dirty="0" smtClean="0"/>
            </a:lvl2pPr>
            <a:lvl3pPr>
              <a:defRPr lang="en-US" sz="1867" dirty="0" smtClean="0"/>
            </a:lvl3pPr>
            <a:lvl4pPr>
              <a:defRPr lang="en-US" sz="1600" dirty="0" smtClean="0"/>
            </a:lvl4pPr>
            <a:lvl5pPr>
              <a:defRPr lang="en-US" sz="1600" dirty="0"/>
            </a:lvl5pPr>
          </a:lstStyle>
          <a:p>
            <a:pPr lvl="0"/>
            <a:r>
              <a:rPr lang="en-US"/>
              <a:t>16pt Intel Clear Bold</a:t>
            </a:r>
          </a:p>
          <a:p>
            <a:pPr marL="0" lvl="1" indent="0">
              <a:spcBef>
                <a:spcPts val="1067"/>
              </a:spcBef>
              <a:buNone/>
            </a:pPr>
            <a:r>
              <a:rPr lang="en-US"/>
              <a:t>14pt Intel Clear bullet one</a:t>
            </a:r>
          </a:p>
          <a:p>
            <a:pPr marL="154513" lvl="2" indent="-154513">
              <a:spcBef>
                <a:spcPts val="533"/>
              </a:spcBef>
              <a:buFont typeface="Wingdings" charset="2"/>
              <a:buChar char="§"/>
            </a:pPr>
            <a:r>
              <a:rPr lang="en-US"/>
              <a:t>14pt Intel Clear third level</a:t>
            </a:r>
          </a:p>
          <a:p>
            <a:pPr marL="378875" lvl="3" indent="-156629"/>
            <a:r>
              <a:rPr lang="en-US"/>
              <a:t>12pt Intel Clear fourth level</a:t>
            </a:r>
          </a:p>
          <a:p>
            <a:pPr marL="611702" lvl="4" indent="-148163">
              <a:tabLst/>
            </a:pPr>
            <a:r>
              <a:rPr lang="en-US"/>
              <a:t>12pt Intel Clear fifth level</a:t>
            </a:r>
          </a:p>
        </p:txBody>
      </p:sp>
      <p:sp>
        <p:nvSpPr>
          <p:cNvPr id="8" name="Title 6"/>
          <p:cNvSpPr>
            <a:spLocks noGrp="1"/>
          </p:cNvSpPr>
          <p:nvPr>
            <p:ph type="title" hasCustomPrompt="1"/>
          </p:nvPr>
        </p:nvSpPr>
        <p:spPr>
          <a:xfrm>
            <a:off x="607484" y="943090"/>
            <a:ext cx="10972800" cy="615553"/>
          </a:xfrm>
        </p:spPr>
        <p:txBody>
          <a:bodyPr vert="horz" lIns="0" tIns="0" rIns="0" bIns="0" rtlCol="0" anchor="t" anchorCtr="0">
            <a:spAutoFit/>
          </a:bodyPr>
          <a:lstStyle>
            <a:lvl1pPr>
              <a:defRPr lang="en-US" sz="5333" baseline="0" dirty="0">
                <a:solidFill>
                  <a:schemeClr val="tx1"/>
                </a:solidFill>
              </a:defRPr>
            </a:lvl1pPr>
          </a:lstStyle>
          <a:p>
            <a:pPr lvl="0"/>
            <a:r>
              <a:rPr lang="en-US"/>
              <a:t>Single column with text</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grpSp>
        <p:nvGrpSpPr>
          <p:cNvPr id="9" name="Group 8"/>
          <p:cNvGrpSpPr/>
          <p:nvPr userDrawn="1"/>
        </p:nvGrpSpPr>
        <p:grpSpPr>
          <a:xfrm>
            <a:off x="11504759" y="988423"/>
            <a:ext cx="0" cy="5120640"/>
            <a:chOff x="4159306" y="279"/>
            <a:chExt cx="0" cy="5130936"/>
          </a:xfrm>
        </p:grpSpPr>
        <p:cxnSp>
          <p:nvCxnSpPr>
            <p:cNvPr id="10" name="Straight Connector 9"/>
            <p:cNvCxnSpPr/>
            <p:nvPr userDrawn="1"/>
          </p:nvCxnSpPr>
          <p:spPr>
            <a:xfrm>
              <a:off x="4159306" y="1336455"/>
              <a:ext cx="0" cy="379476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159306" y="776611"/>
              <a:ext cx="0" cy="475488"/>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159306" y="454512"/>
              <a:ext cx="0" cy="23774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4159306" y="251285"/>
              <a:ext cx="0" cy="11887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4159306" y="112066"/>
              <a:ext cx="0" cy="54864"/>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4159306" y="279"/>
              <a:ext cx="0" cy="27432"/>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19" name="Footer Placeholder 3">
            <a:extLst>
              <a:ext uri="{FF2B5EF4-FFF2-40B4-BE49-F238E27FC236}">
                <a16:creationId xmlns:a16="http://schemas.microsoft.com/office/drawing/2014/main" id="{0CD21A27-8849-41AC-B0CA-10BA7A284E47}"/>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pic>
        <p:nvPicPr>
          <p:cNvPr id="20" name="Picture 19">
            <a:extLst>
              <a:ext uri="{FF2B5EF4-FFF2-40B4-BE49-F238E27FC236}">
                <a16:creationId xmlns:a16="http://schemas.microsoft.com/office/drawing/2014/main" id="{A2E136F0-676E-4B61-9ED3-84EE18ACAB45}"/>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56801" y="268003"/>
            <a:ext cx="1542473" cy="314151"/>
          </a:xfrm>
          <a:prstGeom prst="rect">
            <a:avLst/>
          </a:prstGeom>
        </p:spPr>
      </p:pic>
      <p:sp>
        <p:nvSpPr>
          <p:cNvPr id="21" name="Rectangle 20">
            <a:extLst>
              <a:ext uri="{FF2B5EF4-FFF2-40B4-BE49-F238E27FC236}">
                <a16:creationId xmlns:a16="http://schemas.microsoft.com/office/drawing/2014/main" id="{D7A5E92F-8B76-44FC-A0B2-5624537A4749}"/>
              </a:ext>
            </a:extLst>
          </p:cNvPr>
          <p:cNvSpPr/>
          <p:nvPr userDrawn="1"/>
        </p:nvSpPr>
        <p:spPr>
          <a:xfrm>
            <a:off x="1119433" y="6192308"/>
            <a:ext cx="3844322" cy="523028"/>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hlinkClick r:id="rId4"/>
              </a:rPr>
              <a:t>Optimization Notice</a:t>
            </a:r>
            <a:endParaRPr lang="en-US" sz="933">
              <a:solidFill>
                <a:schemeClr val="tx1"/>
              </a:solidFill>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sz="933">
                <a:solidFill>
                  <a:schemeClr val="tx1"/>
                </a:solidFill>
              </a:rPr>
              <a:t>Copyright ©  2020, Intel Corporation. All rights reserved. </a:t>
            </a:r>
            <a:br>
              <a:rPr lang="en-US" sz="933">
                <a:solidFill>
                  <a:schemeClr val="tx1"/>
                </a:solidFill>
              </a:rPr>
            </a:br>
            <a:r>
              <a:rPr lang="en-US" sz="933">
                <a:solidFill>
                  <a:schemeClr val="tx1"/>
                </a:solidFill>
              </a:rPr>
              <a:t>*Other names and brands may be claimed as the property of others.</a:t>
            </a:r>
          </a:p>
        </p:txBody>
      </p:sp>
    </p:spTree>
    <p:extLst>
      <p:ext uri="{BB962C8B-B14F-4D97-AF65-F5344CB8AC3E}">
        <p14:creationId xmlns:p14="http://schemas.microsoft.com/office/powerpoint/2010/main" val="393235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2023873"/>
            <a:ext cx="10970683" cy="4567767"/>
          </a:xfrm>
        </p:spPr>
        <p:txBody>
          <a:bodyPr/>
          <a:lstStyle>
            <a:lvl1pPr>
              <a:defRPr sz="2133">
                <a:solidFill>
                  <a:srgbClr val="0071C5"/>
                </a:solidFill>
              </a:defRPr>
            </a:lvl1pPr>
            <a:lvl2pPr>
              <a:defRPr sz="1867">
                <a:solidFill>
                  <a:schemeClr val="tx2"/>
                </a:solidFill>
              </a:defRPr>
            </a:lvl2pPr>
            <a:lvl3pPr>
              <a:defRPr sz="1867">
                <a:solidFill>
                  <a:schemeClr val="tx2"/>
                </a:solidFill>
              </a:defRPr>
            </a:lvl3pPr>
            <a:lvl4pPr>
              <a:defRPr sz="1600">
                <a:solidFill>
                  <a:schemeClr val="tx2"/>
                </a:solidFill>
              </a:defRPr>
            </a:lvl4pPr>
            <a:lvl5pPr>
              <a:defRPr sz="1400">
                <a:solidFill>
                  <a:schemeClr val="tx2"/>
                </a:solidFill>
              </a:defRPr>
            </a:lvl5p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12"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3" name="Picture 12"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5"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
        <p:nvSpPr>
          <p:cNvPr id="8" name="Slide Number Placeholder 10">
            <a:extLst>
              <a:ext uri="{FF2B5EF4-FFF2-40B4-BE49-F238E27FC236}">
                <a16:creationId xmlns:a16="http://schemas.microsoft.com/office/drawing/2014/main" id="{5E30F09D-3744-D54B-B1DF-00208CD815E3}"/>
              </a:ext>
            </a:extLst>
          </p:cNvPr>
          <p:cNvSpPr>
            <a:spLocks noGrp="1"/>
          </p:cNvSpPr>
          <p:nvPr>
            <p:ph type="sldNum" sz="quarter" idx="12"/>
          </p:nvPr>
        </p:nvSpPr>
        <p:spPr>
          <a:xfrm>
            <a:off x="8739068" y="6286744"/>
            <a:ext cx="2844800" cy="365125"/>
          </a:xfrm>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38604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10"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11" name="Picture 10"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
        <p:nvSpPr>
          <p:cNvPr id="13" name="Title Placeholder 1"/>
          <p:cNvSpPr>
            <a:spLocks noGrp="1"/>
          </p:cNvSpPr>
          <p:nvPr>
            <p:ph type="title" hasCustomPrompt="1"/>
          </p:nvPr>
        </p:nvSpPr>
        <p:spPr>
          <a:xfrm>
            <a:off x="607483" y="1094128"/>
            <a:ext cx="10974916" cy="852064"/>
          </a:xfrm>
          <a:prstGeom prst="rect">
            <a:avLst/>
          </a:prstGeom>
        </p:spPr>
        <p:txBody>
          <a:bodyPr vert="horz" lIns="0" tIns="0" rIns="0" bIns="0" rtlCol="0" anchor="t" anchorCtr="0">
            <a:noAutofit/>
          </a:bodyPr>
          <a:lstStyle>
            <a:lvl1pPr>
              <a:defRPr sz="4267"/>
            </a:lvl1pPr>
          </a:lstStyle>
          <a:p>
            <a:r>
              <a:rPr lang="en-US"/>
              <a:t>32pt Intel Clear pro bold Headline</a:t>
            </a:r>
          </a:p>
        </p:txBody>
      </p:sp>
    </p:spTree>
    <p:extLst>
      <p:ext uri="{BB962C8B-B14F-4D97-AF65-F5344CB8AC3E}">
        <p14:creationId xmlns:p14="http://schemas.microsoft.com/office/powerpoint/2010/main" val="3494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8" name="Footer Placeholder 3"/>
          <p:cNvSpPr>
            <a:spLocks noGrp="1"/>
          </p:cNvSpPr>
          <p:nvPr>
            <p:ph type="ftr" sz="quarter" idx="3"/>
          </p:nvPr>
        </p:nvSpPr>
        <p:spPr>
          <a:xfrm>
            <a:off x="607484" y="169185"/>
            <a:ext cx="3860800"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THE DECK TITLE | SECTION</a:t>
            </a:r>
          </a:p>
        </p:txBody>
      </p:sp>
      <p:pic>
        <p:nvPicPr>
          <p:cNvPr id="9" name="Picture 8" descr="Intel_bk.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82985" y="6278736"/>
            <a:ext cx="536448" cy="354667"/>
          </a:xfrm>
          <a:prstGeom prst="rect">
            <a:avLst/>
          </a:prstGeom>
        </p:spPr>
      </p:pic>
    </p:spTree>
    <p:extLst>
      <p:ext uri="{BB962C8B-B14F-4D97-AF65-F5344CB8AC3E}">
        <p14:creationId xmlns:p14="http://schemas.microsoft.com/office/powerpoint/2010/main" val="287737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83" y="1094128"/>
            <a:ext cx="10974916" cy="852064"/>
          </a:xfrm>
          <a:prstGeom prst="rect">
            <a:avLst/>
          </a:prstGeom>
        </p:spPr>
        <p:txBody>
          <a:bodyPr vert="horz" lIns="0" tIns="0" rIns="0" bIns="0" rtlCol="0" anchor="t" anchorCtr="0">
            <a:noAutofit/>
          </a:bodyPr>
          <a:lstStyle/>
          <a:p>
            <a:r>
              <a:rPr lang="en-US"/>
              <a:t>48pt Intel Clear pro bold Headline</a:t>
            </a:r>
          </a:p>
        </p:txBody>
      </p:sp>
      <p:sp>
        <p:nvSpPr>
          <p:cNvPr id="3" name="Text Placeholder 2"/>
          <p:cNvSpPr>
            <a:spLocks noGrp="1"/>
          </p:cNvSpPr>
          <p:nvPr>
            <p:ph type="body" idx="1"/>
          </p:nvPr>
        </p:nvSpPr>
        <p:spPr>
          <a:xfrm>
            <a:off x="607484" y="2028989"/>
            <a:ext cx="10970683" cy="4567767"/>
          </a:xfrm>
          <a:prstGeom prst="rect">
            <a:avLst/>
          </a:prstGeom>
        </p:spPr>
        <p:txBody>
          <a:bodyPr vert="horz" lIns="0" tIns="0" rIns="0" bIns="0" rtlCol="0">
            <a:noAutofit/>
          </a:bodyPr>
          <a:lstStyle/>
          <a:p>
            <a:pPr lvl="0"/>
            <a:r>
              <a:rPr lang="en-US"/>
              <a:t>16pt Intel Clear body text</a:t>
            </a:r>
          </a:p>
          <a:p>
            <a:pPr lvl="1"/>
            <a:r>
              <a:rPr lang="en-US"/>
              <a:t>14pt Intel Clear bullet one</a:t>
            </a:r>
          </a:p>
          <a:p>
            <a:pPr lvl="2"/>
            <a:r>
              <a:rPr lang="en-US"/>
              <a:t>14pt Intel Clear sub-bullet</a:t>
            </a:r>
          </a:p>
          <a:p>
            <a:pPr lvl="3"/>
            <a:r>
              <a:rPr lang="en-US"/>
              <a:t>12pt Intel Clear fourth level</a:t>
            </a:r>
          </a:p>
          <a:p>
            <a:pPr lvl="4"/>
            <a:r>
              <a:rPr lang="en-US"/>
              <a:t>12pt Intel Clear fifth level</a:t>
            </a:r>
          </a:p>
        </p:txBody>
      </p:sp>
      <p:sp>
        <p:nvSpPr>
          <p:cNvPr id="6" name="Slide Number Placeholder 5"/>
          <p:cNvSpPr>
            <a:spLocks noGrp="1"/>
          </p:cNvSpPr>
          <p:nvPr>
            <p:ph type="sldNum" sz="quarter" idx="4"/>
          </p:nvPr>
        </p:nvSpPr>
        <p:spPr>
          <a:xfrm>
            <a:off x="8739068" y="6286744"/>
            <a:ext cx="2844800" cy="365125"/>
          </a:xfrm>
          <a:prstGeom prst="rect">
            <a:avLst/>
          </a:prstGeom>
        </p:spPr>
        <p:txBody>
          <a:bodyPr vert="horz" lIns="0" tIns="0" rIns="0" bIns="0" rtlCol="0" anchor="ctr"/>
          <a:lstStyle>
            <a:lvl1pPr algn="r">
              <a:defRPr sz="1067">
                <a:solidFill>
                  <a:srgbClr val="000000"/>
                </a:solidFill>
                <a:latin typeface="+mn-lt"/>
                <a:cs typeface="Intel Clear"/>
              </a:defRPr>
            </a:lvl1pPr>
          </a:lstStyle>
          <a:p>
            <a:fld id="{EE2556C5-CE8C-6547-B838-EA80C61A4AF7}" type="slidenum">
              <a:rPr lang="en-US" smtClean="0"/>
              <a:pPr/>
              <a:t>‹#›</a:t>
            </a:fld>
            <a:endParaRPr lang="en-US"/>
          </a:p>
        </p:txBody>
      </p:sp>
      <p:pic>
        <p:nvPicPr>
          <p:cNvPr id="13" name="Picture 2" descr="\\.psf\Home\Desktop\Intel.png"/>
          <p:cNvPicPr>
            <a:picLocks noChangeAspect="1" noChangeArrowheads="1"/>
          </p:cNvPicPr>
          <p:nvPr userDrawn="1"/>
        </p:nvPicPr>
        <p:blipFill>
          <a:blip r:embed="rId32" cstate="email">
            <a:extLst>
              <a:ext uri="{28A0092B-C50C-407E-A947-70E740481C1C}">
                <a14:useLocalDpi xmlns:a14="http://schemas.microsoft.com/office/drawing/2010/main" val="0"/>
              </a:ext>
            </a:extLst>
          </a:blip>
          <a:srcRect/>
          <a:stretch>
            <a:fillRect/>
          </a:stretch>
        </p:blipFill>
        <p:spPr bwMode="auto">
          <a:xfrm>
            <a:off x="607484" y="6295761"/>
            <a:ext cx="485781" cy="32017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oter Placeholder 3">
            <a:extLst>
              <a:ext uri="{FF2B5EF4-FFF2-40B4-BE49-F238E27FC236}">
                <a16:creationId xmlns:a16="http://schemas.microsoft.com/office/drawing/2014/main" id="{88865EBC-ED64-4645-A86C-F3B6CACAE6B3}"/>
              </a:ext>
            </a:extLst>
          </p:cNvPr>
          <p:cNvSpPr>
            <a:spLocks noGrp="1"/>
          </p:cNvSpPr>
          <p:nvPr>
            <p:ph type="ftr" sz="quarter" idx="3"/>
          </p:nvPr>
        </p:nvSpPr>
        <p:spPr>
          <a:xfrm>
            <a:off x="607483" y="169185"/>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r>
              <a:rPr lang="en-US"/>
              <a:t>INTEL® DISTRIBUTION OF O</a:t>
            </a:r>
            <a:r>
              <a:rPr lang="en-US" sz="800"/>
              <a:t>PEN</a:t>
            </a:r>
            <a:r>
              <a:rPr lang="en-US"/>
              <a:t>VINO™ TOOLKIT</a:t>
            </a:r>
          </a:p>
        </p:txBody>
      </p:sp>
    </p:spTree>
    <p:extLst>
      <p:ext uri="{BB962C8B-B14F-4D97-AF65-F5344CB8AC3E}">
        <p14:creationId xmlns:p14="http://schemas.microsoft.com/office/powerpoint/2010/main" val="927472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9" r:id="rId28"/>
    <p:sldLayoutId id="2147483690" r:id="rId29"/>
    <p:sldLayoutId id="2147483691"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75000"/>
        </a:lnSpc>
        <a:spcBef>
          <a:spcPct val="0"/>
        </a:spcBef>
        <a:buNone/>
        <a:defRPr sz="6400" b="0" i="0" kern="1200" cap="all" spc="0" normalizeH="0" baseline="0">
          <a:solidFill>
            <a:schemeClr val="tx1"/>
          </a:solidFill>
          <a:latin typeface="+mj-lt"/>
          <a:ea typeface="Intel Clear"/>
          <a:cs typeface="Intel Clear Pro Bold"/>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cs.openvinotoolkit.org/latest/_docs_performance_int8_vs_fp32.html"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tiff"/><Relationship Id="rId13" Type="http://schemas.openxmlformats.org/officeDocument/2006/relationships/hyperlink" Target="https://docs.openvinotoolkit.org/latest/usergroup3.html" TargetMode="External"/><Relationship Id="rId18" Type="http://schemas.openxmlformats.org/officeDocument/2006/relationships/hyperlink" Target="https://docs.openvinotoolkit.org/latest/usergroup10.html" TargetMode="External"/><Relationship Id="rId3" Type="http://schemas.openxmlformats.org/officeDocument/2006/relationships/hyperlink" Target="https://github.com/opencv/open_model_zoo" TargetMode="External"/><Relationship Id="rId21" Type="http://schemas.openxmlformats.org/officeDocument/2006/relationships/hyperlink" Target="https://docs.openvinotoolkit.org/latest/usergroup11.html" TargetMode="External"/><Relationship Id="rId7" Type="http://schemas.openxmlformats.org/officeDocument/2006/relationships/image" Target="../media/image21.tiff"/><Relationship Id="rId12" Type="http://schemas.openxmlformats.org/officeDocument/2006/relationships/hyperlink" Target="https://docs.openvinotoolkit.org/latest/usergroup2.html" TargetMode="External"/><Relationship Id="rId17" Type="http://schemas.openxmlformats.org/officeDocument/2006/relationships/hyperlink" Target="https://docs.openvinotoolkit.org/latest/usergroup7.html" TargetMode="External"/><Relationship Id="rId2" Type="http://schemas.openxmlformats.org/officeDocument/2006/relationships/notesSlide" Target="../notesSlides/notesSlide9.xml"/><Relationship Id="rId16" Type="http://schemas.openxmlformats.org/officeDocument/2006/relationships/hyperlink" Target="https://docs.openvinotoolkit.org/latest/usergroup6.html" TargetMode="External"/><Relationship Id="rId20" Type="http://schemas.openxmlformats.org/officeDocument/2006/relationships/hyperlink" Target="https://docs.openvinotoolkit.org/latest/usergroup13.html" TargetMode="External"/><Relationship Id="rId1" Type="http://schemas.openxmlformats.org/officeDocument/2006/relationships/slideLayout" Target="../slideLayouts/slideLayout8.xml"/><Relationship Id="rId6" Type="http://schemas.openxmlformats.org/officeDocument/2006/relationships/image" Target="../media/image20.tiff"/><Relationship Id="rId11" Type="http://schemas.openxmlformats.org/officeDocument/2006/relationships/hyperlink" Target="https://docs.openvinotoolkit.org/latest/usergroup1.html" TargetMode="External"/><Relationship Id="rId5" Type="http://schemas.openxmlformats.org/officeDocument/2006/relationships/image" Target="../media/image19.tiff"/><Relationship Id="rId15" Type="http://schemas.openxmlformats.org/officeDocument/2006/relationships/hyperlink" Target="https://docs.openvinotoolkit.org/latest/usergroup5.html" TargetMode="External"/><Relationship Id="rId10" Type="http://schemas.openxmlformats.org/officeDocument/2006/relationships/image" Target="../media/image24.tiff"/><Relationship Id="rId19" Type="http://schemas.openxmlformats.org/officeDocument/2006/relationships/hyperlink" Target="https://docs.openvinotoolkit.org/latest/usergroup9.html" TargetMode="External"/><Relationship Id="rId4" Type="http://schemas.openxmlformats.org/officeDocument/2006/relationships/image" Target="../media/image18.jpeg"/><Relationship Id="rId9" Type="http://schemas.openxmlformats.org/officeDocument/2006/relationships/image" Target="../media/image23.tiff"/><Relationship Id="rId14" Type="http://schemas.openxmlformats.org/officeDocument/2006/relationships/hyperlink" Target="https://docs.openvinotoolkit.org/latest/usergroup4.html" TargetMode="External"/><Relationship Id="rId2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Model Optimizer</a:t>
            </a:r>
            <a:endParaRPr lang="en-US" dirty="0"/>
          </a:p>
        </p:txBody>
      </p:sp>
    </p:spTree>
    <p:extLst>
      <p:ext uri="{BB962C8B-B14F-4D97-AF65-F5344CB8AC3E}">
        <p14:creationId xmlns:p14="http://schemas.microsoft.com/office/powerpoint/2010/main" val="185618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962" y="500798"/>
            <a:ext cx="10730757" cy="631884"/>
          </a:xfrm>
        </p:spPr>
        <p:txBody>
          <a:bodyPr/>
          <a:lstStyle/>
          <a:p>
            <a:r>
              <a:rPr lang="en-US" sz="3200" dirty="0">
                <a:latin typeface="+mj-lt"/>
                <a:cs typeface="Intel Clear Pro Bold"/>
              </a:rPr>
              <a:t>Intel® Deep Learning Deployment Toolkit </a:t>
            </a:r>
            <a:br>
              <a:rPr lang="en-US" sz="2667" dirty="0">
                <a:solidFill>
                  <a:schemeClr val="accent1"/>
                </a:solidFill>
                <a:latin typeface="+mj-lt"/>
                <a:cs typeface="Intel Clear Pro Bold"/>
              </a:rPr>
            </a:br>
            <a:r>
              <a:rPr lang="en-US" sz="2133" dirty="0">
                <a:solidFill>
                  <a:schemeClr val="accent1"/>
                </a:solidFill>
                <a:latin typeface="+mj-lt"/>
                <a:cs typeface="Intel Clear Pro Bold"/>
              </a:rPr>
              <a:t>For Deep Learning Inference</a:t>
            </a:r>
            <a:endParaRPr lang="en-US" sz="2133" i="1" dirty="0">
              <a:solidFill>
                <a:schemeClr val="accent1"/>
              </a:solidFill>
            </a:endParaRPr>
          </a:p>
        </p:txBody>
      </p:sp>
      <p:sp>
        <p:nvSpPr>
          <p:cNvPr id="2" name="Slide Number Placeholder 1"/>
          <p:cNvSpPr>
            <a:spLocks noGrp="1"/>
          </p:cNvSpPr>
          <p:nvPr>
            <p:ph type="sldNum" sz="quarter" idx="12"/>
          </p:nvPr>
        </p:nvSpPr>
        <p:spPr>
          <a:xfrm>
            <a:off x="11692467" y="6342096"/>
            <a:ext cx="3154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sp>
        <p:nvSpPr>
          <p:cNvPr id="10" name="Rounded Rectangle 9"/>
          <p:cNvSpPr/>
          <p:nvPr/>
        </p:nvSpPr>
        <p:spPr>
          <a:xfrm>
            <a:off x="476339" y="3582332"/>
            <a:ext cx="1487624" cy="354881"/>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Caffe*</a:t>
            </a:r>
          </a:p>
        </p:txBody>
      </p:sp>
      <p:sp>
        <p:nvSpPr>
          <p:cNvPr id="63" name="Rounded Rectangle 62"/>
          <p:cNvSpPr/>
          <p:nvPr/>
        </p:nvSpPr>
        <p:spPr>
          <a:xfrm>
            <a:off x="476339" y="4011308"/>
            <a:ext cx="1487624" cy="354881"/>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TensorFlow*</a:t>
            </a:r>
          </a:p>
        </p:txBody>
      </p:sp>
      <p:sp>
        <p:nvSpPr>
          <p:cNvPr id="64" name="Rounded Rectangle 63"/>
          <p:cNvSpPr/>
          <p:nvPr/>
        </p:nvSpPr>
        <p:spPr>
          <a:xfrm>
            <a:off x="476339" y="4440284"/>
            <a:ext cx="1487624" cy="354881"/>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MxNet*</a:t>
            </a:r>
          </a:p>
        </p:txBody>
      </p:sp>
      <p:grpSp>
        <p:nvGrpSpPr>
          <p:cNvPr id="68" name="Group 67"/>
          <p:cNvGrpSpPr/>
          <p:nvPr/>
        </p:nvGrpSpPr>
        <p:grpSpPr>
          <a:xfrm>
            <a:off x="4457639" y="4424059"/>
            <a:ext cx="851528" cy="531584"/>
            <a:chOff x="4288633" y="1451170"/>
            <a:chExt cx="638646" cy="398688"/>
          </a:xfrm>
        </p:grpSpPr>
        <p:sp>
          <p:nvSpPr>
            <p:cNvPr id="69" name="Flowchart: Magnetic Disk 68"/>
            <p:cNvSpPr/>
            <p:nvPr/>
          </p:nvSpPr>
          <p:spPr>
            <a:xfrm>
              <a:off x="4602350" y="1520865"/>
              <a:ext cx="324929" cy="328993"/>
            </a:xfrm>
            <a:prstGeom prst="flowChartMagneticDisk">
              <a:avLst/>
            </a:prstGeom>
            <a:ln w="9525"/>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3C71"/>
                  </a:solidFill>
                  <a:effectLst/>
                  <a:uLnTx/>
                  <a:uFillTx/>
                  <a:latin typeface="Intel Clear"/>
                  <a:ea typeface="+mn-ea"/>
                  <a:cs typeface="+mn-cs"/>
                </a:rPr>
                <a:t>.data</a:t>
              </a:r>
            </a:p>
          </p:txBody>
        </p:sp>
        <p:sp>
          <p:nvSpPr>
            <p:cNvPr id="70" name="TextBox 69"/>
            <p:cNvSpPr txBox="1"/>
            <p:nvPr/>
          </p:nvSpPr>
          <p:spPr>
            <a:xfrm>
              <a:off x="4288633" y="1549811"/>
              <a:ext cx="389178" cy="199601"/>
            </a:xfrm>
            <a:prstGeom prst="rect">
              <a:avLst/>
            </a:prstGeom>
            <a:noFill/>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3C71"/>
                  </a:solidFill>
                  <a:effectLst/>
                  <a:uLnTx/>
                  <a:uFillTx/>
                  <a:latin typeface="Intel Clear"/>
                  <a:ea typeface="+mn-ea"/>
                  <a:cs typeface="+mn-cs"/>
                </a:rPr>
                <a:t>IR</a:t>
              </a:r>
            </a:p>
          </p:txBody>
        </p:sp>
        <p:sp>
          <p:nvSpPr>
            <p:cNvPr id="71" name="Flowchart: Magnetic Disk 70"/>
            <p:cNvSpPr/>
            <p:nvPr/>
          </p:nvSpPr>
          <p:spPr>
            <a:xfrm>
              <a:off x="4601854" y="1451170"/>
              <a:ext cx="324929" cy="170140"/>
            </a:xfrm>
            <a:prstGeom prst="flowChartMagneticDisk">
              <a:avLst/>
            </a:prstGeom>
            <a:ln w="9525"/>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3C71"/>
                  </a:solidFill>
                  <a:effectLst/>
                  <a:uLnTx/>
                  <a:uFillTx/>
                  <a:latin typeface="Intel Clear"/>
                  <a:ea typeface="+mn-ea"/>
                  <a:cs typeface="+mn-cs"/>
                </a:rPr>
                <a:t>IR</a:t>
              </a:r>
            </a:p>
          </p:txBody>
        </p:sp>
      </p:grpSp>
      <p:sp>
        <p:nvSpPr>
          <p:cNvPr id="12" name="TextBox 11"/>
          <p:cNvSpPr txBox="1"/>
          <p:nvPr/>
        </p:nvSpPr>
        <p:spPr>
          <a:xfrm>
            <a:off x="4361357" y="5202845"/>
            <a:ext cx="1479952" cy="284373"/>
          </a:xfrm>
          <a:prstGeom prst="rect">
            <a:avLst/>
          </a:prstGeom>
          <a:noFill/>
        </p:spPr>
        <p:txBody>
          <a:bodyPr wrap="square" lIns="0" tIns="0" rIns="0" bIns="0" rtlCol="0">
            <a:spAutoFit/>
          </a:bodyPr>
          <a:lstStyle/>
          <a:p>
            <a:pPr marL="0" marR="0" lvl="0" indent="0" algn="ctr" defTabSz="914400" rtl="0" eaLnBrk="1" fontAlgn="auto" latinLnBrk="0" hangingPunct="1">
              <a:lnSpc>
                <a:spcPts val="1067"/>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B1BABF">
                    <a:lumMod val="50000"/>
                  </a:srgbClr>
                </a:solidFill>
                <a:effectLst/>
                <a:uLnTx/>
                <a:uFillTx/>
                <a:latin typeface="Intel Clear"/>
                <a:ea typeface="+mn-ea"/>
                <a:cs typeface="+mn-cs"/>
              </a:rPr>
              <a:t>IR =  Intermediate Representation format</a:t>
            </a:r>
          </a:p>
        </p:txBody>
      </p:sp>
      <p:cxnSp>
        <p:nvCxnSpPr>
          <p:cNvPr id="16" name="Straight Arrow Connector 15"/>
          <p:cNvCxnSpPr>
            <a:cxnSpLocks/>
            <a:stCxn id="10" idx="3"/>
            <a:endCxn id="4" idx="1"/>
          </p:cNvCxnSpPr>
          <p:nvPr/>
        </p:nvCxnSpPr>
        <p:spPr>
          <a:xfrm>
            <a:off x="1963963" y="3759773"/>
            <a:ext cx="732388" cy="898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cxnSpLocks/>
            <a:stCxn id="63" idx="3"/>
            <a:endCxn id="4" idx="1"/>
          </p:cNvCxnSpPr>
          <p:nvPr/>
        </p:nvCxnSpPr>
        <p:spPr>
          <a:xfrm>
            <a:off x="1963963" y="4188749"/>
            <a:ext cx="732388" cy="469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cxnSpLocks/>
            <a:stCxn id="137" idx="3"/>
          </p:cNvCxnSpPr>
          <p:nvPr/>
        </p:nvCxnSpPr>
        <p:spPr>
          <a:xfrm flipV="1">
            <a:off x="1963963" y="4658039"/>
            <a:ext cx="732719" cy="458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Right Arrow 80"/>
          <p:cNvSpPr/>
          <p:nvPr/>
        </p:nvSpPr>
        <p:spPr>
          <a:xfrm>
            <a:off x="5406679" y="4452729"/>
            <a:ext cx="1615292" cy="3976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82" name="TextBox 81"/>
          <p:cNvSpPr txBox="1"/>
          <p:nvPr/>
        </p:nvSpPr>
        <p:spPr>
          <a:xfrm>
            <a:off x="5406681" y="4725775"/>
            <a:ext cx="147995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3C71"/>
                </a:solidFill>
                <a:effectLst/>
                <a:uLnTx/>
                <a:uFillTx/>
                <a:latin typeface="Intel Clear"/>
                <a:ea typeface="+mn-ea"/>
                <a:cs typeface="+mn-cs"/>
              </a:rPr>
              <a:t>Load, infer</a:t>
            </a:r>
          </a:p>
        </p:txBody>
      </p:sp>
      <p:cxnSp>
        <p:nvCxnSpPr>
          <p:cNvPr id="85" name="Straight Connector 84"/>
          <p:cNvCxnSpPr>
            <a:cxnSpLocks/>
            <a:stCxn id="12" idx="0"/>
            <a:endCxn id="69" idx="3"/>
          </p:cNvCxnSpPr>
          <p:nvPr/>
        </p:nvCxnSpPr>
        <p:spPr>
          <a:xfrm flipH="1" flipV="1">
            <a:off x="5092548" y="4955643"/>
            <a:ext cx="8785" cy="247202"/>
          </a:xfrm>
          <a:prstGeom prst="line">
            <a:avLst/>
          </a:prstGeom>
          <a:ln w="3175">
            <a:prstDash val="dash"/>
          </a:ln>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9461033" y="3182809"/>
            <a:ext cx="1569808" cy="345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CPU Plugin</a:t>
            </a:r>
          </a:p>
        </p:txBody>
      </p:sp>
      <p:sp>
        <p:nvSpPr>
          <p:cNvPr id="90" name="Rectangle 89"/>
          <p:cNvSpPr/>
          <p:nvPr/>
        </p:nvSpPr>
        <p:spPr>
          <a:xfrm>
            <a:off x="9444272" y="3624615"/>
            <a:ext cx="1570755" cy="3145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GPU Plugin</a:t>
            </a:r>
          </a:p>
        </p:txBody>
      </p:sp>
      <p:sp>
        <p:nvSpPr>
          <p:cNvPr id="91" name="Rectangle 90"/>
          <p:cNvSpPr/>
          <p:nvPr/>
        </p:nvSpPr>
        <p:spPr>
          <a:xfrm>
            <a:off x="9449675" y="4036992"/>
            <a:ext cx="1570755" cy="3145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FPGA Plugin</a:t>
            </a:r>
          </a:p>
        </p:txBody>
      </p:sp>
      <p:sp>
        <p:nvSpPr>
          <p:cNvPr id="93" name="Rectangle 92"/>
          <p:cNvSpPr/>
          <p:nvPr/>
        </p:nvSpPr>
        <p:spPr>
          <a:xfrm>
            <a:off x="9443533" y="4450267"/>
            <a:ext cx="1587307" cy="388691"/>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lvl="0" algn="ctr">
              <a:defRPr/>
            </a:pPr>
            <a:r>
              <a:rPr kumimoji="0" lang="en-US" sz="1400" b="0" i="0" u="none" strike="noStrike" kern="1200" cap="none" spc="0" normalizeH="0" baseline="0" noProof="0" dirty="0">
                <a:ln>
                  <a:noFill/>
                </a:ln>
                <a:solidFill>
                  <a:prstClr val="white"/>
                </a:solidFill>
                <a:effectLst/>
                <a:uLnTx/>
                <a:uFillTx/>
                <a:latin typeface="Intel Clear"/>
                <a:ea typeface="+mn-ea"/>
                <a:cs typeface="+mn-cs"/>
              </a:rPr>
              <a:t>Myriad Plugin </a:t>
            </a:r>
            <a:br>
              <a:rPr kumimoji="0" lang="en-US" sz="1400" b="0" i="0" u="none" strike="noStrike" kern="1200" cap="none" spc="0" normalizeH="0" baseline="0" noProof="0" dirty="0">
                <a:ln>
                  <a:noFill/>
                </a:ln>
                <a:solidFill>
                  <a:prstClr val="white"/>
                </a:solidFill>
                <a:effectLst/>
                <a:uLnTx/>
                <a:uFillTx/>
                <a:latin typeface="Intel Clear"/>
                <a:ea typeface="+mn-ea"/>
                <a:cs typeface="+mn-cs"/>
              </a:rPr>
            </a:br>
            <a:r>
              <a:rPr kumimoji="0" lang="en-US" sz="1200" b="0" i="0" u="none" strike="noStrike" kern="1200" cap="none" spc="0" normalizeH="0" baseline="0" noProof="0" dirty="0">
                <a:ln>
                  <a:noFill/>
                </a:ln>
                <a:solidFill>
                  <a:prstClr val="white"/>
                </a:solidFill>
                <a:effectLst/>
                <a:uLnTx/>
                <a:uFillTx/>
                <a:latin typeface="Intel Clear"/>
                <a:ea typeface="+mn-ea"/>
                <a:cs typeface="+mn-cs"/>
              </a:rPr>
              <a:t>for </a:t>
            </a:r>
            <a:r>
              <a:rPr lang="en-US" sz="1200" dirty="0">
                <a:solidFill>
                  <a:prstClr val="white"/>
                </a:solidFill>
              </a:rPr>
              <a:t>Intel® </a:t>
            </a:r>
            <a:r>
              <a:rPr kumimoji="0" lang="en-US" sz="1200" b="0" i="0" u="none" strike="noStrike" kern="1200" cap="none" spc="0" normalizeH="0" baseline="0" noProof="0" dirty="0">
                <a:ln>
                  <a:noFill/>
                </a:ln>
                <a:solidFill>
                  <a:prstClr val="white"/>
                </a:solidFill>
                <a:effectLst/>
                <a:uLnTx/>
                <a:uFillTx/>
                <a:latin typeface="Intel Clear"/>
                <a:ea typeface="+mn-ea"/>
                <a:cs typeface="+mn-cs"/>
              </a:rPr>
              <a:t>NCS &amp; NCS</a:t>
            </a:r>
            <a:endParaRPr kumimoji="0" lang="en-US" sz="1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 name="Rounded Rectangle 3"/>
          <p:cNvSpPr/>
          <p:nvPr/>
        </p:nvSpPr>
        <p:spPr>
          <a:xfrm>
            <a:off x="2696351" y="3992387"/>
            <a:ext cx="1566488" cy="1331301"/>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67" b="1" i="0" u="none" strike="noStrike" kern="1200" cap="none" spc="0" normalizeH="0" baseline="0" noProof="0" dirty="0">
                <a:ln>
                  <a:noFill/>
                </a:ln>
                <a:solidFill>
                  <a:prstClr val="white"/>
                </a:solidFill>
                <a:effectLst/>
                <a:uLnTx/>
                <a:uFillTx/>
                <a:latin typeface="Intel Clear"/>
                <a:ea typeface="+mn-ea"/>
                <a:cs typeface="+mn-cs"/>
              </a:rPr>
              <a:t>Model Optimizer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Convert &amp; Optimize</a:t>
            </a:r>
          </a:p>
        </p:txBody>
      </p:sp>
      <p:sp>
        <p:nvSpPr>
          <p:cNvPr id="33" name="Right Arrow 32"/>
          <p:cNvSpPr/>
          <p:nvPr/>
        </p:nvSpPr>
        <p:spPr>
          <a:xfrm>
            <a:off x="4280936" y="4579869"/>
            <a:ext cx="323057" cy="241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Intel Clear"/>
              <a:ea typeface="+mn-ea"/>
              <a:cs typeface="+mn-cs"/>
            </a:endParaRPr>
          </a:p>
        </p:txBody>
      </p:sp>
      <p:sp>
        <p:nvSpPr>
          <p:cNvPr id="45" name="Content Placeholder 10"/>
          <p:cNvSpPr txBox="1">
            <a:spLocks/>
          </p:cNvSpPr>
          <p:nvPr/>
        </p:nvSpPr>
        <p:spPr>
          <a:xfrm>
            <a:off x="275599" y="1168705"/>
            <a:ext cx="5845396" cy="1708160"/>
          </a:xfrm>
          <a:prstGeom prst="rect">
            <a:avLst/>
          </a:prstGeom>
        </p:spPr>
        <p:txBody>
          <a:bodyPr vert="horz" wrap="square" lIns="121920" tIns="60960" rIns="121920" bIns="60960" rtlCol="0">
            <a:spAutoFit/>
          </a:bodyPr>
          <a:lstStyle>
            <a:lvl1pPr marL="0" indent="0" algn="l" defTabSz="914400" rtl="0" eaLnBrk="1" latinLnBrk="0" hangingPunct="1">
              <a:spcBef>
                <a:spcPts val="600"/>
              </a:spcBef>
              <a:buClr>
                <a:schemeClr val="tx1"/>
              </a:buClr>
              <a:buFont typeface="Wingdings" panose="05000000000000000000" pitchFamily="2" charset="2"/>
              <a:buNone/>
              <a:defRPr sz="1800" kern="1200">
                <a:solidFill>
                  <a:schemeClr val="tx1"/>
                </a:solidFill>
                <a:latin typeface="+mn-lt"/>
                <a:ea typeface="+mn-ea"/>
                <a:cs typeface="+mn-cs"/>
              </a:defRPr>
            </a:lvl1pPr>
            <a:lvl2pPr marL="171450" indent="-171450" algn="l" defTabSz="914400" rtl="0" eaLnBrk="1" latinLnBrk="0" hangingPunct="1">
              <a:spcBef>
                <a:spcPts val="600"/>
              </a:spcBef>
              <a:buClr>
                <a:schemeClr val="tx1"/>
              </a:buClr>
              <a:buFont typeface="Wingdings" panose="05000000000000000000" pitchFamily="2" charset="2"/>
              <a:buChar char="§"/>
              <a:defRPr sz="1800" kern="1200">
                <a:solidFill>
                  <a:schemeClr val="tx1"/>
                </a:solidFill>
                <a:latin typeface="+mn-lt"/>
                <a:ea typeface="+mn-ea"/>
                <a:cs typeface="+mn-cs"/>
              </a:defRPr>
            </a:lvl2pPr>
            <a:lvl3pPr marL="347663" indent="-171450" algn="l" defTabSz="914400" rtl="0" eaLnBrk="1" latinLnBrk="0" hangingPunct="1">
              <a:spcBef>
                <a:spcPts val="600"/>
              </a:spcBef>
              <a:buClr>
                <a:schemeClr val="tx1"/>
              </a:buClr>
              <a:buFont typeface="Intel Clear" panose="020B0604020203020204" pitchFamily="34" charset="0"/>
              <a:buChar char="–"/>
              <a:defRPr sz="1800" kern="1200">
                <a:solidFill>
                  <a:schemeClr val="tx1"/>
                </a:solidFill>
                <a:latin typeface="+mn-lt"/>
                <a:ea typeface="+mn-ea"/>
                <a:cs typeface="+mn-cs"/>
              </a:defRPr>
            </a:lvl3pPr>
            <a:lvl4pPr marL="511175" indent="-171450" algn="l" defTabSz="914400" rtl="0" eaLnBrk="1" latinLnBrk="0" hangingPunct="1">
              <a:spcBef>
                <a:spcPts val="600"/>
              </a:spcBef>
              <a:buClr>
                <a:schemeClr val="tx1"/>
              </a:buClr>
              <a:buFont typeface="Intel Clear" panose="020B0604020203020204" pitchFamily="34" charset="0"/>
              <a:buChar char="–"/>
              <a:defRPr sz="1600" kern="1200">
                <a:solidFill>
                  <a:schemeClr val="tx1"/>
                </a:solidFill>
                <a:latin typeface="+mn-lt"/>
                <a:ea typeface="+mn-ea"/>
                <a:cs typeface="+mn-cs"/>
              </a:defRPr>
            </a:lvl4pPr>
            <a:lvl5pPr marL="688975" indent="-168275" algn="l" defTabSz="914400" rtl="0" eaLnBrk="1" latinLnBrk="0" hangingPunct="1">
              <a:spcBef>
                <a:spcPts val="600"/>
              </a:spcBef>
              <a:buClr>
                <a:schemeClr val="tx1"/>
              </a:buClr>
              <a:buFont typeface="Intel Clear" panose="020B0604020203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None/>
              <a:tabLst/>
              <a:defRPr/>
            </a:pPr>
            <a:r>
              <a:rPr kumimoji="0" lang="en-US" b="1" i="0" u="none" strike="noStrike" kern="1200" cap="none" spc="0" normalizeH="0" baseline="0" noProof="0" dirty="0">
                <a:ln>
                  <a:noFill/>
                </a:ln>
                <a:solidFill>
                  <a:srgbClr val="0071C5"/>
                </a:solidFill>
                <a:effectLst/>
                <a:uLnTx/>
                <a:uFillTx/>
                <a:latin typeface="Intel Clear"/>
                <a:ea typeface="+mn-ea"/>
                <a:cs typeface="+mn-cs"/>
              </a:rPr>
              <a:t>Model Optimizer</a:t>
            </a:r>
          </a:p>
          <a:p>
            <a:pPr marL="380981" indent="-380981" defTabSz="609570">
              <a:buFont typeface="Wingdings" panose="05000000000000000000" pitchFamily="2" charset="2"/>
              <a:buChar char="§"/>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A Python* based tool to </a:t>
            </a:r>
            <a:r>
              <a:rPr lang="en-US" sz="14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import</a:t>
            </a: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 trained models and </a:t>
            </a:r>
            <a:r>
              <a:rPr lang="en-US" sz="14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convert</a:t>
            </a: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 them to Intermediate Representation</a:t>
            </a:r>
          </a:p>
          <a:p>
            <a:pPr marL="380981" indent="-380981" defTabSz="609570">
              <a:buFont typeface="Wingdings" panose="05000000000000000000" pitchFamily="2" charset="2"/>
              <a:buChar char="§"/>
            </a:pPr>
            <a:r>
              <a:rPr lang="en-US" sz="14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Optimizes for performance </a:t>
            </a: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or space with conservative topology transformations</a:t>
            </a:r>
          </a:p>
          <a:p>
            <a:pPr marL="380981" indent="-380981" defTabSz="609570">
              <a:buFont typeface="Wingdings" panose="05000000000000000000" pitchFamily="2" charset="2"/>
              <a:buChar char="§"/>
            </a:pPr>
            <a:r>
              <a:rPr lang="en-US" sz="1400" b="1"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Hardware-agnostic</a:t>
            </a:r>
            <a:r>
              <a:rPr lang="en-US" sz="1400" dirty="0">
                <a:solidFill>
                  <a:schemeClr val="tx1">
                    <a:lumMod val="65000"/>
                    <a:lumOff val="35000"/>
                  </a:schemeClr>
                </a:solidFill>
                <a:latin typeface="Intel Clear Light" panose="020B0404020203020204" pitchFamily="34" charset="0"/>
                <a:ea typeface="Intel Clear Light" panose="020B0404020203020204" pitchFamily="34" charset="0"/>
                <a:cs typeface="Intel Clear Light" panose="020B0404020203020204" pitchFamily="34" charset="0"/>
              </a:rPr>
              <a:t> optimizations</a:t>
            </a:r>
          </a:p>
        </p:txBody>
      </p:sp>
      <p:sp>
        <p:nvSpPr>
          <p:cNvPr id="46" name="Content Placeholder 10"/>
          <p:cNvSpPr txBox="1">
            <a:spLocks/>
          </p:cNvSpPr>
          <p:nvPr/>
        </p:nvSpPr>
        <p:spPr>
          <a:xfrm>
            <a:off x="6145708" y="1145986"/>
            <a:ext cx="5886941" cy="1708160"/>
          </a:xfrm>
          <a:prstGeom prst="rect">
            <a:avLst/>
          </a:prstGeom>
        </p:spPr>
        <p:txBody>
          <a:bodyPr vert="horz" wrap="square" lIns="121920" tIns="60960" rIns="121920" bIns="60960" rtlCol="0">
            <a:spAutoFit/>
          </a:bodyPr>
          <a:lstStyle>
            <a:lvl1pPr marL="0" indent="0" algn="l" defTabSz="914400" rtl="0" eaLnBrk="1" latinLnBrk="0" hangingPunct="1">
              <a:spcBef>
                <a:spcPts val="600"/>
              </a:spcBef>
              <a:buClr>
                <a:schemeClr val="tx1"/>
              </a:buClr>
              <a:buFont typeface="Wingdings" panose="05000000000000000000" pitchFamily="2" charset="2"/>
              <a:buNone/>
              <a:defRPr sz="1800" kern="1200">
                <a:solidFill>
                  <a:schemeClr val="tx1"/>
                </a:solidFill>
                <a:latin typeface="+mn-lt"/>
                <a:ea typeface="+mn-ea"/>
                <a:cs typeface="+mn-cs"/>
              </a:defRPr>
            </a:lvl1pPr>
            <a:lvl2pPr marL="171450" indent="-171450" algn="l" defTabSz="914400" rtl="0" eaLnBrk="1" latinLnBrk="0" hangingPunct="1">
              <a:spcBef>
                <a:spcPts val="600"/>
              </a:spcBef>
              <a:buClr>
                <a:schemeClr val="tx1"/>
              </a:buClr>
              <a:buFont typeface="Wingdings" panose="05000000000000000000" pitchFamily="2" charset="2"/>
              <a:buChar char="§"/>
              <a:defRPr sz="1800" kern="1200">
                <a:solidFill>
                  <a:schemeClr val="tx1"/>
                </a:solidFill>
                <a:latin typeface="+mn-lt"/>
                <a:ea typeface="+mn-ea"/>
                <a:cs typeface="+mn-cs"/>
              </a:defRPr>
            </a:lvl2pPr>
            <a:lvl3pPr marL="347663" indent="-171450" algn="l" defTabSz="914400" rtl="0" eaLnBrk="1" latinLnBrk="0" hangingPunct="1">
              <a:spcBef>
                <a:spcPts val="600"/>
              </a:spcBef>
              <a:buClr>
                <a:schemeClr val="tx1"/>
              </a:buClr>
              <a:buFont typeface="Intel Clear" panose="020B0604020203020204" pitchFamily="34" charset="0"/>
              <a:buChar char="–"/>
              <a:defRPr sz="1800" kern="1200">
                <a:solidFill>
                  <a:schemeClr val="tx1"/>
                </a:solidFill>
                <a:latin typeface="+mn-lt"/>
                <a:ea typeface="+mn-ea"/>
                <a:cs typeface="+mn-cs"/>
              </a:defRPr>
            </a:lvl3pPr>
            <a:lvl4pPr marL="511175" indent="-171450" algn="l" defTabSz="914400" rtl="0" eaLnBrk="1" latinLnBrk="0" hangingPunct="1">
              <a:spcBef>
                <a:spcPts val="600"/>
              </a:spcBef>
              <a:buClr>
                <a:schemeClr val="tx1"/>
              </a:buClr>
              <a:buFont typeface="Intel Clear" panose="020B0604020203020204" pitchFamily="34" charset="0"/>
              <a:buChar char="–"/>
              <a:defRPr sz="1600" kern="1200">
                <a:solidFill>
                  <a:schemeClr val="tx1"/>
                </a:solidFill>
                <a:latin typeface="+mn-lt"/>
                <a:ea typeface="+mn-ea"/>
                <a:cs typeface="+mn-cs"/>
              </a:defRPr>
            </a:lvl4pPr>
            <a:lvl5pPr marL="688975" indent="-168275" algn="l" defTabSz="914400" rtl="0" eaLnBrk="1" latinLnBrk="0" hangingPunct="1">
              <a:spcBef>
                <a:spcPts val="600"/>
              </a:spcBef>
              <a:buClr>
                <a:schemeClr val="tx1"/>
              </a:buClr>
              <a:buFont typeface="Intel Clear" panose="020B0604020203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prstClr val="black"/>
              </a:buClr>
              <a:buSzTx/>
              <a:buFont typeface="Wingdings" panose="05000000000000000000" pitchFamily="2" charset="2"/>
              <a:buNone/>
              <a:tabLst/>
              <a:defRPr/>
            </a:pPr>
            <a:r>
              <a:rPr kumimoji="0" lang="en-US" b="1" i="0" u="none" strike="noStrike" kern="1200" cap="none" spc="0" normalizeH="0" baseline="0" noProof="0" dirty="0">
                <a:ln>
                  <a:noFill/>
                </a:ln>
                <a:solidFill>
                  <a:srgbClr val="0071C5"/>
                </a:solidFill>
                <a:effectLst/>
                <a:uLnTx/>
                <a:uFillTx/>
                <a:latin typeface="Intel Clear"/>
                <a:ea typeface="+mn-ea"/>
                <a:cs typeface="+mn-cs"/>
              </a:rPr>
              <a:t>Inference Engine</a:t>
            </a:r>
          </a:p>
          <a:p>
            <a:pPr marL="380981" indent="-380981" defTabSz="609570">
              <a:buFont typeface="Wingdings" panose="05000000000000000000" pitchFamily="2" charset="2"/>
              <a:buChar char="§"/>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High-level, C/C++ and Python,  inference </a:t>
            </a:r>
            <a:r>
              <a:rPr lang="en-US" sz="14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runtime API</a:t>
            </a:r>
          </a:p>
          <a:p>
            <a:pPr marL="380981" indent="-380981" defTabSz="609570">
              <a:buFont typeface="Wingdings" panose="05000000000000000000" pitchFamily="2" charset="2"/>
              <a:buChar char="§"/>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Interface is implemented as </a:t>
            </a:r>
            <a:r>
              <a:rPr lang="en-US" sz="14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dynamically loaded plugins </a:t>
            </a: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for each hardware type</a:t>
            </a:r>
          </a:p>
          <a:p>
            <a:pPr marL="380981" indent="-380981" defTabSz="609570">
              <a:buFont typeface="Wingdings" panose="05000000000000000000" pitchFamily="2" charset="2"/>
              <a:buChar char="§"/>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Delivers advanced performance for each type </a:t>
            </a:r>
            <a:r>
              <a:rPr lang="en-US" sz="14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without requiring users to implement and maintain multiple code pathways</a:t>
            </a:r>
          </a:p>
        </p:txBody>
      </p:sp>
      <p:sp>
        <p:nvSpPr>
          <p:cNvPr id="47" name="TextBox 46"/>
          <p:cNvSpPr txBox="1"/>
          <p:nvPr/>
        </p:nvSpPr>
        <p:spPr>
          <a:xfrm>
            <a:off x="1134982" y="3043704"/>
            <a:ext cx="790281" cy="415370"/>
          </a:xfrm>
          <a:prstGeom prst="rect">
            <a:avLst/>
          </a:prstGeom>
          <a:noFill/>
        </p:spPr>
        <p:txBody>
          <a:bodyPr vert="horz" wrap="none" lIns="0" tIns="0" rIns="0" bIns="0" rtlCol="0">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3C71"/>
                </a:solidFill>
                <a:effectLst/>
                <a:uLnTx/>
                <a:uFillTx/>
                <a:latin typeface="Intel Clear"/>
                <a:ea typeface="+mn-ea"/>
                <a:cs typeface="+mn-cs"/>
              </a:rPr>
              <a:t>Trained </a:t>
            </a:r>
            <a:br>
              <a:rPr kumimoji="0" lang="en-US" sz="1600" b="1" i="0" u="none" strike="noStrike" kern="1200" cap="none" spc="0" normalizeH="0" baseline="0" noProof="0" dirty="0">
                <a:ln>
                  <a:noFill/>
                </a:ln>
                <a:solidFill>
                  <a:srgbClr val="003C71"/>
                </a:solidFill>
                <a:effectLst/>
                <a:uLnTx/>
                <a:uFillTx/>
                <a:latin typeface="Intel Clear"/>
                <a:ea typeface="+mn-ea"/>
                <a:cs typeface="+mn-cs"/>
              </a:rPr>
            </a:br>
            <a:r>
              <a:rPr kumimoji="0" lang="en-US" sz="1600" b="1" i="0" u="none" strike="noStrike" kern="1200" cap="none" spc="0" normalizeH="0" baseline="0" noProof="0" dirty="0">
                <a:ln>
                  <a:noFill/>
                </a:ln>
                <a:solidFill>
                  <a:srgbClr val="003C71"/>
                </a:solidFill>
                <a:effectLst/>
                <a:uLnTx/>
                <a:uFillTx/>
                <a:latin typeface="Intel Clear"/>
                <a:ea typeface="+mn-ea"/>
                <a:cs typeface="+mn-cs"/>
              </a:rPr>
              <a:t>Models</a:t>
            </a:r>
          </a:p>
        </p:txBody>
      </p:sp>
      <p:grpSp>
        <p:nvGrpSpPr>
          <p:cNvPr id="48" name="Group 47"/>
          <p:cNvGrpSpPr/>
          <p:nvPr/>
        </p:nvGrpSpPr>
        <p:grpSpPr>
          <a:xfrm>
            <a:off x="549630" y="2967833"/>
            <a:ext cx="496623" cy="509395"/>
            <a:chOff x="4179208" y="1050528"/>
            <a:chExt cx="1007203" cy="1025330"/>
          </a:xfrm>
        </p:grpSpPr>
        <p:sp>
          <p:nvSpPr>
            <p:cNvPr id="49" name="Oval 48"/>
            <p:cNvSpPr/>
            <p:nvPr/>
          </p:nvSpPr>
          <p:spPr>
            <a:xfrm>
              <a:off x="4187453" y="1050528"/>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0" name="Oval 49"/>
            <p:cNvSpPr/>
            <p:nvPr/>
          </p:nvSpPr>
          <p:spPr>
            <a:xfrm>
              <a:off x="4187453" y="1331345"/>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1" name="Oval 50"/>
            <p:cNvSpPr/>
            <p:nvPr/>
          </p:nvSpPr>
          <p:spPr>
            <a:xfrm>
              <a:off x="4187453" y="1612162"/>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2" name="Oval 51"/>
            <p:cNvSpPr/>
            <p:nvPr/>
          </p:nvSpPr>
          <p:spPr>
            <a:xfrm>
              <a:off x="4179208" y="1892978"/>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3" name="Oval 52"/>
            <p:cNvSpPr/>
            <p:nvPr/>
          </p:nvSpPr>
          <p:spPr>
            <a:xfrm>
              <a:off x="4595492" y="1185609"/>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5" name="Oval 54"/>
            <p:cNvSpPr/>
            <p:nvPr/>
          </p:nvSpPr>
          <p:spPr>
            <a:xfrm>
              <a:off x="4595492" y="1466426"/>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6" name="Oval 55"/>
            <p:cNvSpPr/>
            <p:nvPr/>
          </p:nvSpPr>
          <p:spPr>
            <a:xfrm>
              <a:off x="4595492" y="1747243"/>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7" name="Oval 56"/>
            <p:cNvSpPr/>
            <p:nvPr/>
          </p:nvSpPr>
          <p:spPr>
            <a:xfrm>
              <a:off x="5003531" y="1185609"/>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8" name="Oval 57"/>
            <p:cNvSpPr/>
            <p:nvPr/>
          </p:nvSpPr>
          <p:spPr>
            <a:xfrm>
              <a:off x="5003531" y="1466426"/>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sp>
          <p:nvSpPr>
            <p:cNvPr id="59" name="Oval 58"/>
            <p:cNvSpPr/>
            <p:nvPr/>
          </p:nvSpPr>
          <p:spPr>
            <a:xfrm>
              <a:off x="5003531" y="1747243"/>
              <a:ext cx="182880" cy="182880"/>
            </a:xfrm>
            <a:prstGeom prst="ellipse">
              <a:avLst/>
            </a:prstGeom>
            <a:solidFill>
              <a:schemeClr val="bg1"/>
            </a:solidFill>
            <a:ln w="190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3C71"/>
                </a:solidFill>
                <a:effectLst/>
                <a:uLnTx/>
                <a:uFillTx/>
                <a:latin typeface="Intel Clear"/>
                <a:ea typeface="+mn-ea"/>
                <a:cs typeface="+mn-cs"/>
              </a:endParaRPr>
            </a:p>
          </p:txBody>
        </p:sp>
        <p:cxnSp>
          <p:nvCxnSpPr>
            <p:cNvPr id="60" name="Straight Connector 59"/>
            <p:cNvCxnSpPr>
              <a:stCxn id="56" idx="6"/>
              <a:endCxn id="59" idx="2"/>
            </p:cNvCxnSpPr>
            <p:nvPr/>
          </p:nvCxnSpPr>
          <p:spPr>
            <a:xfrm>
              <a:off x="4778372" y="1838683"/>
              <a:ext cx="225159"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3" idx="6"/>
              <a:endCxn id="57" idx="2"/>
            </p:cNvCxnSpPr>
            <p:nvPr/>
          </p:nvCxnSpPr>
          <p:spPr>
            <a:xfrm>
              <a:off x="4778372" y="1277049"/>
              <a:ext cx="225159" cy="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56" idx="7"/>
              <a:endCxn id="58" idx="3"/>
            </p:cNvCxnSpPr>
            <p:nvPr/>
          </p:nvCxnSpPr>
          <p:spPr>
            <a:xfrm flipV="1">
              <a:off x="4751590" y="1622524"/>
              <a:ext cx="278723" cy="15150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55" idx="5"/>
              <a:endCxn id="59" idx="1"/>
            </p:cNvCxnSpPr>
            <p:nvPr/>
          </p:nvCxnSpPr>
          <p:spPr>
            <a:xfrm>
              <a:off x="4751590" y="1622524"/>
              <a:ext cx="278723" cy="15150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53" idx="5"/>
              <a:endCxn id="58" idx="1"/>
            </p:cNvCxnSpPr>
            <p:nvPr/>
          </p:nvCxnSpPr>
          <p:spPr>
            <a:xfrm>
              <a:off x="4751590" y="1341707"/>
              <a:ext cx="278723" cy="15150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55" idx="6"/>
              <a:endCxn id="57" idx="3"/>
            </p:cNvCxnSpPr>
            <p:nvPr/>
          </p:nvCxnSpPr>
          <p:spPr>
            <a:xfrm flipV="1">
              <a:off x="4778372" y="1341707"/>
              <a:ext cx="251941" cy="21615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49" idx="7"/>
              <a:endCxn id="53" idx="1"/>
            </p:cNvCxnSpPr>
            <p:nvPr/>
          </p:nvCxnSpPr>
          <p:spPr>
            <a:xfrm>
              <a:off x="4343551" y="1077310"/>
              <a:ext cx="278723" cy="135081"/>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endCxn id="55" idx="0"/>
            </p:cNvCxnSpPr>
            <p:nvPr/>
          </p:nvCxnSpPr>
          <p:spPr>
            <a:xfrm>
              <a:off x="4378082" y="1177528"/>
              <a:ext cx="308850" cy="28889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49" idx="5"/>
              <a:endCxn id="56" idx="1"/>
            </p:cNvCxnSpPr>
            <p:nvPr/>
          </p:nvCxnSpPr>
          <p:spPr>
            <a:xfrm>
              <a:off x="4343551" y="1206626"/>
              <a:ext cx="278723" cy="56739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50" idx="7"/>
              <a:endCxn id="53" idx="2"/>
            </p:cNvCxnSpPr>
            <p:nvPr/>
          </p:nvCxnSpPr>
          <p:spPr>
            <a:xfrm flipV="1">
              <a:off x="4343551" y="1277049"/>
              <a:ext cx="251941" cy="8107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50" idx="6"/>
              <a:endCxn id="55" idx="1"/>
            </p:cNvCxnSpPr>
            <p:nvPr/>
          </p:nvCxnSpPr>
          <p:spPr>
            <a:xfrm>
              <a:off x="4370333" y="1422785"/>
              <a:ext cx="251941" cy="7042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50" idx="5"/>
              <a:endCxn id="56" idx="2"/>
            </p:cNvCxnSpPr>
            <p:nvPr/>
          </p:nvCxnSpPr>
          <p:spPr>
            <a:xfrm>
              <a:off x="4343551" y="1487443"/>
              <a:ext cx="251941" cy="35124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51" idx="7"/>
              <a:endCxn id="53" idx="3"/>
            </p:cNvCxnSpPr>
            <p:nvPr/>
          </p:nvCxnSpPr>
          <p:spPr>
            <a:xfrm flipV="1">
              <a:off x="4343551" y="1341707"/>
              <a:ext cx="278723" cy="29723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51" idx="6"/>
              <a:endCxn id="55" idx="2"/>
            </p:cNvCxnSpPr>
            <p:nvPr/>
          </p:nvCxnSpPr>
          <p:spPr>
            <a:xfrm flipV="1">
              <a:off x="4370333" y="1557866"/>
              <a:ext cx="225159" cy="145736"/>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51" idx="5"/>
              <a:endCxn id="56" idx="2"/>
            </p:cNvCxnSpPr>
            <p:nvPr/>
          </p:nvCxnSpPr>
          <p:spPr>
            <a:xfrm>
              <a:off x="4343551" y="1768260"/>
              <a:ext cx="251941" cy="7042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52" idx="7"/>
              <a:endCxn id="53" idx="3"/>
            </p:cNvCxnSpPr>
            <p:nvPr/>
          </p:nvCxnSpPr>
          <p:spPr>
            <a:xfrm flipV="1">
              <a:off x="4335306" y="1341707"/>
              <a:ext cx="286968" cy="57805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52" idx="6"/>
              <a:endCxn id="55" idx="3"/>
            </p:cNvCxnSpPr>
            <p:nvPr/>
          </p:nvCxnSpPr>
          <p:spPr>
            <a:xfrm flipV="1">
              <a:off x="4362088" y="1622524"/>
              <a:ext cx="260186" cy="36189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52" idx="5"/>
              <a:endCxn id="56" idx="3"/>
            </p:cNvCxnSpPr>
            <p:nvPr/>
          </p:nvCxnSpPr>
          <p:spPr>
            <a:xfrm flipV="1">
              <a:off x="4335306" y="1903341"/>
              <a:ext cx="286968" cy="145735"/>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17" name="Rounded Rectangle 16"/>
          <p:cNvSpPr/>
          <p:nvPr/>
        </p:nvSpPr>
        <p:spPr>
          <a:xfrm>
            <a:off x="7090668" y="3277779"/>
            <a:ext cx="2190509" cy="248526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67" b="1" i="0" u="none" strike="noStrike" kern="1200" cap="none" spc="0" normalizeH="0" baseline="0" noProof="0" dirty="0">
                <a:ln>
                  <a:noFill/>
                </a:ln>
                <a:solidFill>
                  <a:prstClr val="white"/>
                </a:solidFill>
                <a:effectLst/>
                <a:uLnTx/>
                <a:uFillTx/>
                <a:latin typeface="Intel Clear"/>
                <a:ea typeface="+mn-ea"/>
                <a:cs typeface="+mn-cs"/>
              </a:rPr>
              <a:t>Inference Engine </a:t>
            </a:r>
          </a:p>
          <a:p>
            <a:pPr marL="0" marR="0" lvl="0" indent="0" algn="ctr" defTabSz="914400" rtl="0" eaLnBrk="1" fontAlgn="auto" latinLnBrk="0" hangingPunct="1">
              <a:lnSpc>
                <a:spcPct val="100000"/>
              </a:lnSpc>
              <a:spcBef>
                <a:spcPts val="267"/>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Common API  </a:t>
            </a:r>
          </a:p>
          <a:p>
            <a:pPr marL="0" marR="0" lvl="0" indent="0" algn="ctr" defTabSz="914400" rtl="0" eaLnBrk="1" fontAlgn="auto" latinLnBrk="0" hangingPunct="1">
              <a:lnSpc>
                <a:spcPct val="100000"/>
              </a:lnSpc>
              <a:spcBef>
                <a:spcPts val="267"/>
              </a:spcBef>
              <a:spcAft>
                <a:spcPts val="800"/>
              </a:spcAft>
              <a:buClrTx/>
              <a:buSzTx/>
              <a:buFontTx/>
              <a:buNone/>
              <a:tabLst/>
              <a:defRPr/>
            </a:pPr>
            <a:r>
              <a:rPr kumimoji="0" lang="en-US" sz="1333" b="0" i="0" u="none" strike="noStrike" kern="1200" cap="none" spc="0" normalizeH="0" baseline="0" noProof="0" dirty="0">
                <a:ln>
                  <a:noFill/>
                </a:ln>
                <a:solidFill>
                  <a:prstClr val="white"/>
                </a:solidFill>
                <a:effectLst/>
                <a:uLnTx/>
                <a:uFillTx/>
                <a:latin typeface="Intel Clear"/>
                <a:ea typeface="+mn-ea"/>
                <a:cs typeface="+mn-cs"/>
              </a:rPr>
              <a:t>(C++ / Python)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Optimized Cross-platform Inference</a:t>
            </a:r>
          </a:p>
        </p:txBody>
      </p:sp>
      <p:sp>
        <p:nvSpPr>
          <p:cNvPr id="65" name="TextBox 64"/>
          <p:cNvSpPr txBox="1"/>
          <p:nvPr/>
        </p:nvSpPr>
        <p:spPr>
          <a:xfrm>
            <a:off x="4127673" y="6516535"/>
            <a:ext cx="4889159" cy="143565"/>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B1BABF"/>
                </a:solidFill>
                <a:effectLst/>
                <a:uLnTx/>
                <a:uFillTx/>
                <a:latin typeface="Intel Clear"/>
                <a:ea typeface="+mn-ea"/>
                <a:cs typeface="+mn-cs"/>
              </a:rPr>
              <a:t>OpenCL and the OpenCL logo are trademarks of Apple Inc. used by permission by Khronos</a:t>
            </a:r>
          </a:p>
        </p:txBody>
      </p:sp>
      <p:sp>
        <p:nvSpPr>
          <p:cNvPr id="66" name="Rectangle 65"/>
          <p:cNvSpPr/>
          <p:nvPr/>
        </p:nvSpPr>
        <p:spPr>
          <a:xfrm>
            <a:off x="283273" y="5990341"/>
            <a:ext cx="6461611" cy="287130"/>
          </a:xfrm>
          <a:prstGeom prst="rect">
            <a:avLst/>
          </a:prstGeom>
        </p:spPr>
        <p:txBody>
          <a:bodyPr wrap="square" lIns="0" tIns="0" rIns="0" bIns="0">
            <a:spAutoFit/>
          </a:bodyPr>
          <a:lstStyle/>
          <a:p>
            <a:pPr lvl="0">
              <a:defRPr/>
            </a:pPr>
            <a:r>
              <a:rPr kumimoji="0" lang="en-US" sz="933" b="0" i="0" u="none" strike="noStrike" kern="1200" cap="none" spc="0" normalizeH="0" baseline="0" noProof="0" dirty="0">
                <a:ln>
                  <a:noFill/>
                </a:ln>
                <a:solidFill>
                  <a:srgbClr val="B1BABF">
                    <a:lumMod val="50000"/>
                  </a:srgbClr>
                </a:solidFill>
                <a:effectLst/>
                <a:uLnTx/>
                <a:uFillTx/>
                <a:latin typeface="Intel Clear"/>
                <a:ea typeface="+mn-ea"/>
                <a:cs typeface="+mn-cs"/>
              </a:rPr>
              <a:t>GPU = </a:t>
            </a:r>
            <a:r>
              <a:rPr lang="en-US" sz="933" dirty="0">
                <a:solidFill>
                  <a:srgbClr val="B1BABF">
                    <a:lumMod val="50000"/>
                  </a:srgbClr>
                </a:solidFill>
              </a:rPr>
              <a:t>Intel® </a:t>
            </a:r>
            <a:r>
              <a:rPr kumimoji="0" lang="en-US" sz="933" b="0" i="0" u="none" strike="noStrike" kern="1200" cap="none" spc="0" normalizeH="0" baseline="0" noProof="0" dirty="0">
                <a:ln>
                  <a:noFill/>
                </a:ln>
                <a:solidFill>
                  <a:srgbClr val="B1BABF">
                    <a:lumMod val="50000"/>
                  </a:srgbClr>
                </a:solidFill>
                <a:effectLst/>
                <a:uLnTx/>
                <a:uFillTx/>
                <a:latin typeface="Intel Clear"/>
                <a:ea typeface="+mn-ea"/>
                <a:cs typeface="+mn-cs"/>
              </a:rPr>
              <a:t>CPU with integrated GPU/Intel® Processor Graphics, Intel® NCS = Intel® Neural Compute Stick (VPU)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B1BABF">
                    <a:lumMod val="50000"/>
                  </a:srgbClr>
                </a:solidFill>
                <a:effectLst/>
                <a:uLnTx/>
                <a:uFillTx/>
                <a:latin typeface="Intel Clear"/>
                <a:ea typeface="+mn-ea"/>
                <a:cs typeface="+mn-cs"/>
              </a:rPr>
              <a:t>*VAD = Intel® Vision Accelerator Design Products (HDDL-R)</a:t>
            </a:r>
          </a:p>
        </p:txBody>
      </p:sp>
      <p:sp>
        <p:nvSpPr>
          <p:cNvPr id="67" name="Rounded Rectangle 66"/>
          <p:cNvSpPr/>
          <p:nvPr/>
        </p:nvSpPr>
        <p:spPr>
          <a:xfrm>
            <a:off x="476339" y="5434807"/>
            <a:ext cx="1487624" cy="324256"/>
          </a:xfrm>
          <a:prstGeom prst="roundRect">
            <a:avLst/>
          </a:prstGeom>
        </p:spPr>
        <p:style>
          <a:lnRef idx="1">
            <a:schemeClr val="accent1"/>
          </a:lnRef>
          <a:fillRef idx="3">
            <a:schemeClr val="accent1"/>
          </a:fillRef>
          <a:effectRef idx="2">
            <a:schemeClr val="accent1"/>
          </a:effectRef>
          <a:fontRef idx="minor">
            <a:schemeClr val="lt1"/>
          </a:fontRef>
        </p:style>
        <p:txBody>
          <a:bodyPr lIns="0" tIns="36576" rIns="0" bIns="3657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Kaldi*</a:t>
            </a:r>
          </a:p>
        </p:txBody>
      </p:sp>
      <p:cxnSp>
        <p:nvCxnSpPr>
          <p:cNvPr id="75" name="Straight Arrow Connector 74"/>
          <p:cNvCxnSpPr>
            <a:cxnSpLocks/>
            <a:stCxn id="67" idx="3"/>
            <a:endCxn id="4" idx="1"/>
          </p:cNvCxnSpPr>
          <p:nvPr/>
        </p:nvCxnSpPr>
        <p:spPr>
          <a:xfrm flipV="1">
            <a:off x="1963963" y="4658038"/>
            <a:ext cx="732388" cy="93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7" name="Rounded Rectangle 136"/>
          <p:cNvSpPr/>
          <p:nvPr/>
        </p:nvSpPr>
        <p:spPr>
          <a:xfrm>
            <a:off x="476339" y="4880814"/>
            <a:ext cx="1487624" cy="472327"/>
          </a:xfrm>
          <a:prstGeom prst="roundRect">
            <a:avLst/>
          </a:prstGeom>
        </p:spPr>
        <p:style>
          <a:lnRef idx="1">
            <a:schemeClr val="accent1"/>
          </a:lnRef>
          <a:fillRef idx="3">
            <a:schemeClr val="accent1"/>
          </a:fillRef>
          <a:effectRef idx="2">
            <a:schemeClr val="accent1"/>
          </a:effectRef>
          <a:fontRef idx="minor">
            <a:schemeClr val="lt1"/>
          </a:fontRef>
        </p:style>
        <p:txBody>
          <a:bodyPr lIns="0" tIns="48768" rIns="0" bIns="4876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Intel Clear"/>
                <a:ea typeface="+mn-ea"/>
                <a:cs typeface="+mn-cs"/>
              </a:rPr>
              <a:t>ONNX*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a:ln>
                  <a:noFill/>
                </a:ln>
                <a:solidFill>
                  <a:prstClr val="white"/>
                </a:solidFill>
                <a:effectLst/>
                <a:uLnTx/>
                <a:uFillTx/>
                <a:latin typeface="Intel Clear"/>
                <a:ea typeface="+mn-ea"/>
                <a:cs typeface="+mn-cs"/>
              </a:rPr>
              <a:t>Pytorch*, Caffe2* &amp; more</a:t>
            </a:r>
          </a:p>
        </p:txBody>
      </p:sp>
      <p:cxnSp>
        <p:nvCxnSpPr>
          <p:cNvPr id="8" name="Straight Arrow Connector 7"/>
          <p:cNvCxnSpPr>
            <a:cxnSpLocks/>
            <a:stCxn id="64" idx="3"/>
            <a:endCxn id="4" idx="1"/>
          </p:cNvCxnSpPr>
          <p:nvPr/>
        </p:nvCxnSpPr>
        <p:spPr>
          <a:xfrm>
            <a:off x="1963963" y="4617725"/>
            <a:ext cx="732388" cy="403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9461034" y="5512875"/>
            <a:ext cx="1566829" cy="3145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GNA Plugin</a:t>
            </a:r>
          </a:p>
        </p:txBody>
      </p:sp>
      <p:sp>
        <p:nvSpPr>
          <p:cNvPr id="6" name="TextBox 5"/>
          <p:cNvSpPr txBox="1"/>
          <p:nvPr/>
        </p:nvSpPr>
        <p:spPr>
          <a:xfrm>
            <a:off x="11087976" y="3199928"/>
            <a:ext cx="982051" cy="334002"/>
          </a:xfrm>
          <a:prstGeom prst="rect">
            <a:avLst/>
          </a:prstGeom>
          <a:noFill/>
        </p:spPr>
        <p:txBody>
          <a:bodyPr vert="horz" wrap="square" lIns="0" tIns="0" rIns="0" bIns="0" rtlCol="0">
            <a:spAutoFit/>
          </a:bodyPr>
          <a:lstStyle/>
          <a:p>
            <a:pPr marL="0" marR="0" lvl="0" indent="0" algn="l" defTabSz="914400" rtl="0" eaLnBrk="1" fontAlgn="auto" latinLnBrk="0" hangingPunct="1">
              <a:lnSpc>
                <a:spcPts val="1333"/>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Extendibility C++</a:t>
            </a:r>
          </a:p>
        </p:txBody>
      </p:sp>
      <p:sp>
        <p:nvSpPr>
          <p:cNvPr id="84" name="TextBox 83"/>
          <p:cNvSpPr txBox="1"/>
          <p:nvPr/>
        </p:nvSpPr>
        <p:spPr>
          <a:xfrm>
            <a:off x="11087976" y="3631123"/>
            <a:ext cx="982051" cy="334002"/>
          </a:xfrm>
          <a:prstGeom prst="rect">
            <a:avLst/>
          </a:prstGeom>
          <a:noFill/>
        </p:spPr>
        <p:txBody>
          <a:bodyPr vert="horz" wrap="square" lIns="0" tIns="0" rIns="0" bIns="0" rtlCol="0">
            <a:spAutoFit/>
          </a:bodyPr>
          <a:lstStyle/>
          <a:p>
            <a:pPr marL="0" marR="0" lvl="0" indent="0" algn="l" defTabSz="914400" rtl="0" eaLnBrk="1" fontAlgn="auto" latinLnBrk="0" hangingPunct="1">
              <a:lnSpc>
                <a:spcPts val="1333"/>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Extendibility OpenCL™</a:t>
            </a:r>
          </a:p>
        </p:txBody>
      </p:sp>
      <p:sp>
        <p:nvSpPr>
          <p:cNvPr id="87" name="TextBox 86"/>
          <p:cNvSpPr txBox="1"/>
          <p:nvPr/>
        </p:nvSpPr>
        <p:spPr>
          <a:xfrm>
            <a:off x="11089069" y="4492794"/>
            <a:ext cx="982051" cy="334002"/>
          </a:xfrm>
          <a:prstGeom prst="rect">
            <a:avLst/>
          </a:prstGeom>
          <a:noFill/>
        </p:spPr>
        <p:txBody>
          <a:bodyPr vert="horz" wrap="square" lIns="0" tIns="0" rIns="0" bIns="0" rtlCol="0">
            <a:spAutoFit/>
          </a:bodyPr>
          <a:lstStyle/>
          <a:p>
            <a:pPr marL="0" marR="0" lvl="0" indent="0" algn="l" defTabSz="914400" rtl="0" eaLnBrk="1" fontAlgn="auto" latinLnBrk="0" hangingPunct="1">
              <a:lnSpc>
                <a:spcPts val="1333"/>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3C71"/>
                </a:solidFill>
                <a:effectLst/>
                <a:uLnTx/>
                <a:uFillTx/>
                <a:latin typeface="Intel Clear"/>
                <a:ea typeface="+mn-ea"/>
                <a:cs typeface="+mn-cs"/>
              </a:rPr>
              <a:t>Extendibility OpenCL™</a:t>
            </a:r>
          </a:p>
        </p:txBody>
      </p:sp>
      <p:sp>
        <p:nvSpPr>
          <p:cNvPr id="76" name="Rectangle 75"/>
          <p:cNvSpPr/>
          <p:nvPr/>
        </p:nvSpPr>
        <p:spPr>
          <a:xfrm>
            <a:off x="9443534" y="4956583"/>
            <a:ext cx="1566829" cy="4535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white"/>
                </a:solidFill>
                <a:effectLst/>
                <a:uLnTx/>
                <a:uFillTx/>
                <a:latin typeface="Intel Clear"/>
                <a:ea typeface="+mn-ea"/>
                <a:cs typeface="+mn-cs"/>
              </a:rPr>
              <a:t>HDDL Plugin </a:t>
            </a:r>
            <a:br>
              <a:rPr kumimoji="0" lang="en-US" sz="1467" b="0" i="0" u="none" strike="noStrike" kern="1200" cap="none" spc="0" normalizeH="0" baseline="0" noProof="0" dirty="0">
                <a:ln>
                  <a:noFill/>
                </a:ln>
                <a:solidFill>
                  <a:prstClr val="white"/>
                </a:solidFill>
                <a:effectLst/>
                <a:uLnTx/>
                <a:uFillTx/>
                <a:latin typeface="Intel Clear"/>
                <a:ea typeface="+mn-ea"/>
                <a:cs typeface="+mn-cs"/>
              </a:rPr>
            </a:br>
            <a:r>
              <a:rPr kumimoji="0" lang="en-US" sz="1467" b="0" i="0" u="none" strike="noStrike" kern="1200" cap="none" spc="0" normalizeH="0" baseline="0" noProof="0" dirty="0">
                <a:ln>
                  <a:noFill/>
                </a:ln>
                <a:solidFill>
                  <a:prstClr val="white"/>
                </a:solidFill>
                <a:effectLst/>
                <a:uLnTx/>
                <a:uFillTx/>
                <a:latin typeface="Intel Clear"/>
                <a:ea typeface="+mn-ea"/>
                <a:cs typeface="+mn-cs"/>
              </a:rPr>
              <a:t>for VAD*</a:t>
            </a:r>
          </a:p>
        </p:txBody>
      </p:sp>
    </p:spTree>
    <p:extLst>
      <p:ext uri="{BB962C8B-B14F-4D97-AF65-F5344CB8AC3E}">
        <p14:creationId xmlns:p14="http://schemas.microsoft.com/office/powerpoint/2010/main" val="30926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609601" y="1313441"/>
            <a:ext cx="10529453" cy="2108638"/>
          </a:xfrm>
        </p:spPr>
        <p:txBody>
          <a:bodyPr numCol="2">
            <a:normAutofit/>
          </a:bodyPr>
          <a:lstStyle/>
          <a:p>
            <a:pPr>
              <a:spcBef>
                <a:spcPts val="1200"/>
              </a:spcBef>
            </a:pPr>
            <a:r>
              <a:rPr lang="en-US" sz="2000" b="1" dirty="0"/>
              <a:t>Model optimizer performs generic optimization</a:t>
            </a:r>
          </a:p>
          <a:p>
            <a:pPr lvl="1">
              <a:spcBef>
                <a:spcPts val="1200"/>
              </a:spcBef>
            </a:pPr>
            <a:r>
              <a:rPr lang="en-US" sz="2000" dirty="0"/>
              <a:t>Node merging</a:t>
            </a:r>
          </a:p>
          <a:p>
            <a:pPr lvl="1">
              <a:spcBef>
                <a:spcPts val="1200"/>
              </a:spcBef>
            </a:pPr>
            <a:r>
              <a:rPr lang="en-US" sz="2000" dirty="0"/>
              <a:t>Horizontal fusion</a:t>
            </a:r>
          </a:p>
          <a:p>
            <a:pPr lvl="1">
              <a:spcBef>
                <a:spcPts val="1200"/>
              </a:spcBef>
            </a:pPr>
            <a:r>
              <a:rPr lang="en-US" sz="2000" dirty="0"/>
              <a:t>Batch normalization to scale shift</a:t>
            </a:r>
          </a:p>
          <a:p>
            <a:pPr lvl="1">
              <a:spcBef>
                <a:spcPts val="1200"/>
              </a:spcBef>
            </a:pPr>
            <a:endParaRPr lang="en-US" sz="2000" dirty="0"/>
          </a:p>
          <a:p>
            <a:pPr lvl="1">
              <a:spcBef>
                <a:spcPts val="1200"/>
              </a:spcBef>
            </a:pPr>
            <a:r>
              <a:rPr lang="en-US" sz="2000" dirty="0"/>
              <a:t>Fold scale shift with convolution</a:t>
            </a:r>
          </a:p>
          <a:p>
            <a:pPr lvl="1">
              <a:spcBef>
                <a:spcPts val="1200"/>
              </a:spcBef>
            </a:pPr>
            <a:r>
              <a:rPr lang="en-US" sz="2000" dirty="0"/>
              <a:t>Drop unused layers (dropout)</a:t>
            </a:r>
          </a:p>
          <a:p>
            <a:pPr lvl="1">
              <a:spcBef>
                <a:spcPts val="1200"/>
              </a:spcBef>
            </a:pPr>
            <a:endParaRPr lang="en-US" sz="2000" dirty="0"/>
          </a:p>
        </p:txBody>
      </p:sp>
      <p:sp>
        <p:nvSpPr>
          <p:cNvPr id="4" name="Title 3"/>
          <p:cNvSpPr>
            <a:spLocks noGrp="1"/>
          </p:cNvSpPr>
          <p:nvPr>
            <p:ph type="title"/>
          </p:nvPr>
        </p:nvSpPr>
        <p:spPr>
          <a:xfrm>
            <a:off x="607483" y="713717"/>
            <a:ext cx="10974916" cy="599723"/>
          </a:xfrm>
        </p:spPr>
        <p:txBody>
          <a:bodyPr/>
          <a:lstStyle/>
          <a:p>
            <a:r>
              <a:rPr lang="en-US" sz="3600" dirty="0"/>
              <a:t>Model Optimizer: </a:t>
            </a:r>
            <a:r>
              <a:rPr lang="en-US" sz="3600" b="1" dirty="0"/>
              <a:t>generic optimization</a:t>
            </a:r>
            <a:endParaRPr lang="en-US" sz="3600"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srgbClr val="000000"/>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67" b="0" i="0" u="none" strike="noStrike" kern="1200" cap="none" spc="0" normalizeH="0" baseline="0" noProof="0" dirty="0">
              <a:ln>
                <a:noFill/>
              </a:ln>
              <a:solidFill>
                <a:srgbClr val="000000"/>
              </a:solidFill>
              <a:effectLst/>
              <a:uLnTx/>
              <a:uFillTx/>
              <a:latin typeface="Intel Clear"/>
              <a:ea typeface="+mn-ea"/>
              <a:cs typeface="Intel Clear"/>
            </a:endParaRPr>
          </a:p>
        </p:txBody>
      </p:sp>
      <p:sp>
        <p:nvSpPr>
          <p:cNvPr id="8" name="Content Placeholder 4">
            <a:extLst>
              <a:ext uri="{FF2B5EF4-FFF2-40B4-BE49-F238E27FC236}">
                <a16:creationId xmlns:a16="http://schemas.microsoft.com/office/drawing/2014/main" id="{4B8989F2-9062-46A8-A0E9-BCD376FBDA98}"/>
              </a:ext>
            </a:extLst>
          </p:cNvPr>
          <p:cNvSpPr txBox="1">
            <a:spLocks/>
          </p:cNvSpPr>
          <p:nvPr/>
        </p:nvSpPr>
        <p:spPr>
          <a:xfrm>
            <a:off x="609601" y="3686758"/>
            <a:ext cx="10646642" cy="1342923"/>
          </a:xfrm>
          <a:prstGeom prst="rect">
            <a:avLst/>
          </a:prstGeom>
        </p:spPr>
        <p:txBody>
          <a:bodyPr vert="horz" lIns="0" tIns="0" rIns="0" bIns="0" rtlCol="0">
            <a:normAutofit/>
          </a:bodyPr>
          <a:lstStyle>
            <a:lvl1pPr indent="0" defTabSz="609585">
              <a:spcBef>
                <a:spcPts val="1200"/>
              </a:spcBef>
              <a:spcAft>
                <a:spcPts val="0"/>
              </a:spcAft>
              <a:buFont typeface="Wingdings" panose="05000000000000000000" pitchFamily="2" charset="2"/>
              <a:buNone/>
              <a:defRPr sz="2000" b="1">
                <a:solidFill>
                  <a:srgbClr val="0071C5"/>
                </a:solidFill>
                <a:cs typeface="Intel Clear" panose="020B0604020203020204" pitchFamily="34" charset="0"/>
              </a:defRPr>
            </a:lvl1pPr>
            <a:lvl2pPr marL="300559" lvl="1" indent="-300559" defTabSz="609585">
              <a:spcBef>
                <a:spcPts val="1200"/>
              </a:spcBef>
              <a:buFont typeface="Wingdings" charset="2"/>
              <a:buChar char="§"/>
              <a:defRPr sz="2000" baseline="0">
                <a:solidFill>
                  <a:schemeClr val="tx2"/>
                </a:solidFill>
                <a:cs typeface="Intel Clear" panose="020B0604020203020204" pitchFamily="34" charset="0"/>
              </a:defRPr>
            </a:lvl2pPr>
            <a:lvl3pPr marL="607469" indent="-224361" defTabSz="609585">
              <a:spcBef>
                <a:spcPts val="1067"/>
              </a:spcBef>
              <a:buFont typeface="Intel Clear" panose="020B0604020203020204" pitchFamily="34" charset="0"/>
              <a:buChar char="–"/>
              <a:defRPr sz="1867">
                <a:solidFill>
                  <a:schemeClr val="tx2"/>
                </a:solidFill>
                <a:cs typeface="Intel Clear" panose="020B0604020203020204" pitchFamily="34" charset="0"/>
              </a:defRPr>
            </a:lvl3pPr>
            <a:lvl4pPr marL="918610" indent="-232828" defTabSz="609585">
              <a:spcBef>
                <a:spcPct val="20000"/>
              </a:spcBef>
              <a:buFont typeface="Arial"/>
              <a:buChar char="–"/>
              <a:defRPr sz="1600">
                <a:solidFill>
                  <a:schemeClr val="tx2"/>
                </a:solidFill>
                <a:cs typeface="Intel Clear" panose="020B0604020203020204" pitchFamily="34" charset="0"/>
              </a:defRPr>
            </a:lvl4pPr>
            <a:lvl5pPr marL="1221287" indent="-222245" defTabSz="609585">
              <a:spcBef>
                <a:spcPct val="20000"/>
              </a:spcBef>
              <a:buFont typeface="Intel Clear" panose="020B0604020203020204" pitchFamily="34" charset="0"/>
              <a:buChar char="–"/>
              <a:defRPr sz="1400">
                <a:solidFill>
                  <a:schemeClr val="tx2"/>
                </a:solidFill>
                <a:cs typeface="Intel Clear" panose="020B0604020203020204" pitchFamily="34" charset="0"/>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r>
              <a:rPr lang="en-US" dirty="0"/>
              <a:t>The simplest way to convert a model is to run mo.py with a path to the input model file</a:t>
            </a:r>
          </a:p>
          <a:p>
            <a:pPr marL="342900" indent="-342900">
              <a:buFont typeface="Wingdings" panose="05000000000000000000" pitchFamily="2" charset="2"/>
              <a:buChar char="§"/>
            </a:pPr>
            <a:r>
              <a:rPr lang="en-US" b="0" dirty="0">
                <a:solidFill>
                  <a:srgbClr val="003C71"/>
                </a:solidFill>
              </a:rPr>
              <a:t>By default, generic optimization will be automatically applied, unless manually set disable</a:t>
            </a:r>
          </a:p>
          <a:p>
            <a:pPr marL="0" lvl="1" indent="0">
              <a:buNone/>
            </a:pPr>
            <a:endParaRPr lang="en-US" dirty="0"/>
          </a:p>
        </p:txBody>
      </p:sp>
      <p:pic>
        <p:nvPicPr>
          <p:cNvPr id="19" name="Picture 18">
            <a:extLst>
              <a:ext uri="{FF2B5EF4-FFF2-40B4-BE49-F238E27FC236}">
                <a16:creationId xmlns:a16="http://schemas.microsoft.com/office/drawing/2014/main" id="{E11F1EAA-94B7-4862-8797-73908190804C}"/>
              </a:ext>
            </a:extLst>
          </p:cNvPr>
          <p:cNvPicPr>
            <a:picLocks noChangeAspect="1"/>
          </p:cNvPicPr>
          <p:nvPr/>
        </p:nvPicPr>
        <p:blipFill rotWithShape="1">
          <a:blip r:embed="rId3"/>
          <a:srcRect b="30356"/>
          <a:stretch/>
        </p:blipFill>
        <p:spPr>
          <a:xfrm>
            <a:off x="935757" y="4754644"/>
            <a:ext cx="10116917" cy="691999"/>
          </a:xfrm>
          <a:prstGeom prst="rect">
            <a:avLst/>
          </a:prstGeom>
        </p:spPr>
      </p:pic>
    </p:spTree>
    <p:extLst>
      <p:ext uri="{BB962C8B-B14F-4D97-AF65-F5344CB8AC3E}">
        <p14:creationId xmlns:p14="http://schemas.microsoft.com/office/powerpoint/2010/main" val="32815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7485" y="1604435"/>
            <a:ext cx="5847550" cy="4150430"/>
          </a:xfrm>
        </p:spPr>
        <p:txBody>
          <a:bodyPr/>
          <a:lstStyle/>
          <a:p>
            <a:pPr defTabSz="914356">
              <a:spcBef>
                <a:spcPts val="1200"/>
              </a:spcBef>
              <a:defRPr/>
            </a:pPr>
            <a:r>
              <a:rPr lang="en-US" sz="2400" kern="0" dirty="0">
                <a:solidFill>
                  <a:schemeClr val="accent1"/>
                </a:solidFill>
              </a:rPr>
              <a:t>Linear Operation Fusing: 3 stages</a:t>
            </a:r>
          </a:p>
          <a:p>
            <a:pPr marL="342900" indent="-342900" defTabSz="914356">
              <a:spcBef>
                <a:spcPts val="800"/>
              </a:spcBef>
              <a:buFont typeface="+mj-lt"/>
              <a:buAutoNum type="arabicPeriod"/>
              <a:defRPr/>
            </a:pPr>
            <a:r>
              <a:rPr lang="en-US" sz="2000" b="1" kern="0" dirty="0" err="1">
                <a:solidFill>
                  <a:srgbClr val="002060"/>
                </a:solidFill>
              </a:rPr>
              <a:t>BatchNorm</a:t>
            </a:r>
            <a:r>
              <a:rPr lang="en-US" sz="2000" b="1" kern="0" dirty="0">
                <a:solidFill>
                  <a:srgbClr val="002060"/>
                </a:solidFill>
              </a:rPr>
              <a:t> and </a:t>
            </a:r>
            <a:r>
              <a:rPr lang="en-US" sz="2000" b="1" kern="0" dirty="0" err="1">
                <a:solidFill>
                  <a:srgbClr val="002060"/>
                </a:solidFill>
              </a:rPr>
              <a:t>ScaleShift</a:t>
            </a:r>
            <a:r>
              <a:rPr lang="en-US" sz="2000" b="1" kern="0" dirty="0">
                <a:solidFill>
                  <a:srgbClr val="002060"/>
                </a:solidFill>
              </a:rPr>
              <a:t> decomposition: </a:t>
            </a:r>
            <a:r>
              <a:rPr lang="en-US" sz="2000" i="1" kern="0" dirty="0">
                <a:solidFill>
                  <a:srgbClr val="002060"/>
                </a:solidFill>
              </a:rPr>
              <a:t>BN</a:t>
            </a:r>
            <a:r>
              <a:rPr lang="en-US" sz="2000" kern="0" dirty="0">
                <a:solidFill>
                  <a:srgbClr val="002060"/>
                </a:solidFill>
              </a:rPr>
              <a:t> layers decomposes to </a:t>
            </a:r>
            <a:r>
              <a:rPr lang="en-US" sz="2000" i="1" kern="0" dirty="0" err="1">
                <a:solidFill>
                  <a:schemeClr val="accent1"/>
                </a:solidFill>
              </a:rPr>
              <a:t>Mul</a:t>
            </a:r>
            <a:r>
              <a:rPr lang="en-US" sz="2000" i="1" kern="0" dirty="0">
                <a:solidFill>
                  <a:schemeClr val="accent1"/>
                </a:solidFill>
              </a:rPr>
              <a:t>-&gt;Add-&gt;</a:t>
            </a:r>
            <a:r>
              <a:rPr lang="en-US" sz="2000" i="1" kern="0" dirty="0" err="1">
                <a:solidFill>
                  <a:schemeClr val="accent1"/>
                </a:solidFill>
              </a:rPr>
              <a:t>Mul</a:t>
            </a:r>
            <a:r>
              <a:rPr lang="en-US" sz="2000" i="1" kern="0" dirty="0">
                <a:solidFill>
                  <a:schemeClr val="accent1"/>
                </a:solidFill>
              </a:rPr>
              <a:t>-&gt;Add</a:t>
            </a:r>
            <a:r>
              <a:rPr lang="en-US" sz="2000" kern="0" dirty="0">
                <a:solidFill>
                  <a:schemeClr val="accent1"/>
                </a:solidFill>
              </a:rPr>
              <a:t> </a:t>
            </a:r>
            <a:r>
              <a:rPr lang="en-US" sz="2000" kern="0" dirty="0">
                <a:solidFill>
                  <a:srgbClr val="002060"/>
                </a:solidFill>
              </a:rPr>
              <a:t>sequence; </a:t>
            </a:r>
            <a:r>
              <a:rPr lang="en-US" sz="2000" kern="0" dirty="0" err="1">
                <a:solidFill>
                  <a:srgbClr val="002060"/>
                </a:solidFill>
              </a:rPr>
              <a:t>ScaleShift</a:t>
            </a:r>
            <a:r>
              <a:rPr lang="en-US" sz="2000" kern="0" dirty="0">
                <a:solidFill>
                  <a:srgbClr val="002060"/>
                </a:solidFill>
              </a:rPr>
              <a:t> layers decomposes to </a:t>
            </a:r>
            <a:r>
              <a:rPr lang="en-US" sz="2000" i="1" kern="0" dirty="0" err="1">
                <a:solidFill>
                  <a:schemeClr val="accent1"/>
                </a:solidFill>
              </a:rPr>
              <a:t>Mul</a:t>
            </a:r>
            <a:r>
              <a:rPr lang="en-US" sz="2000" i="1" kern="0" dirty="0">
                <a:solidFill>
                  <a:schemeClr val="accent1"/>
                </a:solidFill>
              </a:rPr>
              <a:t>-&gt;Add</a:t>
            </a:r>
            <a:r>
              <a:rPr lang="en-US" sz="2000" kern="0" dirty="0">
                <a:solidFill>
                  <a:srgbClr val="002060"/>
                </a:solidFill>
              </a:rPr>
              <a:t> sequence.</a:t>
            </a:r>
          </a:p>
          <a:p>
            <a:pPr marL="342900" indent="-342900" defTabSz="914356">
              <a:spcBef>
                <a:spcPts val="1200"/>
              </a:spcBef>
              <a:buFont typeface="+mj-lt"/>
              <a:buAutoNum type="arabicPeriod"/>
              <a:defRPr/>
            </a:pPr>
            <a:r>
              <a:rPr lang="en-US" sz="2000" b="1" kern="0" dirty="0">
                <a:solidFill>
                  <a:srgbClr val="002060"/>
                </a:solidFill>
              </a:rPr>
              <a:t>Linear operations merge: </a:t>
            </a:r>
            <a:r>
              <a:rPr lang="en-US" sz="2000" kern="0" dirty="0">
                <a:solidFill>
                  <a:srgbClr val="002060"/>
                </a:solidFill>
              </a:rPr>
              <a:t>Merges sequences of </a:t>
            </a:r>
            <a:r>
              <a:rPr lang="en-US" sz="2000" kern="0" dirty="0" err="1">
                <a:solidFill>
                  <a:srgbClr val="002060"/>
                </a:solidFill>
              </a:rPr>
              <a:t>Mul</a:t>
            </a:r>
            <a:r>
              <a:rPr lang="en-US" sz="2000" kern="0" dirty="0">
                <a:solidFill>
                  <a:srgbClr val="002060"/>
                </a:solidFill>
              </a:rPr>
              <a:t> and Add operations to the </a:t>
            </a:r>
            <a:r>
              <a:rPr lang="en-US" sz="2000" b="1" kern="0" dirty="0">
                <a:solidFill>
                  <a:srgbClr val="002060"/>
                </a:solidFill>
              </a:rPr>
              <a:t>single</a:t>
            </a:r>
            <a:r>
              <a:rPr lang="en-US" sz="2000" kern="0" dirty="0">
                <a:solidFill>
                  <a:srgbClr val="002060"/>
                </a:solidFill>
              </a:rPr>
              <a:t> </a:t>
            </a:r>
            <a:r>
              <a:rPr lang="en-US" sz="2000" kern="0" dirty="0" err="1">
                <a:solidFill>
                  <a:srgbClr val="002060"/>
                </a:solidFill>
              </a:rPr>
              <a:t>Mul</a:t>
            </a:r>
            <a:r>
              <a:rPr lang="en-US" sz="2000" kern="0" dirty="0">
                <a:solidFill>
                  <a:srgbClr val="002060"/>
                </a:solidFill>
              </a:rPr>
              <a:t>-&gt;Add instance.</a:t>
            </a:r>
          </a:p>
          <a:p>
            <a:pPr marL="342900" indent="-342900" defTabSz="914356">
              <a:spcBef>
                <a:spcPts val="1200"/>
              </a:spcBef>
              <a:spcAft>
                <a:spcPts val="400"/>
              </a:spcAft>
              <a:buFont typeface="+mj-lt"/>
              <a:buAutoNum type="arabicPeriod"/>
              <a:defRPr/>
            </a:pPr>
            <a:r>
              <a:rPr lang="en-US" sz="2000" b="1" dirty="0">
                <a:solidFill>
                  <a:schemeClr val="tx2">
                    <a:lumMod val="75000"/>
                  </a:schemeClr>
                </a:solidFill>
              </a:rPr>
              <a:t>Linear operations fusion: </a:t>
            </a:r>
            <a:r>
              <a:rPr lang="en-US" sz="2000" dirty="0">
                <a:solidFill>
                  <a:schemeClr val="tx2">
                    <a:lumMod val="75000"/>
                  </a:schemeClr>
                </a:solidFill>
              </a:rPr>
              <a:t>Fuses </a:t>
            </a:r>
            <a:r>
              <a:rPr lang="en-US" sz="2000" dirty="0" err="1">
                <a:solidFill>
                  <a:schemeClr val="tx2">
                    <a:lumMod val="75000"/>
                  </a:schemeClr>
                </a:solidFill>
              </a:rPr>
              <a:t>Mul</a:t>
            </a:r>
            <a:r>
              <a:rPr lang="en-US" sz="2000" dirty="0">
                <a:solidFill>
                  <a:schemeClr val="tx2">
                    <a:lumMod val="75000"/>
                  </a:schemeClr>
                </a:solidFill>
              </a:rPr>
              <a:t> and Add operations to Convolution or </a:t>
            </a:r>
            <a:r>
              <a:rPr lang="en-US" sz="2000" dirty="0" err="1">
                <a:solidFill>
                  <a:schemeClr val="tx2">
                    <a:lumMod val="75000"/>
                  </a:schemeClr>
                </a:solidFill>
              </a:rPr>
              <a:t>FullybConnected</a:t>
            </a:r>
            <a:r>
              <a:rPr lang="en-US" sz="2000" dirty="0">
                <a:solidFill>
                  <a:schemeClr val="tx2">
                    <a:lumMod val="75000"/>
                  </a:schemeClr>
                </a:solidFill>
              </a:rPr>
              <a:t> layers.</a:t>
            </a:r>
          </a:p>
          <a:p>
            <a:pPr>
              <a:spcBef>
                <a:spcPts val="1200"/>
              </a:spcBef>
            </a:pPr>
            <a:endParaRPr lang="en-US" sz="1800" dirty="0"/>
          </a:p>
        </p:txBody>
      </p:sp>
      <p:sp>
        <p:nvSpPr>
          <p:cNvPr id="4" name="Title 2"/>
          <p:cNvSpPr>
            <a:spLocks noGrp="1"/>
          </p:cNvSpPr>
          <p:nvPr>
            <p:ph type="title"/>
          </p:nvPr>
        </p:nvSpPr>
        <p:spPr>
          <a:xfrm>
            <a:off x="607483" y="822276"/>
            <a:ext cx="10974916" cy="852064"/>
          </a:xfrm>
        </p:spPr>
        <p:txBody>
          <a:bodyPr/>
          <a:lstStyle/>
          <a:p>
            <a:pPr>
              <a:spcBef>
                <a:spcPts val="600"/>
              </a:spcBef>
            </a:pPr>
            <a:r>
              <a:rPr lang="en-US" sz="4000" dirty="0"/>
              <a:t>Model Optimization Techniques</a:t>
            </a:r>
            <a:br>
              <a:rPr lang="en-US" sz="4000" dirty="0"/>
            </a:br>
            <a:endParaRPr lang="en-US" sz="2000" dirty="0">
              <a:solidFill>
                <a:schemeClr val="accent1"/>
              </a:solidFill>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grpSp>
        <p:nvGrpSpPr>
          <p:cNvPr id="16" name="Group 15"/>
          <p:cNvGrpSpPr/>
          <p:nvPr/>
        </p:nvGrpSpPr>
        <p:grpSpPr>
          <a:xfrm>
            <a:off x="6693998" y="1573321"/>
            <a:ext cx="5293154" cy="4577803"/>
            <a:chOff x="6826274" y="1510718"/>
            <a:chExt cx="5293154" cy="4577803"/>
          </a:xfrm>
        </p:grpSpPr>
        <p:pic>
          <p:nvPicPr>
            <p:cNvPr id="6" name="Picture 4" descr="resnet_269_fused.png"/>
            <p:cNvPicPr>
              <a:picLocks noChangeAspect="1" noChangeArrowheads="1"/>
            </p:cNvPicPr>
            <p:nvPr/>
          </p:nvPicPr>
          <p:blipFill rotWithShape="1">
            <a:blip r:embed="rId3">
              <a:extLst>
                <a:ext uri="{28A0092B-C50C-407E-A947-70E740481C1C}">
                  <a14:useLocalDpi xmlns:a14="http://schemas.microsoft.com/office/drawing/2010/main" val="0"/>
                </a:ext>
              </a:extLst>
            </a:blip>
            <a:srcRect l="4268"/>
            <a:stretch/>
          </p:blipFill>
          <p:spPr bwMode="auto">
            <a:xfrm>
              <a:off x="9573371" y="1810512"/>
              <a:ext cx="2383765" cy="3305773"/>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9286231" y="3517124"/>
              <a:ext cx="459563" cy="307728"/>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ntel Clear"/>
                <a:ea typeface="+mn-ea"/>
                <a:cs typeface="+mn-cs"/>
              </a:endParaRPr>
            </a:p>
          </p:txBody>
        </p:sp>
        <p:sp>
          <p:nvSpPr>
            <p:cNvPr id="8" name="Rectangle 7"/>
            <p:cNvSpPr/>
            <p:nvPr/>
          </p:nvSpPr>
          <p:spPr>
            <a:xfrm>
              <a:off x="6826274" y="5826911"/>
              <a:ext cx="2733441"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Intel Clear"/>
                  <a:ea typeface="+mn-ea"/>
                  <a:cs typeface="+mn-cs"/>
                </a:rPr>
                <a:t>Caffe* Resnet269 block (from </a:t>
              </a:r>
              <a:r>
                <a:rPr kumimoji="0" lang="en-US" sz="1100" b="0" i="0" u="none" strike="noStrike" kern="1200" cap="none" spc="0" normalizeH="0" baseline="0" noProof="0" dirty="0" err="1">
                  <a:ln>
                    <a:noFill/>
                  </a:ln>
                  <a:solidFill>
                    <a:prstClr val="black"/>
                  </a:solidFill>
                  <a:effectLst/>
                  <a:uLnTx/>
                  <a:uFillTx/>
                  <a:latin typeface="Intel Clear"/>
                  <a:ea typeface="+mn-ea"/>
                  <a:cs typeface="+mn-cs"/>
                </a:rPr>
                <a:t>Netscope</a:t>
              </a:r>
              <a:r>
                <a:rPr kumimoji="0" lang="en-US" sz="1100" b="0" i="0" u="none" strike="noStrike" kern="1200" cap="none" spc="0" normalizeH="0" baseline="0" noProof="0" dirty="0">
                  <a:ln>
                    <a:noFill/>
                  </a:ln>
                  <a:solidFill>
                    <a:prstClr val="black"/>
                  </a:solidFill>
                  <a:effectLst/>
                  <a:uLnTx/>
                  <a:uFillTx/>
                  <a:latin typeface="Intel Clear"/>
                  <a:ea typeface="+mn-ea"/>
                  <a:cs typeface="+mn-cs"/>
                </a:rPr>
                <a:t>)</a:t>
              </a:r>
            </a:p>
          </p:txBody>
        </p:sp>
        <p:sp>
          <p:nvSpPr>
            <p:cNvPr id="9" name="Rectangle 8"/>
            <p:cNvSpPr/>
            <p:nvPr/>
          </p:nvSpPr>
          <p:spPr>
            <a:xfrm>
              <a:off x="9630228" y="5261375"/>
              <a:ext cx="2489200"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Intel Clear"/>
                  <a:ea typeface="+mn-ea"/>
                  <a:cs typeface="+mn-cs"/>
                </a:rPr>
                <a:t>Merged </a:t>
              </a:r>
              <a:r>
                <a:rPr kumimoji="0" lang="en-US" sz="1100" b="0" i="0" u="none" strike="noStrike" kern="1200" cap="none" spc="0" normalizeH="0" baseline="0" noProof="0" dirty="0" err="1">
                  <a:ln>
                    <a:noFill/>
                  </a:ln>
                  <a:solidFill>
                    <a:prstClr val="black"/>
                  </a:solidFill>
                  <a:effectLst/>
                  <a:uLnTx/>
                  <a:uFillTx/>
                  <a:latin typeface="Intel Clear"/>
                  <a:ea typeface="+mn-ea"/>
                  <a:cs typeface="+mn-cs"/>
                </a:rPr>
                <a:t>Caffe</a:t>
              </a:r>
              <a:r>
                <a:rPr kumimoji="0" lang="en-US" sz="1100" b="0" i="0" u="none" strike="noStrike" kern="1200" cap="none" spc="0" normalizeH="0" baseline="0" noProof="0" dirty="0">
                  <a:ln>
                    <a:noFill/>
                  </a:ln>
                  <a:solidFill>
                    <a:prstClr val="black"/>
                  </a:solidFill>
                  <a:effectLst/>
                  <a:uLnTx/>
                  <a:uFillTx/>
                  <a:latin typeface="Intel Clear"/>
                  <a:ea typeface="+mn-ea"/>
                  <a:cs typeface="+mn-cs"/>
                </a:rPr>
                <a:t>* Resnet269 block </a:t>
              </a:r>
              <a:br>
                <a:rPr kumimoji="0" lang="en-US" sz="1100" b="0" i="0" u="none" strike="noStrike" kern="1200" cap="none" spc="0" normalizeH="0" baseline="0" noProof="0" dirty="0">
                  <a:ln>
                    <a:noFill/>
                  </a:ln>
                  <a:solidFill>
                    <a:prstClr val="black"/>
                  </a:solidFill>
                  <a:effectLst/>
                  <a:uLnTx/>
                  <a:uFillTx/>
                  <a:latin typeface="Intel Clear"/>
                  <a:ea typeface="+mn-ea"/>
                  <a:cs typeface="+mn-cs"/>
                </a:rPr>
              </a:br>
              <a:r>
                <a:rPr kumimoji="0" lang="en-US" sz="1100" b="0" i="0" u="none" strike="noStrike" kern="1200" cap="none" spc="0" normalizeH="0" baseline="0" noProof="0" dirty="0">
                  <a:ln>
                    <a:noFill/>
                  </a:ln>
                  <a:solidFill>
                    <a:prstClr val="black"/>
                  </a:solidFill>
                  <a:effectLst/>
                  <a:uLnTx/>
                  <a:uFillTx/>
                  <a:latin typeface="Intel Clear"/>
                  <a:ea typeface="+mn-ea"/>
                  <a:cs typeface="+mn-cs"/>
                </a:rPr>
                <a:t>(from </a:t>
              </a:r>
              <a:r>
                <a:rPr kumimoji="0" lang="en-US" sz="1100" b="0" i="0" u="none" strike="noStrike" kern="1200" cap="none" spc="0" normalizeH="0" baseline="0" noProof="0" dirty="0" err="1">
                  <a:ln>
                    <a:noFill/>
                  </a:ln>
                  <a:solidFill>
                    <a:prstClr val="black"/>
                  </a:solidFill>
                  <a:effectLst/>
                  <a:uLnTx/>
                  <a:uFillTx/>
                  <a:latin typeface="Intel Clear"/>
                  <a:ea typeface="+mn-ea"/>
                  <a:cs typeface="+mn-cs"/>
                </a:rPr>
                <a:t>Netscope</a:t>
              </a:r>
              <a:r>
                <a:rPr kumimoji="0" lang="en-US" sz="1100" b="0" i="0" u="none" strike="noStrike" kern="1200" cap="none" spc="0" normalizeH="0" baseline="0" noProof="0" dirty="0">
                  <a:ln>
                    <a:noFill/>
                  </a:ln>
                  <a:solidFill>
                    <a:prstClr val="black"/>
                  </a:solidFill>
                  <a:effectLst/>
                  <a:uLnTx/>
                  <a:uFillTx/>
                  <a:latin typeface="Intel Clear"/>
                  <a:ea typeface="+mn-ea"/>
                  <a:cs typeface="+mn-cs"/>
                </a:rPr>
                <a:t>*)</a:t>
              </a:r>
            </a:p>
          </p:txBody>
        </p:sp>
        <p:grpSp>
          <p:nvGrpSpPr>
            <p:cNvPr id="10" name="Group 9"/>
            <p:cNvGrpSpPr/>
            <p:nvPr/>
          </p:nvGrpSpPr>
          <p:grpSpPr>
            <a:xfrm>
              <a:off x="6874449" y="1510718"/>
              <a:ext cx="2411783" cy="4122223"/>
              <a:chOff x="6956573" y="1756501"/>
              <a:chExt cx="2274372" cy="3918585"/>
            </a:xfrm>
          </p:grpSpPr>
          <p:pic>
            <p:nvPicPr>
              <p:cNvPr id="11" name="Picture 2" descr="resnet_26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573" y="1756501"/>
                <a:ext cx="2274372" cy="391858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779112" y="2735702"/>
                <a:ext cx="1182914" cy="449943"/>
              </a:xfrm>
              <a:prstGeom prst="rect">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sp>
            <p:nvSpPr>
              <p:cNvPr id="13" name="Rectangle 12"/>
              <p:cNvSpPr/>
              <p:nvPr/>
            </p:nvSpPr>
            <p:spPr>
              <a:xfrm>
                <a:off x="7779112" y="3857799"/>
                <a:ext cx="1182914" cy="449943"/>
              </a:xfrm>
              <a:prstGeom prst="rect">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ntel Clear"/>
                  <a:ea typeface="+mn-ea"/>
                  <a:cs typeface="+mn-cs"/>
                </a:endParaRPr>
              </a:p>
            </p:txBody>
          </p:sp>
        </p:grpSp>
      </p:grpSp>
    </p:spTree>
    <p:extLst>
      <p:ext uri="{BB962C8B-B14F-4D97-AF65-F5344CB8AC3E}">
        <p14:creationId xmlns:p14="http://schemas.microsoft.com/office/powerpoint/2010/main" val="28143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607483" y="1946192"/>
            <a:ext cx="4048922" cy="3514321"/>
          </a:xfrm>
        </p:spPr>
        <p:txBody>
          <a:bodyPr/>
          <a:lstStyle/>
          <a:p>
            <a:pPr>
              <a:spcBef>
                <a:spcPts val="800"/>
              </a:spcBef>
            </a:pPr>
            <a:r>
              <a:rPr lang="en-US" sz="2200" dirty="0">
                <a:solidFill>
                  <a:schemeClr val="tx2"/>
                </a:solidFill>
              </a:rPr>
              <a:t>Example</a:t>
            </a:r>
          </a:p>
          <a:p>
            <a:pPr marL="457189" indent="-457189">
              <a:spcBef>
                <a:spcPts val="800"/>
              </a:spcBef>
              <a:buAutoNum type="arabicPeriod"/>
            </a:pPr>
            <a:r>
              <a:rPr lang="en-US" sz="2200" dirty="0">
                <a:solidFill>
                  <a:schemeClr val="tx2"/>
                </a:solidFill>
              </a:rPr>
              <a:t>Remove Batch normalization stage.</a:t>
            </a:r>
          </a:p>
          <a:p>
            <a:pPr marL="457189" indent="-457189">
              <a:spcBef>
                <a:spcPts val="800"/>
              </a:spcBef>
              <a:buAutoNum type="arabicPeriod"/>
            </a:pPr>
            <a:r>
              <a:rPr lang="en-US" sz="2200" dirty="0">
                <a:solidFill>
                  <a:schemeClr val="tx2"/>
                </a:solidFill>
              </a:rPr>
              <a:t>Recalculate the weights to ‘include’ the operation.</a:t>
            </a:r>
          </a:p>
          <a:p>
            <a:pPr marL="457189" indent="-457189">
              <a:spcBef>
                <a:spcPts val="800"/>
              </a:spcBef>
              <a:buAutoNum type="arabicPeriod"/>
            </a:pPr>
            <a:r>
              <a:rPr lang="en-US" sz="2200" dirty="0">
                <a:solidFill>
                  <a:schemeClr val="tx2"/>
                </a:solidFill>
              </a:rPr>
              <a:t>Merge Convolution and </a:t>
            </a:r>
            <a:r>
              <a:rPr lang="en-US" sz="2200" dirty="0" err="1">
                <a:solidFill>
                  <a:schemeClr val="tx2"/>
                </a:solidFill>
              </a:rPr>
              <a:t>ReLU</a:t>
            </a:r>
            <a:r>
              <a:rPr lang="en-US" sz="2200" dirty="0">
                <a:solidFill>
                  <a:schemeClr val="tx2"/>
                </a:solidFill>
              </a:rPr>
              <a:t> into one optimized kernel.</a:t>
            </a:r>
          </a:p>
          <a:p>
            <a:pPr>
              <a:spcBef>
                <a:spcPts val="800"/>
              </a:spcBef>
            </a:pPr>
            <a:endParaRPr lang="en-US" sz="1867" dirty="0">
              <a:solidFill>
                <a:schemeClr val="tx2"/>
              </a:solidFill>
            </a:endParaRPr>
          </a:p>
        </p:txBody>
      </p:sp>
      <p:sp>
        <p:nvSpPr>
          <p:cNvPr id="4" name="Title 3"/>
          <p:cNvSpPr>
            <a:spLocks noGrp="1"/>
          </p:cNvSpPr>
          <p:nvPr>
            <p:ph type="title"/>
          </p:nvPr>
        </p:nvSpPr>
        <p:spPr/>
        <p:txBody>
          <a:bodyPr/>
          <a:lstStyle/>
          <a:p>
            <a:r>
              <a:rPr lang="en-US" sz="3600" dirty="0">
                <a:latin typeface="+mj-lt"/>
              </a:rPr>
              <a:t>Model Optimizer: Linear Operation Fusing</a:t>
            </a:r>
          </a:p>
        </p:txBody>
      </p:sp>
      <p:sp>
        <p:nvSpPr>
          <p:cNvPr id="3" name="Slide Number Placeholder 2"/>
          <p:cNvSpPr>
            <a:spLocks noGrp="1"/>
          </p:cNvSpPr>
          <p:nvPr>
            <p:ph type="sldNum" sz="quarter"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EE2556C5-CE8C-6547-B838-EA80C61A4AF7}" type="slidenum">
              <a:rPr kumimoji="0" lang="en-US" sz="1067" b="0" i="0" u="none" strike="noStrike" kern="1200" cap="none" spc="0" normalizeH="0" baseline="0" noProof="0" smtClean="0">
                <a:ln>
                  <a:noFill/>
                </a:ln>
                <a:solidFill>
                  <a:prstClr val="white"/>
                </a:solidFill>
                <a:effectLst/>
                <a:uLnTx/>
                <a:uFillTx/>
                <a:latin typeface="Intel Clear"/>
                <a:ea typeface="+mn-ea"/>
                <a:cs typeface="Intel Clear"/>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sz="1067" b="0" i="0" u="none" strike="noStrike" kern="1200" cap="none" spc="0" normalizeH="0" baseline="0" noProof="0" dirty="0">
              <a:ln>
                <a:noFill/>
              </a:ln>
              <a:solidFill>
                <a:prstClr val="white"/>
              </a:solidFill>
              <a:effectLst/>
              <a:uLnTx/>
              <a:uFillTx/>
              <a:latin typeface="Intel Clear"/>
              <a:ea typeface="+mn-ea"/>
              <a:cs typeface="Intel Clear"/>
            </a:endParaRPr>
          </a:p>
        </p:txBody>
      </p:sp>
      <p:pic>
        <p:nvPicPr>
          <p:cNvPr id="7" name="Picture 6"/>
          <p:cNvPicPr>
            <a:picLocks noChangeAspect="1"/>
          </p:cNvPicPr>
          <p:nvPr/>
        </p:nvPicPr>
        <p:blipFill>
          <a:blip r:embed="rId3"/>
          <a:stretch>
            <a:fillRect/>
          </a:stretch>
        </p:blipFill>
        <p:spPr>
          <a:xfrm>
            <a:off x="4773797" y="1987132"/>
            <a:ext cx="6806487" cy="3131623"/>
          </a:xfrm>
          <a:prstGeom prst="rect">
            <a:avLst/>
          </a:prstGeom>
        </p:spPr>
      </p:pic>
      <p:sp>
        <p:nvSpPr>
          <p:cNvPr id="2" name="TextBox 1">
            <a:extLst>
              <a:ext uri="{FF2B5EF4-FFF2-40B4-BE49-F238E27FC236}">
                <a16:creationId xmlns:a16="http://schemas.microsoft.com/office/drawing/2014/main" id="{9DE4D77C-FE6E-4F1C-B608-F37DB63144D2}"/>
              </a:ext>
            </a:extLst>
          </p:cNvPr>
          <p:cNvSpPr txBox="1"/>
          <p:nvPr/>
        </p:nvSpPr>
        <p:spPr>
          <a:xfrm>
            <a:off x="6242957" y="5460513"/>
            <a:ext cx="1439597" cy="83099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0" rIns="0" bIns="0" rtlCol="0">
            <a:spAutoFit/>
          </a:bodyPr>
          <a:lstStyle/>
          <a:p>
            <a:pPr algn="ctr"/>
            <a:r>
              <a:rPr lang="en-US" dirty="0"/>
              <a:t>Topology Optimization</a:t>
            </a:r>
          </a:p>
          <a:p>
            <a:pPr algn="ctr"/>
            <a:r>
              <a:rPr lang="en-US" dirty="0"/>
              <a:t>HW agnostic</a:t>
            </a:r>
          </a:p>
        </p:txBody>
      </p:sp>
      <p:sp>
        <p:nvSpPr>
          <p:cNvPr id="8" name="TextBox 7">
            <a:extLst>
              <a:ext uri="{FF2B5EF4-FFF2-40B4-BE49-F238E27FC236}">
                <a16:creationId xmlns:a16="http://schemas.microsoft.com/office/drawing/2014/main" id="{CC25E913-AAE9-4983-AE84-ACC9BEBAF2FB}"/>
              </a:ext>
            </a:extLst>
          </p:cNvPr>
          <p:cNvSpPr txBox="1"/>
          <p:nvPr/>
        </p:nvSpPr>
        <p:spPr>
          <a:xfrm>
            <a:off x="8739068" y="5455747"/>
            <a:ext cx="1439597" cy="83099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0" rIns="0" bIns="0" rtlCol="0">
            <a:spAutoFit/>
          </a:bodyPr>
          <a:lstStyle/>
          <a:p>
            <a:pPr algn="ctr"/>
            <a:r>
              <a:rPr lang="en-US" dirty="0"/>
              <a:t>Runtime Optimization</a:t>
            </a:r>
          </a:p>
          <a:p>
            <a:pPr algn="ctr"/>
            <a:r>
              <a:rPr lang="en-US" dirty="0"/>
              <a:t>HW related</a:t>
            </a:r>
          </a:p>
        </p:txBody>
      </p:sp>
      <p:cxnSp>
        <p:nvCxnSpPr>
          <p:cNvPr id="9" name="Straight Arrow Connector 8">
            <a:extLst>
              <a:ext uri="{FF2B5EF4-FFF2-40B4-BE49-F238E27FC236}">
                <a16:creationId xmlns:a16="http://schemas.microsoft.com/office/drawing/2014/main" id="{C6CB70D7-7B6E-4C58-93F1-233FB0D667B7}"/>
              </a:ext>
            </a:extLst>
          </p:cNvPr>
          <p:cNvCxnSpPr>
            <a:cxnSpLocks/>
            <a:stCxn id="2" idx="0"/>
          </p:cNvCxnSpPr>
          <p:nvPr/>
        </p:nvCxnSpPr>
        <p:spPr>
          <a:xfrm flipH="1" flipV="1">
            <a:off x="6962755" y="4065814"/>
            <a:ext cx="1" cy="13946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77A4E4E-3C49-406B-AFE6-884E85F282B0}"/>
              </a:ext>
            </a:extLst>
          </p:cNvPr>
          <p:cNvCxnSpPr>
            <a:cxnSpLocks/>
          </p:cNvCxnSpPr>
          <p:nvPr/>
        </p:nvCxnSpPr>
        <p:spPr>
          <a:xfrm flipH="1" flipV="1">
            <a:off x="9458866" y="4065814"/>
            <a:ext cx="1" cy="13946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51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5BA225-1D60-4CAA-A7FD-BC75A3D9A5F7}"/>
              </a:ext>
            </a:extLst>
          </p:cNvPr>
          <p:cNvSpPr>
            <a:spLocks noGrp="1"/>
          </p:cNvSpPr>
          <p:nvPr>
            <p:ph type="sldNum" sz="quarter" idx="12"/>
          </p:nvPr>
        </p:nvSpPr>
        <p:spPr/>
        <p:txBody>
          <a:bodyPr/>
          <a:lstStyle/>
          <a:p>
            <a:fld id="{EE2556C5-CE8C-6547-B838-EA80C61A4AF7}" type="slidenum">
              <a:rPr lang="en-US" smtClean="0"/>
              <a:pPr/>
              <a:t>6</a:t>
            </a:fld>
            <a:endParaRPr lang="en-US"/>
          </a:p>
        </p:txBody>
      </p:sp>
      <p:sp>
        <p:nvSpPr>
          <p:cNvPr id="6" name="Content Placeholder 2">
            <a:extLst>
              <a:ext uri="{FF2B5EF4-FFF2-40B4-BE49-F238E27FC236}">
                <a16:creationId xmlns:a16="http://schemas.microsoft.com/office/drawing/2014/main" id="{625EC920-0746-4654-BCDC-A913DD3E38A1}"/>
              </a:ext>
            </a:extLst>
          </p:cNvPr>
          <p:cNvSpPr txBox="1">
            <a:spLocks/>
          </p:cNvSpPr>
          <p:nvPr/>
        </p:nvSpPr>
        <p:spPr>
          <a:xfrm>
            <a:off x="608013" y="1331472"/>
            <a:ext cx="5486401" cy="5137834"/>
          </a:xfrm>
          <a:prstGeom prst="rect">
            <a:avLst/>
          </a:prstGeom>
        </p:spPr>
        <p:txBody>
          <a:bodyPr vert="horz" lIns="0" tIns="0" rIns="0" bIns="0" rtlCol="0">
            <a:noAutofit/>
          </a:bodyPr>
          <a:lstStyle>
            <a:lvl1pPr marL="0" indent="0" algn="l" defTabSz="609585" rtl="0" eaLnBrk="1" latinLnBrk="0" hangingPunct="1">
              <a:spcBef>
                <a:spcPts val="1600"/>
              </a:spcBef>
              <a:spcAft>
                <a:spcPts val="0"/>
              </a:spcAft>
              <a:buFont typeface="Wingdings" panose="05000000000000000000" pitchFamily="2" charset="2"/>
              <a:buNone/>
              <a:defRPr sz="2133"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1867" kern="1200" baseline="0">
                <a:solidFill>
                  <a:schemeClr val="tx2"/>
                </a:solidFill>
                <a:latin typeface="+mn-lt"/>
                <a:ea typeface="+mn-ea"/>
                <a:cs typeface="Intel Clear" panose="020B0604020203020204" pitchFamily="34" charset="0"/>
              </a:defRPr>
            </a:lvl2pPr>
            <a:lvl3pPr marL="607469" indent="-224361" algn="l" defTabSz="609585" rtl="0" eaLnBrk="1" latinLnBrk="0" hangingPunct="1">
              <a:spcBef>
                <a:spcPts val="1067"/>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3pPr>
            <a:lvl4pPr marL="918610" indent="-232828" algn="l" defTabSz="609585"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221287" indent="-222245" algn="l" defTabSz="609585"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914356">
              <a:spcBef>
                <a:spcPts val="1200"/>
              </a:spcBef>
              <a:defRPr/>
            </a:pPr>
            <a:r>
              <a:rPr lang="en-US" sz="2000" b="1" dirty="0">
                <a:solidFill>
                  <a:schemeClr val="accent1"/>
                </a:solidFill>
              </a:rPr>
              <a:t>Grouped Convolutions Fusing</a:t>
            </a:r>
          </a:p>
          <a:p>
            <a:pPr marL="285750" indent="-285750" defTabSz="914356">
              <a:spcBef>
                <a:spcPts val="800"/>
              </a:spcBef>
              <a:buFont typeface="Wingdings" panose="05000000000000000000" pitchFamily="2" charset="2"/>
              <a:buChar char="§"/>
              <a:defRPr/>
            </a:pPr>
            <a:r>
              <a:rPr lang="en-US" sz="1800" dirty="0">
                <a:solidFill>
                  <a:schemeClr val="tx2">
                    <a:lumMod val="75000"/>
                  </a:schemeClr>
                </a:solidFill>
              </a:rPr>
              <a:t>Grouped convolution fusing is a specific optimization that applies for TensorFlow* topologies. The main idea of this optimization is to combine convolutions results for the Split outputs and then recombine them using </a:t>
            </a:r>
            <a:r>
              <a:rPr lang="en-US" sz="1800" b="1" dirty="0" err="1">
                <a:solidFill>
                  <a:schemeClr val="tx2">
                    <a:lumMod val="75000"/>
                  </a:schemeClr>
                </a:solidFill>
              </a:rPr>
              <a:t>Concat</a:t>
            </a:r>
            <a:r>
              <a:rPr lang="en-US" sz="1800" dirty="0">
                <a:solidFill>
                  <a:schemeClr val="tx2">
                    <a:lumMod val="75000"/>
                  </a:schemeClr>
                </a:solidFill>
              </a:rPr>
              <a:t> operation in the same order as they were out from </a:t>
            </a:r>
            <a:r>
              <a:rPr lang="en-US" sz="1800" b="1" dirty="0">
                <a:solidFill>
                  <a:schemeClr val="tx2">
                    <a:lumMod val="75000"/>
                  </a:schemeClr>
                </a:solidFill>
              </a:rPr>
              <a:t>Split</a:t>
            </a:r>
            <a:r>
              <a:rPr lang="en-US" sz="1800" dirty="0">
                <a:solidFill>
                  <a:schemeClr val="tx2">
                    <a:lumMod val="75000"/>
                  </a:schemeClr>
                </a:solidFill>
              </a:rPr>
              <a:t>. </a:t>
            </a:r>
            <a:endParaRPr lang="en-US" sz="1600" dirty="0"/>
          </a:p>
          <a:p>
            <a:pPr defTabSz="914356">
              <a:spcBef>
                <a:spcPts val="1200"/>
              </a:spcBef>
              <a:defRPr/>
            </a:pPr>
            <a:r>
              <a:rPr lang="en-US" sz="2000" b="1" dirty="0" err="1">
                <a:solidFill>
                  <a:schemeClr val="accent1"/>
                </a:solidFill>
              </a:rPr>
              <a:t>ResNet</a:t>
            </a:r>
            <a:r>
              <a:rPr lang="en-US" sz="2000" b="1" dirty="0">
                <a:solidFill>
                  <a:schemeClr val="accent1"/>
                </a:solidFill>
              </a:rPr>
              <a:t>* optimization (stride optimization)</a:t>
            </a:r>
          </a:p>
          <a:p>
            <a:pPr marL="285750" indent="-285750" defTabSz="914356">
              <a:spcBef>
                <a:spcPts val="1200"/>
              </a:spcBef>
              <a:buFont typeface="Wingdings" panose="05000000000000000000" pitchFamily="2" charset="2"/>
              <a:buChar char="§"/>
              <a:defRPr/>
            </a:pPr>
            <a:r>
              <a:rPr lang="en-US" sz="2000" dirty="0">
                <a:solidFill>
                  <a:srgbClr val="003C71"/>
                </a:solidFill>
              </a:rPr>
              <a:t>This optimization is to move the stride that is greater than 1 from Convolution layers with the kernel size = 1 to upper Convolution layers. In addition, the Model Optimizer adds a Pooling layer to align the input shape for a </a:t>
            </a:r>
            <a:r>
              <a:rPr lang="en-US" sz="2000" dirty="0" err="1">
                <a:solidFill>
                  <a:srgbClr val="003C71"/>
                </a:solidFill>
              </a:rPr>
              <a:t>Eltwise</a:t>
            </a:r>
            <a:r>
              <a:rPr lang="en-US" sz="2000" dirty="0">
                <a:solidFill>
                  <a:srgbClr val="003C71"/>
                </a:solidFill>
              </a:rPr>
              <a:t> layer, if it was changed during the optimization.</a:t>
            </a:r>
          </a:p>
        </p:txBody>
      </p:sp>
      <p:pic>
        <p:nvPicPr>
          <p:cNvPr id="7" name="Picture 2" descr="groups.png">
            <a:extLst>
              <a:ext uri="{FF2B5EF4-FFF2-40B4-BE49-F238E27FC236}">
                <a16:creationId xmlns:a16="http://schemas.microsoft.com/office/drawing/2014/main" id="{B46A30BC-FAF7-4E86-9CEA-AF700FD238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21" b="4066"/>
          <a:stretch/>
        </p:blipFill>
        <p:spPr bwMode="auto">
          <a:xfrm>
            <a:off x="6338100" y="1331472"/>
            <a:ext cx="5486400" cy="14653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4C3369D-7E3C-4797-BE04-ED1DC385133E}"/>
              </a:ext>
            </a:extLst>
          </p:cNvPr>
          <p:cNvSpPr/>
          <p:nvPr/>
        </p:nvSpPr>
        <p:spPr>
          <a:xfrm>
            <a:off x="8052132" y="2403778"/>
            <a:ext cx="353173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Intel Clear"/>
                <a:ea typeface="+mn-ea"/>
                <a:cs typeface="+mn-cs"/>
              </a:rPr>
              <a:t>Split-&gt;Convolutions-&gt;</a:t>
            </a:r>
            <a:r>
              <a:rPr kumimoji="0" lang="en-US" sz="1050" b="0" i="0" u="none" strike="noStrike" kern="1200" cap="none" spc="0" normalizeH="0" baseline="0" noProof="0" dirty="0" err="1">
                <a:ln>
                  <a:noFill/>
                </a:ln>
                <a:solidFill>
                  <a:prstClr val="black"/>
                </a:solidFill>
                <a:effectLst/>
                <a:uLnTx/>
                <a:uFillTx/>
                <a:latin typeface="Intel Clear"/>
                <a:ea typeface="+mn-ea"/>
                <a:cs typeface="+mn-cs"/>
              </a:rPr>
              <a:t>Concat</a:t>
            </a:r>
            <a:r>
              <a:rPr kumimoji="0" lang="en-US" sz="1050" b="0" i="0" u="none" strike="noStrike" kern="1200" cap="none" spc="0" normalizeH="0" baseline="0" noProof="0" dirty="0">
                <a:ln>
                  <a:noFill/>
                </a:ln>
                <a:solidFill>
                  <a:prstClr val="black"/>
                </a:solidFill>
                <a:effectLst/>
                <a:uLnTx/>
                <a:uFillTx/>
                <a:latin typeface="Intel Clear"/>
                <a:ea typeface="+mn-ea"/>
                <a:cs typeface="+mn-cs"/>
              </a:rPr>
              <a:t> block from </a:t>
            </a:r>
            <a:r>
              <a:rPr kumimoji="0" lang="en-US" sz="1050" b="0" i="0" u="none" strike="noStrike" kern="1200" cap="none" spc="0" normalizeH="0" baseline="0" noProof="0" dirty="0" err="1">
                <a:ln>
                  <a:noFill/>
                </a:ln>
                <a:solidFill>
                  <a:prstClr val="black"/>
                </a:solidFill>
                <a:effectLst/>
                <a:uLnTx/>
                <a:uFillTx/>
                <a:latin typeface="Intel Clear"/>
                <a:ea typeface="+mn-ea"/>
                <a:cs typeface="+mn-cs"/>
              </a:rPr>
              <a:t>TensorBoard</a:t>
            </a:r>
            <a:r>
              <a:rPr kumimoji="0" lang="en-US" sz="1050" b="0" i="0" u="none" strike="noStrike" kern="1200" cap="none" spc="0" normalizeH="0" baseline="0" noProof="0" dirty="0">
                <a:ln>
                  <a:noFill/>
                </a:ln>
                <a:solidFill>
                  <a:prstClr val="black"/>
                </a:solidFill>
                <a:effectLst/>
                <a:uLnTx/>
                <a:uFillTx/>
                <a:latin typeface="Intel Clear"/>
                <a:ea typeface="+mn-ea"/>
                <a:cs typeface="+mn-cs"/>
              </a:rPr>
              <a:t>*</a:t>
            </a:r>
          </a:p>
        </p:txBody>
      </p:sp>
      <p:sp>
        <p:nvSpPr>
          <p:cNvPr id="9" name="Title 3">
            <a:extLst>
              <a:ext uri="{FF2B5EF4-FFF2-40B4-BE49-F238E27FC236}">
                <a16:creationId xmlns:a16="http://schemas.microsoft.com/office/drawing/2014/main" id="{45229ED8-7583-45F7-A538-D7E322391986}"/>
              </a:ext>
            </a:extLst>
          </p:cNvPr>
          <p:cNvSpPr>
            <a:spLocks noGrp="1"/>
          </p:cNvSpPr>
          <p:nvPr>
            <p:ph type="title"/>
          </p:nvPr>
        </p:nvSpPr>
        <p:spPr>
          <a:xfrm>
            <a:off x="607220" y="753721"/>
            <a:ext cx="10974387" cy="577751"/>
          </a:xfrm>
        </p:spPr>
        <p:txBody>
          <a:bodyPr/>
          <a:lstStyle/>
          <a:p>
            <a:r>
              <a:rPr lang="en-US" sz="3600" dirty="0"/>
              <a:t>Model Optimizer: Framework or topology specific optimization</a:t>
            </a:r>
            <a:br>
              <a:rPr lang="en-US" sz="3600" dirty="0"/>
            </a:br>
            <a:endParaRPr lang="en-US" sz="3600" dirty="0">
              <a:latin typeface="+mj-lt"/>
            </a:endParaRPr>
          </a:p>
        </p:txBody>
      </p:sp>
      <p:pic>
        <p:nvPicPr>
          <p:cNvPr id="10" name="Picture 9">
            <a:extLst>
              <a:ext uri="{FF2B5EF4-FFF2-40B4-BE49-F238E27FC236}">
                <a16:creationId xmlns:a16="http://schemas.microsoft.com/office/drawing/2014/main" id="{BD19CB22-22A8-45DF-B58E-16AE4191C9DB}"/>
              </a:ext>
            </a:extLst>
          </p:cNvPr>
          <p:cNvPicPr>
            <a:picLocks noChangeAspect="1"/>
          </p:cNvPicPr>
          <p:nvPr/>
        </p:nvPicPr>
        <p:blipFill>
          <a:blip r:embed="rId4"/>
          <a:stretch>
            <a:fillRect/>
          </a:stretch>
        </p:blipFill>
        <p:spPr>
          <a:xfrm>
            <a:off x="6338100" y="3223070"/>
            <a:ext cx="4945182" cy="3234416"/>
          </a:xfrm>
          <a:prstGeom prst="rect">
            <a:avLst/>
          </a:prstGeom>
        </p:spPr>
      </p:pic>
    </p:spTree>
    <p:extLst>
      <p:ext uri="{BB962C8B-B14F-4D97-AF65-F5344CB8AC3E}">
        <p14:creationId xmlns:p14="http://schemas.microsoft.com/office/powerpoint/2010/main" val="119720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61CD72-4236-4462-BC02-125ADBB52A4D}"/>
              </a:ext>
            </a:extLst>
          </p:cNvPr>
          <p:cNvSpPr>
            <a:spLocks noGrp="1"/>
          </p:cNvSpPr>
          <p:nvPr>
            <p:ph sz="quarter" idx="13"/>
          </p:nvPr>
        </p:nvSpPr>
        <p:spPr>
          <a:xfrm>
            <a:off x="607483" y="1242574"/>
            <a:ext cx="10667868" cy="1244782"/>
          </a:xfrm>
        </p:spPr>
        <p:txBody>
          <a:bodyPr>
            <a:normAutofit fontScale="92500" lnSpcReduction="20000"/>
          </a:bodyPr>
          <a:lstStyle/>
          <a:p>
            <a:pPr marL="0" lvl="1" indent="0">
              <a:spcBef>
                <a:spcPts val="1200"/>
              </a:spcBef>
              <a:buNone/>
            </a:pPr>
            <a:r>
              <a:rPr lang="en-US" sz="2000" dirty="0">
                <a:solidFill>
                  <a:schemeClr val="accent2"/>
                </a:solidFill>
              </a:rPr>
              <a:t>--</a:t>
            </a:r>
            <a:r>
              <a:rPr lang="en-US" sz="2000" dirty="0" err="1">
                <a:solidFill>
                  <a:schemeClr val="accent2"/>
                </a:solidFill>
              </a:rPr>
              <a:t>data_type</a:t>
            </a:r>
            <a:r>
              <a:rPr lang="en-US" sz="2000" dirty="0">
                <a:solidFill>
                  <a:schemeClr val="accent2"/>
                </a:solidFill>
              </a:rPr>
              <a:t> {FP16,FP32,half,float}</a:t>
            </a:r>
          </a:p>
          <a:p>
            <a:pPr lvl="1">
              <a:spcBef>
                <a:spcPts val="1200"/>
              </a:spcBef>
            </a:pPr>
            <a:r>
              <a:rPr lang="en-US" sz="1800" dirty="0">
                <a:solidFill>
                  <a:srgbClr val="003C71"/>
                </a:solidFill>
              </a:rPr>
              <a:t>Data type for all intermediate tensors and weights. </a:t>
            </a:r>
          </a:p>
          <a:p>
            <a:pPr lvl="1">
              <a:spcBef>
                <a:spcPts val="1200"/>
              </a:spcBef>
            </a:pPr>
            <a:r>
              <a:rPr lang="en-US" sz="1800" dirty="0">
                <a:solidFill>
                  <a:srgbClr val="003C71"/>
                </a:solidFill>
              </a:rPr>
              <a:t>If original model is in FP32 and --</a:t>
            </a:r>
            <a:r>
              <a:rPr lang="en-US" sz="1800" dirty="0" err="1">
                <a:solidFill>
                  <a:srgbClr val="003C71"/>
                </a:solidFill>
              </a:rPr>
              <a:t>data_type</a:t>
            </a:r>
            <a:r>
              <a:rPr lang="en-US" sz="1800" dirty="0">
                <a:solidFill>
                  <a:srgbClr val="003C71"/>
                </a:solidFill>
              </a:rPr>
              <a:t>=FP16 is specified, all model weights and biases are quantized to FP16.</a:t>
            </a:r>
          </a:p>
        </p:txBody>
      </p:sp>
      <p:sp>
        <p:nvSpPr>
          <p:cNvPr id="4" name="Title 3">
            <a:extLst>
              <a:ext uri="{FF2B5EF4-FFF2-40B4-BE49-F238E27FC236}">
                <a16:creationId xmlns:a16="http://schemas.microsoft.com/office/drawing/2014/main" id="{333ADF2B-64D3-4D18-8A1F-50F9F44ECB17}"/>
              </a:ext>
            </a:extLst>
          </p:cNvPr>
          <p:cNvSpPr>
            <a:spLocks noGrp="1"/>
          </p:cNvSpPr>
          <p:nvPr>
            <p:ph type="title"/>
          </p:nvPr>
        </p:nvSpPr>
        <p:spPr>
          <a:xfrm>
            <a:off x="607483" y="596196"/>
            <a:ext cx="10974916" cy="852064"/>
          </a:xfrm>
        </p:spPr>
        <p:txBody>
          <a:bodyPr/>
          <a:lstStyle/>
          <a:p>
            <a:r>
              <a:rPr lang="en-US" dirty="0"/>
              <a:t>Model Optimizer: Quantization</a:t>
            </a:r>
          </a:p>
        </p:txBody>
      </p:sp>
      <p:sp>
        <p:nvSpPr>
          <p:cNvPr id="5" name="Slide Number Placeholder 4">
            <a:extLst>
              <a:ext uri="{FF2B5EF4-FFF2-40B4-BE49-F238E27FC236}">
                <a16:creationId xmlns:a16="http://schemas.microsoft.com/office/drawing/2014/main" id="{BFFC3431-1373-4A39-AF1D-0888DDD9D752}"/>
              </a:ext>
            </a:extLst>
          </p:cNvPr>
          <p:cNvSpPr>
            <a:spLocks noGrp="1"/>
          </p:cNvSpPr>
          <p:nvPr>
            <p:ph type="sldNum" sz="quarter" idx="12"/>
          </p:nvPr>
        </p:nvSpPr>
        <p:spPr/>
        <p:txBody>
          <a:bodyPr/>
          <a:lstStyle/>
          <a:p>
            <a:fld id="{EE2556C5-CE8C-6547-B838-EA80C61A4AF7}" type="slidenum">
              <a:rPr lang="en-US" smtClean="0"/>
              <a:pPr/>
              <a:t>7</a:t>
            </a:fld>
            <a:endParaRPr lang="en-US" dirty="0"/>
          </a:p>
        </p:txBody>
      </p:sp>
      <p:graphicFrame>
        <p:nvGraphicFramePr>
          <p:cNvPr id="6" name="Table 5">
            <a:extLst>
              <a:ext uri="{FF2B5EF4-FFF2-40B4-BE49-F238E27FC236}">
                <a16:creationId xmlns:a16="http://schemas.microsoft.com/office/drawing/2014/main" id="{5A5988B0-5EB1-4976-9F02-3EBD24E878F2}"/>
              </a:ext>
            </a:extLst>
          </p:cNvPr>
          <p:cNvGraphicFramePr>
            <a:graphicFrameLocks noGrp="1"/>
          </p:cNvGraphicFramePr>
          <p:nvPr/>
        </p:nvGraphicFramePr>
        <p:xfrm>
          <a:off x="1263842" y="3931419"/>
          <a:ext cx="5480444" cy="2430532"/>
        </p:xfrm>
        <a:graphic>
          <a:graphicData uri="http://schemas.openxmlformats.org/drawingml/2006/table">
            <a:tbl>
              <a:tblPr firstRow="1" bandRow="1">
                <a:tableStyleId>{5C22544A-7EE6-4342-B048-85BDC9FD1C3A}</a:tableStyleId>
              </a:tblPr>
              <a:tblGrid>
                <a:gridCol w="1370111">
                  <a:extLst>
                    <a:ext uri="{9D8B030D-6E8A-4147-A177-3AD203B41FA5}">
                      <a16:colId xmlns:a16="http://schemas.microsoft.com/office/drawing/2014/main" val="2713386499"/>
                    </a:ext>
                  </a:extLst>
                </a:gridCol>
                <a:gridCol w="1370111">
                  <a:extLst>
                    <a:ext uri="{9D8B030D-6E8A-4147-A177-3AD203B41FA5}">
                      <a16:colId xmlns:a16="http://schemas.microsoft.com/office/drawing/2014/main" val="1679866570"/>
                    </a:ext>
                  </a:extLst>
                </a:gridCol>
                <a:gridCol w="1370111">
                  <a:extLst>
                    <a:ext uri="{9D8B030D-6E8A-4147-A177-3AD203B41FA5}">
                      <a16:colId xmlns:a16="http://schemas.microsoft.com/office/drawing/2014/main" val="1561750433"/>
                    </a:ext>
                  </a:extLst>
                </a:gridCol>
                <a:gridCol w="1370111">
                  <a:extLst>
                    <a:ext uri="{9D8B030D-6E8A-4147-A177-3AD203B41FA5}">
                      <a16:colId xmlns:a16="http://schemas.microsoft.com/office/drawing/2014/main" val="3632318165"/>
                    </a:ext>
                  </a:extLst>
                </a:gridCol>
              </a:tblGrid>
              <a:tr h="319807">
                <a:tc>
                  <a:txBody>
                    <a:bodyPr/>
                    <a:lstStyle/>
                    <a:p>
                      <a:pPr algn="l"/>
                      <a:r>
                        <a:rPr lang="en-US" sz="1200" cap="all" dirty="0">
                          <a:solidFill>
                            <a:schemeClr val="bg1"/>
                          </a:solidFill>
                          <a:effectLst/>
                          <a:latin typeface="inherit"/>
                        </a:rPr>
                        <a:t>PLUGIN</a:t>
                      </a:r>
                    </a:p>
                  </a:txBody>
                  <a:tcPr anchor="ctr"/>
                </a:tc>
                <a:tc>
                  <a:txBody>
                    <a:bodyPr/>
                    <a:lstStyle/>
                    <a:p>
                      <a:pPr algn="ctr"/>
                      <a:r>
                        <a:rPr lang="en-US" sz="1200" cap="all" dirty="0">
                          <a:solidFill>
                            <a:schemeClr val="bg1"/>
                          </a:solidFill>
                          <a:effectLst/>
                          <a:latin typeface="inherit"/>
                        </a:rPr>
                        <a:t>FP32</a:t>
                      </a:r>
                    </a:p>
                  </a:txBody>
                  <a:tcPr anchor="ctr"/>
                </a:tc>
                <a:tc>
                  <a:txBody>
                    <a:bodyPr/>
                    <a:lstStyle/>
                    <a:p>
                      <a:pPr algn="ctr"/>
                      <a:r>
                        <a:rPr lang="en-US" sz="1200" cap="all" dirty="0">
                          <a:solidFill>
                            <a:schemeClr val="bg1"/>
                          </a:solidFill>
                          <a:effectLst/>
                          <a:latin typeface="inherit"/>
                        </a:rPr>
                        <a:t>FP16</a:t>
                      </a:r>
                    </a:p>
                  </a:txBody>
                  <a:tcPr anchor="ctr"/>
                </a:tc>
                <a:tc>
                  <a:txBody>
                    <a:bodyPr/>
                    <a:lstStyle/>
                    <a:p>
                      <a:pPr algn="ctr"/>
                      <a:r>
                        <a:rPr lang="en-US" sz="1200" cap="all" dirty="0">
                          <a:solidFill>
                            <a:schemeClr val="bg1"/>
                          </a:solidFill>
                          <a:effectLst/>
                          <a:latin typeface="inherit"/>
                        </a:rPr>
                        <a:t>Int8</a:t>
                      </a:r>
                    </a:p>
                  </a:txBody>
                  <a:tcPr anchor="ctr"/>
                </a:tc>
                <a:extLst>
                  <a:ext uri="{0D108BD9-81ED-4DB2-BD59-A6C34878D82A}">
                    <a16:rowId xmlns:a16="http://schemas.microsoft.com/office/drawing/2014/main" val="2262760909"/>
                  </a:ext>
                </a:extLst>
              </a:tr>
              <a:tr h="575652">
                <a:tc>
                  <a:txBody>
                    <a:bodyPr/>
                    <a:lstStyle/>
                    <a:p>
                      <a:pPr algn="l"/>
                      <a:r>
                        <a:rPr lang="en-US" sz="1200" dirty="0">
                          <a:effectLst/>
                          <a:latin typeface="inherit"/>
                        </a:rPr>
                        <a:t>CPU plugin</a:t>
                      </a:r>
                    </a:p>
                  </a:txBody>
                  <a:tcPr anchor="ctr"/>
                </a:tc>
                <a:tc>
                  <a:txBody>
                    <a:bodyPr/>
                    <a:lstStyle/>
                    <a:p>
                      <a:pPr algn="ctr"/>
                      <a:r>
                        <a:rPr lang="en-US" sz="1200" dirty="0">
                          <a:effectLst/>
                          <a:latin typeface="inherit"/>
                        </a:rPr>
                        <a:t>Supported and preferred</a:t>
                      </a:r>
                    </a:p>
                  </a:txBody>
                  <a:tcPr anchor="ctr">
                    <a:solidFill>
                      <a:srgbClr val="37DE40"/>
                    </a:solidFill>
                  </a:tcPr>
                </a:tc>
                <a:tc>
                  <a:txBody>
                    <a:bodyPr/>
                    <a:lstStyle/>
                    <a:p>
                      <a:pPr algn="ctr"/>
                      <a:r>
                        <a:rPr lang="en-US" sz="1200" dirty="0">
                          <a:effectLst/>
                          <a:latin typeface="inherit"/>
                        </a:rPr>
                        <a:t>Supported</a:t>
                      </a:r>
                    </a:p>
                  </a:txBody>
                  <a:tcPr anchor="ctr"/>
                </a:tc>
                <a:tc>
                  <a:txBody>
                    <a:bodyPr/>
                    <a:lstStyle/>
                    <a:p>
                      <a:pPr algn="ctr"/>
                      <a:r>
                        <a:rPr lang="en-US" sz="1200" dirty="0">
                          <a:effectLst/>
                          <a:latin typeface="inherit"/>
                        </a:rPr>
                        <a:t>Supported</a:t>
                      </a:r>
                    </a:p>
                  </a:txBody>
                  <a:tcPr anchor="ctr"/>
                </a:tc>
                <a:extLst>
                  <a:ext uri="{0D108BD9-81ED-4DB2-BD59-A6C34878D82A}">
                    <a16:rowId xmlns:a16="http://schemas.microsoft.com/office/drawing/2014/main" val="2194972085"/>
                  </a:ext>
                </a:extLst>
              </a:tr>
              <a:tr h="575652">
                <a:tc>
                  <a:txBody>
                    <a:bodyPr/>
                    <a:lstStyle/>
                    <a:p>
                      <a:pPr algn="l"/>
                      <a:r>
                        <a:rPr lang="en-US" sz="1200">
                          <a:effectLst/>
                          <a:latin typeface="inherit"/>
                        </a:rPr>
                        <a:t>GPU plugin</a:t>
                      </a:r>
                    </a:p>
                  </a:txBody>
                  <a:tcPr anchor="ctr"/>
                </a:tc>
                <a:tc>
                  <a:txBody>
                    <a:bodyPr/>
                    <a:lstStyle/>
                    <a:p>
                      <a:pPr algn="ctr"/>
                      <a:r>
                        <a:rPr lang="en-US" sz="1200" dirty="0">
                          <a:effectLst/>
                          <a:latin typeface="inherit"/>
                        </a:rPr>
                        <a:t>Supported</a:t>
                      </a:r>
                    </a:p>
                  </a:txBody>
                  <a:tcPr anchor="ctr"/>
                </a:tc>
                <a:tc>
                  <a:txBody>
                    <a:bodyPr/>
                    <a:lstStyle/>
                    <a:p>
                      <a:pPr algn="ctr"/>
                      <a:r>
                        <a:rPr lang="en-US" sz="1200" dirty="0">
                          <a:effectLst/>
                          <a:latin typeface="inherit"/>
                        </a:rPr>
                        <a:t>Supported and preferred</a:t>
                      </a:r>
                    </a:p>
                  </a:txBody>
                  <a:tcPr anchor="ctr">
                    <a:solidFill>
                      <a:srgbClr val="37DE40"/>
                    </a:solidFill>
                  </a:tcPr>
                </a:tc>
                <a:tc>
                  <a:txBody>
                    <a:bodyPr/>
                    <a:lstStyle/>
                    <a:p>
                      <a:pPr algn="ctr"/>
                      <a:r>
                        <a:rPr lang="en-US" sz="1200" dirty="0">
                          <a:effectLst/>
                          <a:latin typeface="inherit"/>
                        </a:rPr>
                        <a:t>Supported*</a:t>
                      </a:r>
                    </a:p>
                  </a:txBody>
                  <a:tcPr anchor="ctr"/>
                </a:tc>
                <a:extLst>
                  <a:ext uri="{0D108BD9-81ED-4DB2-BD59-A6C34878D82A}">
                    <a16:rowId xmlns:a16="http://schemas.microsoft.com/office/drawing/2014/main" val="410003495"/>
                  </a:ext>
                </a:extLst>
              </a:tr>
              <a:tr h="319807">
                <a:tc>
                  <a:txBody>
                    <a:bodyPr/>
                    <a:lstStyle/>
                    <a:p>
                      <a:pPr algn="l"/>
                      <a:r>
                        <a:rPr lang="en-US" sz="1200" dirty="0">
                          <a:effectLst/>
                          <a:latin typeface="inherit"/>
                        </a:rPr>
                        <a:t>VPU plugins</a:t>
                      </a:r>
                    </a:p>
                  </a:txBody>
                  <a:tcPr anchor="ctr"/>
                </a:tc>
                <a:tc>
                  <a:txBody>
                    <a:bodyPr/>
                    <a:lstStyle/>
                    <a:p>
                      <a:pPr algn="ctr"/>
                      <a:r>
                        <a:rPr lang="en-US" sz="1200">
                          <a:effectLst/>
                          <a:latin typeface="inherit"/>
                        </a:rPr>
                        <a:t>Not supported</a:t>
                      </a:r>
                    </a:p>
                  </a:txBody>
                  <a:tcPr anchor="ctr"/>
                </a:tc>
                <a:tc>
                  <a:txBody>
                    <a:bodyPr/>
                    <a:lstStyle/>
                    <a:p>
                      <a:pPr algn="ctr"/>
                      <a:r>
                        <a:rPr lang="en-US" sz="1200" dirty="0">
                          <a:effectLst/>
                          <a:latin typeface="inherit"/>
                        </a:rPr>
                        <a:t>Supported</a:t>
                      </a:r>
                    </a:p>
                  </a:txBody>
                  <a:tcPr anchor="ctr"/>
                </a:tc>
                <a:tc>
                  <a:txBody>
                    <a:bodyPr/>
                    <a:lstStyle/>
                    <a:p>
                      <a:pPr algn="ctr"/>
                      <a:r>
                        <a:rPr lang="en-US" sz="1200" dirty="0">
                          <a:effectLst/>
                          <a:latin typeface="inherit"/>
                        </a:rPr>
                        <a:t>Not supported</a:t>
                      </a:r>
                    </a:p>
                  </a:txBody>
                  <a:tcPr anchor="ctr"/>
                </a:tc>
                <a:extLst>
                  <a:ext uri="{0D108BD9-81ED-4DB2-BD59-A6C34878D82A}">
                    <a16:rowId xmlns:a16="http://schemas.microsoft.com/office/drawing/2014/main" val="4223125375"/>
                  </a:ext>
                </a:extLst>
              </a:tr>
              <a:tr h="319807">
                <a:tc>
                  <a:txBody>
                    <a:bodyPr/>
                    <a:lstStyle/>
                    <a:p>
                      <a:pPr algn="l"/>
                      <a:r>
                        <a:rPr lang="en-US" sz="1200" dirty="0">
                          <a:effectLst/>
                          <a:latin typeface="inherit"/>
                        </a:rPr>
                        <a:t>GNA plugin</a:t>
                      </a:r>
                    </a:p>
                  </a:txBody>
                  <a:tcPr anchor="ctr"/>
                </a:tc>
                <a:tc>
                  <a:txBody>
                    <a:bodyPr/>
                    <a:lstStyle/>
                    <a:p>
                      <a:pPr algn="ctr"/>
                      <a:r>
                        <a:rPr lang="en-US" sz="1200">
                          <a:effectLst/>
                          <a:latin typeface="inherit"/>
                        </a:rPr>
                        <a:t>Supported</a:t>
                      </a:r>
                    </a:p>
                  </a:txBody>
                  <a:tcPr anchor="ctr"/>
                </a:tc>
                <a:tc>
                  <a:txBody>
                    <a:bodyPr/>
                    <a:lstStyle/>
                    <a:p>
                      <a:pPr algn="ctr"/>
                      <a:r>
                        <a:rPr lang="en-US" sz="1200" dirty="0">
                          <a:effectLst/>
                          <a:latin typeface="inherit"/>
                        </a:rPr>
                        <a:t>Supported</a:t>
                      </a:r>
                    </a:p>
                  </a:txBody>
                  <a:tcPr anchor="ctr"/>
                </a:tc>
                <a:tc>
                  <a:txBody>
                    <a:bodyPr/>
                    <a:lstStyle/>
                    <a:p>
                      <a:pPr algn="ctr"/>
                      <a:r>
                        <a:rPr lang="en-US" sz="1200" dirty="0">
                          <a:effectLst/>
                          <a:latin typeface="inherit"/>
                        </a:rPr>
                        <a:t>Not supported</a:t>
                      </a:r>
                    </a:p>
                  </a:txBody>
                  <a:tcPr anchor="ctr"/>
                </a:tc>
                <a:extLst>
                  <a:ext uri="{0D108BD9-81ED-4DB2-BD59-A6C34878D82A}">
                    <a16:rowId xmlns:a16="http://schemas.microsoft.com/office/drawing/2014/main" val="2342856371"/>
                  </a:ext>
                </a:extLst>
              </a:tr>
              <a:tr h="319807">
                <a:tc>
                  <a:txBody>
                    <a:bodyPr/>
                    <a:lstStyle/>
                    <a:p>
                      <a:pPr algn="l"/>
                      <a:r>
                        <a:rPr lang="en-US" sz="1200" dirty="0">
                          <a:effectLst/>
                          <a:latin typeface="inherit"/>
                        </a:rPr>
                        <a:t>FPGA plugin</a:t>
                      </a:r>
                    </a:p>
                  </a:txBody>
                  <a:tcPr anchor="ctr"/>
                </a:tc>
                <a:tc>
                  <a:txBody>
                    <a:bodyPr/>
                    <a:lstStyle/>
                    <a:p>
                      <a:pPr algn="ctr"/>
                      <a:r>
                        <a:rPr lang="en-US" sz="1200" dirty="0">
                          <a:effectLst/>
                          <a:latin typeface="inherit"/>
                        </a:rPr>
                        <a:t>Supported</a:t>
                      </a:r>
                    </a:p>
                  </a:txBody>
                  <a:tcPr anchor="ctr"/>
                </a:tc>
                <a:tc>
                  <a:txBody>
                    <a:bodyPr/>
                    <a:lstStyle/>
                    <a:p>
                      <a:pPr algn="ctr"/>
                      <a:r>
                        <a:rPr lang="en-US" sz="1200" dirty="0">
                          <a:effectLst/>
                          <a:latin typeface="inherit"/>
                        </a:rPr>
                        <a:t>Supported</a:t>
                      </a:r>
                    </a:p>
                  </a:txBody>
                  <a:tcPr anchor="ctr"/>
                </a:tc>
                <a:tc>
                  <a:txBody>
                    <a:bodyPr/>
                    <a:lstStyle/>
                    <a:p>
                      <a:pPr algn="ctr"/>
                      <a:r>
                        <a:rPr lang="en-US" sz="1200" dirty="0">
                          <a:effectLst/>
                          <a:latin typeface="inherit"/>
                        </a:rPr>
                        <a:t>Not supported</a:t>
                      </a:r>
                    </a:p>
                  </a:txBody>
                  <a:tcPr anchor="ctr"/>
                </a:tc>
                <a:extLst>
                  <a:ext uri="{0D108BD9-81ED-4DB2-BD59-A6C34878D82A}">
                    <a16:rowId xmlns:a16="http://schemas.microsoft.com/office/drawing/2014/main" val="92086274"/>
                  </a:ext>
                </a:extLst>
              </a:tr>
            </a:tbl>
          </a:graphicData>
        </a:graphic>
      </p:graphicFrame>
      <p:pic>
        <p:nvPicPr>
          <p:cNvPr id="8" name="Picture 7">
            <a:extLst>
              <a:ext uri="{FF2B5EF4-FFF2-40B4-BE49-F238E27FC236}">
                <a16:creationId xmlns:a16="http://schemas.microsoft.com/office/drawing/2014/main" id="{439FDAFB-69FD-41F7-A645-887FD08CF85B}"/>
              </a:ext>
            </a:extLst>
          </p:cNvPr>
          <p:cNvPicPr>
            <a:picLocks noChangeAspect="1"/>
          </p:cNvPicPr>
          <p:nvPr/>
        </p:nvPicPr>
        <p:blipFill>
          <a:blip r:embed="rId3"/>
          <a:stretch>
            <a:fillRect/>
          </a:stretch>
        </p:blipFill>
        <p:spPr>
          <a:xfrm>
            <a:off x="916649" y="2424629"/>
            <a:ext cx="8623591" cy="1419458"/>
          </a:xfrm>
          <a:prstGeom prst="rect">
            <a:avLst/>
          </a:prstGeom>
        </p:spPr>
      </p:pic>
      <p:sp>
        <p:nvSpPr>
          <p:cNvPr id="9" name="Rectangle 8">
            <a:extLst>
              <a:ext uri="{FF2B5EF4-FFF2-40B4-BE49-F238E27FC236}">
                <a16:creationId xmlns:a16="http://schemas.microsoft.com/office/drawing/2014/main" id="{4CE82032-F556-46C0-9C4A-A51A63E50A5F}"/>
              </a:ext>
            </a:extLst>
          </p:cNvPr>
          <p:cNvSpPr/>
          <p:nvPr/>
        </p:nvSpPr>
        <p:spPr>
          <a:xfrm>
            <a:off x="6852078" y="5678709"/>
            <a:ext cx="4831728" cy="507831"/>
          </a:xfrm>
          <a:prstGeom prst="rect">
            <a:avLst/>
          </a:prstGeom>
        </p:spPr>
        <p:txBody>
          <a:bodyPr wrap="square">
            <a:spAutoFit/>
          </a:bodyPr>
          <a:lstStyle/>
          <a:p>
            <a:r>
              <a:rPr lang="en-US" sz="900" b="1" dirty="0">
                <a:solidFill>
                  <a:srgbClr val="4A4A4A"/>
                </a:solidFill>
                <a:highlight>
                  <a:srgbClr val="FFFF00"/>
                </a:highlight>
                <a:latin typeface="Roboto"/>
              </a:rPr>
              <a:t>Note: </a:t>
            </a:r>
          </a:p>
          <a:p>
            <a:r>
              <a:rPr lang="en-US" sz="900" b="1" dirty="0">
                <a:solidFill>
                  <a:srgbClr val="4A4A4A"/>
                </a:solidFill>
                <a:highlight>
                  <a:srgbClr val="FFFF00"/>
                </a:highlight>
                <a:latin typeface="Roboto"/>
              </a:rPr>
              <a:t>1. To create INT8 models, you will need DL Workbench or Post Training Optimization Tool</a:t>
            </a:r>
          </a:p>
          <a:p>
            <a:r>
              <a:rPr lang="en-US" sz="900" b="1" dirty="0">
                <a:solidFill>
                  <a:srgbClr val="4A4A4A"/>
                </a:solidFill>
                <a:highlight>
                  <a:srgbClr val="FFFF00"/>
                </a:highlight>
                <a:latin typeface="Roboto"/>
              </a:rPr>
              <a:t>2. FPGA also support FP11, convert happens on FPGA</a:t>
            </a:r>
            <a:endParaRPr lang="en-US" sz="900" b="1" dirty="0">
              <a:highlight>
                <a:srgbClr val="FFFF00"/>
              </a:highlight>
            </a:endParaRPr>
          </a:p>
        </p:txBody>
      </p:sp>
      <p:grpSp>
        <p:nvGrpSpPr>
          <p:cNvPr id="51" name="Group 50">
            <a:extLst>
              <a:ext uri="{FF2B5EF4-FFF2-40B4-BE49-F238E27FC236}">
                <a16:creationId xmlns:a16="http://schemas.microsoft.com/office/drawing/2014/main" id="{3DE590A8-F3AB-47C1-8936-826FD78156E6}"/>
              </a:ext>
            </a:extLst>
          </p:cNvPr>
          <p:cNvGrpSpPr/>
          <p:nvPr/>
        </p:nvGrpSpPr>
        <p:grpSpPr>
          <a:xfrm>
            <a:off x="7029092" y="3955325"/>
            <a:ext cx="3580199" cy="1595506"/>
            <a:chOff x="7029092" y="3955325"/>
            <a:chExt cx="3580199" cy="1595506"/>
          </a:xfrm>
        </p:grpSpPr>
        <p:sp>
          <p:nvSpPr>
            <p:cNvPr id="30" name="Rectangle 29">
              <a:extLst>
                <a:ext uri="{FF2B5EF4-FFF2-40B4-BE49-F238E27FC236}">
                  <a16:creationId xmlns:a16="http://schemas.microsoft.com/office/drawing/2014/main" id="{F85E98C1-5E50-425A-8BA4-488B50D75462}"/>
                </a:ext>
              </a:extLst>
            </p:cNvPr>
            <p:cNvSpPr/>
            <p:nvPr/>
          </p:nvSpPr>
          <p:spPr>
            <a:xfrm>
              <a:off x="7360512" y="4313054"/>
              <a:ext cx="124693" cy="260090"/>
            </a:xfrm>
            <a:prstGeom prst="rect">
              <a:avLst/>
            </a:prstGeom>
            <a:solidFill>
              <a:schemeClr val="accent1">
                <a:lumMod val="20000"/>
                <a:lumOff val="80000"/>
              </a:schemeClr>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Intel Clear"/>
                  <a:ea typeface="+mn-ea"/>
                  <a:cs typeface="+mn-cs"/>
                </a:rPr>
                <a:t>s</a:t>
              </a:r>
              <a:endParaRPr kumimoji="0" lang="ru-RU" sz="16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31" name="TextBox 30">
              <a:extLst>
                <a:ext uri="{FF2B5EF4-FFF2-40B4-BE49-F238E27FC236}">
                  <a16:creationId xmlns:a16="http://schemas.microsoft.com/office/drawing/2014/main" id="{69E6E53C-2E88-4B3F-BA6E-6A54CC1E2C85}"/>
                </a:ext>
              </a:extLst>
            </p:cNvPr>
            <p:cNvSpPr txBox="1"/>
            <p:nvPr/>
          </p:nvSpPr>
          <p:spPr>
            <a:xfrm>
              <a:off x="7029092" y="4390423"/>
              <a:ext cx="331420" cy="153888"/>
            </a:xfrm>
            <a:prstGeom prst="rect">
              <a:avLst/>
            </a:prstGeom>
            <a:noFill/>
          </p:spPr>
          <p:txBody>
            <a:bodyPr vert="horz"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Intel Clear"/>
                  <a:ea typeface="+mn-ea"/>
                  <a:cs typeface="+mn-cs"/>
                </a:rPr>
                <a:t>FP32</a:t>
              </a:r>
              <a:endParaRPr kumimoji="0" lang="ru-RU" sz="1000" b="1" i="0" u="none" strike="noStrike" kern="1200" cap="none" spc="0" normalizeH="0" baseline="0" noProof="0" dirty="0" err="1">
                <a:ln>
                  <a:noFill/>
                </a:ln>
                <a:solidFill>
                  <a:prstClr val="black"/>
                </a:solidFill>
                <a:effectLst/>
                <a:uLnTx/>
                <a:uFillTx/>
                <a:latin typeface="Intel Clear"/>
                <a:ea typeface="+mn-ea"/>
                <a:cs typeface="+mn-cs"/>
              </a:endParaRPr>
            </a:p>
          </p:txBody>
        </p:sp>
        <p:sp>
          <p:nvSpPr>
            <p:cNvPr id="32" name="Rectangle 31">
              <a:extLst>
                <a:ext uri="{FF2B5EF4-FFF2-40B4-BE49-F238E27FC236}">
                  <a16:creationId xmlns:a16="http://schemas.microsoft.com/office/drawing/2014/main" id="{00C134A1-E8B7-41E4-9BCA-3B52F1B2607D}"/>
                </a:ext>
              </a:extLst>
            </p:cNvPr>
            <p:cNvSpPr/>
            <p:nvPr/>
          </p:nvSpPr>
          <p:spPr>
            <a:xfrm>
              <a:off x="7485206" y="4313054"/>
              <a:ext cx="774658" cy="260090"/>
            </a:xfrm>
            <a:prstGeom prst="rect">
              <a:avLst/>
            </a:prstGeom>
            <a:solidFill>
              <a:srgbClr val="92D050"/>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Intel Clear"/>
                  <a:ea typeface="+mn-ea"/>
                  <a:cs typeface="+mn-cs"/>
                </a:rPr>
                <a:t>8 bit exp</a:t>
              </a:r>
              <a:endParaRPr kumimoji="0" lang="ru-RU" sz="8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33" name="Rectangle 32">
              <a:extLst>
                <a:ext uri="{FF2B5EF4-FFF2-40B4-BE49-F238E27FC236}">
                  <a16:creationId xmlns:a16="http://schemas.microsoft.com/office/drawing/2014/main" id="{A2E0ADFC-5688-434E-A298-1FBCB6370282}"/>
                </a:ext>
              </a:extLst>
            </p:cNvPr>
            <p:cNvSpPr/>
            <p:nvPr/>
          </p:nvSpPr>
          <p:spPr>
            <a:xfrm>
              <a:off x="8259863" y="4313054"/>
              <a:ext cx="2349428" cy="260090"/>
            </a:xfrm>
            <a:prstGeom prst="rect">
              <a:avLst/>
            </a:prstGeom>
            <a:solidFill>
              <a:schemeClr val="accent4"/>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Intel Clear"/>
                  <a:ea typeface="+mn-ea"/>
                  <a:cs typeface="+mn-cs"/>
                </a:rPr>
                <a:t>23 bit mantissa</a:t>
              </a:r>
              <a:endParaRPr kumimoji="0" lang="ru-RU" sz="8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34" name="Rectangle 33">
              <a:extLst>
                <a:ext uri="{FF2B5EF4-FFF2-40B4-BE49-F238E27FC236}">
                  <a16:creationId xmlns:a16="http://schemas.microsoft.com/office/drawing/2014/main" id="{9ECBF012-5D15-4CD9-8270-E00428E6160F}"/>
                </a:ext>
              </a:extLst>
            </p:cNvPr>
            <p:cNvSpPr/>
            <p:nvPr/>
          </p:nvSpPr>
          <p:spPr>
            <a:xfrm>
              <a:off x="7360512" y="4638236"/>
              <a:ext cx="124693" cy="260090"/>
            </a:xfrm>
            <a:prstGeom prst="rect">
              <a:avLst/>
            </a:prstGeom>
            <a:solidFill>
              <a:schemeClr val="accent1">
                <a:lumMod val="20000"/>
                <a:lumOff val="80000"/>
              </a:schemeClr>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Intel Clear"/>
                  <a:ea typeface="+mn-ea"/>
                  <a:cs typeface="+mn-cs"/>
                </a:rPr>
                <a:t>s</a:t>
              </a:r>
              <a:endParaRPr kumimoji="0" lang="ru-RU" sz="10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35" name="TextBox 34">
              <a:extLst>
                <a:ext uri="{FF2B5EF4-FFF2-40B4-BE49-F238E27FC236}">
                  <a16:creationId xmlns:a16="http://schemas.microsoft.com/office/drawing/2014/main" id="{4959B331-BD2D-42EA-A920-6C664F46164E}"/>
                </a:ext>
              </a:extLst>
            </p:cNvPr>
            <p:cNvSpPr txBox="1"/>
            <p:nvPr/>
          </p:nvSpPr>
          <p:spPr>
            <a:xfrm>
              <a:off x="7029092" y="4715605"/>
              <a:ext cx="331420" cy="153888"/>
            </a:xfrm>
            <a:prstGeom prst="rect">
              <a:avLst/>
            </a:prstGeom>
            <a:noFill/>
          </p:spPr>
          <p:txBody>
            <a:bodyPr vert="horz"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Intel Clear"/>
                  <a:ea typeface="+mn-ea"/>
                  <a:cs typeface="+mn-cs"/>
                </a:rPr>
                <a:t>BF16</a:t>
              </a:r>
              <a:endParaRPr kumimoji="0" lang="ru-RU" sz="1000" b="1" i="0" u="none" strike="noStrike" kern="1200" cap="none" spc="0" normalizeH="0" baseline="0" noProof="0" dirty="0" err="1">
                <a:ln>
                  <a:noFill/>
                </a:ln>
                <a:solidFill>
                  <a:prstClr val="black"/>
                </a:solidFill>
                <a:effectLst/>
                <a:uLnTx/>
                <a:uFillTx/>
                <a:latin typeface="Intel Clear"/>
                <a:ea typeface="+mn-ea"/>
                <a:cs typeface="+mn-cs"/>
              </a:endParaRPr>
            </a:p>
          </p:txBody>
        </p:sp>
        <p:sp>
          <p:nvSpPr>
            <p:cNvPr id="36" name="Rectangle 35">
              <a:extLst>
                <a:ext uri="{FF2B5EF4-FFF2-40B4-BE49-F238E27FC236}">
                  <a16:creationId xmlns:a16="http://schemas.microsoft.com/office/drawing/2014/main" id="{3D8222B2-8F45-4677-B7D0-9CAD26CEBA4B}"/>
                </a:ext>
              </a:extLst>
            </p:cNvPr>
            <p:cNvSpPr/>
            <p:nvPr/>
          </p:nvSpPr>
          <p:spPr>
            <a:xfrm>
              <a:off x="7485205" y="4638236"/>
              <a:ext cx="774657" cy="260090"/>
            </a:xfrm>
            <a:prstGeom prst="rect">
              <a:avLst/>
            </a:prstGeom>
            <a:solidFill>
              <a:srgbClr val="92D050"/>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Intel Clear"/>
                  <a:ea typeface="+mn-ea"/>
                  <a:cs typeface="+mn-cs"/>
                </a:rPr>
                <a:t>8 bit exp</a:t>
              </a:r>
              <a:endParaRPr kumimoji="0" lang="ru-RU" sz="8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37" name="Rectangle 36">
              <a:extLst>
                <a:ext uri="{FF2B5EF4-FFF2-40B4-BE49-F238E27FC236}">
                  <a16:creationId xmlns:a16="http://schemas.microsoft.com/office/drawing/2014/main" id="{97A5406C-94F0-4B09-8685-150CBB975951}"/>
                </a:ext>
              </a:extLst>
            </p:cNvPr>
            <p:cNvSpPr/>
            <p:nvPr/>
          </p:nvSpPr>
          <p:spPr>
            <a:xfrm>
              <a:off x="8259863" y="4638236"/>
              <a:ext cx="840164" cy="260090"/>
            </a:xfrm>
            <a:prstGeom prst="rect">
              <a:avLst/>
            </a:prstGeom>
            <a:solidFill>
              <a:schemeClr val="accent4"/>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Intel Clear"/>
                  <a:ea typeface="+mn-ea"/>
                  <a:cs typeface="+mn-cs"/>
                </a:rPr>
                <a:t>7 bit mantissa</a:t>
              </a:r>
              <a:endParaRPr kumimoji="0" lang="ru-RU" sz="8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38" name="Rectangle 37">
              <a:extLst>
                <a:ext uri="{FF2B5EF4-FFF2-40B4-BE49-F238E27FC236}">
                  <a16:creationId xmlns:a16="http://schemas.microsoft.com/office/drawing/2014/main" id="{2A01879F-B4E2-4F79-A0C3-20C9C808322A}"/>
                </a:ext>
              </a:extLst>
            </p:cNvPr>
            <p:cNvSpPr/>
            <p:nvPr/>
          </p:nvSpPr>
          <p:spPr>
            <a:xfrm>
              <a:off x="7360512" y="4963419"/>
              <a:ext cx="124693" cy="260090"/>
            </a:xfrm>
            <a:prstGeom prst="rect">
              <a:avLst/>
            </a:prstGeom>
            <a:solidFill>
              <a:schemeClr val="accent1">
                <a:lumMod val="20000"/>
                <a:lumOff val="80000"/>
              </a:schemeClr>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Intel Clear"/>
                  <a:ea typeface="+mn-ea"/>
                  <a:cs typeface="+mn-cs"/>
                </a:rPr>
                <a:t>s</a:t>
              </a:r>
              <a:endParaRPr kumimoji="0" lang="ru-RU" sz="10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39" name="TextBox 38">
              <a:extLst>
                <a:ext uri="{FF2B5EF4-FFF2-40B4-BE49-F238E27FC236}">
                  <a16:creationId xmlns:a16="http://schemas.microsoft.com/office/drawing/2014/main" id="{947BFB86-5076-4780-A34A-F1FDB37B1203}"/>
                </a:ext>
              </a:extLst>
            </p:cNvPr>
            <p:cNvSpPr txBox="1"/>
            <p:nvPr/>
          </p:nvSpPr>
          <p:spPr>
            <a:xfrm>
              <a:off x="7029092" y="5040788"/>
              <a:ext cx="331420" cy="153888"/>
            </a:xfrm>
            <a:prstGeom prst="rect">
              <a:avLst/>
            </a:prstGeom>
            <a:noFill/>
          </p:spPr>
          <p:txBody>
            <a:bodyPr vert="horz"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Intel Clear"/>
                  <a:ea typeface="+mn-ea"/>
                  <a:cs typeface="+mn-cs"/>
                </a:rPr>
                <a:t>FP16</a:t>
              </a:r>
              <a:endParaRPr kumimoji="0" lang="ru-RU" sz="1000" b="1" i="0" u="none" strike="noStrike" kern="1200" cap="none" spc="0" normalizeH="0" baseline="0" noProof="0" dirty="0" err="1">
                <a:ln>
                  <a:noFill/>
                </a:ln>
                <a:solidFill>
                  <a:prstClr val="black"/>
                </a:solidFill>
                <a:effectLst/>
                <a:uLnTx/>
                <a:uFillTx/>
                <a:latin typeface="Intel Clear"/>
                <a:ea typeface="+mn-ea"/>
                <a:cs typeface="+mn-cs"/>
              </a:endParaRPr>
            </a:p>
          </p:txBody>
        </p:sp>
        <p:sp>
          <p:nvSpPr>
            <p:cNvPr id="40" name="Rectangle 39">
              <a:extLst>
                <a:ext uri="{FF2B5EF4-FFF2-40B4-BE49-F238E27FC236}">
                  <a16:creationId xmlns:a16="http://schemas.microsoft.com/office/drawing/2014/main" id="{F6F27131-453F-45E8-8F6D-768FBD9FEB17}"/>
                </a:ext>
              </a:extLst>
            </p:cNvPr>
            <p:cNvSpPr/>
            <p:nvPr/>
          </p:nvSpPr>
          <p:spPr>
            <a:xfrm>
              <a:off x="7485206" y="4963419"/>
              <a:ext cx="597464" cy="260090"/>
            </a:xfrm>
            <a:prstGeom prst="rect">
              <a:avLst/>
            </a:prstGeom>
            <a:solidFill>
              <a:srgbClr val="92D050"/>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Intel Clear"/>
                  <a:ea typeface="+mn-ea"/>
                  <a:cs typeface="+mn-cs"/>
                </a:rPr>
                <a:t>5 bit exp</a:t>
              </a:r>
              <a:endParaRPr kumimoji="0" lang="ru-RU" sz="8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41" name="Rectangle 40">
              <a:extLst>
                <a:ext uri="{FF2B5EF4-FFF2-40B4-BE49-F238E27FC236}">
                  <a16:creationId xmlns:a16="http://schemas.microsoft.com/office/drawing/2014/main" id="{A719B0F3-1C00-4AE2-B730-AC715CF53044}"/>
                </a:ext>
              </a:extLst>
            </p:cNvPr>
            <p:cNvSpPr/>
            <p:nvPr/>
          </p:nvSpPr>
          <p:spPr>
            <a:xfrm>
              <a:off x="8082670" y="4963419"/>
              <a:ext cx="1017357" cy="260090"/>
            </a:xfrm>
            <a:prstGeom prst="rect">
              <a:avLst/>
            </a:prstGeom>
            <a:solidFill>
              <a:schemeClr val="accent4"/>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Intel Clear"/>
                  <a:ea typeface="+mn-ea"/>
                  <a:cs typeface="+mn-cs"/>
                </a:rPr>
                <a:t>10 bit mantissa</a:t>
              </a:r>
              <a:endParaRPr kumimoji="0" lang="ru-RU" sz="8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42" name="Right Brace 41">
              <a:extLst>
                <a:ext uri="{FF2B5EF4-FFF2-40B4-BE49-F238E27FC236}">
                  <a16:creationId xmlns:a16="http://schemas.microsoft.com/office/drawing/2014/main" id="{6C53A5A0-E3A9-4461-92C6-2DC83BD37C3F}"/>
                </a:ext>
              </a:extLst>
            </p:cNvPr>
            <p:cNvSpPr/>
            <p:nvPr/>
          </p:nvSpPr>
          <p:spPr>
            <a:xfrm rot="16200000">
              <a:off x="8134732" y="3347760"/>
              <a:ext cx="191074" cy="1739515"/>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Intel Clear"/>
                <a:ea typeface="+mn-ea"/>
                <a:cs typeface="+mn-cs"/>
              </a:endParaRPr>
            </a:p>
          </p:txBody>
        </p:sp>
        <p:sp>
          <p:nvSpPr>
            <p:cNvPr id="43" name="Right Brace 42">
              <a:extLst>
                <a:ext uri="{FF2B5EF4-FFF2-40B4-BE49-F238E27FC236}">
                  <a16:creationId xmlns:a16="http://schemas.microsoft.com/office/drawing/2014/main" id="{0F12957D-DB58-4916-A551-AF580EA36DE1}"/>
                </a:ext>
              </a:extLst>
            </p:cNvPr>
            <p:cNvSpPr/>
            <p:nvPr/>
          </p:nvSpPr>
          <p:spPr>
            <a:xfrm rot="16200000">
              <a:off x="9759122" y="3460564"/>
              <a:ext cx="191074" cy="1509263"/>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Intel Clear"/>
                <a:ea typeface="+mn-ea"/>
                <a:cs typeface="+mn-cs"/>
              </a:endParaRPr>
            </a:p>
          </p:txBody>
        </p:sp>
        <p:cxnSp>
          <p:nvCxnSpPr>
            <p:cNvPr id="44" name="Straight Connector 43">
              <a:extLst>
                <a:ext uri="{FF2B5EF4-FFF2-40B4-BE49-F238E27FC236}">
                  <a16:creationId xmlns:a16="http://schemas.microsoft.com/office/drawing/2014/main" id="{5C0C0AFC-777F-40CC-88A9-B6AF2A93B5CA}"/>
                </a:ext>
              </a:extLst>
            </p:cNvPr>
            <p:cNvCxnSpPr>
              <a:cxnSpLocks/>
            </p:cNvCxnSpPr>
            <p:nvPr/>
          </p:nvCxnSpPr>
          <p:spPr>
            <a:xfrm>
              <a:off x="9100027" y="4573144"/>
              <a:ext cx="0" cy="650365"/>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86DB1669-0F8B-44AC-A7BD-71E3A5062B43}"/>
                </a:ext>
              </a:extLst>
            </p:cNvPr>
            <p:cNvSpPr txBox="1"/>
            <p:nvPr/>
          </p:nvSpPr>
          <p:spPr>
            <a:xfrm>
              <a:off x="8039676" y="3955325"/>
              <a:ext cx="443474" cy="153888"/>
            </a:xfrm>
            <a:prstGeom prst="rect">
              <a:avLst/>
            </a:prstGeom>
            <a:noFill/>
          </p:spPr>
          <p:txBody>
            <a:bodyPr vert="horz"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Intel Clear"/>
                  <a:ea typeface="+mn-ea"/>
                  <a:cs typeface="+mn-cs"/>
                </a:rPr>
                <a:t>16 bits</a:t>
              </a:r>
              <a:endParaRPr kumimoji="0" lang="ru-RU" sz="1000" b="1" i="0" u="none" strike="noStrike" kern="1200" cap="none" spc="0" normalizeH="0" baseline="0" noProof="0" dirty="0" err="1">
                <a:ln>
                  <a:noFill/>
                </a:ln>
                <a:solidFill>
                  <a:prstClr val="black"/>
                </a:solidFill>
                <a:effectLst/>
                <a:uLnTx/>
                <a:uFillTx/>
                <a:latin typeface="Intel Clear"/>
                <a:ea typeface="+mn-ea"/>
                <a:cs typeface="+mn-cs"/>
              </a:endParaRPr>
            </a:p>
          </p:txBody>
        </p:sp>
        <p:sp>
          <p:nvSpPr>
            <p:cNvPr id="46" name="TextBox 45">
              <a:extLst>
                <a:ext uri="{FF2B5EF4-FFF2-40B4-BE49-F238E27FC236}">
                  <a16:creationId xmlns:a16="http://schemas.microsoft.com/office/drawing/2014/main" id="{60B60C69-D842-472F-B610-1F6D35552B2C}"/>
                </a:ext>
              </a:extLst>
            </p:cNvPr>
            <p:cNvSpPr txBox="1"/>
            <p:nvPr/>
          </p:nvSpPr>
          <p:spPr>
            <a:xfrm>
              <a:off x="9664066" y="3957167"/>
              <a:ext cx="545208" cy="161583"/>
            </a:xfrm>
            <a:prstGeom prst="rect">
              <a:avLst/>
            </a:prstGeom>
            <a:noFill/>
          </p:spPr>
          <p:txBody>
            <a:bodyPr vert="horz"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Intel Clear"/>
                  <a:ea typeface="+mn-ea"/>
                  <a:cs typeface="+mn-cs"/>
                </a:rPr>
                <a:t>16 bits</a:t>
              </a:r>
              <a:endParaRPr kumimoji="0" lang="ru-RU" sz="1050" b="1" i="0" u="none" strike="noStrike" kern="1200" cap="none" spc="0" normalizeH="0" baseline="0" noProof="0" dirty="0" err="1">
                <a:ln>
                  <a:noFill/>
                </a:ln>
                <a:solidFill>
                  <a:prstClr val="black"/>
                </a:solidFill>
                <a:effectLst/>
                <a:uLnTx/>
                <a:uFillTx/>
                <a:latin typeface="Intel Clear"/>
                <a:ea typeface="+mn-ea"/>
                <a:cs typeface="+mn-cs"/>
              </a:endParaRPr>
            </a:p>
          </p:txBody>
        </p:sp>
        <p:sp>
          <p:nvSpPr>
            <p:cNvPr id="47" name="Rectangle 46">
              <a:extLst>
                <a:ext uri="{FF2B5EF4-FFF2-40B4-BE49-F238E27FC236}">
                  <a16:creationId xmlns:a16="http://schemas.microsoft.com/office/drawing/2014/main" id="{4F1105FF-AA16-43EC-8CCB-ACA82BAE9193}"/>
                </a:ext>
              </a:extLst>
            </p:cNvPr>
            <p:cNvSpPr/>
            <p:nvPr/>
          </p:nvSpPr>
          <p:spPr>
            <a:xfrm>
              <a:off x="7360849" y="5290741"/>
              <a:ext cx="124693" cy="260090"/>
            </a:xfrm>
            <a:prstGeom prst="rect">
              <a:avLst/>
            </a:prstGeom>
            <a:solidFill>
              <a:schemeClr val="accent1">
                <a:lumMod val="20000"/>
                <a:lumOff val="80000"/>
              </a:schemeClr>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Intel Clear"/>
                  <a:ea typeface="+mn-ea"/>
                  <a:cs typeface="+mn-cs"/>
                </a:rPr>
                <a:t>s</a:t>
              </a:r>
              <a:endParaRPr kumimoji="0" lang="ru-RU" sz="1000" b="0" i="0" u="none" strike="noStrike" kern="1200" cap="none" spc="0" normalizeH="0" baseline="0" noProof="0" dirty="0">
                <a:ln>
                  <a:noFill/>
                </a:ln>
                <a:solidFill>
                  <a:prstClr val="black"/>
                </a:solidFill>
                <a:effectLst/>
                <a:uLnTx/>
                <a:uFillTx/>
                <a:latin typeface="Intel Clear"/>
                <a:ea typeface="+mn-ea"/>
                <a:cs typeface="+mn-cs"/>
              </a:endParaRPr>
            </a:p>
          </p:txBody>
        </p:sp>
        <p:sp>
          <p:nvSpPr>
            <p:cNvPr id="48" name="TextBox 47">
              <a:extLst>
                <a:ext uri="{FF2B5EF4-FFF2-40B4-BE49-F238E27FC236}">
                  <a16:creationId xmlns:a16="http://schemas.microsoft.com/office/drawing/2014/main" id="{05F9692B-E5A5-403A-B786-F8C3FCF60F72}"/>
                </a:ext>
              </a:extLst>
            </p:cNvPr>
            <p:cNvSpPr txBox="1"/>
            <p:nvPr/>
          </p:nvSpPr>
          <p:spPr>
            <a:xfrm>
              <a:off x="7029429" y="5368110"/>
              <a:ext cx="331420" cy="153888"/>
            </a:xfrm>
            <a:prstGeom prst="rect">
              <a:avLst/>
            </a:prstGeom>
            <a:noFill/>
          </p:spPr>
          <p:txBody>
            <a:bodyPr vert="horz"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Intel Clear"/>
                  <a:ea typeface="+mn-ea"/>
                  <a:cs typeface="+mn-cs"/>
                </a:rPr>
                <a:t>INT8</a:t>
              </a:r>
              <a:endParaRPr kumimoji="0" lang="ru-RU" sz="1000" b="1" i="0" u="none" strike="noStrike" kern="1200" cap="none" spc="0" normalizeH="0" baseline="0" noProof="0" dirty="0" err="1">
                <a:ln>
                  <a:noFill/>
                </a:ln>
                <a:solidFill>
                  <a:prstClr val="black"/>
                </a:solidFill>
                <a:effectLst/>
                <a:uLnTx/>
                <a:uFillTx/>
                <a:latin typeface="Intel Clear"/>
                <a:ea typeface="+mn-ea"/>
                <a:cs typeface="+mn-cs"/>
              </a:endParaRPr>
            </a:p>
          </p:txBody>
        </p:sp>
        <p:sp>
          <p:nvSpPr>
            <p:cNvPr id="49" name="Rectangle 48">
              <a:extLst>
                <a:ext uri="{FF2B5EF4-FFF2-40B4-BE49-F238E27FC236}">
                  <a16:creationId xmlns:a16="http://schemas.microsoft.com/office/drawing/2014/main" id="{F3FB4749-3804-412B-A28F-7438F7B79510}"/>
                </a:ext>
              </a:extLst>
            </p:cNvPr>
            <p:cNvSpPr/>
            <p:nvPr/>
          </p:nvSpPr>
          <p:spPr>
            <a:xfrm>
              <a:off x="7485543" y="5290741"/>
              <a:ext cx="774658" cy="260090"/>
            </a:xfrm>
            <a:prstGeom prst="rect">
              <a:avLst/>
            </a:prstGeom>
            <a:solidFill>
              <a:schemeClr val="accent4"/>
            </a:solid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Intel Clear"/>
                  <a:ea typeface="+mn-ea"/>
                  <a:cs typeface="+mn-cs"/>
                </a:rPr>
                <a:t>7 bit mantissa</a:t>
              </a:r>
              <a:endParaRPr kumimoji="0" lang="ru-RU" sz="800" b="0" i="0" u="none" strike="noStrike" kern="1200" cap="none" spc="0" normalizeH="0" baseline="0" noProof="0" dirty="0">
                <a:ln>
                  <a:noFill/>
                </a:ln>
                <a:solidFill>
                  <a:prstClr val="black"/>
                </a:solidFill>
                <a:effectLst/>
                <a:uLnTx/>
                <a:uFillTx/>
                <a:latin typeface="Intel Clear"/>
                <a:ea typeface="+mn-ea"/>
                <a:cs typeface="+mn-cs"/>
              </a:endParaRPr>
            </a:p>
          </p:txBody>
        </p:sp>
        <p:cxnSp>
          <p:nvCxnSpPr>
            <p:cNvPr id="50" name="Straight Connector 49">
              <a:extLst>
                <a:ext uri="{FF2B5EF4-FFF2-40B4-BE49-F238E27FC236}">
                  <a16:creationId xmlns:a16="http://schemas.microsoft.com/office/drawing/2014/main" id="{3E3899CB-BF85-4884-8399-B23C662FC118}"/>
                </a:ext>
              </a:extLst>
            </p:cNvPr>
            <p:cNvCxnSpPr>
              <a:cxnSpLocks/>
            </p:cNvCxnSpPr>
            <p:nvPr/>
          </p:nvCxnSpPr>
          <p:spPr>
            <a:xfrm flipH="1">
              <a:off x="8260200" y="5212063"/>
              <a:ext cx="336" cy="338768"/>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53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7DE723-AB0F-4919-B5DF-2FD5F403BF9A}"/>
              </a:ext>
            </a:extLst>
          </p:cNvPr>
          <p:cNvSpPr>
            <a:spLocks noGrp="1"/>
          </p:cNvSpPr>
          <p:nvPr>
            <p:ph type="sldNum" sz="quarter" idx="12"/>
          </p:nvPr>
        </p:nvSpPr>
        <p:spPr/>
        <p:txBody>
          <a:bodyPr/>
          <a:lstStyle/>
          <a:p>
            <a:pPr defTabSz="609570"/>
            <a:fld id="{EE2556C5-CE8C-6547-B838-EA80C61A4AF7}" type="slidenum">
              <a:rPr lang="en-US">
                <a:latin typeface="Intel Clear"/>
              </a:rPr>
              <a:pPr defTabSz="609570"/>
              <a:t>8</a:t>
            </a:fld>
            <a:endParaRPr lang="en-US">
              <a:latin typeface="Intel Clear"/>
            </a:endParaRPr>
          </a:p>
        </p:txBody>
      </p:sp>
      <p:sp>
        <p:nvSpPr>
          <p:cNvPr id="19" name="Footer Placeholder 3">
            <a:extLst>
              <a:ext uri="{FF2B5EF4-FFF2-40B4-BE49-F238E27FC236}">
                <a16:creationId xmlns:a16="http://schemas.microsoft.com/office/drawing/2014/main" id="{CC7D3DB0-96CA-41D9-A0D1-097F5545B8F6}"/>
              </a:ext>
            </a:extLst>
          </p:cNvPr>
          <p:cNvSpPr>
            <a:spLocks noGrp="1"/>
          </p:cNvSpPr>
          <p:nvPr>
            <p:ph type="ftr" sz="quarter" idx="3"/>
          </p:nvPr>
        </p:nvSpPr>
        <p:spPr>
          <a:prstGeom prst="rect">
            <a:avLst/>
          </a:prstGeom>
        </p:spPr>
        <p:txBody>
          <a:bodyPr vert="horz" lIns="0" tIns="0" rIns="0" bIns="0" rtlCol="0" anchor="ctr"/>
          <a:lstStyle>
            <a:lvl1pPr>
              <a:defRPr lang="en-US" sz="933" b="1" spc="400">
                <a:solidFill>
                  <a:srgbClr val="000000"/>
                </a:solidFill>
                <a:cs typeface="Intel Clear"/>
              </a:defRPr>
            </a:lvl1pPr>
          </a:lstStyle>
          <a:p>
            <a:pPr defTabSz="914377"/>
            <a:r>
              <a:rPr lang="en-US" dirty="0">
                <a:latin typeface="Intel Clear"/>
              </a:rPr>
              <a:t>INTEL® DISTRIBUTION OF O</a:t>
            </a:r>
            <a:r>
              <a:rPr lang="en-US" sz="800" dirty="0">
                <a:latin typeface="Intel Clear"/>
              </a:rPr>
              <a:t>PEN</a:t>
            </a:r>
            <a:r>
              <a:rPr lang="en-US" dirty="0">
                <a:latin typeface="Intel Clear"/>
              </a:rPr>
              <a:t>VINO™ TOOLKIT</a:t>
            </a:r>
          </a:p>
        </p:txBody>
      </p:sp>
      <p:sp>
        <p:nvSpPr>
          <p:cNvPr id="7" name="Rectangle 6">
            <a:extLst>
              <a:ext uri="{FF2B5EF4-FFF2-40B4-BE49-F238E27FC236}">
                <a16:creationId xmlns:a16="http://schemas.microsoft.com/office/drawing/2014/main" id="{6208937E-7B0D-440D-A37C-45C68FCC14DE}"/>
              </a:ext>
            </a:extLst>
          </p:cNvPr>
          <p:cNvSpPr/>
          <p:nvPr/>
        </p:nvSpPr>
        <p:spPr>
          <a:xfrm>
            <a:off x="602131" y="1446386"/>
            <a:ext cx="4455032" cy="4688656"/>
          </a:xfrm>
          <a:prstGeom prst="rect">
            <a:avLst/>
          </a:prstGeom>
        </p:spPr>
        <p:txBody>
          <a:bodyPr wrap="square">
            <a:spAutoFit/>
          </a:bodyPr>
          <a:lstStyle/>
          <a:p>
            <a:pPr marL="380981" indent="-380981" defTabSz="609570">
              <a:spcAft>
                <a:spcPts val="800"/>
              </a:spcAft>
              <a:buFont typeface="Wingdings" panose="05000000000000000000" pitchFamily="2" charset="2"/>
              <a:buChar char="§"/>
            </a:pPr>
            <a:r>
              <a:rPr lang="en-US" sz="16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Using the Python API, the Post-training Optimization Tool integrates with the Model Optimizer, DL Workbench and accuracy checker tools to streamline the development process</a:t>
            </a:r>
          </a:p>
          <a:p>
            <a:pPr marL="380981" indent="-380981" defTabSz="609570">
              <a:spcAft>
                <a:spcPts val="800"/>
              </a:spcAft>
              <a:buFont typeface="Wingdings" panose="05000000000000000000" pitchFamily="2" charset="2"/>
              <a:buChar char="§"/>
            </a:pPr>
            <a:r>
              <a:rPr lang="en-US" sz="16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Enables a conversion technique of deep learning model that </a:t>
            </a:r>
            <a:r>
              <a:rPr lang="en-US" sz="16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reduces model size into low precision data types</a:t>
            </a:r>
            <a:r>
              <a:rPr lang="en-US" sz="16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 such as INT8, without re-training</a:t>
            </a:r>
          </a:p>
          <a:p>
            <a:pPr marL="380981" indent="-380981" defTabSz="609570">
              <a:spcAft>
                <a:spcPts val="800"/>
              </a:spcAft>
              <a:buFont typeface="Wingdings" panose="05000000000000000000" pitchFamily="2" charset="2"/>
              <a:buChar char="§"/>
            </a:pPr>
            <a:r>
              <a:rPr lang="en-US" sz="16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Reduces model size </a:t>
            </a:r>
            <a:r>
              <a:rPr lang="en-US" sz="16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while also improving latency, with little degradation </a:t>
            </a:r>
            <a:r>
              <a:rPr lang="en-US" sz="16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in model accuracy and without model re-training.</a:t>
            </a:r>
          </a:p>
          <a:p>
            <a:pPr marL="380981" indent="-380981" defTabSz="609570">
              <a:spcAft>
                <a:spcPts val="800"/>
              </a:spcAft>
              <a:buFont typeface="Wingdings" panose="05000000000000000000" pitchFamily="2" charset="2"/>
              <a:buChar char="§"/>
            </a:pPr>
            <a:r>
              <a:rPr lang="en-US" sz="16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Different optimization approaches are supported: quantization algorithms, sparsity, etc.</a:t>
            </a:r>
          </a:p>
          <a:p>
            <a:pPr defTabSz="609570"/>
            <a:r>
              <a:rPr lang="en-US" sz="1067" b="1" dirty="0">
                <a:solidFill>
                  <a:prstClr val="black"/>
                </a:solidFill>
              </a:rPr>
              <a:t>Performance Benchmarks </a:t>
            </a:r>
            <a:r>
              <a:rPr lang="en-US" sz="1067" b="1" dirty="0">
                <a:solidFill>
                  <a:prstClr val="black">
                    <a:lumMod val="65000"/>
                    <a:lumOff val="35000"/>
                  </a:prstClr>
                </a:solidFill>
                <a:sym typeface="Wingdings 3" panose="05040102010807070707" pitchFamily="18" charset="2"/>
              </a:rPr>
              <a:t></a:t>
            </a:r>
          </a:p>
          <a:p>
            <a:pPr defTabSz="609570"/>
            <a:r>
              <a:rPr lang="en-US" sz="1067" dirty="0">
                <a:hlinkClick r:id="rId3"/>
              </a:rPr>
              <a:t>https://docs.openvinotoolkit.org/latest/_docs_performance_int8_vs_fp32.html</a:t>
            </a:r>
            <a:endParaRPr lang="en-US" sz="1067" dirty="0">
              <a:solidFill>
                <a:prstClr val="black"/>
              </a:solidFill>
              <a:latin typeface="Intel Clear"/>
            </a:endParaRPr>
          </a:p>
        </p:txBody>
      </p:sp>
      <p:grpSp>
        <p:nvGrpSpPr>
          <p:cNvPr id="28" name="Group 27">
            <a:extLst>
              <a:ext uri="{FF2B5EF4-FFF2-40B4-BE49-F238E27FC236}">
                <a16:creationId xmlns:a16="http://schemas.microsoft.com/office/drawing/2014/main" id="{4EC26171-D0CE-482A-B457-97D9109C8F9E}"/>
              </a:ext>
            </a:extLst>
          </p:cNvPr>
          <p:cNvGrpSpPr>
            <a:grpSpLocks noChangeAspect="1"/>
          </p:cNvGrpSpPr>
          <p:nvPr/>
        </p:nvGrpSpPr>
        <p:grpSpPr>
          <a:xfrm>
            <a:off x="5843300" y="891668"/>
            <a:ext cx="816605" cy="531349"/>
            <a:chOff x="1870239" y="3715568"/>
            <a:chExt cx="569375" cy="375629"/>
          </a:xfrm>
          <a:solidFill>
            <a:schemeClr val="tx2"/>
          </a:solidFill>
        </p:grpSpPr>
        <p:sp>
          <p:nvSpPr>
            <p:cNvPr id="29" name="Freeform 644">
              <a:extLst>
                <a:ext uri="{FF2B5EF4-FFF2-40B4-BE49-F238E27FC236}">
                  <a16:creationId xmlns:a16="http://schemas.microsoft.com/office/drawing/2014/main" id="{E94B5FE3-0A10-42D3-B3A3-B0FB47031E08}"/>
                </a:ext>
              </a:extLst>
            </p:cNvPr>
            <p:cNvSpPr>
              <a:spLocks noEditPoints="1"/>
            </p:cNvSpPr>
            <p:nvPr/>
          </p:nvSpPr>
          <p:spPr bwMode="auto">
            <a:xfrm>
              <a:off x="2063985" y="3715568"/>
              <a:ext cx="375629" cy="375629"/>
            </a:xfrm>
            <a:custGeom>
              <a:avLst/>
              <a:gdLst>
                <a:gd name="T0" fmla="*/ 100 w 201"/>
                <a:gd name="T1" fmla="*/ 201 h 201"/>
                <a:gd name="T2" fmla="*/ 0 w 201"/>
                <a:gd name="T3" fmla="*/ 100 h 201"/>
                <a:gd name="T4" fmla="*/ 100 w 201"/>
                <a:gd name="T5" fmla="*/ 0 h 201"/>
                <a:gd name="T6" fmla="*/ 201 w 201"/>
                <a:gd name="T7" fmla="*/ 100 h 201"/>
                <a:gd name="T8" fmla="*/ 100 w 201"/>
                <a:gd name="T9" fmla="*/ 201 h 201"/>
                <a:gd name="T10" fmla="*/ 100 w 201"/>
                <a:gd name="T11" fmla="*/ 13 h 201"/>
                <a:gd name="T12" fmla="*/ 14 w 201"/>
                <a:gd name="T13" fmla="*/ 100 h 201"/>
                <a:gd name="T14" fmla="*/ 100 w 201"/>
                <a:gd name="T15" fmla="*/ 187 h 201"/>
                <a:gd name="T16" fmla="*/ 187 w 201"/>
                <a:gd name="T17" fmla="*/ 100 h 201"/>
                <a:gd name="T18" fmla="*/ 100 w 201"/>
                <a:gd name="T19" fmla="*/ 1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01">
                  <a:moveTo>
                    <a:pt x="100" y="201"/>
                  </a:moveTo>
                  <a:cubicBezTo>
                    <a:pt x="45" y="201"/>
                    <a:pt x="0" y="155"/>
                    <a:pt x="0" y="100"/>
                  </a:cubicBezTo>
                  <a:cubicBezTo>
                    <a:pt x="0" y="45"/>
                    <a:pt x="45" y="0"/>
                    <a:pt x="100" y="0"/>
                  </a:cubicBezTo>
                  <a:cubicBezTo>
                    <a:pt x="156" y="0"/>
                    <a:pt x="201" y="45"/>
                    <a:pt x="201" y="100"/>
                  </a:cubicBezTo>
                  <a:cubicBezTo>
                    <a:pt x="201" y="155"/>
                    <a:pt x="156" y="201"/>
                    <a:pt x="100" y="201"/>
                  </a:cubicBezTo>
                  <a:moveTo>
                    <a:pt x="100" y="13"/>
                  </a:moveTo>
                  <a:cubicBezTo>
                    <a:pt x="53" y="13"/>
                    <a:pt x="14" y="52"/>
                    <a:pt x="14" y="100"/>
                  </a:cubicBezTo>
                  <a:cubicBezTo>
                    <a:pt x="14" y="148"/>
                    <a:pt x="53" y="187"/>
                    <a:pt x="100" y="187"/>
                  </a:cubicBezTo>
                  <a:cubicBezTo>
                    <a:pt x="148" y="187"/>
                    <a:pt x="187" y="148"/>
                    <a:pt x="187" y="100"/>
                  </a:cubicBezTo>
                  <a:cubicBezTo>
                    <a:pt x="187" y="52"/>
                    <a:pt x="148" y="13"/>
                    <a:pt x="100" y="13"/>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1067">
                <a:solidFill>
                  <a:prstClr val="white"/>
                </a:solidFill>
                <a:latin typeface="Intel Clear"/>
              </a:endParaRPr>
            </a:p>
          </p:txBody>
        </p:sp>
        <p:sp>
          <p:nvSpPr>
            <p:cNvPr id="30" name="Freeform 645">
              <a:extLst>
                <a:ext uri="{FF2B5EF4-FFF2-40B4-BE49-F238E27FC236}">
                  <a16:creationId xmlns:a16="http://schemas.microsoft.com/office/drawing/2014/main" id="{6EBACDB5-6E67-41F8-AAD3-19BA9CB57931}"/>
                </a:ext>
              </a:extLst>
            </p:cNvPr>
            <p:cNvSpPr>
              <a:spLocks/>
            </p:cNvSpPr>
            <p:nvPr/>
          </p:nvSpPr>
          <p:spPr bwMode="auto">
            <a:xfrm>
              <a:off x="2114596" y="3766179"/>
              <a:ext cx="205608" cy="136017"/>
            </a:xfrm>
            <a:custGeom>
              <a:avLst/>
              <a:gdLst>
                <a:gd name="T0" fmla="*/ 17 w 110"/>
                <a:gd name="T1" fmla="*/ 73 h 73"/>
                <a:gd name="T2" fmla="*/ 18 w 110"/>
                <a:gd name="T3" fmla="*/ 72 h 73"/>
                <a:gd name="T4" fmla="*/ 73 w 110"/>
                <a:gd name="T5" fmla="*/ 17 h 73"/>
                <a:gd name="T6" fmla="*/ 97 w 110"/>
                <a:gd name="T7" fmla="*/ 23 h 73"/>
                <a:gd name="T8" fmla="*/ 98 w 110"/>
                <a:gd name="T9" fmla="*/ 22 h 73"/>
                <a:gd name="T10" fmla="*/ 110 w 110"/>
                <a:gd name="T11" fmla="*/ 11 h 73"/>
                <a:gd name="T12" fmla="*/ 109 w 110"/>
                <a:gd name="T13" fmla="*/ 10 h 73"/>
                <a:gd name="T14" fmla="*/ 73 w 110"/>
                <a:gd name="T15" fmla="*/ 0 h 73"/>
                <a:gd name="T16" fmla="*/ 0 w 110"/>
                <a:gd name="T17" fmla="*/ 72 h 73"/>
                <a:gd name="T18" fmla="*/ 1 w 110"/>
                <a:gd name="T19" fmla="*/ 73 h 73"/>
                <a:gd name="T20" fmla="*/ 17 w 110"/>
                <a:gd name="T21"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73">
                  <a:moveTo>
                    <a:pt x="17" y="73"/>
                  </a:moveTo>
                  <a:cubicBezTo>
                    <a:pt x="17" y="73"/>
                    <a:pt x="18" y="73"/>
                    <a:pt x="18" y="72"/>
                  </a:cubicBezTo>
                  <a:cubicBezTo>
                    <a:pt x="18" y="42"/>
                    <a:pt x="43" y="17"/>
                    <a:pt x="73" y="17"/>
                  </a:cubicBezTo>
                  <a:cubicBezTo>
                    <a:pt x="82" y="17"/>
                    <a:pt x="90" y="19"/>
                    <a:pt x="97" y="23"/>
                  </a:cubicBezTo>
                  <a:cubicBezTo>
                    <a:pt x="98" y="22"/>
                    <a:pt x="98" y="22"/>
                    <a:pt x="98" y="22"/>
                  </a:cubicBezTo>
                  <a:cubicBezTo>
                    <a:pt x="110" y="11"/>
                    <a:pt x="110" y="11"/>
                    <a:pt x="110" y="11"/>
                  </a:cubicBezTo>
                  <a:cubicBezTo>
                    <a:pt x="110" y="11"/>
                    <a:pt x="110" y="10"/>
                    <a:pt x="109" y="10"/>
                  </a:cubicBezTo>
                  <a:cubicBezTo>
                    <a:pt x="99" y="4"/>
                    <a:pt x="87" y="0"/>
                    <a:pt x="73" y="0"/>
                  </a:cubicBezTo>
                  <a:cubicBezTo>
                    <a:pt x="33" y="0"/>
                    <a:pt x="1" y="32"/>
                    <a:pt x="0" y="72"/>
                  </a:cubicBezTo>
                  <a:cubicBezTo>
                    <a:pt x="0" y="73"/>
                    <a:pt x="1" y="73"/>
                    <a:pt x="1" y="73"/>
                  </a:cubicBezTo>
                  <a:lnTo>
                    <a:pt x="17"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1067">
                <a:solidFill>
                  <a:prstClr val="white"/>
                </a:solidFill>
                <a:latin typeface="Intel Clear"/>
              </a:endParaRPr>
            </a:p>
          </p:txBody>
        </p:sp>
        <p:sp>
          <p:nvSpPr>
            <p:cNvPr id="31" name="Freeform 646">
              <a:extLst>
                <a:ext uri="{FF2B5EF4-FFF2-40B4-BE49-F238E27FC236}">
                  <a16:creationId xmlns:a16="http://schemas.microsoft.com/office/drawing/2014/main" id="{E31796D4-6F18-4FD2-913F-A32DE979AC15}"/>
                </a:ext>
              </a:extLst>
            </p:cNvPr>
            <p:cNvSpPr>
              <a:spLocks noEditPoints="1"/>
            </p:cNvSpPr>
            <p:nvPr/>
          </p:nvSpPr>
          <p:spPr bwMode="auto">
            <a:xfrm>
              <a:off x="2211865" y="3801765"/>
              <a:ext cx="145507" cy="141553"/>
            </a:xfrm>
            <a:custGeom>
              <a:avLst/>
              <a:gdLst>
                <a:gd name="T0" fmla="*/ 78 w 78"/>
                <a:gd name="T1" fmla="*/ 9 h 76"/>
                <a:gd name="T2" fmla="*/ 70 w 78"/>
                <a:gd name="T3" fmla="*/ 0 h 76"/>
                <a:gd name="T4" fmla="*/ 69 w 78"/>
                <a:gd name="T5" fmla="*/ 0 h 76"/>
                <a:gd name="T6" fmla="*/ 31 w 78"/>
                <a:gd name="T7" fmla="*/ 35 h 76"/>
                <a:gd name="T8" fmla="*/ 30 w 78"/>
                <a:gd name="T9" fmla="*/ 35 h 76"/>
                <a:gd name="T10" fmla="*/ 20 w 78"/>
                <a:gd name="T11" fmla="*/ 33 h 76"/>
                <a:gd name="T12" fmla="*/ 1 w 78"/>
                <a:gd name="T13" fmla="*/ 52 h 76"/>
                <a:gd name="T14" fmla="*/ 23 w 78"/>
                <a:gd name="T15" fmla="*/ 75 h 76"/>
                <a:gd name="T16" fmla="*/ 42 w 78"/>
                <a:gd name="T17" fmla="*/ 56 h 76"/>
                <a:gd name="T18" fmla="*/ 41 w 78"/>
                <a:gd name="T19" fmla="*/ 46 h 76"/>
                <a:gd name="T20" fmla="*/ 41 w 78"/>
                <a:gd name="T21" fmla="*/ 45 h 76"/>
                <a:gd name="T22" fmla="*/ 78 w 78"/>
                <a:gd name="T23" fmla="*/ 10 h 76"/>
                <a:gd name="T24" fmla="*/ 78 w 78"/>
                <a:gd name="T25" fmla="*/ 9 h 76"/>
                <a:gd name="T26" fmla="*/ 21 w 78"/>
                <a:gd name="T27" fmla="*/ 61 h 76"/>
                <a:gd name="T28" fmla="*/ 14 w 78"/>
                <a:gd name="T29" fmla="*/ 54 h 76"/>
                <a:gd name="T30" fmla="*/ 21 w 78"/>
                <a:gd name="T31" fmla="*/ 47 h 76"/>
                <a:gd name="T32" fmla="*/ 28 w 78"/>
                <a:gd name="T33" fmla="*/ 54 h 76"/>
                <a:gd name="T34" fmla="*/ 21 w 78"/>
                <a:gd name="T35"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76">
                  <a:moveTo>
                    <a:pt x="78" y="9"/>
                  </a:moveTo>
                  <a:cubicBezTo>
                    <a:pt x="70" y="0"/>
                    <a:pt x="70" y="0"/>
                    <a:pt x="70" y="0"/>
                  </a:cubicBezTo>
                  <a:cubicBezTo>
                    <a:pt x="69" y="0"/>
                    <a:pt x="69" y="0"/>
                    <a:pt x="69" y="0"/>
                  </a:cubicBezTo>
                  <a:cubicBezTo>
                    <a:pt x="31" y="35"/>
                    <a:pt x="31" y="35"/>
                    <a:pt x="31" y="35"/>
                  </a:cubicBezTo>
                  <a:cubicBezTo>
                    <a:pt x="30" y="35"/>
                    <a:pt x="30" y="35"/>
                    <a:pt x="30" y="35"/>
                  </a:cubicBezTo>
                  <a:cubicBezTo>
                    <a:pt x="27" y="34"/>
                    <a:pt x="24" y="33"/>
                    <a:pt x="20" y="33"/>
                  </a:cubicBezTo>
                  <a:cubicBezTo>
                    <a:pt x="10" y="34"/>
                    <a:pt x="1" y="42"/>
                    <a:pt x="1" y="52"/>
                  </a:cubicBezTo>
                  <a:cubicBezTo>
                    <a:pt x="0" y="65"/>
                    <a:pt x="10" y="76"/>
                    <a:pt x="23" y="75"/>
                  </a:cubicBezTo>
                  <a:cubicBezTo>
                    <a:pt x="33" y="74"/>
                    <a:pt x="41" y="66"/>
                    <a:pt x="42" y="56"/>
                  </a:cubicBezTo>
                  <a:cubicBezTo>
                    <a:pt x="42" y="52"/>
                    <a:pt x="42" y="49"/>
                    <a:pt x="41" y="46"/>
                  </a:cubicBezTo>
                  <a:cubicBezTo>
                    <a:pt x="41" y="45"/>
                    <a:pt x="41" y="45"/>
                    <a:pt x="41" y="45"/>
                  </a:cubicBezTo>
                  <a:cubicBezTo>
                    <a:pt x="78" y="10"/>
                    <a:pt x="78" y="10"/>
                    <a:pt x="78" y="10"/>
                  </a:cubicBezTo>
                  <a:cubicBezTo>
                    <a:pt x="78" y="9"/>
                    <a:pt x="78" y="9"/>
                    <a:pt x="78" y="9"/>
                  </a:cubicBezTo>
                  <a:moveTo>
                    <a:pt x="21" y="61"/>
                  </a:moveTo>
                  <a:cubicBezTo>
                    <a:pt x="18" y="61"/>
                    <a:pt x="14" y="58"/>
                    <a:pt x="14" y="54"/>
                  </a:cubicBezTo>
                  <a:cubicBezTo>
                    <a:pt x="14" y="50"/>
                    <a:pt x="18" y="47"/>
                    <a:pt x="21" y="47"/>
                  </a:cubicBezTo>
                  <a:cubicBezTo>
                    <a:pt x="25" y="47"/>
                    <a:pt x="28" y="50"/>
                    <a:pt x="28" y="54"/>
                  </a:cubicBezTo>
                  <a:cubicBezTo>
                    <a:pt x="28" y="58"/>
                    <a:pt x="25" y="61"/>
                    <a:pt x="21" y="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1067">
                <a:solidFill>
                  <a:prstClr val="white"/>
                </a:solidFill>
                <a:latin typeface="Intel Clear"/>
              </a:endParaRPr>
            </a:p>
          </p:txBody>
        </p:sp>
        <p:sp>
          <p:nvSpPr>
            <p:cNvPr id="32" name="Freeform 647">
              <a:extLst>
                <a:ext uri="{FF2B5EF4-FFF2-40B4-BE49-F238E27FC236}">
                  <a16:creationId xmlns:a16="http://schemas.microsoft.com/office/drawing/2014/main" id="{9FF8DEDA-466F-470E-8381-6E7AFC7A73A9}"/>
                </a:ext>
              </a:extLst>
            </p:cNvPr>
            <p:cNvSpPr>
              <a:spLocks/>
            </p:cNvSpPr>
            <p:nvPr/>
          </p:nvSpPr>
          <p:spPr bwMode="auto">
            <a:xfrm>
              <a:off x="1870239" y="3825489"/>
              <a:ext cx="182675" cy="31632"/>
            </a:xfrm>
            <a:custGeom>
              <a:avLst/>
              <a:gdLst>
                <a:gd name="T0" fmla="*/ 97 w 98"/>
                <a:gd name="T1" fmla="*/ 0 h 17"/>
                <a:gd name="T2" fmla="*/ 1 w 98"/>
                <a:gd name="T3" fmla="*/ 0 h 17"/>
                <a:gd name="T4" fmla="*/ 0 w 98"/>
                <a:gd name="T5" fmla="*/ 1 h 17"/>
                <a:gd name="T6" fmla="*/ 5 w 98"/>
                <a:gd name="T7" fmla="*/ 16 h 17"/>
                <a:gd name="T8" fmla="*/ 6 w 98"/>
                <a:gd name="T9" fmla="*/ 17 h 17"/>
                <a:gd name="T10" fmla="*/ 92 w 98"/>
                <a:gd name="T11" fmla="*/ 17 h 17"/>
                <a:gd name="T12" fmla="*/ 93 w 98"/>
                <a:gd name="T13" fmla="*/ 16 h 17"/>
                <a:gd name="T14" fmla="*/ 97 w 98"/>
                <a:gd name="T15" fmla="*/ 1 h 17"/>
                <a:gd name="T16" fmla="*/ 97 w 98"/>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7">
                  <a:moveTo>
                    <a:pt x="97" y="0"/>
                  </a:moveTo>
                  <a:cubicBezTo>
                    <a:pt x="1" y="0"/>
                    <a:pt x="1" y="0"/>
                    <a:pt x="1" y="0"/>
                  </a:cubicBezTo>
                  <a:cubicBezTo>
                    <a:pt x="1" y="0"/>
                    <a:pt x="0" y="0"/>
                    <a:pt x="0" y="1"/>
                  </a:cubicBezTo>
                  <a:cubicBezTo>
                    <a:pt x="5" y="16"/>
                    <a:pt x="5" y="16"/>
                    <a:pt x="5" y="16"/>
                  </a:cubicBezTo>
                  <a:cubicBezTo>
                    <a:pt x="6" y="17"/>
                    <a:pt x="6" y="17"/>
                    <a:pt x="6" y="17"/>
                  </a:cubicBezTo>
                  <a:cubicBezTo>
                    <a:pt x="92" y="17"/>
                    <a:pt x="92" y="17"/>
                    <a:pt x="92" y="17"/>
                  </a:cubicBezTo>
                  <a:cubicBezTo>
                    <a:pt x="92" y="17"/>
                    <a:pt x="93" y="17"/>
                    <a:pt x="93" y="16"/>
                  </a:cubicBezTo>
                  <a:cubicBezTo>
                    <a:pt x="94" y="11"/>
                    <a:pt x="95" y="6"/>
                    <a:pt x="97" y="1"/>
                  </a:cubicBezTo>
                  <a:cubicBezTo>
                    <a:pt x="98" y="0"/>
                    <a:pt x="97" y="0"/>
                    <a:pt x="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1067">
                <a:solidFill>
                  <a:prstClr val="white"/>
                </a:solidFill>
                <a:latin typeface="Intel Clear"/>
              </a:endParaRPr>
            </a:p>
          </p:txBody>
        </p:sp>
        <p:sp>
          <p:nvSpPr>
            <p:cNvPr id="33" name="Freeform 648">
              <a:extLst>
                <a:ext uri="{FF2B5EF4-FFF2-40B4-BE49-F238E27FC236}">
                  <a16:creationId xmlns:a16="http://schemas.microsoft.com/office/drawing/2014/main" id="{E84E8CA2-120F-456C-AE86-759C46A9B6CD}"/>
                </a:ext>
              </a:extLst>
            </p:cNvPr>
            <p:cNvSpPr>
              <a:spLocks/>
            </p:cNvSpPr>
            <p:nvPr/>
          </p:nvSpPr>
          <p:spPr bwMode="auto">
            <a:xfrm>
              <a:off x="1899499" y="3941736"/>
              <a:ext cx="149461" cy="31632"/>
            </a:xfrm>
            <a:custGeom>
              <a:avLst/>
              <a:gdLst>
                <a:gd name="T0" fmla="*/ 76 w 80"/>
                <a:gd name="T1" fmla="*/ 1 h 17"/>
                <a:gd name="T2" fmla="*/ 75 w 80"/>
                <a:gd name="T3" fmla="*/ 0 h 17"/>
                <a:gd name="T4" fmla="*/ 1 w 80"/>
                <a:gd name="T5" fmla="*/ 0 h 17"/>
                <a:gd name="T6" fmla="*/ 0 w 80"/>
                <a:gd name="T7" fmla="*/ 1 h 17"/>
                <a:gd name="T8" fmla="*/ 4 w 80"/>
                <a:gd name="T9" fmla="*/ 17 h 17"/>
                <a:gd name="T10" fmla="*/ 4 w 80"/>
                <a:gd name="T11" fmla="*/ 17 h 17"/>
                <a:gd name="T12" fmla="*/ 79 w 80"/>
                <a:gd name="T13" fmla="*/ 17 h 17"/>
                <a:gd name="T14" fmla="*/ 80 w 80"/>
                <a:gd name="T15" fmla="*/ 16 h 17"/>
                <a:gd name="T16" fmla="*/ 76 w 80"/>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
                  <a:moveTo>
                    <a:pt x="76" y="1"/>
                  </a:moveTo>
                  <a:cubicBezTo>
                    <a:pt x="76" y="0"/>
                    <a:pt x="76" y="0"/>
                    <a:pt x="75" y="0"/>
                  </a:cubicBezTo>
                  <a:cubicBezTo>
                    <a:pt x="1" y="0"/>
                    <a:pt x="1" y="0"/>
                    <a:pt x="1" y="0"/>
                  </a:cubicBezTo>
                  <a:cubicBezTo>
                    <a:pt x="0" y="0"/>
                    <a:pt x="0" y="1"/>
                    <a:pt x="0" y="1"/>
                  </a:cubicBezTo>
                  <a:cubicBezTo>
                    <a:pt x="4" y="17"/>
                    <a:pt x="4" y="17"/>
                    <a:pt x="4" y="17"/>
                  </a:cubicBezTo>
                  <a:cubicBezTo>
                    <a:pt x="4" y="17"/>
                    <a:pt x="4" y="17"/>
                    <a:pt x="4" y="17"/>
                  </a:cubicBezTo>
                  <a:cubicBezTo>
                    <a:pt x="79" y="17"/>
                    <a:pt x="79" y="17"/>
                    <a:pt x="79" y="17"/>
                  </a:cubicBezTo>
                  <a:cubicBezTo>
                    <a:pt x="80" y="17"/>
                    <a:pt x="80" y="17"/>
                    <a:pt x="80" y="16"/>
                  </a:cubicBezTo>
                  <a:cubicBezTo>
                    <a:pt x="78" y="11"/>
                    <a:pt x="77" y="6"/>
                    <a:pt x="76"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1067">
                <a:solidFill>
                  <a:prstClr val="white"/>
                </a:solidFill>
                <a:latin typeface="Intel Clear"/>
              </a:endParaRPr>
            </a:p>
          </p:txBody>
        </p:sp>
        <p:sp>
          <p:nvSpPr>
            <p:cNvPr id="34" name="Freeform 649">
              <a:extLst>
                <a:ext uri="{FF2B5EF4-FFF2-40B4-BE49-F238E27FC236}">
                  <a16:creationId xmlns:a16="http://schemas.microsoft.com/office/drawing/2014/main" id="{7645845C-EAE3-4FC6-8765-9FA1EB325EBF}"/>
                </a:ext>
              </a:extLst>
            </p:cNvPr>
            <p:cNvSpPr>
              <a:spLocks/>
            </p:cNvSpPr>
            <p:nvPr/>
          </p:nvSpPr>
          <p:spPr bwMode="auto">
            <a:xfrm>
              <a:off x="1884474" y="3884008"/>
              <a:ext cx="153415" cy="31632"/>
            </a:xfrm>
            <a:custGeom>
              <a:avLst/>
              <a:gdLst>
                <a:gd name="T0" fmla="*/ 81 w 82"/>
                <a:gd name="T1" fmla="*/ 17 h 17"/>
                <a:gd name="T2" fmla="*/ 82 w 82"/>
                <a:gd name="T3" fmla="*/ 16 h 17"/>
                <a:gd name="T4" fmla="*/ 82 w 82"/>
                <a:gd name="T5" fmla="*/ 10 h 17"/>
                <a:gd name="T6" fmla="*/ 82 w 82"/>
                <a:gd name="T7" fmla="*/ 1 h 17"/>
                <a:gd name="T8" fmla="*/ 82 w 82"/>
                <a:gd name="T9" fmla="*/ 0 h 17"/>
                <a:gd name="T10" fmla="*/ 1 w 82"/>
                <a:gd name="T11" fmla="*/ 0 h 17"/>
                <a:gd name="T12" fmla="*/ 0 w 82"/>
                <a:gd name="T13" fmla="*/ 1 h 17"/>
                <a:gd name="T14" fmla="*/ 4 w 82"/>
                <a:gd name="T15" fmla="*/ 17 h 17"/>
                <a:gd name="T16" fmla="*/ 5 w 82"/>
                <a:gd name="T17" fmla="*/ 17 h 17"/>
                <a:gd name="T18" fmla="*/ 81 w 82"/>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7">
                  <a:moveTo>
                    <a:pt x="81" y="17"/>
                  </a:moveTo>
                  <a:cubicBezTo>
                    <a:pt x="82" y="17"/>
                    <a:pt x="82" y="17"/>
                    <a:pt x="82" y="16"/>
                  </a:cubicBezTo>
                  <a:cubicBezTo>
                    <a:pt x="82" y="14"/>
                    <a:pt x="82" y="12"/>
                    <a:pt x="82" y="10"/>
                  </a:cubicBezTo>
                  <a:cubicBezTo>
                    <a:pt x="82" y="7"/>
                    <a:pt x="82" y="4"/>
                    <a:pt x="82" y="1"/>
                  </a:cubicBezTo>
                  <a:cubicBezTo>
                    <a:pt x="82" y="0"/>
                    <a:pt x="82" y="0"/>
                    <a:pt x="82" y="0"/>
                  </a:cubicBezTo>
                  <a:cubicBezTo>
                    <a:pt x="1" y="0"/>
                    <a:pt x="1" y="0"/>
                    <a:pt x="1" y="0"/>
                  </a:cubicBezTo>
                  <a:cubicBezTo>
                    <a:pt x="0" y="0"/>
                    <a:pt x="0" y="0"/>
                    <a:pt x="0" y="1"/>
                  </a:cubicBezTo>
                  <a:cubicBezTo>
                    <a:pt x="4" y="17"/>
                    <a:pt x="4" y="17"/>
                    <a:pt x="4" y="17"/>
                  </a:cubicBezTo>
                  <a:cubicBezTo>
                    <a:pt x="5" y="17"/>
                    <a:pt x="5" y="17"/>
                    <a:pt x="5" y="17"/>
                  </a:cubicBezTo>
                  <a:lnTo>
                    <a:pt x="8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1067">
                <a:solidFill>
                  <a:prstClr val="white"/>
                </a:solidFill>
                <a:latin typeface="Intel Clear"/>
              </a:endParaRPr>
            </a:p>
          </p:txBody>
        </p:sp>
      </p:grpSp>
      <p:grpSp>
        <p:nvGrpSpPr>
          <p:cNvPr id="3" name="Group 2">
            <a:extLst>
              <a:ext uri="{FF2B5EF4-FFF2-40B4-BE49-F238E27FC236}">
                <a16:creationId xmlns:a16="http://schemas.microsoft.com/office/drawing/2014/main" id="{C9D5665B-C36D-42EE-B0D3-1063C853735C}"/>
              </a:ext>
            </a:extLst>
          </p:cNvPr>
          <p:cNvGrpSpPr/>
          <p:nvPr/>
        </p:nvGrpSpPr>
        <p:grpSpPr>
          <a:xfrm>
            <a:off x="4913443" y="1753315"/>
            <a:ext cx="6670420" cy="4155815"/>
            <a:chOff x="4398459" y="1722058"/>
            <a:chExt cx="4367387" cy="2673499"/>
          </a:xfrm>
        </p:grpSpPr>
        <p:sp>
          <p:nvSpPr>
            <p:cNvPr id="238" name="Rectangle 237">
              <a:extLst>
                <a:ext uri="{FF2B5EF4-FFF2-40B4-BE49-F238E27FC236}">
                  <a16:creationId xmlns:a16="http://schemas.microsoft.com/office/drawing/2014/main" id="{3A60C765-96EF-4DD0-8EB8-ACEDE470F9DB}"/>
                </a:ext>
              </a:extLst>
            </p:cNvPr>
            <p:cNvSpPr/>
            <p:nvPr/>
          </p:nvSpPr>
          <p:spPr>
            <a:xfrm>
              <a:off x="6384139" y="2501452"/>
              <a:ext cx="1614786" cy="1188913"/>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133">
                <a:solidFill>
                  <a:prstClr val="white"/>
                </a:solidFill>
                <a:latin typeface="Intel Clear"/>
              </a:endParaRPr>
            </a:p>
          </p:txBody>
        </p:sp>
        <p:sp>
          <p:nvSpPr>
            <p:cNvPr id="239" name="Rectangle 238">
              <a:extLst>
                <a:ext uri="{FF2B5EF4-FFF2-40B4-BE49-F238E27FC236}">
                  <a16:creationId xmlns:a16="http://schemas.microsoft.com/office/drawing/2014/main" id="{A9BC9C80-7653-4E1C-AC26-8032BDC94B01}"/>
                </a:ext>
              </a:extLst>
            </p:cNvPr>
            <p:cNvSpPr/>
            <p:nvPr/>
          </p:nvSpPr>
          <p:spPr>
            <a:xfrm>
              <a:off x="5829702" y="2633384"/>
              <a:ext cx="1098096" cy="924071"/>
            </a:xfrm>
            <a:prstGeom prst="rect">
              <a:avLst/>
            </a:prstGeom>
            <a:solidFill>
              <a:schemeClr val="bg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133">
                <a:solidFill>
                  <a:prstClr val="white"/>
                </a:solidFill>
                <a:latin typeface="Intel Clear"/>
              </a:endParaRPr>
            </a:p>
          </p:txBody>
        </p:sp>
        <p:grpSp>
          <p:nvGrpSpPr>
            <p:cNvPr id="240" name="Group 239">
              <a:extLst>
                <a:ext uri="{FF2B5EF4-FFF2-40B4-BE49-F238E27FC236}">
                  <a16:creationId xmlns:a16="http://schemas.microsoft.com/office/drawing/2014/main" id="{E3434907-2A9A-4E0D-9152-FEB58954EA56}"/>
                </a:ext>
              </a:extLst>
            </p:cNvPr>
            <p:cNvGrpSpPr/>
            <p:nvPr/>
          </p:nvGrpSpPr>
          <p:grpSpPr>
            <a:xfrm>
              <a:off x="4661572" y="2639469"/>
              <a:ext cx="255700" cy="236651"/>
              <a:chOff x="1952522" y="1445968"/>
              <a:chExt cx="614362" cy="617538"/>
            </a:xfrm>
            <a:solidFill>
              <a:schemeClr val="bg2">
                <a:lumMod val="40000"/>
                <a:lumOff val="60000"/>
              </a:schemeClr>
            </a:solidFill>
          </p:grpSpPr>
          <p:sp>
            <p:nvSpPr>
              <p:cNvPr id="241" name="Freeform 21">
                <a:extLst>
                  <a:ext uri="{FF2B5EF4-FFF2-40B4-BE49-F238E27FC236}">
                    <a16:creationId xmlns:a16="http://schemas.microsoft.com/office/drawing/2014/main" id="{5FAF790D-0B36-4EC6-9A19-689AC31DA976}"/>
                  </a:ext>
                </a:extLst>
              </p:cNvPr>
              <p:cNvSpPr>
                <a:spLocks noEditPoints="1"/>
              </p:cNvSpPr>
              <p:nvPr/>
            </p:nvSpPr>
            <p:spPr bwMode="auto">
              <a:xfrm>
                <a:off x="1952522" y="1445968"/>
                <a:ext cx="614362" cy="617538"/>
              </a:xfrm>
              <a:custGeom>
                <a:avLst/>
                <a:gdLst>
                  <a:gd name="T0" fmla="*/ 82 w 164"/>
                  <a:gd name="T1" fmla="*/ 165 h 165"/>
                  <a:gd name="T2" fmla="*/ 0 w 164"/>
                  <a:gd name="T3" fmla="*/ 83 h 165"/>
                  <a:gd name="T4" fmla="*/ 82 w 164"/>
                  <a:gd name="T5" fmla="*/ 0 h 165"/>
                  <a:gd name="T6" fmla="*/ 164 w 164"/>
                  <a:gd name="T7" fmla="*/ 83 h 165"/>
                  <a:gd name="T8" fmla="*/ 82 w 164"/>
                  <a:gd name="T9" fmla="*/ 165 h 165"/>
                  <a:gd name="T10" fmla="*/ 83 w 164"/>
                  <a:gd name="T11" fmla="*/ 10 h 165"/>
                  <a:gd name="T12" fmla="*/ 9 w 164"/>
                  <a:gd name="T13" fmla="*/ 83 h 165"/>
                  <a:gd name="T14" fmla="*/ 83 w 164"/>
                  <a:gd name="T15" fmla="*/ 156 h 165"/>
                  <a:gd name="T16" fmla="*/ 156 w 164"/>
                  <a:gd name="T17" fmla="*/ 83 h 165"/>
                  <a:gd name="T18" fmla="*/ 83 w 164"/>
                  <a:gd name="T19" fmla="*/ 1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5">
                    <a:moveTo>
                      <a:pt x="82" y="165"/>
                    </a:moveTo>
                    <a:cubicBezTo>
                      <a:pt x="37" y="165"/>
                      <a:pt x="0" y="128"/>
                      <a:pt x="0" y="83"/>
                    </a:cubicBezTo>
                    <a:cubicBezTo>
                      <a:pt x="0" y="37"/>
                      <a:pt x="37" y="0"/>
                      <a:pt x="82" y="0"/>
                    </a:cubicBezTo>
                    <a:cubicBezTo>
                      <a:pt x="127" y="0"/>
                      <a:pt x="164" y="37"/>
                      <a:pt x="164" y="83"/>
                    </a:cubicBezTo>
                    <a:cubicBezTo>
                      <a:pt x="164" y="128"/>
                      <a:pt x="127" y="165"/>
                      <a:pt x="82" y="165"/>
                    </a:cubicBezTo>
                    <a:moveTo>
                      <a:pt x="83" y="10"/>
                    </a:moveTo>
                    <a:cubicBezTo>
                      <a:pt x="42" y="10"/>
                      <a:pt x="9" y="42"/>
                      <a:pt x="9" y="83"/>
                    </a:cubicBezTo>
                    <a:cubicBezTo>
                      <a:pt x="9" y="123"/>
                      <a:pt x="42" y="156"/>
                      <a:pt x="83" y="156"/>
                    </a:cubicBezTo>
                    <a:cubicBezTo>
                      <a:pt x="123" y="156"/>
                      <a:pt x="156" y="123"/>
                      <a:pt x="156" y="83"/>
                    </a:cubicBezTo>
                    <a:cubicBezTo>
                      <a:pt x="156" y="42"/>
                      <a:pt x="123" y="10"/>
                      <a:pt x="83" y="10"/>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39"/>
                <a:endParaRPr lang="en-US" sz="1200" dirty="0">
                  <a:solidFill>
                    <a:prstClr val="black"/>
                  </a:solidFill>
                  <a:latin typeface="Intel Clear"/>
                </a:endParaRPr>
              </a:p>
            </p:txBody>
          </p:sp>
          <p:sp>
            <p:nvSpPr>
              <p:cNvPr id="242" name="Freeform 22">
                <a:extLst>
                  <a:ext uri="{FF2B5EF4-FFF2-40B4-BE49-F238E27FC236}">
                    <a16:creationId xmlns:a16="http://schemas.microsoft.com/office/drawing/2014/main" id="{1F5E9248-AB8A-4BCB-AADF-C345C860AC84}"/>
                  </a:ext>
                </a:extLst>
              </p:cNvPr>
              <p:cNvSpPr>
                <a:spLocks/>
              </p:cNvSpPr>
              <p:nvPr/>
            </p:nvSpPr>
            <p:spPr bwMode="auto">
              <a:xfrm>
                <a:off x="2432051" y="1598293"/>
                <a:ext cx="96837" cy="82551"/>
              </a:xfrm>
              <a:custGeom>
                <a:avLst/>
                <a:gdLst>
                  <a:gd name="T0" fmla="*/ 2 w 26"/>
                  <a:gd name="T1" fmla="*/ 21 h 22"/>
                  <a:gd name="T2" fmla="*/ 3 w 26"/>
                  <a:gd name="T3" fmla="*/ 21 h 22"/>
                  <a:gd name="T4" fmla="*/ 25 w 26"/>
                  <a:gd name="T5" fmla="*/ 7 h 22"/>
                  <a:gd name="T6" fmla="*/ 26 w 26"/>
                  <a:gd name="T7" fmla="*/ 5 h 22"/>
                  <a:gd name="T8" fmla="*/ 24 w 26"/>
                  <a:gd name="T9" fmla="*/ 1 h 22"/>
                  <a:gd name="T10" fmla="*/ 22 w 26"/>
                  <a:gd name="T11" fmla="*/ 0 h 22"/>
                  <a:gd name="T12" fmla="*/ 0 w 26"/>
                  <a:gd name="T13" fmla="*/ 16 h 22"/>
                  <a:gd name="T14" fmla="*/ 0 w 26"/>
                  <a:gd name="T15" fmla="*/ 17 h 22"/>
                  <a:gd name="T16" fmla="*/ 2 w 26"/>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2">
                    <a:moveTo>
                      <a:pt x="2" y="21"/>
                    </a:moveTo>
                    <a:cubicBezTo>
                      <a:pt x="2" y="21"/>
                      <a:pt x="2" y="22"/>
                      <a:pt x="3" y="21"/>
                    </a:cubicBezTo>
                    <a:cubicBezTo>
                      <a:pt x="25" y="7"/>
                      <a:pt x="25" y="7"/>
                      <a:pt x="25" y="7"/>
                    </a:cubicBezTo>
                    <a:cubicBezTo>
                      <a:pt x="26" y="6"/>
                      <a:pt x="26" y="6"/>
                      <a:pt x="26" y="5"/>
                    </a:cubicBezTo>
                    <a:cubicBezTo>
                      <a:pt x="24" y="1"/>
                      <a:pt x="24" y="1"/>
                      <a:pt x="24" y="1"/>
                    </a:cubicBezTo>
                    <a:cubicBezTo>
                      <a:pt x="24" y="0"/>
                      <a:pt x="23" y="0"/>
                      <a:pt x="22" y="0"/>
                    </a:cubicBezTo>
                    <a:cubicBezTo>
                      <a:pt x="0" y="16"/>
                      <a:pt x="0" y="16"/>
                      <a:pt x="0" y="16"/>
                    </a:cubicBezTo>
                    <a:cubicBezTo>
                      <a:pt x="0" y="16"/>
                      <a:pt x="0" y="17"/>
                      <a:pt x="0" y="17"/>
                    </a:cubicBez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39"/>
                <a:endParaRPr lang="en-US" sz="1200">
                  <a:solidFill>
                    <a:prstClr val="black"/>
                  </a:solidFill>
                  <a:latin typeface="Intel Clear"/>
                </a:endParaRPr>
              </a:p>
            </p:txBody>
          </p:sp>
          <p:sp>
            <p:nvSpPr>
              <p:cNvPr id="243" name="Freeform 23">
                <a:extLst>
                  <a:ext uri="{FF2B5EF4-FFF2-40B4-BE49-F238E27FC236}">
                    <a16:creationId xmlns:a16="http://schemas.microsoft.com/office/drawing/2014/main" id="{97D9B9C2-305F-4D21-8B33-21614C0B6596}"/>
                  </a:ext>
                </a:extLst>
              </p:cNvPr>
              <p:cNvSpPr>
                <a:spLocks/>
              </p:cNvSpPr>
              <p:nvPr/>
            </p:nvSpPr>
            <p:spPr bwMode="auto">
              <a:xfrm>
                <a:off x="2203351" y="1617133"/>
                <a:ext cx="280986" cy="212726"/>
              </a:xfrm>
              <a:custGeom>
                <a:avLst/>
                <a:gdLst>
                  <a:gd name="T0" fmla="*/ 74 w 75"/>
                  <a:gd name="T1" fmla="*/ 3 h 57"/>
                  <a:gd name="T2" fmla="*/ 68 w 75"/>
                  <a:gd name="T3" fmla="*/ 2 h 57"/>
                  <a:gd name="T4" fmla="*/ 20 w 75"/>
                  <a:gd name="T5" fmla="*/ 33 h 57"/>
                  <a:gd name="T6" fmla="*/ 13 w 75"/>
                  <a:gd name="T7" fmla="*/ 31 h 57"/>
                  <a:gd name="T8" fmla="*/ 0 w 75"/>
                  <a:gd name="T9" fmla="*/ 44 h 57"/>
                  <a:gd name="T10" fmla="*/ 12 w 75"/>
                  <a:gd name="T11" fmla="*/ 57 h 57"/>
                  <a:gd name="T12" fmla="*/ 25 w 75"/>
                  <a:gd name="T13" fmla="*/ 44 h 57"/>
                  <a:gd name="T14" fmla="*/ 25 w 75"/>
                  <a:gd name="T15" fmla="*/ 40 h 57"/>
                  <a:gd name="T16" fmla="*/ 72 w 75"/>
                  <a:gd name="T17" fmla="*/ 9 h 57"/>
                  <a:gd name="T18" fmla="*/ 74 w 75"/>
                  <a:gd name="T19"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57">
                    <a:moveTo>
                      <a:pt x="74" y="3"/>
                    </a:moveTo>
                    <a:cubicBezTo>
                      <a:pt x="72" y="1"/>
                      <a:pt x="70" y="0"/>
                      <a:pt x="68" y="2"/>
                    </a:cubicBezTo>
                    <a:cubicBezTo>
                      <a:pt x="20" y="33"/>
                      <a:pt x="20" y="33"/>
                      <a:pt x="20" y="33"/>
                    </a:cubicBezTo>
                    <a:cubicBezTo>
                      <a:pt x="18" y="32"/>
                      <a:pt x="15" y="31"/>
                      <a:pt x="13" y="31"/>
                    </a:cubicBezTo>
                    <a:cubicBezTo>
                      <a:pt x="6" y="31"/>
                      <a:pt x="0" y="37"/>
                      <a:pt x="0" y="44"/>
                    </a:cubicBezTo>
                    <a:cubicBezTo>
                      <a:pt x="0" y="51"/>
                      <a:pt x="5" y="56"/>
                      <a:pt x="12" y="57"/>
                    </a:cubicBezTo>
                    <a:cubicBezTo>
                      <a:pt x="19" y="57"/>
                      <a:pt x="25" y="51"/>
                      <a:pt x="25" y="44"/>
                    </a:cubicBezTo>
                    <a:cubicBezTo>
                      <a:pt x="25" y="43"/>
                      <a:pt x="25" y="41"/>
                      <a:pt x="25" y="40"/>
                    </a:cubicBezTo>
                    <a:cubicBezTo>
                      <a:pt x="72" y="9"/>
                      <a:pt x="72" y="9"/>
                      <a:pt x="72" y="9"/>
                    </a:cubicBezTo>
                    <a:cubicBezTo>
                      <a:pt x="74" y="7"/>
                      <a:pt x="75" y="5"/>
                      <a:pt x="7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39"/>
                <a:endParaRPr lang="en-US" sz="1200">
                  <a:solidFill>
                    <a:prstClr val="black"/>
                  </a:solidFill>
                  <a:latin typeface="Intel Clear"/>
                </a:endParaRPr>
              </a:p>
            </p:txBody>
          </p:sp>
          <p:sp>
            <p:nvSpPr>
              <p:cNvPr id="244" name="Freeform 24">
                <a:extLst>
                  <a:ext uri="{FF2B5EF4-FFF2-40B4-BE49-F238E27FC236}">
                    <a16:creationId xmlns:a16="http://schemas.microsoft.com/office/drawing/2014/main" id="{EA43D2DB-3FA8-4B94-8072-29854DE9E061}"/>
                  </a:ext>
                </a:extLst>
              </p:cNvPr>
              <p:cNvSpPr>
                <a:spLocks/>
              </p:cNvSpPr>
              <p:nvPr/>
            </p:nvSpPr>
            <p:spPr bwMode="auto">
              <a:xfrm>
                <a:off x="2029355" y="1519284"/>
                <a:ext cx="401636" cy="311151"/>
              </a:xfrm>
              <a:custGeom>
                <a:avLst/>
                <a:gdLst>
                  <a:gd name="T0" fmla="*/ 106 w 107"/>
                  <a:gd name="T1" fmla="*/ 19 h 83"/>
                  <a:gd name="T2" fmla="*/ 107 w 107"/>
                  <a:gd name="T3" fmla="*/ 19 h 83"/>
                  <a:gd name="T4" fmla="*/ 106 w 107"/>
                  <a:gd name="T5" fmla="*/ 19 h 83"/>
                  <a:gd name="T6" fmla="*/ 106 w 107"/>
                  <a:gd name="T7" fmla="*/ 19 h 83"/>
                  <a:gd name="T8" fmla="*/ 106 w 107"/>
                  <a:gd name="T9" fmla="*/ 18 h 83"/>
                  <a:gd name="T10" fmla="*/ 62 w 107"/>
                  <a:gd name="T11" fmla="*/ 0 h 83"/>
                  <a:gd name="T12" fmla="*/ 0 w 107"/>
                  <a:gd name="T13" fmla="*/ 62 h 83"/>
                  <a:gd name="T14" fmla="*/ 3 w 107"/>
                  <a:gd name="T15" fmla="*/ 80 h 83"/>
                  <a:gd name="T16" fmla="*/ 4 w 107"/>
                  <a:gd name="T17" fmla="*/ 82 h 83"/>
                  <a:gd name="T18" fmla="*/ 6 w 107"/>
                  <a:gd name="T19" fmla="*/ 80 h 83"/>
                  <a:gd name="T20" fmla="*/ 6 w 107"/>
                  <a:gd name="T21" fmla="*/ 56 h 83"/>
                  <a:gd name="T22" fmla="*/ 51 w 107"/>
                  <a:gd name="T23" fmla="*/ 25 h 83"/>
                  <a:gd name="T24" fmla="*/ 81 w 107"/>
                  <a:gd name="T25" fmla="*/ 36 h 83"/>
                  <a:gd name="T26" fmla="*/ 82 w 107"/>
                  <a:gd name="T27" fmla="*/ 36 h 83"/>
                  <a:gd name="T28" fmla="*/ 83 w 107"/>
                  <a:gd name="T29" fmla="*/ 36 h 83"/>
                  <a:gd name="T30" fmla="*/ 106 w 107"/>
                  <a:gd name="T31" fmla="*/ 21 h 83"/>
                  <a:gd name="T32" fmla="*/ 106 w 107"/>
                  <a:gd name="T33" fmla="*/ 1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 h="83">
                    <a:moveTo>
                      <a:pt x="106" y="19"/>
                    </a:moveTo>
                    <a:cubicBezTo>
                      <a:pt x="107" y="19"/>
                      <a:pt x="107" y="19"/>
                      <a:pt x="107" y="19"/>
                    </a:cubicBezTo>
                    <a:cubicBezTo>
                      <a:pt x="106" y="19"/>
                      <a:pt x="106" y="19"/>
                      <a:pt x="106" y="19"/>
                    </a:cubicBezTo>
                    <a:cubicBezTo>
                      <a:pt x="106" y="19"/>
                      <a:pt x="106" y="19"/>
                      <a:pt x="106" y="19"/>
                    </a:cubicBezTo>
                    <a:cubicBezTo>
                      <a:pt x="106" y="19"/>
                      <a:pt x="106" y="19"/>
                      <a:pt x="106" y="18"/>
                    </a:cubicBezTo>
                    <a:cubicBezTo>
                      <a:pt x="94" y="7"/>
                      <a:pt x="79" y="0"/>
                      <a:pt x="62" y="0"/>
                    </a:cubicBezTo>
                    <a:cubicBezTo>
                      <a:pt x="28" y="0"/>
                      <a:pt x="0" y="28"/>
                      <a:pt x="0" y="62"/>
                    </a:cubicBezTo>
                    <a:cubicBezTo>
                      <a:pt x="0" y="68"/>
                      <a:pt x="2" y="74"/>
                      <a:pt x="3" y="80"/>
                    </a:cubicBezTo>
                    <a:cubicBezTo>
                      <a:pt x="3" y="80"/>
                      <a:pt x="4" y="81"/>
                      <a:pt x="4" y="82"/>
                    </a:cubicBezTo>
                    <a:cubicBezTo>
                      <a:pt x="5" y="83"/>
                      <a:pt x="7" y="82"/>
                      <a:pt x="6" y="80"/>
                    </a:cubicBezTo>
                    <a:cubicBezTo>
                      <a:pt x="6" y="79"/>
                      <a:pt x="3" y="67"/>
                      <a:pt x="6" y="56"/>
                    </a:cubicBezTo>
                    <a:cubicBezTo>
                      <a:pt x="13" y="38"/>
                      <a:pt x="30" y="25"/>
                      <a:pt x="51" y="25"/>
                    </a:cubicBezTo>
                    <a:cubicBezTo>
                      <a:pt x="62" y="25"/>
                      <a:pt x="73" y="29"/>
                      <a:pt x="81" y="36"/>
                    </a:cubicBezTo>
                    <a:cubicBezTo>
                      <a:pt x="81" y="36"/>
                      <a:pt x="82" y="36"/>
                      <a:pt x="82" y="36"/>
                    </a:cubicBezTo>
                    <a:cubicBezTo>
                      <a:pt x="82" y="36"/>
                      <a:pt x="83" y="36"/>
                      <a:pt x="83" y="36"/>
                    </a:cubicBezTo>
                    <a:cubicBezTo>
                      <a:pt x="106" y="21"/>
                      <a:pt x="106" y="21"/>
                      <a:pt x="106" y="21"/>
                    </a:cubicBezTo>
                    <a:cubicBezTo>
                      <a:pt x="107" y="21"/>
                      <a:pt x="107" y="20"/>
                      <a:pt x="106"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39"/>
                <a:endParaRPr lang="en-US" sz="1200">
                  <a:solidFill>
                    <a:prstClr val="black"/>
                  </a:solidFill>
                  <a:latin typeface="Intel Clear"/>
                </a:endParaRPr>
              </a:p>
            </p:txBody>
          </p:sp>
        </p:grpSp>
        <p:sp>
          <p:nvSpPr>
            <p:cNvPr id="245" name="Rectangle 244">
              <a:extLst>
                <a:ext uri="{FF2B5EF4-FFF2-40B4-BE49-F238E27FC236}">
                  <a16:creationId xmlns:a16="http://schemas.microsoft.com/office/drawing/2014/main" id="{DD10ACF3-B314-4083-A948-D2CA8CC138B8}"/>
                </a:ext>
              </a:extLst>
            </p:cNvPr>
            <p:cNvSpPr/>
            <p:nvPr/>
          </p:nvSpPr>
          <p:spPr>
            <a:xfrm>
              <a:off x="4398459" y="2866758"/>
              <a:ext cx="785987" cy="758784"/>
            </a:xfrm>
            <a:prstGeom prst="rect">
              <a:avLst/>
            </a:prstGeom>
          </p:spPr>
          <p:txBody>
            <a:bodyPr wrap="square">
              <a:spAutoFit/>
            </a:bodyPr>
            <a:lstStyle/>
            <a:p>
              <a:pPr algn="ctr" defTabSz="609539"/>
              <a:r>
                <a:rPr lang="en-US" sz="12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Model Optimizer</a:t>
              </a:r>
              <a:endParaRPr lang="en-US" sz="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39"/>
              <a:r>
                <a:rPr lang="en-US" sz="933"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Converts and optimizes trained model using a supported framework</a:t>
              </a:r>
            </a:p>
          </p:txBody>
        </p:sp>
        <p:sp>
          <p:nvSpPr>
            <p:cNvPr id="246" name="Cylinder 245">
              <a:extLst>
                <a:ext uri="{FF2B5EF4-FFF2-40B4-BE49-F238E27FC236}">
                  <a16:creationId xmlns:a16="http://schemas.microsoft.com/office/drawing/2014/main" id="{D9ABB0F8-145A-4D13-AAE5-516A8478239C}"/>
                </a:ext>
              </a:extLst>
            </p:cNvPr>
            <p:cNvSpPr/>
            <p:nvPr/>
          </p:nvSpPr>
          <p:spPr>
            <a:xfrm>
              <a:off x="5280320" y="2935613"/>
              <a:ext cx="314825" cy="195555"/>
            </a:xfrm>
            <a:prstGeom prst="can">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609539"/>
              <a:r>
                <a:rPr lang="en-US" sz="933" b="1" dirty="0">
                  <a:solidFill>
                    <a:prstClr val="white"/>
                  </a:solidFill>
                  <a:latin typeface="Intel Clear"/>
                </a:rPr>
                <a:t>IR</a:t>
              </a:r>
            </a:p>
          </p:txBody>
        </p:sp>
        <p:sp>
          <p:nvSpPr>
            <p:cNvPr id="247" name="Rectangle 246">
              <a:extLst>
                <a:ext uri="{FF2B5EF4-FFF2-40B4-BE49-F238E27FC236}">
                  <a16:creationId xmlns:a16="http://schemas.microsoft.com/office/drawing/2014/main" id="{ED9DCBA3-0090-4CE0-B3C1-35AEB7F07C71}"/>
                </a:ext>
              </a:extLst>
            </p:cNvPr>
            <p:cNvSpPr/>
            <p:nvPr/>
          </p:nvSpPr>
          <p:spPr>
            <a:xfrm>
              <a:off x="5076224" y="3120941"/>
              <a:ext cx="740727" cy="296996"/>
            </a:xfrm>
            <a:prstGeom prst="rect">
              <a:avLst/>
            </a:prstGeom>
          </p:spPr>
          <p:txBody>
            <a:bodyPr wrap="square">
              <a:spAutoFit/>
            </a:bodyPr>
            <a:lstStyle/>
            <a:p>
              <a:pPr algn="ctr" defTabSz="609539"/>
              <a:r>
                <a:rPr lang="en-US" sz="12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Full-Precision IR</a:t>
              </a:r>
              <a:endParaRPr lang="en-US" sz="12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
          <p:nvSpPr>
            <p:cNvPr id="248" name="Rectangle 247">
              <a:extLst>
                <a:ext uri="{FF2B5EF4-FFF2-40B4-BE49-F238E27FC236}">
                  <a16:creationId xmlns:a16="http://schemas.microsoft.com/office/drawing/2014/main" id="{8DB8EF47-5DCD-4A6D-BB57-A83BFE20B87B}"/>
                </a:ext>
              </a:extLst>
            </p:cNvPr>
            <p:cNvSpPr/>
            <p:nvPr/>
          </p:nvSpPr>
          <p:spPr>
            <a:xfrm>
              <a:off x="5771877" y="2952727"/>
              <a:ext cx="1230370" cy="574069"/>
            </a:xfrm>
            <a:prstGeom prst="rect">
              <a:avLst/>
            </a:prstGeom>
          </p:spPr>
          <p:txBody>
            <a:bodyPr wrap="square">
              <a:spAutoFit/>
            </a:bodyPr>
            <a:lstStyle/>
            <a:p>
              <a:pPr algn="ctr" defTabSz="609539"/>
              <a:r>
                <a:rPr lang="en-US" sz="12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Post-training Optimization Tool</a:t>
              </a:r>
            </a:p>
            <a:p>
              <a:pPr algn="ctr" defTabSz="609555">
                <a:spcAft>
                  <a:spcPts val="800"/>
                </a:spcAft>
              </a:pPr>
              <a:r>
                <a:rPr lang="en-US" sz="933"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Conversion technique to quantize models to low precision for high performance</a:t>
              </a:r>
            </a:p>
          </p:txBody>
        </p:sp>
        <p:sp>
          <p:nvSpPr>
            <p:cNvPr id="249" name="Rectangle 248">
              <a:extLst>
                <a:ext uri="{FF2B5EF4-FFF2-40B4-BE49-F238E27FC236}">
                  <a16:creationId xmlns:a16="http://schemas.microsoft.com/office/drawing/2014/main" id="{61766053-1900-445A-9EF2-C363ABF648D1}"/>
                </a:ext>
              </a:extLst>
            </p:cNvPr>
            <p:cNvSpPr/>
            <p:nvPr/>
          </p:nvSpPr>
          <p:spPr>
            <a:xfrm>
              <a:off x="5829576" y="2606490"/>
              <a:ext cx="1098096" cy="260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133">
                <a:solidFill>
                  <a:prstClr val="white"/>
                </a:solidFill>
                <a:latin typeface="Intel Clear"/>
              </a:endParaRPr>
            </a:p>
          </p:txBody>
        </p:sp>
        <p:grpSp>
          <p:nvGrpSpPr>
            <p:cNvPr id="250" name="Group 249">
              <a:extLst>
                <a:ext uri="{FF2B5EF4-FFF2-40B4-BE49-F238E27FC236}">
                  <a16:creationId xmlns:a16="http://schemas.microsoft.com/office/drawing/2014/main" id="{D94ECF7B-F62A-4C53-B0E1-3582149AC386}"/>
                </a:ext>
              </a:extLst>
            </p:cNvPr>
            <p:cNvGrpSpPr/>
            <p:nvPr/>
          </p:nvGrpSpPr>
          <p:grpSpPr>
            <a:xfrm>
              <a:off x="8127933" y="2813086"/>
              <a:ext cx="637913" cy="444460"/>
              <a:chOff x="4736103" y="2553150"/>
              <a:chExt cx="1138852" cy="897571"/>
            </a:xfrm>
          </p:grpSpPr>
          <p:sp>
            <p:nvSpPr>
              <p:cNvPr id="251" name="Rectangle 250">
                <a:extLst>
                  <a:ext uri="{FF2B5EF4-FFF2-40B4-BE49-F238E27FC236}">
                    <a16:creationId xmlns:a16="http://schemas.microsoft.com/office/drawing/2014/main" id="{CC999C56-BDF3-4715-908E-D07DBA75B843}"/>
                  </a:ext>
                </a:extLst>
              </p:cNvPr>
              <p:cNvSpPr/>
              <p:nvPr/>
            </p:nvSpPr>
            <p:spPr>
              <a:xfrm>
                <a:off x="4736103" y="2850947"/>
                <a:ext cx="1138852" cy="599774"/>
              </a:xfrm>
              <a:prstGeom prst="rect">
                <a:avLst/>
              </a:prstGeom>
            </p:spPr>
            <p:txBody>
              <a:bodyPr wrap="square">
                <a:spAutoFit/>
              </a:bodyPr>
              <a:lstStyle/>
              <a:p>
                <a:pPr algn="ctr" defTabSz="609570"/>
                <a:r>
                  <a:rPr lang="en-US" sz="1200" b="1" dirty="0">
                    <a:solidFill>
                      <a:srgbClr val="009FDF"/>
                    </a:solidFill>
                    <a:latin typeface="Intel Clear Light" panose="020B0404020203020204" pitchFamily="34" charset="0"/>
                    <a:ea typeface="Intel Clear Light" panose="020B0404020203020204" pitchFamily="34" charset="0"/>
                    <a:cs typeface="Intel Clear Light" panose="020B0404020203020204" pitchFamily="34" charset="0"/>
                  </a:rPr>
                  <a:t>Accuracy Checker</a:t>
                </a:r>
              </a:p>
            </p:txBody>
          </p:sp>
          <p:grpSp>
            <p:nvGrpSpPr>
              <p:cNvPr id="252" name="Group 251">
                <a:extLst>
                  <a:ext uri="{FF2B5EF4-FFF2-40B4-BE49-F238E27FC236}">
                    <a16:creationId xmlns:a16="http://schemas.microsoft.com/office/drawing/2014/main" id="{3308E323-71E9-483B-A4E1-11A317241DFB}"/>
                  </a:ext>
                </a:extLst>
              </p:cNvPr>
              <p:cNvGrpSpPr/>
              <p:nvPr/>
            </p:nvGrpSpPr>
            <p:grpSpPr>
              <a:xfrm>
                <a:off x="5134103" y="2553150"/>
                <a:ext cx="372912" cy="312971"/>
                <a:chOff x="5383864" y="1957633"/>
                <a:chExt cx="372912" cy="312971"/>
              </a:xfrm>
            </p:grpSpPr>
            <p:sp>
              <p:nvSpPr>
                <p:cNvPr id="253" name="Freeform 20">
                  <a:extLst>
                    <a:ext uri="{FF2B5EF4-FFF2-40B4-BE49-F238E27FC236}">
                      <a16:creationId xmlns:a16="http://schemas.microsoft.com/office/drawing/2014/main" id="{0312B38D-F9EA-41CA-ADED-F744488073E9}"/>
                    </a:ext>
                  </a:extLst>
                </p:cNvPr>
                <p:cNvSpPr>
                  <a:spLocks noEditPoints="1"/>
                </p:cNvSpPr>
                <p:nvPr/>
              </p:nvSpPr>
              <p:spPr bwMode="auto">
                <a:xfrm>
                  <a:off x="5383864" y="1957633"/>
                  <a:ext cx="372912" cy="312971"/>
                </a:xfrm>
                <a:custGeom>
                  <a:avLst/>
                  <a:gdLst>
                    <a:gd name="T0" fmla="*/ 399 w 444"/>
                    <a:gd name="T1" fmla="*/ 48 h 343"/>
                    <a:gd name="T2" fmla="*/ 338 w 444"/>
                    <a:gd name="T3" fmla="*/ 58 h 343"/>
                    <a:gd name="T4" fmla="*/ 226 w 444"/>
                    <a:gd name="T5" fmla="*/ 45 h 343"/>
                    <a:gd name="T6" fmla="*/ 68 w 444"/>
                    <a:gd name="T7" fmla="*/ 133 h 343"/>
                    <a:gd name="T8" fmla="*/ 97 w 444"/>
                    <a:gd name="T9" fmla="*/ 156 h 343"/>
                    <a:gd name="T10" fmla="*/ 98 w 444"/>
                    <a:gd name="T11" fmla="*/ 135 h 343"/>
                    <a:gd name="T12" fmla="*/ 93 w 444"/>
                    <a:gd name="T13" fmla="*/ 153 h 343"/>
                    <a:gd name="T14" fmla="*/ 116 w 444"/>
                    <a:gd name="T15" fmla="*/ 137 h 343"/>
                    <a:gd name="T16" fmla="*/ 152 w 444"/>
                    <a:gd name="T17" fmla="*/ 149 h 343"/>
                    <a:gd name="T18" fmla="*/ 144 w 444"/>
                    <a:gd name="T19" fmla="*/ 133 h 343"/>
                    <a:gd name="T20" fmla="*/ 141 w 444"/>
                    <a:gd name="T21" fmla="*/ 150 h 343"/>
                    <a:gd name="T22" fmla="*/ 162 w 444"/>
                    <a:gd name="T23" fmla="*/ 140 h 343"/>
                    <a:gd name="T24" fmla="*/ 169 w 444"/>
                    <a:gd name="T25" fmla="*/ 154 h 343"/>
                    <a:gd name="T26" fmla="*/ 188 w 444"/>
                    <a:gd name="T27" fmla="*/ 138 h 343"/>
                    <a:gd name="T28" fmla="*/ 192 w 444"/>
                    <a:gd name="T29" fmla="*/ 138 h 343"/>
                    <a:gd name="T30" fmla="*/ 214 w 444"/>
                    <a:gd name="T31" fmla="*/ 142 h 343"/>
                    <a:gd name="T32" fmla="*/ 222 w 444"/>
                    <a:gd name="T33" fmla="*/ 157 h 343"/>
                    <a:gd name="T34" fmla="*/ 59 w 444"/>
                    <a:gd name="T35" fmla="*/ 184 h 343"/>
                    <a:gd name="T36" fmla="*/ 70 w 444"/>
                    <a:gd name="T37" fmla="*/ 176 h 343"/>
                    <a:gd name="T38" fmla="*/ 92 w 444"/>
                    <a:gd name="T39" fmla="*/ 178 h 343"/>
                    <a:gd name="T40" fmla="*/ 97 w 444"/>
                    <a:gd name="T41" fmla="*/ 174 h 343"/>
                    <a:gd name="T42" fmla="*/ 111 w 444"/>
                    <a:gd name="T43" fmla="*/ 190 h 343"/>
                    <a:gd name="T44" fmla="*/ 122 w 444"/>
                    <a:gd name="T45" fmla="*/ 183 h 343"/>
                    <a:gd name="T46" fmla="*/ 122 w 444"/>
                    <a:gd name="T47" fmla="*/ 183 h 343"/>
                    <a:gd name="T48" fmla="*/ 146 w 444"/>
                    <a:gd name="T49" fmla="*/ 172 h 343"/>
                    <a:gd name="T50" fmla="*/ 169 w 444"/>
                    <a:gd name="T51" fmla="*/ 195 h 343"/>
                    <a:gd name="T52" fmla="*/ 176 w 444"/>
                    <a:gd name="T53" fmla="*/ 176 h 343"/>
                    <a:gd name="T54" fmla="*/ 172 w 444"/>
                    <a:gd name="T55" fmla="*/ 191 h 343"/>
                    <a:gd name="T56" fmla="*/ 195 w 444"/>
                    <a:gd name="T57" fmla="*/ 173 h 343"/>
                    <a:gd name="T58" fmla="*/ 227 w 444"/>
                    <a:gd name="T59" fmla="*/ 191 h 343"/>
                    <a:gd name="T60" fmla="*/ 223 w 444"/>
                    <a:gd name="T61" fmla="*/ 172 h 343"/>
                    <a:gd name="T62" fmla="*/ 218 w 444"/>
                    <a:gd name="T63" fmla="*/ 191 h 343"/>
                    <a:gd name="T64" fmla="*/ 62 w 444"/>
                    <a:gd name="T65" fmla="*/ 216 h 343"/>
                    <a:gd name="T66" fmla="*/ 101 w 444"/>
                    <a:gd name="T67" fmla="*/ 222 h 343"/>
                    <a:gd name="T68" fmla="*/ 89 w 444"/>
                    <a:gd name="T69" fmla="*/ 211 h 343"/>
                    <a:gd name="T70" fmla="*/ 89 w 444"/>
                    <a:gd name="T71" fmla="*/ 222 h 343"/>
                    <a:gd name="T72" fmla="*/ 111 w 444"/>
                    <a:gd name="T73" fmla="*/ 218 h 343"/>
                    <a:gd name="T74" fmla="*/ 119 w 444"/>
                    <a:gd name="T75" fmla="*/ 233 h 343"/>
                    <a:gd name="T76" fmla="*/ 136 w 444"/>
                    <a:gd name="T77" fmla="*/ 218 h 343"/>
                    <a:gd name="T78" fmla="*/ 144 w 444"/>
                    <a:gd name="T79" fmla="*/ 213 h 343"/>
                    <a:gd name="T80" fmla="*/ 164 w 444"/>
                    <a:gd name="T81" fmla="*/ 220 h 343"/>
                    <a:gd name="T82" fmla="*/ 173 w 444"/>
                    <a:gd name="T83" fmla="*/ 231 h 343"/>
                    <a:gd name="T84" fmla="*/ 187 w 444"/>
                    <a:gd name="T85" fmla="*/ 226 h 343"/>
                    <a:gd name="T86" fmla="*/ 198 w 444"/>
                    <a:gd name="T87" fmla="*/ 217 h 343"/>
                    <a:gd name="T88" fmla="*/ 220 w 444"/>
                    <a:gd name="T89" fmla="*/ 231 h 343"/>
                    <a:gd name="T90" fmla="*/ 224 w 444"/>
                    <a:gd name="T91" fmla="*/ 211 h 343"/>
                    <a:gd name="T92" fmla="*/ 63 w 444"/>
                    <a:gd name="T93" fmla="*/ 271 h 343"/>
                    <a:gd name="T94" fmla="*/ 75 w 444"/>
                    <a:gd name="T95" fmla="*/ 261 h 343"/>
                    <a:gd name="T96" fmla="*/ 71 w 444"/>
                    <a:gd name="T97" fmla="*/ 265 h 343"/>
                    <a:gd name="T98" fmla="*/ 94 w 444"/>
                    <a:gd name="T99" fmla="*/ 249 h 343"/>
                    <a:gd name="T100" fmla="*/ 122 w 444"/>
                    <a:gd name="T101" fmla="*/ 271 h 343"/>
                    <a:gd name="T102" fmla="*/ 124 w 444"/>
                    <a:gd name="T103" fmla="*/ 251 h 343"/>
                    <a:gd name="T104" fmla="*/ 118 w 444"/>
                    <a:gd name="T105" fmla="*/ 269 h 343"/>
                    <a:gd name="T106" fmla="*/ 142 w 444"/>
                    <a:gd name="T107" fmla="*/ 253 h 343"/>
                    <a:gd name="T108" fmla="*/ 177 w 444"/>
                    <a:gd name="T109" fmla="*/ 265 h 343"/>
                    <a:gd name="T110" fmla="*/ 169 w 444"/>
                    <a:gd name="T111" fmla="*/ 249 h 343"/>
                    <a:gd name="T112" fmla="*/ 166 w 444"/>
                    <a:gd name="T113" fmla="*/ 265 h 343"/>
                    <a:gd name="T114" fmla="*/ 188 w 444"/>
                    <a:gd name="T115" fmla="*/ 256 h 343"/>
                    <a:gd name="T116" fmla="*/ 195 w 444"/>
                    <a:gd name="T117" fmla="*/ 270 h 343"/>
                    <a:gd name="T118" fmla="*/ 214 w 444"/>
                    <a:gd name="T119" fmla="*/ 253 h 343"/>
                    <a:gd name="T120" fmla="*/ 218 w 444"/>
                    <a:gd name="T121" fmla="*/ 254 h 343"/>
                    <a:gd name="T122" fmla="*/ 379 w 444"/>
                    <a:gd name="T123" fmla="*/ 204 h 343"/>
                    <a:gd name="T124" fmla="*/ 407 w 444"/>
                    <a:gd name="T125" fmla="*/ 20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4" h="343">
                      <a:moveTo>
                        <a:pt x="374" y="282"/>
                      </a:moveTo>
                      <a:cubicBezTo>
                        <a:pt x="373" y="283"/>
                        <a:pt x="372" y="283"/>
                        <a:pt x="371" y="284"/>
                      </a:cubicBezTo>
                      <a:cubicBezTo>
                        <a:pt x="371" y="295"/>
                        <a:pt x="371" y="295"/>
                        <a:pt x="371" y="295"/>
                      </a:cubicBezTo>
                      <a:cubicBezTo>
                        <a:pt x="371" y="306"/>
                        <a:pt x="362" y="315"/>
                        <a:pt x="351" y="315"/>
                      </a:cubicBezTo>
                      <a:cubicBezTo>
                        <a:pt x="48" y="315"/>
                        <a:pt x="48" y="315"/>
                        <a:pt x="48" y="315"/>
                      </a:cubicBezTo>
                      <a:cubicBezTo>
                        <a:pt x="37" y="315"/>
                        <a:pt x="28" y="306"/>
                        <a:pt x="28" y="295"/>
                      </a:cubicBezTo>
                      <a:cubicBezTo>
                        <a:pt x="28" y="89"/>
                        <a:pt x="28" y="89"/>
                        <a:pt x="28" y="89"/>
                      </a:cubicBezTo>
                      <a:cubicBezTo>
                        <a:pt x="371" y="89"/>
                        <a:pt x="371" y="89"/>
                        <a:pt x="371" y="89"/>
                      </a:cubicBezTo>
                      <a:cubicBezTo>
                        <a:pt x="371" y="124"/>
                        <a:pt x="371" y="124"/>
                        <a:pt x="371" y="124"/>
                      </a:cubicBezTo>
                      <a:cubicBezTo>
                        <a:pt x="381" y="129"/>
                        <a:pt x="391" y="137"/>
                        <a:pt x="399" y="145"/>
                      </a:cubicBezTo>
                      <a:cubicBezTo>
                        <a:pt x="399" y="48"/>
                        <a:pt x="399" y="48"/>
                        <a:pt x="399" y="48"/>
                      </a:cubicBezTo>
                      <a:cubicBezTo>
                        <a:pt x="399" y="22"/>
                        <a:pt x="377" y="0"/>
                        <a:pt x="351" y="0"/>
                      </a:cubicBezTo>
                      <a:cubicBezTo>
                        <a:pt x="48" y="0"/>
                        <a:pt x="48" y="0"/>
                        <a:pt x="48" y="0"/>
                      </a:cubicBezTo>
                      <a:cubicBezTo>
                        <a:pt x="22" y="0"/>
                        <a:pt x="0" y="22"/>
                        <a:pt x="0" y="48"/>
                      </a:cubicBezTo>
                      <a:cubicBezTo>
                        <a:pt x="0" y="295"/>
                        <a:pt x="0" y="295"/>
                        <a:pt x="0" y="295"/>
                      </a:cubicBezTo>
                      <a:cubicBezTo>
                        <a:pt x="0" y="321"/>
                        <a:pt x="22" y="343"/>
                        <a:pt x="48" y="343"/>
                      </a:cubicBezTo>
                      <a:cubicBezTo>
                        <a:pt x="351" y="343"/>
                        <a:pt x="351" y="343"/>
                        <a:pt x="351" y="343"/>
                      </a:cubicBezTo>
                      <a:cubicBezTo>
                        <a:pt x="374" y="343"/>
                        <a:pt x="393" y="327"/>
                        <a:pt x="398" y="306"/>
                      </a:cubicBezTo>
                      <a:lnTo>
                        <a:pt x="374" y="282"/>
                      </a:lnTo>
                      <a:close/>
                      <a:moveTo>
                        <a:pt x="338" y="31"/>
                      </a:moveTo>
                      <a:cubicBezTo>
                        <a:pt x="345" y="31"/>
                        <a:pt x="351" y="37"/>
                        <a:pt x="351" y="45"/>
                      </a:cubicBezTo>
                      <a:cubicBezTo>
                        <a:pt x="351" y="52"/>
                        <a:pt x="345" y="58"/>
                        <a:pt x="338" y="58"/>
                      </a:cubicBezTo>
                      <a:cubicBezTo>
                        <a:pt x="330" y="58"/>
                        <a:pt x="324" y="52"/>
                        <a:pt x="324" y="45"/>
                      </a:cubicBezTo>
                      <a:cubicBezTo>
                        <a:pt x="324" y="37"/>
                        <a:pt x="330" y="31"/>
                        <a:pt x="338" y="31"/>
                      </a:cubicBezTo>
                      <a:close/>
                      <a:moveTo>
                        <a:pt x="289" y="31"/>
                      </a:moveTo>
                      <a:cubicBezTo>
                        <a:pt x="296" y="31"/>
                        <a:pt x="302" y="37"/>
                        <a:pt x="302" y="45"/>
                      </a:cubicBezTo>
                      <a:cubicBezTo>
                        <a:pt x="302" y="52"/>
                        <a:pt x="296" y="58"/>
                        <a:pt x="289" y="58"/>
                      </a:cubicBezTo>
                      <a:cubicBezTo>
                        <a:pt x="281" y="58"/>
                        <a:pt x="275" y="52"/>
                        <a:pt x="275" y="45"/>
                      </a:cubicBezTo>
                      <a:cubicBezTo>
                        <a:pt x="275" y="37"/>
                        <a:pt x="281" y="31"/>
                        <a:pt x="289" y="31"/>
                      </a:cubicBezTo>
                      <a:close/>
                      <a:moveTo>
                        <a:pt x="240" y="31"/>
                      </a:moveTo>
                      <a:cubicBezTo>
                        <a:pt x="247" y="31"/>
                        <a:pt x="253" y="37"/>
                        <a:pt x="253" y="45"/>
                      </a:cubicBezTo>
                      <a:cubicBezTo>
                        <a:pt x="253" y="52"/>
                        <a:pt x="247" y="58"/>
                        <a:pt x="240" y="58"/>
                      </a:cubicBezTo>
                      <a:cubicBezTo>
                        <a:pt x="232" y="58"/>
                        <a:pt x="226" y="52"/>
                        <a:pt x="226" y="45"/>
                      </a:cubicBezTo>
                      <a:cubicBezTo>
                        <a:pt x="226" y="37"/>
                        <a:pt x="232" y="31"/>
                        <a:pt x="240" y="31"/>
                      </a:cubicBezTo>
                      <a:close/>
                      <a:moveTo>
                        <a:pt x="67" y="154"/>
                      </a:moveTo>
                      <a:cubicBezTo>
                        <a:pt x="67" y="140"/>
                        <a:pt x="67" y="140"/>
                        <a:pt x="67" y="140"/>
                      </a:cubicBezTo>
                      <a:cubicBezTo>
                        <a:pt x="64" y="142"/>
                        <a:pt x="62" y="143"/>
                        <a:pt x="61" y="143"/>
                      </a:cubicBezTo>
                      <a:cubicBezTo>
                        <a:pt x="61" y="143"/>
                        <a:pt x="61" y="143"/>
                        <a:pt x="60" y="142"/>
                      </a:cubicBezTo>
                      <a:cubicBezTo>
                        <a:pt x="60" y="142"/>
                        <a:pt x="60" y="142"/>
                        <a:pt x="60" y="141"/>
                      </a:cubicBezTo>
                      <a:cubicBezTo>
                        <a:pt x="60" y="141"/>
                        <a:pt x="60" y="140"/>
                        <a:pt x="60" y="140"/>
                      </a:cubicBezTo>
                      <a:cubicBezTo>
                        <a:pt x="61" y="140"/>
                        <a:pt x="61" y="139"/>
                        <a:pt x="62" y="139"/>
                      </a:cubicBezTo>
                      <a:cubicBezTo>
                        <a:pt x="63" y="138"/>
                        <a:pt x="64" y="138"/>
                        <a:pt x="65" y="137"/>
                      </a:cubicBezTo>
                      <a:cubicBezTo>
                        <a:pt x="66" y="136"/>
                        <a:pt x="67" y="136"/>
                        <a:pt x="67" y="135"/>
                      </a:cubicBezTo>
                      <a:cubicBezTo>
                        <a:pt x="68" y="134"/>
                        <a:pt x="68" y="134"/>
                        <a:pt x="68" y="133"/>
                      </a:cubicBezTo>
                      <a:cubicBezTo>
                        <a:pt x="68" y="133"/>
                        <a:pt x="69" y="133"/>
                        <a:pt x="69" y="133"/>
                      </a:cubicBezTo>
                      <a:cubicBezTo>
                        <a:pt x="70" y="133"/>
                        <a:pt x="70" y="133"/>
                        <a:pt x="71" y="134"/>
                      </a:cubicBezTo>
                      <a:cubicBezTo>
                        <a:pt x="71" y="134"/>
                        <a:pt x="71" y="135"/>
                        <a:pt x="71" y="136"/>
                      </a:cubicBezTo>
                      <a:cubicBezTo>
                        <a:pt x="71" y="153"/>
                        <a:pt x="71" y="153"/>
                        <a:pt x="71" y="153"/>
                      </a:cubicBezTo>
                      <a:cubicBezTo>
                        <a:pt x="71" y="156"/>
                        <a:pt x="70" y="157"/>
                        <a:pt x="69" y="157"/>
                      </a:cubicBezTo>
                      <a:cubicBezTo>
                        <a:pt x="68" y="157"/>
                        <a:pt x="68" y="156"/>
                        <a:pt x="67" y="156"/>
                      </a:cubicBezTo>
                      <a:cubicBezTo>
                        <a:pt x="67" y="156"/>
                        <a:pt x="67" y="155"/>
                        <a:pt x="67" y="154"/>
                      </a:cubicBezTo>
                      <a:close/>
                      <a:moveTo>
                        <a:pt x="101" y="145"/>
                      </a:moveTo>
                      <a:cubicBezTo>
                        <a:pt x="101" y="147"/>
                        <a:pt x="101" y="148"/>
                        <a:pt x="101" y="149"/>
                      </a:cubicBezTo>
                      <a:cubicBezTo>
                        <a:pt x="100" y="151"/>
                        <a:pt x="100" y="152"/>
                        <a:pt x="99" y="153"/>
                      </a:cubicBezTo>
                      <a:cubicBezTo>
                        <a:pt x="99" y="154"/>
                        <a:pt x="98" y="155"/>
                        <a:pt x="97" y="156"/>
                      </a:cubicBezTo>
                      <a:cubicBezTo>
                        <a:pt x="96" y="156"/>
                        <a:pt x="94" y="157"/>
                        <a:pt x="93" y="157"/>
                      </a:cubicBezTo>
                      <a:cubicBezTo>
                        <a:pt x="91" y="157"/>
                        <a:pt x="90" y="156"/>
                        <a:pt x="89" y="155"/>
                      </a:cubicBezTo>
                      <a:cubicBezTo>
                        <a:pt x="87" y="154"/>
                        <a:pt x="86" y="153"/>
                        <a:pt x="86" y="152"/>
                      </a:cubicBezTo>
                      <a:cubicBezTo>
                        <a:pt x="85" y="151"/>
                        <a:pt x="85" y="150"/>
                        <a:pt x="85" y="149"/>
                      </a:cubicBezTo>
                      <a:cubicBezTo>
                        <a:pt x="85" y="148"/>
                        <a:pt x="85" y="146"/>
                        <a:pt x="85" y="145"/>
                      </a:cubicBezTo>
                      <a:cubicBezTo>
                        <a:pt x="85" y="144"/>
                        <a:pt x="85" y="142"/>
                        <a:pt x="85" y="141"/>
                      </a:cubicBezTo>
                      <a:cubicBezTo>
                        <a:pt x="85" y="140"/>
                        <a:pt x="86" y="139"/>
                        <a:pt x="86" y="138"/>
                      </a:cubicBezTo>
                      <a:cubicBezTo>
                        <a:pt x="86" y="136"/>
                        <a:pt x="87" y="135"/>
                        <a:pt x="89" y="134"/>
                      </a:cubicBezTo>
                      <a:cubicBezTo>
                        <a:pt x="90" y="133"/>
                        <a:pt x="91" y="133"/>
                        <a:pt x="93" y="133"/>
                      </a:cubicBezTo>
                      <a:cubicBezTo>
                        <a:pt x="94" y="133"/>
                        <a:pt x="95" y="133"/>
                        <a:pt x="96" y="134"/>
                      </a:cubicBezTo>
                      <a:cubicBezTo>
                        <a:pt x="97" y="134"/>
                        <a:pt x="97" y="134"/>
                        <a:pt x="98" y="135"/>
                      </a:cubicBezTo>
                      <a:cubicBezTo>
                        <a:pt x="99" y="136"/>
                        <a:pt x="99" y="137"/>
                        <a:pt x="100" y="138"/>
                      </a:cubicBezTo>
                      <a:cubicBezTo>
                        <a:pt x="100" y="139"/>
                        <a:pt x="101" y="142"/>
                        <a:pt x="101" y="145"/>
                      </a:cubicBezTo>
                      <a:close/>
                      <a:moveTo>
                        <a:pt x="97" y="145"/>
                      </a:moveTo>
                      <a:cubicBezTo>
                        <a:pt x="97" y="143"/>
                        <a:pt x="96" y="141"/>
                        <a:pt x="96" y="140"/>
                      </a:cubicBezTo>
                      <a:cubicBezTo>
                        <a:pt x="96" y="139"/>
                        <a:pt x="96" y="138"/>
                        <a:pt x="95" y="137"/>
                      </a:cubicBezTo>
                      <a:cubicBezTo>
                        <a:pt x="95" y="137"/>
                        <a:pt x="94" y="136"/>
                        <a:pt x="93" y="136"/>
                      </a:cubicBezTo>
                      <a:cubicBezTo>
                        <a:pt x="91" y="136"/>
                        <a:pt x="90" y="137"/>
                        <a:pt x="90" y="138"/>
                      </a:cubicBezTo>
                      <a:cubicBezTo>
                        <a:pt x="89" y="140"/>
                        <a:pt x="89" y="142"/>
                        <a:pt x="89" y="145"/>
                      </a:cubicBezTo>
                      <a:cubicBezTo>
                        <a:pt x="89" y="147"/>
                        <a:pt x="89" y="148"/>
                        <a:pt x="89" y="150"/>
                      </a:cubicBezTo>
                      <a:cubicBezTo>
                        <a:pt x="90" y="151"/>
                        <a:pt x="90" y="152"/>
                        <a:pt x="91" y="152"/>
                      </a:cubicBezTo>
                      <a:cubicBezTo>
                        <a:pt x="91" y="153"/>
                        <a:pt x="92" y="153"/>
                        <a:pt x="93" y="153"/>
                      </a:cubicBezTo>
                      <a:cubicBezTo>
                        <a:pt x="94" y="153"/>
                        <a:pt x="95" y="153"/>
                        <a:pt x="95" y="152"/>
                      </a:cubicBezTo>
                      <a:cubicBezTo>
                        <a:pt x="96" y="152"/>
                        <a:pt x="96" y="151"/>
                        <a:pt x="96" y="150"/>
                      </a:cubicBezTo>
                      <a:cubicBezTo>
                        <a:pt x="96" y="148"/>
                        <a:pt x="97" y="147"/>
                        <a:pt x="97" y="145"/>
                      </a:cubicBezTo>
                      <a:close/>
                      <a:moveTo>
                        <a:pt x="118" y="154"/>
                      </a:moveTo>
                      <a:cubicBezTo>
                        <a:pt x="118" y="140"/>
                        <a:pt x="118" y="140"/>
                        <a:pt x="118" y="140"/>
                      </a:cubicBezTo>
                      <a:cubicBezTo>
                        <a:pt x="115" y="142"/>
                        <a:pt x="113" y="143"/>
                        <a:pt x="113" y="143"/>
                      </a:cubicBezTo>
                      <a:cubicBezTo>
                        <a:pt x="112" y="143"/>
                        <a:pt x="112" y="143"/>
                        <a:pt x="111" y="142"/>
                      </a:cubicBezTo>
                      <a:cubicBezTo>
                        <a:pt x="111" y="142"/>
                        <a:pt x="111" y="142"/>
                        <a:pt x="111" y="141"/>
                      </a:cubicBezTo>
                      <a:cubicBezTo>
                        <a:pt x="111" y="141"/>
                        <a:pt x="111" y="140"/>
                        <a:pt x="111" y="140"/>
                      </a:cubicBezTo>
                      <a:cubicBezTo>
                        <a:pt x="112" y="140"/>
                        <a:pt x="112" y="139"/>
                        <a:pt x="113" y="139"/>
                      </a:cubicBezTo>
                      <a:cubicBezTo>
                        <a:pt x="114" y="138"/>
                        <a:pt x="115" y="138"/>
                        <a:pt x="116" y="137"/>
                      </a:cubicBezTo>
                      <a:cubicBezTo>
                        <a:pt x="117" y="136"/>
                        <a:pt x="118" y="136"/>
                        <a:pt x="118" y="135"/>
                      </a:cubicBezTo>
                      <a:cubicBezTo>
                        <a:pt x="119" y="134"/>
                        <a:pt x="119" y="134"/>
                        <a:pt x="119" y="133"/>
                      </a:cubicBezTo>
                      <a:cubicBezTo>
                        <a:pt x="120" y="133"/>
                        <a:pt x="120" y="133"/>
                        <a:pt x="120" y="133"/>
                      </a:cubicBezTo>
                      <a:cubicBezTo>
                        <a:pt x="121" y="133"/>
                        <a:pt x="121" y="133"/>
                        <a:pt x="122" y="134"/>
                      </a:cubicBezTo>
                      <a:cubicBezTo>
                        <a:pt x="122" y="134"/>
                        <a:pt x="122" y="135"/>
                        <a:pt x="122" y="136"/>
                      </a:cubicBezTo>
                      <a:cubicBezTo>
                        <a:pt x="122" y="153"/>
                        <a:pt x="122" y="153"/>
                        <a:pt x="122" y="153"/>
                      </a:cubicBezTo>
                      <a:cubicBezTo>
                        <a:pt x="122" y="156"/>
                        <a:pt x="121" y="157"/>
                        <a:pt x="120" y="157"/>
                      </a:cubicBezTo>
                      <a:cubicBezTo>
                        <a:pt x="119" y="157"/>
                        <a:pt x="119" y="156"/>
                        <a:pt x="119" y="156"/>
                      </a:cubicBezTo>
                      <a:cubicBezTo>
                        <a:pt x="118" y="156"/>
                        <a:pt x="118" y="155"/>
                        <a:pt x="118" y="154"/>
                      </a:cubicBezTo>
                      <a:close/>
                      <a:moveTo>
                        <a:pt x="152" y="145"/>
                      </a:moveTo>
                      <a:cubicBezTo>
                        <a:pt x="152" y="147"/>
                        <a:pt x="152" y="148"/>
                        <a:pt x="152" y="149"/>
                      </a:cubicBezTo>
                      <a:cubicBezTo>
                        <a:pt x="151" y="151"/>
                        <a:pt x="151" y="152"/>
                        <a:pt x="150" y="153"/>
                      </a:cubicBezTo>
                      <a:cubicBezTo>
                        <a:pt x="150" y="154"/>
                        <a:pt x="149" y="155"/>
                        <a:pt x="148" y="156"/>
                      </a:cubicBezTo>
                      <a:cubicBezTo>
                        <a:pt x="147" y="156"/>
                        <a:pt x="145" y="157"/>
                        <a:pt x="144" y="157"/>
                      </a:cubicBezTo>
                      <a:cubicBezTo>
                        <a:pt x="142" y="157"/>
                        <a:pt x="141" y="156"/>
                        <a:pt x="140" y="155"/>
                      </a:cubicBezTo>
                      <a:cubicBezTo>
                        <a:pt x="138" y="154"/>
                        <a:pt x="137" y="153"/>
                        <a:pt x="137" y="152"/>
                      </a:cubicBezTo>
                      <a:cubicBezTo>
                        <a:pt x="137" y="151"/>
                        <a:pt x="136" y="150"/>
                        <a:pt x="136" y="149"/>
                      </a:cubicBezTo>
                      <a:cubicBezTo>
                        <a:pt x="136" y="148"/>
                        <a:pt x="136" y="146"/>
                        <a:pt x="136" y="145"/>
                      </a:cubicBezTo>
                      <a:cubicBezTo>
                        <a:pt x="136" y="144"/>
                        <a:pt x="136" y="142"/>
                        <a:pt x="136" y="141"/>
                      </a:cubicBezTo>
                      <a:cubicBezTo>
                        <a:pt x="136" y="140"/>
                        <a:pt x="137" y="139"/>
                        <a:pt x="137" y="138"/>
                      </a:cubicBezTo>
                      <a:cubicBezTo>
                        <a:pt x="138" y="136"/>
                        <a:pt x="138" y="135"/>
                        <a:pt x="140" y="134"/>
                      </a:cubicBezTo>
                      <a:cubicBezTo>
                        <a:pt x="141" y="133"/>
                        <a:pt x="142" y="133"/>
                        <a:pt x="144" y="133"/>
                      </a:cubicBezTo>
                      <a:cubicBezTo>
                        <a:pt x="145" y="133"/>
                        <a:pt x="146" y="133"/>
                        <a:pt x="147" y="134"/>
                      </a:cubicBezTo>
                      <a:cubicBezTo>
                        <a:pt x="148" y="134"/>
                        <a:pt x="148" y="134"/>
                        <a:pt x="149" y="135"/>
                      </a:cubicBezTo>
                      <a:cubicBezTo>
                        <a:pt x="150" y="136"/>
                        <a:pt x="150" y="137"/>
                        <a:pt x="151" y="138"/>
                      </a:cubicBezTo>
                      <a:cubicBezTo>
                        <a:pt x="152" y="139"/>
                        <a:pt x="152" y="142"/>
                        <a:pt x="152" y="145"/>
                      </a:cubicBezTo>
                      <a:close/>
                      <a:moveTo>
                        <a:pt x="148" y="145"/>
                      </a:moveTo>
                      <a:cubicBezTo>
                        <a:pt x="148" y="143"/>
                        <a:pt x="148" y="141"/>
                        <a:pt x="147" y="140"/>
                      </a:cubicBezTo>
                      <a:cubicBezTo>
                        <a:pt x="147" y="139"/>
                        <a:pt x="147" y="138"/>
                        <a:pt x="146" y="137"/>
                      </a:cubicBezTo>
                      <a:cubicBezTo>
                        <a:pt x="146" y="137"/>
                        <a:pt x="145" y="136"/>
                        <a:pt x="144" y="136"/>
                      </a:cubicBezTo>
                      <a:cubicBezTo>
                        <a:pt x="143" y="136"/>
                        <a:pt x="142" y="137"/>
                        <a:pt x="141" y="138"/>
                      </a:cubicBezTo>
                      <a:cubicBezTo>
                        <a:pt x="140" y="140"/>
                        <a:pt x="140" y="142"/>
                        <a:pt x="140" y="145"/>
                      </a:cubicBezTo>
                      <a:cubicBezTo>
                        <a:pt x="140" y="147"/>
                        <a:pt x="140" y="148"/>
                        <a:pt x="141" y="150"/>
                      </a:cubicBezTo>
                      <a:cubicBezTo>
                        <a:pt x="141" y="151"/>
                        <a:pt x="141" y="152"/>
                        <a:pt x="142" y="152"/>
                      </a:cubicBezTo>
                      <a:cubicBezTo>
                        <a:pt x="142" y="153"/>
                        <a:pt x="143" y="153"/>
                        <a:pt x="144" y="153"/>
                      </a:cubicBezTo>
                      <a:cubicBezTo>
                        <a:pt x="145" y="153"/>
                        <a:pt x="146" y="153"/>
                        <a:pt x="146" y="152"/>
                      </a:cubicBezTo>
                      <a:cubicBezTo>
                        <a:pt x="147" y="152"/>
                        <a:pt x="147" y="151"/>
                        <a:pt x="147" y="150"/>
                      </a:cubicBezTo>
                      <a:cubicBezTo>
                        <a:pt x="148" y="148"/>
                        <a:pt x="148" y="147"/>
                        <a:pt x="148" y="145"/>
                      </a:cubicBezTo>
                      <a:close/>
                      <a:moveTo>
                        <a:pt x="169" y="154"/>
                      </a:moveTo>
                      <a:cubicBezTo>
                        <a:pt x="169" y="140"/>
                        <a:pt x="169" y="140"/>
                        <a:pt x="169" y="140"/>
                      </a:cubicBezTo>
                      <a:cubicBezTo>
                        <a:pt x="166" y="142"/>
                        <a:pt x="165" y="143"/>
                        <a:pt x="164" y="143"/>
                      </a:cubicBezTo>
                      <a:cubicBezTo>
                        <a:pt x="163" y="143"/>
                        <a:pt x="163" y="143"/>
                        <a:pt x="162" y="142"/>
                      </a:cubicBezTo>
                      <a:cubicBezTo>
                        <a:pt x="162" y="142"/>
                        <a:pt x="162" y="142"/>
                        <a:pt x="162" y="141"/>
                      </a:cubicBezTo>
                      <a:cubicBezTo>
                        <a:pt x="162" y="141"/>
                        <a:pt x="162" y="140"/>
                        <a:pt x="162" y="140"/>
                      </a:cubicBezTo>
                      <a:cubicBezTo>
                        <a:pt x="163" y="140"/>
                        <a:pt x="163" y="139"/>
                        <a:pt x="164" y="139"/>
                      </a:cubicBezTo>
                      <a:cubicBezTo>
                        <a:pt x="165" y="138"/>
                        <a:pt x="166" y="138"/>
                        <a:pt x="167" y="137"/>
                      </a:cubicBezTo>
                      <a:cubicBezTo>
                        <a:pt x="168" y="136"/>
                        <a:pt x="169" y="136"/>
                        <a:pt x="169" y="135"/>
                      </a:cubicBezTo>
                      <a:cubicBezTo>
                        <a:pt x="170" y="134"/>
                        <a:pt x="170" y="134"/>
                        <a:pt x="170" y="133"/>
                      </a:cubicBezTo>
                      <a:cubicBezTo>
                        <a:pt x="171" y="133"/>
                        <a:pt x="171" y="133"/>
                        <a:pt x="171" y="133"/>
                      </a:cubicBezTo>
                      <a:cubicBezTo>
                        <a:pt x="172" y="133"/>
                        <a:pt x="172" y="133"/>
                        <a:pt x="173" y="134"/>
                      </a:cubicBezTo>
                      <a:cubicBezTo>
                        <a:pt x="173" y="134"/>
                        <a:pt x="173" y="135"/>
                        <a:pt x="173" y="136"/>
                      </a:cubicBezTo>
                      <a:cubicBezTo>
                        <a:pt x="173" y="153"/>
                        <a:pt x="173" y="153"/>
                        <a:pt x="173" y="153"/>
                      </a:cubicBezTo>
                      <a:cubicBezTo>
                        <a:pt x="173" y="156"/>
                        <a:pt x="173" y="157"/>
                        <a:pt x="171" y="157"/>
                      </a:cubicBezTo>
                      <a:cubicBezTo>
                        <a:pt x="170" y="157"/>
                        <a:pt x="170" y="156"/>
                        <a:pt x="170" y="156"/>
                      </a:cubicBezTo>
                      <a:cubicBezTo>
                        <a:pt x="169" y="156"/>
                        <a:pt x="169" y="155"/>
                        <a:pt x="169" y="154"/>
                      </a:cubicBezTo>
                      <a:close/>
                      <a:moveTo>
                        <a:pt x="203" y="145"/>
                      </a:moveTo>
                      <a:cubicBezTo>
                        <a:pt x="203" y="147"/>
                        <a:pt x="203" y="148"/>
                        <a:pt x="203" y="149"/>
                      </a:cubicBezTo>
                      <a:cubicBezTo>
                        <a:pt x="203" y="151"/>
                        <a:pt x="202" y="152"/>
                        <a:pt x="202" y="153"/>
                      </a:cubicBezTo>
                      <a:cubicBezTo>
                        <a:pt x="201" y="154"/>
                        <a:pt x="200" y="155"/>
                        <a:pt x="199" y="156"/>
                      </a:cubicBezTo>
                      <a:cubicBezTo>
                        <a:pt x="198" y="156"/>
                        <a:pt x="196" y="157"/>
                        <a:pt x="195" y="157"/>
                      </a:cubicBezTo>
                      <a:cubicBezTo>
                        <a:pt x="193" y="157"/>
                        <a:pt x="192" y="156"/>
                        <a:pt x="191" y="155"/>
                      </a:cubicBezTo>
                      <a:cubicBezTo>
                        <a:pt x="189" y="154"/>
                        <a:pt x="189" y="153"/>
                        <a:pt x="188" y="152"/>
                      </a:cubicBezTo>
                      <a:cubicBezTo>
                        <a:pt x="188" y="151"/>
                        <a:pt x="187" y="150"/>
                        <a:pt x="187" y="149"/>
                      </a:cubicBezTo>
                      <a:cubicBezTo>
                        <a:pt x="187" y="148"/>
                        <a:pt x="187" y="146"/>
                        <a:pt x="187" y="145"/>
                      </a:cubicBezTo>
                      <a:cubicBezTo>
                        <a:pt x="187" y="144"/>
                        <a:pt x="187" y="142"/>
                        <a:pt x="187" y="141"/>
                      </a:cubicBezTo>
                      <a:cubicBezTo>
                        <a:pt x="187" y="140"/>
                        <a:pt x="188" y="139"/>
                        <a:pt x="188" y="138"/>
                      </a:cubicBezTo>
                      <a:cubicBezTo>
                        <a:pt x="189" y="136"/>
                        <a:pt x="190" y="135"/>
                        <a:pt x="191" y="134"/>
                      </a:cubicBezTo>
                      <a:cubicBezTo>
                        <a:pt x="192" y="133"/>
                        <a:pt x="193" y="133"/>
                        <a:pt x="195" y="133"/>
                      </a:cubicBezTo>
                      <a:cubicBezTo>
                        <a:pt x="196" y="133"/>
                        <a:pt x="197" y="133"/>
                        <a:pt x="198" y="134"/>
                      </a:cubicBezTo>
                      <a:cubicBezTo>
                        <a:pt x="199" y="134"/>
                        <a:pt x="199" y="134"/>
                        <a:pt x="200" y="135"/>
                      </a:cubicBezTo>
                      <a:cubicBezTo>
                        <a:pt x="201" y="136"/>
                        <a:pt x="201" y="137"/>
                        <a:pt x="202" y="138"/>
                      </a:cubicBezTo>
                      <a:cubicBezTo>
                        <a:pt x="203" y="139"/>
                        <a:pt x="203" y="142"/>
                        <a:pt x="203" y="145"/>
                      </a:cubicBezTo>
                      <a:close/>
                      <a:moveTo>
                        <a:pt x="199" y="145"/>
                      </a:moveTo>
                      <a:cubicBezTo>
                        <a:pt x="199" y="143"/>
                        <a:pt x="199" y="141"/>
                        <a:pt x="198" y="140"/>
                      </a:cubicBezTo>
                      <a:cubicBezTo>
                        <a:pt x="198" y="139"/>
                        <a:pt x="198" y="138"/>
                        <a:pt x="197" y="137"/>
                      </a:cubicBezTo>
                      <a:cubicBezTo>
                        <a:pt x="197" y="137"/>
                        <a:pt x="196" y="136"/>
                        <a:pt x="195" y="136"/>
                      </a:cubicBezTo>
                      <a:cubicBezTo>
                        <a:pt x="194" y="136"/>
                        <a:pt x="193" y="137"/>
                        <a:pt x="192" y="138"/>
                      </a:cubicBezTo>
                      <a:cubicBezTo>
                        <a:pt x="192" y="140"/>
                        <a:pt x="191" y="142"/>
                        <a:pt x="191" y="145"/>
                      </a:cubicBezTo>
                      <a:cubicBezTo>
                        <a:pt x="191" y="147"/>
                        <a:pt x="191" y="148"/>
                        <a:pt x="192" y="150"/>
                      </a:cubicBezTo>
                      <a:cubicBezTo>
                        <a:pt x="192" y="151"/>
                        <a:pt x="192" y="152"/>
                        <a:pt x="193" y="152"/>
                      </a:cubicBezTo>
                      <a:cubicBezTo>
                        <a:pt x="193" y="153"/>
                        <a:pt x="194" y="153"/>
                        <a:pt x="195" y="153"/>
                      </a:cubicBezTo>
                      <a:cubicBezTo>
                        <a:pt x="196" y="153"/>
                        <a:pt x="197" y="153"/>
                        <a:pt x="197" y="152"/>
                      </a:cubicBezTo>
                      <a:cubicBezTo>
                        <a:pt x="198" y="152"/>
                        <a:pt x="198" y="151"/>
                        <a:pt x="198" y="150"/>
                      </a:cubicBezTo>
                      <a:cubicBezTo>
                        <a:pt x="199" y="148"/>
                        <a:pt x="199" y="147"/>
                        <a:pt x="199" y="145"/>
                      </a:cubicBezTo>
                      <a:close/>
                      <a:moveTo>
                        <a:pt x="220" y="154"/>
                      </a:moveTo>
                      <a:cubicBezTo>
                        <a:pt x="220" y="140"/>
                        <a:pt x="220" y="140"/>
                        <a:pt x="220" y="140"/>
                      </a:cubicBezTo>
                      <a:cubicBezTo>
                        <a:pt x="217" y="142"/>
                        <a:pt x="216" y="143"/>
                        <a:pt x="215" y="143"/>
                      </a:cubicBezTo>
                      <a:cubicBezTo>
                        <a:pt x="214" y="143"/>
                        <a:pt x="214" y="143"/>
                        <a:pt x="214" y="142"/>
                      </a:cubicBezTo>
                      <a:cubicBezTo>
                        <a:pt x="213" y="142"/>
                        <a:pt x="213" y="142"/>
                        <a:pt x="213" y="141"/>
                      </a:cubicBezTo>
                      <a:cubicBezTo>
                        <a:pt x="213" y="141"/>
                        <a:pt x="213" y="140"/>
                        <a:pt x="214" y="140"/>
                      </a:cubicBezTo>
                      <a:cubicBezTo>
                        <a:pt x="214" y="140"/>
                        <a:pt x="214" y="139"/>
                        <a:pt x="215" y="139"/>
                      </a:cubicBezTo>
                      <a:cubicBezTo>
                        <a:pt x="217" y="138"/>
                        <a:pt x="218" y="138"/>
                        <a:pt x="218" y="137"/>
                      </a:cubicBezTo>
                      <a:cubicBezTo>
                        <a:pt x="219" y="136"/>
                        <a:pt x="220" y="136"/>
                        <a:pt x="220" y="135"/>
                      </a:cubicBezTo>
                      <a:cubicBezTo>
                        <a:pt x="221" y="134"/>
                        <a:pt x="221" y="134"/>
                        <a:pt x="221" y="133"/>
                      </a:cubicBezTo>
                      <a:cubicBezTo>
                        <a:pt x="222" y="133"/>
                        <a:pt x="222" y="133"/>
                        <a:pt x="222" y="133"/>
                      </a:cubicBezTo>
                      <a:cubicBezTo>
                        <a:pt x="223" y="133"/>
                        <a:pt x="223" y="133"/>
                        <a:pt x="224" y="134"/>
                      </a:cubicBezTo>
                      <a:cubicBezTo>
                        <a:pt x="224" y="134"/>
                        <a:pt x="224" y="135"/>
                        <a:pt x="224" y="136"/>
                      </a:cubicBezTo>
                      <a:cubicBezTo>
                        <a:pt x="224" y="153"/>
                        <a:pt x="224" y="153"/>
                        <a:pt x="224" y="153"/>
                      </a:cubicBezTo>
                      <a:cubicBezTo>
                        <a:pt x="224" y="156"/>
                        <a:pt x="224" y="157"/>
                        <a:pt x="222" y="157"/>
                      </a:cubicBezTo>
                      <a:cubicBezTo>
                        <a:pt x="222" y="157"/>
                        <a:pt x="221" y="156"/>
                        <a:pt x="221" y="156"/>
                      </a:cubicBezTo>
                      <a:cubicBezTo>
                        <a:pt x="220" y="156"/>
                        <a:pt x="220" y="155"/>
                        <a:pt x="220" y="154"/>
                      </a:cubicBezTo>
                      <a:close/>
                      <a:moveTo>
                        <a:pt x="75" y="184"/>
                      </a:moveTo>
                      <a:cubicBezTo>
                        <a:pt x="75" y="185"/>
                        <a:pt x="75" y="187"/>
                        <a:pt x="75" y="188"/>
                      </a:cubicBezTo>
                      <a:cubicBezTo>
                        <a:pt x="75" y="189"/>
                        <a:pt x="74" y="190"/>
                        <a:pt x="74" y="191"/>
                      </a:cubicBezTo>
                      <a:cubicBezTo>
                        <a:pt x="73" y="193"/>
                        <a:pt x="72" y="194"/>
                        <a:pt x="71" y="194"/>
                      </a:cubicBezTo>
                      <a:cubicBezTo>
                        <a:pt x="70" y="195"/>
                        <a:pt x="69" y="195"/>
                        <a:pt x="67" y="195"/>
                      </a:cubicBezTo>
                      <a:cubicBezTo>
                        <a:pt x="66" y="195"/>
                        <a:pt x="64" y="195"/>
                        <a:pt x="63" y="194"/>
                      </a:cubicBezTo>
                      <a:cubicBezTo>
                        <a:pt x="62" y="193"/>
                        <a:pt x="61" y="192"/>
                        <a:pt x="60" y="190"/>
                      </a:cubicBezTo>
                      <a:cubicBezTo>
                        <a:pt x="60" y="189"/>
                        <a:pt x="60" y="188"/>
                        <a:pt x="60" y="187"/>
                      </a:cubicBezTo>
                      <a:cubicBezTo>
                        <a:pt x="59" y="186"/>
                        <a:pt x="59" y="185"/>
                        <a:pt x="59" y="184"/>
                      </a:cubicBezTo>
                      <a:cubicBezTo>
                        <a:pt x="59" y="182"/>
                        <a:pt x="59" y="181"/>
                        <a:pt x="60" y="180"/>
                      </a:cubicBezTo>
                      <a:cubicBezTo>
                        <a:pt x="60" y="178"/>
                        <a:pt x="60" y="177"/>
                        <a:pt x="60" y="176"/>
                      </a:cubicBezTo>
                      <a:cubicBezTo>
                        <a:pt x="61" y="175"/>
                        <a:pt x="62" y="174"/>
                        <a:pt x="63" y="173"/>
                      </a:cubicBezTo>
                      <a:cubicBezTo>
                        <a:pt x="64" y="172"/>
                        <a:pt x="66" y="172"/>
                        <a:pt x="67" y="172"/>
                      </a:cubicBezTo>
                      <a:cubicBezTo>
                        <a:pt x="68" y="172"/>
                        <a:pt x="69" y="172"/>
                        <a:pt x="70" y="172"/>
                      </a:cubicBezTo>
                      <a:cubicBezTo>
                        <a:pt x="71" y="173"/>
                        <a:pt x="72" y="173"/>
                        <a:pt x="72" y="174"/>
                      </a:cubicBezTo>
                      <a:cubicBezTo>
                        <a:pt x="73" y="174"/>
                        <a:pt x="74" y="175"/>
                        <a:pt x="74" y="176"/>
                      </a:cubicBezTo>
                      <a:cubicBezTo>
                        <a:pt x="75" y="178"/>
                        <a:pt x="75" y="180"/>
                        <a:pt x="75" y="184"/>
                      </a:cubicBezTo>
                      <a:close/>
                      <a:moveTo>
                        <a:pt x="71" y="183"/>
                      </a:moveTo>
                      <a:cubicBezTo>
                        <a:pt x="71" y="181"/>
                        <a:pt x="71" y="180"/>
                        <a:pt x="71" y="179"/>
                      </a:cubicBezTo>
                      <a:cubicBezTo>
                        <a:pt x="70" y="177"/>
                        <a:pt x="70" y="176"/>
                        <a:pt x="70" y="176"/>
                      </a:cubicBezTo>
                      <a:cubicBezTo>
                        <a:pt x="69" y="175"/>
                        <a:pt x="68" y="175"/>
                        <a:pt x="67" y="175"/>
                      </a:cubicBezTo>
                      <a:cubicBezTo>
                        <a:pt x="66" y="175"/>
                        <a:pt x="65" y="176"/>
                        <a:pt x="64" y="177"/>
                      </a:cubicBezTo>
                      <a:cubicBezTo>
                        <a:pt x="64" y="178"/>
                        <a:pt x="64" y="180"/>
                        <a:pt x="64" y="183"/>
                      </a:cubicBezTo>
                      <a:cubicBezTo>
                        <a:pt x="64" y="185"/>
                        <a:pt x="64" y="187"/>
                        <a:pt x="64" y="188"/>
                      </a:cubicBezTo>
                      <a:cubicBezTo>
                        <a:pt x="64" y="189"/>
                        <a:pt x="65" y="190"/>
                        <a:pt x="65" y="191"/>
                      </a:cubicBezTo>
                      <a:cubicBezTo>
                        <a:pt x="66" y="192"/>
                        <a:pt x="66" y="192"/>
                        <a:pt x="67" y="192"/>
                      </a:cubicBezTo>
                      <a:cubicBezTo>
                        <a:pt x="68" y="192"/>
                        <a:pt x="69" y="192"/>
                        <a:pt x="70" y="191"/>
                      </a:cubicBezTo>
                      <a:cubicBezTo>
                        <a:pt x="70" y="190"/>
                        <a:pt x="71" y="189"/>
                        <a:pt x="71" y="188"/>
                      </a:cubicBezTo>
                      <a:cubicBezTo>
                        <a:pt x="71" y="187"/>
                        <a:pt x="71" y="185"/>
                        <a:pt x="71" y="183"/>
                      </a:cubicBezTo>
                      <a:close/>
                      <a:moveTo>
                        <a:pt x="92" y="193"/>
                      </a:moveTo>
                      <a:cubicBezTo>
                        <a:pt x="92" y="178"/>
                        <a:pt x="92" y="178"/>
                        <a:pt x="92" y="178"/>
                      </a:cubicBezTo>
                      <a:cubicBezTo>
                        <a:pt x="90" y="180"/>
                        <a:pt x="88" y="181"/>
                        <a:pt x="87" y="181"/>
                      </a:cubicBezTo>
                      <a:cubicBezTo>
                        <a:pt x="87" y="181"/>
                        <a:pt x="86" y="181"/>
                        <a:pt x="86" y="181"/>
                      </a:cubicBezTo>
                      <a:cubicBezTo>
                        <a:pt x="86" y="181"/>
                        <a:pt x="85" y="180"/>
                        <a:pt x="85" y="180"/>
                      </a:cubicBezTo>
                      <a:cubicBezTo>
                        <a:pt x="85" y="179"/>
                        <a:pt x="86" y="179"/>
                        <a:pt x="86" y="179"/>
                      </a:cubicBezTo>
                      <a:cubicBezTo>
                        <a:pt x="86" y="178"/>
                        <a:pt x="87" y="178"/>
                        <a:pt x="88" y="178"/>
                      </a:cubicBezTo>
                      <a:cubicBezTo>
                        <a:pt x="89" y="177"/>
                        <a:pt x="90" y="176"/>
                        <a:pt x="91" y="176"/>
                      </a:cubicBezTo>
                      <a:cubicBezTo>
                        <a:pt x="91" y="175"/>
                        <a:pt x="92" y="174"/>
                        <a:pt x="93" y="173"/>
                      </a:cubicBezTo>
                      <a:cubicBezTo>
                        <a:pt x="93" y="173"/>
                        <a:pt x="94" y="172"/>
                        <a:pt x="94" y="172"/>
                      </a:cubicBezTo>
                      <a:cubicBezTo>
                        <a:pt x="94" y="172"/>
                        <a:pt x="94" y="172"/>
                        <a:pt x="95" y="172"/>
                      </a:cubicBezTo>
                      <a:cubicBezTo>
                        <a:pt x="95" y="172"/>
                        <a:pt x="96" y="172"/>
                        <a:pt x="96" y="172"/>
                      </a:cubicBezTo>
                      <a:cubicBezTo>
                        <a:pt x="96" y="173"/>
                        <a:pt x="97" y="173"/>
                        <a:pt x="97" y="174"/>
                      </a:cubicBezTo>
                      <a:cubicBezTo>
                        <a:pt x="97" y="192"/>
                        <a:pt x="97" y="192"/>
                        <a:pt x="97" y="192"/>
                      </a:cubicBezTo>
                      <a:cubicBezTo>
                        <a:pt x="97" y="194"/>
                        <a:pt x="96" y="195"/>
                        <a:pt x="95" y="195"/>
                      </a:cubicBezTo>
                      <a:cubicBezTo>
                        <a:pt x="94" y="195"/>
                        <a:pt x="93" y="195"/>
                        <a:pt x="93" y="195"/>
                      </a:cubicBezTo>
                      <a:cubicBezTo>
                        <a:pt x="93" y="194"/>
                        <a:pt x="92" y="194"/>
                        <a:pt x="92" y="193"/>
                      </a:cubicBezTo>
                      <a:close/>
                      <a:moveTo>
                        <a:pt x="126" y="184"/>
                      </a:moveTo>
                      <a:cubicBezTo>
                        <a:pt x="126" y="185"/>
                        <a:pt x="126" y="187"/>
                        <a:pt x="126" y="188"/>
                      </a:cubicBezTo>
                      <a:cubicBezTo>
                        <a:pt x="126" y="189"/>
                        <a:pt x="126" y="190"/>
                        <a:pt x="125" y="191"/>
                      </a:cubicBezTo>
                      <a:cubicBezTo>
                        <a:pt x="124" y="193"/>
                        <a:pt x="123" y="194"/>
                        <a:pt x="122" y="194"/>
                      </a:cubicBezTo>
                      <a:cubicBezTo>
                        <a:pt x="121" y="195"/>
                        <a:pt x="120" y="195"/>
                        <a:pt x="118" y="195"/>
                      </a:cubicBezTo>
                      <a:cubicBezTo>
                        <a:pt x="117" y="195"/>
                        <a:pt x="115" y="195"/>
                        <a:pt x="114" y="194"/>
                      </a:cubicBezTo>
                      <a:cubicBezTo>
                        <a:pt x="113" y="193"/>
                        <a:pt x="112" y="192"/>
                        <a:pt x="111" y="190"/>
                      </a:cubicBezTo>
                      <a:cubicBezTo>
                        <a:pt x="111" y="189"/>
                        <a:pt x="111" y="188"/>
                        <a:pt x="111" y="187"/>
                      </a:cubicBezTo>
                      <a:cubicBezTo>
                        <a:pt x="110" y="186"/>
                        <a:pt x="110" y="185"/>
                        <a:pt x="110" y="184"/>
                      </a:cubicBezTo>
                      <a:cubicBezTo>
                        <a:pt x="110" y="182"/>
                        <a:pt x="110" y="181"/>
                        <a:pt x="111" y="180"/>
                      </a:cubicBezTo>
                      <a:cubicBezTo>
                        <a:pt x="111" y="178"/>
                        <a:pt x="111" y="177"/>
                        <a:pt x="111" y="176"/>
                      </a:cubicBezTo>
                      <a:cubicBezTo>
                        <a:pt x="112" y="175"/>
                        <a:pt x="113" y="174"/>
                        <a:pt x="114" y="173"/>
                      </a:cubicBezTo>
                      <a:cubicBezTo>
                        <a:pt x="115" y="172"/>
                        <a:pt x="117" y="172"/>
                        <a:pt x="118" y="172"/>
                      </a:cubicBezTo>
                      <a:cubicBezTo>
                        <a:pt x="119" y="172"/>
                        <a:pt x="120" y="172"/>
                        <a:pt x="121" y="172"/>
                      </a:cubicBezTo>
                      <a:cubicBezTo>
                        <a:pt x="122" y="173"/>
                        <a:pt x="123" y="173"/>
                        <a:pt x="124" y="174"/>
                      </a:cubicBezTo>
                      <a:cubicBezTo>
                        <a:pt x="124" y="174"/>
                        <a:pt x="125" y="175"/>
                        <a:pt x="125" y="176"/>
                      </a:cubicBezTo>
                      <a:cubicBezTo>
                        <a:pt x="126" y="178"/>
                        <a:pt x="126" y="180"/>
                        <a:pt x="126" y="184"/>
                      </a:cubicBezTo>
                      <a:close/>
                      <a:moveTo>
                        <a:pt x="122" y="183"/>
                      </a:moveTo>
                      <a:cubicBezTo>
                        <a:pt x="122" y="181"/>
                        <a:pt x="122" y="180"/>
                        <a:pt x="122" y="179"/>
                      </a:cubicBezTo>
                      <a:cubicBezTo>
                        <a:pt x="122" y="177"/>
                        <a:pt x="121" y="176"/>
                        <a:pt x="121" y="176"/>
                      </a:cubicBezTo>
                      <a:cubicBezTo>
                        <a:pt x="120" y="175"/>
                        <a:pt x="119" y="175"/>
                        <a:pt x="118" y="175"/>
                      </a:cubicBezTo>
                      <a:cubicBezTo>
                        <a:pt x="117" y="175"/>
                        <a:pt x="116" y="176"/>
                        <a:pt x="115" y="177"/>
                      </a:cubicBezTo>
                      <a:cubicBezTo>
                        <a:pt x="115" y="178"/>
                        <a:pt x="115" y="180"/>
                        <a:pt x="115" y="183"/>
                      </a:cubicBezTo>
                      <a:cubicBezTo>
                        <a:pt x="115" y="185"/>
                        <a:pt x="115" y="187"/>
                        <a:pt x="115" y="188"/>
                      </a:cubicBezTo>
                      <a:cubicBezTo>
                        <a:pt x="115" y="189"/>
                        <a:pt x="116" y="190"/>
                        <a:pt x="116" y="191"/>
                      </a:cubicBezTo>
                      <a:cubicBezTo>
                        <a:pt x="117" y="192"/>
                        <a:pt x="117" y="192"/>
                        <a:pt x="118" y="192"/>
                      </a:cubicBezTo>
                      <a:cubicBezTo>
                        <a:pt x="119" y="192"/>
                        <a:pt x="120" y="192"/>
                        <a:pt x="121" y="191"/>
                      </a:cubicBezTo>
                      <a:cubicBezTo>
                        <a:pt x="121" y="190"/>
                        <a:pt x="122" y="189"/>
                        <a:pt x="122" y="188"/>
                      </a:cubicBezTo>
                      <a:cubicBezTo>
                        <a:pt x="122" y="187"/>
                        <a:pt x="122" y="185"/>
                        <a:pt x="122" y="183"/>
                      </a:cubicBezTo>
                      <a:close/>
                      <a:moveTo>
                        <a:pt x="143" y="193"/>
                      </a:moveTo>
                      <a:cubicBezTo>
                        <a:pt x="143" y="178"/>
                        <a:pt x="143" y="178"/>
                        <a:pt x="143" y="178"/>
                      </a:cubicBezTo>
                      <a:cubicBezTo>
                        <a:pt x="141" y="180"/>
                        <a:pt x="139" y="181"/>
                        <a:pt x="138" y="181"/>
                      </a:cubicBezTo>
                      <a:cubicBezTo>
                        <a:pt x="138" y="181"/>
                        <a:pt x="137" y="181"/>
                        <a:pt x="137" y="181"/>
                      </a:cubicBezTo>
                      <a:cubicBezTo>
                        <a:pt x="137" y="181"/>
                        <a:pt x="136" y="180"/>
                        <a:pt x="136" y="180"/>
                      </a:cubicBezTo>
                      <a:cubicBezTo>
                        <a:pt x="136" y="179"/>
                        <a:pt x="137" y="179"/>
                        <a:pt x="137" y="179"/>
                      </a:cubicBezTo>
                      <a:cubicBezTo>
                        <a:pt x="137" y="178"/>
                        <a:pt x="138" y="178"/>
                        <a:pt x="139" y="178"/>
                      </a:cubicBezTo>
                      <a:cubicBezTo>
                        <a:pt x="140" y="177"/>
                        <a:pt x="141" y="176"/>
                        <a:pt x="142" y="176"/>
                      </a:cubicBezTo>
                      <a:cubicBezTo>
                        <a:pt x="142" y="175"/>
                        <a:pt x="143" y="174"/>
                        <a:pt x="144" y="173"/>
                      </a:cubicBezTo>
                      <a:cubicBezTo>
                        <a:pt x="144" y="173"/>
                        <a:pt x="145" y="172"/>
                        <a:pt x="145" y="172"/>
                      </a:cubicBezTo>
                      <a:cubicBezTo>
                        <a:pt x="145" y="172"/>
                        <a:pt x="145" y="172"/>
                        <a:pt x="146" y="172"/>
                      </a:cubicBezTo>
                      <a:cubicBezTo>
                        <a:pt x="146" y="172"/>
                        <a:pt x="147" y="172"/>
                        <a:pt x="147" y="172"/>
                      </a:cubicBezTo>
                      <a:cubicBezTo>
                        <a:pt x="148" y="173"/>
                        <a:pt x="148" y="173"/>
                        <a:pt x="148" y="174"/>
                      </a:cubicBezTo>
                      <a:cubicBezTo>
                        <a:pt x="148" y="192"/>
                        <a:pt x="148" y="192"/>
                        <a:pt x="148" y="192"/>
                      </a:cubicBezTo>
                      <a:cubicBezTo>
                        <a:pt x="148" y="194"/>
                        <a:pt x="147" y="195"/>
                        <a:pt x="146" y="195"/>
                      </a:cubicBezTo>
                      <a:cubicBezTo>
                        <a:pt x="145" y="195"/>
                        <a:pt x="144" y="195"/>
                        <a:pt x="144" y="195"/>
                      </a:cubicBezTo>
                      <a:cubicBezTo>
                        <a:pt x="144" y="194"/>
                        <a:pt x="143" y="194"/>
                        <a:pt x="143" y="193"/>
                      </a:cubicBezTo>
                      <a:close/>
                      <a:moveTo>
                        <a:pt x="177" y="184"/>
                      </a:moveTo>
                      <a:cubicBezTo>
                        <a:pt x="177" y="185"/>
                        <a:pt x="177" y="187"/>
                        <a:pt x="177" y="188"/>
                      </a:cubicBezTo>
                      <a:cubicBezTo>
                        <a:pt x="177" y="189"/>
                        <a:pt x="177" y="190"/>
                        <a:pt x="176" y="191"/>
                      </a:cubicBezTo>
                      <a:cubicBezTo>
                        <a:pt x="175" y="193"/>
                        <a:pt x="174" y="194"/>
                        <a:pt x="173" y="194"/>
                      </a:cubicBezTo>
                      <a:cubicBezTo>
                        <a:pt x="172" y="195"/>
                        <a:pt x="171" y="195"/>
                        <a:pt x="169" y="195"/>
                      </a:cubicBezTo>
                      <a:cubicBezTo>
                        <a:pt x="168" y="195"/>
                        <a:pt x="166" y="195"/>
                        <a:pt x="165" y="194"/>
                      </a:cubicBezTo>
                      <a:cubicBezTo>
                        <a:pt x="164" y="193"/>
                        <a:pt x="163" y="192"/>
                        <a:pt x="162" y="190"/>
                      </a:cubicBezTo>
                      <a:cubicBezTo>
                        <a:pt x="162" y="189"/>
                        <a:pt x="162" y="188"/>
                        <a:pt x="162" y="187"/>
                      </a:cubicBezTo>
                      <a:cubicBezTo>
                        <a:pt x="161" y="186"/>
                        <a:pt x="161" y="185"/>
                        <a:pt x="161" y="184"/>
                      </a:cubicBezTo>
                      <a:cubicBezTo>
                        <a:pt x="161" y="182"/>
                        <a:pt x="162" y="181"/>
                        <a:pt x="162" y="180"/>
                      </a:cubicBezTo>
                      <a:cubicBezTo>
                        <a:pt x="162" y="178"/>
                        <a:pt x="162" y="177"/>
                        <a:pt x="162" y="176"/>
                      </a:cubicBezTo>
                      <a:cubicBezTo>
                        <a:pt x="163" y="175"/>
                        <a:pt x="164" y="174"/>
                        <a:pt x="165" y="173"/>
                      </a:cubicBezTo>
                      <a:cubicBezTo>
                        <a:pt x="166" y="172"/>
                        <a:pt x="168" y="172"/>
                        <a:pt x="169" y="172"/>
                      </a:cubicBezTo>
                      <a:cubicBezTo>
                        <a:pt x="170" y="172"/>
                        <a:pt x="171" y="172"/>
                        <a:pt x="172" y="172"/>
                      </a:cubicBezTo>
                      <a:cubicBezTo>
                        <a:pt x="173" y="173"/>
                        <a:pt x="174" y="173"/>
                        <a:pt x="175" y="174"/>
                      </a:cubicBezTo>
                      <a:cubicBezTo>
                        <a:pt x="175" y="174"/>
                        <a:pt x="176" y="175"/>
                        <a:pt x="176" y="176"/>
                      </a:cubicBezTo>
                      <a:cubicBezTo>
                        <a:pt x="177" y="178"/>
                        <a:pt x="177" y="180"/>
                        <a:pt x="177" y="184"/>
                      </a:cubicBezTo>
                      <a:close/>
                      <a:moveTo>
                        <a:pt x="173" y="183"/>
                      </a:moveTo>
                      <a:cubicBezTo>
                        <a:pt x="173" y="181"/>
                        <a:pt x="173" y="180"/>
                        <a:pt x="173" y="179"/>
                      </a:cubicBezTo>
                      <a:cubicBezTo>
                        <a:pt x="173" y="177"/>
                        <a:pt x="172" y="176"/>
                        <a:pt x="172" y="176"/>
                      </a:cubicBezTo>
                      <a:cubicBezTo>
                        <a:pt x="171" y="175"/>
                        <a:pt x="170" y="175"/>
                        <a:pt x="169" y="175"/>
                      </a:cubicBezTo>
                      <a:cubicBezTo>
                        <a:pt x="168" y="175"/>
                        <a:pt x="167" y="176"/>
                        <a:pt x="167" y="177"/>
                      </a:cubicBezTo>
                      <a:cubicBezTo>
                        <a:pt x="166" y="178"/>
                        <a:pt x="166" y="180"/>
                        <a:pt x="166" y="183"/>
                      </a:cubicBezTo>
                      <a:cubicBezTo>
                        <a:pt x="166" y="185"/>
                        <a:pt x="166" y="187"/>
                        <a:pt x="166" y="188"/>
                      </a:cubicBezTo>
                      <a:cubicBezTo>
                        <a:pt x="166" y="189"/>
                        <a:pt x="167" y="190"/>
                        <a:pt x="167" y="191"/>
                      </a:cubicBezTo>
                      <a:cubicBezTo>
                        <a:pt x="168" y="192"/>
                        <a:pt x="169" y="192"/>
                        <a:pt x="169" y="192"/>
                      </a:cubicBezTo>
                      <a:cubicBezTo>
                        <a:pt x="170" y="192"/>
                        <a:pt x="171" y="192"/>
                        <a:pt x="172" y="191"/>
                      </a:cubicBezTo>
                      <a:cubicBezTo>
                        <a:pt x="172" y="190"/>
                        <a:pt x="173" y="189"/>
                        <a:pt x="173" y="188"/>
                      </a:cubicBezTo>
                      <a:cubicBezTo>
                        <a:pt x="173" y="187"/>
                        <a:pt x="173" y="185"/>
                        <a:pt x="173" y="183"/>
                      </a:cubicBezTo>
                      <a:close/>
                      <a:moveTo>
                        <a:pt x="195" y="193"/>
                      </a:moveTo>
                      <a:cubicBezTo>
                        <a:pt x="195" y="178"/>
                        <a:pt x="195" y="178"/>
                        <a:pt x="195" y="178"/>
                      </a:cubicBezTo>
                      <a:cubicBezTo>
                        <a:pt x="192" y="180"/>
                        <a:pt x="190" y="181"/>
                        <a:pt x="189" y="181"/>
                      </a:cubicBezTo>
                      <a:cubicBezTo>
                        <a:pt x="189" y="181"/>
                        <a:pt x="188" y="181"/>
                        <a:pt x="188" y="181"/>
                      </a:cubicBezTo>
                      <a:cubicBezTo>
                        <a:pt x="188" y="181"/>
                        <a:pt x="187" y="180"/>
                        <a:pt x="187" y="180"/>
                      </a:cubicBezTo>
                      <a:cubicBezTo>
                        <a:pt x="187" y="179"/>
                        <a:pt x="188" y="179"/>
                        <a:pt x="188" y="179"/>
                      </a:cubicBezTo>
                      <a:cubicBezTo>
                        <a:pt x="188" y="178"/>
                        <a:pt x="189" y="178"/>
                        <a:pt x="190" y="178"/>
                      </a:cubicBezTo>
                      <a:cubicBezTo>
                        <a:pt x="191" y="177"/>
                        <a:pt x="192" y="176"/>
                        <a:pt x="193" y="176"/>
                      </a:cubicBezTo>
                      <a:cubicBezTo>
                        <a:pt x="194" y="175"/>
                        <a:pt x="194" y="174"/>
                        <a:pt x="195" y="173"/>
                      </a:cubicBezTo>
                      <a:cubicBezTo>
                        <a:pt x="195" y="173"/>
                        <a:pt x="196" y="172"/>
                        <a:pt x="196" y="172"/>
                      </a:cubicBezTo>
                      <a:cubicBezTo>
                        <a:pt x="196" y="172"/>
                        <a:pt x="196" y="172"/>
                        <a:pt x="197" y="172"/>
                      </a:cubicBezTo>
                      <a:cubicBezTo>
                        <a:pt x="198" y="172"/>
                        <a:pt x="198" y="172"/>
                        <a:pt x="198" y="172"/>
                      </a:cubicBezTo>
                      <a:cubicBezTo>
                        <a:pt x="199" y="173"/>
                        <a:pt x="199" y="173"/>
                        <a:pt x="199" y="174"/>
                      </a:cubicBezTo>
                      <a:cubicBezTo>
                        <a:pt x="199" y="192"/>
                        <a:pt x="199" y="192"/>
                        <a:pt x="199" y="192"/>
                      </a:cubicBezTo>
                      <a:cubicBezTo>
                        <a:pt x="199" y="194"/>
                        <a:pt x="198" y="195"/>
                        <a:pt x="197" y="195"/>
                      </a:cubicBezTo>
                      <a:cubicBezTo>
                        <a:pt x="196" y="195"/>
                        <a:pt x="195" y="195"/>
                        <a:pt x="195" y="195"/>
                      </a:cubicBezTo>
                      <a:cubicBezTo>
                        <a:pt x="195" y="194"/>
                        <a:pt x="195" y="194"/>
                        <a:pt x="195" y="193"/>
                      </a:cubicBezTo>
                      <a:close/>
                      <a:moveTo>
                        <a:pt x="229" y="184"/>
                      </a:moveTo>
                      <a:cubicBezTo>
                        <a:pt x="229" y="185"/>
                        <a:pt x="228" y="187"/>
                        <a:pt x="228" y="188"/>
                      </a:cubicBezTo>
                      <a:cubicBezTo>
                        <a:pt x="228" y="189"/>
                        <a:pt x="228" y="190"/>
                        <a:pt x="227" y="191"/>
                      </a:cubicBezTo>
                      <a:cubicBezTo>
                        <a:pt x="226" y="193"/>
                        <a:pt x="225" y="194"/>
                        <a:pt x="224" y="194"/>
                      </a:cubicBezTo>
                      <a:cubicBezTo>
                        <a:pt x="223" y="195"/>
                        <a:pt x="222" y="195"/>
                        <a:pt x="221" y="195"/>
                      </a:cubicBezTo>
                      <a:cubicBezTo>
                        <a:pt x="219" y="195"/>
                        <a:pt x="218" y="195"/>
                        <a:pt x="216" y="194"/>
                      </a:cubicBezTo>
                      <a:cubicBezTo>
                        <a:pt x="215" y="193"/>
                        <a:pt x="214" y="192"/>
                        <a:pt x="213" y="190"/>
                      </a:cubicBezTo>
                      <a:cubicBezTo>
                        <a:pt x="213" y="189"/>
                        <a:pt x="213" y="188"/>
                        <a:pt x="213" y="187"/>
                      </a:cubicBezTo>
                      <a:cubicBezTo>
                        <a:pt x="213" y="186"/>
                        <a:pt x="212" y="185"/>
                        <a:pt x="212" y="184"/>
                      </a:cubicBezTo>
                      <a:cubicBezTo>
                        <a:pt x="212" y="182"/>
                        <a:pt x="213" y="181"/>
                        <a:pt x="213" y="180"/>
                      </a:cubicBezTo>
                      <a:cubicBezTo>
                        <a:pt x="213" y="178"/>
                        <a:pt x="213" y="177"/>
                        <a:pt x="214" y="176"/>
                      </a:cubicBezTo>
                      <a:cubicBezTo>
                        <a:pt x="214" y="175"/>
                        <a:pt x="215" y="174"/>
                        <a:pt x="216" y="173"/>
                      </a:cubicBezTo>
                      <a:cubicBezTo>
                        <a:pt x="217" y="172"/>
                        <a:pt x="219" y="172"/>
                        <a:pt x="220" y="172"/>
                      </a:cubicBezTo>
                      <a:cubicBezTo>
                        <a:pt x="222" y="172"/>
                        <a:pt x="222" y="172"/>
                        <a:pt x="223" y="172"/>
                      </a:cubicBezTo>
                      <a:cubicBezTo>
                        <a:pt x="224" y="173"/>
                        <a:pt x="225" y="173"/>
                        <a:pt x="226" y="174"/>
                      </a:cubicBezTo>
                      <a:cubicBezTo>
                        <a:pt x="226" y="174"/>
                        <a:pt x="227" y="175"/>
                        <a:pt x="227" y="176"/>
                      </a:cubicBezTo>
                      <a:cubicBezTo>
                        <a:pt x="228" y="178"/>
                        <a:pt x="229" y="180"/>
                        <a:pt x="229" y="184"/>
                      </a:cubicBezTo>
                      <a:close/>
                      <a:moveTo>
                        <a:pt x="224" y="183"/>
                      </a:moveTo>
                      <a:cubicBezTo>
                        <a:pt x="224" y="181"/>
                        <a:pt x="224" y="180"/>
                        <a:pt x="224" y="179"/>
                      </a:cubicBezTo>
                      <a:cubicBezTo>
                        <a:pt x="224" y="177"/>
                        <a:pt x="223" y="176"/>
                        <a:pt x="223" y="176"/>
                      </a:cubicBezTo>
                      <a:cubicBezTo>
                        <a:pt x="222" y="175"/>
                        <a:pt x="221" y="175"/>
                        <a:pt x="220" y="175"/>
                      </a:cubicBezTo>
                      <a:cubicBezTo>
                        <a:pt x="219" y="175"/>
                        <a:pt x="218" y="176"/>
                        <a:pt x="218" y="177"/>
                      </a:cubicBezTo>
                      <a:cubicBezTo>
                        <a:pt x="217" y="178"/>
                        <a:pt x="217" y="180"/>
                        <a:pt x="217" y="183"/>
                      </a:cubicBezTo>
                      <a:cubicBezTo>
                        <a:pt x="217" y="185"/>
                        <a:pt x="217" y="187"/>
                        <a:pt x="217" y="188"/>
                      </a:cubicBezTo>
                      <a:cubicBezTo>
                        <a:pt x="217" y="189"/>
                        <a:pt x="218" y="190"/>
                        <a:pt x="218" y="191"/>
                      </a:cubicBezTo>
                      <a:cubicBezTo>
                        <a:pt x="219" y="192"/>
                        <a:pt x="220" y="192"/>
                        <a:pt x="221" y="192"/>
                      </a:cubicBezTo>
                      <a:cubicBezTo>
                        <a:pt x="221" y="192"/>
                        <a:pt x="222" y="192"/>
                        <a:pt x="223" y="191"/>
                      </a:cubicBezTo>
                      <a:cubicBezTo>
                        <a:pt x="223" y="190"/>
                        <a:pt x="224" y="189"/>
                        <a:pt x="224" y="188"/>
                      </a:cubicBezTo>
                      <a:cubicBezTo>
                        <a:pt x="224" y="187"/>
                        <a:pt x="224" y="185"/>
                        <a:pt x="224" y="183"/>
                      </a:cubicBezTo>
                      <a:close/>
                      <a:moveTo>
                        <a:pt x="67" y="231"/>
                      </a:moveTo>
                      <a:cubicBezTo>
                        <a:pt x="67" y="217"/>
                        <a:pt x="67" y="217"/>
                        <a:pt x="67" y="217"/>
                      </a:cubicBezTo>
                      <a:cubicBezTo>
                        <a:pt x="64" y="219"/>
                        <a:pt x="62" y="220"/>
                        <a:pt x="61" y="220"/>
                      </a:cubicBezTo>
                      <a:cubicBezTo>
                        <a:pt x="61" y="220"/>
                        <a:pt x="61" y="220"/>
                        <a:pt x="60" y="219"/>
                      </a:cubicBezTo>
                      <a:cubicBezTo>
                        <a:pt x="60" y="219"/>
                        <a:pt x="60" y="219"/>
                        <a:pt x="60" y="218"/>
                      </a:cubicBezTo>
                      <a:cubicBezTo>
                        <a:pt x="60" y="218"/>
                        <a:pt x="60" y="217"/>
                        <a:pt x="60" y="217"/>
                      </a:cubicBezTo>
                      <a:cubicBezTo>
                        <a:pt x="61" y="217"/>
                        <a:pt x="61" y="217"/>
                        <a:pt x="62" y="216"/>
                      </a:cubicBezTo>
                      <a:cubicBezTo>
                        <a:pt x="63" y="216"/>
                        <a:pt x="64" y="215"/>
                        <a:pt x="65" y="214"/>
                      </a:cubicBezTo>
                      <a:cubicBezTo>
                        <a:pt x="66" y="214"/>
                        <a:pt x="67" y="213"/>
                        <a:pt x="67" y="212"/>
                      </a:cubicBezTo>
                      <a:cubicBezTo>
                        <a:pt x="68" y="211"/>
                        <a:pt x="68" y="211"/>
                        <a:pt x="68" y="211"/>
                      </a:cubicBezTo>
                      <a:cubicBezTo>
                        <a:pt x="68" y="210"/>
                        <a:pt x="69" y="210"/>
                        <a:pt x="69" y="210"/>
                      </a:cubicBezTo>
                      <a:cubicBezTo>
                        <a:pt x="70" y="210"/>
                        <a:pt x="70" y="210"/>
                        <a:pt x="71" y="211"/>
                      </a:cubicBezTo>
                      <a:cubicBezTo>
                        <a:pt x="71" y="211"/>
                        <a:pt x="71" y="212"/>
                        <a:pt x="71" y="213"/>
                      </a:cubicBezTo>
                      <a:cubicBezTo>
                        <a:pt x="71" y="231"/>
                        <a:pt x="71" y="231"/>
                        <a:pt x="71" y="231"/>
                      </a:cubicBezTo>
                      <a:cubicBezTo>
                        <a:pt x="71" y="233"/>
                        <a:pt x="70" y="234"/>
                        <a:pt x="69" y="234"/>
                      </a:cubicBezTo>
                      <a:cubicBezTo>
                        <a:pt x="68" y="234"/>
                        <a:pt x="68" y="234"/>
                        <a:pt x="67" y="233"/>
                      </a:cubicBezTo>
                      <a:cubicBezTo>
                        <a:pt x="67" y="233"/>
                        <a:pt x="67" y="232"/>
                        <a:pt x="67" y="231"/>
                      </a:cubicBezTo>
                      <a:close/>
                      <a:moveTo>
                        <a:pt x="101" y="222"/>
                      </a:moveTo>
                      <a:cubicBezTo>
                        <a:pt x="101" y="224"/>
                        <a:pt x="101" y="225"/>
                        <a:pt x="101" y="227"/>
                      </a:cubicBezTo>
                      <a:cubicBezTo>
                        <a:pt x="100" y="228"/>
                        <a:pt x="100" y="229"/>
                        <a:pt x="99" y="230"/>
                      </a:cubicBezTo>
                      <a:cubicBezTo>
                        <a:pt x="99" y="231"/>
                        <a:pt x="98" y="232"/>
                        <a:pt x="97" y="233"/>
                      </a:cubicBezTo>
                      <a:cubicBezTo>
                        <a:pt x="96" y="233"/>
                        <a:pt x="94" y="234"/>
                        <a:pt x="93" y="234"/>
                      </a:cubicBezTo>
                      <a:cubicBezTo>
                        <a:pt x="91" y="234"/>
                        <a:pt x="90" y="233"/>
                        <a:pt x="89" y="232"/>
                      </a:cubicBezTo>
                      <a:cubicBezTo>
                        <a:pt x="87" y="231"/>
                        <a:pt x="86" y="230"/>
                        <a:pt x="86" y="229"/>
                      </a:cubicBezTo>
                      <a:cubicBezTo>
                        <a:pt x="85" y="228"/>
                        <a:pt x="85" y="227"/>
                        <a:pt x="85" y="226"/>
                      </a:cubicBezTo>
                      <a:cubicBezTo>
                        <a:pt x="85" y="225"/>
                        <a:pt x="85" y="224"/>
                        <a:pt x="85" y="222"/>
                      </a:cubicBezTo>
                      <a:cubicBezTo>
                        <a:pt x="85" y="221"/>
                        <a:pt x="85" y="219"/>
                        <a:pt x="85" y="218"/>
                      </a:cubicBezTo>
                      <a:cubicBezTo>
                        <a:pt x="85" y="217"/>
                        <a:pt x="86" y="216"/>
                        <a:pt x="86" y="215"/>
                      </a:cubicBezTo>
                      <a:cubicBezTo>
                        <a:pt x="86" y="213"/>
                        <a:pt x="87" y="212"/>
                        <a:pt x="89" y="211"/>
                      </a:cubicBezTo>
                      <a:cubicBezTo>
                        <a:pt x="90" y="211"/>
                        <a:pt x="91" y="210"/>
                        <a:pt x="93" y="210"/>
                      </a:cubicBezTo>
                      <a:cubicBezTo>
                        <a:pt x="94" y="210"/>
                        <a:pt x="95" y="210"/>
                        <a:pt x="96" y="211"/>
                      </a:cubicBezTo>
                      <a:cubicBezTo>
                        <a:pt x="97" y="211"/>
                        <a:pt x="97" y="212"/>
                        <a:pt x="98" y="212"/>
                      </a:cubicBezTo>
                      <a:cubicBezTo>
                        <a:pt x="99" y="213"/>
                        <a:pt x="99" y="214"/>
                        <a:pt x="100" y="215"/>
                      </a:cubicBezTo>
                      <a:cubicBezTo>
                        <a:pt x="100" y="216"/>
                        <a:pt x="101" y="219"/>
                        <a:pt x="101" y="222"/>
                      </a:cubicBezTo>
                      <a:close/>
                      <a:moveTo>
                        <a:pt x="97" y="222"/>
                      </a:moveTo>
                      <a:cubicBezTo>
                        <a:pt x="97" y="220"/>
                        <a:pt x="96" y="218"/>
                        <a:pt x="96" y="217"/>
                      </a:cubicBezTo>
                      <a:cubicBezTo>
                        <a:pt x="96" y="216"/>
                        <a:pt x="96" y="215"/>
                        <a:pt x="95" y="214"/>
                      </a:cubicBezTo>
                      <a:cubicBezTo>
                        <a:pt x="95" y="214"/>
                        <a:pt x="94" y="213"/>
                        <a:pt x="93" y="213"/>
                      </a:cubicBezTo>
                      <a:cubicBezTo>
                        <a:pt x="91" y="213"/>
                        <a:pt x="90" y="214"/>
                        <a:pt x="90" y="215"/>
                      </a:cubicBezTo>
                      <a:cubicBezTo>
                        <a:pt x="89" y="217"/>
                        <a:pt x="89" y="219"/>
                        <a:pt x="89" y="222"/>
                      </a:cubicBezTo>
                      <a:cubicBezTo>
                        <a:pt x="89" y="224"/>
                        <a:pt x="89" y="225"/>
                        <a:pt x="89" y="227"/>
                      </a:cubicBezTo>
                      <a:cubicBezTo>
                        <a:pt x="90" y="228"/>
                        <a:pt x="90" y="229"/>
                        <a:pt x="91" y="230"/>
                      </a:cubicBezTo>
                      <a:cubicBezTo>
                        <a:pt x="91" y="230"/>
                        <a:pt x="92" y="231"/>
                        <a:pt x="93" y="231"/>
                      </a:cubicBezTo>
                      <a:cubicBezTo>
                        <a:pt x="94" y="231"/>
                        <a:pt x="95" y="230"/>
                        <a:pt x="95" y="230"/>
                      </a:cubicBezTo>
                      <a:cubicBezTo>
                        <a:pt x="96" y="229"/>
                        <a:pt x="96" y="228"/>
                        <a:pt x="96" y="227"/>
                      </a:cubicBezTo>
                      <a:cubicBezTo>
                        <a:pt x="96" y="225"/>
                        <a:pt x="97" y="224"/>
                        <a:pt x="97" y="222"/>
                      </a:cubicBezTo>
                      <a:close/>
                      <a:moveTo>
                        <a:pt x="118" y="231"/>
                      </a:moveTo>
                      <a:cubicBezTo>
                        <a:pt x="118" y="217"/>
                        <a:pt x="118" y="217"/>
                        <a:pt x="118" y="217"/>
                      </a:cubicBezTo>
                      <a:cubicBezTo>
                        <a:pt x="115" y="219"/>
                        <a:pt x="113" y="220"/>
                        <a:pt x="113" y="220"/>
                      </a:cubicBezTo>
                      <a:cubicBezTo>
                        <a:pt x="112" y="220"/>
                        <a:pt x="112" y="220"/>
                        <a:pt x="111" y="219"/>
                      </a:cubicBezTo>
                      <a:cubicBezTo>
                        <a:pt x="111" y="219"/>
                        <a:pt x="111" y="219"/>
                        <a:pt x="111" y="218"/>
                      </a:cubicBezTo>
                      <a:cubicBezTo>
                        <a:pt x="111" y="218"/>
                        <a:pt x="111" y="217"/>
                        <a:pt x="111" y="217"/>
                      </a:cubicBezTo>
                      <a:cubicBezTo>
                        <a:pt x="112" y="217"/>
                        <a:pt x="112" y="217"/>
                        <a:pt x="113" y="216"/>
                      </a:cubicBezTo>
                      <a:cubicBezTo>
                        <a:pt x="114" y="216"/>
                        <a:pt x="115" y="215"/>
                        <a:pt x="116" y="214"/>
                      </a:cubicBezTo>
                      <a:cubicBezTo>
                        <a:pt x="117" y="214"/>
                        <a:pt x="118" y="213"/>
                        <a:pt x="118" y="212"/>
                      </a:cubicBezTo>
                      <a:cubicBezTo>
                        <a:pt x="119" y="211"/>
                        <a:pt x="119" y="211"/>
                        <a:pt x="119" y="211"/>
                      </a:cubicBezTo>
                      <a:cubicBezTo>
                        <a:pt x="120" y="210"/>
                        <a:pt x="120" y="210"/>
                        <a:pt x="120" y="210"/>
                      </a:cubicBezTo>
                      <a:cubicBezTo>
                        <a:pt x="121" y="210"/>
                        <a:pt x="121" y="210"/>
                        <a:pt x="122" y="211"/>
                      </a:cubicBezTo>
                      <a:cubicBezTo>
                        <a:pt x="122" y="211"/>
                        <a:pt x="122" y="212"/>
                        <a:pt x="122" y="213"/>
                      </a:cubicBezTo>
                      <a:cubicBezTo>
                        <a:pt x="122" y="231"/>
                        <a:pt x="122" y="231"/>
                        <a:pt x="122" y="231"/>
                      </a:cubicBezTo>
                      <a:cubicBezTo>
                        <a:pt x="122" y="233"/>
                        <a:pt x="121" y="234"/>
                        <a:pt x="120" y="234"/>
                      </a:cubicBezTo>
                      <a:cubicBezTo>
                        <a:pt x="119" y="234"/>
                        <a:pt x="119" y="234"/>
                        <a:pt x="119" y="233"/>
                      </a:cubicBezTo>
                      <a:cubicBezTo>
                        <a:pt x="118" y="233"/>
                        <a:pt x="118" y="232"/>
                        <a:pt x="118" y="231"/>
                      </a:cubicBezTo>
                      <a:close/>
                      <a:moveTo>
                        <a:pt x="152" y="222"/>
                      </a:moveTo>
                      <a:cubicBezTo>
                        <a:pt x="152" y="224"/>
                        <a:pt x="152" y="225"/>
                        <a:pt x="152" y="227"/>
                      </a:cubicBezTo>
                      <a:cubicBezTo>
                        <a:pt x="151" y="228"/>
                        <a:pt x="151" y="229"/>
                        <a:pt x="150" y="230"/>
                      </a:cubicBezTo>
                      <a:cubicBezTo>
                        <a:pt x="150" y="231"/>
                        <a:pt x="149" y="232"/>
                        <a:pt x="148" y="233"/>
                      </a:cubicBezTo>
                      <a:cubicBezTo>
                        <a:pt x="147" y="233"/>
                        <a:pt x="145" y="234"/>
                        <a:pt x="144" y="234"/>
                      </a:cubicBezTo>
                      <a:cubicBezTo>
                        <a:pt x="142" y="234"/>
                        <a:pt x="141" y="233"/>
                        <a:pt x="140" y="232"/>
                      </a:cubicBezTo>
                      <a:cubicBezTo>
                        <a:pt x="138" y="231"/>
                        <a:pt x="137" y="230"/>
                        <a:pt x="137" y="229"/>
                      </a:cubicBezTo>
                      <a:cubicBezTo>
                        <a:pt x="137" y="228"/>
                        <a:pt x="136" y="227"/>
                        <a:pt x="136" y="226"/>
                      </a:cubicBezTo>
                      <a:cubicBezTo>
                        <a:pt x="136" y="225"/>
                        <a:pt x="136" y="224"/>
                        <a:pt x="136" y="222"/>
                      </a:cubicBezTo>
                      <a:cubicBezTo>
                        <a:pt x="136" y="221"/>
                        <a:pt x="136" y="219"/>
                        <a:pt x="136" y="218"/>
                      </a:cubicBezTo>
                      <a:cubicBezTo>
                        <a:pt x="136" y="217"/>
                        <a:pt x="137" y="216"/>
                        <a:pt x="137" y="215"/>
                      </a:cubicBezTo>
                      <a:cubicBezTo>
                        <a:pt x="138" y="213"/>
                        <a:pt x="138" y="212"/>
                        <a:pt x="140" y="211"/>
                      </a:cubicBezTo>
                      <a:cubicBezTo>
                        <a:pt x="141" y="211"/>
                        <a:pt x="142" y="210"/>
                        <a:pt x="144" y="210"/>
                      </a:cubicBezTo>
                      <a:cubicBezTo>
                        <a:pt x="145" y="210"/>
                        <a:pt x="146" y="210"/>
                        <a:pt x="147" y="211"/>
                      </a:cubicBezTo>
                      <a:cubicBezTo>
                        <a:pt x="148" y="211"/>
                        <a:pt x="148" y="212"/>
                        <a:pt x="149" y="212"/>
                      </a:cubicBezTo>
                      <a:cubicBezTo>
                        <a:pt x="150" y="213"/>
                        <a:pt x="150" y="214"/>
                        <a:pt x="151" y="215"/>
                      </a:cubicBezTo>
                      <a:cubicBezTo>
                        <a:pt x="152" y="216"/>
                        <a:pt x="152" y="219"/>
                        <a:pt x="152" y="222"/>
                      </a:cubicBezTo>
                      <a:close/>
                      <a:moveTo>
                        <a:pt x="148" y="222"/>
                      </a:moveTo>
                      <a:cubicBezTo>
                        <a:pt x="148" y="220"/>
                        <a:pt x="148" y="218"/>
                        <a:pt x="147" y="217"/>
                      </a:cubicBezTo>
                      <a:cubicBezTo>
                        <a:pt x="147" y="216"/>
                        <a:pt x="147" y="215"/>
                        <a:pt x="146" y="214"/>
                      </a:cubicBezTo>
                      <a:cubicBezTo>
                        <a:pt x="146" y="214"/>
                        <a:pt x="145" y="213"/>
                        <a:pt x="144" y="213"/>
                      </a:cubicBezTo>
                      <a:cubicBezTo>
                        <a:pt x="143" y="213"/>
                        <a:pt x="142" y="214"/>
                        <a:pt x="141" y="215"/>
                      </a:cubicBezTo>
                      <a:cubicBezTo>
                        <a:pt x="140" y="217"/>
                        <a:pt x="140" y="219"/>
                        <a:pt x="140" y="222"/>
                      </a:cubicBezTo>
                      <a:cubicBezTo>
                        <a:pt x="140" y="224"/>
                        <a:pt x="140" y="225"/>
                        <a:pt x="141" y="227"/>
                      </a:cubicBezTo>
                      <a:cubicBezTo>
                        <a:pt x="141" y="228"/>
                        <a:pt x="141" y="229"/>
                        <a:pt x="142" y="230"/>
                      </a:cubicBezTo>
                      <a:cubicBezTo>
                        <a:pt x="142" y="230"/>
                        <a:pt x="143" y="231"/>
                        <a:pt x="144" y="231"/>
                      </a:cubicBezTo>
                      <a:cubicBezTo>
                        <a:pt x="145" y="231"/>
                        <a:pt x="146" y="230"/>
                        <a:pt x="146" y="230"/>
                      </a:cubicBezTo>
                      <a:cubicBezTo>
                        <a:pt x="147" y="229"/>
                        <a:pt x="147" y="228"/>
                        <a:pt x="147" y="227"/>
                      </a:cubicBezTo>
                      <a:cubicBezTo>
                        <a:pt x="148" y="225"/>
                        <a:pt x="148" y="224"/>
                        <a:pt x="148" y="222"/>
                      </a:cubicBezTo>
                      <a:close/>
                      <a:moveTo>
                        <a:pt x="169" y="231"/>
                      </a:moveTo>
                      <a:cubicBezTo>
                        <a:pt x="169" y="217"/>
                        <a:pt x="169" y="217"/>
                        <a:pt x="169" y="217"/>
                      </a:cubicBezTo>
                      <a:cubicBezTo>
                        <a:pt x="166" y="219"/>
                        <a:pt x="165" y="220"/>
                        <a:pt x="164" y="220"/>
                      </a:cubicBezTo>
                      <a:cubicBezTo>
                        <a:pt x="163" y="220"/>
                        <a:pt x="163" y="220"/>
                        <a:pt x="162" y="219"/>
                      </a:cubicBezTo>
                      <a:cubicBezTo>
                        <a:pt x="162" y="219"/>
                        <a:pt x="162" y="219"/>
                        <a:pt x="162" y="218"/>
                      </a:cubicBezTo>
                      <a:cubicBezTo>
                        <a:pt x="162" y="218"/>
                        <a:pt x="162" y="217"/>
                        <a:pt x="162" y="217"/>
                      </a:cubicBezTo>
                      <a:cubicBezTo>
                        <a:pt x="163" y="217"/>
                        <a:pt x="163" y="217"/>
                        <a:pt x="164" y="216"/>
                      </a:cubicBezTo>
                      <a:cubicBezTo>
                        <a:pt x="165" y="216"/>
                        <a:pt x="166" y="215"/>
                        <a:pt x="167" y="214"/>
                      </a:cubicBezTo>
                      <a:cubicBezTo>
                        <a:pt x="168" y="214"/>
                        <a:pt x="169" y="213"/>
                        <a:pt x="169" y="212"/>
                      </a:cubicBezTo>
                      <a:cubicBezTo>
                        <a:pt x="170" y="211"/>
                        <a:pt x="170" y="211"/>
                        <a:pt x="170" y="211"/>
                      </a:cubicBezTo>
                      <a:cubicBezTo>
                        <a:pt x="171" y="210"/>
                        <a:pt x="171" y="210"/>
                        <a:pt x="171" y="210"/>
                      </a:cubicBezTo>
                      <a:cubicBezTo>
                        <a:pt x="172" y="210"/>
                        <a:pt x="172" y="210"/>
                        <a:pt x="173" y="211"/>
                      </a:cubicBezTo>
                      <a:cubicBezTo>
                        <a:pt x="173" y="211"/>
                        <a:pt x="173" y="212"/>
                        <a:pt x="173" y="213"/>
                      </a:cubicBezTo>
                      <a:cubicBezTo>
                        <a:pt x="173" y="231"/>
                        <a:pt x="173" y="231"/>
                        <a:pt x="173" y="231"/>
                      </a:cubicBezTo>
                      <a:cubicBezTo>
                        <a:pt x="173" y="233"/>
                        <a:pt x="173" y="234"/>
                        <a:pt x="171" y="234"/>
                      </a:cubicBezTo>
                      <a:cubicBezTo>
                        <a:pt x="170" y="234"/>
                        <a:pt x="170" y="234"/>
                        <a:pt x="170" y="233"/>
                      </a:cubicBezTo>
                      <a:cubicBezTo>
                        <a:pt x="169" y="233"/>
                        <a:pt x="169" y="232"/>
                        <a:pt x="169" y="231"/>
                      </a:cubicBezTo>
                      <a:close/>
                      <a:moveTo>
                        <a:pt x="203" y="222"/>
                      </a:moveTo>
                      <a:cubicBezTo>
                        <a:pt x="203" y="224"/>
                        <a:pt x="203" y="225"/>
                        <a:pt x="203" y="227"/>
                      </a:cubicBezTo>
                      <a:cubicBezTo>
                        <a:pt x="203" y="228"/>
                        <a:pt x="202" y="229"/>
                        <a:pt x="202" y="230"/>
                      </a:cubicBezTo>
                      <a:cubicBezTo>
                        <a:pt x="201" y="231"/>
                        <a:pt x="200" y="232"/>
                        <a:pt x="199" y="233"/>
                      </a:cubicBezTo>
                      <a:cubicBezTo>
                        <a:pt x="198" y="233"/>
                        <a:pt x="196" y="234"/>
                        <a:pt x="195" y="234"/>
                      </a:cubicBezTo>
                      <a:cubicBezTo>
                        <a:pt x="193" y="234"/>
                        <a:pt x="192" y="233"/>
                        <a:pt x="191" y="232"/>
                      </a:cubicBezTo>
                      <a:cubicBezTo>
                        <a:pt x="189" y="231"/>
                        <a:pt x="189" y="230"/>
                        <a:pt x="188" y="229"/>
                      </a:cubicBezTo>
                      <a:cubicBezTo>
                        <a:pt x="188" y="228"/>
                        <a:pt x="187" y="227"/>
                        <a:pt x="187" y="226"/>
                      </a:cubicBezTo>
                      <a:cubicBezTo>
                        <a:pt x="187" y="225"/>
                        <a:pt x="187" y="224"/>
                        <a:pt x="187" y="222"/>
                      </a:cubicBezTo>
                      <a:cubicBezTo>
                        <a:pt x="187" y="221"/>
                        <a:pt x="187" y="219"/>
                        <a:pt x="187" y="218"/>
                      </a:cubicBezTo>
                      <a:cubicBezTo>
                        <a:pt x="187" y="217"/>
                        <a:pt x="188" y="216"/>
                        <a:pt x="188" y="215"/>
                      </a:cubicBezTo>
                      <a:cubicBezTo>
                        <a:pt x="189" y="213"/>
                        <a:pt x="190" y="212"/>
                        <a:pt x="191" y="211"/>
                      </a:cubicBezTo>
                      <a:cubicBezTo>
                        <a:pt x="192" y="211"/>
                        <a:pt x="193" y="210"/>
                        <a:pt x="195" y="210"/>
                      </a:cubicBezTo>
                      <a:cubicBezTo>
                        <a:pt x="196" y="210"/>
                        <a:pt x="197" y="210"/>
                        <a:pt x="198" y="211"/>
                      </a:cubicBezTo>
                      <a:cubicBezTo>
                        <a:pt x="199" y="211"/>
                        <a:pt x="199" y="212"/>
                        <a:pt x="200" y="212"/>
                      </a:cubicBezTo>
                      <a:cubicBezTo>
                        <a:pt x="201" y="213"/>
                        <a:pt x="201" y="214"/>
                        <a:pt x="202" y="215"/>
                      </a:cubicBezTo>
                      <a:cubicBezTo>
                        <a:pt x="203" y="216"/>
                        <a:pt x="203" y="219"/>
                        <a:pt x="203" y="222"/>
                      </a:cubicBezTo>
                      <a:close/>
                      <a:moveTo>
                        <a:pt x="199" y="222"/>
                      </a:moveTo>
                      <a:cubicBezTo>
                        <a:pt x="199" y="220"/>
                        <a:pt x="199" y="218"/>
                        <a:pt x="198" y="217"/>
                      </a:cubicBezTo>
                      <a:cubicBezTo>
                        <a:pt x="198" y="216"/>
                        <a:pt x="198" y="215"/>
                        <a:pt x="197" y="214"/>
                      </a:cubicBezTo>
                      <a:cubicBezTo>
                        <a:pt x="197" y="214"/>
                        <a:pt x="196" y="213"/>
                        <a:pt x="195" y="213"/>
                      </a:cubicBezTo>
                      <a:cubicBezTo>
                        <a:pt x="194" y="213"/>
                        <a:pt x="193" y="214"/>
                        <a:pt x="192" y="215"/>
                      </a:cubicBezTo>
                      <a:cubicBezTo>
                        <a:pt x="192" y="217"/>
                        <a:pt x="191" y="219"/>
                        <a:pt x="191" y="222"/>
                      </a:cubicBezTo>
                      <a:cubicBezTo>
                        <a:pt x="191" y="224"/>
                        <a:pt x="191" y="225"/>
                        <a:pt x="192" y="227"/>
                      </a:cubicBezTo>
                      <a:cubicBezTo>
                        <a:pt x="192" y="228"/>
                        <a:pt x="192" y="229"/>
                        <a:pt x="193" y="230"/>
                      </a:cubicBezTo>
                      <a:cubicBezTo>
                        <a:pt x="193" y="230"/>
                        <a:pt x="194" y="231"/>
                        <a:pt x="195" y="231"/>
                      </a:cubicBezTo>
                      <a:cubicBezTo>
                        <a:pt x="196" y="231"/>
                        <a:pt x="197" y="230"/>
                        <a:pt x="197" y="230"/>
                      </a:cubicBezTo>
                      <a:cubicBezTo>
                        <a:pt x="198" y="229"/>
                        <a:pt x="198" y="228"/>
                        <a:pt x="198" y="227"/>
                      </a:cubicBezTo>
                      <a:cubicBezTo>
                        <a:pt x="199" y="225"/>
                        <a:pt x="199" y="224"/>
                        <a:pt x="199" y="222"/>
                      </a:cubicBezTo>
                      <a:close/>
                      <a:moveTo>
                        <a:pt x="220" y="231"/>
                      </a:moveTo>
                      <a:cubicBezTo>
                        <a:pt x="220" y="217"/>
                        <a:pt x="220" y="217"/>
                        <a:pt x="220" y="217"/>
                      </a:cubicBezTo>
                      <a:cubicBezTo>
                        <a:pt x="217" y="219"/>
                        <a:pt x="216" y="220"/>
                        <a:pt x="215" y="220"/>
                      </a:cubicBezTo>
                      <a:cubicBezTo>
                        <a:pt x="214" y="220"/>
                        <a:pt x="214" y="220"/>
                        <a:pt x="214" y="219"/>
                      </a:cubicBezTo>
                      <a:cubicBezTo>
                        <a:pt x="213" y="219"/>
                        <a:pt x="213" y="219"/>
                        <a:pt x="213" y="218"/>
                      </a:cubicBezTo>
                      <a:cubicBezTo>
                        <a:pt x="213" y="218"/>
                        <a:pt x="213" y="217"/>
                        <a:pt x="214" y="217"/>
                      </a:cubicBezTo>
                      <a:cubicBezTo>
                        <a:pt x="214" y="217"/>
                        <a:pt x="214" y="217"/>
                        <a:pt x="215" y="216"/>
                      </a:cubicBezTo>
                      <a:cubicBezTo>
                        <a:pt x="217" y="216"/>
                        <a:pt x="218" y="215"/>
                        <a:pt x="218" y="214"/>
                      </a:cubicBezTo>
                      <a:cubicBezTo>
                        <a:pt x="219" y="214"/>
                        <a:pt x="220" y="213"/>
                        <a:pt x="220" y="212"/>
                      </a:cubicBezTo>
                      <a:cubicBezTo>
                        <a:pt x="221" y="211"/>
                        <a:pt x="221" y="211"/>
                        <a:pt x="221" y="211"/>
                      </a:cubicBezTo>
                      <a:cubicBezTo>
                        <a:pt x="222" y="210"/>
                        <a:pt x="222" y="210"/>
                        <a:pt x="222" y="210"/>
                      </a:cubicBezTo>
                      <a:cubicBezTo>
                        <a:pt x="223" y="210"/>
                        <a:pt x="223" y="210"/>
                        <a:pt x="224" y="211"/>
                      </a:cubicBezTo>
                      <a:cubicBezTo>
                        <a:pt x="224" y="211"/>
                        <a:pt x="224" y="212"/>
                        <a:pt x="224" y="213"/>
                      </a:cubicBezTo>
                      <a:cubicBezTo>
                        <a:pt x="224" y="231"/>
                        <a:pt x="224" y="231"/>
                        <a:pt x="224" y="231"/>
                      </a:cubicBezTo>
                      <a:cubicBezTo>
                        <a:pt x="224" y="233"/>
                        <a:pt x="224" y="234"/>
                        <a:pt x="222" y="234"/>
                      </a:cubicBezTo>
                      <a:cubicBezTo>
                        <a:pt x="222" y="234"/>
                        <a:pt x="221" y="234"/>
                        <a:pt x="221" y="233"/>
                      </a:cubicBezTo>
                      <a:cubicBezTo>
                        <a:pt x="220" y="233"/>
                        <a:pt x="220" y="232"/>
                        <a:pt x="220" y="231"/>
                      </a:cubicBezTo>
                      <a:close/>
                      <a:moveTo>
                        <a:pt x="75" y="261"/>
                      </a:moveTo>
                      <a:cubicBezTo>
                        <a:pt x="75" y="262"/>
                        <a:pt x="75" y="264"/>
                        <a:pt x="75" y="265"/>
                      </a:cubicBezTo>
                      <a:cubicBezTo>
                        <a:pt x="75" y="266"/>
                        <a:pt x="74" y="267"/>
                        <a:pt x="74" y="268"/>
                      </a:cubicBezTo>
                      <a:cubicBezTo>
                        <a:pt x="73" y="270"/>
                        <a:pt x="72" y="271"/>
                        <a:pt x="71" y="271"/>
                      </a:cubicBezTo>
                      <a:cubicBezTo>
                        <a:pt x="70" y="272"/>
                        <a:pt x="69" y="272"/>
                        <a:pt x="67" y="272"/>
                      </a:cubicBezTo>
                      <a:cubicBezTo>
                        <a:pt x="66" y="272"/>
                        <a:pt x="64" y="272"/>
                        <a:pt x="63" y="271"/>
                      </a:cubicBezTo>
                      <a:cubicBezTo>
                        <a:pt x="62" y="270"/>
                        <a:pt x="61" y="269"/>
                        <a:pt x="60" y="267"/>
                      </a:cubicBezTo>
                      <a:cubicBezTo>
                        <a:pt x="60" y="266"/>
                        <a:pt x="60" y="265"/>
                        <a:pt x="60" y="264"/>
                      </a:cubicBezTo>
                      <a:cubicBezTo>
                        <a:pt x="59" y="263"/>
                        <a:pt x="59" y="262"/>
                        <a:pt x="59" y="261"/>
                      </a:cubicBezTo>
                      <a:cubicBezTo>
                        <a:pt x="59" y="259"/>
                        <a:pt x="59" y="258"/>
                        <a:pt x="60" y="257"/>
                      </a:cubicBezTo>
                      <a:cubicBezTo>
                        <a:pt x="60" y="255"/>
                        <a:pt x="60" y="254"/>
                        <a:pt x="60" y="253"/>
                      </a:cubicBezTo>
                      <a:cubicBezTo>
                        <a:pt x="61" y="252"/>
                        <a:pt x="62" y="251"/>
                        <a:pt x="63" y="250"/>
                      </a:cubicBezTo>
                      <a:cubicBezTo>
                        <a:pt x="64" y="249"/>
                        <a:pt x="66" y="249"/>
                        <a:pt x="67" y="249"/>
                      </a:cubicBezTo>
                      <a:cubicBezTo>
                        <a:pt x="68" y="249"/>
                        <a:pt x="69" y="249"/>
                        <a:pt x="70" y="249"/>
                      </a:cubicBezTo>
                      <a:cubicBezTo>
                        <a:pt x="71" y="250"/>
                        <a:pt x="72" y="250"/>
                        <a:pt x="72" y="251"/>
                      </a:cubicBezTo>
                      <a:cubicBezTo>
                        <a:pt x="73" y="252"/>
                        <a:pt x="74" y="252"/>
                        <a:pt x="74" y="253"/>
                      </a:cubicBezTo>
                      <a:cubicBezTo>
                        <a:pt x="75" y="255"/>
                        <a:pt x="75" y="258"/>
                        <a:pt x="75" y="261"/>
                      </a:cubicBezTo>
                      <a:close/>
                      <a:moveTo>
                        <a:pt x="71" y="260"/>
                      </a:moveTo>
                      <a:cubicBezTo>
                        <a:pt x="71" y="258"/>
                        <a:pt x="71" y="257"/>
                        <a:pt x="71" y="256"/>
                      </a:cubicBezTo>
                      <a:cubicBezTo>
                        <a:pt x="70" y="254"/>
                        <a:pt x="70" y="254"/>
                        <a:pt x="70" y="253"/>
                      </a:cubicBezTo>
                      <a:cubicBezTo>
                        <a:pt x="69" y="252"/>
                        <a:pt x="68" y="252"/>
                        <a:pt x="67" y="252"/>
                      </a:cubicBezTo>
                      <a:cubicBezTo>
                        <a:pt x="66" y="252"/>
                        <a:pt x="65" y="253"/>
                        <a:pt x="64" y="254"/>
                      </a:cubicBezTo>
                      <a:cubicBezTo>
                        <a:pt x="64" y="255"/>
                        <a:pt x="64" y="258"/>
                        <a:pt x="64" y="260"/>
                      </a:cubicBezTo>
                      <a:cubicBezTo>
                        <a:pt x="64" y="262"/>
                        <a:pt x="64" y="264"/>
                        <a:pt x="64" y="265"/>
                      </a:cubicBezTo>
                      <a:cubicBezTo>
                        <a:pt x="64" y="267"/>
                        <a:pt x="65" y="268"/>
                        <a:pt x="65" y="268"/>
                      </a:cubicBezTo>
                      <a:cubicBezTo>
                        <a:pt x="66" y="269"/>
                        <a:pt x="66" y="269"/>
                        <a:pt x="67" y="269"/>
                      </a:cubicBezTo>
                      <a:cubicBezTo>
                        <a:pt x="68" y="269"/>
                        <a:pt x="69" y="269"/>
                        <a:pt x="70" y="268"/>
                      </a:cubicBezTo>
                      <a:cubicBezTo>
                        <a:pt x="70" y="267"/>
                        <a:pt x="71" y="267"/>
                        <a:pt x="71" y="265"/>
                      </a:cubicBezTo>
                      <a:cubicBezTo>
                        <a:pt x="71" y="264"/>
                        <a:pt x="71" y="262"/>
                        <a:pt x="71" y="260"/>
                      </a:cubicBezTo>
                      <a:close/>
                      <a:moveTo>
                        <a:pt x="92" y="270"/>
                      </a:moveTo>
                      <a:cubicBezTo>
                        <a:pt x="92" y="256"/>
                        <a:pt x="92" y="256"/>
                        <a:pt x="92" y="256"/>
                      </a:cubicBezTo>
                      <a:cubicBezTo>
                        <a:pt x="90" y="258"/>
                        <a:pt x="88" y="259"/>
                        <a:pt x="87" y="259"/>
                      </a:cubicBezTo>
                      <a:cubicBezTo>
                        <a:pt x="87" y="259"/>
                        <a:pt x="86" y="258"/>
                        <a:pt x="86" y="258"/>
                      </a:cubicBezTo>
                      <a:cubicBezTo>
                        <a:pt x="86" y="258"/>
                        <a:pt x="85" y="257"/>
                        <a:pt x="85" y="257"/>
                      </a:cubicBezTo>
                      <a:cubicBezTo>
                        <a:pt x="85" y="256"/>
                        <a:pt x="86" y="256"/>
                        <a:pt x="86" y="256"/>
                      </a:cubicBezTo>
                      <a:cubicBezTo>
                        <a:pt x="86" y="255"/>
                        <a:pt x="87" y="255"/>
                        <a:pt x="88" y="255"/>
                      </a:cubicBezTo>
                      <a:cubicBezTo>
                        <a:pt x="89" y="254"/>
                        <a:pt x="90" y="253"/>
                        <a:pt x="91" y="253"/>
                      </a:cubicBezTo>
                      <a:cubicBezTo>
                        <a:pt x="91" y="252"/>
                        <a:pt x="92" y="251"/>
                        <a:pt x="93" y="251"/>
                      </a:cubicBezTo>
                      <a:cubicBezTo>
                        <a:pt x="93" y="250"/>
                        <a:pt x="94" y="249"/>
                        <a:pt x="94" y="249"/>
                      </a:cubicBezTo>
                      <a:cubicBezTo>
                        <a:pt x="94" y="249"/>
                        <a:pt x="94" y="249"/>
                        <a:pt x="95" y="249"/>
                      </a:cubicBezTo>
                      <a:cubicBezTo>
                        <a:pt x="95" y="249"/>
                        <a:pt x="96" y="249"/>
                        <a:pt x="96" y="249"/>
                      </a:cubicBezTo>
                      <a:cubicBezTo>
                        <a:pt x="96" y="250"/>
                        <a:pt x="97" y="250"/>
                        <a:pt x="97" y="251"/>
                      </a:cubicBezTo>
                      <a:cubicBezTo>
                        <a:pt x="97" y="269"/>
                        <a:pt x="97" y="269"/>
                        <a:pt x="97" y="269"/>
                      </a:cubicBezTo>
                      <a:cubicBezTo>
                        <a:pt x="97" y="271"/>
                        <a:pt x="96" y="272"/>
                        <a:pt x="95" y="272"/>
                      </a:cubicBezTo>
                      <a:cubicBezTo>
                        <a:pt x="94" y="272"/>
                        <a:pt x="93" y="272"/>
                        <a:pt x="93" y="272"/>
                      </a:cubicBezTo>
                      <a:cubicBezTo>
                        <a:pt x="93" y="271"/>
                        <a:pt x="92" y="271"/>
                        <a:pt x="92" y="270"/>
                      </a:cubicBezTo>
                      <a:close/>
                      <a:moveTo>
                        <a:pt x="126" y="261"/>
                      </a:moveTo>
                      <a:cubicBezTo>
                        <a:pt x="126" y="262"/>
                        <a:pt x="126" y="264"/>
                        <a:pt x="126" y="265"/>
                      </a:cubicBezTo>
                      <a:cubicBezTo>
                        <a:pt x="126" y="266"/>
                        <a:pt x="126" y="267"/>
                        <a:pt x="125" y="268"/>
                      </a:cubicBezTo>
                      <a:cubicBezTo>
                        <a:pt x="124" y="270"/>
                        <a:pt x="123" y="271"/>
                        <a:pt x="122" y="271"/>
                      </a:cubicBezTo>
                      <a:cubicBezTo>
                        <a:pt x="121" y="272"/>
                        <a:pt x="120" y="272"/>
                        <a:pt x="118" y="272"/>
                      </a:cubicBezTo>
                      <a:cubicBezTo>
                        <a:pt x="117" y="272"/>
                        <a:pt x="115" y="272"/>
                        <a:pt x="114" y="271"/>
                      </a:cubicBezTo>
                      <a:cubicBezTo>
                        <a:pt x="113" y="270"/>
                        <a:pt x="112" y="269"/>
                        <a:pt x="111" y="267"/>
                      </a:cubicBezTo>
                      <a:cubicBezTo>
                        <a:pt x="111" y="266"/>
                        <a:pt x="111" y="265"/>
                        <a:pt x="111" y="264"/>
                      </a:cubicBezTo>
                      <a:cubicBezTo>
                        <a:pt x="110" y="263"/>
                        <a:pt x="110" y="262"/>
                        <a:pt x="110" y="261"/>
                      </a:cubicBezTo>
                      <a:cubicBezTo>
                        <a:pt x="110" y="259"/>
                        <a:pt x="110" y="258"/>
                        <a:pt x="111" y="257"/>
                      </a:cubicBezTo>
                      <a:cubicBezTo>
                        <a:pt x="111" y="255"/>
                        <a:pt x="111" y="254"/>
                        <a:pt x="111" y="253"/>
                      </a:cubicBezTo>
                      <a:cubicBezTo>
                        <a:pt x="112" y="252"/>
                        <a:pt x="113" y="251"/>
                        <a:pt x="114" y="250"/>
                      </a:cubicBezTo>
                      <a:cubicBezTo>
                        <a:pt x="115" y="249"/>
                        <a:pt x="117" y="249"/>
                        <a:pt x="118" y="249"/>
                      </a:cubicBezTo>
                      <a:cubicBezTo>
                        <a:pt x="119" y="249"/>
                        <a:pt x="120" y="249"/>
                        <a:pt x="121" y="249"/>
                      </a:cubicBezTo>
                      <a:cubicBezTo>
                        <a:pt x="122" y="250"/>
                        <a:pt x="123" y="250"/>
                        <a:pt x="124" y="251"/>
                      </a:cubicBezTo>
                      <a:cubicBezTo>
                        <a:pt x="124" y="252"/>
                        <a:pt x="125" y="252"/>
                        <a:pt x="125" y="253"/>
                      </a:cubicBezTo>
                      <a:cubicBezTo>
                        <a:pt x="126" y="255"/>
                        <a:pt x="126" y="258"/>
                        <a:pt x="126" y="261"/>
                      </a:cubicBezTo>
                      <a:close/>
                      <a:moveTo>
                        <a:pt x="122" y="260"/>
                      </a:moveTo>
                      <a:cubicBezTo>
                        <a:pt x="122" y="258"/>
                        <a:pt x="122" y="257"/>
                        <a:pt x="122" y="256"/>
                      </a:cubicBezTo>
                      <a:cubicBezTo>
                        <a:pt x="122" y="254"/>
                        <a:pt x="121" y="254"/>
                        <a:pt x="121" y="253"/>
                      </a:cubicBezTo>
                      <a:cubicBezTo>
                        <a:pt x="120" y="252"/>
                        <a:pt x="119" y="252"/>
                        <a:pt x="118" y="252"/>
                      </a:cubicBezTo>
                      <a:cubicBezTo>
                        <a:pt x="117" y="252"/>
                        <a:pt x="116" y="253"/>
                        <a:pt x="115" y="254"/>
                      </a:cubicBezTo>
                      <a:cubicBezTo>
                        <a:pt x="115" y="255"/>
                        <a:pt x="115" y="258"/>
                        <a:pt x="115" y="260"/>
                      </a:cubicBezTo>
                      <a:cubicBezTo>
                        <a:pt x="115" y="262"/>
                        <a:pt x="115" y="264"/>
                        <a:pt x="115" y="265"/>
                      </a:cubicBezTo>
                      <a:cubicBezTo>
                        <a:pt x="115" y="267"/>
                        <a:pt x="116" y="268"/>
                        <a:pt x="116" y="268"/>
                      </a:cubicBezTo>
                      <a:cubicBezTo>
                        <a:pt x="117" y="269"/>
                        <a:pt x="117" y="269"/>
                        <a:pt x="118" y="269"/>
                      </a:cubicBezTo>
                      <a:cubicBezTo>
                        <a:pt x="119" y="269"/>
                        <a:pt x="120" y="269"/>
                        <a:pt x="121" y="268"/>
                      </a:cubicBezTo>
                      <a:cubicBezTo>
                        <a:pt x="121" y="267"/>
                        <a:pt x="122" y="267"/>
                        <a:pt x="122" y="265"/>
                      </a:cubicBezTo>
                      <a:cubicBezTo>
                        <a:pt x="122" y="264"/>
                        <a:pt x="122" y="262"/>
                        <a:pt x="122" y="260"/>
                      </a:cubicBezTo>
                      <a:close/>
                      <a:moveTo>
                        <a:pt x="143" y="270"/>
                      </a:moveTo>
                      <a:cubicBezTo>
                        <a:pt x="143" y="256"/>
                        <a:pt x="143" y="256"/>
                        <a:pt x="143" y="256"/>
                      </a:cubicBezTo>
                      <a:cubicBezTo>
                        <a:pt x="141" y="258"/>
                        <a:pt x="139" y="259"/>
                        <a:pt x="138" y="259"/>
                      </a:cubicBezTo>
                      <a:cubicBezTo>
                        <a:pt x="138" y="259"/>
                        <a:pt x="137" y="258"/>
                        <a:pt x="137" y="258"/>
                      </a:cubicBezTo>
                      <a:cubicBezTo>
                        <a:pt x="137" y="258"/>
                        <a:pt x="136" y="257"/>
                        <a:pt x="136" y="257"/>
                      </a:cubicBezTo>
                      <a:cubicBezTo>
                        <a:pt x="136" y="256"/>
                        <a:pt x="137" y="256"/>
                        <a:pt x="137" y="256"/>
                      </a:cubicBezTo>
                      <a:cubicBezTo>
                        <a:pt x="137" y="255"/>
                        <a:pt x="138" y="255"/>
                        <a:pt x="139" y="255"/>
                      </a:cubicBezTo>
                      <a:cubicBezTo>
                        <a:pt x="140" y="254"/>
                        <a:pt x="141" y="253"/>
                        <a:pt x="142" y="253"/>
                      </a:cubicBezTo>
                      <a:cubicBezTo>
                        <a:pt x="142" y="252"/>
                        <a:pt x="143" y="251"/>
                        <a:pt x="144" y="251"/>
                      </a:cubicBezTo>
                      <a:cubicBezTo>
                        <a:pt x="144" y="250"/>
                        <a:pt x="145" y="249"/>
                        <a:pt x="145" y="249"/>
                      </a:cubicBezTo>
                      <a:cubicBezTo>
                        <a:pt x="145" y="249"/>
                        <a:pt x="145" y="249"/>
                        <a:pt x="146" y="249"/>
                      </a:cubicBezTo>
                      <a:cubicBezTo>
                        <a:pt x="146" y="249"/>
                        <a:pt x="147" y="249"/>
                        <a:pt x="147" y="249"/>
                      </a:cubicBezTo>
                      <a:cubicBezTo>
                        <a:pt x="148" y="250"/>
                        <a:pt x="148" y="250"/>
                        <a:pt x="148" y="251"/>
                      </a:cubicBezTo>
                      <a:cubicBezTo>
                        <a:pt x="148" y="269"/>
                        <a:pt x="148" y="269"/>
                        <a:pt x="148" y="269"/>
                      </a:cubicBezTo>
                      <a:cubicBezTo>
                        <a:pt x="148" y="271"/>
                        <a:pt x="147" y="272"/>
                        <a:pt x="146" y="272"/>
                      </a:cubicBezTo>
                      <a:cubicBezTo>
                        <a:pt x="145" y="272"/>
                        <a:pt x="144" y="272"/>
                        <a:pt x="144" y="272"/>
                      </a:cubicBezTo>
                      <a:cubicBezTo>
                        <a:pt x="144" y="271"/>
                        <a:pt x="143" y="271"/>
                        <a:pt x="143" y="270"/>
                      </a:cubicBezTo>
                      <a:close/>
                      <a:moveTo>
                        <a:pt x="177" y="261"/>
                      </a:moveTo>
                      <a:cubicBezTo>
                        <a:pt x="177" y="262"/>
                        <a:pt x="177" y="264"/>
                        <a:pt x="177" y="265"/>
                      </a:cubicBezTo>
                      <a:cubicBezTo>
                        <a:pt x="177" y="266"/>
                        <a:pt x="177" y="267"/>
                        <a:pt x="176" y="268"/>
                      </a:cubicBezTo>
                      <a:cubicBezTo>
                        <a:pt x="175" y="270"/>
                        <a:pt x="174" y="271"/>
                        <a:pt x="173" y="271"/>
                      </a:cubicBezTo>
                      <a:cubicBezTo>
                        <a:pt x="172" y="272"/>
                        <a:pt x="171" y="272"/>
                        <a:pt x="169" y="272"/>
                      </a:cubicBezTo>
                      <a:cubicBezTo>
                        <a:pt x="168" y="272"/>
                        <a:pt x="166" y="272"/>
                        <a:pt x="165" y="271"/>
                      </a:cubicBezTo>
                      <a:cubicBezTo>
                        <a:pt x="164" y="270"/>
                        <a:pt x="163" y="269"/>
                        <a:pt x="162" y="267"/>
                      </a:cubicBezTo>
                      <a:cubicBezTo>
                        <a:pt x="162" y="266"/>
                        <a:pt x="162" y="265"/>
                        <a:pt x="162" y="264"/>
                      </a:cubicBezTo>
                      <a:cubicBezTo>
                        <a:pt x="161" y="263"/>
                        <a:pt x="161" y="262"/>
                        <a:pt x="161" y="261"/>
                      </a:cubicBezTo>
                      <a:cubicBezTo>
                        <a:pt x="161" y="259"/>
                        <a:pt x="162" y="258"/>
                        <a:pt x="162" y="257"/>
                      </a:cubicBezTo>
                      <a:cubicBezTo>
                        <a:pt x="162" y="255"/>
                        <a:pt x="162" y="254"/>
                        <a:pt x="162" y="253"/>
                      </a:cubicBezTo>
                      <a:cubicBezTo>
                        <a:pt x="163" y="252"/>
                        <a:pt x="164" y="251"/>
                        <a:pt x="165" y="250"/>
                      </a:cubicBezTo>
                      <a:cubicBezTo>
                        <a:pt x="166" y="249"/>
                        <a:pt x="168" y="249"/>
                        <a:pt x="169" y="249"/>
                      </a:cubicBezTo>
                      <a:cubicBezTo>
                        <a:pt x="170" y="249"/>
                        <a:pt x="171" y="249"/>
                        <a:pt x="172" y="249"/>
                      </a:cubicBezTo>
                      <a:cubicBezTo>
                        <a:pt x="173" y="250"/>
                        <a:pt x="174" y="250"/>
                        <a:pt x="175" y="251"/>
                      </a:cubicBezTo>
                      <a:cubicBezTo>
                        <a:pt x="175" y="252"/>
                        <a:pt x="176" y="252"/>
                        <a:pt x="176" y="253"/>
                      </a:cubicBezTo>
                      <a:cubicBezTo>
                        <a:pt x="177" y="255"/>
                        <a:pt x="177" y="258"/>
                        <a:pt x="177" y="261"/>
                      </a:cubicBezTo>
                      <a:close/>
                      <a:moveTo>
                        <a:pt x="173" y="260"/>
                      </a:moveTo>
                      <a:cubicBezTo>
                        <a:pt x="173" y="258"/>
                        <a:pt x="173" y="257"/>
                        <a:pt x="173" y="256"/>
                      </a:cubicBezTo>
                      <a:cubicBezTo>
                        <a:pt x="173" y="254"/>
                        <a:pt x="172" y="254"/>
                        <a:pt x="172" y="253"/>
                      </a:cubicBezTo>
                      <a:cubicBezTo>
                        <a:pt x="171" y="252"/>
                        <a:pt x="170" y="252"/>
                        <a:pt x="169" y="252"/>
                      </a:cubicBezTo>
                      <a:cubicBezTo>
                        <a:pt x="168" y="252"/>
                        <a:pt x="167" y="253"/>
                        <a:pt x="167" y="254"/>
                      </a:cubicBezTo>
                      <a:cubicBezTo>
                        <a:pt x="166" y="255"/>
                        <a:pt x="166" y="258"/>
                        <a:pt x="166" y="260"/>
                      </a:cubicBezTo>
                      <a:cubicBezTo>
                        <a:pt x="166" y="262"/>
                        <a:pt x="166" y="264"/>
                        <a:pt x="166" y="265"/>
                      </a:cubicBezTo>
                      <a:cubicBezTo>
                        <a:pt x="166" y="267"/>
                        <a:pt x="167" y="268"/>
                        <a:pt x="167" y="268"/>
                      </a:cubicBezTo>
                      <a:cubicBezTo>
                        <a:pt x="168" y="269"/>
                        <a:pt x="169" y="269"/>
                        <a:pt x="169" y="269"/>
                      </a:cubicBezTo>
                      <a:cubicBezTo>
                        <a:pt x="170" y="269"/>
                        <a:pt x="171" y="269"/>
                        <a:pt x="172" y="268"/>
                      </a:cubicBezTo>
                      <a:cubicBezTo>
                        <a:pt x="172" y="267"/>
                        <a:pt x="173" y="267"/>
                        <a:pt x="173" y="265"/>
                      </a:cubicBezTo>
                      <a:cubicBezTo>
                        <a:pt x="173" y="264"/>
                        <a:pt x="173" y="262"/>
                        <a:pt x="173" y="260"/>
                      </a:cubicBezTo>
                      <a:close/>
                      <a:moveTo>
                        <a:pt x="195" y="270"/>
                      </a:moveTo>
                      <a:cubicBezTo>
                        <a:pt x="195" y="256"/>
                        <a:pt x="195" y="256"/>
                        <a:pt x="195" y="256"/>
                      </a:cubicBezTo>
                      <a:cubicBezTo>
                        <a:pt x="192" y="258"/>
                        <a:pt x="190" y="259"/>
                        <a:pt x="189" y="259"/>
                      </a:cubicBezTo>
                      <a:cubicBezTo>
                        <a:pt x="189" y="259"/>
                        <a:pt x="188" y="258"/>
                        <a:pt x="188" y="258"/>
                      </a:cubicBezTo>
                      <a:cubicBezTo>
                        <a:pt x="188" y="258"/>
                        <a:pt x="187" y="257"/>
                        <a:pt x="187" y="257"/>
                      </a:cubicBezTo>
                      <a:cubicBezTo>
                        <a:pt x="187" y="256"/>
                        <a:pt x="188" y="256"/>
                        <a:pt x="188" y="256"/>
                      </a:cubicBezTo>
                      <a:cubicBezTo>
                        <a:pt x="188" y="255"/>
                        <a:pt x="189" y="255"/>
                        <a:pt x="190" y="255"/>
                      </a:cubicBezTo>
                      <a:cubicBezTo>
                        <a:pt x="191" y="254"/>
                        <a:pt x="192" y="253"/>
                        <a:pt x="193" y="253"/>
                      </a:cubicBezTo>
                      <a:cubicBezTo>
                        <a:pt x="194" y="252"/>
                        <a:pt x="194" y="251"/>
                        <a:pt x="195" y="251"/>
                      </a:cubicBezTo>
                      <a:cubicBezTo>
                        <a:pt x="195" y="250"/>
                        <a:pt x="196" y="249"/>
                        <a:pt x="196" y="249"/>
                      </a:cubicBezTo>
                      <a:cubicBezTo>
                        <a:pt x="196" y="249"/>
                        <a:pt x="196" y="249"/>
                        <a:pt x="197" y="249"/>
                      </a:cubicBezTo>
                      <a:cubicBezTo>
                        <a:pt x="198" y="249"/>
                        <a:pt x="198" y="249"/>
                        <a:pt x="198" y="249"/>
                      </a:cubicBezTo>
                      <a:cubicBezTo>
                        <a:pt x="199" y="250"/>
                        <a:pt x="199" y="250"/>
                        <a:pt x="199" y="251"/>
                      </a:cubicBezTo>
                      <a:cubicBezTo>
                        <a:pt x="199" y="269"/>
                        <a:pt x="199" y="269"/>
                        <a:pt x="199" y="269"/>
                      </a:cubicBezTo>
                      <a:cubicBezTo>
                        <a:pt x="199" y="271"/>
                        <a:pt x="198" y="272"/>
                        <a:pt x="197" y="272"/>
                      </a:cubicBezTo>
                      <a:cubicBezTo>
                        <a:pt x="196" y="272"/>
                        <a:pt x="195" y="272"/>
                        <a:pt x="195" y="272"/>
                      </a:cubicBezTo>
                      <a:cubicBezTo>
                        <a:pt x="195" y="271"/>
                        <a:pt x="195" y="271"/>
                        <a:pt x="195" y="270"/>
                      </a:cubicBezTo>
                      <a:close/>
                      <a:moveTo>
                        <a:pt x="229" y="261"/>
                      </a:moveTo>
                      <a:cubicBezTo>
                        <a:pt x="229" y="262"/>
                        <a:pt x="228" y="264"/>
                        <a:pt x="228" y="265"/>
                      </a:cubicBezTo>
                      <a:cubicBezTo>
                        <a:pt x="228" y="266"/>
                        <a:pt x="228" y="267"/>
                        <a:pt x="227" y="268"/>
                      </a:cubicBezTo>
                      <a:cubicBezTo>
                        <a:pt x="226" y="270"/>
                        <a:pt x="225" y="271"/>
                        <a:pt x="224" y="271"/>
                      </a:cubicBezTo>
                      <a:cubicBezTo>
                        <a:pt x="223" y="272"/>
                        <a:pt x="222" y="272"/>
                        <a:pt x="221" y="272"/>
                      </a:cubicBezTo>
                      <a:cubicBezTo>
                        <a:pt x="219" y="272"/>
                        <a:pt x="218" y="272"/>
                        <a:pt x="216" y="271"/>
                      </a:cubicBezTo>
                      <a:cubicBezTo>
                        <a:pt x="215" y="270"/>
                        <a:pt x="214" y="269"/>
                        <a:pt x="213" y="267"/>
                      </a:cubicBezTo>
                      <a:cubicBezTo>
                        <a:pt x="213" y="266"/>
                        <a:pt x="213" y="265"/>
                        <a:pt x="213" y="264"/>
                      </a:cubicBezTo>
                      <a:cubicBezTo>
                        <a:pt x="213" y="263"/>
                        <a:pt x="212" y="262"/>
                        <a:pt x="212" y="261"/>
                      </a:cubicBezTo>
                      <a:cubicBezTo>
                        <a:pt x="212" y="259"/>
                        <a:pt x="213" y="258"/>
                        <a:pt x="213" y="257"/>
                      </a:cubicBezTo>
                      <a:cubicBezTo>
                        <a:pt x="213" y="255"/>
                        <a:pt x="213" y="254"/>
                        <a:pt x="214" y="253"/>
                      </a:cubicBezTo>
                      <a:cubicBezTo>
                        <a:pt x="214" y="252"/>
                        <a:pt x="215" y="251"/>
                        <a:pt x="216" y="250"/>
                      </a:cubicBezTo>
                      <a:cubicBezTo>
                        <a:pt x="217" y="249"/>
                        <a:pt x="219" y="249"/>
                        <a:pt x="220" y="249"/>
                      </a:cubicBezTo>
                      <a:cubicBezTo>
                        <a:pt x="222" y="249"/>
                        <a:pt x="222" y="249"/>
                        <a:pt x="223" y="249"/>
                      </a:cubicBezTo>
                      <a:cubicBezTo>
                        <a:pt x="224" y="250"/>
                        <a:pt x="225" y="250"/>
                        <a:pt x="226" y="251"/>
                      </a:cubicBezTo>
                      <a:cubicBezTo>
                        <a:pt x="226" y="252"/>
                        <a:pt x="227" y="252"/>
                        <a:pt x="227" y="253"/>
                      </a:cubicBezTo>
                      <a:cubicBezTo>
                        <a:pt x="228" y="255"/>
                        <a:pt x="229" y="258"/>
                        <a:pt x="229" y="261"/>
                      </a:cubicBezTo>
                      <a:close/>
                      <a:moveTo>
                        <a:pt x="224" y="260"/>
                      </a:moveTo>
                      <a:cubicBezTo>
                        <a:pt x="224" y="258"/>
                        <a:pt x="224" y="257"/>
                        <a:pt x="224" y="256"/>
                      </a:cubicBezTo>
                      <a:cubicBezTo>
                        <a:pt x="224" y="254"/>
                        <a:pt x="223" y="254"/>
                        <a:pt x="223" y="253"/>
                      </a:cubicBezTo>
                      <a:cubicBezTo>
                        <a:pt x="222" y="252"/>
                        <a:pt x="221" y="252"/>
                        <a:pt x="220" y="252"/>
                      </a:cubicBezTo>
                      <a:cubicBezTo>
                        <a:pt x="219" y="252"/>
                        <a:pt x="218" y="253"/>
                        <a:pt x="218" y="254"/>
                      </a:cubicBezTo>
                      <a:cubicBezTo>
                        <a:pt x="217" y="255"/>
                        <a:pt x="217" y="258"/>
                        <a:pt x="217" y="260"/>
                      </a:cubicBezTo>
                      <a:cubicBezTo>
                        <a:pt x="217" y="262"/>
                        <a:pt x="217" y="264"/>
                        <a:pt x="217" y="265"/>
                      </a:cubicBezTo>
                      <a:cubicBezTo>
                        <a:pt x="217" y="267"/>
                        <a:pt x="218" y="268"/>
                        <a:pt x="218" y="268"/>
                      </a:cubicBezTo>
                      <a:cubicBezTo>
                        <a:pt x="219" y="269"/>
                        <a:pt x="220" y="269"/>
                        <a:pt x="221" y="269"/>
                      </a:cubicBezTo>
                      <a:cubicBezTo>
                        <a:pt x="221" y="269"/>
                        <a:pt x="222" y="269"/>
                        <a:pt x="223" y="268"/>
                      </a:cubicBezTo>
                      <a:cubicBezTo>
                        <a:pt x="223" y="267"/>
                        <a:pt x="224" y="267"/>
                        <a:pt x="224" y="265"/>
                      </a:cubicBezTo>
                      <a:cubicBezTo>
                        <a:pt x="224" y="264"/>
                        <a:pt x="224" y="262"/>
                        <a:pt x="224" y="260"/>
                      </a:cubicBezTo>
                      <a:close/>
                      <a:moveTo>
                        <a:pt x="331" y="157"/>
                      </a:moveTo>
                      <a:cubicBezTo>
                        <a:pt x="305" y="157"/>
                        <a:pt x="284" y="178"/>
                        <a:pt x="284" y="204"/>
                      </a:cubicBezTo>
                      <a:cubicBezTo>
                        <a:pt x="284" y="230"/>
                        <a:pt x="305" y="251"/>
                        <a:pt x="331" y="251"/>
                      </a:cubicBezTo>
                      <a:cubicBezTo>
                        <a:pt x="358" y="251"/>
                        <a:pt x="379" y="230"/>
                        <a:pt x="379" y="204"/>
                      </a:cubicBezTo>
                      <a:cubicBezTo>
                        <a:pt x="379" y="178"/>
                        <a:pt x="358" y="157"/>
                        <a:pt x="331" y="157"/>
                      </a:cubicBezTo>
                      <a:close/>
                      <a:moveTo>
                        <a:pt x="438" y="307"/>
                      </a:moveTo>
                      <a:cubicBezTo>
                        <a:pt x="436" y="310"/>
                        <a:pt x="432" y="311"/>
                        <a:pt x="429" y="311"/>
                      </a:cubicBezTo>
                      <a:cubicBezTo>
                        <a:pt x="425" y="311"/>
                        <a:pt x="422" y="310"/>
                        <a:pt x="419" y="307"/>
                      </a:cubicBezTo>
                      <a:cubicBezTo>
                        <a:pt x="379" y="267"/>
                        <a:pt x="379" y="267"/>
                        <a:pt x="379" y="267"/>
                      </a:cubicBezTo>
                      <a:cubicBezTo>
                        <a:pt x="378" y="267"/>
                        <a:pt x="377" y="267"/>
                        <a:pt x="377" y="267"/>
                      </a:cubicBezTo>
                      <a:cubicBezTo>
                        <a:pt x="375" y="267"/>
                        <a:pt x="374" y="267"/>
                        <a:pt x="373" y="267"/>
                      </a:cubicBezTo>
                      <a:cubicBezTo>
                        <a:pt x="361" y="275"/>
                        <a:pt x="347" y="279"/>
                        <a:pt x="331" y="279"/>
                      </a:cubicBezTo>
                      <a:cubicBezTo>
                        <a:pt x="290" y="279"/>
                        <a:pt x="256" y="246"/>
                        <a:pt x="256" y="204"/>
                      </a:cubicBezTo>
                      <a:cubicBezTo>
                        <a:pt x="256" y="162"/>
                        <a:pt x="290" y="129"/>
                        <a:pt x="331" y="129"/>
                      </a:cubicBezTo>
                      <a:cubicBezTo>
                        <a:pt x="373" y="129"/>
                        <a:pt x="407" y="162"/>
                        <a:pt x="407" y="204"/>
                      </a:cubicBezTo>
                      <a:cubicBezTo>
                        <a:pt x="407" y="217"/>
                        <a:pt x="403" y="229"/>
                        <a:pt x="398" y="240"/>
                      </a:cubicBezTo>
                      <a:cubicBezTo>
                        <a:pt x="398" y="241"/>
                        <a:pt x="399" y="243"/>
                        <a:pt x="399" y="245"/>
                      </a:cubicBezTo>
                      <a:cubicBezTo>
                        <a:pt x="399" y="246"/>
                        <a:pt x="399" y="247"/>
                        <a:pt x="398" y="247"/>
                      </a:cubicBezTo>
                      <a:cubicBezTo>
                        <a:pt x="438" y="287"/>
                        <a:pt x="438" y="287"/>
                        <a:pt x="438" y="287"/>
                      </a:cubicBezTo>
                      <a:cubicBezTo>
                        <a:pt x="444" y="293"/>
                        <a:pt x="444" y="302"/>
                        <a:pt x="438" y="307"/>
                      </a:cubicBezTo>
                      <a:close/>
                    </a:path>
                  </a:pathLst>
                </a:custGeom>
                <a:solidFill>
                  <a:schemeClr val="accent2"/>
                </a:solidFill>
                <a:ln>
                  <a:noFill/>
                </a:ln>
              </p:spPr>
              <p:txBody>
                <a:bodyPr vert="horz" wrap="square" lIns="29736" tIns="14868" rIns="29736" bIns="14868" numCol="1" anchor="t" anchorCtr="0" compatLnSpc="1">
                  <a:prstTxWarp prst="textNoShape">
                    <a:avLst/>
                  </a:prstTxWarp>
                </a:bodyPr>
                <a:lstStyle/>
                <a:p>
                  <a:pPr defTabSz="543716"/>
                  <a:endParaRPr lang="en-US" sz="2133" dirty="0">
                    <a:solidFill>
                      <a:prstClr val="black"/>
                    </a:solidFill>
                    <a:latin typeface="Arial" panose="020B0604020202020204" pitchFamily="34" charset="0"/>
                  </a:endParaRPr>
                </a:p>
              </p:txBody>
            </p:sp>
            <p:sp>
              <p:nvSpPr>
                <p:cNvPr id="254" name="Freeform 451">
                  <a:extLst>
                    <a:ext uri="{FF2B5EF4-FFF2-40B4-BE49-F238E27FC236}">
                      <a16:creationId xmlns:a16="http://schemas.microsoft.com/office/drawing/2014/main" id="{F29C8169-E4FD-49FF-9528-49499AACA51E}"/>
                    </a:ext>
                  </a:extLst>
                </p:cNvPr>
                <p:cNvSpPr>
                  <a:spLocks/>
                </p:cNvSpPr>
                <p:nvPr/>
              </p:nvSpPr>
              <p:spPr bwMode="auto">
                <a:xfrm>
                  <a:off x="5610032" y="2051226"/>
                  <a:ext cx="146744" cy="116559"/>
                </a:xfrm>
                <a:custGeom>
                  <a:avLst/>
                  <a:gdLst>
                    <a:gd name="T0" fmla="*/ 108 w 316"/>
                    <a:gd name="T1" fmla="*/ 251 h 251"/>
                    <a:gd name="T2" fmla="*/ 0 w 316"/>
                    <a:gd name="T3" fmla="*/ 145 h 251"/>
                    <a:gd name="T4" fmla="*/ 0 w 316"/>
                    <a:gd name="T5" fmla="*/ 140 h 251"/>
                    <a:gd name="T6" fmla="*/ 42 w 316"/>
                    <a:gd name="T7" fmla="*/ 97 h 251"/>
                    <a:gd name="T8" fmla="*/ 47 w 316"/>
                    <a:gd name="T9" fmla="*/ 97 h 251"/>
                    <a:gd name="T10" fmla="*/ 108 w 316"/>
                    <a:gd name="T11" fmla="*/ 159 h 251"/>
                    <a:gd name="T12" fmla="*/ 111 w 316"/>
                    <a:gd name="T13" fmla="*/ 159 h 251"/>
                    <a:gd name="T14" fmla="*/ 269 w 316"/>
                    <a:gd name="T15" fmla="*/ 0 h 251"/>
                    <a:gd name="T16" fmla="*/ 271 w 316"/>
                    <a:gd name="T17" fmla="*/ 0 h 251"/>
                    <a:gd name="T18" fmla="*/ 316 w 316"/>
                    <a:gd name="T19" fmla="*/ 45 h 251"/>
                    <a:gd name="T20" fmla="*/ 316 w 316"/>
                    <a:gd name="T21" fmla="*/ 48 h 251"/>
                    <a:gd name="T22" fmla="*/ 111 w 316"/>
                    <a:gd name="T23" fmla="*/ 251 h 251"/>
                    <a:gd name="T24" fmla="*/ 108 w 316"/>
                    <a:gd name="T25"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6" h="251">
                      <a:moveTo>
                        <a:pt x="108" y="251"/>
                      </a:moveTo>
                      <a:lnTo>
                        <a:pt x="0" y="145"/>
                      </a:lnTo>
                      <a:lnTo>
                        <a:pt x="0" y="140"/>
                      </a:lnTo>
                      <a:lnTo>
                        <a:pt x="42" y="97"/>
                      </a:lnTo>
                      <a:lnTo>
                        <a:pt x="47" y="97"/>
                      </a:lnTo>
                      <a:lnTo>
                        <a:pt x="108" y="159"/>
                      </a:lnTo>
                      <a:lnTo>
                        <a:pt x="111" y="159"/>
                      </a:lnTo>
                      <a:lnTo>
                        <a:pt x="269" y="0"/>
                      </a:lnTo>
                      <a:lnTo>
                        <a:pt x="271" y="0"/>
                      </a:lnTo>
                      <a:lnTo>
                        <a:pt x="316" y="45"/>
                      </a:lnTo>
                      <a:lnTo>
                        <a:pt x="316" y="48"/>
                      </a:lnTo>
                      <a:lnTo>
                        <a:pt x="111" y="251"/>
                      </a:lnTo>
                      <a:lnTo>
                        <a:pt x="108" y="251"/>
                      </a:lnTo>
                    </a:path>
                  </a:pathLst>
                </a:custGeom>
                <a:solidFill>
                  <a:schemeClr val="tx2"/>
                </a:solidFill>
                <a:ln>
                  <a:noFill/>
                </a:ln>
              </p:spPr>
              <p:txBody>
                <a:bodyPr vert="horz" wrap="square" lIns="121920" tIns="60960" rIns="121920" bIns="60960" numCol="1" anchor="t" anchorCtr="0" compatLnSpc="1">
                  <a:prstTxWarp prst="textNoShape">
                    <a:avLst/>
                  </a:prstTxWarp>
                </a:bodyPr>
                <a:lstStyle/>
                <a:p>
                  <a:pPr defTabSz="609570"/>
                  <a:endParaRPr lang="en-US" sz="533">
                    <a:solidFill>
                      <a:srgbClr val="B1BABF">
                        <a:lumMod val="75000"/>
                      </a:srgbClr>
                    </a:solidFill>
                    <a:latin typeface="Intel Clear"/>
                  </a:endParaRPr>
                </a:p>
              </p:txBody>
            </p:sp>
          </p:grpSp>
        </p:grpSp>
        <p:grpSp>
          <p:nvGrpSpPr>
            <p:cNvPr id="255" name="Group 254">
              <a:extLst>
                <a:ext uri="{FF2B5EF4-FFF2-40B4-BE49-F238E27FC236}">
                  <a16:creationId xmlns:a16="http://schemas.microsoft.com/office/drawing/2014/main" id="{9B4B9D2F-1C7B-4418-89C6-1E4073BB7689}"/>
                </a:ext>
              </a:extLst>
            </p:cNvPr>
            <p:cNvGrpSpPr/>
            <p:nvPr/>
          </p:nvGrpSpPr>
          <p:grpSpPr>
            <a:xfrm>
              <a:off x="7366374" y="3882031"/>
              <a:ext cx="440357" cy="192088"/>
              <a:chOff x="3257116" y="1952352"/>
              <a:chExt cx="1036890" cy="462526"/>
            </a:xfrm>
            <a:solidFill>
              <a:schemeClr val="bg2">
                <a:lumMod val="20000"/>
                <a:lumOff val="80000"/>
              </a:schemeClr>
            </a:solidFill>
          </p:grpSpPr>
          <p:sp>
            <p:nvSpPr>
              <p:cNvPr id="256" name="Oval 255">
                <a:extLst>
                  <a:ext uri="{FF2B5EF4-FFF2-40B4-BE49-F238E27FC236}">
                    <a16:creationId xmlns:a16="http://schemas.microsoft.com/office/drawing/2014/main" id="{D7BCAC55-5618-4200-8952-7D993EB26406}"/>
                  </a:ext>
                </a:extLst>
              </p:cNvPr>
              <p:cNvSpPr/>
              <p:nvPr/>
            </p:nvSpPr>
            <p:spPr>
              <a:xfrm>
                <a:off x="3553852" y="1952352"/>
                <a:ext cx="169041" cy="169041"/>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57" name="Oval 256">
                <a:extLst>
                  <a:ext uri="{FF2B5EF4-FFF2-40B4-BE49-F238E27FC236}">
                    <a16:creationId xmlns:a16="http://schemas.microsoft.com/office/drawing/2014/main" id="{6325200C-741A-4892-9D06-3F890F48603F}"/>
                  </a:ext>
                </a:extLst>
              </p:cNvPr>
              <p:cNvSpPr/>
              <p:nvPr/>
            </p:nvSpPr>
            <p:spPr>
              <a:xfrm>
                <a:off x="3722893" y="2082900"/>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58" name="Oval 257">
                <a:extLst>
                  <a:ext uri="{FF2B5EF4-FFF2-40B4-BE49-F238E27FC236}">
                    <a16:creationId xmlns:a16="http://schemas.microsoft.com/office/drawing/2014/main" id="{3C33BB7E-BE1E-4860-87C7-3F60374DC494}"/>
                  </a:ext>
                </a:extLst>
              </p:cNvPr>
              <p:cNvSpPr/>
              <p:nvPr/>
            </p:nvSpPr>
            <p:spPr>
              <a:xfrm>
                <a:off x="3374076" y="2245837"/>
                <a:ext cx="169041" cy="169041"/>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59" name="Oval 258">
                <a:extLst>
                  <a:ext uri="{FF2B5EF4-FFF2-40B4-BE49-F238E27FC236}">
                    <a16:creationId xmlns:a16="http://schemas.microsoft.com/office/drawing/2014/main" id="{68F8E6D3-2B4E-4C29-B800-5CBB2B56F723}"/>
                  </a:ext>
                </a:extLst>
              </p:cNvPr>
              <p:cNvSpPr/>
              <p:nvPr/>
            </p:nvSpPr>
            <p:spPr>
              <a:xfrm>
                <a:off x="3846983" y="2076796"/>
                <a:ext cx="169041" cy="169041"/>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0" name="Oval 259">
                <a:extLst>
                  <a:ext uri="{FF2B5EF4-FFF2-40B4-BE49-F238E27FC236}">
                    <a16:creationId xmlns:a16="http://schemas.microsoft.com/office/drawing/2014/main" id="{EC8F3F34-CAB3-4258-B4A6-1442B997DE87}"/>
                  </a:ext>
                </a:extLst>
              </p:cNvPr>
              <p:cNvSpPr/>
              <p:nvPr/>
            </p:nvSpPr>
            <p:spPr>
              <a:xfrm>
                <a:off x="4124965" y="2179701"/>
                <a:ext cx="169041" cy="169041"/>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1" name="Oval 260">
                <a:extLst>
                  <a:ext uri="{FF2B5EF4-FFF2-40B4-BE49-F238E27FC236}">
                    <a16:creationId xmlns:a16="http://schemas.microsoft.com/office/drawing/2014/main" id="{0A34C4AC-0AF9-437C-AA81-56209A1F6618}"/>
                  </a:ext>
                </a:extLst>
              </p:cNvPr>
              <p:cNvSpPr/>
              <p:nvPr/>
            </p:nvSpPr>
            <p:spPr>
              <a:xfrm>
                <a:off x="3625104" y="2313769"/>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2" name="Oval 261">
                <a:extLst>
                  <a:ext uri="{FF2B5EF4-FFF2-40B4-BE49-F238E27FC236}">
                    <a16:creationId xmlns:a16="http://schemas.microsoft.com/office/drawing/2014/main" id="{236E85FD-6E02-4F24-A89B-460F1F389D4F}"/>
                  </a:ext>
                </a:extLst>
              </p:cNvPr>
              <p:cNvSpPr/>
              <p:nvPr/>
            </p:nvSpPr>
            <p:spPr>
              <a:xfrm>
                <a:off x="3750771" y="2254877"/>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3" name="Oval 262">
                <a:extLst>
                  <a:ext uri="{FF2B5EF4-FFF2-40B4-BE49-F238E27FC236}">
                    <a16:creationId xmlns:a16="http://schemas.microsoft.com/office/drawing/2014/main" id="{A21A6114-A926-43DA-8FD6-E4567AC533C4}"/>
                  </a:ext>
                </a:extLst>
              </p:cNvPr>
              <p:cNvSpPr/>
              <p:nvPr/>
            </p:nvSpPr>
            <p:spPr>
              <a:xfrm>
                <a:off x="4047809" y="2315169"/>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4" name="Oval 263">
                <a:extLst>
                  <a:ext uri="{FF2B5EF4-FFF2-40B4-BE49-F238E27FC236}">
                    <a16:creationId xmlns:a16="http://schemas.microsoft.com/office/drawing/2014/main" id="{4D436220-C5E3-4C3B-81A6-E2D0A79FAFFC}"/>
                  </a:ext>
                </a:extLst>
              </p:cNvPr>
              <p:cNvSpPr/>
              <p:nvPr/>
            </p:nvSpPr>
            <p:spPr>
              <a:xfrm>
                <a:off x="4040782" y="1963226"/>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5" name="Oval 264">
                <a:extLst>
                  <a:ext uri="{FF2B5EF4-FFF2-40B4-BE49-F238E27FC236}">
                    <a16:creationId xmlns:a16="http://schemas.microsoft.com/office/drawing/2014/main" id="{1EB7C7B5-09EB-4CF3-81B6-BEC89DBD44AE}"/>
                  </a:ext>
                </a:extLst>
              </p:cNvPr>
              <p:cNvSpPr/>
              <p:nvPr/>
            </p:nvSpPr>
            <p:spPr>
              <a:xfrm>
                <a:off x="3257116" y="2237845"/>
                <a:ext cx="69945" cy="699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6" name="Oval 265">
                <a:extLst>
                  <a:ext uri="{FF2B5EF4-FFF2-40B4-BE49-F238E27FC236}">
                    <a16:creationId xmlns:a16="http://schemas.microsoft.com/office/drawing/2014/main" id="{0A828C39-A2BB-4928-B716-008631DB577B}"/>
                  </a:ext>
                </a:extLst>
              </p:cNvPr>
              <p:cNvSpPr/>
              <p:nvPr/>
            </p:nvSpPr>
            <p:spPr>
              <a:xfrm>
                <a:off x="3374813" y="215814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7" name="Oval 266">
                <a:extLst>
                  <a:ext uri="{FF2B5EF4-FFF2-40B4-BE49-F238E27FC236}">
                    <a16:creationId xmlns:a16="http://schemas.microsoft.com/office/drawing/2014/main" id="{91C333DE-DB7B-44C4-97EB-580FF0866E53}"/>
                  </a:ext>
                </a:extLst>
              </p:cNvPr>
              <p:cNvSpPr/>
              <p:nvPr/>
            </p:nvSpPr>
            <p:spPr>
              <a:xfrm>
                <a:off x="3583743" y="2222977"/>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8" name="Oval 267">
                <a:extLst>
                  <a:ext uri="{FF2B5EF4-FFF2-40B4-BE49-F238E27FC236}">
                    <a16:creationId xmlns:a16="http://schemas.microsoft.com/office/drawing/2014/main" id="{2CD5C07D-55AA-46F6-BC27-F698A64CD164}"/>
                  </a:ext>
                </a:extLst>
              </p:cNvPr>
              <p:cNvSpPr/>
              <p:nvPr/>
            </p:nvSpPr>
            <p:spPr>
              <a:xfrm>
                <a:off x="3946506" y="1998199"/>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sp>
            <p:nvSpPr>
              <p:cNvPr id="269" name="Oval 268">
                <a:extLst>
                  <a:ext uri="{FF2B5EF4-FFF2-40B4-BE49-F238E27FC236}">
                    <a16:creationId xmlns:a16="http://schemas.microsoft.com/office/drawing/2014/main" id="{5383C417-ADDB-46BF-9569-E2FB436008F7}"/>
                  </a:ext>
                </a:extLst>
              </p:cNvPr>
              <p:cNvSpPr/>
              <p:nvPr/>
            </p:nvSpPr>
            <p:spPr>
              <a:xfrm>
                <a:off x="4059921" y="2179701"/>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a:endParaRPr lang="en-US" sz="2133">
                  <a:solidFill>
                    <a:prstClr val="white"/>
                  </a:solidFill>
                  <a:latin typeface="Intel Clear"/>
                </a:endParaRPr>
              </a:p>
            </p:txBody>
          </p:sp>
        </p:grpSp>
        <p:sp>
          <p:nvSpPr>
            <p:cNvPr id="270" name="Rectangle 269">
              <a:extLst>
                <a:ext uri="{FF2B5EF4-FFF2-40B4-BE49-F238E27FC236}">
                  <a16:creationId xmlns:a16="http://schemas.microsoft.com/office/drawing/2014/main" id="{2D0F290C-D848-4C9B-90DE-EE4968713B5D}"/>
                </a:ext>
              </a:extLst>
            </p:cNvPr>
            <p:cNvSpPr/>
            <p:nvPr/>
          </p:nvSpPr>
          <p:spPr>
            <a:xfrm>
              <a:off x="7231383" y="4098561"/>
              <a:ext cx="740727" cy="296996"/>
            </a:xfrm>
            <a:prstGeom prst="rect">
              <a:avLst/>
            </a:prstGeom>
          </p:spPr>
          <p:txBody>
            <a:bodyPr wrap="square">
              <a:spAutoFit/>
            </a:bodyPr>
            <a:lstStyle/>
            <a:p>
              <a:pPr algn="ctr" defTabSz="609539"/>
              <a:r>
                <a:rPr lang="en-US" sz="12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Inference Engine</a:t>
              </a:r>
            </a:p>
          </p:txBody>
        </p:sp>
        <p:cxnSp>
          <p:nvCxnSpPr>
            <p:cNvPr id="271" name="Straight Arrow Connector 270">
              <a:extLst>
                <a:ext uri="{FF2B5EF4-FFF2-40B4-BE49-F238E27FC236}">
                  <a16:creationId xmlns:a16="http://schemas.microsoft.com/office/drawing/2014/main" id="{D0639D26-FF18-4E45-B66E-5E359C36BC97}"/>
                </a:ext>
              </a:extLst>
            </p:cNvPr>
            <p:cNvCxnSpPr/>
            <p:nvPr/>
          </p:nvCxnSpPr>
          <p:spPr>
            <a:xfrm>
              <a:off x="5063257" y="3046885"/>
              <a:ext cx="178134" cy="0"/>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2" name="Straight Arrow Connector 271">
              <a:extLst>
                <a:ext uri="{FF2B5EF4-FFF2-40B4-BE49-F238E27FC236}">
                  <a16:creationId xmlns:a16="http://schemas.microsoft.com/office/drawing/2014/main" id="{EE868A8F-A055-4B2D-B211-1EDDCE0CFC31}"/>
                </a:ext>
              </a:extLst>
            </p:cNvPr>
            <p:cNvCxnSpPr>
              <a:cxnSpLocks/>
            </p:cNvCxnSpPr>
            <p:nvPr/>
          </p:nvCxnSpPr>
          <p:spPr>
            <a:xfrm>
              <a:off x="6765310" y="3757221"/>
              <a:ext cx="0" cy="106600"/>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73" name="Picture 2" descr="Image result for tensorflow logo png">
              <a:extLst>
                <a:ext uri="{FF2B5EF4-FFF2-40B4-BE49-F238E27FC236}">
                  <a16:creationId xmlns:a16="http://schemas.microsoft.com/office/drawing/2014/main" id="{DE74B6EA-5617-434F-852A-79A4B18E47E8}"/>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l="14866" t="19306" r="12808" b="12350"/>
            <a:stretch/>
          </p:blipFill>
          <p:spPr bwMode="auto">
            <a:xfrm>
              <a:off x="5119005" y="1887367"/>
              <a:ext cx="432011" cy="226633"/>
            </a:xfrm>
            <a:prstGeom prst="rect">
              <a:avLst/>
            </a:prstGeom>
            <a:noFill/>
            <a:extLst>
              <a:ext uri="{909E8E84-426E-40DD-AFC4-6F175D3DCCD1}">
                <a14:hiddenFill xmlns:a14="http://schemas.microsoft.com/office/drawing/2010/main">
                  <a:solidFill>
                    <a:srgbClr val="FFFFFF"/>
                  </a:solidFill>
                </a14:hiddenFill>
              </a:ext>
            </a:extLst>
          </p:spPr>
        </p:pic>
        <p:sp>
          <p:nvSpPr>
            <p:cNvPr id="274" name="Rectangle 273">
              <a:extLst>
                <a:ext uri="{FF2B5EF4-FFF2-40B4-BE49-F238E27FC236}">
                  <a16:creationId xmlns:a16="http://schemas.microsoft.com/office/drawing/2014/main" id="{22C004A3-F2AF-4729-BDF8-F40F61B74EBE}"/>
                </a:ext>
              </a:extLst>
            </p:cNvPr>
            <p:cNvSpPr/>
            <p:nvPr/>
          </p:nvSpPr>
          <p:spPr>
            <a:xfrm>
              <a:off x="4452575" y="1820026"/>
              <a:ext cx="671801" cy="666426"/>
            </a:xfrm>
            <a:prstGeom prst="rect">
              <a:avLst/>
            </a:prstGeom>
          </p:spPr>
          <p:txBody>
            <a:bodyPr wrap="square">
              <a:spAutoFit/>
            </a:bodyPr>
            <a:lstStyle/>
            <a:p>
              <a:pPr algn="ctr" defTabSz="457167"/>
              <a:r>
                <a:rPr lang="en-US" sz="12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Trained Model</a:t>
              </a:r>
              <a:endParaRPr lang="en-US" sz="533"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457167"/>
              <a:r>
                <a:rPr lang="en-US" sz="933"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Model trained using one of the supported framework</a:t>
              </a:r>
            </a:p>
          </p:txBody>
        </p:sp>
        <p:grpSp>
          <p:nvGrpSpPr>
            <p:cNvPr id="275" name="Group 274">
              <a:extLst>
                <a:ext uri="{FF2B5EF4-FFF2-40B4-BE49-F238E27FC236}">
                  <a16:creationId xmlns:a16="http://schemas.microsoft.com/office/drawing/2014/main" id="{CCB2F2C5-D026-4168-9E5D-61FFC299D107}"/>
                </a:ext>
              </a:extLst>
            </p:cNvPr>
            <p:cNvGrpSpPr/>
            <p:nvPr/>
          </p:nvGrpSpPr>
          <p:grpSpPr>
            <a:xfrm>
              <a:off x="4689159" y="1722058"/>
              <a:ext cx="185737" cy="110957"/>
              <a:chOff x="2294306" y="3138197"/>
              <a:chExt cx="511540" cy="344254"/>
            </a:xfrm>
          </p:grpSpPr>
          <p:sp>
            <p:nvSpPr>
              <p:cNvPr id="276" name="Freeform 19">
                <a:extLst>
                  <a:ext uri="{FF2B5EF4-FFF2-40B4-BE49-F238E27FC236}">
                    <a16:creationId xmlns:a16="http://schemas.microsoft.com/office/drawing/2014/main" id="{E8E6AEEC-2A57-4396-B9CA-C28561897E34}"/>
                  </a:ext>
                </a:extLst>
              </p:cNvPr>
              <p:cNvSpPr>
                <a:spLocks noEditPoints="1"/>
              </p:cNvSpPr>
              <p:nvPr/>
            </p:nvSpPr>
            <p:spPr bwMode="auto">
              <a:xfrm>
                <a:off x="2294306" y="3138197"/>
                <a:ext cx="511540" cy="344254"/>
              </a:xfrm>
              <a:custGeom>
                <a:avLst/>
                <a:gdLst>
                  <a:gd name="T0" fmla="*/ 626 w 1893"/>
                  <a:gd name="T1" fmla="*/ 90 h 1270"/>
                  <a:gd name="T2" fmla="*/ 626 w 1893"/>
                  <a:gd name="T3" fmla="*/ 90 h 1270"/>
                  <a:gd name="T4" fmla="*/ 607 w 1893"/>
                  <a:gd name="T5" fmla="*/ 71 h 1270"/>
                  <a:gd name="T6" fmla="*/ 105 w 1893"/>
                  <a:gd name="T7" fmla="*/ 71 h 1270"/>
                  <a:gd name="T8" fmla="*/ 86 w 1893"/>
                  <a:gd name="T9" fmla="*/ 90 h 1270"/>
                  <a:gd name="T10" fmla="*/ 105 w 1893"/>
                  <a:gd name="T11" fmla="*/ 110 h 1270"/>
                  <a:gd name="T12" fmla="*/ 607 w 1893"/>
                  <a:gd name="T13" fmla="*/ 110 h 1270"/>
                  <a:gd name="T14" fmla="*/ 626 w 1893"/>
                  <a:gd name="T15" fmla="*/ 90 h 1270"/>
                  <a:gd name="T16" fmla="*/ 1762 w 1893"/>
                  <a:gd name="T17" fmla="*/ 67 h 1270"/>
                  <a:gd name="T18" fmla="*/ 1762 w 1893"/>
                  <a:gd name="T19" fmla="*/ 67 h 1270"/>
                  <a:gd name="T20" fmla="*/ 1740 w 1893"/>
                  <a:gd name="T21" fmla="*/ 89 h 1270"/>
                  <a:gd name="T22" fmla="*/ 1762 w 1893"/>
                  <a:gd name="T23" fmla="*/ 112 h 1270"/>
                  <a:gd name="T24" fmla="*/ 1784 w 1893"/>
                  <a:gd name="T25" fmla="*/ 89 h 1270"/>
                  <a:gd name="T26" fmla="*/ 1762 w 1893"/>
                  <a:gd name="T27" fmla="*/ 67 h 1270"/>
                  <a:gd name="T28" fmla="*/ 1686 w 1893"/>
                  <a:gd name="T29" fmla="*/ 67 h 1270"/>
                  <a:gd name="T30" fmla="*/ 1686 w 1893"/>
                  <a:gd name="T31" fmla="*/ 67 h 1270"/>
                  <a:gd name="T32" fmla="*/ 1664 w 1893"/>
                  <a:gd name="T33" fmla="*/ 89 h 1270"/>
                  <a:gd name="T34" fmla="*/ 1686 w 1893"/>
                  <a:gd name="T35" fmla="*/ 112 h 1270"/>
                  <a:gd name="T36" fmla="*/ 1708 w 1893"/>
                  <a:gd name="T37" fmla="*/ 89 h 1270"/>
                  <a:gd name="T38" fmla="*/ 1686 w 1893"/>
                  <a:gd name="T39" fmla="*/ 67 h 1270"/>
                  <a:gd name="T40" fmla="*/ 1618 w 1893"/>
                  <a:gd name="T41" fmla="*/ 67 h 1270"/>
                  <a:gd name="T42" fmla="*/ 1618 w 1893"/>
                  <a:gd name="T43" fmla="*/ 67 h 1270"/>
                  <a:gd name="T44" fmla="*/ 1596 w 1893"/>
                  <a:gd name="T45" fmla="*/ 89 h 1270"/>
                  <a:gd name="T46" fmla="*/ 1618 w 1893"/>
                  <a:gd name="T47" fmla="*/ 112 h 1270"/>
                  <a:gd name="T48" fmla="*/ 1640 w 1893"/>
                  <a:gd name="T49" fmla="*/ 89 h 1270"/>
                  <a:gd name="T50" fmla="*/ 1618 w 1893"/>
                  <a:gd name="T51" fmla="*/ 67 h 1270"/>
                  <a:gd name="T52" fmla="*/ 123 w 1893"/>
                  <a:gd name="T53" fmla="*/ 210 h 1270"/>
                  <a:gd name="T54" fmla="*/ 123 w 1893"/>
                  <a:gd name="T55" fmla="*/ 210 h 1270"/>
                  <a:gd name="T56" fmla="*/ 88 w 1893"/>
                  <a:gd name="T57" fmla="*/ 245 h 1270"/>
                  <a:gd name="T58" fmla="*/ 88 w 1893"/>
                  <a:gd name="T59" fmla="*/ 1146 h 1270"/>
                  <a:gd name="T60" fmla="*/ 123 w 1893"/>
                  <a:gd name="T61" fmla="*/ 1181 h 1270"/>
                  <a:gd name="T62" fmla="*/ 1769 w 1893"/>
                  <a:gd name="T63" fmla="*/ 1181 h 1270"/>
                  <a:gd name="T64" fmla="*/ 1804 w 1893"/>
                  <a:gd name="T65" fmla="*/ 1146 h 1270"/>
                  <a:gd name="T66" fmla="*/ 1804 w 1893"/>
                  <a:gd name="T67" fmla="*/ 245 h 1270"/>
                  <a:gd name="T68" fmla="*/ 1769 w 1893"/>
                  <a:gd name="T69" fmla="*/ 210 h 1270"/>
                  <a:gd name="T70" fmla="*/ 123 w 1893"/>
                  <a:gd name="T71" fmla="*/ 210 h 1270"/>
                  <a:gd name="T72" fmla="*/ 1769 w 1893"/>
                  <a:gd name="T73" fmla="*/ 1270 h 1270"/>
                  <a:gd name="T74" fmla="*/ 1769 w 1893"/>
                  <a:gd name="T75" fmla="*/ 1270 h 1270"/>
                  <a:gd name="T76" fmla="*/ 123 w 1893"/>
                  <a:gd name="T77" fmla="*/ 1270 h 1270"/>
                  <a:gd name="T78" fmla="*/ 0 w 1893"/>
                  <a:gd name="T79" fmla="*/ 1141 h 1270"/>
                  <a:gd name="T80" fmla="*/ 0 w 1893"/>
                  <a:gd name="T81" fmla="*/ 127 h 1270"/>
                  <a:gd name="T82" fmla="*/ 123 w 1893"/>
                  <a:gd name="T83" fmla="*/ 0 h 1270"/>
                  <a:gd name="T84" fmla="*/ 1769 w 1893"/>
                  <a:gd name="T85" fmla="*/ 0 h 1270"/>
                  <a:gd name="T86" fmla="*/ 1893 w 1893"/>
                  <a:gd name="T87" fmla="*/ 127 h 1270"/>
                  <a:gd name="T88" fmla="*/ 1893 w 1893"/>
                  <a:gd name="T89" fmla="*/ 1141 h 1270"/>
                  <a:gd name="T90" fmla="*/ 1769 w 1893"/>
                  <a:gd name="T91" fmla="*/ 127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3" h="1270">
                    <a:moveTo>
                      <a:pt x="626" y="90"/>
                    </a:moveTo>
                    <a:lnTo>
                      <a:pt x="626" y="90"/>
                    </a:lnTo>
                    <a:cubicBezTo>
                      <a:pt x="626" y="80"/>
                      <a:pt x="617" y="71"/>
                      <a:pt x="607" y="71"/>
                    </a:cubicBezTo>
                    <a:lnTo>
                      <a:pt x="105" y="71"/>
                    </a:lnTo>
                    <a:cubicBezTo>
                      <a:pt x="95" y="71"/>
                      <a:pt x="86" y="80"/>
                      <a:pt x="86" y="90"/>
                    </a:cubicBezTo>
                    <a:cubicBezTo>
                      <a:pt x="86" y="101"/>
                      <a:pt x="95" y="110"/>
                      <a:pt x="105" y="110"/>
                    </a:cubicBezTo>
                    <a:lnTo>
                      <a:pt x="607" y="110"/>
                    </a:lnTo>
                    <a:cubicBezTo>
                      <a:pt x="617" y="110"/>
                      <a:pt x="626" y="101"/>
                      <a:pt x="626" y="90"/>
                    </a:cubicBezTo>
                    <a:close/>
                    <a:moveTo>
                      <a:pt x="1762" y="67"/>
                    </a:moveTo>
                    <a:lnTo>
                      <a:pt x="1762" y="67"/>
                    </a:lnTo>
                    <a:cubicBezTo>
                      <a:pt x="1750" y="67"/>
                      <a:pt x="1740" y="77"/>
                      <a:pt x="1740" y="89"/>
                    </a:cubicBezTo>
                    <a:cubicBezTo>
                      <a:pt x="1740" y="102"/>
                      <a:pt x="1750" y="112"/>
                      <a:pt x="1762" y="112"/>
                    </a:cubicBezTo>
                    <a:cubicBezTo>
                      <a:pt x="1775" y="112"/>
                      <a:pt x="1784" y="102"/>
                      <a:pt x="1784" y="89"/>
                    </a:cubicBezTo>
                    <a:cubicBezTo>
                      <a:pt x="1784" y="77"/>
                      <a:pt x="1775" y="67"/>
                      <a:pt x="1762" y="67"/>
                    </a:cubicBezTo>
                    <a:close/>
                    <a:moveTo>
                      <a:pt x="1686" y="67"/>
                    </a:moveTo>
                    <a:lnTo>
                      <a:pt x="1686" y="67"/>
                    </a:lnTo>
                    <a:cubicBezTo>
                      <a:pt x="1674" y="67"/>
                      <a:pt x="1664" y="77"/>
                      <a:pt x="1664" y="89"/>
                    </a:cubicBezTo>
                    <a:cubicBezTo>
                      <a:pt x="1664" y="102"/>
                      <a:pt x="1674" y="112"/>
                      <a:pt x="1686" y="112"/>
                    </a:cubicBezTo>
                    <a:cubicBezTo>
                      <a:pt x="1698" y="112"/>
                      <a:pt x="1708" y="102"/>
                      <a:pt x="1708" y="89"/>
                    </a:cubicBezTo>
                    <a:cubicBezTo>
                      <a:pt x="1708" y="77"/>
                      <a:pt x="1698" y="67"/>
                      <a:pt x="1686" y="67"/>
                    </a:cubicBezTo>
                    <a:close/>
                    <a:moveTo>
                      <a:pt x="1618" y="67"/>
                    </a:moveTo>
                    <a:lnTo>
                      <a:pt x="1618" y="67"/>
                    </a:lnTo>
                    <a:cubicBezTo>
                      <a:pt x="1606" y="67"/>
                      <a:pt x="1596" y="77"/>
                      <a:pt x="1596" y="89"/>
                    </a:cubicBezTo>
                    <a:cubicBezTo>
                      <a:pt x="1596" y="102"/>
                      <a:pt x="1606" y="112"/>
                      <a:pt x="1618" y="112"/>
                    </a:cubicBezTo>
                    <a:cubicBezTo>
                      <a:pt x="1630" y="112"/>
                      <a:pt x="1640" y="102"/>
                      <a:pt x="1640" y="89"/>
                    </a:cubicBezTo>
                    <a:cubicBezTo>
                      <a:pt x="1640" y="77"/>
                      <a:pt x="1630" y="67"/>
                      <a:pt x="1618" y="67"/>
                    </a:cubicBezTo>
                    <a:close/>
                    <a:moveTo>
                      <a:pt x="123" y="210"/>
                    </a:moveTo>
                    <a:lnTo>
                      <a:pt x="123" y="210"/>
                    </a:lnTo>
                    <a:cubicBezTo>
                      <a:pt x="104" y="210"/>
                      <a:pt x="88" y="226"/>
                      <a:pt x="88" y="245"/>
                    </a:cubicBezTo>
                    <a:lnTo>
                      <a:pt x="88" y="1146"/>
                    </a:lnTo>
                    <a:cubicBezTo>
                      <a:pt x="88" y="1165"/>
                      <a:pt x="104" y="1181"/>
                      <a:pt x="123" y="1181"/>
                    </a:cubicBezTo>
                    <a:lnTo>
                      <a:pt x="1769" y="1181"/>
                    </a:lnTo>
                    <a:cubicBezTo>
                      <a:pt x="1788" y="1181"/>
                      <a:pt x="1804" y="1165"/>
                      <a:pt x="1804" y="1146"/>
                    </a:cubicBezTo>
                    <a:lnTo>
                      <a:pt x="1804" y="245"/>
                    </a:lnTo>
                    <a:cubicBezTo>
                      <a:pt x="1804" y="226"/>
                      <a:pt x="1788" y="210"/>
                      <a:pt x="1769" y="210"/>
                    </a:cubicBezTo>
                    <a:lnTo>
                      <a:pt x="123" y="210"/>
                    </a:lnTo>
                    <a:close/>
                    <a:moveTo>
                      <a:pt x="1769" y="1270"/>
                    </a:moveTo>
                    <a:lnTo>
                      <a:pt x="1769" y="1270"/>
                    </a:lnTo>
                    <a:lnTo>
                      <a:pt x="123" y="1270"/>
                    </a:lnTo>
                    <a:cubicBezTo>
                      <a:pt x="55" y="1270"/>
                      <a:pt x="0" y="1212"/>
                      <a:pt x="0" y="1141"/>
                    </a:cubicBezTo>
                    <a:lnTo>
                      <a:pt x="0" y="127"/>
                    </a:lnTo>
                    <a:cubicBezTo>
                      <a:pt x="0" y="56"/>
                      <a:pt x="55" y="0"/>
                      <a:pt x="123" y="0"/>
                    </a:cubicBezTo>
                    <a:lnTo>
                      <a:pt x="1769" y="0"/>
                    </a:lnTo>
                    <a:cubicBezTo>
                      <a:pt x="1837" y="0"/>
                      <a:pt x="1893" y="56"/>
                      <a:pt x="1893" y="127"/>
                    </a:cubicBezTo>
                    <a:lnTo>
                      <a:pt x="1893" y="1141"/>
                    </a:lnTo>
                    <a:cubicBezTo>
                      <a:pt x="1893" y="1212"/>
                      <a:pt x="1837" y="1270"/>
                      <a:pt x="1769" y="1270"/>
                    </a:cubicBezTo>
                    <a:close/>
                  </a:path>
                </a:pathLst>
              </a:custGeom>
              <a:solidFill>
                <a:schemeClr val="bg2"/>
              </a:solidFill>
              <a:ln w="0">
                <a:noFill/>
                <a:prstDash val="solid"/>
                <a:round/>
                <a:headEnd/>
                <a:tailEnd/>
              </a:ln>
            </p:spPr>
            <p:txBody>
              <a:bodyPr vert="horz" wrap="square" lIns="91440" tIns="45720" rIns="91440" bIns="45720" numCol="1" anchor="t" anchorCtr="0" compatLnSpc="1"/>
              <a:lstStyle/>
              <a:p>
                <a:pPr defTabSz="914356">
                  <a:defRPr/>
                </a:pPr>
                <a:endParaRPr lang="en-US" sz="800">
                  <a:solidFill>
                    <a:prstClr val="black"/>
                  </a:solidFill>
                  <a:latin typeface="Intel Clear"/>
                </a:endParaRPr>
              </a:p>
            </p:txBody>
          </p:sp>
          <p:grpSp>
            <p:nvGrpSpPr>
              <p:cNvPr id="277" name="Group 276">
                <a:extLst>
                  <a:ext uri="{FF2B5EF4-FFF2-40B4-BE49-F238E27FC236}">
                    <a16:creationId xmlns:a16="http://schemas.microsoft.com/office/drawing/2014/main" id="{DF778667-A602-43BF-BAD9-C0798010BFA7}"/>
                  </a:ext>
                </a:extLst>
              </p:cNvPr>
              <p:cNvGrpSpPr/>
              <p:nvPr/>
            </p:nvGrpSpPr>
            <p:grpSpPr>
              <a:xfrm>
                <a:off x="2441772" y="3219973"/>
                <a:ext cx="201313" cy="195465"/>
                <a:chOff x="685918" y="1748480"/>
                <a:chExt cx="1481782" cy="1438727"/>
              </a:xfrm>
              <a:solidFill>
                <a:schemeClr val="accent2"/>
              </a:solidFill>
            </p:grpSpPr>
            <p:sp>
              <p:nvSpPr>
                <p:cNvPr id="278" name="Isosceles Triangle 266">
                  <a:extLst>
                    <a:ext uri="{FF2B5EF4-FFF2-40B4-BE49-F238E27FC236}">
                      <a16:creationId xmlns:a16="http://schemas.microsoft.com/office/drawing/2014/main" id="{5B5E1049-0D7B-471B-B790-9CC0EFFDE393}"/>
                    </a:ext>
                  </a:extLst>
                </p:cNvPr>
                <p:cNvSpPr/>
                <p:nvPr/>
              </p:nvSpPr>
              <p:spPr>
                <a:xfrm rot="1979112">
                  <a:off x="1098355" y="1826668"/>
                  <a:ext cx="1069345" cy="921850"/>
                </a:xfrm>
                <a:prstGeom prst="triangl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79" name="Oval 278">
                  <a:extLst>
                    <a:ext uri="{FF2B5EF4-FFF2-40B4-BE49-F238E27FC236}">
                      <a16:creationId xmlns:a16="http://schemas.microsoft.com/office/drawing/2014/main" id="{5F1A75FC-C81C-4AC5-897D-5374B4A0E001}"/>
                    </a:ext>
                  </a:extLst>
                </p:cNvPr>
                <p:cNvSpPr/>
                <p:nvPr/>
              </p:nvSpPr>
              <p:spPr>
                <a:xfrm>
                  <a:off x="1707098" y="1748480"/>
                  <a:ext cx="299954" cy="299955"/>
                </a:xfrm>
                <a:prstGeom prst="ellipse">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80" name="Oval 279">
                  <a:extLst>
                    <a:ext uri="{FF2B5EF4-FFF2-40B4-BE49-F238E27FC236}">
                      <a16:creationId xmlns:a16="http://schemas.microsoft.com/office/drawing/2014/main" id="{3D6DF9E0-5D34-4EB9-AA6D-99D237A425C0}"/>
                    </a:ext>
                  </a:extLst>
                </p:cNvPr>
                <p:cNvSpPr/>
                <p:nvPr/>
              </p:nvSpPr>
              <p:spPr>
                <a:xfrm>
                  <a:off x="1633027" y="2783793"/>
                  <a:ext cx="403414" cy="403414"/>
                </a:xfrm>
                <a:prstGeom prst="ellipse">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81" name="Oval 280">
                  <a:extLst>
                    <a:ext uri="{FF2B5EF4-FFF2-40B4-BE49-F238E27FC236}">
                      <a16:creationId xmlns:a16="http://schemas.microsoft.com/office/drawing/2014/main" id="{44974425-A228-4813-B713-D63BB8083BDD}"/>
                    </a:ext>
                  </a:extLst>
                </p:cNvPr>
                <p:cNvSpPr/>
                <p:nvPr/>
              </p:nvSpPr>
              <p:spPr>
                <a:xfrm>
                  <a:off x="685918" y="2115018"/>
                  <a:ext cx="570649" cy="570649"/>
                </a:xfrm>
                <a:prstGeom prst="ellipse">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grpSp>
        </p:grpSp>
        <p:sp>
          <p:nvSpPr>
            <p:cNvPr id="282" name="Cylinder 281">
              <a:extLst>
                <a:ext uri="{FF2B5EF4-FFF2-40B4-BE49-F238E27FC236}">
                  <a16:creationId xmlns:a16="http://schemas.microsoft.com/office/drawing/2014/main" id="{6140185A-6A45-4AC8-A80A-977594B0A6DC}"/>
                </a:ext>
              </a:extLst>
            </p:cNvPr>
            <p:cNvSpPr/>
            <p:nvPr/>
          </p:nvSpPr>
          <p:spPr>
            <a:xfrm>
              <a:off x="6653734" y="3949905"/>
              <a:ext cx="209103" cy="106600"/>
            </a:xfrm>
            <a:prstGeom prst="can">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609539"/>
              <a:r>
                <a:rPr lang="en-US" sz="933" b="1" dirty="0">
                  <a:solidFill>
                    <a:prstClr val="white"/>
                  </a:solidFill>
                  <a:latin typeface="Intel Clear"/>
                </a:rPr>
                <a:t>IR</a:t>
              </a:r>
            </a:p>
          </p:txBody>
        </p:sp>
        <p:sp>
          <p:nvSpPr>
            <p:cNvPr id="283" name="Rectangle 282">
              <a:extLst>
                <a:ext uri="{FF2B5EF4-FFF2-40B4-BE49-F238E27FC236}">
                  <a16:creationId xmlns:a16="http://schemas.microsoft.com/office/drawing/2014/main" id="{896A0F31-43ED-4F5E-9021-FCF119543CF1}"/>
                </a:ext>
              </a:extLst>
            </p:cNvPr>
            <p:cNvSpPr/>
            <p:nvPr/>
          </p:nvSpPr>
          <p:spPr>
            <a:xfrm>
              <a:off x="6393540" y="4077029"/>
              <a:ext cx="743540" cy="178198"/>
            </a:xfrm>
            <a:prstGeom prst="rect">
              <a:avLst/>
            </a:prstGeom>
          </p:spPr>
          <p:txBody>
            <a:bodyPr wrap="square">
              <a:spAutoFit/>
            </a:bodyPr>
            <a:lstStyle/>
            <a:p>
              <a:pPr algn="ctr" defTabSz="609539"/>
              <a:r>
                <a:rPr lang="en-US" sz="1200"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Optimized IR</a:t>
              </a:r>
              <a:endParaRPr lang="en-US" sz="12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cxnSp>
          <p:nvCxnSpPr>
            <p:cNvPr id="284" name="Straight Arrow Connector 283">
              <a:extLst>
                <a:ext uri="{FF2B5EF4-FFF2-40B4-BE49-F238E27FC236}">
                  <a16:creationId xmlns:a16="http://schemas.microsoft.com/office/drawing/2014/main" id="{96BA5673-F64A-41B4-AEA9-C23D438FAA20}"/>
                </a:ext>
              </a:extLst>
            </p:cNvPr>
            <p:cNvCxnSpPr>
              <a:cxnSpLocks/>
            </p:cNvCxnSpPr>
            <p:nvPr/>
          </p:nvCxnSpPr>
          <p:spPr>
            <a:xfrm>
              <a:off x="7096650" y="4023524"/>
              <a:ext cx="134734" cy="0"/>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85" name="Group 284">
              <a:extLst>
                <a:ext uri="{FF2B5EF4-FFF2-40B4-BE49-F238E27FC236}">
                  <a16:creationId xmlns:a16="http://schemas.microsoft.com/office/drawing/2014/main" id="{FD8DE509-75DB-4EE9-B855-7F731A662016}"/>
                </a:ext>
              </a:extLst>
            </p:cNvPr>
            <p:cNvGrpSpPr/>
            <p:nvPr/>
          </p:nvGrpSpPr>
          <p:grpSpPr>
            <a:xfrm>
              <a:off x="5917522" y="2674232"/>
              <a:ext cx="866795" cy="278186"/>
              <a:chOff x="4778352" y="3085330"/>
              <a:chExt cx="2274238" cy="646232"/>
            </a:xfrm>
          </p:grpSpPr>
          <p:grpSp>
            <p:nvGrpSpPr>
              <p:cNvPr id="286" name="Group 285">
                <a:extLst>
                  <a:ext uri="{FF2B5EF4-FFF2-40B4-BE49-F238E27FC236}">
                    <a16:creationId xmlns:a16="http://schemas.microsoft.com/office/drawing/2014/main" id="{F88003F6-1319-4CE7-849B-55009411D08C}"/>
                  </a:ext>
                </a:extLst>
              </p:cNvPr>
              <p:cNvGrpSpPr/>
              <p:nvPr/>
            </p:nvGrpSpPr>
            <p:grpSpPr>
              <a:xfrm>
                <a:off x="4778352" y="3085330"/>
                <a:ext cx="999500" cy="646232"/>
                <a:chOff x="2294306" y="3138197"/>
                <a:chExt cx="511540" cy="344254"/>
              </a:xfrm>
            </p:grpSpPr>
            <p:sp>
              <p:nvSpPr>
                <p:cNvPr id="295" name="Freeform 19">
                  <a:extLst>
                    <a:ext uri="{FF2B5EF4-FFF2-40B4-BE49-F238E27FC236}">
                      <a16:creationId xmlns:a16="http://schemas.microsoft.com/office/drawing/2014/main" id="{9FE46539-4068-4148-8470-447F9E4696BB}"/>
                    </a:ext>
                  </a:extLst>
                </p:cNvPr>
                <p:cNvSpPr>
                  <a:spLocks noEditPoints="1"/>
                </p:cNvSpPr>
                <p:nvPr/>
              </p:nvSpPr>
              <p:spPr bwMode="auto">
                <a:xfrm>
                  <a:off x="2294306" y="3138197"/>
                  <a:ext cx="511540" cy="344254"/>
                </a:xfrm>
                <a:custGeom>
                  <a:avLst/>
                  <a:gdLst>
                    <a:gd name="T0" fmla="*/ 626 w 1893"/>
                    <a:gd name="T1" fmla="*/ 90 h 1270"/>
                    <a:gd name="T2" fmla="*/ 626 w 1893"/>
                    <a:gd name="T3" fmla="*/ 90 h 1270"/>
                    <a:gd name="T4" fmla="*/ 607 w 1893"/>
                    <a:gd name="T5" fmla="*/ 71 h 1270"/>
                    <a:gd name="T6" fmla="*/ 105 w 1893"/>
                    <a:gd name="T7" fmla="*/ 71 h 1270"/>
                    <a:gd name="T8" fmla="*/ 86 w 1893"/>
                    <a:gd name="T9" fmla="*/ 90 h 1270"/>
                    <a:gd name="T10" fmla="*/ 105 w 1893"/>
                    <a:gd name="T11" fmla="*/ 110 h 1270"/>
                    <a:gd name="T12" fmla="*/ 607 w 1893"/>
                    <a:gd name="T13" fmla="*/ 110 h 1270"/>
                    <a:gd name="T14" fmla="*/ 626 w 1893"/>
                    <a:gd name="T15" fmla="*/ 90 h 1270"/>
                    <a:gd name="T16" fmla="*/ 1762 w 1893"/>
                    <a:gd name="T17" fmla="*/ 67 h 1270"/>
                    <a:gd name="T18" fmla="*/ 1762 w 1893"/>
                    <a:gd name="T19" fmla="*/ 67 h 1270"/>
                    <a:gd name="T20" fmla="*/ 1740 w 1893"/>
                    <a:gd name="T21" fmla="*/ 89 h 1270"/>
                    <a:gd name="T22" fmla="*/ 1762 w 1893"/>
                    <a:gd name="T23" fmla="*/ 112 h 1270"/>
                    <a:gd name="T24" fmla="*/ 1784 w 1893"/>
                    <a:gd name="T25" fmla="*/ 89 h 1270"/>
                    <a:gd name="T26" fmla="*/ 1762 w 1893"/>
                    <a:gd name="T27" fmla="*/ 67 h 1270"/>
                    <a:gd name="T28" fmla="*/ 1686 w 1893"/>
                    <a:gd name="T29" fmla="*/ 67 h 1270"/>
                    <a:gd name="T30" fmla="*/ 1686 w 1893"/>
                    <a:gd name="T31" fmla="*/ 67 h 1270"/>
                    <a:gd name="T32" fmla="*/ 1664 w 1893"/>
                    <a:gd name="T33" fmla="*/ 89 h 1270"/>
                    <a:gd name="T34" fmla="*/ 1686 w 1893"/>
                    <a:gd name="T35" fmla="*/ 112 h 1270"/>
                    <a:gd name="T36" fmla="*/ 1708 w 1893"/>
                    <a:gd name="T37" fmla="*/ 89 h 1270"/>
                    <a:gd name="T38" fmla="*/ 1686 w 1893"/>
                    <a:gd name="T39" fmla="*/ 67 h 1270"/>
                    <a:gd name="T40" fmla="*/ 1618 w 1893"/>
                    <a:gd name="T41" fmla="*/ 67 h 1270"/>
                    <a:gd name="T42" fmla="*/ 1618 w 1893"/>
                    <a:gd name="T43" fmla="*/ 67 h 1270"/>
                    <a:gd name="T44" fmla="*/ 1596 w 1893"/>
                    <a:gd name="T45" fmla="*/ 89 h 1270"/>
                    <a:gd name="T46" fmla="*/ 1618 w 1893"/>
                    <a:gd name="T47" fmla="*/ 112 h 1270"/>
                    <a:gd name="T48" fmla="*/ 1640 w 1893"/>
                    <a:gd name="T49" fmla="*/ 89 h 1270"/>
                    <a:gd name="T50" fmla="*/ 1618 w 1893"/>
                    <a:gd name="T51" fmla="*/ 67 h 1270"/>
                    <a:gd name="T52" fmla="*/ 123 w 1893"/>
                    <a:gd name="T53" fmla="*/ 210 h 1270"/>
                    <a:gd name="T54" fmla="*/ 123 w 1893"/>
                    <a:gd name="T55" fmla="*/ 210 h 1270"/>
                    <a:gd name="T56" fmla="*/ 88 w 1893"/>
                    <a:gd name="T57" fmla="*/ 245 h 1270"/>
                    <a:gd name="T58" fmla="*/ 88 w 1893"/>
                    <a:gd name="T59" fmla="*/ 1146 h 1270"/>
                    <a:gd name="T60" fmla="*/ 123 w 1893"/>
                    <a:gd name="T61" fmla="*/ 1181 h 1270"/>
                    <a:gd name="T62" fmla="*/ 1769 w 1893"/>
                    <a:gd name="T63" fmla="*/ 1181 h 1270"/>
                    <a:gd name="T64" fmla="*/ 1804 w 1893"/>
                    <a:gd name="T65" fmla="*/ 1146 h 1270"/>
                    <a:gd name="T66" fmla="*/ 1804 w 1893"/>
                    <a:gd name="T67" fmla="*/ 245 h 1270"/>
                    <a:gd name="T68" fmla="*/ 1769 w 1893"/>
                    <a:gd name="T69" fmla="*/ 210 h 1270"/>
                    <a:gd name="T70" fmla="*/ 123 w 1893"/>
                    <a:gd name="T71" fmla="*/ 210 h 1270"/>
                    <a:gd name="T72" fmla="*/ 1769 w 1893"/>
                    <a:gd name="T73" fmla="*/ 1270 h 1270"/>
                    <a:gd name="T74" fmla="*/ 1769 w 1893"/>
                    <a:gd name="T75" fmla="*/ 1270 h 1270"/>
                    <a:gd name="T76" fmla="*/ 123 w 1893"/>
                    <a:gd name="T77" fmla="*/ 1270 h 1270"/>
                    <a:gd name="T78" fmla="*/ 0 w 1893"/>
                    <a:gd name="T79" fmla="*/ 1141 h 1270"/>
                    <a:gd name="T80" fmla="*/ 0 w 1893"/>
                    <a:gd name="T81" fmla="*/ 127 h 1270"/>
                    <a:gd name="T82" fmla="*/ 123 w 1893"/>
                    <a:gd name="T83" fmla="*/ 0 h 1270"/>
                    <a:gd name="T84" fmla="*/ 1769 w 1893"/>
                    <a:gd name="T85" fmla="*/ 0 h 1270"/>
                    <a:gd name="T86" fmla="*/ 1893 w 1893"/>
                    <a:gd name="T87" fmla="*/ 127 h 1270"/>
                    <a:gd name="T88" fmla="*/ 1893 w 1893"/>
                    <a:gd name="T89" fmla="*/ 1141 h 1270"/>
                    <a:gd name="T90" fmla="*/ 1769 w 1893"/>
                    <a:gd name="T91" fmla="*/ 127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3" h="1270">
                      <a:moveTo>
                        <a:pt x="626" y="90"/>
                      </a:moveTo>
                      <a:lnTo>
                        <a:pt x="626" y="90"/>
                      </a:lnTo>
                      <a:cubicBezTo>
                        <a:pt x="626" y="80"/>
                        <a:pt x="617" y="71"/>
                        <a:pt x="607" y="71"/>
                      </a:cubicBezTo>
                      <a:lnTo>
                        <a:pt x="105" y="71"/>
                      </a:lnTo>
                      <a:cubicBezTo>
                        <a:pt x="95" y="71"/>
                        <a:pt x="86" y="80"/>
                        <a:pt x="86" y="90"/>
                      </a:cubicBezTo>
                      <a:cubicBezTo>
                        <a:pt x="86" y="101"/>
                        <a:pt x="95" y="110"/>
                        <a:pt x="105" y="110"/>
                      </a:cubicBezTo>
                      <a:lnTo>
                        <a:pt x="607" y="110"/>
                      </a:lnTo>
                      <a:cubicBezTo>
                        <a:pt x="617" y="110"/>
                        <a:pt x="626" y="101"/>
                        <a:pt x="626" y="90"/>
                      </a:cubicBezTo>
                      <a:close/>
                      <a:moveTo>
                        <a:pt x="1762" y="67"/>
                      </a:moveTo>
                      <a:lnTo>
                        <a:pt x="1762" y="67"/>
                      </a:lnTo>
                      <a:cubicBezTo>
                        <a:pt x="1750" y="67"/>
                        <a:pt x="1740" y="77"/>
                        <a:pt x="1740" y="89"/>
                      </a:cubicBezTo>
                      <a:cubicBezTo>
                        <a:pt x="1740" y="102"/>
                        <a:pt x="1750" y="112"/>
                        <a:pt x="1762" y="112"/>
                      </a:cubicBezTo>
                      <a:cubicBezTo>
                        <a:pt x="1775" y="112"/>
                        <a:pt x="1784" y="102"/>
                        <a:pt x="1784" y="89"/>
                      </a:cubicBezTo>
                      <a:cubicBezTo>
                        <a:pt x="1784" y="77"/>
                        <a:pt x="1775" y="67"/>
                        <a:pt x="1762" y="67"/>
                      </a:cubicBezTo>
                      <a:close/>
                      <a:moveTo>
                        <a:pt x="1686" y="67"/>
                      </a:moveTo>
                      <a:lnTo>
                        <a:pt x="1686" y="67"/>
                      </a:lnTo>
                      <a:cubicBezTo>
                        <a:pt x="1674" y="67"/>
                        <a:pt x="1664" y="77"/>
                        <a:pt x="1664" y="89"/>
                      </a:cubicBezTo>
                      <a:cubicBezTo>
                        <a:pt x="1664" y="102"/>
                        <a:pt x="1674" y="112"/>
                        <a:pt x="1686" y="112"/>
                      </a:cubicBezTo>
                      <a:cubicBezTo>
                        <a:pt x="1698" y="112"/>
                        <a:pt x="1708" y="102"/>
                        <a:pt x="1708" y="89"/>
                      </a:cubicBezTo>
                      <a:cubicBezTo>
                        <a:pt x="1708" y="77"/>
                        <a:pt x="1698" y="67"/>
                        <a:pt x="1686" y="67"/>
                      </a:cubicBezTo>
                      <a:close/>
                      <a:moveTo>
                        <a:pt x="1618" y="67"/>
                      </a:moveTo>
                      <a:lnTo>
                        <a:pt x="1618" y="67"/>
                      </a:lnTo>
                      <a:cubicBezTo>
                        <a:pt x="1606" y="67"/>
                        <a:pt x="1596" y="77"/>
                        <a:pt x="1596" y="89"/>
                      </a:cubicBezTo>
                      <a:cubicBezTo>
                        <a:pt x="1596" y="102"/>
                        <a:pt x="1606" y="112"/>
                        <a:pt x="1618" y="112"/>
                      </a:cubicBezTo>
                      <a:cubicBezTo>
                        <a:pt x="1630" y="112"/>
                        <a:pt x="1640" y="102"/>
                        <a:pt x="1640" y="89"/>
                      </a:cubicBezTo>
                      <a:cubicBezTo>
                        <a:pt x="1640" y="77"/>
                        <a:pt x="1630" y="67"/>
                        <a:pt x="1618" y="67"/>
                      </a:cubicBezTo>
                      <a:close/>
                      <a:moveTo>
                        <a:pt x="123" y="210"/>
                      </a:moveTo>
                      <a:lnTo>
                        <a:pt x="123" y="210"/>
                      </a:lnTo>
                      <a:cubicBezTo>
                        <a:pt x="104" y="210"/>
                        <a:pt x="88" y="226"/>
                        <a:pt x="88" y="245"/>
                      </a:cubicBezTo>
                      <a:lnTo>
                        <a:pt x="88" y="1146"/>
                      </a:lnTo>
                      <a:cubicBezTo>
                        <a:pt x="88" y="1165"/>
                        <a:pt x="104" y="1181"/>
                        <a:pt x="123" y="1181"/>
                      </a:cubicBezTo>
                      <a:lnTo>
                        <a:pt x="1769" y="1181"/>
                      </a:lnTo>
                      <a:cubicBezTo>
                        <a:pt x="1788" y="1181"/>
                        <a:pt x="1804" y="1165"/>
                        <a:pt x="1804" y="1146"/>
                      </a:cubicBezTo>
                      <a:lnTo>
                        <a:pt x="1804" y="245"/>
                      </a:lnTo>
                      <a:cubicBezTo>
                        <a:pt x="1804" y="226"/>
                        <a:pt x="1788" y="210"/>
                        <a:pt x="1769" y="210"/>
                      </a:cubicBezTo>
                      <a:lnTo>
                        <a:pt x="123" y="210"/>
                      </a:lnTo>
                      <a:close/>
                      <a:moveTo>
                        <a:pt x="1769" y="1270"/>
                      </a:moveTo>
                      <a:lnTo>
                        <a:pt x="1769" y="1270"/>
                      </a:lnTo>
                      <a:lnTo>
                        <a:pt x="123" y="1270"/>
                      </a:lnTo>
                      <a:cubicBezTo>
                        <a:pt x="55" y="1270"/>
                        <a:pt x="0" y="1212"/>
                        <a:pt x="0" y="1141"/>
                      </a:cubicBezTo>
                      <a:lnTo>
                        <a:pt x="0" y="127"/>
                      </a:lnTo>
                      <a:cubicBezTo>
                        <a:pt x="0" y="56"/>
                        <a:pt x="55" y="0"/>
                        <a:pt x="123" y="0"/>
                      </a:cubicBezTo>
                      <a:lnTo>
                        <a:pt x="1769" y="0"/>
                      </a:lnTo>
                      <a:cubicBezTo>
                        <a:pt x="1837" y="0"/>
                        <a:pt x="1893" y="56"/>
                        <a:pt x="1893" y="127"/>
                      </a:cubicBezTo>
                      <a:lnTo>
                        <a:pt x="1893" y="1141"/>
                      </a:lnTo>
                      <a:cubicBezTo>
                        <a:pt x="1893" y="1212"/>
                        <a:pt x="1837" y="1270"/>
                        <a:pt x="1769" y="1270"/>
                      </a:cubicBez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lstStyle/>
                <a:p>
                  <a:pPr defTabSz="914356">
                    <a:defRPr/>
                  </a:pPr>
                  <a:endParaRPr lang="en-US" sz="800">
                    <a:solidFill>
                      <a:prstClr val="black"/>
                    </a:solidFill>
                    <a:latin typeface="Intel Clear"/>
                  </a:endParaRPr>
                </a:p>
              </p:txBody>
            </p:sp>
            <p:grpSp>
              <p:nvGrpSpPr>
                <p:cNvPr id="296" name="Group 295">
                  <a:extLst>
                    <a:ext uri="{FF2B5EF4-FFF2-40B4-BE49-F238E27FC236}">
                      <a16:creationId xmlns:a16="http://schemas.microsoft.com/office/drawing/2014/main" id="{5A963EE8-1B13-44C0-8D13-ABF501A2E276}"/>
                    </a:ext>
                  </a:extLst>
                </p:cNvPr>
                <p:cNvGrpSpPr/>
                <p:nvPr/>
              </p:nvGrpSpPr>
              <p:grpSpPr>
                <a:xfrm>
                  <a:off x="2441772" y="3219973"/>
                  <a:ext cx="201313" cy="195465"/>
                  <a:chOff x="685918" y="1748480"/>
                  <a:chExt cx="1481782" cy="1438727"/>
                </a:xfrm>
                <a:solidFill>
                  <a:schemeClr val="accent2"/>
                </a:solidFill>
              </p:grpSpPr>
              <p:sp>
                <p:nvSpPr>
                  <p:cNvPr id="297" name="Isosceles Triangle 266">
                    <a:extLst>
                      <a:ext uri="{FF2B5EF4-FFF2-40B4-BE49-F238E27FC236}">
                        <a16:creationId xmlns:a16="http://schemas.microsoft.com/office/drawing/2014/main" id="{D53CD7DB-0D15-4105-8800-5A9F909A98D8}"/>
                      </a:ext>
                    </a:extLst>
                  </p:cNvPr>
                  <p:cNvSpPr/>
                  <p:nvPr/>
                </p:nvSpPr>
                <p:spPr>
                  <a:xfrm rot="1979112">
                    <a:off x="1098355" y="1826668"/>
                    <a:ext cx="1069345" cy="921850"/>
                  </a:xfrm>
                  <a:prstGeom prst="triangle">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98" name="Oval 297">
                    <a:extLst>
                      <a:ext uri="{FF2B5EF4-FFF2-40B4-BE49-F238E27FC236}">
                        <a16:creationId xmlns:a16="http://schemas.microsoft.com/office/drawing/2014/main" id="{A94539DB-D9DE-4F72-9BD3-374BA27DD8E4}"/>
                      </a:ext>
                    </a:extLst>
                  </p:cNvPr>
                  <p:cNvSpPr/>
                  <p:nvPr/>
                </p:nvSpPr>
                <p:spPr>
                  <a:xfrm>
                    <a:off x="1707098" y="1748480"/>
                    <a:ext cx="299954" cy="299955"/>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99" name="Oval 298">
                    <a:extLst>
                      <a:ext uri="{FF2B5EF4-FFF2-40B4-BE49-F238E27FC236}">
                        <a16:creationId xmlns:a16="http://schemas.microsoft.com/office/drawing/2014/main" id="{F458CEE6-7C91-4797-B597-40859F46160B}"/>
                      </a:ext>
                    </a:extLst>
                  </p:cNvPr>
                  <p:cNvSpPr/>
                  <p:nvPr/>
                </p:nvSpPr>
                <p:spPr>
                  <a:xfrm>
                    <a:off x="1633027" y="2783793"/>
                    <a:ext cx="403414" cy="403414"/>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300" name="Oval 299">
                    <a:extLst>
                      <a:ext uri="{FF2B5EF4-FFF2-40B4-BE49-F238E27FC236}">
                        <a16:creationId xmlns:a16="http://schemas.microsoft.com/office/drawing/2014/main" id="{A221E0A3-1613-4882-80DB-E090468B0CAC}"/>
                      </a:ext>
                    </a:extLst>
                  </p:cNvPr>
                  <p:cNvSpPr/>
                  <p:nvPr/>
                </p:nvSpPr>
                <p:spPr>
                  <a:xfrm>
                    <a:off x="685918" y="2115018"/>
                    <a:ext cx="570649" cy="570649"/>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grpSp>
          </p:grpSp>
          <p:sp>
            <p:nvSpPr>
              <p:cNvPr id="287" name="Chevron 159">
                <a:extLst>
                  <a:ext uri="{FF2B5EF4-FFF2-40B4-BE49-F238E27FC236}">
                    <a16:creationId xmlns:a16="http://schemas.microsoft.com/office/drawing/2014/main" id="{52AD474F-8E5E-4A8F-A301-26948045C240}"/>
                  </a:ext>
                </a:extLst>
              </p:cNvPr>
              <p:cNvSpPr/>
              <p:nvPr/>
            </p:nvSpPr>
            <p:spPr>
              <a:xfrm>
                <a:off x="5988166" y="3200456"/>
                <a:ext cx="336679" cy="403951"/>
              </a:xfrm>
              <a:prstGeom prst="chevron">
                <a:avLst>
                  <a:gd name="adj" fmla="val 47276"/>
                </a:avLst>
              </a:prstGeom>
              <a:gradFill flip="none" rotWithShape="1">
                <a:gsLst>
                  <a:gs pos="0">
                    <a:schemeClr val="accent2">
                      <a:alpha val="0"/>
                    </a:schemeClr>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400">
                  <a:solidFill>
                    <a:srgbClr val="0071C5"/>
                  </a:solidFill>
                  <a:latin typeface="Intel Clear"/>
                </a:endParaRPr>
              </a:p>
            </p:txBody>
          </p:sp>
          <p:grpSp>
            <p:nvGrpSpPr>
              <p:cNvPr id="288" name="Group 287">
                <a:extLst>
                  <a:ext uri="{FF2B5EF4-FFF2-40B4-BE49-F238E27FC236}">
                    <a16:creationId xmlns:a16="http://schemas.microsoft.com/office/drawing/2014/main" id="{4E16B5DB-4E1F-4A6C-BB9C-69F48988E41E}"/>
                  </a:ext>
                </a:extLst>
              </p:cNvPr>
              <p:cNvGrpSpPr/>
              <p:nvPr/>
            </p:nvGrpSpPr>
            <p:grpSpPr>
              <a:xfrm>
                <a:off x="6535159" y="3220925"/>
                <a:ext cx="517431" cy="389877"/>
                <a:chOff x="2294306" y="3138197"/>
                <a:chExt cx="511540" cy="344254"/>
              </a:xfrm>
            </p:grpSpPr>
            <p:sp>
              <p:nvSpPr>
                <p:cNvPr id="289" name="Freeform 19">
                  <a:extLst>
                    <a:ext uri="{FF2B5EF4-FFF2-40B4-BE49-F238E27FC236}">
                      <a16:creationId xmlns:a16="http://schemas.microsoft.com/office/drawing/2014/main" id="{CF43C6F0-E686-470A-9DBF-1A517633EA5D}"/>
                    </a:ext>
                  </a:extLst>
                </p:cNvPr>
                <p:cNvSpPr>
                  <a:spLocks noEditPoints="1"/>
                </p:cNvSpPr>
                <p:nvPr/>
              </p:nvSpPr>
              <p:spPr bwMode="auto">
                <a:xfrm>
                  <a:off x="2294306" y="3138197"/>
                  <a:ext cx="511540" cy="344254"/>
                </a:xfrm>
                <a:custGeom>
                  <a:avLst/>
                  <a:gdLst>
                    <a:gd name="T0" fmla="*/ 626 w 1893"/>
                    <a:gd name="T1" fmla="*/ 90 h 1270"/>
                    <a:gd name="T2" fmla="*/ 626 w 1893"/>
                    <a:gd name="T3" fmla="*/ 90 h 1270"/>
                    <a:gd name="T4" fmla="*/ 607 w 1893"/>
                    <a:gd name="T5" fmla="*/ 71 h 1270"/>
                    <a:gd name="T6" fmla="*/ 105 w 1893"/>
                    <a:gd name="T7" fmla="*/ 71 h 1270"/>
                    <a:gd name="T8" fmla="*/ 86 w 1893"/>
                    <a:gd name="T9" fmla="*/ 90 h 1270"/>
                    <a:gd name="T10" fmla="*/ 105 w 1893"/>
                    <a:gd name="T11" fmla="*/ 110 h 1270"/>
                    <a:gd name="T12" fmla="*/ 607 w 1893"/>
                    <a:gd name="T13" fmla="*/ 110 h 1270"/>
                    <a:gd name="T14" fmla="*/ 626 w 1893"/>
                    <a:gd name="T15" fmla="*/ 90 h 1270"/>
                    <a:gd name="T16" fmla="*/ 1762 w 1893"/>
                    <a:gd name="T17" fmla="*/ 67 h 1270"/>
                    <a:gd name="T18" fmla="*/ 1762 w 1893"/>
                    <a:gd name="T19" fmla="*/ 67 h 1270"/>
                    <a:gd name="T20" fmla="*/ 1740 w 1893"/>
                    <a:gd name="T21" fmla="*/ 89 h 1270"/>
                    <a:gd name="T22" fmla="*/ 1762 w 1893"/>
                    <a:gd name="T23" fmla="*/ 112 h 1270"/>
                    <a:gd name="T24" fmla="*/ 1784 w 1893"/>
                    <a:gd name="T25" fmla="*/ 89 h 1270"/>
                    <a:gd name="T26" fmla="*/ 1762 w 1893"/>
                    <a:gd name="T27" fmla="*/ 67 h 1270"/>
                    <a:gd name="T28" fmla="*/ 1686 w 1893"/>
                    <a:gd name="T29" fmla="*/ 67 h 1270"/>
                    <a:gd name="T30" fmla="*/ 1686 w 1893"/>
                    <a:gd name="T31" fmla="*/ 67 h 1270"/>
                    <a:gd name="T32" fmla="*/ 1664 w 1893"/>
                    <a:gd name="T33" fmla="*/ 89 h 1270"/>
                    <a:gd name="T34" fmla="*/ 1686 w 1893"/>
                    <a:gd name="T35" fmla="*/ 112 h 1270"/>
                    <a:gd name="T36" fmla="*/ 1708 w 1893"/>
                    <a:gd name="T37" fmla="*/ 89 h 1270"/>
                    <a:gd name="T38" fmla="*/ 1686 w 1893"/>
                    <a:gd name="T39" fmla="*/ 67 h 1270"/>
                    <a:gd name="T40" fmla="*/ 1618 w 1893"/>
                    <a:gd name="T41" fmla="*/ 67 h 1270"/>
                    <a:gd name="T42" fmla="*/ 1618 w 1893"/>
                    <a:gd name="T43" fmla="*/ 67 h 1270"/>
                    <a:gd name="T44" fmla="*/ 1596 w 1893"/>
                    <a:gd name="T45" fmla="*/ 89 h 1270"/>
                    <a:gd name="T46" fmla="*/ 1618 w 1893"/>
                    <a:gd name="T47" fmla="*/ 112 h 1270"/>
                    <a:gd name="T48" fmla="*/ 1640 w 1893"/>
                    <a:gd name="T49" fmla="*/ 89 h 1270"/>
                    <a:gd name="T50" fmla="*/ 1618 w 1893"/>
                    <a:gd name="T51" fmla="*/ 67 h 1270"/>
                    <a:gd name="T52" fmla="*/ 123 w 1893"/>
                    <a:gd name="T53" fmla="*/ 210 h 1270"/>
                    <a:gd name="T54" fmla="*/ 123 w 1893"/>
                    <a:gd name="T55" fmla="*/ 210 h 1270"/>
                    <a:gd name="T56" fmla="*/ 88 w 1893"/>
                    <a:gd name="T57" fmla="*/ 245 h 1270"/>
                    <a:gd name="T58" fmla="*/ 88 w 1893"/>
                    <a:gd name="T59" fmla="*/ 1146 h 1270"/>
                    <a:gd name="T60" fmla="*/ 123 w 1893"/>
                    <a:gd name="T61" fmla="*/ 1181 h 1270"/>
                    <a:gd name="T62" fmla="*/ 1769 w 1893"/>
                    <a:gd name="T63" fmla="*/ 1181 h 1270"/>
                    <a:gd name="T64" fmla="*/ 1804 w 1893"/>
                    <a:gd name="T65" fmla="*/ 1146 h 1270"/>
                    <a:gd name="T66" fmla="*/ 1804 w 1893"/>
                    <a:gd name="T67" fmla="*/ 245 h 1270"/>
                    <a:gd name="T68" fmla="*/ 1769 w 1893"/>
                    <a:gd name="T69" fmla="*/ 210 h 1270"/>
                    <a:gd name="T70" fmla="*/ 123 w 1893"/>
                    <a:gd name="T71" fmla="*/ 210 h 1270"/>
                    <a:gd name="T72" fmla="*/ 1769 w 1893"/>
                    <a:gd name="T73" fmla="*/ 1270 h 1270"/>
                    <a:gd name="T74" fmla="*/ 1769 w 1893"/>
                    <a:gd name="T75" fmla="*/ 1270 h 1270"/>
                    <a:gd name="T76" fmla="*/ 123 w 1893"/>
                    <a:gd name="T77" fmla="*/ 1270 h 1270"/>
                    <a:gd name="T78" fmla="*/ 0 w 1893"/>
                    <a:gd name="T79" fmla="*/ 1141 h 1270"/>
                    <a:gd name="T80" fmla="*/ 0 w 1893"/>
                    <a:gd name="T81" fmla="*/ 127 h 1270"/>
                    <a:gd name="T82" fmla="*/ 123 w 1893"/>
                    <a:gd name="T83" fmla="*/ 0 h 1270"/>
                    <a:gd name="T84" fmla="*/ 1769 w 1893"/>
                    <a:gd name="T85" fmla="*/ 0 h 1270"/>
                    <a:gd name="T86" fmla="*/ 1893 w 1893"/>
                    <a:gd name="T87" fmla="*/ 127 h 1270"/>
                    <a:gd name="T88" fmla="*/ 1893 w 1893"/>
                    <a:gd name="T89" fmla="*/ 1141 h 1270"/>
                    <a:gd name="T90" fmla="*/ 1769 w 1893"/>
                    <a:gd name="T91" fmla="*/ 127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3" h="1270">
                      <a:moveTo>
                        <a:pt x="626" y="90"/>
                      </a:moveTo>
                      <a:lnTo>
                        <a:pt x="626" y="90"/>
                      </a:lnTo>
                      <a:cubicBezTo>
                        <a:pt x="626" y="80"/>
                        <a:pt x="617" y="71"/>
                        <a:pt x="607" y="71"/>
                      </a:cubicBezTo>
                      <a:lnTo>
                        <a:pt x="105" y="71"/>
                      </a:lnTo>
                      <a:cubicBezTo>
                        <a:pt x="95" y="71"/>
                        <a:pt x="86" y="80"/>
                        <a:pt x="86" y="90"/>
                      </a:cubicBezTo>
                      <a:cubicBezTo>
                        <a:pt x="86" y="101"/>
                        <a:pt x="95" y="110"/>
                        <a:pt x="105" y="110"/>
                      </a:cubicBezTo>
                      <a:lnTo>
                        <a:pt x="607" y="110"/>
                      </a:lnTo>
                      <a:cubicBezTo>
                        <a:pt x="617" y="110"/>
                        <a:pt x="626" y="101"/>
                        <a:pt x="626" y="90"/>
                      </a:cubicBezTo>
                      <a:close/>
                      <a:moveTo>
                        <a:pt x="1762" y="67"/>
                      </a:moveTo>
                      <a:lnTo>
                        <a:pt x="1762" y="67"/>
                      </a:lnTo>
                      <a:cubicBezTo>
                        <a:pt x="1750" y="67"/>
                        <a:pt x="1740" y="77"/>
                        <a:pt x="1740" y="89"/>
                      </a:cubicBezTo>
                      <a:cubicBezTo>
                        <a:pt x="1740" y="102"/>
                        <a:pt x="1750" y="112"/>
                        <a:pt x="1762" y="112"/>
                      </a:cubicBezTo>
                      <a:cubicBezTo>
                        <a:pt x="1775" y="112"/>
                        <a:pt x="1784" y="102"/>
                        <a:pt x="1784" y="89"/>
                      </a:cubicBezTo>
                      <a:cubicBezTo>
                        <a:pt x="1784" y="77"/>
                        <a:pt x="1775" y="67"/>
                        <a:pt x="1762" y="67"/>
                      </a:cubicBezTo>
                      <a:close/>
                      <a:moveTo>
                        <a:pt x="1686" y="67"/>
                      </a:moveTo>
                      <a:lnTo>
                        <a:pt x="1686" y="67"/>
                      </a:lnTo>
                      <a:cubicBezTo>
                        <a:pt x="1674" y="67"/>
                        <a:pt x="1664" y="77"/>
                        <a:pt x="1664" y="89"/>
                      </a:cubicBezTo>
                      <a:cubicBezTo>
                        <a:pt x="1664" y="102"/>
                        <a:pt x="1674" y="112"/>
                        <a:pt x="1686" y="112"/>
                      </a:cubicBezTo>
                      <a:cubicBezTo>
                        <a:pt x="1698" y="112"/>
                        <a:pt x="1708" y="102"/>
                        <a:pt x="1708" y="89"/>
                      </a:cubicBezTo>
                      <a:cubicBezTo>
                        <a:pt x="1708" y="77"/>
                        <a:pt x="1698" y="67"/>
                        <a:pt x="1686" y="67"/>
                      </a:cubicBezTo>
                      <a:close/>
                      <a:moveTo>
                        <a:pt x="1618" y="67"/>
                      </a:moveTo>
                      <a:lnTo>
                        <a:pt x="1618" y="67"/>
                      </a:lnTo>
                      <a:cubicBezTo>
                        <a:pt x="1606" y="67"/>
                        <a:pt x="1596" y="77"/>
                        <a:pt x="1596" y="89"/>
                      </a:cubicBezTo>
                      <a:cubicBezTo>
                        <a:pt x="1596" y="102"/>
                        <a:pt x="1606" y="112"/>
                        <a:pt x="1618" y="112"/>
                      </a:cubicBezTo>
                      <a:cubicBezTo>
                        <a:pt x="1630" y="112"/>
                        <a:pt x="1640" y="102"/>
                        <a:pt x="1640" y="89"/>
                      </a:cubicBezTo>
                      <a:cubicBezTo>
                        <a:pt x="1640" y="77"/>
                        <a:pt x="1630" y="67"/>
                        <a:pt x="1618" y="67"/>
                      </a:cubicBezTo>
                      <a:close/>
                      <a:moveTo>
                        <a:pt x="123" y="210"/>
                      </a:moveTo>
                      <a:lnTo>
                        <a:pt x="123" y="210"/>
                      </a:lnTo>
                      <a:cubicBezTo>
                        <a:pt x="104" y="210"/>
                        <a:pt x="88" y="226"/>
                        <a:pt x="88" y="245"/>
                      </a:cubicBezTo>
                      <a:lnTo>
                        <a:pt x="88" y="1146"/>
                      </a:lnTo>
                      <a:cubicBezTo>
                        <a:pt x="88" y="1165"/>
                        <a:pt x="104" y="1181"/>
                        <a:pt x="123" y="1181"/>
                      </a:cubicBezTo>
                      <a:lnTo>
                        <a:pt x="1769" y="1181"/>
                      </a:lnTo>
                      <a:cubicBezTo>
                        <a:pt x="1788" y="1181"/>
                        <a:pt x="1804" y="1165"/>
                        <a:pt x="1804" y="1146"/>
                      </a:cubicBezTo>
                      <a:lnTo>
                        <a:pt x="1804" y="245"/>
                      </a:lnTo>
                      <a:cubicBezTo>
                        <a:pt x="1804" y="226"/>
                        <a:pt x="1788" y="210"/>
                        <a:pt x="1769" y="210"/>
                      </a:cubicBezTo>
                      <a:lnTo>
                        <a:pt x="123" y="210"/>
                      </a:lnTo>
                      <a:close/>
                      <a:moveTo>
                        <a:pt x="1769" y="1270"/>
                      </a:moveTo>
                      <a:lnTo>
                        <a:pt x="1769" y="1270"/>
                      </a:lnTo>
                      <a:lnTo>
                        <a:pt x="123" y="1270"/>
                      </a:lnTo>
                      <a:cubicBezTo>
                        <a:pt x="55" y="1270"/>
                        <a:pt x="0" y="1212"/>
                        <a:pt x="0" y="1141"/>
                      </a:cubicBezTo>
                      <a:lnTo>
                        <a:pt x="0" y="127"/>
                      </a:lnTo>
                      <a:cubicBezTo>
                        <a:pt x="0" y="56"/>
                        <a:pt x="55" y="0"/>
                        <a:pt x="123" y="0"/>
                      </a:cubicBezTo>
                      <a:lnTo>
                        <a:pt x="1769" y="0"/>
                      </a:lnTo>
                      <a:cubicBezTo>
                        <a:pt x="1837" y="0"/>
                        <a:pt x="1893" y="56"/>
                        <a:pt x="1893" y="127"/>
                      </a:cubicBezTo>
                      <a:lnTo>
                        <a:pt x="1893" y="1141"/>
                      </a:lnTo>
                      <a:cubicBezTo>
                        <a:pt x="1893" y="1212"/>
                        <a:pt x="1837" y="1270"/>
                        <a:pt x="1769" y="1270"/>
                      </a:cubicBezTo>
                      <a:close/>
                    </a:path>
                  </a:pathLst>
                </a:custGeom>
                <a:solidFill>
                  <a:schemeClr val="accent2"/>
                </a:solidFill>
                <a:ln w="0">
                  <a:noFill/>
                  <a:prstDash val="solid"/>
                  <a:round/>
                  <a:headEnd/>
                  <a:tailEnd/>
                </a:ln>
              </p:spPr>
              <p:txBody>
                <a:bodyPr vert="horz" wrap="square" lIns="91440" tIns="45720" rIns="91440" bIns="45720" numCol="1" anchor="t" anchorCtr="0" compatLnSpc="1"/>
                <a:lstStyle/>
                <a:p>
                  <a:pPr defTabSz="914356">
                    <a:defRPr/>
                  </a:pPr>
                  <a:endParaRPr lang="en-US" sz="800">
                    <a:solidFill>
                      <a:prstClr val="black"/>
                    </a:solidFill>
                    <a:latin typeface="Intel Clear"/>
                  </a:endParaRPr>
                </a:p>
              </p:txBody>
            </p:sp>
            <p:grpSp>
              <p:nvGrpSpPr>
                <p:cNvPr id="290" name="Group 289">
                  <a:extLst>
                    <a:ext uri="{FF2B5EF4-FFF2-40B4-BE49-F238E27FC236}">
                      <a16:creationId xmlns:a16="http://schemas.microsoft.com/office/drawing/2014/main" id="{15E8A7B9-0A5E-4389-B408-50D4CEA3FD83}"/>
                    </a:ext>
                  </a:extLst>
                </p:cNvPr>
                <p:cNvGrpSpPr/>
                <p:nvPr/>
              </p:nvGrpSpPr>
              <p:grpSpPr>
                <a:xfrm>
                  <a:off x="2441772" y="3219973"/>
                  <a:ext cx="201313" cy="195465"/>
                  <a:chOff x="685918" y="1748480"/>
                  <a:chExt cx="1481782" cy="1438727"/>
                </a:xfrm>
                <a:solidFill>
                  <a:schemeClr val="accent2"/>
                </a:solidFill>
              </p:grpSpPr>
              <p:sp>
                <p:nvSpPr>
                  <p:cNvPr id="291" name="Isosceles Triangle 266">
                    <a:extLst>
                      <a:ext uri="{FF2B5EF4-FFF2-40B4-BE49-F238E27FC236}">
                        <a16:creationId xmlns:a16="http://schemas.microsoft.com/office/drawing/2014/main" id="{F72CD35C-C74F-4E09-903C-E654172389CB}"/>
                      </a:ext>
                    </a:extLst>
                  </p:cNvPr>
                  <p:cNvSpPr/>
                  <p:nvPr/>
                </p:nvSpPr>
                <p:spPr>
                  <a:xfrm rot="1979112">
                    <a:off x="1098355" y="1826668"/>
                    <a:ext cx="1069345" cy="921850"/>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92" name="Oval 291">
                    <a:extLst>
                      <a:ext uri="{FF2B5EF4-FFF2-40B4-BE49-F238E27FC236}">
                        <a16:creationId xmlns:a16="http://schemas.microsoft.com/office/drawing/2014/main" id="{BAA923F3-06A6-4A22-B5DC-92F939E29DCF}"/>
                      </a:ext>
                    </a:extLst>
                  </p:cNvPr>
                  <p:cNvSpPr/>
                  <p:nvPr/>
                </p:nvSpPr>
                <p:spPr>
                  <a:xfrm>
                    <a:off x="1707098" y="1748480"/>
                    <a:ext cx="299954" cy="299955"/>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93" name="Oval 292">
                    <a:extLst>
                      <a:ext uri="{FF2B5EF4-FFF2-40B4-BE49-F238E27FC236}">
                        <a16:creationId xmlns:a16="http://schemas.microsoft.com/office/drawing/2014/main" id="{80C00781-6D08-4F87-818D-C66488F0FFBC}"/>
                      </a:ext>
                    </a:extLst>
                  </p:cNvPr>
                  <p:cNvSpPr/>
                  <p:nvPr/>
                </p:nvSpPr>
                <p:spPr>
                  <a:xfrm>
                    <a:off x="1633027" y="2783793"/>
                    <a:ext cx="403414" cy="403414"/>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sp>
                <p:nvSpPr>
                  <p:cNvPr id="294" name="Oval 293">
                    <a:extLst>
                      <a:ext uri="{FF2B5EF4-FFF2-40B4-BE49-F238E27FC236}">
                        <a16:creationId xmlns:a16="http://schemas.microsoft.com/office/drawing/2014/main" id="{464F2355-E6FB-428F-8D9E-4BDE1423ADCE}"/>
                      </a:ext>
                    </a:extLst>
                  </p:cNvPr>
                  <p:cNvSpPr/>
                  <p:nvPr/>
                </p:nvSpPr>
                <p:spPr>
                  <a:xfrm>
                    <a:off x="685918" y="2115018"/>
                    <a:ext cx="570649" cy="570649"/>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6">
                      <a:defRPr/>
                    </a:pPr>
                    <a:endParaRPr lang="en-US" sz="800">
                      <a:solidFill>
                        <a:prstClr val="black"/>
                      </a:solidFill>
                      <a:latin typeface="Intel Clear"/>
                    </a:endParaRPr>
                  </a:p>
                </p:txBody>
              </p:sp>
            </p:grpSp>
          </p:grpSp>
        </p:grpSp>
        <p:cxnSp>
          <p:nvCxnSpPr>
            <p:cNvPr id="301" name="Straight Arrow Connector 300">
              <a:extLst>
                <a:ext uri="{FF2B5EF4-FFF2-40B4-BE49-F238E27FC236}">
                  <a16:creationId xmlns:a16="http://schemas.microsoft.com/office/drawing/2014/main" id="{07514E97-FCA1-419B-965B-6BC0B94941AA}"/>
                </a:ext>
              </a:extLst>
            </p:cNvPr>
            <p:cNvCxnSpPr>
              <a:cxnSpLocks/>
            </p:cNvCxnSpPr>
            <p:nvPr/>
          </p:nvCxnSpPr>
          <p:spPr>
            <a:xfrm flipH="1">
              <a:off x="7880669" y="2897681"/>
              <a:ext cx="411480" cy="0"/>
            </a:xfrm>
            <a:prstGeom prst="straightConnector1">
              <a:avLst/>
            </a:prstGeom>
            <a:ln w="12700">
              <a:solidFill>
                <a:schemeClr val="bg2"/>
              </a:solidFill>
              <a:prstDash val="lgDash"/>
              <a:tailEnd type="triangle"/>
            </a:ln>
            <a:effectLst/>
          </p:spPr>
          <p:style>
            <a:lnRef idx="2">
              <a:schemeClr val="accent1"/>
            </a:lnRef>
            <a:fillRef idx="0">
              <a:schemeClr val="accent1"/>
            </a:fillRef>
            <a:effectRef idx="1">
              <a:schemeClr val="accent1"/>
            </a:effectRef>
            <a:fontRef idx="minor">
              <a:schemeClr val="tx1"/>
            </a:fontRef>
          </p:style>
        </p:cxnSp>
        <p:sp>
          <p:nvSpPr>
            <p:cNvPr id="302" name="Rectangle 301">
              <a:extLst>
                <a:ext uri="{FF2B5EF4-FFF2-40B4-BE49-F238E27FC236}">
                  <a16:creationId xmlns:a16="http://schemas.microsoft.com/office/drawing/2014/main" id="{EC091632-8E30-4A95-A581-1D398EB606F1}"/>
                </a:ext>
              </a:extLst>
            </p:cNvPr>
            <p:cNvSpPr/>
            <p:nvPr/>
          </p:nvSpPr>
          <p:spPr>
            <a:xfrm>
              <a:off x="6920702" y="2729887"/>
              <a:ext cx="1030143" cy="296996"/>
            </a:xfrm>
            <a:prstGeom prst="rect">
              <a:avLst/>
            </a:prstGeom>
          </p:spPr>
          <p:txBody>
            <a:bodyPr wrap="square">
              <a:spAutoFit/>
            </a:bodyPr>
            <a:lstStyle/>
            <a:p>
              <a:pPr defTabSz="914377"/>
              <a:r>
                <a:rPr lang="en-US" sz="1200" b="1" dirty="0">
                  <a:solidFill>
                    <a:srgbClr val="009FDF"/>
                  </a:solidFill>
                  <a:latin typeface="Intel Clear Light" panose="020B0404020203020204" pitchFamily="34" charset="0"/>
                  <a:ea typeface="Intel Clear Light" panose="020B0404020203020204" pitchFamily="34" charset="0"/>
                  <a:cs typeface="Intel Clear Light" panose="020B0404020203020204" pitchFamily="34" charset="0"/>
                </a:rPr>
                <a:t>Accuracy and performance check</a:t>
              </a:r>
              <a:endParaRPr lang="en-US" sz="1200" dirty="0">
                <a:solidFill>
                  <a:prstClr val="black"/>
                </a:solidFill>
                <a:latin typeface="Intel Clear"/>
              </a:endParaRPr>
            </a:p>
          </p:txBody>
        </p:sp>
        <p:sp>
          <p:nvSpPr>
            <p:cNvPr id="303" name="Rectangle 302">
              <a:extLst>
                <a:ext uri="{FF2B5EF4-FFF2-40B4-BE49-F238E27FC236}">
                  <a16:creationId xmlns:a16="http://schemas.microsoft.com/office/drawing/2014/main" id="{7F66C3A1-5E9F-408E-8B53-5E8AF98A4D34}"/>
                </a:ext>
              </a:extLst>
            </p:cNvPr>
            <p:cNvSpPr/>
            <p:nvPr/>
          </p:nvSpPr>
          <p:spPr>
            <a:xfrm>
              <a:off x="6933312" y="3130868"/>
              <a:ext cx="1017113" cy="415795"/>
            </a:xfrm>
            <a:prstGeom prst="rect">
              <a:avLst/>
            </a:prstGeom>
          </p:spPr>
          <p:txBody>
            <a:bodyPr wrap="square">
              <a:spAutoFit/>
            </a:bodyPr>
            <a:lstStyle/>
            <a:p>
              <a:pPr defTabSz="914377"/>
              <a:r>
                <a:rPr lang="en-US" sz="1200" b="1" dirty="0">
                  <a:solidFill>
                    <a:srgbClr val="009FDF"/>
                  </a:solidFill>
                  <a:latin typeface="Intel Clear Light" panose="020B0404020203020204" pitchFamily="34" charset="0"/>
                  <a:ea typeface="Intel Clear Light" panose="020B0404020203020204" pitchFamily="34" charset="0"/>
                  <a:cs typeface="Intel Clear Light" panose="020B0404020203020204" pitchFamily="34" charset="0"/>
                </a:rPr>
                <a:t>Environment (hardware) specifications</a:t>
              </a:r>
              <a:endParaRPr lang="en-US" sz="1200" dirty="0">
                <a:solidFill>
                  <a:prstClr val="black"/>
                </a:solidFill>
                <a:latin typeface="Intel Clear"/>
              </a:endParaRPr>
            </a:p>
          </p:txBody>
        </p:sp>
        <p:pic>
          <p:nvPicPr>
            <p:cNvPr id="304" name="Picture 2" descr="Image result for pytorch logo png">
              <a:extLst>
                <a:ext uri="{FF2B5EF4-FFF2-40B4-BE49-F238E27FC236}">
                  <a16:creationId xmlns:a16="http://schemas.microsoft.com/office/drawing/2014/main" id="{D5D41E8F-A092-49F0-97FC-527BD85EF044}"/>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063257" y="2168814"/>
              <a:ext cx="509960" cy="101993"/>
            </a:xfrm>
            <a:prstGeom prst="rect">
              <a:avLst/>
            </a:prstGeom>
            <a:noFill/>
            <a:extLst>
              <a:ext uri="{909E8E84-426E-40DD-AFC4-6F175D3DCCD1}">
                <a14:hiddenFill xmlns:a14="http://schemas.microsoft.com/office/drawing/2010/main">
                  <a:solidFill>
                    <a:srgbClr val="FFFFFF"/>
                  </a:solidFill>
                </a14:hiddenFill>
              </a:ext>
            </a:extLst>
          </p:spPr>
        </p:pic>
        <p:cxnSp>
          <p:nvCxnSpPr>
            <p:cNvPr id="305" name="Straight Arrow Connector 304">
              <a:extLst>
                <a:ext uri="{FF2B5EF4-FFF2-40B4-BE49-F238E27FC236}">
                  <a16:creationId xmlns:a16="http://schemas.microsoft.com/office/drawing/2014/main" id="{5BA90E23-54EA-434D-B4CA-26005F1A12BA}"/>
                </a:ext>
              </a:extLst>
            </p:cNvPr>
            <p:cNvCxnSpPr>
              <a:cxnSpLocks/>
            </p:cNvCxnSpPr>
            <p:nvPr/>
          </p:nvCxnSpPr>
          <p:spPr>
            <a:xfrm>
              <a:off x="5585833" y="2091120"/>
              <a:ext cx="205740" cy="0"/>
            </a:xfrm>
            <a:prstGeom prst="straightConnector1">
              <a:avLst/>
            </a:prstGeom>
            <a:ln w="12700">
              <a:solidFill>
                <a:schemeClr val="bg2"/>
              </a:solidFill>
              <a:prstDash val="lgDash"/>
              <a:tailEnd type="triangle"/>
            </a:ln>
            <a:effectLst/>
          </p:spPr>
          <p:style>
            <a:lnRef idx="2">
              <a:schemeClr val="accent1"/>
            </a:lnRef>
            <a:fillRef idx="0">
              <a:schemeClr val="accent1"/>
            </a:fillRef>
            <a:effectRef idx="1">
              <a:schemeClr val="accent1"/>
            </a:effectRef>
            <a:fontRef idx="minor">
              <a:schemeClr val="tx1"/>
            </a:fontRef>
          </p:style>
        </p:cxnSp>
        <p:sp>
          <p:nvSpPr>
            <p:cNvPr id="306" name="Rectangle 305">
              <a:extLst>
                <a:ext uri="{FF2B5EF4-FFF2-40B4-BE49-F238E27FC236}">
                  <a16:creationId xmlns:a16="http://schemas.microsoft.com/office/drawing/2014/main" id="{9159B664-D564-4ACB-8108-EDA1823E2EFF}"/>
                </a:ext>
              </a:extLst>
            </p:cNvPr>
            <p:cNvSpPr/>
            <p:nvPr/>
          </p:nvSpPr>
          <p:spPr>
            <a:xfrm>
              <a:off x="5756279" y="2007430"/>
              <a:ext cx="1201944" cy="178198"/>
            </a:xfrm>
            <a:prstGeom prst="rect">
              <a:avLst/>
            </a:prstGeom>
          </p:spPr>
          <p:txBody>
            <a:bodyPr wrap="none">
              <a:spAutoFit/>
            </a:bodyPr>
            <a:lstStyle/>
            <a:p>
              <a:pPr defTabSz="914377"/>
              <a:r>
                <a:rPr lang="en-US" sz="12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Dataset and Annotation </a:t>
              </a:r>
            </a:p>
          </p:txBody>
        </p:sp>
        <p:cxnSp>
          <p:nvCxnSpPr>
            <p:cNvPr id="307" name="Straight Arrow Connector 306">
              <a:extLst>
                <a:ext uri="{FF2B5EF4-FFF2-40B4-BE49-F238E27FC236}">
                  <a16:creationId xmlns:a16="http://schemas.microsoft.com/office/drawing/2014/main" id="{C6155A65-D7A8-4001-B28E-274CE484D3CA}"/>
                </a:ext>
              </a:extLst>
            </p:cNvPr>
            <p:cNvCxnSpPr>
              <a:cxnSpLocks/>
            </p:cNvCxnSpPr>
            <p:nvPr/>
          </p:nvCxnSpPr>
          <p:spPr>
            <a:xfrm>
              <a:off x="6275083" y="2203527"/>
              <a:ext cx="0" cy="205740"/>
            </a:xfrm>
            <a:prstGeom prst="straightConnector1">
              <a:avLst/>
            </a:prstGeom>
            <a:ln w="12700">
              <a:solidFill>
                <a:schemeClr val="bg2"/>
              </a:solidFill>
              <a:prstDash val="lgDash"/>
              <a:tailEnd type="triangle"/>
            </a:ln>
            <a:effectLst/>
          </p:spPr>
          <p:style>
            <a:lnRef idx="2">
              <a:schemeClr val="accent1"/>
            </a:lnRef>
            <a:fillRef idx="0">
              <a:schemeClr val="accent1"/>
            </a:fillRef>
            <a:effectRef idx="1">
              <a:schemeClr val="accent1"/>
            </a:effectRef>
            <a:fontRef idx="minor">
              <a:schemeClr val="tx1"/>
            </a:fontRef>
          </p:style>
        </p:cxnSp>
        <p:sp>
          <p:nvSpPr>
            <p:cNvPr id="308" name="Rectangle 307">
              <a:extLst>
                <a:ext uri="{FF2B5EF4-FFF2-40B4-BE49-F238E27FC236}">
                  <a16:creationId xmlns:a16="http://schemas.microsoft.com/office/drawing/2014/main" id="{E335E996-BCB5-4ECB-BEBB-B81752E09F1D}"/>
                </a:ext>
              </a:extLst>
            </p:cNvPr>
            <p:cNvSpPr/>
            <p:nvPr/>
          </p:nvSpPr>
          <p:spPr>
            <a:xfrm>
              <a:off x="7934406" y="2663384"/>
              <a:ext cx="491025" cy="244114"/>
            </a:xfrm>
            <a:prstGeom prst="rect">
              <a:avLst/>
            </a:prstGeom>
          </p:spPr>
          <p:txBody>
            <a:bodyPr wrap="square">
              <a:spAutoFit/>
            </a:bodyPr>
            <a:lstStyle/>
            <a:p>
              <a:pPr algn="ctr" defTabSz="914377"/>
              <a:r>
                <a:rPr lang="en-US" sz="933"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Statistics &amp; JSON</a:t>
              </a:r>
              <a:endParaRPr lang="en-US" sz="933" dirty="0">
                <a:solidFill>
                  <a:prstClr val="black"/>
                </a:solidFill>
                <a:latin typeface="Intel Clear"/>
              </a:endParaRPr>
            </a:p>
          </p:txBody>
        </p:sp>
        <p:cxnSp>
          <p:nvCxnSpPr>
            <p:cNvPr id="309" name="Connector: Elbow 308">
              <a:extLst>
                <a:ext uri="{FF2B5EF4-FFF2-40B4-BE49-F238E27FC236}">
                  <a16:creationId xmlns:a16="http://schemas.microsoft.com/office/drawing/2014/main" id="{741B775D-8A3C-4875-A27B-B6CA0203C3E9}"/>
                </a:ext>
              </a:extLst>
            </p:cNvPr>
            <p:cNvCxnSpPr>
              <a:cxnSpLocks/>
              <a:stCxn id="251" idx="2"/>
            </p:cNvCxnSpPr>
            <p:nvPr/>
          </p:nvCxnSpPr>
          <p:spPr>
            <a:xfrm rot="5400000">
              <a:off x="8077151" y="3004303"/>
              <a:ext cx="116496" cy="622983"/>
            </a:xfrm>
            <a:prstGeom prst="bentConnector2">
              <a:avLst/>
            </a:prstGeom>
            <a:ln w="12700">
              <a:solidFill>
                <a:schemeClr val="bg2"/>
              </a:solidFill>
              <a:prstDash val="lgDash"/>
              <a:tailEnd type="triangle"/>
            </a:ln>
            <a:effectLst/>
          </p:spPr>
          <p:style>
            <a:lnRef idx="2">
              <a:schemeClr val="accent1"/>
            </a:lnRef>
            <a:fillRef idx="0">
              <a:schemeClr val="accent1"/>
            </a:fillRef>
            <a:effectRef idx="1">
              <a:schemeClr val="accent1"/>
            </a:effectRef>
            <a:fontRef idx="minor">
              <a:schemeClr val="tx1"/>
            </a:fontRef>
          </p:style>
        </p:cxnSp>
        <p:sp>
          <p:nvSpPr>
            <p:cNvPr id="310" name="Rectangle 309">
              <a:extLst>
                <a:ext uri="{FF2B5EF4-FFF2-40B4-BE49-F238E27FC236}">
                  <a16:creationId xmlns:a16="http://schemas.microsoft.com/office/drawing/2014/main" id="{2176D852-058C-4795-99FC-A31B8E19E1E2}"/>
                </a:ext>
              </a:extLst>
            </p:cNvPr>
            <p:cNvSpPr/>
            <p:nvPr/>
          </p:nvSpPr>
          <p:spPr>
            <a:xfrm>
              <a:off x="8169202" y="3382013"/>
              <a:ext cx="319273" cy="151757"/>
            </a:xfrm>
            <a:prstGeom prst="rect">
              <a:avLst/>
            </a:prstGeom>
          </p:spPr>
          <p:txBody>
            <a:bodyPr wrap="none">
              <a:spAutoFit/>
            </a:bodyPr>
            <a:lstStyle/>
            <a:p>
              <a:pPr defTabSz="914377"/>
              <a:r>
                <a:rPr lang="en-US" sz="933"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JSON</a:t>
              </a:r>
              <a:endParaRPr lang="en-US" sz="933" dirty="0">
                <a:solidFill>
                  <a:prstClr val="black"/>
                </a:solidFill>
                <a:latin typeface="Intel Clear"/>
              </a:endParaRPr>
            </a:p>
          </p:txBody>
        </p:sp>
        <p:cxnSp>
          <p:nvCxnSpPr>
            <p:cNvPr id="311" name="Straight Arrow Connector 310">
              <a:extLst>
                <a:ext uri="{FF2B5EF4-FFF2-40B4-BE49-F238E27FC236}">
                  <a16:creationId xmlns:a16="http://schemas.microsoft.com/office/drawing/2014/main" id="{D8953669-58A7-43B4-9285-38A8C65E8A5E}"/>
                </a:ext>
              </a:extLst>
            </p:cNvPr>
            <p:cNvCxnSpPr>
              <a:cxnSpLocks/>
            </p:cNvCxnSpPr>
            <p:nvPr/>
          </p:nvCxnSpPr>
          <p:spPr>
            <a:xfrm>
              <a:off x="4789423" y="2492733"/>
              <a:ext cx="0" cy="106600"/>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2" name="Straight Arrow Connector 311">
              <a:extLst>
                <a:ext uri="{FF2B5EF4-FFF2-40B4-BE49-F238E27FC236}">
                  <a16:creationId xmlns:a16="http://schemas.microsoft.com/office/drawing/2014/main" id="{FBFD193E-6B93-49B7-91AE-7E2273DB6D66}"/>
                </a:ext>
              </a:extLst>
            </p:cNvPr>
            <p:cNvCxnSpPr/>
            <p:nvPr/>
          </p:nvCxnSpPr>
          <p:spPr>
            <a:xfrm>
              <a:off x="5630670" y="3046885"/>
              <a:ext cx="178134" cy="0"/>
            </a:xfrm>
            <a:prstGeom prst="straightConnector1">
              <a:avLst/>
            </a:prstGeom>
            <a:ln w="12700">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8" name="Rectangle 7">
            <a:extLst>
              <a:ext uri="{FF2B5EF4-FFF2-40B4-BE49-F238E27FC236}">
                <a16:creationId xmlns:a16="http://schemas.microsoft.com/office/drawing/2014/main" id="{BCC1B029-082F-4DED-93B6-96BB45D5853F}"/>
              </a:ext>
            </a:extLst>
          </p:cNvPr>
          <p:cNvSpPr/>
          <p:nvPr/>
        </p:nvSpPr>
        <p:spPr>
          <a:xfrm>
            <a:off x="602130" y="837069"/>
            <a:ext cx="5183117" cy="502766"/>
          </a:xfrm>
          <a:prstGeom prst="rect">
            <a:avLst/>
          </a:prstGeom>
        </p:spPr>
        <p:txBody>
          <a:bodyPr wrap="square">
            <a:spAutoFit/>
          </a:bodyPr>
          <a:lstStyle/>
          <a:p>
            <a:pPr defTabSz="609570"/>
            <a:r>
              <a:rPr lang="en-US" sz="2667" b="1" dirty="0">
                <a:solidFill>
                  <a:srgbClr val="00AEEF"/>
                </a:solidFill>
                <a:latin typeface="Intel Clear Light" panose="020B0404020203020204" pitchFamily="34" charset="0"/>
                <a:ea typeface="Intel Clear Light" panose="020B0404020203020204" pitchFamily="34" charset="0"/>
                <a:cs typeface="Intel Clear Light" panose="020B0404020203020204" pitchFamily="34" charset="0"/>
              </a:rPr>
              <a:t>Post-Training Optimization Tool</a:t>
            </a:r>
            <a:endParaRPr lang="en-US" sz="1467" b="1"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spTree>
    <p:extLst>
      <p:ext uri="{BB962C8B-B14F-4D97-AF65-F5344CB8AC3E}">
        <p14:creationId xmlns:p14="http://schemas.microsoft.com/office/powerpoint/2010/main" val="255879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128501-0EFE-42EF-80E5-BE0F6FBF6F01}"/>
              </a:ext>
            </a:extLst>
          </p:cNvPr>
          <p:cNvSpPr>
            <a:spLocks noGrp="1"/>
          </p:cNvSpPr>
          <p:nvPr>
            <p:ph type="sldNum" sz="quarter" idx="12"/>
          </p:nvPr>
        </p:nvSpPr>
        <p:spPr/>
        <p:txBody>
          <a:bodyPr/>
          <a:lstStyle/>
          <a:p>
            <a:pPr defTabSz="609570"/>
            <a:fld id="{EE2556C5-CE8C-6547-B838-EA80C61A4AF7}" type="slidenum">
              <a:rPr lang="en-US">
                <a:latin typeface="Intel Clear"/>
              </a:rPr>
              <a:pPr defTabSz="609570"/>
              <a:t>9</a:t>
            </a:fld>
            <a:endParaRPr lang="en-US">
              <a:latin typeface="Intel Clear"/>
            </a:endParaRPr>
          </a:p>
        </p:txBody>
      </p:sp>
      <p:sp>
        <p:nvSpPr>
          <p:cNvPr id="40" name="Footer Placeholder 3">
            <a:extLst>
              <a:ext uri="{FF2B5EF4-FFF2-40B4-BE49-F238E27FC236}">
                <a16:creationId xmlns:a16="http://schemas.microsoft.com/office/drawing/2014/main" id="{B50E66EB-0A73-4916-B415-811661429482}"/>
              </a:ext>
            </a:extLst>
          </p:cNvPr>
          <p:cNvSpPr>
            <a:spLocks noGrp="1"/>
          </p:cNvSpPr>
          <p:nvPr>
            <p:ph type="ftr" sz="quarter" idx="3"/>
          </p:nvPr>
        </p:nvSpPr>
        <p:spPr>
          <a:xfrm>
            <a:off x="607485" y="169186"/>
            <a:ext cx="6153535" cy="366183"/>
          </a:xfrm>
          <a:prstGeom prst="rect">
            <a:avLst/>
          </a:prstGeom>
        </p:spPr>
        <p:txBody>
          <a:bodyPr vert="horz" lIns="0" tIns="0" rIns="0" bIns="0" rtlCol="0" anchor="ctr"/>
          <a:lstStyle>
            <a:lvl1pPr>
              <a:defRPr lang="en-US" sz="933" b="1" spc="400">
                <a:solidFill>
                  <a:srgbClr val="000000"/>
                </a:solidFill>
                <a:cs typeface="Intel Clear"/>
              </a:defRPr>
            </a:lvl1pPr>
          </a:lstStyle>
          <a:p>
            <a:pPr defTabSz="914377"/>
            <a:r>
              <a:rPr lang="en-US">
                <a:latin typeface="Intel Clear"/>
              </a:rPr>
              <a:t>INTEL® DISTRIBUTION OF O</a:t>
            </a:r>
            <a:r>
              <a:rPr lang="en-US" sz="800">
                <a:latin typeface="Intel Clear"/>
              </a:rPr>
              <a:t>PEN</a:t>
            </a:r>
            <a:r>
              <a:rPr lang="en-US">
                <a:latin typeface="Intel Clear"/>
              </a:rPr>
              <a:t>VINO™ TOOLKIT</a:t>
            </a:r>
          </a:p>
        </p:txBody>
      </p:sp>
      <p:sp>
        <p:nvSpPr>
          <p:cNvPr id="4" name="Title 3">
            <a:extLst>
              <a:ext uri="{FF2B5EF4-FFF2-40B4-BE49-F238E27FC236}">
                <a16:creationId xmlns:a16="http://schemas.microsoft.com/office/drawing/2014/main" id="{59B8A48F-9E16-4550-A921-D0AF618FB7AE}"/>
              </a:ext>
            </a:extLst>
          </p:cNvPr>
          <p:cNvSpPr>
            <a:spLocks noGrp="1"/>
          </p:cNvSpPr>
          <p:nvPr>
            <p:ph type="title"/>
          </p:nvPr>
        </p:nvSpPr>
        <p:spPr>
          <a:xfrm>
            <a:off x="609602" y="892069"/>
            <a:ext cx="10974916" cy="852064"/>
          </a:xfrm>
        </p:spPr>
        <p:txBody>
          <a:bodyPr/>
          <a:lstStyle/>
          <a:p>
            <a:r>
              <a:rPr lang="en-US" sz="4800" dirty="0"/>
              <a:t>Speed up development with open source resources</a:t>
            </a:r>
          </a:p>
        </p:txBody>
      </p:sp>
      <p:sp>
        <p:nvSpPr>
          <p:cNvPr id="6" name="Rectangle 5">
            <a:extLst>
              <a:ext uri="{FF2B5EF4-FFF2-40B4-BE49-F238E27FC236}">
                <a16:creationId xmlns:a16="http://schemas.microsoft.com/office/drawing/2014/main" id="{A5DCEA53-943D-4E40-993A-1ACE3DF69476}"/>
              </a:ext>
            </a:extLst>
          </p:cNvPr>
          <p:cNvSpPr/>
          <p:nvPr/>
        </p:nvSpPr>
        <p:spPr>
          <a:xfrm>
            <a:off x="492637" y="1497264"/>
            <a:ext cx="8957901" cy="420564"/>
          </a:xfrm>
          <a:prstGeom prst="rect">
            <a:avLst/>
          </a:prstGeom>
        </p:spPr>
        <p:txBody>
          <a:bodyPr wrap="none">
            <a:spAutoFit/>
          </a:bodyPr>
          <a:lstStyle/>
          <a:p>
            <a:pPr defTabSz="609570"/>
            <a:r>
              <a:rPr lang="en-US" sz="2133" b="1">
                <a:solidFill>
                  <a:srgbClr val="0071C5"/>
                </a:solidFill>
                <a:latin typeface="Intel Clear"/>
                <a:cs typeface="Intel Clear" panose="020B0604020203020204" pitchFamily="34" charset="0"/>
              </a:rPr>
              <a:t>Open source resources with pre-trained models, samples and demos</a:t>
            </a:r>
            <a:endParaRPr lang="en-US" sz="2400">
              <a:solidFill>
                <a:prstClr val="black"/>
              </a:solidFill>
              <a:latin typeface="Intel Clear"/>
            </a:endParaRPr>
          </a:p>
        </p:txBody>
      </p:sp>
      <p:sp>
        <p:nvSpPr>
          <p:cNvPr id="37" name="Rectangle 36">
            <a:extLst>
              <a:ext uri="{FF2B5EF4-FFF2-40B4-BE49-F238E27FC236}">
                <a16:creationId xmlns:a16="http://schemas.microsoft.com/office/drawing/2014/main" id="{F3CC61D8-40D0-46D8-8721-B95EA38A4197}"/>
              </a:ext>
            </a:extLst>
          </p:cNvPr>
          <p:cNvSpPr/>
          <p:nvPr/>
        </p:nvSpPr>
        <p:spPr>
          <a:xfrm>
            <a:off x="7952259" y="5328298"/>
            <a:ext cx="4094205" cy="569387"/>
          </a:xfrm>
          <a:prstGeom prst="rect">
            <a:avLst/>
          </a:prstGeom>
          <a:noFill/>
          <a:ln w="12700" cap="flat" cmpd="sng" algn="ctr">
            <a:noFill/>
            <a:prstDash val="solid"/>
            <a:miter lim="800000"/>
          </a:ln>
          <a:effectLst/>
        </p:spPr>
        <p:txBody>
          <a:bodyPr wrap="square" lIns="91440" tIns="91440" rIns="91440" bIns="45720" rtlCol="0" anchor="ctr">
            <a:spAutoFit/>
          </a:bodyPr>
          <a:lstStyle/>
          <a:p>
            <a:pPr defTabSz="914286">
              <a:lnSpc>
                <a:spcPct val="70000"/>
              </a:lnSpc>
              <a:defRPr/>
            </a:pPr>
            <a:r>
              <a:rPr lang="en-GB" sz="4000" kern="0" dirty="0">
                <a:solidFill>
                  <a:prstClr val="black">
                    <a:lumMod val="75000"/>
                    <a:lumOff val="25000"/>
                  </a:prstClr>
                </a:solidFill>
                <a:latin typeface="Intel Clear Pro" panose="020B0804020202060201" pitchFamily="34" charset="0"/>
              </a:rPr>
              <a:t>Pre-trained models</a:t>
            </a:r>
          </a:p>
        </p:txBody>
      </p:sp>
      <p:sp>
        <p:nvSpPr>
          <p:cNvPr id="38" name="Rectangle 37">
            <a:extLst>
              <a:ext uri="{FF2B5EF4-FFF2-40B4-BE49-F238E27FC236}">
                <a16:creationId xmlns:a16="http://schemas.microsoft.com/office/drawing/2014/main" id="{D4DA5462-AD10-4096-B440-00CA41CEF3BC}"/>
              </a:ext>
            </a:extLst>
          </p:cNvPr>
          <p:cNvSpPr/>
          <p:nvPr/>
        </p:nvSpPr>
        <p:spPr>
          <a:xfrm>
            <a:off x="7921195" y="5830378"/>
            <a:ext cx="3727163" cy="297454"/>
          </a:xfrm>
          <a:prstGeom prst="rect">
            <a:avLst/>
          </a:prstGeom>
        </p:spPr>
        <p:txBody>
          <a:bodyPr wrap="square">
            <a:spAutoFit/>
          </a:bodyPr>
          <a:lstStyle/>
          <a:p>
            <a:pPr defTabSz="609570"/>
            <a:r>
              <a:rPr lang="en-US" sz="1333" dirty="0">
                <a:solidFill>
                  <a:prstClr val="black"/>
                </a:solidFill>
                <a:latin typeface="Intel Clear"/>
                <a:hlinkClick r:id="rId3"/>
              </a:rPr>
              <a:t>https://github.com/opencv/open_model_zoo</a:t>
            </a:r>
            <a:endParaRPr lang="en-US" sz="1333" dirty="0">
              <a:solidFill>
                <a:prstClr val="black"/>
              </a:solidFill>
              <a:latin typeface="Intel Clear"/>
            </a:endParaRPr>
          </a:p>
        </p:txBody>
      </p:sp>
      <p:grpSp>
        <p:nvGrpSpPr>
          <p:cNvPr id="5" name="Group 4">
            <a:extLst>
              <a:ext uri="{FF2B5EF4-FFF2-40B4-BE49-F238E27FC236}">
                <a16:creationId xmlns:a16="http://schemas.microsoft.com/office/drawing/2014/main" id="{B355EE62-A43D-4BF8-82DB-5B9D3BABF724}"/>
              </a:ext>
            </a:extLst>
          </p:cNvPr>
          <p:cNvGrpSpPr/>
          <p:nvPr/>
        </p:nvGrpSpPr>
        <p:grpSpPr>
          <a:xfrm>
            <a:off x="607485" y="1917828"/>
            <a:ext cx="9613128" cy="3854167"/>
            <a:chOff x="60959" y="2143549"/>
            <a:chExt cx="10987986" cy="4405385"/>
          </a:xfrm>
        </p:grpSpPr>
        <p:sp>
          <p:nvSpPr>
            <p:cNvPr id="13" name="TextBox 12">
              <a:extLst>
                <a:ext uri="{FF2B5EF4-FFF2-40B4-BE49-F238E27FC236}">
                  <a16:creationId xmlns:a16="http://schemas.microsoft.com/office/drawing/2014/main" id="{5D9E0058-ED26-4FBF-A00C-3D05E98C7933}"/>
                </a:ext>
              </a:extLst>
            </p:cNvPr>
            <p:cNvSpPr txBox="1"/>
            <p:nvPr/>
          </p:nvSpPr>
          <p:spPr>
            <a:xfrm>
              <a:off x="4996631" y="3264992"/>
              <a:ext cx="3118592" cy="338554"/>
            </a:xfrm>
            <a:prstGeom prst="rect">
              <a:avLst/>
            </a:prstGeom>
            <a:noFill/>
          </p:spPr>
          <p:txBody>
            <a:bodyPr wrap="square" lIns="91440" tIns="45720" rIns="91440" bIns="45720" rtlCol="0">
              <a:spAutoFit/>
            </a:bodyPr>
            <a:lstStyle/>
            <a:p>
              <a:pPr algn="ctr" defTabSz="1219140">
                <a:defRPr/>
              </a:pPr>
              <a:r>
                <a:rPr lang="en-US" sz="1600" b="1" kern="0" dirty="0">
                  <a:solidFill>
                    <a:prstClr val="black">
                      <a:lumMod val="75000"/>
                      <a:lumOff val="25000"/>
                    </a:prstClr>
                  </a:solidFill>
                  <a:latin typeface="Intel Clear"/>
                </a:rPr>
                <a:t>Audio, Speech, Language</a:t>
              </a:r>
            </a:p>
          </p:txBody>
        </p:sp>
        <p:grpSp>
          <p:nvGrpSpPr>
            <p:cNvPr id="3" name="Group 2">
              <a:extLst>
                <a:ext uri="{FF2B5EF4-FFF2-40B4-BE49-F238E27FC236}">
                  <a16:creationId xmlns:a16="http://schemas.microsoft.com/office/drawing/2014/main" id="{42B76104-EA20-4774-9669-1603A627F12E}"/>
                </a:ext>
              </a:extLst>
            </p:cNvPr>
            <p:cNvGrpSpPr/>
            <p:nvPr/>
          </p:nvGrpSpPr>
          <p:grpSpPr>
            <a:xfrm>
              <a:off x="60959" y="2143549"/>
              <a:ext cx="10987986" cy="4405385"/>
              <a:chOff x="60959" y="2143549"/>
              <a:chExt cx="10987986" cy="4405385"/>
            </a:xfrm>
          </p:grpSpPr>
          <p:sp>
            <p:nvSpPr>
              <p:cNvPr id="9" name="TextBox 8">
                <a:extLst>
                  <a:ext uri="{FF2B5EF4-FFF2-40B4-BE49-F238E27FC236}">
                    <a16:creationId xmlns:a16="http://schemas.microsoft.com/office/drawing/2014/main" id="{59D4349C-D8E3-47B0-A287-B7153FF058B6}"/>
                  </a:ext>
                </a:extLst>
              </p:cNvPr>
              <p:cNvSpPr txBox="1"/>
              <p:nvPr/>
            </p:nvSpPr>
            <p:spPr>
              <a:xfrm>
                <a:off x="769321" y="3367465"/>
                <a:ext cx="3118592" cy="338554"/>
              </a:xfrm>
              <a:prstGeom prst="rect">
                <a:avLst/>
              </a:prstGeom>
              <a:noFill/>
            </p:spPr>
            <p:txBody>
              <a:bodyPr wrap="square" lIns="91440" tIns="45720" rIns="91440" bIns="45720" rtlCol="0">
                <a:spAutoFit/>
              </a:bodyPr>
              <a:lstStyle/>
              <a:p>
                <a:pPr algn="ctr" defTabSz="1219140">
                  <a:defRPr/>
                </a:pPr>
                <a:r>
                  <a:rPr lang="en-US" sz="1600" b="1" kern="0" dirty="0">
                    <a:solidFill>
                      <a:prstClr val="black">
                        <a:lumMod val="75000"/>
                        <a:lumOff val="25000"/>
                      </a:prstClr>
                    </a:solidFill>
                    <a:latin typeface="Intel Clear"/>
                  </a:rPr>
                  <a:t>Computer Vision</a:t>
                </a:r>
              </a:p>
            </p:txBody>
          </p:sp>
          <p:pic>
            <p:nvPicPr>
              <p:cNvPr id="10" name="Picture 9">
                <a:extLst>
                  <a:ext uri="{FF2B5EF4-FFF2-40B4-BE49-F238E27FC236}">
                    <a16:creationId xmlns:a16="http://schemas.microsoft.com/office/drawing/2014/main" id="{71A81F74-EAE6-4888-B0B9-337FCD9F3B3D}"/>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935418" y="2289785"/>
                <a:ext cx="859863" cy="931203"/>
              </a:xfrm>
              <a:prstGeom prst="rect">
                <a:avLst/>
              </a:prstGeom>
            </p:spPr>
          </p:pic>
          <p:pic>
            <p:nvPicPr>
              <p:cNvPr id="11" name="Picture 10">
                <a:extLst>
                  <a:ext uri="{FF2B5EF4-FFF2-40B4-BE49-F238E27FC236}">
                    <a16:creationId xmlns:a16="http://schemas.microsoft.com/office/drawing/2014/main" id="{0E6409F4-AA2C-466F-87F5-422041B1DAD4}"/>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a:stretch/>
            </p:blipFill>
            <p:spPr>
              <a:xfrm>
                <a:off x="1931231" y="2285110"/>
                <a:ext cx="915120" cy="940559"/>
              </a:xfrm>
              <a:prstGeom prst="rect">
                <a:avLst/>
              </a:prstGeom>
            </p:spPr>
          </p:pic>
          <p:pic>
            <p:nvPicPr>
              <p:cNvPr id="12" name="Picture 11">
                <a:extLst>
                  <a:ext uri="{FF2B5EF4-FFF2-40B4-BE49-F238E27FC236}">
                    <a16:creationId xmlns:a16="http://schemas.microsoft.com/office/drawing/2014/main" id="{728390FA-EF70-41CD-BA86-30F97B6407C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2948743" y="2279068"/>
                <a:ext cx="926984" cy="952637"/>
              </a:xfrm>
              <a:prstGeom prst="rect">
                <a:avLst/>
              </a:prstGeom>
            </p:spPr>
          </p:pic>
          <p:grpSp>
            <p:nvGrpSpPr>
              <p:cNvPr id="15" name="Group 14">
                <a:extLst>
                  <a:ext uri="{FF2B5EF4-FFF2-40B4-BE49-F238E27FC236}">
                    <a16:creationId xmlns:a16="http://schemas.microsoft.com/office/drawing/2014/main" id="{A1C80AB1-D3AE-4677-8086-EDA1FF0C27DB}"/>
                  </a:ext>
                </a:extLst>
              </p:cNvPr>
              <p:cNvGrpSpPr/>
              <p:nvPr/>
            </p:nvGrpSpPr>
            <p:grpSpPr>
              <a:xfrm>
                <a:off x="6452497" y="2143549"/>
                <a:ext cx="933339" cy="971227"/>
                <a:chOff x="5012393" y="1057118"/>
                <a:chExt cx="700004" cy="728420"/>
              </a:xfrm>
            </p:grpSpPr>
            <p:pic>
              <p:nvPicPr>
                <p:cNvPr id="16" name="Picture 15">
                  <a:extLst>
                    <a:ext uri="{FF2B5EF4-FFF2-40B4-BE49-F238E27FC236}">
                      <a16:creationId xmlns:a16="http://schemas.microsoft.com/office/drawing/2014/main" id="{54ABE429-48B4-4465-9AF4-1A1C43DA286B}"/>
                    </a:ext>
                  </a:extLst>
                </p:cNvPr>
                <p:cNvPicPr>
                  <a:picLocks noChangeAspect="1"/>
                </p:cNvPicPr>
                <p:nvPr/>
              </p:nvPicPr>
              <p:blipFill rotWithShape="1">
                <a:blip r:embed="rId7" cstate="email">
                  <a:duotone>
                    <a:schemeClr val="bg2">
                      <a:shade val="45000"/>
                      <a:satMod val="135000"/>
                    </a:schemeClr>
                    <a:prstClr val="white"/>
                  </a:duotone>
                  <a:extLst>
                    <a:ext uri="{28A0092B-C50C-407E-A947-70E740481C1C}">
                      <a14:useLocalDpi xmlns:a14="http://schemas.microsoft.com/office/drawing/2010/main" val="0"/>
                    </a:ext>
                  </a:extLst>
                </a:blip>
                <a:srcRect/>
                <a:stretch/>
              </p:blipFill>
              <p:spPr>
                <a:xfrm>
                  <a:off x="5049656" y="1057118"/>
                  <a:ext cx="662741" cy="315509"/>
                </a:xfrm>
                <a:prstGeom prst="rect">
                  <a:avLst/>
                </a:prstGeom>
              </p:spPr>
            </p:pic>
            <p:pic>
              <p:nvPicPr>
                <p:cNvPr id="17" name="Picture 16">
                  <a:extLst>
                    <a:ext uri="{FF2B5EF4-FFF2-40B4-BE49-F238E27FC236}">
                      <a16:creationId xmlns:a16="http://schemas.microsoft.com/office/drawing/2014/main" id="{217C2139-D457-42EF-9261-FB2B9DB173B4}"/>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5012393" y="1450325"/>
                  <a:ext cx="700004" cy="335213"/>
                </a:xfrm>
                <a:prstGeom prst="rect">
                  <a:avLst/>
                </a:prstGeom>
              </p:spPr>
            </p:pic>
          </p:grpSp>
          <p:grpSp>
            <p:nvGrpSpPr>
              <p:cNvPr id="18" name="Group 17">
                <a:extLst>
                  <a:ext uri="{FF2B5EF4-FFF2-40B4-BE49-F238E27FC236}">
                    <a16:creationId xmlns:a16="http://schemas.microsoft.com/office/drawing/2014/main" id="{A2CE603F-E5EC-4C68-A94E-5B3C6E1728E2}"/>
                  </a:ext>
                </a:extLst>
              </p:cNvPr>
              <p:cNvGrpSpPr/>
              <p:nvPr/>
            </p:nvGrpSpPr>
            <p:grpSpPr>
              <a:xfrm>
                <a:off x="5337699" y="2309765"/>
                <a:ext cx="857963" cy="638801"/>
                <a:chOff x="1849678" y="434940"/>
                <a:chExt cx="544861" cy="405679"/>
              </a:xfrm>
              <a:solidFill>
                <a:schemeClr val="bg2">
                  <a:lumMod val="50000"/>
                </a:schemeClr>
              </a:solidFill>
            </p:grpSpPr>
            <p:sp>
              <p:nvSpPr>
                <p:cNvPr id="19" name="Freeform 169">
                  <a:extLst>
                    <a:ext uri="{FF2B5EF4-FFF2-40B4-BE49-F238E27FC236}">
                      <a16:creationId xmlns:a16="http://schemas.microsoft.com/office/drawing/2014/main" id="{8C1CB016-2AF2-4547-A202-95351295DDB8}"/>
                    </a:ext>
                  </a:extLst>
                </p:cNvPr>
                <p:cNvSpPr>
                  <a:spLocks noEditPoints="1"/>
                </p:cNvSpPr>
                <p:nvPr/>
              </p:nvSpPr>
              <p:spPr bwMode="auto">
                <a:xfrm>
                  <a:off x="1992813" y="434940"/>
                  <a:ext cx="401726" cy="317901"/>
                </a:xfrm>
                <a:custGeom>
                  <a:avLst/>
                  <a:gdLst>
                    <a:gd name="T0" fmla="*/ 148 w 215"/>
                    <a:gd name="T1" fmla="*/ 0 h 170"/>
                    <a:gd name="T2" fmla="*/ 67 w 215"/>
                    <a:gd name="T3" fmla="*/ 0 h 170"/>
                    <a:gd name="T4" fmla="*/ 0 w 215"/>
                    <a:gd name="T5" fmla="*/ 67 h 170"/>
                    <a:gd name="T6" fmla="*/ 67 w 215"/>
                    <a:gd name="T7" fmla="*/ 134 h 170"/>
                    <a:gd name="T8" fmla="*/ 133 w 215"/>
                    <a:gd name="T9" fmla="*/ 134 h 170"/>
                    <a:gd name="T10" fmla="*/ 134 w 215"/>
                    <a:gd name="T11" fmla="*/ 135 h 170"/>
                    <a:gd name="T12" fmla="*/ 134 w 215"/>
                    <a:gd name="T13" fmla="*/ 167 h 170"/>
                    <a:gd name="T14" fmla="*/ 136 w 215"/>
                    <a:gd name="T15" fmla="*/ 168 h 170"/>
                    <a:gd name="T16" fmla="*/ 192 w 215"/>
                    <a:gd name="T17" fmla="*/ 117 h 170"/>
                    <a:gd name="T18" fmla="*/ 215 w 215"/>
                    <a:gd name="T19" fmla="*/ 67 h 170"/>
                    <a:gd name="T20" fmla="*/ 148 w 215"/>
                    <a:gd name="T21" fmla="*/ 0 h 170"/>
                    <a:gd name="T22" fmla="*/ 83 w 215"/>
                    <a:gd name="T23" fmla="*/ 77 h 170"/>
                    <a:gd name="T24" fmla="*/ 82 w 215"/>
                    <a:gd name="T25" fmla="*/ 77 h 170"/>
                    <a:gd name="T26" fmla="*/ 61 w 215"/>
                    <a:gd name="T27" fmla="*/ 77 h 170"/>
                    <a:gd name="T28" fmla="*/ 61 w 215"/>
                    <a:gd name="T29" fmla="*/ 77 h 170"/>
                    <a:gd name="T30" fmla="*/ 61 w 215"/>
                    <a:gd name="T31" fmla="*/ 56 h 170"/>
                    <a:gd name="T32" fmla="*/ 61 w 215"/>
                    <a:gd name="T33" fmla="*/ 55 h 170"/>
                    <a:gd name="T34" fmla="*/ 82 w 215"/>
                    <a:gd name="T35" fmla="*/ 55 h 170"/>
                    <a:gd name="T36" fmla="*/ 83 w 215"/>
                    <a:gd name="T37" fmla="*/ 56 h 170"/>
                    <a:gd name="T38" fmla="*/ 83 w 215"/>
                    <a:gd name="T39" fmla="*/ 77 h 170"/>
                    <a:gd name="T40" fmla="*/ 121 w 215"/>
                    <a:gd name="T41" fmla="*/ 77 h 170"/>
                    <a:gd name="T42" fmla="*/ 120 w 215"/>
                    <a:gd name="T43" fmla="*/ 77 h 170"/>
                    <a:gd name="T44" fmla="*/ 99 w 215"/>
                    <a:gd name="T45" fmla="*/ 77 h 170"/>
                    <a:gd name="T46" fmla="*/ 99 w 215"/>
                    <a:gd name="T47" fmla="*/ 77 h 170"/>
                    <a:gd name="T48" fmla="*/ 99 w 215"/>
                    <a:gd name="T49" fmla="*/ 56 h 170"/>
                    <a:gd name="T50" fmla="*/ 99 w 215"/>
                    <a:gd name="T51" fmla="*/ 55 h 170"/>
                    <a:gd name="T52" fmla="*/ 120 w 215"/>
                    <a:gd name="T53" fmla="*/ 55 h 170"/>
                    <a:gd name="T54" fmla="*/ 121 w 215"/>
                    <a:gd name="T55" fmla="*/ 56 h 170"/>
                    <a:gd name="T56" fmla="*/ 121 w 215"/>
                    <a:gd name="T57" fmla="*/ 77 h 170"/>
                    <a:gd name="T58" fmla="*/ 159 w 215"/>
                    <a:gd name="T59" fmla="*/ 77 h 170"/>
                    <a:gd name="T60" fmla="*/ 158 w 215"/>
                    <a:gd name="T61" fmla="*/ 77 h 170"/>
                    <a:gd name="T62" fmla="*/ 137 w 215"/>
                    <a:gd name="T63" fmla="*/ 77 h 170"/>
                    <a:gd name="T64" fmla="*/ 137 w 215"/>
                    <a:gd name="T65" fmla="*/ 77 h 170"/>
                    <a:gd name="T66" fmla="*/ 137 w 215"/>
                    <a:gd name="T67" fmla="*/ 56 h 170"/>
                    <a:gd name="T68" fmla="*/ 137 w 215"/>
                    <a:gd name="T69" fmla="*/ 55 h 170"/>
                    <a:gd name="T70" fmla="*/ 158 w 215"/>
                    <a:gd name="T71" fmla="*/ 55 h 170"/>
                    <a:gd name="T72" fmla="*/ 159 w 215"/>
                    <a:gd name="T73" fmla="*/ 56 h 170"/>
                    <a:gd name="T74" fmla="*/ 159 w 215"/>
                    <a:gd name="T75" fmla="*/ 7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5" h="170">
                      <a:moveTo>
                        <a:pt x="148" y="0"/>
                      </a:moveTo>
                      <a:cubicBezTo>
                        <a:pt x="67" y="0"/>
                        <a:pt x="67" y="0"/>
                        <a:pt x="67" y="0"/>
                      </a:cubicBezTo>
                      <a:cubicBezTo>
                        <a:pt x="30" y="0"/>
                        <a:pt x="0" y="30"/>
                        <a:pt x="0" y="67"/>
                      </a:cubicBezTo>
                      <a:cubicBezTo>
                        <a:pt x="0" y="104"/>
                        <a:pt x="30" y="134"/>
                        <a:pt x="67" y="134"/>
                      </a:cubicBezTo>
                      <a:cubicBezTo>
                        <a:pt x="133" y="134"/>
                        <a:pt x="133" y="134"/>
                        <a:pt x="133" y="134"/>
                      </a:cubicBezTo>
                      <a:cubicBezTo>
                        <a:pt x="133" y="134"/>
                        <a:pt x="134" y="135"/>
                        <a:pt x="134" y="135"/>
                      </a:cubicBezTo>
                      <a:cubicBezTo>
                        <a:pt x="134" y="167"/>
                        <a:pt x="134" y="167"/>
                        <a:pt x="134" y="167"/>
                      </a:cubicBezTo>
                      <a:cubicBezTo>
                        <a:pt x="134" y="168"/>
                        <a:pt x="135" y="170"/>
                        <a:pt x="136" y="168"/>
                      </a:cubicBezTo>
                      <a:cubicBezTo>
                        <a:pt x="145" y="160"/>
                        <a:pt x="172" y="136"/>
                        <a:pt x="192" y="117"/>
                      </a:cubicBezTo>
                      <a:cubicBezTo>
                        <a:pt x="207" y="105"/>
                        <a:pt x="215" y="86"/>
                        <a:pt x="215" y="67"/>
                      </a:cubicBezTo>
                      <a:cubicBezTo>
                        <a:pt x="215" y="30"/>
                        <a:pt x="185" y="0"/>
                        <a:pt x="148" y="0"/>
                      </a:cubicBezTo>
                      <a:moveTo>
                        <a:pt x="83" y="77"/>
                      </a:moveTo>
                      <a:cubicBezTo>
                        <a:pt x="83" y="77"/>
                        <a:pt x="83" y="77"/>
                        <a:pt x="82" y="77"/>
                      </a:cubicBezTo>
                      <a:cubicBezTo>
                        <a:pt x="61" y="77"/>
                        <a:pt x="61" y="77"/>
                        <a:pt x="61" y="77"/>
                      </a:cubicBezTo>
                      <a:cubicBezTo>
                        <a:pt x="61" y="77"/>
                        <a:pt x="61" y="77"/>
                        <a:pt x="61" y="77"/>
                      </a:cubicBezTo>
                      <a:cubicBezTo>
                        <a:pt x="61" y="56"/>
                        <a:pt x="61" y="56"/>
                        <a:pt x="61" y="56"/>
                      </a:cubicBezTo>
                      <a:cubicBezTo>
                        <a:pt x="61" y="55"/>
                        <a:pt x="61" y="55"/>
                        <a:pt x="61" y="55"/>
                      </a:cubicBezTo>
                      <a:cubicBezTo>
                        <a:pt x="82" y="55"/>
                        <a:pt x="82" y="55"/>
                        <a:pt x="82" y="55"/>
                      </a:cubicBezTo>
                      <a:cubicBezTo>
                        <a:pt x="83" y="55"/>
                        <a:pt x="83" y="55"/>
                        <a:pt x="83" y="56"/>
                      </a:cubicBezTo>
                      <a:lnTo>
                        <a:pt x="83" y="77"/>
                      </a:lnTo>
                      <a:close/>
                      <a:moveTo>
                        <a:pt x="121" y="77"/>
                      </a:moveTo>
                      <a:cubicBezTo>
                        <a:pt x="121" y="77"/>
                        <a:pt x="121" y="77"/>
                        <a:pt x="120" y="77"/>
                      </a:cubicBezTo>
                      <a:cubicBezTo>
                        <a:pt x="99" y="77"/>
                        <a:pt x="99" y="77"/>
                        <a:pt x="99" y="77"/>
                      </a:cubicBezTo>
                      <a:cubicBezTo>
                        <a:pt x="99" y="77"/>
                        <a:pt x="99" y="77"/>
                        <a:pt x="99" y="77"/>
                      </a:cubicBezTo>
                      <a:cubicBezTo>
                        <a:pt x="99" y="56"/>
                        <a:pt x="99" y="56"/>
                        <a:pt x="99" y="56"/>
                      </a:cubicBezTo>
                      <a:cubicBezTo>
                        <a:pt x="99" y="55"/>
                        <a:pt x="99" y="55"/>
                        <a:pt x="99" y="55"/>
                      </a:cubicBezTo>
                      <a:cubicBezTo>
                        <a:pt x="120" y="55"/>
                        <a:pt x="120" y="55"/>
                        <a:pt x="120" y="55"/>
                      </a:cubicBezTo>
                      <a:cubicBezTo>
                        <a:pt x="121" y="55"/>
                        <a:pt x="121" y="55"/>
                        <a:pt x="121" y="56"/>
                      </a:cubicBezTo>
                      <a:lnTo>
                        <a:pt x="121" y="77"/>
                      </a:lnTo>
                      <a:close/>
                      <a:moveTo>
                        <a:pt x="159" y="77"/>
                      </a:moveTo>
                      <a:cubicBezTo>
                        <a:pt x="159" y="77"/>
                        <a:pt x="159" y="77"/>
                        <a:pt x="158" y="77"/>
                      </a:cubicBezTo>
                      <a:cubicBezTo>
                        <a:pt x="137" y="77"/>
                        <a:pt x="137" y="77"/>
                        <a:pt x="137" y="77"/>
                      </a:cubicBezTo>
                      <a:cubicBezTo>
                        <a:pt x="137" y="77"/>
                        <a:pt x="137" y="77"/>
                        <a:pt x="137" y="77"/>
                      </a:cubicBezTo>
                      <a:cubicBezTo>
                        <a:pt x="137" y="56"/>
                        <a:pt x="137" y="56"/>
                        <a:pt x="137" y="56"/>
                      </a:cubicBezTo>
                      <a:cubicBezTo>
                        <a:pt x="137" y="55"/>
                        <a:pt x="137" y="55"/>
                        <a:pt x="137" y="55"/>
                      </a:cubicBezTo>
                      <a:cubicBezTo>
                        <a:pt x="158" y="55"/>
                        <a:pt x="158" y="55"/>
                        <a:pt x="158" y="55"/>
                      </a:cubicBezTo>
                      <a:cubicBezTo>
                        <a:pt x="159" y="55"/>
                        <a:pt x="159" y="55"/>
                        <a:pt x="159" y="56"/>
                      </a:cubicBezTo>
                      <a:lnTo>
                        <a:pt x="159"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800">
                    <a:solidFill>
                      <a:prstClr val="black"/>
                    </a:solidFill>
                    <a:latin typeface="Intel Clear"/>
                  </a:endParaRPr>
                </a:p>
              </p:txBody>
            </p:sp>
            <p:sp>
              <p:nvSpPr>
                <p:cNvPr id="20" name="Freeform 170">
                  <a:extLst>
                    <a:ext uri="{FF2B5EF4-FFF2-40B4-BE49-F238E27FC236}">
                      <a16:creationId xmlns:a16="http://schemas.microsoft.com/office/drawing/2014/main" id="{BEDD9AAC-A9CB-4072-AE0C-77DA0C62EF4C}"/>
                    </a:ext>
                  </a:extLst>
                </p:cNvPr>
                <p:cNvSpPr>
                  <a:spLocks/>
                </p:cNvSpPr>
                <p:nvPr/>
              </p:nvSpPr>
              <p:spPr bwMode="auto">
                <a:xfrm>
                  <a:off x="1849678" y="547233"/>
                  <a:ext cx="333717" cy="293386"/>
                </a:xfrm>
                <a:custGeom>
                  <a:avLst/>
                  <a:gdLst>
                    <a:gd name="T0" fmla="*/ 178 w 179"/>
                    <a:gd name="T1" fmla="*/ 88 h 157"/>
                    <a:gd name="T2" fmla="*/ 164 w 179"/>
                    <a:gd name="T3" fmla="*/ 88 h 157"/>
                    <a:gd name="T4" fmla="*/ 163 w 179"/>
                    <a:gd name="T5" fmla="*/ 88 h 157"/>
                    <a:gd name="T6" fmla="*/ 125 w 179"/>
                    <a:gd name="T7" fmla="*/ 108 h 157"/>
                    <a:gd name="T8" fmla="*/ 67 w 179"/>
                    <a:gd name="T9" fmla="*/ 108 h 157"/>
                    <a:gd name="T10" fmla="*/ 65 w 179"/>
                    <a:gd name="T11" fmla="*/ 109 h 157"/>
                    <a:gd name="T12" fmla="*/ 65 w 179"/>
                    <a:gd name="T13" fmla="*/ 127 h 157"/>
                    <a:gd name="T14" fmla="*/ 64 w 179"/>
                    <a:gd name="T15" fmla="*/ 127 h 157"/>
                    <a:gd name="T16" fmla="*/ 30 w 179"/>
                    <a:gd name="T17" fmla="*/ 96 h 157"/>
                    <a:gd name="T18" fmla="*/ 14 w 179"/>
                    <a:gd name="T19" fmla="*/ 61 h 157"/>
                    <a:gd name="T20" fmla="*/ 61 w 179"/>
                    <a:gd name="T21" fmla="*/ 14 h 157"/>
                    <a:gd name="T22" fmla="*/ 62 w 179"/>
                    <a:gd name="T23" fmla="*/ 14 h 157"/>
                    <a:gd name="T24" fmla="*/ 63 w 179"/>
                    <a:gd name="T25" fmla="*/ 13 h 157"/>
                    <a:gd name="T26" fmla="*/ 63 w 179"/>
                    <a:gd name="T27" fmla="*/ 7 h 157"/>
                    <a:gd name="T28" fmla="*/ 63 w 179"/>
                    <a:gd name="T29" fmla="*/ 1 h 157"/>
                    <a:gd name="T30" fmla="*/ 62 w 179"/>
                    <a:gd name="T31" fmla="*/ 0 h 157"/>
                    <a:gd name="T32" fmla="*/ 61 w 179"/>
                    <a:gd name="T33" fmla="*/ 0 h 157"/>
                    <a:gd name="T34" fmla="*/ 0 w 179"/>
                    <a:gd name="T35" fmla="*/ 61 h 157"/>
                    <a:gd name="T36" fmla="*/ 20 w 179"/>
                    <a:gd name="T37" fmla="*/ 106 h 157"/>
                    <a:gd name="T38" fmla="*/ 61 w 179"/>
                    <a:gd name="T39" fmla="*/ 144 h 157"/>
                    <a:gd name="T40" fmla="*/ 76 w 179"/>
                    <a:gd name="T41" fmla="*/ 156 h 157"/>
                    <a:gd name="T42" fmla="*/ 79 w 179"/>
                    <a:gd name="T43" fmla="*/ 155 h 157"/>
                    <a:gd name="T44" fmla="*/ 79 w 179"/>
                    <a:gd name="T45" fmla="*/ 123 h 157"/>
                    <a:gd name="T46" fmla="*/ 81 w 179"/>
                    <a:gd name="T47" fmla="*/ 121 h 157"/>
                    <a:gd name="T48" fmla="*/ 125 w 179"/>
                    <a:gd name="T49" fmla="*/ 121 h 157"/>
                    <a:gd name="T50" fmla="*/ 179 w 179"/>
                    <a:gd name="T51" fmla="*/ 89 h 157"/>
                    <a:gd name="T52" fmla="*/ 178 w 179"/>
                    <a:gd name="T53" fmla="*/ 8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157">
                      <a:moveTo>
                        <a:pt x="178" y="88"/>
                      </a:moveTo>
                      <a:cubicBezTo>
                        <a:pt x="164" y="88"/>
                        <a:pt x="164" y="88"/>
                        <a:pt x="164" y="88"/>
                      </a:cubicBezTo>
                      <a:cubicBezTo>
                        <a:pt x="163" y="88"/>
                        <a:pt x="163" y="88"/>
                        <a:pt x="163" y="88"/>
                      </a:cubicBezTo>
                      <a:cubicBezTo>
                        <a:pt x="154" y="100"/>
                        <a:pt x="140" y="108"/>
                        <a:pt x="125" y="108"/>
                      </a:cubicBezTo>
                      <a:cubicBezTo>
                        <a:pt x="67" y="108"/>
                        <a:pt x="67" y="108"/>
                        <a:pt x="67" y="108"/>
                      </a:cubicBezTo>
                      <a:cubicBezTo>
                        <a:pt x="66" y="108"/>
                        <a:pt x="65" y="108"/>
                        <a:pt x="65" y="109"/>
                      </a:cubicBezTo>
                      <a:cubicBezTo>
                        <a:pt x="65" y="127"/>
                        <a:pt x="65" y="127"/>
                        <a:pt x="65" y="127"/>
                      </a:cubicBezTo>
                      <a:cubicBezTo>
                        <a:pt x="65" y="127"/>
                        <a:pt x="64" y="128"/>
                        <a:pt x="64" y="127"/>
                      </a:cubicBezTo>
                      <a:cubicBezTo>
                        <a:pt x="64" y="127"/>
                        <a:pt x="42" y="108"/>
                        <a:pt x="30" y="96"/>
                      </a:cubicBezTo>
                      <a:cubicBezTo>
                        <a:pt x="23" y="88"/>
                        <a:pt x="14" y="76"/>
                        <a:pt x="14" y="61"/>
                      </a:cubicBezTo>
                      <a:cubicBezTo>
                        <a:pt x="14" y="35"/>
                        <a:pt x="35" y="14"/>
                        <a:pt x="61" y="14"/>
                      </a:cubicBezTo>
                      <a:cubicBezTo>
                        <a:pt x="62" y="14"/>
                        <a:pt x="62" y="14"/>
                        <a:pt x="62" y="14"/>
                      </a:cubicBezTo>
                      <a:cubicBezTo>
                        <a:pt x="63" y="14"/>
                        <a:pt x="63" y="13"/>
                        <a:pt x="63" y="13"/>
                      </a:cubicBezTo>
                      <a:cubicBezTo>
                        <a:pt x="63" y="11"/>
                        <a:pt x="63" y="9"/>
                        <a:pt x="63" y="7"/>
                      </a:cubicBezTo>
                      <a:cubicBezTo>
                        <a:pt x="63" y="5"/>
                        <a:pt x="63" y="3"/>
                        <a:pt x="63" y="1"/>
                      </a:cubicBezTo>
                      <a:cubicBezTo>
                        <a:pt x="63" y="0"/>
                        <a:pt x="63" y="0"/>
                        <a:pt x="62" y="0"/>
                      </a:cubicBezTo>
                      <a:cubicBezTo>
                        <a:pt x="61" y="0"/>
                        <a:pt x="61" y="0"/>
                        <a:pt x="61" y="0"/>
                      </a:cubicBezTo>
                      <a:cubicBezTo>
                        <a:pt x="27" y="0"/>
                        <a:pt x="0" y="27"/>
                        <a:pt x="0" y="61"/>
                      </a:cubicBezTo>
                      <a:cubicBezTo>
                        <a:pt x="0" y="76"/>
                        <a:pt x="7" y="92"/>
                        <a:pt x="20" y="106"/>
                      </a:cubicBezTo>
                      <a:cubicBezTo>
                        <a:pt x="33" y="119"/>
                        <a:pt x="52" y="135"/>
                        <a:pt x="61" y="144"/>
                      </a:cubicBezTo>
                      <a:cubicBezTo>
                        <a:pt x="61" y="144"/>
                        <a:pt x="74" y="155"/>
                        <a:pt x="76" y="156"/>
                      </a:cubicBezTo>
                      <a:cubicBezTo>
                        <a:pt x="78" y="157"/>
                        <a:pt x="79" y="156"/>
                        <a:pt x="79" y="155"/>
                      </a:cubicBezTo>
                      <a:cubicBezTo>
                        <a:pt x="79" y="123"/>
                        <a:pt x="79" y="123"/>
                        <a:pt x="79" y="123"/>
                      </a:cubicBezTo>
                      <a:cubicBezTo>
                        <a:pt x="79" y="122"/>
                        <a:pt x="80" y="121"/>
                        <a:pt x="81" y="121"/>
                      </a:cubicBezTo>
                      <a:cubicBezTo>
                        <a:pt x="125" y="121"/>
                        <a:pt x="125" y="121"/>
                        <a:pt x="125" y="121"/>
                      </a:cubicBezTo>
                      <a:cubicBezTo>
                        <a:pt x="148" y="121"/>
                        <a:pt x="169" y="108"/>
                        <a:pt x="179" y="89"/>
                      </a:cubicBezTo>
                      <a:cubicBezTo>
                        <a:pt x="179" y="89"/>
                        <a:pt x="179" y="88"/>
                        <a:pt x="178" y="8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609570"/>
                  <a:endParaRPr lang="en-US" sz="800">
                    <a:solidFill>
                      <a:prstClr val="black"/>
                    </a:solidFill>
                    <a:latin typeface="Intel Clear"/>
                  </a:endParaRPr>
                </a:p>
              </p:txBody>
            </p:sp>
          </p:grpSp>
          <p:sp>
            <p:nvSpPr>
              <p:cNvPr id="22" name="TextBox 21">
                <a:extLst>
                  <a:ext uri="{FF2B5EF4-FFF2-40B4-BE49-F238E27FC236}">
                    <a16:creationId xmlns:a16="http://schemas.microsoft.com/office/drawing/2014/main" id="{9C10ABED-0A42-4535-9FB8-752D2B8B4ED1}"/>
                  </a:ext>
                </a:extLst>
              </p:cNvPr>
              <p:cNvSpPr txBox="1"/>
              <p:nvPr/>
            </p:nvSpPr>
            <p:spPr>
              <a:xfrm>
                <a:off x="8784564" y="3259723"/>
                <a:ext cx="2264381" cy="338554"/>
              </a:xfrm>
              <a:prstGeom prst="rect">
                <a:avLst/>
              </a:prstGeom>
              <a:noFill/>
            </p:spPr>
            <p:txBody>
              <a:bodyPr wrap="square" lIns="91440" tIns="45720" rIns="91440" bIns="45720" rtlCol="0">
                <a:spAutoFit/>
              </a:bodyPr>
              <a:lstStyle/>
              <a:p>
                <a:pPr algn="ctr" defTabSz="1219140">
                  <a:defRPr/>
                </a:pPr>
                <a:r>
                  <a:rPr lang="en-US" sz="1600" b="1" kern="0">
                    <a:solidFill>
                      <a:prstClr val="black">
                        <a:lumMod val="75000"/>
                        <a:lumOff val="25000"/>
                      </a:prstClr>
                    </a:solidFill>
                    <a:latin typeface="Intel Clear"/>
                  </a:rPr>
                  <a:t>Other</a:t>
                </a:r>
              </a:p>
            </p:txBody>
          </p:sp>
          <p:grpSp>
            <p:nvGrpSpPr>
              <p:cNvPr id="23" name="Group 22">
                <a:extLst>
                  <a:ext uri="{FF2B5EF4-FFF2-40B4-BE49-F238E27FC236}">
                    <a16:creationId xmlns:a16="http://schemas.microsoft.com/office/drawing/2014/main" id="{94D2B7D9-4372-4E18-ADAA-BEA1DE20BECA}"/>
                  </a:ext>
                </a:extLst>
              </p:cNvPr>
              <p:cNvGrpSpPr/>
              <p:nvPr/>
            </p:nvGrpSpPr>
            <p:grpSpPr>
              <a:xfrm>
                <a:off x="8525735" y="2158611"/>
                <a:ext cx="2174959" cy="839160"/>
                <a:chOff x="6811868" y="1024901"/>
                <a:chExt cx="1843251" cy="711178"/>
              </a:xfrm>
            </p:grpSpPr>
            <p:pic>
              <p:nvPicPr>
                <p:cNvPr id="24" name="Picture 23">
                  <a:extLst>
                    <a:ext uri="{FF2B5EF4-FFF2-40B4-BE49-F238E27FC236}">
                      <a16:creationId xmlns:a16="http://schemas.microsoft.com/office/drawing/2014/main" id="{1013CAF5-284A-4F4C-B36F-912DD572FFB7}"/>
                    </a:ext>
                  </a:extLst>
                </p:cNvPr>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7612455" y="1024901"/>
                  <a:ext cx="1042664" cy="711178"/>
                </a:xfrm>
                <a:prstGeom prst="rect">
                  <a:avLst/>
                </a:prstGeom>
              </p:spPr>
            </p:pic>
            <p:pic>
              <p:nvPicPr>
                <p:cNvPr id="25" name="Picture 24">
                  <a:extLst>
                    <a:ext uri="{FF2B5EF4-FFF2-40B4-BE49-F238E27FC236}">
                      <a16:creationId xmlns:a16="http://schemas.microsoft.com/office/drawing/2014/main" id="{A996C06F-8CDD-41F3-8EE5-B7CAB13F8FC2}"/>
                    </a:ext>
                  </a:extLst>
                </p:cNvPr>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6811868" y="1053469"/>
                  <a:ext cx="800587" cy="654043"/>
                </a:xfrm>
                <a:prstGeom prst="rect">
                  <a:avLst/>
                </a:prstGeom>
              </p:spPr>
            </p:pic>
          </p:grpSp>
          <p:sp>
            <p:nvSpPr>
              <p:cNvPr id="39" name="TextBox 38">
                <a:extLst>
                  <a:ext uri="{FF2B5EF4-FFF2-40B4-BE49-F238E27FC236}">
                    <a16:creationId xmlns:a16="http://schemas.microsoft.com/office/drawing/2014/main" id="{B7FD25BF-2F84-4D18-854D-8A18F36CEC72}"/>
                  </a:ext>
                </a:extLst>
              </p:cNvPr>
              <p:cNvSpPr txBox="1"/>
              <p:nvPr/>
            </p:nvSpPr>
            <p:spPr>
              <a:xfrm>
                <a:off x="9017055" y="3562203"/>
                <a:ext cx="1802619" cy="328423"/>
              </a:xfrm>
              <a:prstGeom prst="rect">
                <a:avLst/>
              </a:prstGeom>
              <a:noFill/>
            </p:spPr>
            <p:txBody>
              <a:bodyPr wrap="square" lIns="0" tIns="0" rIns="0" bIns="0" rtlCol="0">
                <a:spAutoFit/>
              </a:bodyPr>
              <a:lstStyle/>
              <a:p>
                <a:pPr algn="ctr" defTabSz="609570" fontAlgn="ctr"/>
                <a:r>
                  <a:rPr lang="en-US" sz="1067" i="1">
                    <a:solidFill>
                      <a:prstClr val="black">
                        <a:lumMod val="65000"/>
                        <a:lumOff val="35000"/>
                      </a:prstClr>
                    </a:solidFill>
                    <a:latin typeface="Intel Clear" panose="020B0604020203020204" pitchFamily="34" charset="0"/>
                    <a:ea typeface="Intel Clear" panose="020B0604020203020204" pitchFamily="34" charset="0"/>
                    <a:cs typeface="Intel Clear" panose="020B0604020203020204" pitchFamily="34" charset="0"/>
                  </a:rPr>
                  <a:t>(Data Generation, Reinforcement Learning)</a:t>
                </a:r>
              </a:p>
            </p:txBody>
          </p:sp>
          <p:sp>
            <p:nvSpPr>
              <p:cNvPr id="42" name="Rectangle 41">
                <a:extLst>
                  <a:ext uri="{FF2B5EF4-FFF2-40B4-BE49-F238E27FC236}">
                    <a16:creationId xmlns:a16="http://schemas.microsoft.com/office/drawing/2014/main" id="{D4A51F66-E066-453D-ABA7-842E81D8979D}"/>
                  </a:ext>
                </a:extLst>
              </p:cNvPr>
              <p:cNvSpPr/>
              <p:nvPr/>
            </p:nvSpPr>
            <p:spPr>
              <a:xfrm>
                <a:off x="60959" y="3696871"/>
                <a:ext cx="4535317" cy="2852063"/>
              </a:xfrm>
              <a:prstGeom prst="rect">
                <a:avLst/>
              </a:prstGeom>
            </p:spPr>
            <p:txBody>
              <a:bodyPr wrap="square" numCol="2">
                <a:spAutoFit/>
              </a:bodyPr>
              <a:lstStyle/>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1"/>
                  </a:rPr>
                  <a:t>Object detection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2"/>
                  </a:rPr>
                  <a:t>Object recognition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3"/>
                  </a:rPr>
                  <a:t>Reidentification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4"/>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Volumetric segmentation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 action="ppaction://noaction"/>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 action="ppaction://noaction"/>
                  </a:rPr>
                  <a:t>Semantic segmentation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5"/>
                  </a:rPr>
                  <a:t>Instance segmentation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3D reconstruction</a:t>
                </a: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6"/>
                  </a:rPr>
                  <a:t>Human pose estimation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7"/>
                  </a:rPr>
                  <a:t>Image processing </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8"/>
                  </a:rPr>
                  <a:t>Action recognition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Image super resolution</a:t>
                </a:r>
              </a:p>
            </p:txBody>
          </p:sp>
          <p:sp>
            <p:nvSpPr>
              <p:cNvPr id="43" name="Rectangle 42">
                <a:extLst>
                  <a:ext uri="{FF2B5EF4-FFF2-40B4-BE49-F238E27FC236}">
                    <a16:creationId xmlns:a16="http://schemas.microsoft.com/office/drawing/2014/main" id="{77B38095-235F-471B-8D5F-F497270522FB}"/>
                  </a:ext>
                </a:extLst>
              </p:cNvPr>
              <p:cNvSpPr/>
              <p:nvPr/>
            </p:nvSpPr>
            <p:spPr>
              <a:xfrm>
                <a:off x="5204403" y="3620011"/>
                <a:ext cx="2481770" cy="1579920"/>
              </a:xfrm>
              <a:prstGeom prst="rect">
                <a:avLst/>
              </a:prstGeom>
            </p:spPr>
            <p:txBody>
              <a:bodyPr wrap="none">
                <a:spAutoFit/>
              </a:bodyPr>
              <a:lstStyle/>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Language processing</a:t>
                </a: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Speech to text</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 action="ppaction://noaction"/>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 action="ppaction://noaction"/>
                  </a:rPr>
                  <a:t>Text detection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19"/>
                  </a:rPr>
                  <a:t>Text recognition</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rPr>
                  <a:t>Natural Language Processing</a:t>
                </a:r>
              </a:p>
            </p:txBody>
          </p:sp>
          <p:sp>
            <p:nvSpPr>
              <p:cNvPr id="45" name="Rectangle 44">
                <a:extLst>
                  <a:ext uri="{FF2B5EF4-FFF2-40B4-BE49-F238E27FC236}">
                    <a16:creationId xmlns:a16="http://schemas.microsoft.com/office/drawing/2014/main" id="{E36EC569-A736-4E37-A552-9E34B5B13A15}"/>
                  </a:ext>
                </a:extLst>
              </p:cNvPr>
              <p:cNvSpPr/>
              <p:nvPr/>
            </p:nvSpPr>
            <p:spPr>
              <a:xfrm>
                <a:off x="9006896" y="4010447"/>
                <a:ext cx="1819729" cy="625812"/>
              </a:xfrm>
              <a:prstGeom prst="rect">
                <a:avLst/>
              </a:prstGeom>
            </p:spPr>
            <p:txBody>
              <a:bodyPr wrap="none">
                <a:spAutoFit/>
              </a:bodyPr>
              <a:lstStyle/>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20"/>
                  </a:rPr>
                  <a:t>Compressed models</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a:p>
                <a:pPr algn="ctr" defTabSz="609570">
                  <a:spcBef>
                    <a:spcPts val="800"/>
                  </a:spcBef>
                </a:pPr>
                <a:r>
                  <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hlinkClick r:id="rId21"/>
                  </a:rPr>
                  <a:t>Image retrieval</a:t>
                </a:r>
                <a:endParaRPr lang="en-US" sz="1400" dirty="0">
                  <a:solidFill>
                    <a:prstClr val="black">
                      <a:lumMod val="65000"/>
                      <a:lumOff val="35000"/>
                    </a:prstClr>
                  </a:solidFill>
                  <a:latin typeface="Intel Clear Light" panose="020B0404020203020204" pitchFamily="34" charset="0"/>
                  <a:ea typeface="Intel Clear Light" panose="020B0404020203020204" pitchFamily="34" charset="0"/>
                  <a:cs typeface="Intel Clear Light" panose="020B0404020203020204" pitchFamily="34" charset="0"/>
                </a:endParaRPr>
              </a:p>
            </p:txBody>
          </p:sp>
        </p:grpSp>
      </p:grpSp>
      <p:sp>
        <p:nvSpPr>
          <p:cNvPr id="46" name="Rectangle 45">
            <a:extLst>
              <a:ext uri="{FF2B5EF4-FFF2-40B4-BE49-F238E27FC236}">
                <a16:creationId xmlns:a16="http://schemas.microsoft.com/office/drawing/2014/main" id="{581DA0C0-E40A-4378-A306-8B3942718E87}"/>
              </a:ext>
            </a:extLst>
          </p:cNvPr>
          <p:cNvSpPr/>
          <p:nvPr/>
        </p:nvSpPr>
        <p:spPr>
          <a:xfrm>
            <a:off x="7885633" y="5152810"/>
            <a:ext cx="3727163" cy="1109772"/>
          </a:xfrm>
          <a:prstGeom prst="rect">
            <a:avLst/>
          </a:prstGeom>
          <a:noFill/>
          <a:ln w="9525" cap="flat" cmpd="sng" algn="ctr">
            <a:solidFill>
              <a:schemeClr val="accent2"/>
            </a:solidFill>
            <a:prstDash val="solid"/>
          </a:ln>
          <a:effectLst/>
        </p:spPr>
        <p:txBody>
          <a:bodyPr rtlCol="0" anchor="ctr"/>
          <a:lstStyle/>
          <a:p>
            <a:pPr algn="ctr" defTabSz="914354">
              <a:defRPr/>
            </a:pPr>
            <a:endParaRPr lang="en-US" kern="0">
              <a:solidFill>
                <a:prstClr val="white"/>
              </a:solidFill>
              <a:latin typeface="Intel Clear"/>
            </a:endParaRPr>
          </a:p>
        </p:txBody>
      </p:sp>
      <p:sp>
        <p:nvSpPr>
          <p:cNvPr id="47" name="Rectangle 46">
            <a:extLst>
              <a:ext uri="{FF2B5EF4-FFF2-40B4-BE49-F238E27FC236}">
                <a16:creationId xmlns:a16="http://schemas.microsoft.com/office/drawing/2014/main" id="{6A61D607-2521-489E-804A-3C4FE77977FA}"/>
              </a:ext>
            </a:extLst>
          </p:cNvPr>
          <p:cNvSpPr/>
          <p:nvPr/>
        </p:nvSpPr>
        <p:spPr>
          <a:xfrm>
            <a:off x="7885633" y="4783478"/>
            <a:ext cx="1614169" cy="338554"/>
          </a:xfrm>
          <a:prstGeom prst="rect">
            <a:avLst/>
          </a:prstGeom>
        </p:spPr>
        <p:txBody>
          <a:bodyPr wrap="square">
            <a:spAutoFit/>
          </a:bodyPr>
          <a:lstStyle/>
          <a:p>
            <a:pPr defTabSz="609570"/>
            <a:r>
              <a:rPr lang="en-US" sz="1600" i="1" dirty="0">
                <a:solidFill>
                  <a:prstClr val="black">
                    <a:lumMod val="65000"/>
                    <a:lumOff val="35000"/>
                  </a:prstClr>
                </a:solidFill>
                <a:latin typeface="Intel Clear" panose="020B0604020203020204" pitchFamily="34" charset="0"/>
                <a:ea typeface="Intel Clear" panose="020B0604020203020204" pitchFamily="34" charset="0"/>
                <a:cs typeface="Intel Clear" panose="020B0604020203020204" pitchFamily="34" charset="0"/>
              </a:rPr>
              <a:t>And more..</a:t>
            </a:r>
            <a:endParaRPr lang="en-US" sz="1600" dirty="0">
              <a:solidFill>
                <a:prstClr val="black"/>
              </a:solidFill>
              <a:latin typeface="Intel Clear"/>
            </a:endParaRPr>
          </a:p>
        </p:txBody>
      </p:sp>
      <p:sp>
        <p:nvSpPr>
          <p:cNvPr id="51" name="Rectangle 50">
            <a:extLst>
              <a:ext uri="{FF2B5EF4-FFF2-40B4-BE49-F238E27FC236}">
                <a16:creationId xmlns:a16="http://schemas.microsoft.com/office/drawing/2014/main" id="{724C1F2A-ACCA-413B-ABCC-7EC90F9253DA}"/>
              </a:ext>
            </a:extLst>
          </p:cNvPr>
          <p:cNvSpPr/>
          <p:nvPr/>
        </p:nvSpPr>
        <p:spPr>
          <a:xfrm>
            <a:off x="1066633" y="6329867"/>
            <a:ext cx="3398795" cy="235898"/>
          </a:xfrm>
          <a:prstGeom prst="rect">
            <a:avLst/>
          </a:prstGeom>
        </p:spPr>
        <p:txBody>
          <a:bodyPr wrap="square">
            <a:spAutoFit/>
          </a:bodyPr>
          <a:lstStyle/>
          <a:p>
            <a:pPr defTabSz="609570">
              <a:defRPr/>
            </a:pPr>
            <a:r>
              <a:rPr lang="en-US" sz="933" dirty="0"/>
              <a:t>Copyright ©  2020, Intel Corporation. All rights reserved.</a:t>
            </a:r>
          </a:p>
        </p:txBody>
      </p:sp>
      <p:pic>
        <p:nvPicPr>
          <p:cNvPr id="8" name="Picture 7">
            <a:extLst>
              <a:ext uri="{FF2B5EF4-FFF2-40B4-BE49-F238E27FC236}">
                <a16:creationId xmlns:a16="http://schemas.microsoft.com/office/drawing/2014/main" id="{CEE953F3-0528-42E9-99FB-3AEF43A0923C}"/>
              </a:ext>
            </a:extLst>
          </p:cNvPr>
          <p:cNvPicPr>
            <a:picLocks noChangeAspect="1"/>
          </p:cNvPicPr>
          <p:nvPr/>
        </p:nvPicPr>
        <p:blipFill>
          <a:blip r:embed="rId22"/>
          <a:stretch>
            <a:fillRect/>
          </a:stretch>
        </p:blipFill>
        <p:spPr>
          <a:xfrm>
            <a:off x="4465428" y="5139260"/>
            <a:ext cx="3119074" cy="1382235"/>
          </a:xfrm>
          <a:prstGeom prst="rect">
            <a:avLst/>
          </a:prstGeom>
        </p:spPr>
      </p:pic>
    </p:spTree>
    <p:extLst>
      <p:ext uri="{BB962C8B-B14F-4D97-AF65-F5344CB8AC3E}">
        <p14:creationId xmlns:p14="http://schemas.microsoft.com/office/powerpoint/2010/main" val="97817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Pro">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none" lIns="0" tIns="0" rIns="0" b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8" id="{10C8A4EB-E9E7-C649-A034-CD3A7FC5BE7B}" vid="{A0D8B605-52E2-CE47-8BA4-3F6BE42D76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841A34E513FA4F982AFE18AE51EB62" ma:contentTypeVersion="5" ma:contentTypeDescription="Create a new document." ma:contentTypeScope="" ma:versionID="91de44cf3bb8344f408096d500a9ffa4">
  <xsd:schema xmlns:xsd="http://www.w3.org/2001/XMLSchema" xmlns:xs="http://www.w3.org/2001/XMLSchema" xmlns:p="http://schemas.microsoft.com/office/2006/metadata/properties" xmlns:ns3="471a18b0-418f-4b36-b4a0-9395376f7975" xmlns:ns4="77e7df31-1c55-47fc-823f-8edcb0d8233d" targetNamespace="http://schemas.microsoft.com/office/2006/metadata/properties" ma:root="true" ma:fieldsID="6abe4ee0f15044c686717febbac6cd0e" ns3:_="" ns4:_="">
    <xsd:import namespace="471a18b0-418f-4b36-b4a0-9395376f7975"/>
    <xsd:import namespace="77e7df31-1c55-47fc-823f-8edcb0d8233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a18b0-418f-4b36-b4a0-9395376f79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e7df31-1c55-47fc-823f-8edcb0d823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39660D-C62B-44C0-8E74-AF0F9271E3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a18b0-418f-4b36-b4a0-9395376f7975"/>
    <ds:schemaRef ds:uri="77e7df31-1c55-47fc-823f-8edcb0d823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EBDD5D-2C59-49DD-91CE-0F0B07FC5C95}">
  <ds:schemaRefs>
    <ds:schemaRef ds:uri="http://schemas.microsoft.com/sharepoint/v3/contenttype/forms"/>
  </ds:schemaRefs>
</ds:datastoreItem>
</file>

<file path=customXml/itemProps3.xml><?xml version="1.0" encoding="utf-8"?>
<ds:datastoreItem xmlns:ds="http://schemas.openxmlformats.org/officeDocument/2006/customXml" ds:itemID="{912EE93F-784C-420C-A6F8-340133388F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TotalTime>
  <Words>2485</Words>
  <Application>Microsoft Office PowerPoint</Application>
  <PresentationFormat>Widescreen</PresentationFormat>
  <Paragraphs>250</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inherit</vt:lpstr>
      <vt:lpstr>Lucida Grande</vt:lpstr>
      <vt:lpstr>Arial</vt:lpstr>
      <vt:lpstr>Calibri</vt:lpstr>
      <vt:lpstr>Intel Clear</vt:lpstr>
      <vt:lpstr>Intel Clear Light</vt:lpstr>
      <vt:lpstr>Intel Clear Pro</vt:lpstr>
      <vt:lpstr>Intel Clear Pro Bold</vt:lpstr>
      <vt:lpstr>Roboto</vt:lpstr>
      <vt:lpstr>Wingdings</vt:lpstr>
      <vt:lpstr>Int_PPT Template_ClearPro_16x9</vt:lpstr>
      <vt:lpstr>Model Optimizer</vt:lpstr>
      <vt:lpstr>Intel® Deep Learning Deployment Toolkit  For Deep Learning Inference</vt:lpstr>
      <vt:lpstr>Model Optimizer: generic optimization</vt:lpstr>
      <vt:lpstr>Model Optimization Techniques </vt:lpstr>
      <vt:lpstr>Model Optimizer: Linear Operation Fusing</vt:lpstr>
      <vt:lpstr>Model Optimizer: Framework or topology specific optimization </vt:lpstr>
      <vt:lpstr>Model Optimizer: Quantization</vt:lpstr>
      <vt:lpstr>PowerPoint Presentation</vt:lpstr>
      <vt:lpstr>Speed up development with open source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Accelerate Deep Learning Inference using Intel® Technologies  Introduction: Smart Video Intel® Distribution of OpenVINO™ toolkit 2020.R4 version</dc:title>
  <dc:creator>Ye, Shane</dc:creator>
  <cp:keywords>CTPClassification=CTP_NT</cp:keywords>
  <cp:lastModifiedBy>Ye, Shane</cp:lastModifiedBy>
  <cp:revision>1</cp:revision>
  <dcterms:created xsi:type="dcterms:W3CDTF">2020-08-12T21:19:35Z</dcterms:created>
  <dcterms:modified xsi:type="dcterms:W3CDTF">2020-08-12T21:23:55Z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69f21e17-4f77-4aba-8673-8f8662589024</vt:lpwstr>
  </property>
  <property fmtid="{D5CDD505-2E9C-101B-9397-08002B2CF9AE}" pid="3" name="CTP_TimeStamp">
    <vt:lpwstr>2020-08-12 21:23:33Z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0x01010059841A34E513FA4F982AFE18AE51EB62</vt:lpwstr>
  </property>
</Properties>
</file>