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7"/>
  </p:notesMasterIdLst>
  <p:sldIdLst>
    <p:sldId id="1017" r:id="rId6"/>
    <p:sldId id="2103812505" r:id="rId7"/>
    <p:sldId id="2103812460" r:id="rId8"/>
    <p:sldId id="2103812461" r:id="rId9"/>
    <p:sldId id="349" r:id="rId10"/>
    <p:sldId id="2103812464" r:id="rId11"/>
    <p:sldId id="260" r:id="rId12"/>
    <p:sldId id="2103812490" r:id="rId13"/>
    <p:sldId id="262" r:id="rId14"/>
    <p:sldId id="263" r:id="rId15"/>
    <p:sldId id="21038124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94660"/>
  </p:normalViewPr>
  <p:slideViewPr>
    <p:cSldViewPr snapToGrid="0">
      <p:cViewPr varScale="1">
        <p:scale>
          <a:sx n="48" d="100"/>
          <a:sy n="48" d="100"/>
        </p:scale>
        <p:origin x="67"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DFF61-7994-419E-AE06-02EDF3B53567}"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4ADB8-9E83-458B-BF2C-73D7593C33B7}" type="slidenum">
              <a:rPr lang="en-US" smtClean="0"/>
              <a:t>‹#›</a:t>
            </a:fld>
            <a:endParaRPr lang="en-US"/>
          </a:p>
        </p:txBody>
      </p:sp>
    </p:spTree>
    <p:extLst>
      <p:ext uri="{BB962C8B-B14F-4D97-AF65-F5344CB8AC3E}">
        <p14:creationId xmlns:p14="http://schemas.microsoft.com/office/powerpoint/2010/main" val="397317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an optimized IR format model has been generated by MO, the next step is to implement the model into your computer vision application. This is where you will start to use the Inference Engine APIs.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889956-7041-41AC-97B5-8DE670E7B5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1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Compared to the Hetero plugin, which breaks one network into parts and then runs inference on different devices, another plugin called Multi plugin loads the same entire network onto multiple available devices to execute in parallel. This is another way of utilizing available computing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Multi plugin, throughput definitely will be improved compared to running the same workload on a single device, also you will achieve more consistent performance since the devices can now share the inference burden so that if one device is becoming too busy, another device can take more of the load.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use the Multi plugin, you don't need to explicitly load the network to every device, like create and balance the inference requests, from the application point of view, this is just another device that handles the actual machinery. So, just like loading the network to a single device or Hetero plugin, here just change the device name to MULTI, colon mark, and device names, unlike the hetero plugin, the sequence of devices does not matter here.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B26025-21D3-4056-95ED-99A15F22505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62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Open Model Zoo also provides demos, which are console applications that demonstrate how you can use the Inference Engine in your applications to solve specific use-cases.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41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Again, IE is a high-level API, used for reading the converted model, which is the IR files, then loading it to any single or combined Intel devices through the plugin architecture, then initiating inference execution on the selected device or devices.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plugin contains complete implementation for inference on this particular device, so users won’t need to recode while shifting from one device to another. Using multiple devices to infer one or multiple models will help to optimize the resources in your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993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review the IE architecture block diagram. There are two categories of libraries of the IE APIs, they are the Core inference engine libraries and the device-specific plugin libraries.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core IE libraries are used for creating the Inference Engine Core object to work with devices; reading the converted network, which is the IR files; manipulating network information, like the shape of the input and output layer; loading the network to the selected device for inferencing by passing in the preprocessed images to the input layer and reading the outputs of the model for further postprocessing.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a network has been loaded to the selected device, each device-specific plugin library performs its own internal optimization to the network passed to it at runtime.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99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slide shows the common workflow for using the IE API. First of all, we need to create an IE core object, everything else that follows are functions of this core object.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use the “</a:t>
            </a:r>
            <a:r>
              <a:rPr lang="en-US" sz="1200" kern="1200" dirty="0" err="1">
                <a:solidFill>
                  <a:schemeClr val="tx1"/>
                </a:solidFill>
                <a:effectLst/>
                <a:latin typeface="+mn-lt"/>
                <a:ea typeface="+mn-ea"/>
                <a:cs typeface="+mn-cs"/>
              </a:rPr>
              <a:t>readnetwork</a:t>
            </a:r>
            <a:r>
              <a:rPr lang="en-US" sz="1200" kern="1200" dirty="0">
                <a:solidFill>
                  <a:schemeClr val="tx1"/>
                </a:solidFill>
                <a:effectLst/>
                <a:latin typeface="+mn-lt"/>
                <a:ea typeface="+mn-ea"/>
                <a:cs typeface="+mn-cs"/>
              </a:rPr>
              <a:t>” function of the core object to read the IR files, this will create a network object to represent the model in the host memory.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we will need to know the information, in most cases, the layout of the input and output layers.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we use the “</a:t>
            </a:r>
            <a:r>
              <a:rPr lang="en-US" sz="1200" kern="1200" dirty="0" err="1">
                <a:solidFill>
                  <a:schemeClr val="tx1"/>
                </a:solidFill>
                <a:effectLst/>
                <a:latin typeface="+mn-lt"/>
                <a:ea typeface="+mn-ea"/>
                <a:cs typeface="+mn-cs"/>
              </a:rPr>
              <a:t>loadnetwork</a:t>
            </a:r>
            <a:r>
              <a:rPr lang="en-US" sz="1200" kern="1200" dirty="0">
                <a:solidFill>
                  <a:schemeClr val="tx1"/>
                </a:solidFill>
                <a:effectLst/>
                <a:latin typeface="+mn-lt"/>
                <a:ea typeface="+mn-ea"/>
                <a:cs typeface="+mn-cs"/>
              </a:rPr>
              <a:t>” method of the core object to compile and load the network onto the selected device, which will create an executable network object, and we can also set the inference numbers here for parallel inferencing.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we will need to prepare our input images to align with the layout info we read from the input layer earlier, this is also known as preprocessing, which includes the image resizing and transposing.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we start the inference by using the “infer” function of the executable network.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process the output of the model, as we mentioned earlier, different types of model have different output formats, and users have their own ideas of how to deal with those outputs, so this part are the user-defined functions. If you are processing multiple images or video streams, then the last two steps will be in a big loop, until the end of the frames.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483DF-2DDE-45FD-9E52-BF0DD99EA2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56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we dive into IE, let's quickly overview what those models can do to help us solve the CV problems. As you have already seen from the MO demo, many different models or neural networks are available, generally speaking, those models fall into three main types: Classification, Detection, and Segmentation, they all take one or several frames as input, but the output of the model defines its function.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Classification, also known as object recognition, it is used for indicating what's in that frame, normally the output of a Classification model is the class IDs and the corresponding confidence number or probability. In the example shown on this page, the person, sheep, and dog should have the highest confidence number than all the other classes the model can recognize;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Detection, not only telling us what's in a given frame, but also providing position information. Commonly in a detection model's output we can see the class ID, confidence number along with the object x, y coordinates. Based on the outputs, we can draw the bounding boxes on the detected objects and apply different colors for different classes of objects;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Furthermore, Segmentation, is an extension of object detection. Instead of returning x, y coordinate numbers, semantic segmentation models return a "painted" version of the input image, where the "color" of each pixel represents a certain class. The segmentation networks are much bigger than respective object detection models, but they provide a pixel-level localization of objects and they can detect areas with complex shapes.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DD363B-7C77-DE48-8232-CBCF7DF30D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114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the SSD model, here we take </a:t>
            </a:r>
            <a:r>
              <a:rPr lang="en-US" sz="1200" kern="1200" dirty="0" err="1">
                <a:solidFill>
                  <a:schemeClr val="tx1"/>
                </a:solidFill>
                <a:effectLst/>
                <a:latin typeface="+mn-lt"/>
                <a:ea typeface="+mn-ea"/>
                <a:cs typeface="+mn-cs"/>
              </a:rPr>
              <a:t>mobilenet-ssd</a:t>
            </a:r>
            <a:r>
              <a:rPr lang="en-US" sz="1200" kern="1200" dirty="0">
                <a:solidFill>
                  <a:schemeClr val="tx1"/>
                </a:solidFill>
                <a:effectLst/>
                <a:latin typeface="+mn-lt"/>
                <a:ea typeface="+mn-ea"/>
                <a:cs typeface="+mn-cs"/>
              </a:rPr>
              <a:t> as an example since we just converted it with MO in the previous demo. We list the output format of </a:t>
            </a:r>
            <a:r>
              <a:rPr lang="en-US" sz="1200" kern="1200" dirty="0" err="1">
                <a:solidFill>
                  <a:schemeClr val="tx1"/>
                </a:solidFill>
                <a:effectLst/>
                <a:latin typeface="+mn-lt"/>
                <a:ea typeface="+mn-ea"/>
                <a:cs typeface="+mn-cs"/>
              </a:rPr>
              <a:t>mobilenet-ssd</a:t>
            </a:r>
            <a:r>
              <a:rPr lang="en-US" sz="1200" kern="1200" dirty="0">
                <a:solidFill>
                  <a:schemeClr val="tx1"/>
                </a:solidFill>
                <a:effectLst/>
                <a:latin typeface="+mn-lt"/>
                <a:ea typeface="+mn-ea"/>
                <a:cs typeface="+mn-cs"/>
              </a:rPr>
              <a:t> on the left, it is from the description of the model, and we can see for each detected object, the output contains its image ID, label, confidence, and the x, y coordinates.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on the right hand is the snippet of code for processing the output, it enumerates the detected objects, if their confidence number is greater than 0, then prints out all the information about this object. Furthermore, if the confidence number is greater than 0.5, then it will be worthy to draw the bounding box around the object.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8794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far we have talked about the basic usage of IE. Now let’s continue with some other APIs that were not covered in the block diagram of IE. </a:t>
            </a:r>
          </a:p>
          <a:p>
            <a:endParaRPr lang="en-US" dirty="0"/>
          </a:p>
          <a:p>
            <a:r>
              <a:rPr lang="en-US" dirty="0"/>
              <a:t>First, the Async API, which enables executing multiple requests asynchronously, it splits synchronous "Infer" into "</a:t>
            </a:r>
            <a:r>
              <a:rPr lang="en-US" dirty="0" err="1"/>
              <a:t>StartAsync</a:t>
            </a:r>
            <a:r>
              <a:rPr lang="en-US" dirty="0"/>
              <a:t>" and "Wait". While the accelerator is busy with the inference, the application can continue doing things on the host rather than wait for the inference to complete. </a:t>
            </a:r>
          </a:p>
          <a:p>
            <a:endParaRPr lang="en-US" dirty="0"/>
          </a:p>
          <a:p>
            <a:pPr marL="0" indent="0">
              <a:spcBef>
                <a:spcPts val="600"/>
              </a:spcBef>
              <a:buFont typeface="Wingdings" panose="05000000000000000000" pitchFamily="2" charset="2"/>
              <a:buNone/>
            </a:pPr>
            <a:r>
              <a:rPr lang="en-US" sz="1200" dirty="0">
                <a:solidFill>
                  <a:schemeClr val="tx2"/>
                </a:solidFill>
              </a:rPr>
              <a:t>So the overall framerate is determined by the </a:t>
            </a:r>
            <a:r>
              <a:rPr lang="en-US" sz="1200" dirty="0">
                <a:solidFill>
                  <a:schemeClr val="tx2"/>
                </a:solidFill>
                <a:cs typeface="Courier New" panose="02070309020205020404" pitchFamily="49" charset="0"/>
              </a:rPr>
              <a:t>MAXIMUM(detection time, input capturing time)</a:t>
            </a:r>
            <a:r>
              <a:rPr lang="en-US" sz="1200" dirty="0">
                <a:solidFill>
                  <a:schemeClr val="tx2"/>
                </a:solidFill>
              </a:rPr>
              <a:t> and not the </a:t>
            </a:r>
            <a:r>
              <a:rPr lang="en-US" sz="1200" dirty="0">
                <a:solidFill>
                  <a:schemeClr val="tx2"/>
                </a:solidFill>
                <a:cs typeface="Courier New" panose="02070309020205020404" pitchFamily="49" charset="0"/>
              </a:rPr>
              <a:t>SUM(detection time, input capturing time), which </a:t>
            </a:r>
            <a:r>
              <a:rPr lang="en-US" dirty="0"/>
              <a:t>helps to improve the overall frame rate of the application. </a:t>
            </a:r>
            <a:endParaRPr lang="en-US" sz="1200" dirty="0">
              <a:solidFill>
                <a:schemeClr val="tx2"/>
              </a:solidFill>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9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ECC19-BD1E-4C26-BFBF-38B4646868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676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the Hetero Plugin. It enables inferencing one network on several devices. Why do we want to do that? Because we’d like to offload the heaviest computation to the right computing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Each device has its own supported and unsupported layers. With the evolving of OpenVINO, more and more layers will be supported by those devices, you can check this out on the OpenVINO documentation, CPU is always the most flexible device, it supports all the layers other devices support, so CPU can always be the fallback device.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Basically, two steps behind the hetero plugin, once you decide to run the inference on two or three devices, the hetero plugin will set the affinity of layers to those devices, then the divided network will be loaded and executed on the corresponding plugin.</a:t>
            </a:r>
            <a:endParaRPr lang="en-US" dirty="0"/>
          </a:p>
          <a:p>
            <a:endParaRPr lang="en-US" dirty="0"/>
          </a:p>
          <a:p>
            <a:r>
              <a:rPr lang="en-US" sz="1200" kern="1200" dirty="0">
                <a:solidFill>
                  <a:schemeClr val="tx1"/>
                </a:solidFill>
                <a:effectLst/>
                <a:latin typeface="+mn-lt"/>
                <a:ea typeface="+mn-ea"/>
                <a:cs typeface="+mn-cs"/>
              </a:rPr>
              <a:t>The rule used for automatically setting the affinity of layers is related to the sequence of the devices you put for the hetero plugin. It will assign all the supported layers for the top priority device, then fallback the unsupported layers to the second priority device.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there are unsupported layers for the secondary priority device, it will continue fallback to the third device. In the previous sample code, we see during the loading network step, we put a device name there, and the IE will create the executable network object for that device. To use hetero plugin, just simply put Hetero, colon mark, followed with device names, separated with commas as we showed on the screen.</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needs to be transferred between layers during inference, but adjacent layers now can be executed on different devices.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Then, if it takes a relatively long time to transfer data from one part of the network to another in a heterogeneous model, it makes no sense to execute them in a heterogeneous mode on these devices.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case, you can manually set the correlation to avoid sending data back and forth multiple times during one reasoning. To do this, you will need to query the network first, it will need to know the name and sequence of the device you want to run inference on, and then you will get automatic layer affinity information, which can then be modified from there.</a:t>
            </a:r>
            <a:endParaRPr lang="en-US" dirty="0"/>
          </a:p>
          <a:p>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44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software.intel.com/en-us/articles/optimization-notice"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8E75-06CE-4EB5-8F32-92A3CDC70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12C1BF-C69C-4802-912E-E311DDA6F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D41C77-61B2-490D-A639-E2D120083E8D}"/>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5" name="Footer Placeholder 4">
            <a:extLst>
              <a:ext uri="{FF2B5EF4-FFF2-40B4-BE49-F238E27FC236}">
                <a16:creationId xmlns:a16="http://schemas.microsoft.com/office/drawing/2014/main" id="{6937CBD8-4C84-4778-9593-62F6DA967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3E8B7-AF8C-41DC-B5AF-ED5366FCE466}"/>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414188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B11B-78E3-4843-A106-7FF4ADDF36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E2C6D1-F4CE-4DDC-ACAC-817DFC2AA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A439A-6D6C-4F6B-9451-D6990D79F170}"/>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5" name="Footer Placeholder 4">
            <a:extLst>
              <a:ext uri="{FF2B5EF4-FFF2-40B4-BE49-F238E27FC236}">
                <a16:creationId xmlns:a16="http://schemas.microsoft.com/office/drawing/2014/main" id="{4239045A-DE94-40B0-8A2F-5F54A76A1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B4524-827E-4FCE-9578-4F87A58A94BA}"/>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428277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834CF-981B-444C-B5B5-5863EC1DD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0DACB2-BF40-41D4-9D54-D01728A403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DD447-365E-4672-B78E-C7D8B9ABB373}"/>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5" name="Footer Placeholder 4">
            <a:extLst>
              <a:ext uri="{FF2B5EF4-FFF2-40B4-BE49-F238E27FC236}">
                <a16:creationId xmlns:a16="http://schemas.microsoft.com/office/drawing/2014/main" id="{7BBC358D-570C-4B05-8AA0-14491D172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AF545-E98A-4ED7-B279-FD65402400A8}"/>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3704884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503438"/>
            <a:ext cx="10950515" cy="1470025"/>
          </a:xfrm>
        </p:spPr>
        <p:txBody>
          <a:bodyPr lIns="0" rIns="0" anchor="b" anchorCtr="0">
            <a:noAutofit/>
          </a:bodyPr>
          <a:lstStyle>
            <a:lvl1pPr>
              <a:lnSpc>
                <a:spcPct val="75000"/>
              </a:lnSpc>
              <a:defRPr sz="11733" b="0" spc="0" baseline="0">
                <a:solidFill>
                  <a:schemeClr val="bg1"/>
                </a:solidFill>
                <a:latin typeface="+mj-lt"/>
                <a:cs typeface="Intel Clear Pro" panose="020B0804020202060201" pitchFamily="34" charset="0"/>
              </a:defRPr>
            </a:lvl1pPr>
          </a:lstStyle>
          <a:p>
            <a:r>
              <a:rPr lang="en-US"/>
              <a:t>title</a:t>
            </a:r>
          </a:p>
        </p:txBody>
      </p:sp>
      <p:sp>
        <p:nvSpPr>
          <p:cNvPr id="3" name="Subtitle 2"/>
          <p:cNvSpPr>
            <a:spLocks noGrp="1"/>
          </p:cNvSpPr>
          <p:nvPr>
            <p:ph type="subTitle" idx="1" hasCustomPrompt="1"/>
          </p:nvPr>
        </p:nvSpPr>
        <p:spPr>
          <a:xfrm>
            <a:off x="607484" y="5159281"/>
            <a:ext cx="8440283" cy="377704"/>
          </a:xfrm>
        </p:spPr>
        <p:txBody>
          <a:bodyPr lIns="0" rIns="0">
            <a:noAutofit/>
          </a:bodyPr>
          <a:lstStyle>
            <a:lvl1pPr marL="0" indent="0" algn="l">
              <a:buNone/>
              <a:defRPr sz="1400" b="0" i="0" spc="133" baseline="0">
                <a:solidFill>
                  <a:srgbClr val="FFFFFF"/>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Date Placeholder 4"/>
          <p:cNvSpPr>
            <a:spLocks noGrp="1"/>
          </p:cNvSpPr>
          <p:nvPr>
            <p:ph type="dt" sz="half" idx="2"/>
          </p:nvPr>
        </p:nvSpPr>
        <p:spPr>
          <a:xfrm>
            <a:off x="607484" y="5377393"/>
            <a:ext cx="2844800" cy="366183"/>
          </a:xfrm>
          <a:prstGeom prst="rect">
            <a:avLst/>
          </a:prstGeom>
        </p:spPr>
        <p:txBody>
          <a:bodyPr vert="horz" lIns="0" tIns="45720" rIns="91440" bIns="0" rtlCol="0" anchor="ctr"/>
          <a:lstStyle>
            <a:lvl1pPr algn="l">
              <a:defRPr sz="1067">
                <a:solidFill>
                  <a:srgbClr val="FFFFFF"/>
                </a:solidFill>
              </a:defRPr>
            </a:lvl1pPr>
          </a:lstStyle>
          <a:p>
            <a:endParaRPr lang="en-US"/>
          </a:p>
        </p:txBody>
      </p:sp>
    </p:spTree>
    <p:extLst>
      <p:ext uri="{BB962C8B-B14F-4D97-AF65-F5344CB8AC3E}">
        <p14:creationId xmlns:p14="http://schemas.microsoft.com/office/powerpoint/2010/main" val="357581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66385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ivider">
    <p:bg>
      <p:bgPr>
        <a:solidFill>
          <a:srgbClr val="6DBD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137048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Divider">
    <p:bg>
      <p:bgPr>
        <a:solidFill>
          <a:srgbClr val="CFE46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51881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Divider">
    <p:bg>
      <p:bgPr>
        <a:solidFill>
          <a:srgbClr val="F79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88507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Column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609600" y="1828800"/>
            <a:ext cx="10972800" cy="4267200"/>
          </a:xfrm>
        </p:spPr>
        <p:txBody>
          <a:bodyPr vert="horz" lIns="0" tIns="0" rIns="0" bIns="0" rtlCol="0">
            <a:noAutofit/>
          </a:bodyPr>
          <a:lstStyle>
            <a:lvl1pPr>
              <a:defRPr lang="en-US" sz="2133" b="1" dirty="0" smtClean="0"/>
            </a:lvl1pPr>
            <a:lvl2pPr>
              <a:defRPr lang="en-US" sz="1867" dirty="0" smtClean="0"/>
            </a:lvl2pPr>
            <a:lvl3pPr>
              <a:defRPr lang="en-US" sz="1867" dirty="0" smtClean="0"/>
            </a:lvl3pPr>
            <a:lvl4pPr>
              <a:defRPr lang="en-US" sz="1600" dirty="0" smtClean="0"/>
            </a:lvl4pPr>
            <a:lvl5pPr>
              <a:defRPr lang="en-US" sz="1600" dirty="0"/>
            </a:lvl5pPr>
          </a:lstStyle>
          <a:p>
            <a:pPr lvl="0"/>
            <a:r>
              <a:rPr lang="en-US"/>
              <a:t>16pt Intel Clear Bold</a:t>
            </a:r>
          </a:p>
          <a:p>
            <a:pPr marL="0" lvl="1" indent="0">
              <a:spcBef>
                <a:spcPts val="1067"/>
              </a:spcBef>
              <a:buNone/>
            </a:pPr>
            <a:r>
              <a:rPr lang="en-US"/>
              <a:t>14pt Intel Clear bullet one</a:t>
            </a:r>
          </a:p>
          <a:p>
            <a:pPr marL="154513" lvl="2" indent="-154513">
              <a:spcBef>
                <a:spcPts val="533"/>
              </a:spcBef>
              <a:buFont typeface="Wingdings" charset="2"/>
              <a:buChar char="§"/>
            </a:pPr>
            <a:r>
              <a:rPr lang="en-US"/>
              <a:t>14pt Intel Clear third level</a:t>
            </a:r>
          </a:p>
          <a:p>
            <a:pPr marL="378875" lvl="3" indent="-156629"/>
            <a:r>
              <a:rPr lang="en-US"/>
              <a:t>12pt Intel Clear fourth level</a:t>
            </a:r>
          </a:p>
          <a:p>
            <a:pPr marL="611702" lvl="4" indent="-148163">
              <a:tabLst/>
            </a:pPr>
            <a:r>
              <a:rPr lang="en-US"/>
              <a:t>12pt Intel Clear fifth level</a:t>
            </a:r>
          </a:p>
        </p:txBody>
      </p:sp>
      <p:sp>
        <p:nvSpPr>
          <p:cNvPr id="8" name="Title 6"/>
          <p:cNvSpPr>
            <a:spLocks noGrp="1"/>
          </p:cNvSpPr>
          <p:nvPr>
            <p:ph type="title" hasCustomPrompt="1"/>
          </p:nvPr>
        </p:nvSpPr>
        <p:spPr>
          <a:xfrm>
            <a:off x="607484" y="943090"/>
            <a:ext cx="10972800" cy="615553"/>
          </a:xfrm>
        </p:spPr>
        <p:txBody>
          <a:bodyPr vert="horz" lIns="0" tIns="0" rIns="0" bIns="0" rtlCol="0" anchor="t" anchorCtr="0">
            <a:spAutoFit/>
          </a:bodyPr>
          <a:lstStyle>
            <a:lvl1pPr>
              <a:defRPr lang="en-US" sz="5333" baseline="0" dirty="0">
                <a:solidFill>
                  <a:schemeClr val="tx1"/>
                </a:solidFill>
              </a:defRPr>
            </a:lvl1pPr>
          </a:lstStyle>
          <a:p>
            <a:pPr lvl="0"/>
            <a:r>
              <a:rPr lang="en-US"/>
              <a:t>Single column with text</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grpSp>
        <p:nvGrpSpPr>
          <p:cNvPr id="9" name="Group 8"/>
          <p:cNvGrpSpPr/>
          <p:nvPr userDrawn="1"/>
        </p:nvGrpSpPr>
        <p:grpSpPr>
          <a:xfrm>
            <a:off x="11504759" y="988423"/>
            <a:ext cx="0" cy="5120640"/>
            <a:chOff x="4159306" y="279"/>
            <a:chExt cx="0" cy="5130936"/>
          </a:xfrm>
        </p:grpSpPr>
        <p:cxnSp>
          <p:nvCxnSpPr>
            <p:cNvPr id="10" name="Straight Connector 9"/>
            <p:cNvCxnSpPr/>
            <p:nvPr userDrawn="1"/>
          </p:nvCxnSpPr>
          <p:spPr>
            <a:xfrm>
              <a:off x="4159306" y="1336455"/>
              <a:ext cx="0" cy="379476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159306" y="776611"/>
              <a:ext cx="0" cy="475488"/>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159306" y="454512"/>
              <a:ext cx="0" cy="23774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159306" y="251285"/>
              <a:ext cx="0" cy="11887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4159306" y="112066"/>
              <a:ext cx="0" cy="5486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159306" y="279"/>
              <a:ext cx="0" cy="2743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grpSp>
      <p:sp>
        <p:nvSpPr>
          <p:cNvPr id="19" name="Footer Placeholder 3">
            <a:extLst>
              <a:ext uri="{FF2B5EF4-FFF2-40B4-BE49-F238E27FC236}">
                <a16:creationId xmlns:a16="http://schemas.microsoft.com/office/drawing/2014/main" id="{0CD21A27-8849-41AC-B0CA-10BA7A284E47}"/>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pic>
        <p:nvPicPr>
          <p:cNvPr id="20" name="Picture 19">
            <a:extLst>
              <a:ext uri="{FF2B5EF4-FFF2-40B4-BE49-F238E27FC236}">
                <a16:creationId xmlns:a16="http://schemas.microsoft.com/office/drawing/2014/main" id="{A2E136F0-676E-4B61-9ED3-84EE18ACAB45}"/>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956801" y="268003"/>
            <a:ext cx="1542473" cy="314151"/>
          </a:xfrm>
          <a:prstGeom prst="rect">
            <a:avLst/>
          </a:prstGeom>
        </p:spPr>
      </p:pic>
      <p:sp>
        <p:nvSpPr>
          <p:cNvPr id="21" name="Rectangle 20">
            <a:extLst>
              <a:ext uri="{FF2B5EF4-FFF2-40B4-BE49-F238E27FC236}">
                <a16:creationId xmlns:a16="http://schemas.microsoft.com/office/drawing/2014/main" id="{D7A5E92F-8B76-44FC-A0B2-5624537A4749}"/>
              </a:ext>
            </a:extLst>
          </p:cNvPr>
          <p:cNvSpPr/>
          <p:nvPr userDrawn="1"/>
        </p:nvSpPr>
        <p:spPr>
          <a:xfrm>
            <a:off x="1119433" y="6192308"/>
            <a:ext cx="3844322" cy="523028"/>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hlinkClick r:id="rId4"/>
              </a:rPr>
              <a:t>Optimization Notice</a:t>
            </a:r>
            <a:endParaRPr lang="en-US" sz="933">
              <a:solidFill>
                <a:schemeClr val="tx1"/>
              </a:solidFill>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rPr>
              <a:t>Copyright ©  2020, Intel Corporation. All rights reserved. </a:t>
            </a:r>
            <a:br>
              <a:rPr lang="en-US" sz="933">
                <a:solidFill>
                  <a:schemeClr val="tx1"/>
                </a:solidFill>
              </a:rPr>
            </a:br>
            <a:r>
              <a:rPr lang="en-US" sz="933">
                <a:solidFill>
                  <a:schemeClr val="tx1"/>
                </a:solidFill>
              </a:rPr>
              <a:t>*Other names and brands may be claimed as the property of others.</a:t>
            </a:r>
          </a:p>
        </p:txBody>
      </p:sp>
    </p:spTree>
    <p:extLst>
      <p:ext uri="{BB962C8B-B14F-4D97-AF65-F5344CB8AC3E}">
        <p14:creationId xmlns:p14="http://schemas.microsoft.com/office/powerpoint/2010/main" val="366260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607484" y="2023873"/>
            <a:ext cx="10970683" cy="4567767"/>
          </a:xfrm>
        </p:spPr>
        <p:txBody>
          <a:bodyPr/>
          <a:lstStyle>
            <a:lvl1pPr>
              <a:defRPr sz="2133">
                <a:solidFill>
                  <a:srgbClr val="0071C5"/>
                </a:solidFill>
              </a:defRPr>
            </a:lvl1pPr>
            <a:lvl2pPr>
              <a:defRPr sz="1867">
                <a:solidFill>
                  <a:schemeClr val="tx2"/>
                </a:solidFill>
              </a:defRPr>
            </a:lvl2pPr>
            <a:lvl3pPr>
              <a:defRPr sz="1867">
                <a:solidFill>
                  <a:schemeClr val="tx2"/>
                </a:solidFill>
              </a:defRPr>
            </a:lvl3pPr>
            <a:lvl4pPr>
              <a:defRPr sz="1600">
                <a:solidFill>
                  <a:schemeClr val="tx2"/>
                </a:solidFill>
              </a:defRPr>
            </a:lvl4pPr>
            <a:lvl5pPr>
              <a:defRPr sz="1400">
                <a:solidFill>
                  <a:schemeClr val="tx2"/>
                </a:solidFill>
              </a:defRPr>
            </a:lvl5p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12"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3" name="Picture 12"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5"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
        <p:nvSpPr>
          <p:cNvPr id="8" name="Slide Number Placeholder 10">
            <a:extLst>
              <a:ext uri="{FF2B5EF4-FFF2-40B4-BE49-F238E27FC236}">
                <a16:creationId xmlns:a16="http://schemas.microsoft.com/office/drawing/2014/main" id="{5E30F09D-3744-D54B-B1DF-00208CD815E3}"/>
              </a:ext>
            </a:extLst>
          </p:cNvPr>
          <p:cNvSpPr>
            <a:spLocks noGrp="1"/>
          </p:cNvSpPr>
          <p:nvPr>
            <p:ph type="sldNum" sz="quarter" idx="12"/>
          </p:nvPr>
        </p:nvSpPr>
        <p:spPr>
          <a:xfrm>
            <a:off x="8739068" y="6286744"/>
            <a:ext cx="2844800" cy="365125"/>
          </a:xfr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22293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10"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3"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Tree>
    <p:extLst>
      <p:ext uri="{BB962C8B-B14F-4D97-AF65-F5344CB8AC3E}">
        <p14:creationId xmlns:p14="http://schemas.microsoft.com/office/powerpoint/2010/main" val="15421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56DB-A2BC-4A27-A2A3-32B018E764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3AD9F-A630-4AB0-A7F9-5906167DD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16F0C-AFD4-4CA6-A870-45756E66DEAB}"/>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5" name="Footer Placeholder 4">
            <a:extLst>
              <a:ext uri="{FF2B5EF4-FFF2-40B4-BE49-F238E27FC236}">
                <a16:creationId xmlns:a16="http://schemas.microsoft.com/office/drawing/2014/main" id="{D31EBC03-37E8-4DA6-8AA1-E0A520751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95748-928B-4514-B4B5-BD5D5DF144C6}"/>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3489759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8"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9" name="Picture 8"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Tree>
    <p:extLst>
      <p:ext uri="{BB962C8B-B14F-4D97-AF65-F5344CB8AC3E}">
        <p14:creationId xmlns:p14="http://schemas.microsoft.com/office/powerpoint/2010/main" val="112226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solidFill>
          <a:schemeClr val="accent1"/>
        </a:soli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653425" y="2323241"/>
            <a:ext cx="2811727"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3956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 name="Picture 9"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9" name="Title 1"/>
          <p:cNvSpPr>
            <a:spLocks noGrp="1"/>
          </p:cNvSpPr>
          <p:nvPr>
            <p:ph type="ctrTitle" hasCustomPrompt="1"/>
          </p:nvPr>
        </p:nvSpPr>
        <p:spPr>
          <a:xfrm>
            <a:off x="584449" y="3320957"/>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279859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2" name="Title 1"/>
          <p:cNvSpPr>
            <a:spLocks noGrp="1"/>
          </p:cNvSpPr>
          <p:nvPr>
            <p:ph type="ctrTitle" hasCustomPrompt="1"/>
          </p:nvPr>
        </p:nvSpPr>
        <p:spPr>
          <a:xfrm>
            <a:off x="584449" y="3372523"/>
            <a:ext cx="10950515" cy="1336387"/>
          </a:xfrm>
        </p:spPr>
        <p:txBody>
          <a:bodyPr lIns="0" rIns="0" anchor="b" anchorCtr="0">
            <a:noAutofit/>
          </a:bodyPr>
          <a:lstStyle>
            <a:lvl1pPr>
              <a:lnSpc>
                <a:spcPts val="7333"/>
              </a:lnSpc>
              <a:spcBef>
                <a:spcPts val="3200"/>
              </a:spcBef>
              <a:defRPr sz="6667" b="0" spc="133" baseline="0">
                <a:solidFill>
                  <a:schemeClr val="bg1"/>
                </a:solidFill>
                <a:latin typeface="Intel Clear"/>
                <a:cs typeface="Intel Clear"/>
              </a:defRPr>
            </a:lvl1pPr>
          </a:lstStyle>
          <a:p>
            <a:r>
              <a:rPr lang="en-US" dirty="0"/>
              <a:t>50pt Intel Clear Title</a:t>
            </a:r>
            <a:br>
              <a:rPr lang="en-US" dirty="0"/>
            </a:br>
            <a:r>
              <a:rPr lang="en-US" dirty="0"/>
              <a:t>with Image</a:t>
            </a:r>
          </a:p>
        </p:txBody>
      </p:sp>
      <p:sp>
        <p:nvSpPr>
          <p:cNvPr id="13" name="Slide Number Placeholder 5"/>
          <p:cNvSpPr>
            <a:spLocks noGrp="1"/>
          </p:cNvSpPr>
          <p:nvPr>
            <p:ph type="sldNum" sz="quarter" idx="12"/>
          </p:nvPr>
        </p:nvSpPr>
        <p:spPr>
          <a:xfrm>
            <a:off x="9163136" y="6432516"/>
            <a:ext cx="2844800" cy="365125"/>
          </a:xfrm>
        </p:spPr>
        <p:txBody>
          <a:bodyPr/>
          <a:lstStyle>
            <a:lvl1pPr>
              <a:defRPr sz="800"/>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17801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sz="1800">
                <a:solidFill>
                  <a:srgbClr val="0071C5"/>
                </a:solidFill>
              </a:defRPr>
            </a:lvl1pPr>
            <a:lvl2pPr>
              <a:defRPr sz="1800"/>
            </a:lvl2pPr>
            <a:lvl3pPr>
              <a:defRPr sz="1800"/>
            </a:lvl3pPr>
            <a:lvl4pPr>
              <a:defRPr sz="1600"/>
            </a:lvl4pPr>
            <a:lvl5pPr>
              <a:defRPr sz="140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0140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Tree>
    <p:extLst>
      <p:ext uri="{BB962C8B-B14F-4D97-AF65-F5344CB8AC3E}">
        <p14:creationId xmlns:p14="http://schemas.microsoft.com/office/powerpoint/2010/main" val="292525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2"/>
                </a:solidFill>
                <a:latin typeface="+mn-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54445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52726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pPr defTabSz="609585"/>
            <a:endParaRPr lang="en-US" sz="1333" dirty="0">
              <a:solidFill>
                <a:srgbClr val="003C71"/>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77612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2800" b="0" i="0" baseline="0">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108858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8361-A2DF-40A7-8675-C0D91E04A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1711E4-C3D4-4E42-B2C6-106807A0B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1A765F-E755-41F4-8510-B4BA3F901808}"/>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5" name="Footer Placeholder 4">
            <a:extLst>
              <a:ext uri="{FF2B5EF4-FFF2-40B4-BE49-F238E27FC236}">
                <a16:creationId xmlns:a16="http://schemas.microsoft.com/office/drawing/2014/main" id="{D6678310-FB32-4E31-BCF7-D1FA45240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7E360-5A5E-4950-9A6D-AA6C73762103}"/>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40622710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hasCustomPrompt="1"/>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rgbClr val="003C7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White Section Break</a:t>
            </a:r>
          </a:p>
        </p:txBody>
      </p:sp>
    </p:spTree>
    <p:extLst>
      <p:ext uri="{BB962C8B-B14F-4D97-AF65-F5344CB8AC3E}">
        <p14:creationId xmlns:p14="http://schemas.microsoft.com/office/powerpoint/2010/main" val="351990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Title 1"/>
          <p:cNvSpPr>
            <a:spLocks noGrp="1"/>
          </p:cNvSpPr>
          <p:nvPr>
            <p:ph type="title"/>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343887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
        <p:nvSpPr>
          <p:cNvPr id="7"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10" name="Title 1"/>
          <p:cNvSpPr>
            <a:spLocks noGrp="1"/>
          </p:cNvSpPr>
          <p:nvPr>
            <p:ph type="title" hasCustomPrompt="1"/>
          </p:nvPr>
        </p:nvSpPr>
        <p:spPr>
          <a:xfrm>
            <a:off x="596195" y="2960992"/>
            <a:ext cx="11595805" cy="1362075"/>
          </a:xfrm>
        </p:spPr>
        <p:txBody>
          <a:bodyPr anchor="b" anchorCtr="0">
            <a:noAutofit/>
          </a:bodyPr>
          <a:lstStyle>
            <a:lvl1pPr algn="l">
              <a:lnSpc>
                <a:spcPts val="7333"/>
              </a:lnSpc>
              <a:spcBef>
                <a:spcPts val="3200"/>
              </a:spcBef>
              <a:defRPr sz="5333" b="0" cap="none" spc="0" baseline="0">
                <a:solidFill>
                  <a:schemeClr val="bg1"/>
                </a:solidFill>
                <a:latin typeface="Intel Clear"/>
                <a:cs typeface="Intel Clear"/>
              </a:defRPr>
            </a:lvl1pPr>
          </a:lstStyle>
          <a:p>
            <a:r>
              <a:rPr lang="en-US" dirty="0"/>
              <a:t>40pt Intel Clear 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46175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64156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6450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3854487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713052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627909" y="6422184"/>
            <a:ext cx="380027" cy="365125"/>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latin typeface="Intel Clear Light" panose="020B0404020203020204" pitchFamily="34" charset="0"/>
              </a:defRPr>
            </a:lvl1pPr>
            <a:lvl2pPr>
              <a:defRPr sz="2400">
                <a:latin typeface="Intel Clear Light" panose="020B0404020203020204" pitchFamily="34" charset="0"/>
              </a:defRPr>
            </a:lvl2pPr>
            <a:lvl3pPr>
              <a:defRPr sz="2400">
                <a:latin typeface="Intel Clear Light" panose="020B0404020203020204" pitchFamily="34" charset="0"/>
              </a:defRPr>
            </a:lvl3pPr>
            <a:lvl4pPr>
              <a:defRPr sz="2133">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21732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7774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lang="en-US" sz="1600" b="0" i="0" kern="1200" baseline="0" dirty="0" smtClean="0">
                <a:solidFill>
                  <a:srgbClr val="F3D54E"/>
                </a:solidFill>
                <a:latin typeface="Intel Clear"/>
                <a:ea typeface="+mn-ea"/>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3" name="Title 1"/>
          <p:cNvSpPr>
            <a:spLocks noGrp="1"/>
          </p:cNvSpPr>
          <p:nvPr>
            <p:ph type="ctrTitle" hasCustomPrompt="1"/>
          </p:nvPr>
        </p:nvSpPr>
        <p:spPr>
          <a:xfrm>
            <a:off x="605369" y="3306044"/>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349471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1DED-4B28-4AB9-B35E-BB43EB4B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8D20B-287D-48C6-959A-160295087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D9210-D43A-4332-9366-873B885C03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AA1DD9-C564-4725-986F-8B7E0F267AA5}"/>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6" name="Footer Placeholder 5">
            <a:extLst>
              <a:ext uri="{FF2B5EF4-FFF2-40B4-BE49-F238E27FC236}">
                <a16:creationId xmlns:a16="http://schemas.microsoft.com/office/drawing/2014/main" id="{10F12D37-7937-475F-B40C-A36320014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A4278-F1C7-4191-A8F2-DCD75694E8C6}"/>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23767455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chemeClr val="bg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6011293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Only-hero">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609600" y="324043"/>
            <a:ext cx="10972800" cy="1158240"/>
          </a:xfrm>
        </p:spPr>
        <p:txBody>
          <a:bodyPr/>
          <a:lstStyle>
            <a:lvl1pPr>
              <a:lnSpc>
                <a:spcPct val="80000"/>
              </a:lnSpc>
              <a:defRPr sz="6400" b="0" i="0" baseline="0">
                <a:solidFill>
                  <a:schemeClr val="accent1">
                    <a:lumMod val="75000"/>
                  </a:schemeClr>
                </a:solidFill>
                <a:latin typeface="Intel Clear Pro Bold" panose="020B0804020202060201" pitchFamily="34" charset="0"/>
                <a:ea typeface="Intel Clear Pro Bold" panose="020B0804020202060201" pitchFamily="34" charset="0"/>
                <a:cs typeface="Intel Clear Pro Bold" panose="020B0804020202060201" pitchFamily="34" charset="0"/>
              </a:defRPr>
            </a:lvl1pPr>
          </a:lstStyle>
          <a:p>
            <a:r>
              <a:rPr lang="en-US"/>
              <a:t>28pt Intel Clear pro Headline</a:t>
            </a:r>
          </a:p>
        </p:txBody>
      </p:sp>
      <p:sp>
        <p:nvSpPr>
          <p:cNvPr id="3" name="Slide Number Placeholder 5">
            <a:extLst>
              <a:ext uri="{FF2B5EF4-FFF2-40B4-BE49-F238E27FC236}">
                <a16:creationId xmlns:a16="http://schemas.microsoft.com/office/drawing/2014/main" id="{2CFB228F-DAF4-4E31-A47B-4378DE10560F}"/>
              </a:ext>
            </a:extLst>
          </p:cNvPr>
          <p:cNvSpPr>
            <a:spLocks noGrp="1"/>
          </p:cNvSpPr>
          <p:nvPr>
            <p:ph type="sldNum" sz="quarter" idx="12"/>
          </p:nvPr>
        </p:nvSpPr>
        <p:spPr>
          <a:xfrm>
            <a:off x="9163136" y="6432516"/>
            <a:ext cx="2844800" cy="365125"/>
          </a:xfrm>
        </p:spPr>
        <p:txBody>
          <a:bodyPr/>
          <a:lstStyle>
            <a:lvl1pPr>
              <a:defRPr/>
            </a:lvl1pPr>
          </a:lstStyle>
          <a:p>
            <a:fld id="{57A8BED9-DBCE-4678-A762-A6BD1C469CC7}" type="slidenum">
              <a:rPr lang="en-US" smtClean="0"/>
              <a:pPr/>
              <a:t>‹#›</a:t>
            </a:fld>
            <a:endParaRPr lang="en-US"/>
          </a:p>
        </p:txBody>
      </p:sp>
    </p:spTree>
    <p:extLst>
      <p:ext uri="{BB962C8B-B14F-4D97-AF65-F5344CB8AC3E}">
        <p14:creationId xmlns:p14="http://schemas.microsoft.com/office/powerpoint/2010/main" val="180397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Subtitle">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04702"/>
            <a:ext cx="11023603" cy="582724"/>
          </a:xfrm>
        </p:spPr>
        <p:txBody>
          <a:bodyPr/>
          <a:lstStyle>
            <a:lvl1pPr>
              <a:defRPr sz="4267">
                <a:solidFill>
                  <a:schemeClr val="tx1"/>
                </a:solidFill>
              </a:defRPr>
            </a:lvl1pPr>
          </a:lstStyle>
          <a:p>
            <a:r>
              <a:rPr lang="en-US"/>
              <a:t>Click to edit title</a:t>
            </a:r>
          </a:p>
        </p:txBody>
      </p:sp>
      <p:sp>
        <p:nvSpPr>
          <p:cNvPr id="3" name="Slide Number Placeholder 2"/>
          <p:cNvSpPr>
            <a:spLocks noGrp="1"/>
          </p:cNvSpPr>
          <p:nvPr>
            <p:ph type="sldNum" sz="quarter" idx="14"/>
          </p:nvPr>
        </p:nvSpPr>
        <p:spPr/>
        <p:txBody>
          <a:bodyPr/>
          <a:lstStyle/>
          <a:p>
            <a:pPr algn="l" defTabSz="609585" eaLnBrk="0" fontAlgn="base" hangingPunct="0">
              <a:spcBef>
                <a:spcPct val="50000"/>
              </a:spcBef>
              <a:spcAft>
                <a:spcPct val="0"/>
              </a:spcAft>
              <a:defRPr/>
            </a:pPr>
            <a:fld id="{FD44707B-D922-47D5-BD24-D96E91B70543}" type="slidenum">
              <a:rPr lang="en-US" smtClean="0">
                <a:solidFill>
                  <a:srgbClr val="FFFFFF"/>
                </a:solidFill>
                <a:cs typeface="Arial" panose="020B0604020202020204" pitchFamily="34" charset="0"/>
              </a:rPr>
              <a:pPr algn="l" defTabSz="609585" eaLnBrk="0" fontAlgn="base" hangingPunct="0">
                <a:spcBef>
                  <a:spcPct val="50000"/>
                </a:spcBef>
                <a:spcAft>
                  <a:spcPct val="0"/>
                </a:spcAft>
                <a:defRPr/>
              </a:pPr>
              <a:t>‹#›</a:t>
            </a:fld>
            <a:endParaRPr lang="en-US">
              <a:solidFill>
                <a:srgbClr val="FFFFFF"/>
              </a:solidFill>
              <a:cs typeface="Arial" panose="020B0604020202020204" pitchFamily="34" charset="0"/>
            </a:endParaRPr>
          </a:p>
        </p:txBody>
      </p:sp>
      <p:sp>
        <p:nvSpPr>
          <p:cNvPr id="4" name="Subtitle Placeholder">
            <a:extLst>
              <a:ext uri="{FF2B5EF4-FFF2-40B4-BE49-F238E27FC236}">
                <a16:creationId xmlns:a16="http://schemas.microsoft.com/office/drawing/2014/main" id="{1DF02EC8-DEA4-495A-B241-901016364695}"/>
              </a:ext>
            </a:extLst>
          </p:cNvPr>
          <p:cNvSpPr>
            <a:spLocks noGrp="1"/>
          </p:cNvSpPr>
          <p:nvPr>
            <p:ph type="body" sz="quarter" idx="15" hasCustomPrompt="1"/>
          </p:nvPr>
        </p:nvSpPr>
        <p:spPr>
          <a:xfrm>
            <a:off x="585216" y="845612"/>
            <a:ext cx="11021568" cy="431800"/>
          </a:xfrm>
        </p:spPr>
        <p:txBody>
          <a:bodyPr tIns="0"/>
          <a:lstStyle>
            <a:lvl1pPr>
              <a:defRPr sz="1867">
                <a:solidFill>
                  <a:srgbClr val="7ED2F6"/>
                </a:solidFill>
              </a:defRPr>
            </a:lvl1pPr>
          </a:lstStyle>
          <a:p>
            <a:pPr lvl="0"/>
            <a:r>
              <a:rPr lang="en-US"/>
              <a:t>Subtitle</a:t>
            </a:r>
            <a:endParaRPr lang="en-IN"/>
          </a:p>
        </p:txBody>
      </p:sp>
      <p:sp>
        <p:nvSpPr>
          <p:cNvPr id="5" name="Rectangle 7">
            <a:extLst>
              <a:ext uri="{FF2B5EF4-FFF2-40B4-BE49-F238E27FC236}">
                <a16:creationId xmlns:a16="http://schemas.microsoft.com/office/drawing/2014/main" id="{862DFA37-4CA4-4445-A10A-423A9C5127F1}"/>
              </a:ext>
            </a:extLst>
          </p:cNvPr>
          <p:cNvSpPr/>
          <p:nvPr userDrawn="1"/>
        </p:nvSpPr>
        <p:spPr>
          <a:xfrm>
            <a:off x="0" y="6290268"/>
            <a:ext cx="12192000" cy="563165"/>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6" name="Straight Connector 5">
            <a:extLst>
              <a:ext uri="{FF2B5EF4-FFF2-40B4-BE49-F238E27FC236}">
                <a16:creationId xmlns:a16="http://schemas.microsoft.com/office/drawing/2014/main" id="{EE1EE0FB-662F-43AC-A068-D9E9BAFB9446}"/>
              </a:ext>
            </a:extLst>
          </p:cNvPr>
          <p:cNvCxnSpPr/>
          <p:nvPr userDrawn="1"/>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3E7164D-CC01-4BB1-BE45-361B9876CB6E}"/>
              </a:ext>
            </a:extLst>
          </p:cNvPr>
          <p:cNvSpPr txBox="1">
            <a:spLocks/>
          </p:cNvSpPr>
          <p:nvPr userDrawn="1"/>
        </p:nvSpPr>
        <p:spPr>
          <a:xfrm>
            <a:off x="11797792" y="6553152"/>
            <a:ext cx="171522" cy="164212"/>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800" kern="1200" smtClean="0">
                <a:solidFill>
                  <a:srgbClr val="FFFFFF"/>
                </a:solidFill>
                <a:latin typeface="+mn-lt"/>
                <a:ea typeface="+mn-ea"/>
                <a:cs typeface="Intel Clear" panose="020B06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IN" sz="1067" smtClean="0"/>
              <a:pPr eaLnBrk="0" fontAlgn="base" hangingPunct="0">
                <a:spcBef>
                  <a:spcPct val="50000"/>
                </a:spcBef>
                <a:spcAft>
                  <a:spcPct val="0"/>
                </a:spcAft>
              </a:pPr>
              <a:t>‹#›</a:t>
            </a:fld>
            <a:endParaRPr lang="en-IN" sz="1067"/>
          </a:p>
        </p:txBody>
      </p:sp>
      <p:grpSp>
        <p:nvGrpSpPr>
          <p:cNvPr id="8" name="Group 7">
            <a:extLst>
              <a:ext uri="{FF2B5EF4-FFF2-40B4-BE49-F238E27FC236}">
                <a16:creationId xmlns:a16="http://schemas.microsoft.com/office/drawing/2014/main" id="{EB954E69-D141-4AC7-933D-A6EAB12C7560}"/>
              </a:ext>
            </a:extLst>
          </p:cNvPr>
          <p:cNvGrpSpPr/>
          <p:nvPr userDrawn="1"/>
        </p:nvGrpSpPr>
        <p:grpSpPr>
          <a:xfrm>
            <a:off x="11027965" y="6486789"/>
            <a:ext cx="452539" cy="298259"/>
            <a:chOff x="451796" y="386081"/>
            <a:chExt cx="1249194" cy="823318"/>
          </a:xfrm>
        </p:grpSpPr>
        <p:sp>
          <p:nvSpPr>
            <p:cNvPr id="9" name="Freeform 36">
              <a:extLst>
                <a:ext uri="{FF2B5EF4-FFF2-40B4-BE49-F238E27FC236}">
                  <a16:creationId xmlns:a16="http://schemas.microsoft.com/office/drawing/2014/main" id="{E2471882-8ACC-4B4D-8844-1FFF6E2808B3}"/>
                </a:ext>
              </a:extLst>
            </p:cNvPr>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 name="Freeform 37">
              <a:extLst>
                <a:ext uri="{FF2B5EF4-FFF2-40B4-BE49-F238E27FC236}">
                  <a16:creationId xmlns:a16="http://schemas.microsoft.com/office/drawing/2014/main" id="{F2ABE839-E2EC-4664-BADE-9A61D08758AF}"/>
                </a:ext>
              </a:extLst>
            </p:cNvPr>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1" name="TextBox 10">
            <a:extLst>
              <a:ext uri="{FF2B5EF4-FFF2-40B4-BE49-F238E27FC236}">
                <a16:creationId xmlns:a16="http://schemas.microsoft.com/office/drawing/2014/main" id="{856A53DF-290B-4388-930A-A5D23C41E23B}"/>
              </a:ext>
            </a:extLst>
          </p:cNvPr>
          <p:cNvSpPr txBox="1"/>
          <p:nvPr userDrawn="1"/>
        </p:nvSpPr>
        <p:spPr>
          <a:xfrm>
            <a:off x="471950" y="6520159"/>
            <a:ext cx="2135521" cy="215444"/>
          </a:xfrm>
          <a:prstGeom prst="rect">
            <a:avLst/>
          </a:prstGeom>
          <a:noFill/>
        </p:spPr>
        <p:txBody>
          <a:bodyPr wrap="none" rtlCol="0" anchor="ctr" anchorCtr="0">
            <a:spAutoFit/>
          </a:bodyPr>
          <a:lstStyle/>
          <a:p>
            <a:pPr algn="l"/>
            <a:r>
              <a:rPr lang="en-US" sz="800" dirty="0">
                <a:solidFill>
                  <a:srgbClr val="FFFFFF"/>
                </a:solidFill>
                <a:latin typeface="+mn-lt"/>
              </a:rPr>
              <a:t>Vision &amp; Edge AI,</a:t>
            </a:r>
            <a:r>
              <a:rPr lang="en-US" sz="800" baseline="0" dirty="0">
                <a:solidFill>
                  <a:srgbClr val="FFFFFF"/>
                </a:solidFill>
                <a:latin typeface="+mn-lt"/>
              </a:rPr>
              <a:t> </a:t>
            </a:r>
            <a:r>
              <a:rPr lang="en-US" sz="800" dirty="0">
                <a:solidFill>
                  <a:srgbClr val="FFFFFF"/>
                </a:solidFill>
                <a:latin typeface="+mn-lt"/>
              </a:rPr>
              <a:t>Internet of Things Group</a:t>
            </a:r>
          </a:p>
        </p:txBody>
      </p:sp>
      <p:sp>
        <p:nvSpPr>
          <p:cNvPr id="12" name="TextBox 11">
            <a:extLst>
              <a:ext uri="{FF2B5EF4-FFF2-40B4-BE49-F238E27FC236}">
                <a16:creationId xmlns:a16="http://schemas.microsoft.com/office/drawing/2014/main" id="{AA91D59B-F281-42FF-B31C-4507E021E7BE}"/>
              </a:ext>
            </a:extLst>
          </p:cNvPr>
          <p:cNvSpPr txBox="1"/>
          <p:nvPr userDrawn="1"/>
        </p:nvSpPr>
        <p:spPr>
          <a:xfrm>
            <a:off x="5200242" y="6520159"/>
            <a:ext cx="978153" cy="215444"/>
          </a:xfrm>
          <a:prstGeom prst="rect">
            <a:avLst/>
          </a:prstGeom>
          <a:noFill/>
        </p:spPr>
        <p:txBody>
          <a:bodyPr wrap="none" rtlCol="0" anchor="ctr" anchorCtr="0">
            <a:spAutoFit/>
          </a:bodyPr>
          <a:lstStyle/>
          <a:p>
            <a:pPr algn="l"/>
            <a:r>
              <a:rPr lang="en-US" sz="800" dirty="0">
                <a:solidFill>
                  <a:srgbClr val="FFFFFF"/>
                </a:solidFill>
                <a:latin typeface="+mn-lt"/>
              </a:rPr>
              <a:t>Intel Corporation</a:t>
            </a:r>
          </a:p>
        </p:txBody>
      </p:sp>
    </p:spTree>
    <p:extLst>
      <p:ext uri="{BB962C8B-B14F-4D97-AF65-F5344CB8AC3E}">
        <p14:creationId xmlns:p14="http://schemas.microsoft.com/office/powerpoint/2010/main" val="9335640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8039-6E8B-49FA-B00C-354FE6666D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E7FB81-D6C1-4B73-BBA1-86CF3FF00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422B4-94CD-4C58-AD2B-785B41AEE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B13A7D-DB76-465F-99AF-CF9BACFEC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3101C-CCD0-4FD4-BAF6-0DFC09413D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D3C10-CF66-49AD-87F3-44871AD691D8}"/>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8" name="Footer Placeholder 7">
            <a:extLst>
              <a:ext uri="{FF2B5EF4-FFF2-40B4-BE49-F238E27FC236}">
                <a16:creationId xmlns:a16="http://schemas.microsoft.com/office/drawing/2014/main" id="{C39ABF24-1EAF-459F-95CA-84FC61DF4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C8D91-4875-4B4B-9D69-BD81EB591EB1}"/>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256604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10B8-D356-4333-A4AA-260B796EE9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BE0160-47EF-4334-B021-62236E74FD34}"/>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4" name="Footer Placeholder 3">
            <a:extLst>
              <a:ext uri="{FF2B5EF4-FFF2-40B4-BE49-F238E27FC236}">
                <a16:creationId xmlns:a16="http://schemas.microsoft.com/office/drawing/2014/main" id="{8CE475D5-4F9D-4592-9520-65BE17CD78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F6E1F-2518-41A4-A543-591A2B82BC92}"/>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338453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2F6394-2FF3-4F49-B6E0-EDA29EA21DAD}"/>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3" name="Footer Placeholder 2">
            <a:extLst>
              <a:ext uri="{FF2B5EF4-FFF2-40B4-BE49-F238E27FC236}">
                <a16:creationId xmlns:a16="http://schemas.microsoft.com/office/drawing/2014/main" id="{2A0CCC1D-706D-4426-8E96-DD68D3375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73ADEE-CCC9-432B-975C-6A467EEEF612}"/>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351622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112A-EE7B-4570-978A-DDF44EB73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52B856-0C23-4744-8C54-6B78350ED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3ECA60-6564-440B-A606-703E84DF2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77049-AD45-412B-A0C2-7009315BE542}"/>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6" name="Footer Placeholder 5">
            <a:extLst>
              <a:ext uri="{FF2B5EF4-FFF2-40B4-BE49-F238E27FC236}">
                <a16:creationId xmlns:a16="http://schemas.microsoft.com/office/drawing/2014/main" id="{613687A8-2457-472A-892A-DCD11BDD4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FD005-9C0C-4B5B-93BC-B745BF1A6C29}"/>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422164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FBCA-100F-4381-BE08-FA986F060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BFAE20-24AB-4ED8-AD32-9823C38CD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47061C-78BC-4A58-91C7-5CD61A983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44967-97B9-4EFF-8751-4EF11815DB47}"/>
              </a:ext>
            </a:extLst>
          </p:cNvPr>
          <p:cNvSpPr>
            <a:spLocks noGrp="1"/>
          </p:cNvSpPr>
          <p:nvPr>
            <p:ph type="dt" sz="half" idx="10"/>
          </p:nvPr>
        </p:nvSpPr>
        <p:spPr/>
        <p:txBody>
          <a:bodyPr/>
          <a:lstStyle/>
          <a:p>
            <a:fld id="{5C2BE9F1-8C52-4CD6-9E19-B6BEDC7FB521}" type="datetimeFigureOut">
              <a:rPr lang="en-US" smtClean="0"/>
              <a:t>8/12/2020</a:t>
            </a:fld>
            <a:endParaRPr lang="en-US"/>
          </a:p>
        </p:txBody>
      </p:sp>
      <p:sp>
        <p:nvSpPr>
          <p:cNvPr id="6" name="Footer Placeholder 5">
            <a:extLst>
              <a:ext uri="{FF2B5EF4-FFF2-40B4-BE49-F238E27FC236}">
                <a16:creationId xmlns:a16="http://schemas.microsoft.com/office/drawing/2014/main" id="{1D80E667-AF92-4951-82E6-6151CD69C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EACC7-6DC5-43B1-8F70-74302064C271}"/>
              </a:ext>
            </a:extLst>
          </p:cNvPr>
          <p:cNvSpPr>
            <a:spLocks noGrp="1"/>
          </p:cNvSpPr>
          <p:nvPr>
            <p:ph type="sldNum" sz="quarter" idx="12"/>
          </p:nvPr>
        </p:nvSpPr>
        <p:spPr/>
        <p:txBody>
          <a:bodyPr/>
          <a:lstStyle/>
          <a:p>
            <a:fld id="{244EEB9B-69EB-4EA5-B05F-F92693A70A65}" type="slidenum">
              <a:rPr lang="en-US" smtClean="0"/>
              <a:t>‹#›</a:t>
            </a:fld>
            <a:endParaRPr lang="en-US"/>
          </a:p>
        </p:txBody>
      </p:sp>
    </p:spTree>
    <p:extLst>
      <p:ext uri="{BB962C8B-B14F-4D97-AF65-F5344CB8AC3E}">
        <p14:creationId xmlns:p14="http://schemas.microsoft.com/office/powerpoint/2010/main" val="253591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DD4E1-72D3-4942-9AEE-D2853C043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9910A2-3D80-4D22-88D6-77553DDCB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04A2D-6FAA-4D77-8DB2-53DCE8F74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BE9F1-8C52-4CD6-9E19-B6BEDC7FB521}" type="datetimeFigureOut">
              <a:rPr lang="en-US" smtClean="0"/>
              <a:t>8/12/2020</a:t>
            </a:fld>
            <a:endParaRPr lang="en-US"/>
          </a:p>
        </p:txBody>
      </p:sp>
      <p:sp>
        <p:nvSpPr>
          <p:cNvPr id="5" name="Footer Placeholder 4">
            <a:extLst>
              <a:ext uri="{FF2B5EF4-FFF2-40B4-BE49-F238E27FC236}">
                <a16:creationId xmlns:a16="http://schemas.microsoft.com/office/drawing/2014/main" id="{4BCB5F3F-30D2-4FBE-AD84-6440D197D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92B472-D61C-4B65-ABA7-4D47E7FFC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EEB9B-69EB-4EA5-B05F-F92693A70A65}" type="slidenum">
              <a:rPr lang="en-US" smtClean="0"/>
              <a:t>‹#›</a:t>
            </a:fld>
            <a:endParaRPr lang="en-US"/>
          </a:p>
        </p:txBody>
      </p:sp>
    </p:spTree>
    <p:extLst>
      <p:ext uri="{BB962C8B-B14F-4D97-AF65-F5344CB8AC3E}">
        <p14:creationId xmlns:p14="http://schemas.microsoft.com/office/powerpoint/2010/main" val="167723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83" y="1094128"/>
            <a:ext cx="10974916" cy="852064"/>
          </a:xfrm>
          <a:prstGeom prst="rect">
            <a:avLst/>
          </a:prstGeom>
        </p:spPr>
        <p:txBody>
          <a:bodyPr vert="horz" lIns="0" tIns="0" rIns="0" bIns="0" rtlCol="0" anchor="t" anchorCtr="0">
            <a:noAutofit/>
          </a:bodyPr>
          <a:lstStyle/>
          <a:p>
            <a:r>
              <a:rPr lang="en-US"/>
              <a:t>48pt Intel Clear pro bold Headline</a:t>
            </a:r>
          </a:p>
        </p:txBody>
      </p:sp>
      <p:sp>
        <p:nvSpPr>
          <p:cNvPr id="3" name="Text Placeholder 2"/>
          <p:cNvSpPr>
            <a:spLocks noGrp="1"/>
          </p:cNvSpPr>
          <p:nvPr>
            <p:ph type="body" idx="1"/>
          </p:nvPr>
        </p:nvSpPr>
        <p:spPr>
          <a:xfrm>
            <a:off x="607484" y="2028989"/>
            <a:ext cx="10970683" cy="4567767"/>
          </a:xfrm>
          <a:prstGeom prst="rect">
            <a:avLst/>
          </a:prstGeom>
        </p:spPr>
        <p:txBody>
          <a:bodyPr vert="horz" lIns="0" tIns="0" rIns="0" bIns="0" rtlCol="0">
            <a:noAutofit/>
          </a:body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6" name="Slide Number Placeholder 5"/>
          <p:cNvSpPr>
            <a:spLocks noGrp="1"/>
          </p:cNvSpPr>
          <p:nvPr>
            <p:ph type="sldNum" sz="quarter" idx="4"/>
          </p:nvPr>
        </p:nvSpPr>
        <p:spPr>
          <a:xfrm>
            <a:off x="8739068" y="6286744"/>
            <a:ext cx="2844800" cy="365125"/>
          </a:xfrm>
          <a:prstGeom prst="rect">
            <a:avLst/>
          </a:prstGeom>
        </p:spPr>
        <p:txBody>
          <a:bodyPr vert="horz" lIns="0" tIns="0" rIns="0" bIns="0" rtlCol="0" anchor="ctr"/>
          <a:lstStyle>
            <a:lvl1pPr algn="r">
              <a:defRPr sz="1067">
                <a:solidFill>
                  <a:srgbClr val="000000"/>
                </a:solidFill>
                <a:latin typeface="+mn-lt"/>
                <a:cs typeface="Intel Clear"/>
              </a:defRPr>
            </a:lvl1pPr>
          </a:lstStyle>
          <a:p>
            <a:fld id="{EE2556C5-CE8C-6547-B838-EA80C61A4AF7}" type="slidenum">
              <a:rPr lang="en-US" smtClean="0"/>
              <a:pPr/>
              <a:t>‹#›</a:t>
            </a:fld>
            <a:endParaRPr lang="en-US"/>
          </a:p>
        </p:txBody>
      </p:sp>
      <p:pic>
        <p:nvPicPr>
          <p:cNvPr id="13" name="Picture 2" descr="\\.psf\Home\Desktop\Intel.png"/>
          <p:cNvPicPr>
            <a:picLocks noChangeAspect="1" noChangeArrowheads="1"/>
          </p:cNvPicPr>
          <p:nvPr userDrawn="1"/>
        </p:nvPicPr>
        <p:blipFill>
          <a:blip r:embed="rId33"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Footer Placeholder 3">
            <a:extLst>
              <a:ext uri="{FF2B5EF4-FFF2-40B4-BE49-F238E27FC236}">
                <a16:creationId xmlns:a16="http://schemas.microsoft.com/office/drawing/2014/main" id="{88865EBC-ED64-4645-A86C-F3B6CACAE6B3}"/>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spTree>
    <p:extLst>
      <p:ext uri="{BB962C8B-B14F-4D97-AF65-F5344CB8AC3E}">
        <p14:creationId xmlns:p14="http://schemas.microsoft.com/office/powerpoint/2010/main" val="2061159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09585" rtl="0" eaLnBrk="1" latinLnBrk="0" hangingPunct="1">
        <a:lnSpc>
          <a:spcPct val="75000"/>
        </a:lnSpc>
        <a:spcBef>
          <a:spcPct val="0"/>
        </a:spcBef>
        <a:buNone/>
        <a:defRPr sz="6400" b="0" i="0" kern="1200" cap="all" spc="0" normalizeH="0" baseline="0">
          <a:solidFill>
            <a:schemeClr val="tx1"/>
          </a:solidFill>
          <a:latin typeface="+mj-lt"/>
          <a:ea typeface="Intel Clear"/>
          <a:cs typeface="Intel Clear Pro Bold"/>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133"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1867" kern="1200" baseline="0">
          <a:solidFill>
            <a:schemeClr val="tx2"/>
          </a:solidFill>
          <a:latin typeface="+mn-lt"/>
          <a:ea typeface="+mn-ea"/>
          <a:cs typeface="Intel Clear" panose="020B0604020203020204" pitchFamily="34" charset="0"/>
        </a:defRPr>
      </a:lvl2pPr>
      <a:lvl3pPr marL="607469" indent="-224361" algn="l" defTabSz="609585" rtl="0" eaLnBrk="1" latinLnBrk="0" hangingPunct="1">
        <a:spcBef>
          <a:spcPts val="1067"/>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3pPr>
      <a:lvl4pPr marL="918610" indent="-232828" algn="l" defTabSz="609585"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221287" indent="-222245" algn="l" defTabSz="609585" rtl="0" eaLnBrk="1" latinLnBrk="0" hangingPunct="1">
        <a:spcBef>
          <a:spcPct val="200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opencv/open_model_zoo" TargetMode="External"/><Relationship Id="rId7"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hyperlink" Target="https://docs.openvinotoolkit.org/latest/_demos_gaze_estimation_demo_README.html" TargetMode="External"/><Relationship Id="rId5" Type="http://schemas.openxmlformats.org/officeDocument/2006/relationships/hyperlink" Target="https://docs.openvinotoolkit.org/latest/_demos_python_demos_multi_camera_multi_person_tracking_README.html" TargetMode="External"/><Relationship Id="rId4" Type="http://schemas.openxmlformats.org/officeDocument/2006/relationships/hyperlink" Target="https://docs.openvinotoolkit.org/latest/_demos_smart_classroom_demo_READM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docs.openvinotoolkit.org/latest/_docs_IE_DG_Integrate_with_customer_application_new_API.html"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Inference Engine</a:t>
            </a:r>
          </a:p>
        </p:txBody>
      </p:sp>
    </p:spTree>
    <p:extLst>
      <p:ext uri="{BB962C8B-B14F-4D97-AF65-F5344CB8AC3E}">
        <p14:creationId xmlns:p14="http://schemas.microsoft.com/office/powerpoint/2010/main" val="1779286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A4A07E-D7F8-474F-8FEC-03C86AF547C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3" name="Content Placeholder 2"/>
          <p:cNvSpPr>
            <a:spLocks noGrp="1"/>
          </p:cNvSpPr>
          <p:nvPr>
            <p:ph sz="half" idx="1"/>
          </p:nvPr>
        </p:nvSpPr>
        <p:spPr>
          <a:xfrm>
            <a:off x="609600" y="1828800"/>
            <a:ext cx="6253289" cy="4457944"/>
          </a:xfrm>
          <a:prstGeom prst="rect">
            <a:avLst/>
          </a:prstGeom>
        </p:spPr>
        <p:txBody>
          <a:bodyPr/>
          <a:lstStyle/>
          <a:p>
            <a:pPr marL="0" indent="0">
              <a:buNone/>
            </a:pPr>
            <a:r>
              <a:rPr lang="en-US" sz="2400" b="0" dirty="0">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Automatic load-balancing between devices (inference requests level) for full system utilization</a:t>
            </a:r>
          </a:p>
          <a:p>
            <a:pPr marL="342900" indent="-342900">
              <a:buFont typeface="Wingdings" panose="05000000000000000000" pitchFamily="2" charset="2"/>
              <a:buChar char="§"/>
            </a:pPr>
            <a:r>
              <a:rPr lang="ru-RU" sz="2000" b="0" dirty="0">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А</a:t>
            </a:r>
            <a:r>
              <a:rPr lang="en-US" sz="2000" b="0" dirty="0" err="1">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ny</a:t>
            </a:r>
            <a:r>
              <a:rPr lang="en-US" sz="2000" b="0" dirty="0">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 combinations of the following devices</a:t>
            </a:r>
            <a:r>
              <a:rPr lang="ru-RU" sz="2000" b="0" dirty="0">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 </a:t>
            </a:r>
            <a:r>
              <a:rPr lang="en-US" sz="2000" b="0" dirty="0">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are supported (CPU, </a:t>
            </a:r>
            <a:r>
              <a:rPr lang="en-US" sz="2000" b="0" dirty="0" err="1">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iGPU</a:t>
            </a:r>
            <a:r>
              <a:rPr lang="en-US" sz="2000" b="0" dirty="0">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 VPU, HDDL)</a:t>
            </a:r>
          </a:p>
          <a:p>
            <a:pPr marL="342900" indent="-342900">
              <a:buFont typeface="Wingdings" panose="05000000000000000000" pitchFamily="2" charset="2"/>
              <a:buChar char="§"/>
            </a:pPr>
            <a:r>
              <a:rPr lang="en-US" sz="2000" b="0" dirty="0">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As easy as “-d MULTI:CPU,GPU” for </a:t>
            </a:r>
            <a:r>
              <a:rPr lang="en-US" sz="2000" b="0" dirty="0" err="1">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cmd</a:t>
            </a:r>
            <a:r>
              <a:rPr lang="en-US" sz="2000" b="0" dirty="0">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-line option of your favorite sample/demo</a:t>
            </a:r>
          </a:p>
          <a:p>
            <a:pPr marL="342900" indent="-342900">
              <a:buFont typeface="Wingdings" panose="05000000000000000000" pitchFamily="2" charset="2"/>
              <a:buChar char="§"/>
            </a:pPr>
            <a:r>
              <a:rPr lang="en-US" sz="2000" b="0" dirty="0">
                <a:solidFill>
                  <a:schemeClr val="tx1">
                    <a:lumMod val="65000"/>
                    <a:lumOff val="35000"/>
                  </a:schemeClr>
                </a:solidFill>
                <a:latin typeface="Intel Clear" panose="020B0604020203020204" pitchFamily="34" charset="0"/>
                <a:ea typeface="Intel Clear" panose="020B0604020203020204" pitchFamily="34" charset="0"/>
                <a:cs typeface="Intel Clear" panose="020B0604020203020204" pitchFamily="34" charset="0"/>
              </a:rPr>
              <a:t>C++ example (Python is similar)</a:t>
            </a:r>
          </a:p>
        </p:txBody>
      </p:sp>
      <p:grpSp>
        <p:nvGrpSpPr>
          <p:cNvPr id="56" name="Group 55"/>
          <p:cNvGrpSpPr/>
          <p:nvPr/>
        </p:nvGrpSpPr>
        <p:grpSpPr>
          <a:xfrm>
            <a:off x="7859744" y="1798932"/>
            <a:ext cx="4019063" cy="3946746"/>
            <a:chOff x="8085773" y="1144588"/>
            <a:chExt cx="3569385" cy="3505159"/>
          </a:xfrm>
        </p:grpSpPr>
        <p:sp>
          <p:nvSpPr>
            <p:cNvPr id="5" name="Rounded Rectangle 4">
              <a:extLst>
                <a:ext uri="{FF2B5EF4-FFF2-40B4-BE49-F238E27FC236}">
                  <a16:creationId xmlns:a16="http://schemas.microsoft.com/office/drawing/2014/main" id="{CF058A28-E8CA-2A45-BF60-C6C16949E5C9}"/>
                </a:ext>
              </a:extLst>
            </p:cNvPr>
            <p:cNvSpPr/>
            <p:nvPr/>
          </p:nvSpPr>
          <p:spPr>
            <a:xfrm>
              <a:off x="8085774" y="1895479"/>
              <a:ext cx="3339169" cy="2368293"/>
            </a:xfrm>
            <a:prstGeom prst="roundRect">
              <a:avLst>
                <a:gd name="adj" fmla="val 7213"/>
              </a:avLst>
            </a:prstGeom>
            <a:solidFill>
              <a:schemeClr val="bg1">
                <a:lumMod val="95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1C5">
                      <a:lumMod val="50000"/>
                    </a:srgbClr>
                  </a:solidFill>
                  <a:effectLst/>
                  <a:uLnTx/>
                  <a:uFillTx/>
                  <a:latin typeface="Intel Clear"/>
                  <a:ea typeface="+mn-ea"/>
                  <a:cs typeface="+mn-cs"/>
                </a:rPr>
                <a:t>Inference </a:t>
              </a:r>
              <a:br>
                <a:rPr kumimoji="0" lang="en-US" sz="1400" b="1" i="0" u="none" strike="noStrike" kern="1200" cap="none" spc="0" normalizeH="0" baseline="0" noProof="0" dirty="0">
                  <a:ln>
                    <a:noFill/>
                  </a:ln>
                  <a:solidFill>
                    <a:srgbClr val="0071C5">
                      <a:lumMod val="50000"/>
                    </a:srgbClr>
                  </a:solidFill>
                  <a:effectLst/>
                  <a:uLnTx/>
                  <a:uFillTx/>
                  <a:latin typeface="Intel Clear"/>
                  <a:ea typeface="+mn-ea"/>
                  <a:cs typeface="+mn-cs"/>
                </a:rPr>
              </a:br>
              <a:r>
                <a:rPr kumimoji="0" lang="en-US" sz="1400" b="1" i="0" u="none" strike="noStrike" kern="1200" cap="none" spc="0" normalizeH="0" baseline="0" noProof="0" dirty="0">
                  <a:ln>
                    <a:noFill/>
                  </a:ln>
                  <a:solidFill>
                    <a:srgbClr val="0071C5">
                      <a:lumMod val="50000"/>
                    </a:srgbClr>
                  </a:solidFill>
                  <a:effectLst/>
                  <a:uLnTx/>
                  <a:uFillTx/>
                  <a:latin typeface="Intel Clear"/>
                  <a:ea typeface="+mn-ea"/>
                  <a:cs typeface="+mn-cs"/>
                </a:rPr>
                <a:t>Engine</a:t>
              </a:r>
            </a:p>
          </p:txBody>
        </p:sp>
        <p:sp>
          <p:nvSpPr>
            <p:cNvPr id="6" name="Snip Diagonal Corner Rectangle 5">
              <a:extLst>
                <a:ext uri="{FF2B5EF4-FFF2-40B4-BE49-F238E27FC236}">
                  <a16:creationId xmlns:a16="http://schemas.microsoft.com/office/drawing/2014/main" id="{5ADD158E-9795-E14D-990A-29C5ABD985FB}"/>
                </a:ext>
              </a:extLst>
            </p:cNvPr>
            <p:cNvSpPr/>
            <p:nvPr/>
          </p:nvSpPr>
          <p:spPr>
            <a:xfrm>
              <a:off x="8085773" y="1144588"/>
              <a:ext cx="3339170" cy="249767"/>
            </a:xfrm>
            <a:prstGeom prst="snip2DiagRect">
              <a:avLst>
                <a:gd name="adj1" fmla="val 0"/>
                <a:gd name="adj2" fmla="val 21278"/>
              </a:avLst>
            </a:prstGeom>
            <a:solidFill>
              <a:schemeClr val="accent6">
                <a:lumMod val="20000"/>
                <a:lumOff val="80000"/>
              </a:schemeClr>
            </a:solidFill>
            <a:ln w="1905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C4C02">
                      <a:lumMod val="50000"/>
                    </a:srgbClr>
                  </a:solidFill>
                  <a:effectLst/>
                  <a:uLnTx/>
                  <a:uFillTx/>
                  <a:latin typeface="Intel Clear"/>
                  <a:ea typeface="+mn-ea"/>
                  <a:cs typeface="+mn-cs"/>
                </a:rPr>
                <a:t>Application</a:t>
              </a:r>
            </a:p>
          </p:txBody>
        </p:sp>
        <p:sp>
          <p:nvSpPr>
            <p:cNvPr id="7" name="Rectangle 6">
              <a:extLst>
                <a:ext uri="{FF2B5EF4-FFF2-40B4-BE49-F238E27FC236}">
                  <a16:creationId xmlns:a16="http://schemas.microsoft.com/office/drawing/2014/main" id="{89342062-A95D-C645-A024-7C193F428E35}"/>
                </a:ext>
              </a:extLst>
            </p:cNvPr>
            <p:cNvSpPr/>
            <p:nvPr/>
          </p:nvSpPr>
          <p:spPr>
            <a:xfrm>
              <a:off x="8840958" y="2059910"/>
              <a:ext cx="1828800" cy="244444"/>
            </a:xfrm>
            <a:prstGeom prst="rect">
              <a:avLst/>
            </a:prstGeom>
            <a:solidFill>
              <a:schemeClr val="accent1">
                <a:lumMod val="60000"/>
                <a:lumOff val="4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1C5">
                      <a:lumMod val="50000"/>
                    </a:srgbClr>
                  </a:solidFill>
                  <a:effectLst/>
                  <a:uLnTx/>
                  <a:uFillTx/>
                  <a:latin typeface="Intel Clear"/>
                  <a:ea typeface="+mn-ea"/>
                  <a:cs typeface="+mn-cs"/>
                </a:rPr>
                <a:t>Queue Manager</a:t>
              </a:r>
            </a:p>
          </p:txBody>
        </p:sp>
        <p:cxnSp>
          <p:nvCxnSpPr>
            <p:cNvPr id="8" name="Straight Arrow Connector 7">
              <a:extLst>
                <a:ext uri="{FF2B5EF4-FFF2-40B4-BE49-F238E27FC236}">
                  <a16:creationId xmlns:a16="http://schemas.microsoft.com/office/drawing/2014/main" id="{FA1CDAE9-BF35-F843-953C-ECF657C9F86E}"/>
                </a:ext>
              </a:extLst>
            </p:cNvPr>
            <p:cNvCxnSpPr>
              <a:cxnSpLocks/>
              <a:stCxn id="6" idx="1"/>
              <a:endCxn id="7" idx="0"/>
            </p:cNvCxnSpPr>
            <p:nvPr/>
          </p:nvCxnSpPr>
          <p:spPr>
            <a:xfrm>
              <a:off x="9755358" y="1394355"/>
              <a:ext cx="0" cy="665555"/>
            </a:xfrm>
            <a:prstGeom prst="straightConnector1">
              <a:avLst/>
            </a:prstGeom>
            <a:ln w="38100">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 name="Rounded Rectangle 8">
              <a:extLst>
                <a:ext uri="{FF2B5EF4-FFF2-40B4-BE49-F238E27FC236}">
                  <a16:creationId xmlns:a16="http://schemas.microsoft.com/office/drawing/2014/main" id="{B4C9685A-6797-C049-804F-B4ABF3A06983}"/>
                </a:ext>
              </a:extLst>
            </p:cNvPr>
            <p:cNvSpPr/>
            <p:nvPr/>
          </p:nvSpPr>
          <p:spPr>
            <a:xfrm>
              <a:off x="8660151" y="4330035"/>
              <a:ext cx="680890" cy="319711"/>
            </a:xfrm>
            <a:prstGeom prst="roundRect">
              <a:avLst/>
            </a:prstGeom>
            <a:solidFill>
              <a:schemeClr val="bg1">
                <a:lumMod val="75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1C5">
                      <a:lumMod val="50000"/>
                    </a:srgbClr>
                  </a:solidFill>
                  <a:effectLst/>
                  <a:uLnTx/>
                  <a:uFillTx/>
                  <a:latin typeface="Intel Clear" panose="020B0604020203020204" pitchFamily="34" charset="0"/>
                  <a:ea typeface="Intel Clear" panose="020B0604020203020204" pitchFamily="34" charset="0"/>
                  <a:cs typeface="Intel Clear" panose="020B0604020203020204" pitchFamily="34" charset="0"/>
                </a:rPr>
                <a:t>CPU</a:t>
              </a:r>
            </a:p>
          </p:txBody>
        </p:sp>
        <p:sp>
          <p:nvSpPr>
            <p:cNvPr id="10" name="Rounded Rectangle 9">
              <a:extLst>
                <a:ext uri="{FF2B5EF4-FFF2-40B4-BE49-F238E27FC236}">
                  <a16:creationId xmlns:a16="http://schemas.microsoft.com/office/drawing/2014/main" id="{6A46761F-E744-9044-B15A-D1E9B1CC7D08}"/>
                </a:ext>
              </a:extLst>
            </p:cNvPr>
            <p:cNvSpPr/>
            <p:nvPr/>
          </p:nvSpPr>
          <p:spPr>
            <a:xfrm>
              <a:off x="9414913" y="4330036"/>
              <a:ext cx="680890" cy="319711"/>
            </a:xfrm>
            <a:prstGeom prst="roundRect">
              <a:avLst/>
            </a:prstGeom>
            <a:solidFill>
              <a:schemeClr val="bg1">
                <a:lumMod val="75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1C5">
                      <a:lumMod val="50000"/>
                    </a:srgbClr>
                  </a:solidFill>
                  <a:effectLst/>
                  <a:uLnTx/>
                  <a:uFillTx/>
                  <a:latin typeface="Intel Clear" panose="020B0604020203020204" pitchFamily="34" charset="0"/>
                  <a:ea typeface="Intel Clear" panose="020B0604020203020204" pitchFamily="34" charset="0"/>
                  <a:cs typeface="Intel Clear" panose="020B0604020203020204" pitchFamily="34" charset="0"/>
                </a:rPr>
                <a:t>GPU</a:t>
              </a:r>
            </a:p>
          </p:txBody>
        </p:sp>
        <p:sp>
          <p:nvSpPr>
            <p:cNvPr id="11" name="Rounded Rectangle 10">
              <a:extLst>
                <a:ext uri="{FF2B5EF4-FFF2-40B4-BE49-F238E27FC236}">
                  <a16:creationId xmlns:a16="http://schemas.microsoft.com/office/drawing/2014/main" id="{FDBCEA24-1E41-6341-BBDF-4CBF8B4AC93B}"/>
                </a:ext>
              </a:extLst>
            </p:cNvPr>
            <p:cNvSpPr/>
            <p:nvPr/>
          </p:nvSpPr>
          <p:spPr>
            <a:xfrm>
              <a:off x="10172421" y="4330035"/>
              <a:ext cx="680890" cy="319711"/>
            </a:xfrm>
            <a:prstGeom prst="roundRect">
              <a:avLst/>
            </a:prstGeom>
            <a:solidFill>
              <a:schemeClr val="bg1">
                <a:lumMod val="75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1C5">
                      <a:lumMod val="50000"/>
                    </a:srgbClr>
                  </a:solidFill>
                  <a:effectLst/>
                  <a:uLnTx/>
                  <a:uFillTx/>
                  <a:latin typeface="Intel Clear" panose="020B0604020203020204" pitchFamily="34" charset="0"/>
                  <a:ea typeface="Intel Clear" panose="020B0604020203020204" pitchFamily="34" charset="0"/>
                  <a:cs typeface="Intel Clear" panose="020B0604020203020204" pitchFamily="34" charset="0"/>
                </a:rPr>
                <a:t>VPU</a:t>
              </a:r>
            </a:p>
          </p:txBody>
        </p:sp>
        <p:sp>
          <p:nvSpPr>
            <p:cNvPr id="12" name="TextBox 11">
              <a:extLst>
                <a:ext uri="{FF2B5EF4-FFF2-40B4-BE49-F238E27FC236}">
                  <a16:creationId xmlns:a16="http://schemas.microsoft.com/office/drawing/2014/main" id="{16CAF302-4DE0-E041-95DB-13E5A03774CF}"/>
                </a:ext>
              </a:extLst>
            </p:cNvPr>
            <p:cNvSpPr txBox="1"/>
            <p:nvPr/>
          </p:nvSpPr>
          <p:spPr>
            <a:xfrm>
              <a:off x="8774463" y="2368108"/>
              <a:ext cx="398623" cy="328009"/>
            </a:xfrm>
            <a:prstGeom prst="rect">
              <a:avLst/>
            </a:prstGeom>
            <a:noFill/>
          </p:spPr>
          <p:txBody>
            <a:bodyPr vert="horz"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C71"/>
                  </a:solidFill>
                  <a:effectLst/>
                  <a:uLnTx/>
                  <a:uFillTx/>
                  <a:latin typeface="Intel Clear" panose="020B0604020203020204" pitchFamily="34" charset="0"/>
                  <a:ea typeface="Intel Clear" panose="020B0604020203020204" pitchFamily="34" charset="0"/>
                  <a:cs typeface="Intel Clear" panose="020B0604020203020204" pitchFamily="34" charset="0"/>
                </a:rPr>
                <a:t>CPU </a:t>
              </a:r>
              <a:br>
                <a:rPr kumimoji="0" lang="en-US" sz="1200" b="1" i="0" u="none" strike="noStrike" kern="1200" cap="none" spc="0" normalizeH="0" baseline="0" noProof="0" dirty="0">
                  <a:ln>
                    <a:noFill/>
                  </a:ln>
                  <a:solidFill>
                    <a:srgbClr val="003C71"/>
                  </a:solidFill>
                  <a:effectLst/>
                  <a:uLnTx/>
                  <a:uFillTx/>
                  <a:latin typeface="Intel Clear" panose="020B0604020203020204" pitchFamily="34" charset="0"/>
                  <a:ea typeface="Intel Clear" panose="020B0604020203020204" pitchFamily="34" charset="0"/>
                  <a:cs typeface="Intel Clear" panose="020B0604020203020204" pitchFamily="34" charset="0"/>
                </a:rPr>
              </a:br>
              <a:r>
                <a:rPr kumimoji="0" lang="en-US" sz="1200" b="1" i="0" u="none" strike="noStrike" kern="1200" cap="none" spc="0" normalizeH="0" baseline="0" noProof="0" dirty="0">
                  <a:ln>
                    <a:noFill/>
                  </a:ln>
                  <a:solidFill>
                    <a:srgbClr val="003C71"/>
                  </a:solidFill>
                  <a:effectLst/>
                  <a:uLnTx/>
                  <a:uFillTx/>
                  <a:latin typeface="Intel Clear" panose="020B0604020203020204" pitchFamily="34" charset="0"/>
                  <a:ea typeface="Intel Clear" panose="020B0604020203020204" pitchFamily="34" charset="0"/>
                  <a:cs typeface="Intel Clear" panose="020B0604020203020204" pitchFamily="34" charset="0"/>
                </a:rPr>
                <a:t>queue</a:t>
              </a:r>
            </a:p>
          </p:txBody>
        </p:sp>
        <p:sp>
          <p:nvSpPr>
            <p:cNvPr id="13" name="TextBox 12">
              <a:extLst>
                <a:ext uri="{FF2B5EF4-FFF2-40B4-BE49-F238E27FC236}">
                  <a16:creationId xmlns:a16="http://schemas.microsoft.com/office/drawing/2014/main" id="{F323C30D-5968-F142-A986-2F7DA2D97EB1}"/>
                </a:ext>
              </a:extLst>
            </p:cNvPr>
            <p:cNvSpPr txBox="1"/>
            <p:nvPr/>
          </p:nvSpPr>
          <p:spPr>
            <a:xfrm>
              <a:off x="9556047" y="2373116"/>
              <a:ext cx="398622" cy="328009"/>
            </a:xfrm>
            <a:prstGeom prst="rect">
              <a:avLst/>
            </a:prstGeom>
            <a:noFill/>
          </p:spPr>
          <p:txBody>
            <a:bodyPr vert="horz"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C71"/>
                  </a:solidFill>
                  <a:effectLst/>
                  <a:uLnTx/>
                  <a:uFillTx/>
                  <a:latin typeface="Intel Clear" panose="020B0604020203020204" pitchFamily="34" charset="0"/>
                  <a:ea typeface="Intel Clear" panose="020B0604020203020204" pitchFamily="34" charset="0"/>
                  <a:cs typeface="Intel Clear" panose="020B0604020203020204" pitchFamily="34" charset="0"/>
                </a:rPr>
                <a:t>GPU </a:t>
              </a:r>
              <a:br>
                <a:rPr kumimoji="0" lang="en-US" sz="1200" b="1" i="0" u="none" strike="noStrike" kern="1200" cap="none" spc="0" normalizeH="0" baseline="0" noProof="0" dirty="0">
                  <a:ln>
                    <a:noFill/>
                  </a:ln>
                  <a:solidFill>
                    <a:srgbClr val="003C71"/>
                  </a:solidFill>
                  <a:effectLst/>
                  <a:uLnTx/>
                  <a:uFillTx/>
                  <a:latin typeface="Intel Clear" panose="020B0604020203020204" pitchFamily="34" charset="0"/>
                  <a:ea typeface="Intel Clear" panose="020B0604020203020204" pitchFamily="34" charset="0"/>
                  <a:cs typeface="Intel Clear" panose="020B0604020203020204" pitchFamily="34" charset="0"/>
                </a:rPr>
              </a:br>
              <a:r>
                <a:rPr kumimoji="0" lang="en-US" sz="1200" b="1" i="0" u="none" strike="noStrike" kern="1200" cap="none" spc="0" normalizeH="0" baseline="0" noProof="0" dirty="0">
                  <a:ln>
                    <a:noFill/>
                  </a:ln>
                  <a:solidFill>
                    <a:srgbClr val="003C71"/>
                  </a:solidFill>
                  <a:effectLst/>
                  <a:uLnTx/>
                  <a:uFillTx/>
                  <a:latin typeface="Intel Clear" panose="020B0604020203020204" pitchFamily="34" charset="0"/>
                  <a:ea typeface="Intel Clear" panose="020B0604020203020204" pitchFamily="34" charset="0"/>
                  <a:cs typeface="Intel Clear" panose="020B0604020203020204" pitchFamily="34" charset="0"/>
                </a:rPr>
                <a:t>queue</a:t>
              </a:r>
            </a:p>
          </p:txBody>
        </p:sp>
        <p:sp>
          <p:nvSpPr>
            <p:cNvPr id="14" name="TextBox 13">
              <a:extLst>
                <a:ext uri="{FF2B5EF4-FFF2-40B4-BE49-F238E27FC236}">
                  <a16:creationId xmlns:a16="http://schemas.microsoft.com/office/drawing/2014/main" id="{FC895C00-CD27-6C49-99F3-40441D025E82}"/>
                </a:ext>
              </a:extLst>
            </p:cNvPr>
            <p:cNvSpPr txBox="1"/>
            <p:nvPr/>
          </p:nvSpPr>
          <p:spPr>
            <a:xfrm>
              <a:off x="10320378" y="2368108"/>
              <a:ext cx="450891" cy="328009"/>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C71"/>
                  </a:solidFill>
                  <a:effectLst/>
                  <a:uLnTx/>
                  <a:uFillTx/>
                  <a:latin typeface="Intel Clear" panose="020B0604020203020204" pitchFamily="34" charset="0"/>
                  <a:ea typeface="Intel Clear" panose="020B0604020203020204" pitchFamily="34" charset="0"/>
                  <a:cs typeface="Intel Clear" panose="020B0604020203020204" pitchFamily="34" charset="0"/>
                </a:rPr>
                <a:t>VPU </a:t>
              </a:r>
              <a:br>
                <a:rPr kumimoji="0" lang="en-US" sz="1200" b="1" i="0" u="none" strike="noStrike" kern="1200" cap="none" spc="0" normalizeH="0" baseline="0" noProof="0" dirty="0">
                  <a:ln>
                    <a:noFill/>
                  </a:ln>
                  <a:solidFill>
                    <a:srgbClr val="003C71"/>
                  </a:solidFill>
                  <a:effectLst/>
                  <a:uLnTx/>
                  <a:uFillTx/>
                  <a:latin typeface="Intel Clear" panose="020B0604020203020204" pitchFamily="34" charset="0"/>
                  <a:ea typeface="Intel Clear" panose="020B0604020203020204" pitchFamily="34" charset="0"/>
                  <a:cs typeface="Intel Clear" panose="020B0604020203020204" pitchFamily="34" charset="0"/>
                </a:rPr>
              </a:br>
              <a:r>
                <a:rPr kumimoji="0" lang="en-US" sz="1200" b="1" i="0" u="none" strike="noStrike" kern="1200" cap="none" spc="0" normalizeH="0" baseline="0" noProof="0" dirty="0">
                  <a:ln>
                    <a:noFill/>
                  </a:ln>
                  <a:solidFill>
                    <a:srgbClr val="003C71"/>
                  </a:solidFill>
                  <a:effectLst/>
                  <a:uLnTx/>
                  <a:uFillTx/>
                  <a:latin typeface="Intel Clear" panose="020B0604020203020204" pitchFamily="34" charset="0"/>
                  <a:ea typeface="Intel Clear" panose="020B0604020203020204" pitchFamily="34" charset="0"/>
                  <a:cs typeface="Intel Clear" panose="020B0604020203020204" pitchFamily="34" charset="0"/>
                </a:rPr>
                <a:t>queue</a:t>
              </a:r>
            </a:p>
          </p:txBody>
        </p:sp>
        <p:sp>
          <p:nvSpPr>
            <p:cNvPr id="15" name="TextBox 14">
              <a:extLst>
                <a:ext uri="{FF2B5EF4-FFF2-40B4-BE49-F238E27FC236}">
                  <a16:creationId xmlns:a16="http://schemas.microsoft.com/office/drawing/2014/main" id="{4E824729-D956-834E-924B-CCCEFE01DE91}"/>
                </a:ext>
              </a:extLst>
            </p:cNvPr>
            <p:cNvSpPr txBox="1"/>
            <p:nvPr/>
          </p:nvSpPr>
          <p:spPr>
            <a:xfrm>
              <a:off x="8124954" y="1572432"/>
              <a:ext cx="1131801" cy="150337"/>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3C71"/>
                  </a:solidFill>
                  <a:effectLst/>
                  <a:uLnTx/>
                  <a:uFillTx/>
                  <a:latin typeface="Courier" pitchFamily="2" charset="0"/>
                  <a:ea typeface="+mn-ea"/>
                  <a:cs typeface="+mn-cs"/>
                </a:rPr>
                <a:t>Device priority</a:t>
              </a:r>
            </a:p>
          </p:txBody>
        </p:sp>
        <p:sp>
          <p:nvSpPr>
            <p:cNvPr id="16" name="TextBox 15">
              <a:extLst>
                <a:ext uri="{FF2B5EF4-FFF2-40B4-BE49-F238E27FC236}">
                  <a16:creationId xmlns:a16="http://schemas.microsoft.com/office/drawing/2014/main" id="{74AC37A1-6706-3C41-BD89-EBEA091A3B3C}"/>
                </a:ext>
              </a:extLst>
            </p:cNvPr>
            <p:cNvSpPr txBox="1"/>
            <p:nvPr/>
          </p:nvSpPr>
          <p:spPr>
            <a:xfrm>
              <a:off x="9979791" y="1564125"/>
              <a:ext cx="1056347" cy="150337"/>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3C71"/>
                  </a:solidFill>
                  <a:effectLst/>
                  <a:uLnTx/>
                  <a:uFillTx/>
                  <a:latin typeface="Courier" pitchFamily="2" charset="0"/>
                  <a:ea typeface="+mn-ea"/>
                  <a:cs typeface="+mn-cs"/>
                </a:rPr>
                <a:t>Infer requests</a:t>
              </a:r>
            </a:p>
          </p:txBody>
        </p:sp>
        <p:cxnSp>
          <p:nvCxnSpPr>
            <p:cNvPr id="17" name="Straight Arrow Connector 16">
              <a:extLst>
                <a:ext uri="{FF2B5EF4-FFF2-40B4-BE49-F238E27FC236}">
                  <a16:creationId xmlns:a16="http://schemas.microsoft.com/office/drawing/2014/main" id="{AC03A03A-C4D7-4843-B513-E623A20DB3A4}"/>
                </a:ext>
              </a:extLst>
            </p:cNvPr>
            <p:cNvCxnSpPr>
              <a:cxnSpLocks/>
            </p:cNvCxnSpPr>
            <p:nvPr/>
          </p:nvCxnSpPr>
          <p:spPr>
            <a:xfrm>
              <a:off x="9369251" y="1394354"/>
              <a:ext cx="0" cy="665555"/>
            </a:xfrm>
            <a:prstGeom prst="straightConnector1">
              <a:avLst/>
            </a:prstGeom>
            <a:ln w="19050">
              <a:solidFill>
                <a:schemeClr val="tx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0EB819F3-3F1F-6F4C-A34C-BF11BE60370C}"/>
                </a:ext>
              </a:extLst>
            </p:cNvPr>
            <p:cNvSpPr/>
            <p:nvPr/>
          </p:nvSpPr>
          <p:spPr>
            <a:xfrm>
              <a:off x="8660151" y="3844392"/>
              <a:ext cx="680890" cy="333454"/>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1C5">
                      <a:lumMod val="50000"/>
                    </a:srgbClr>
                  </a:solidFill>
                  <a:effectLst/>
                  <a:uLnTx/>
                  <a:uFillTx/>
                  <a:latin typeface="Intel Clear"/>
                  <a:ea typeface="+mn-ea"/>
                  <a:cs typeface="+mn-cs"/>
                </a:rPr>
                <a:t>CPU</a:t>
              </a:r>
              <a:br>
                <a:rPr kumimoji="0" lang="en-US" sz="1000" b="1" i="0" u="none" strike="noStrike" kern="1200" cap="none" spc="0" normalizeH="0" baseline="0" noProof="0" dirty="0">
                  <a:ln>
                    <a:noFill/>
                  </a:ln>
                  <a:solidFill>
                    <a:srgbClr val="0071C5">
                      <a:lumMod val="50000"/>
                    </a:srgbClr>
                  </a:solidFill>
                  <a:effectLst/>
                  <a:uLnTx/>
                  <a:uFillTx/>
                  <a:latin typeface="Intel Clear"/>
                  <a:ea typeface="+mn-ea"/>
                  <a:cs typeface="+mn-cs"/>
                </a:rPr>
              </a:br>
              <a:r>
                <a:rPr kumimoji="0" lang="en-US" sz="1000" b="1" i="0" u="none" strike="noStrike" kern="1200" cap="none" spc="0" normalizeH="0" baseline="0" noProof="0" dirty="0">
                  <a:ln>
                    <a:noFill/>
                  </a:ln>
                  <a:solidFill>
                    <a:srgbClr val="0071C5">
                      <a:lumMod val="50000"/>
                    </a:srgbClr>
                  </a:solidFill>
                  <a:effectLst/>
                  <a:uLnTx/>
                  <a:uFillTx/>
                  <a:latin typeface="Intel Clear"/>
                  <a:ea typeface="+mn-ea"/>
                  <a:cs typeface="+mn-cs"/>
                </a:rPr>
                <a:t>Plugin</a:t>
              </a:r>
            </a:p>
          </p:txBody>
        </p:sp>
        <p:sp>
          <p:nvSpPr>
            <p:cNvPr id="19" name="Rectangle 18">
              <a:extLst>
                <a:ext uri="{FF2B5EF4-FFF2-40B4-BE49-F238E27FC236}">
                  <a16:creationId xmlns:a16="http://schemas.microsoft.com/office/drawing/2014/main" id="{FCCAE0B8-B06F-B949-A540-B7B934519738}"/>
                </a:ext>
              </a:extLst>
            </p:cNvPr>
            <p:cNvSpPr/>
            <p:nvPr/>
          </p:nvSpPr>
          <p:spPr>
            <a:xfrm>
              <a:off x="9414912" y="3844391"/>
              <a:ext cx="680890" cy="333454"/>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1C5">
                      <a:lumMod val="50000"/>
                    </a:srgbClr>
                  </a:solidFill>
                  <a:effectLst/>
                  <a:uLnTx/>
                  <a:uFillTx/>
                  <a:latin typeface="Intel Clear"/>
                  <a:ea typeface="+mn-ea"/>
                  <a:cs typeface="+mn-cs"/>
                </a:rPr>
                <a:t>GPU</a:t>
              </a:r>
              <a:br>
                <a:rPr kumimoji="0" lang="en-US" sz="1000" b="1" i="0" u="none" strike="noStrike" kern="1200" cap="none" spc="0" normalizeH="0" baseline="0" noProof="0" dirty="0">
                  <a:ln>
                    <a:noFill/>
                  </a:ln>
                  <a:solidFill>
                    <a:srgbClr val="0071C5">
                      <a:lumMod val="50000"/>
                    </a:srgbClr>
                  </a:solidFill>
                  <a:effectLst/>
                  <a:uLnTx/>
                  <a:uFillTx/>
                  <a:latin typeface="Intel Clear"/>
                  <a:ea typeface="+mn-ea"/>
                  <a:cs typeface="+mn-cs"/>
                </a:rPr>
              </a:br>
              <a:r>
                <a:rPr kumimoji="0" lang="en-US" sz="1000" b="1" i="0" u="none" strike="noStrike" kern="1200" cap="none" spc="0" normalizeH="0" baseline="0" noProof="0" dirty="0">
                  <a:ln>
                    <a:noFill/>
                  </a:ln>
                  <a:solidFill>
                    <a:srgbClr val="0071C5">
                      <a:lumMod val="50000"/>
                    </a:srgbClr>
                  </a:solidFill>
                  <a:effectLst/>
                  <a:uLnTx/>
                  <a:uFillTx/>
                  <a:latin typeface="Intel Clear"/>
                  <a:ea typeface="+mn-ea"/>
                  <a:cs typeface="+mn-cs"/>
                </a:rPr>
                <a:t>Plugin</a:t>
              </a:r>
            </a:p>
          </p:txBody>
        </p:sp>
        <p:sp>
          <p:nvSpPr>
            <p:cNvPr id="20" name="Rectangle 19">
              <a:extLst>
                <a:ext uri="{FF2B5EF4-FFF2-40B4-BE49-F238E27FC236}">
                  <a16:creationId xmlns:a16="http://schemas.microsoft.com/office/drawing/2014/main" id="{DDE4077D-48C7-BD43-A63D-EC6B6FEBB1A1}"/>
                </a:ext>
              </a:extLst>
            </p:cNvPr>
            <p:cNvSpPr/>
            <p:nvPr/>
          </p:nvSpPr>
          <p:spPr>
            <a:xfrm>
              <a:off x="10160811" y="3844391"/>
              <a:ext cx="680890" cy="333454"/>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1C5">
                      <a:lumMod val="50000"/>
                    </a:srgbClr>
                  </a:solidFill>
                  <a:effectLst/>
                  <a:uLnTx/>
                  <a:uFillTx/>
                  <a:latin typeface="Intel Clear"/>
                  <a:ea typeface="+mn-ea"/>
                  <a:cs typeface="+mn-cs"/>
                </a:rPr>
                <a:t>VPU</a:t>
              </a:r>
              <a:br>
                <a:rPr kumimoji="0" lang="en-US" sz="1000" b="1" i="0" u="none" strike="noStrike" kern="1200" cap="none" spc="0" normalizeH="0" baseline="0" noProof="0" dirty="0">
                  <a:ln>
                    <a:noFill/>
                  </a:ln>
                  <a:solidFill>
                    <a:srgbClr val="0071C5">
                      <a:lumMod val="50000"/>
                    </a:srgbClr>
                  </a:solidFill>
                  <a:effectLst/>
                  <a:uLnTx/>
                  <a:uFillTx/>
                  <a:latin typeface="Intel Clear"/>
                  <a:ea typeface="+mn-ea"/>
                  <a:cs typeface="+mn-cs"/>
                </a:rPr>
              </a:br>
              <a:r>
                <a:rPr kumimoji="0" lang="en-US" sz="1000" b="1" i="0" u="none" strike="noStrike" kern="1200" cap="none" spc="0" normalizeH="0" baseline="0" noProof="0" dirty="0">
                  <a:ln>
                    <a:noFill/>
                  </a:ln>
                  <a:solidFill>
                    <a:srgbClr val="0071C5">
                      <a:lumMod val="50000"/>
                    </a:srgbClr>
                  </a:solidFill>
                  <a:effectLst/>
                  <a:uLnTx/>
                  <a:uFillTx/>
                  <a:latin typeface="Intel Clear"/>
                  <a:ea typeface="+mn-ea"/>
                  <a:cs typeface="+mn-cs"/>
                </a:rPr>
                <a:t>Plugin</a:t>
              </a:r>
            </a:p>
          </p:txBody>
        </p:sp>
        <p:grpSp>
          <p:nvGrpSpPr>
            <p:cNvPr id="21" name="Group 20">
              <a:extLst>
                <a:ext uri="{FF2B5EF4-FFF2-40B4-BE49-F238E27FC236}">
                  <a16:creationId xmlns:a16="http://schemas.microsoft.com/office/drawing/2014/main" id="{0F892D86-A25F-4C1B-B5D6-EFB8B7E61A39}"/>
                </a:ext>
              </a:extLst>
            </p:cNvPr>
            <p:cNvGrpSpPr/>
            <p:nvPr/>
          </p:nvGrpSpPr>
          <p:grpSpPr>
            <a:xfrm>
              <a:off x="8879549" y="2734957"/>
              <a:ext cx="242093" cy="1018525"/>
              <a:chOff x="612483" y="2584178"/>
              <a:chExt cx="242093" cy="1018525"/>
            </a:xfrm>
          </p:grpSpPr>
          <p:grpSp>
            <p:nvGrpSpPr>
              <p:cNvPr id="22" name="Group 21">
                <a:extLst>
                  <a:ext uri="{FF2B5EF4-FFF2-40B4-BE49-F238E27FC236}">
                    <a16:creationId xmlns:a16="http://schemas.microsoft.com/office/drawing/2014/main" id="{7A06B127-4899-497F-8BE4-265CF27EC742}"/>
                  </a:ext>
                </a:extLst>
              </p:cNvPr>
              <p:cNvGrpSpPr/>
              <p:nvPr/>
            </p:nvGrpSpPr>
            <p:grpSpPr>
              <a:xfrm>
                <a:off x="612484" y="2584178"/>
                <a:ext cx="242092" cy="504988"/>
                <a:chOff x="612484" y="2584178"/>
                <a:chExt cx="242092" cy="504988"/>
              </a:xfrm>
            </p:grpSpPr>
            <p:sp>
              <p:nvSpPr>
                <p:cNvPr id="28" name="Rectangle 27">
                  <a:extLst>
                    <a:ext uri="{FF2B5EF4-FFF2-40B4-BE49-F238E27FC236}">
                      <a16:creationId xmlns:a16="http://schemas.microsoft.com/office/drawing/2014/main" id="{1A7DC513-C583-B143-954F-E77EEFB59FCB}"/>
                    </a:ext>
                  </a:extLst>
                </p:cNvPr>
                <p:cNvSpPr/>
                <p:nvPr/>
              </p:nvSpPr>
              <p:spPr>
                <a:xfrm>
                  <a:off x="612485" y="2584178"/>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29" name="Rectangle 28">
                  <a:extLst>
                    <a:ext uri="{FF2B5EF4-FFF2-40B4-BE49-F238E27FC236}">
                      <a16:creationId xmlns:a16="http://schemas.microsoft.com/office/drawing/2014/main" id="{0E00DB4A-7932-41A8-88D3-4F161785BC0A}"/>
                    </a:ext>
                  </a:extLst>
                </p:cNvPr>
                <p:cNvSpPr/>
                <p:nvPr/>
              </p:nvSpPr>
              <p:spPr>
                <a:xfrm>
                  <a:off x="612485" y="2710425"/>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30" name="Rectangle 29">
                  <a:extLst>
                    <a:ext uri="{FF2B5EF4-FFF2-40B4-BE49-F238E27FC236}">
                      <a16:creationId xmlns:a16="http://schemas.microsoft.com/office/drawing/2014/main" id="{22A0C9BF-0FCF-4727-BB07-FB18BFEBEFC1}"/>
                    </a:ext>
                  </a:extLst>
                </p:cNvPr>
                <p:cNvSpPr/>
                <p:nvPr/>
              </p:nvSpPr>
              <p:spPr>
                <a:xfrm>
                  <a:off x="612485" y="2836672"/>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31" name="Rectangle 30">
                  <a:extLst>
                    <a:ext uri="{FF2B5EF4-FFF2-40B4-BE49-F238E27FC236}">
                      <a16:creationId xmlns:a16="http://schemas.microsoft.com/office/drawing/2014/main" id="{4C8BA025-3595-46A3-8BCD-59153DA7CC54}"/>
                    </a:ext>
                  </a:extLst>
                </p:cNvPr>
                <p:cNvSpPr/>
                <p:nvPr/>
              </p:nvSpPr>
              <p:spPr>
                <a:xfrm>
                  <a:off x="612484" y="2962919"/>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grpSp>
          <p:grpSp>
            <p:nvGrpSpPr>
              <p:cNvPr id="23" name="Group 22">
                <a:extLst>
                  <a:ext uri="{FF2B5EF4-FFF2-40B4-BE49-F238E27FC236}">
                    <a16:creationId xmlns:a16="http://schemas.microsoft.com/office/drawing/2014/main" id="{A7D7C8C5-9C9E-4DA3-9B90-E97DB919B785}"/>
                  </a:ext>
                </a:extLst>
              </p:cNvPr>
              <p:cNvGrpSpPr/>
              <p:nvPr/>
            </p:nvGrpSpPr>
            <p:grpSpPr>
              <a:xfrm>
                <a:off x="612483" y="3097715"/>
                <a:ext cx="242092" cy="504988"/>
                <a:chOff x="612484" y="2584178"/>
                <a:chExt cx="242092" cy="504988"/>
              </a:xfrm>
            </p:grpSpPr>
            <p:sp>
              <p:nvSpPr>
                <p:cNvPr id="24" name="Rectangle 23">
                  <a:extLst>
                    <a:ext uri="{FF2B5EF4-FFF2-40B4-BE49-F238E27FC236}">
                      <a16:creationId xmlns:a16="http://schemas.microsoft.com/office/drawing/2014/main" id="{3F5CA9AC-70A6-46EE-9DC7-B8C0EF1D339E}"/>
                    </a:ext>
                  </a:extLst>
                </p:cNvPr>
                <p:cNvSpPr/>
                <p:nvPr/>
              </p:nvSpPr>
              <p:spPr>
                <a:xfrm>
                  <a:off x="612485" y="2584178"/>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25" name="Rectangle 24">
                  <a:extLst>
                    <a:ext uri="{FF2B5EF4-FFF2-40B4-BE49-F238E27FC236}">
                      <a16:creationId xmlns:a16="http://schemas.microsoft.com/office/drawing/2014/main" id="{3E89EAFC-5F7B-4FF3-B8EB-4561B1E44C91}"/>
                    </a:ext>
                  </a:extLst>
                </p:cNvPr>
                <p:cNvSpPr/>
                <p:nvPr/>
              </p:nvSpPr>
              <p:spPr>
                <a:xfrm>
                  <a:off x="612485" y="2710425"/>
                  <a:ext cx="242091" cy="126247"/>
                </a:xfrm>
                <a:prstGeom prst="rect">
                  <a:avLst/>
                </a:prstGeom>
                <a:solidFill>
                  <a:schemeClr val="tx2">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26" name="Rectangle 25">
                  <a:extLst>
                    <a:ext uri="{FF2B5EF4-FFF2-40B4-BE49-F238E27FC236}">
                      <a16:creationId xmlns:a16="http://schemas.microsoft.com/office/drawing/2014/main" id="{6D429766-0AB2-49E8-8AA7-CF409451C6ED}"/>
                    </a:ext>
                  </a:extLst>
                </p:cNvPr>
                <p:cNvSpPr/>
                <p:nvPr/>
              </p:nvSpPr>
              <p:spPr>
                <a:xfrm>
                  <a:off x="612485" y="2836672"/>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27" name="Rectangle 26">
                  <a:extLst>
                    <a:ext uri="{FF2B5EF4-FFF2-40B4-BE49-F238E27FC236}">
                      <a16:creationId xmlns:a16="http://schemas.microsoft.com/office/drawing/2014/main" id="{114072A2-7842-485E-B8CB-2E74D747E098}"/>
                    </a:ext>
                  </a:extLst>
                </p:cNvPr>
                <p:cNvSpPr/>
                <p:nvPr/>
              </p:nvSpPr>
              <p:spPr>
                <a:xfrm>
                  <a:off x="612484" y="2962919"/>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grpSp>
        </p:grpSp>
        <p:grpSp>
          <p:nvGrpSpPr>
            <p:cNvPr id="32" name="Group 31">
              <a:extLst>
                <a:ext uri="{FF2B5EF4-FFF2-40B4-BE49-F238E27FC236}">
                  <a16:creationId xmlns:a16="http://schemas.microsoft.com/office/drawing/2014/main" id="{CE1A71CC-A962-4B02-94D2-E9428AF4485E}"/>
                </a:ext>
              </a:extLst>
            </p:cNvPr>
            <p:cNvGrpSpPr/>
            <p:nvPr/>
          </p:nvGrpSpPr>
          <p:grpSpPr>
            <a:xfrm>
              <a:off x="9608841" y="2730683"/>
              <a:ext cx="242093" cy="1018525"/>
              <a:chOff x="612483" y="2584178"/>
              <a:chExt cx="242093" cy="1018525"/>
            </a:xfrm>
          </p:grpSpPr>
          <p:grpSp>
            <p:nvGrpSpPr>
              <p:cNvPr id="33" name="Group 32">
                <a:extLst>
                  <a:ext uri="{FF2B5EF4-FFF2-40B4-BE49-F238E27FC236}">
                    <a16:creationId xmlns:a16="http://schemas.microsoft.com/office/drawing/2014/main" id="{024443C6-030F-4F24-ADD0-FB752195EC56}"/>
                  </a:ext>
                </a:extLst>
              </p:cNvPr>
              <p:cNvGrpSpPr/>
              <p:nvPr/>
            </p:nvGrpSpPr>
            <p:grpSpPr>
              <a:xfrm>
                <a:off x="612484" y="2584178"/>
                <a:ext cx="242092" cy="504988"/>
                <a:chOff x="612484" y="2584178"/>
                <a:chExt cx="242092" cy="504988"/>
              </a:xfrm>
            </p:grpSpPr>
            <p:sp>
              <p:nvSpPr>
                <p:cNvPr id="39" name="Rectangle 38">
                  <a:extLst>
                    <a:ext uri="{FF2B5EF4-FFF2-40B4-BE49-F238E27FC236}">
                      <a16:creationId xmlns:a16="http://schemas.microsoft.com/office/drawing/2014/main" id="{D21D19B0-4E51-421E-8C59-42656D1D0D20}"/>
                    </a:ext>
                  </a:extLst>
                </p:cNvPr>
                <p:cNvSpPr/>
                <p:nvPr/>
              </p:nvSpPr>
              <p:spPr>
                <a:xfrm>
                  <a:off x="612485" y="2584178"/>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40" name="Rectangle 39">
                  <a:extLst>
                    <a:ext uri="{FF2B5EF4-FFF2-40B4-BE49-F238E27FC236}">
                      <a16:creationId xmlns:a16="http://schemas.microsoft.com/office/drawing/2014/main" id="{AA0B764C-ACEE-434B-AFEF-26618C1A282C}"/>
                    </a:ext>
                  </a:extLst>
                </p:cNvPr>
                <p:cNvSpPr/>
                <p:nvPr/>
              </p:nvSpPr>
              <p:spPr>
                <a:xfrm>
                  <a:off x="612485" y="2710425"/>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41" name="Rectangle 40">
                  <a:extLst>
                    <a:ext uri="{FF2B5EF4-FFF2-40B4-BE49-F238E27FC236}">
                      <a16:creationId xmlns:a16="http://schemas.microsoft.com/office/drawing/2014/main" id="{C9443B3E-06E2-46D0-BE73-0AE057C112FE}"/>
                    </a:ext>
                  </a:extLst>
                </p:cNvPr>
                <p:cNvSpPr/>
                <p:nvPr/>
              </p:nvSpPr>
              <p:spPr>
                <a:xfrm>
                  <a:off x="612485" y="2836672"/>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42" name="Rectangle 41">
                  <a:extLst>
                    <a:ext uri="{FF2B5EF4-FFF2-40B4-BE49-F238E27FC236}">
                      <a16:creationId xmlns:a16="http://schemas.microsoft.com/office/drawing/2014/main" id="{E373B799-361C-4A5F-9481-EF58614F4C5A}"/>
                    </a:ext>
                  </a:extLst>
                </p:cNvPr>
                <p:cNvSpPr/>
                <p:nvPr/>
              </p:nvSpPr>
              <p:spPr>
                <a:xfrm>
                  <a:off x="612484" y="2962919"/>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grpSp>
          <p:grpSp>
            <p:nvGrpSpPr>
              <p:cNvPr id="34" name="Group 33">
                <a:extLst>
                  <a:ext uri="{FF2B5EF4-FFF2-40B4-BE49-F238E27FC236}">
                    <a16:creationId xmlns:a16="http://schemas.microsoft.com/office/drawing/2014/main" id="{C515C920-1676-4EF3-A680-59E7D2FBD460}"/>
                  </a:ext>
                </a:extLst>
              </p:cNvPr>
              <p:cNvGrpSpPr/>
              <p:nvPr/>
            </p:nvGrpSpPr>
            <p:grpSpPr>
              <a:xfrm>
                <a:off x="612483" y="3097715"/>
                <a:ext cx="242092" cy="504988"/>
                <a:chOff x="612484" y="2584178"/>
                <a:chExt cx="242092" cy="504988"/>
              </a:xfrm>
            </p:grpSpPr>
            <p:sp>
              <p:nvSpPr>
                <p:cNvPr id="35" name="Rectangle 34">
                  <a:extLst>
                    <a:ext uri="{FF2B5EF4-FFF2-40B4-BE49-F238E27FC236}">
                      <a16:creationId xmlns:a16="http://schemas.microsoft.com/office/drawing/2014/main" id="{328BA900-365A-457A-AAD6-848653FB5475}"/>
                    </a:ext>
                  </a:extLst>
                </p:cNvPr>
                <p:cNvSpPr/>
                <p:nvPr/>
              </p:nvSpPr>
              <p:spPr>
                <a:xfrm>
                  <a:off x="612485" y="2584178"/>
                  <a:ext cx="242091" cy="126247"/>
                </a:xfrm>
                <a:prstGeom prst="rect">
                  <a:avLst/>
                </a:prstGeom>
                <a:solidFill>
                  <a:schemeClr val="tx2">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36" name="Rectangle 35">
                  <a:extLst>
                    <a:ext uri="{FF2B5EF4-FFF2-40B4-BE49-F238E27FC236}">
                      <a16:creationId xmlns:a16="http://schemas.microsoft.com/office/drawing/2014/main" id="{19D70A9F-F317-41A9-B8DD-98618EDF1BD8}"/>
                    </a:ext>
                  </a:extLst>
                </p:cNvPr>
                <p:cNvSpPr/>
                <p:nvPr/>
              </p:nvSpPr>
              <p:spPr>
                <a:xfrm>
                  <a:off x="612485" y="2710425"/>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37" name="Rectangle 36">
                  <a:extLst>
                    <a:ext uri="{FF2B5EF4-FFF2-40B4-BE49-F238E27FC236}">
                      <a16:creationId xmlns:a16="http://schemas.microsoft.com/office/drawing/2014/main" id="{CA07AFB3-F821-4F15-BFC3-D58533CB2F08}"/>
                    </a:ext>
                  </a:extLst>
                </p:cNvPr>
                <p:cNvSpPr/>
                <p:nvPr/>
              </p:nvSpPr>
              <p:spPr>
                <a:xfrm>
                  <a:off x="612485" y="2836672"/>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38" name="Rectangle 37">
                  <a:extLst>
                    <a:ext uri="{FF2B5EF4-FFF2-40B4-BE49-F238E27FC236}">
                      <a16:creationId xmlns:a16="http://schemas.microsoft.com/office/drawing/2014/main" id="{C9016F6E-108F-46A2-958A-9AA808529189}"/>
                    </a:ext>
                  </a:extLst>
                </p:cNvPr>
                <p:cNvSpPr/>
                <p:nvPr/>
              </p:nvSpPr>
              <p:spPr>
                <a:xfrm>
                  <a:off x="612484" y="2962919"/>
                  <a:ext cx="242091" cy="126247"/>
                </a:xfrm>
                <a:prstGeom prst="rect">
                  <a:avLst/>
                </a:prstGeom>
                <a:solidFill>
                  <a:schemeClr val="tx2">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grpSp>
        </p:grpSp>
        <p:grpSp>
          <p:nvGrpSpPr>
            <p:cNvPr id="43" name="Group 42">
              <a:extLst>
                <a:ext uri="{FF2B5EF4-FFF2-40B4-BE49-F238E27FC236}">
                  <a16:creationId xmlns:a16="http://schemas.microsoft.com/office/drawing/2014/main" id="{203F5759-12C9-4BCD-9B88-49B48E0CC3BB}"/>
                </a:ext>
              </a:extLst>
            </p:cNvPr>
            <p:cNvGrpSpPr/>
            <p:nvPr/>
          </p:nvGrpSpPr>
          <p:grpSpPr>
            <a:xfrm>
              <a:off x="10380705" y="2734957"/>
              <a:ext cx="242093" cy="1018525"/>
              <a:chOff x="612483" y="2584178"/>
              <a:chExt cx="242093" cy="1018525"/>
            </a:xfrm>
          </p:grpSpPr>
          <p:grpSp>
            <p:nvGrpSpPr>
              <p:cNvPr id="44" name="Group 43">
                <a:extLst>
                  <a:ext uri="{FF2B5EF4-FFF2-40B4-BE49-F238E27FC236}">
                    <a16:creationId xmlns:a16="http://schemas.microsoft.com/office/drawing/2014/main" id="{A34AA579-43DB-423E-B769-2ED8FA78A54C}"/>
                  </a:ext>
                </a:extLst>
              </p:cNvPr>
              <p:cNvGrpSpPr/>
              <p:nvPr/>
            </p:nvGrpSpPr>
            <p:grpSpPr>
              <a:xfrm>
                <a:off x="612484" y="2584178"/>
                <a:ext cx="242092" cy="504988"/>
                <a:chOff x="612484" y="2584178"/>
                <a:chExt cx="242092" cy="504988"/>
              </a:xfrm>
            </p:grpSpPr>
            <p:sp>
              <p:nvSpPr>
                <p:cNvPr id="50" name="Rectangle 49">
                  <a:extLst>
                    <a:ext uri="{FF2B5EF4-FFF2-40B4-BE49-F238E27FC236}">
                      <a16:creationId xmlns:a16="http://schemas.microsoft.com/office/drawing/2014/main" id="{5257D566-BDA0-49A2-A01B-5F48D5DA3CE4}"/>
                    </a:ext>
                  </a:extLst>
                </p:cNvPr>
                <p:cNvSpPr/>
                <p:nvPr/>
              </p:nvSpPr>
              <p:spPr>
                <a:xfrm>
                  <a:off x="612485" y="2584178"/>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1" name="Rectangle 50">
                  <a:extLst>
                    <a:ext uri="{FF2B5EF4-FFF2-40B4-BE49-F238E27FC236}">
                      <a16:creationId xmlns:a16="http://schemas.microsoft.com/office/drawing/2014/main" id="{7516953E-857C-4B9B-8315-B243BD870B54}"/>
                    </a:ext>
                  </a:extLst>
                </p:cNvPr>
                <p:cNvSpPr/>
                <p:nvPr/>
              </p:nvSpPr>
              <p:spPr>
                <a:xfrm>
                  <a:off x="612485" y="2710425"/>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2" name="Rectangle 51">
                  <a:extLst>
                    <a:ext uri="{FF2B5EF4-FFF2-40B4-BE49-F238E27FC236}">
                      <a16:creationId xmlns:a16="http://schemas.microsoft.com/office/drawing/2014/main" id="{FEF14F97-AAA7-4CD2-99D5-5A905C663E95}"/>
                    </a:ext>
                  </a:extLst>
                </p:cNvPr>
                <p:cNvSpPr/>
                <p:nvPr/>
              </p:nvSpPr>
              <p:spPr>
                <a:xfrm>
                  <a:off x="612485" y="2836672"/>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3" name="Rectangle 52">
                  <a:extLst>
                    <a:ext uri="{FF2B5EF4-FFF2-40B4-BE49-F238E27FC236}">
                      <a16:creationId xmlns:a16="http://schemas.microsoft.com/office/drawing/2014/main" id="{F6AE56E7-CD58-4C3A-971F-C725C327BD2B}"/>
                    </a:ext>
                  </a:extLst>
                </p:cNvPr>
                <p:cNvSpPr/>
                <p:nvPr/>
              </p:nvSpPr>
              <p:spPr>
                <a:xfrm>
                  <a:off x="612484" y="2962919"/>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grpSp>
          <p:grpSp>
            <p:nvGrpSpPr>
              <p:cNvPr id="45" name="Group 44">
                <a:extLst>
                  <a:ext uri="{FF2B5EF4-FFF2-40B4-BE49-F238E27FC236}">
                    <a16:creationId xmlns:a16="http://schemas.microsoft.com/office/drawing/2014/main" id="{B95477E4-511B-4B9B-B1DE-1AE2FCDEDFF3}"/>
                  </a:ext>
                </a:extLst>
              </p:cNvPr>
              <p:cNvGrpSpPr/>
              <p:nvPr/>
            </p:nvGrpSpPr>
            <p:grpSpPr>
              <a:xfrm>
                <a:off x="612483" y="3097715"/>
                <a:ext cx="242092" cy="504988"/>
                <a:chOff x="612484" y="2584178"/>
                <a:chExt cx="242092" cy="504988"/>
              </a:xfrm>
            </p:grpSpPr>
            <p:sp>
              <p:nvSpPr>
                <p:cNvPr id="46" name="Rectangle 45">
                  <a:extLst>
                    <a:ext uri="{FF2B5EF4-FFF2-40B4-BE49-F238E27FC236}">
                      <a16:creationId xmlns:a16="http://schemas.microsoft.com/office/drawing/2014/main" id="{54F8473B-DEF7-4F61-A059-7E9F5C1813CA}"/>
                    </a:ext>
                  </a:extLst>
                </p:cNvPr>
                <p:cNvSpPr/>
                <p:nvPr/>
              </p:nvSpPr>
              <p:spPr>
                <a:xfrm>
                  <a:off x="612485" y="2584178"/>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47" name="Rectangle 46">
                  <a:extLst>
                    <a:ext uri="{FF2B5EF4-FFF2-40B4-BE49-F238E27FC236}">
                      <a16:creationId xmlns:a16="http://schemas.microsoft.com/office/drawing/2014/main" id="{D3DBB804-5260-4159-BD23-78DA960279C8}"/>
                    </a:ext>
                  </a:extLst>
                </p:cNvPr>
                <p:cNvSpPr/>
                <p:nvPr/>
              </p:nvSpPr>
              <p:spPr>
                <a:xfrm>
                  <a:off x="612485" y="2710425"/>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48" name="Rectangle 47">
                  <a:extLst>
                    <a:ext uri="{FF2B5EF4-FFF2-40B4-BE49-F238E27FC236}">
                      <a16:creationId xmlns:a16="http://schemas.microsoft.com/office/drawing/2014/main" id="{3A0FC82B-236E-46CF-AAD7-0ACD92F1A823}"/>
                    </a:ext>
                  </a:extLst>
                </p:cNvPr>
                <p:cNvSpPr/>
                <p:nvPr/>
              </p:nvSpPr>
              <p:spPr>
                <a:xfrm>
                  <a:off x="612485" y="2836672"/>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49" name="Rectangle 48">
                  <a:extLst>
                    <a:ext uri="{FF2B5EF4-FFF2-40B4-BE49-F238E27FC236}">
                      <a16:creationId xmlns:a16="http://schemas.microsoft.com/office/drawing/2014/main" id="{3882EBFF-5C69-421D-9A72-991FFA12870A}"/>
                    </a:ext>
                  </a:extLst>
                </p:cNvPr>
                <p:cNvSpPr/>
                <p:nvPr/>
              </p:nvSpPr>
              <p:spPr>
                <a:xfrm>
                  <a:off x="612484" y="2962919"/>
                  <a:ext cx="242091" cy="126247"/>
                </a:xfrm>
                <a:prstGeom prst="rect">
                  <a:avLst/>
                </a:prstGeom>
                <a:solidFill>
                  <a:schemeClr val="tx2">
                    <a:lumMod val="20000"/>
                    <a:lumOff val="80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rgbClr val="003C71"/>
                    </a:solidFill>
                    <a:effectLst/>
                    <a:uLnTx/>
                    <a:uFillTx/>
                    <a:latin typeface="Intel Clear"/>
                    <a:ea typeface="+mn-ea"/>
                    <a:cs typeface="+mn-cs"/>
                  </a:endParaRPr>
                </a:p>
              </p:txBody>
            </p:sp>
          </p:grpSp>
        </p:grpSp>
        <p:sp>
          <p:nvSpPr>
            <p:cNvPr id="54" name="Rounded Rectangle 53">
              <a:extLst>
                <a:ext uri="{FF2B5EF4-FFF2-40B4-BE49-F238E27FC236}">
                  <a16:creationId xmlns:a16="http://schemas.microsoft.com/office/drawing/2014/main" id="{FDBCEA24-1E41-6341-BBDF-4CBF8B4AC93B}"/>
                </a:ext>
              </a:extLst>
            </p:cNvPr>
            <p:cNvSpPr/>
            <p:nvPr/>
          </p:nvSpPr>
          <p:spPr>
            <a:xfrm>
              <a:off x="10974268" y="4330035"/>
              <a:ext cx="680890" cy="319711"/>
            </a:xfrm>
            <a:prstGeom prst="roundRect">
              <a:avLst/>
            </a:prstGeom>
            <a:solidFill>
              <a:schemeClr val="bg1">
                <a:lumMod val="75000"/>
              </a:schemeClr>
            </a:solid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0071C5">
                      <a:lumMod val="50000"/>
                    </a:srgbClr>
                  </a:solidFill>
                  <a:effectLst/>
                  <a:uLnTx/>
                  <a:uFillTx/>
                  <a:latin typeface="Intel Clear" panose="020B0604020203020204" pitchFamily="34" charset="0"/>
                  <a:ea typeface="Intel Clear" panose="020B0604020203020204" pitchFamily="34" charset="0"/>
                  <a:cs typeface="Intel Clear" panose="020B0604020203020204" pitchFamily="34" charset="0"/>
                </a:rPr>
                <a:t>etc</a:t>
              </a:r>
              <a:endParaRPr kumimoji="0" lang="en-US" sz="1400" b="1" i="0" u="none" strike="noStrike" kern="1200" cap="none" spc="0" normalizeH="0" baseline="0" noProof="0" dirty="0">
                <a:ln>
                  <a:noFill/>
                </a:ln>
                <a:solidFill>
                  <a:srgbClr val="0071C5">
                    <a:lumMod val="50000"/>
                  </a:srgbClr>
                </a:solidFill>
                <a:effectLst/>
                <a:uLnTx/>
                <a:uFillTx/>
                <a:latin typeface="Intel Clear" panose="020B0604020203020204" pitchFamily="34" charset="0"/>
                <a:ea typeface="Intel Clear" panose="020B0604020203020204" pitchFamily="34" charset="0"/>
                <a:cs typeface="Intel Clear" panose="020B0604020203020204" pitchFamily="34" charset="0"/>
              </a:endParaRPr>
            </a:p>
          </p:txBody>
        </p:sp>
      </p:grpSp>
      <p:sp>
        <p:nvSpPr>
          <p:cNvPr id="57" name="Footer Placeholder 3">
            <a:extLst>
              <a:ext uri="{FF2B5EF4-FFF2-40B4-BE49-F238E27FC236}">
                <a16:creationId xmlns:a16="http://schemas.microsoft.com/office/drawing/2014/main" id="{07E2E5CC-917A-42EF-802F-DFFF7D0091C6}"/>
              </a:ext>
            </a:extLst>
          </p:cNvPr>
          <p:cNvSpPr txBox="1">
            <a:spLocks/>
          </p:cNvSpPr>
          <p:nvPr/>
        </p:nvSpPr>
        <p:spPr>
          <a:xfrm>
            <a:off x="607485" y="169186"/>
            <a:ext cx="6153535" cy="366183"/>
          </a:xfrm>
          <a:prstGeom prst="rect">
            <a:avLst/>
          </a:prstGeom>
        </p:spPr>
        <p:txBody>
          <a:bodyPr vert="horz" lIns="0" tIns="0" rIns="0" bIns="0" rtlCol="0" anchor="ctr"/>
          <a:lstStyle>
            <a:defPPr>
              <a:defRPr lang="en-US"/>
            </a:defPPr>
            <a:lvl1pPr marL="0" algn="ctr" defTabSz="457200" rtl="0" eaLnBrk="1" latinLnBrk="0" hangingPunct="1">
              <a:defRPr lang="en-US" sz="933" b="1" kern="1200" spc="400">
                <a:solidFill>
                  <a:srgbClr val="000000"/>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dirty="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VINO™ TOOLKIT</a:t>
            </a:r>
          </a:p>
        </p:txBody>
      </p:sp>
      <p:sp>
        <p:nvSpPr>
          <p:cNvPr id="59" name="Title 4">
            <a:extLst>
              <a:ext uri="{FF2B5EF4-FFF2-40B4-BE49-F238E27FC236}">
                <a16:creationId xmlns:a16="http://schemas.microsoft.com/office/drawing/2014/main" id="{E460DFFB-FADE-4A3A-B42E-5CE964937A30}"/>
              </a:ext>
            </a:extLst>
          </p:cNvPr>
          <p:cNvSpPr>
            <a:spLocks noGrp="1"/>
          </p:cNvSpPr>
          <p:nvPr>
            <p:ph type="title"/>
          </p:nvPr>
        </p:nvSpPr>
        <p:spPr>
          <a:xfrm>
            <a:off x="607486" y="791468"/>
            <a:ext cx="10972800" cy="875176"/>
          </a:xfrm>
        </p:spPr>
        <p:txBody>
          <a:bodyPr/>
          <a:lstStyle/>
          <a:p>
            <a:r>
              <a:rPr lang="en-US" dirty="0"/>
              <a:t>Inference</a:t>
            </a:r>
            <a:r>
              <a:rPr lang="en-US" sz="3200" b="1" dirty="0">
                <a:solidFill>
                  <a:srgbClr val="00B0F0"/>
                </a:solidFill>
                <a:latin typeface="Intel Clear (Основной текст)"/>
              </a:rPr>
              <a:t> </a:t>
            </a:r>
            <a:r>
              <a:rPr lang="en-US" dirty="0"/>
              <a:t>Engine</a:t>
            </a:r>
            <a:br>
              <a:rPr lang="en-US" dirty="0"/>
            </a:br>
            <a:r>
              <a:rPr lang="en-US" sz="2133" b="1" cap="none" dirty="0">
                <a:solidFill>
                  <a:srgbClr val="0071C5"/>
                </a:solidFill>
                <a:latin typeface="+mn-lt"/>
                <a:ea typeface="+mn-ea"/>
                <a:cs typeface="Intel Clear" panose="020B0604020203020204" pitchFamily="34" charset="0"/>
              </a:rPr>
              <a:t>Multi-device Support</a:t>
            </a:r>
          </a:p>
        </p:txBody>
      </p:sp>
      <p:sp>
        <p:nvSpPr>
          <p:cNvPr id="60" name="Rounded Rectangle 5">
            <a:extLst>
              <a:ext uri="{FF2B5EF4-FFF2-40B4-BE49-F238E27FC236}">
                <a16:creationId xmlns:a16="http://schemas.microsoft.com/office/drawing/2014/main" id="{EFA3253B-3DFE-474E-87E4-E8E0CDCC745D}"/>
              </a:ext>
            </a:extLst>
          </p:cNvPr>
          <p:cNvSpPr/>
          <p:nvPr/>
        </p:nvSpPr>
        <p:spPr>
          <a:xfrm>
            <a:off x="313193" y="5214325"/>
            <a:ext cx="7905326" cy="97619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61411"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urier" pitchFamily="2" charset="0"/>
                <a:ea typeface="+mn-ea"/>
                <a:cs typeface="+mn-cs"/>
              </a:rPr>
              <a:t>Core </a:t>
            </a:r>
            <a:r>
              <a:rPr kumimoji="0" lang="en-US" sz="1400" b="0" i="0" u="none" strike="noStrike" kern="1200" cap="none" spc="0" normalizeH="0" baseline="0" noProof="0" dirty="0" err="1">
                <a:ln>
                  <a:noFill/>
                </a:ln>
                <a:solidFill>
                  <a:prstClr val="white"/>
                </a:solidFill>
                <a:effectLst/>
                <a:uLnTx/>
                <a:uFillTx/>
                <a:latin typeface="Courier" pitchFamily="2" charset="0"/>
                <a:ea typeface="+mn-ea"/>
                <a:cs typeface="+mn-cs"/>
              </a:rPr>
              <a:t>ie</a:t>
            </a:r>
            <a:r>
              <a:rPr kumimoji="0" lang="en-US" sz="1400" b="0" i="0" u="none" strike="noStrike" kern="1200" cap="none" spc="0" normalizeH="0" baseline="0" noProof="0" dirty="0">
                <a:ln>
                  <a:noFill/>
                </a:ln>
                <a:solidFill>
                  <a:prstClr val="white"/>
                </a:solidFill>
                <a:effectLst/>
                <a:uLnTx/>
                <a:uFillTx/>
                <a:latin typeface="Courier" pitchFamily="2" charset="0"/>
                <a:ea typeface="+mn-ea"/>
                <a:cs typeface="+mn-cs"/>
              </a:rPr>
              <a:t>;</a:t>
            </a:r>
            <a:endParaRPr kumimoji="0" lang="en-US" sz="1400" b="0" i="0" u="none" strike="noStrike" kern="1200" cap="none" spc="0" normalizeH="0" baseline="0" noProof="0" dirty="0">
              <a:ln>
                <a:noFill/>
              </a:ln>
              <a:solidFill>
                <a:srgbClr val="00B050"/>
              </a:solidFill>
              <a:effectLst/>
              <a:uLnTx/>
              <a:uFillTx/>
              <a:latin typeface="Courier" pitchFamily="2" charset="0"/>
              <a:ea typeface="+mn-ea"/>
              <a:cs typeface="+mn-cs"/>
            </a:endParaRPr>
          </a:p>
          <a:p>
            <a:pPr marL="461411" marR="0" lvl="2"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ourier" pitchFamily="2" charset="0"/>
                <a:ea typeface="+mn-ea"/>
                <a:cs typeface="+mn-cs"/>
              </a:rPr>
              <a:t>ExecutableNetwork</a:t>
            </a:r>
            <a:r>
              <a:rPr kumimoji="0" lang="en-US" sz="1400" b="0" i="0" u="none" strike="noStrike" kern="1200" cap="none" spc="0" normalizeH="0" baseline="0" noProof="0" dirty="0">
                <a:ln>
                  <a:noFill/>
                </a:ln>
                <a:solidFill>
                  <a:prstClr val="white"/>
                </a:solidFill>
                <a:effectLst/>
                <a:uLnTx/>
                <a:uFillTx/>
                <a:latin typeface="Courier" pitchFamily="2" charset="0"/>
                <a:ea typeface="+mn-ea"/>
                <a:cs typeface="+mn-cs"/>
              </a:rPr>
              <a:t> exec = </a:t>
            </a:r>
            <a:r>
              <a:rPr kumimoji="0" lang="en-US" sz="1400" b="0" i="0" u="none" strike="noStrike" kern="1200" cap="none" spc="0" normalizeH="0" baseline="0" noProof="0" dirty="0" err="1">
                <a:ln>
                  <a:noFill/>
                </a:ln>
                <a:solidFill>
                  <a:prstClr val="white"/>
                </a:solidFill>
                <a:effectLst/>
                <a:uLnTx/>
                <a:uFillTx/>
                <a:latin typeface="Courier" pitchFamily="2" charset="0"/>
                <a:ea typeface="+mn-ea"/>
                <a:cs typeface="+mn-cs"/>
              </a:rPr>
              <a:t>ie.LoadNetwork</a:t>
            </a:r>
            <a:r>
              <a:rPr kumimoji="0" lang="en-US" sz="1400" b="0" i="0" u="none" strike="noStrike" kern="1200" cap="none" spc="0" normalizeH="0" baseline="0" noProof="0" dirty="0">
                <a:ln>
                  <a:noFill/>
                </a:ln>
                <a:solidFill>
                  <a:prstClr val="white"/>
                </a:solidFill>
                <a:effectLst/>
                <a:uLnTx/>
                <a:uFillTx/>
                <a:latin typeface="Courier" pitchFamily="2" charset="0"/>
                <a:ea typeface="+mn-ea"/>
                <a:cs typeface="+mn-cs"/>
              </a:rPr>
              <a:t>(network,{{“DEVICE_PRIORITIES”, “CPU,GPU”}}, “</a:t>
            </a:r>
            <a:r>
              <a:rPr kumimoji="0" lang="en-US" sz="1400" b="1" i="0" u="none" strike="noStrike" kern="1200" cap="none" spc="0" normalizeH="0" baseline="0" noProof="0" dirty="0">
                <a:ln>
                  <a:noFill/>
                </a:ln>
                <a:solidFill>
                  <a:srgbClr val="00B0F0"/>
                </a:solidFill>
                <a:effectLst/>
                <a:uLnTx/>
                <a:uFillTx/>
                <a:latin typeface="Courier" pitchFamily="2" charset="0"/>
                <a:ea typeface="+mn-ea"/>
                <a:cs typeface="+mn-cs"/>
              </a:rPr>
              <a:t>MULTI</a:t>
            </a:r>
            <a:r>
              <a:rPr kumimoji="0" lang="en-US" sz="1400" b="0" i="0" u="none" strike="noStrike" kern="1200" cap="none" spc="0" normalizeH="0" baseline="0" noProof="0" dirty="0">
                <a:ln>
                  <a:noFill/>
                </a:ln>
                <a:solidFill>
                  <a:prstClr val="white"/>
                </a:solidFill>
                <a:effectLst/>
                <a:uLnTx/>
                <a:uFillTx/>
                <a:latin typeface="Courier" pitchFamily="2" charset="0"/>
                <a:ea typeface="+mn-ea"/>
                <a:cs typeface="+mn-cs"/>
              </a:rPr>
              <a:t>”)</a:t>
            </a:r>
          </a:p>
        </p:txBody>
      </p:sp>
    </p:spTree>
    <p:extLst>
      <p:ext uri="{BB962C8B-B14F-4D97-AF65-F5344CB8AC3E}">
        <p14:creationId xmlns:p14="http://schemas.microsoft.com/office/powerpoint/2010/main" val="147581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128501-0EFE-42EF-80E5-BE0F6FBF6F01}"/>
              </a:ext>
            </a:extLst>
          </p:cNvPr>
          <p:cNvSpPr>
            <a:spLocks noGrp="1"/>
          </p:cNvSpPr>
          <p:nvPr>
            <p:ph type="sldNum" sz="quarter" idx="12"/>
          </p:nvPr>
        </p:nvSpPr>
        <p:spPr/>
        <p:txBody>
          <a:bodyPr/>
          <a:lstStyle/>
          <a:p>
            <a:pPr marL="0" marR="0" lvl="0" indent="0" algn="r" defTabSz="60957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srgbClr val="000000"/>
                </a:solidFill>
                <a:effectLst/>
                <a:uLnTx/>
                <a:uFillTx/>
                <a:latin typeface="Intel Clear"/>
                <a:ea typeface="+mn-ea"/>
                <a:cs typeface="Intel Clear"/>
              </a:rPr>
              <a:pPr marL="0" marR="0" lvl="0" indent="0" algn="r" defTabSz="609570" rtl="0" eaLnBrk="1" fontAlgn="auto" latinLnBrk="0" hangingPunct="1">
                <a:lnSpc>
                  <a:spcPct val="100000"/>
                </a:lnSpc>
                <a:spcBef>
                  <a:spcPts val="0"/>
                </a:spcBef>
                <a:spcAft>
                  <a:spcPts val="0"/>
                </a:spcAft>
                <a:buClrTx/>
                <a:buSzTx/>
                <a:buFontTx/>
                <a:buNone/>
                <a:tabLst/>
                <a:defRPr/>
              </a:pPr>
              <a:t>11</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44" name="Footer Placeholder 3">
            <a:extLst>
              <a:ext uri="{FF2B5EF4-FFF2-40B4-BE49-F238E27FC236}">
                <a16:creationId xmlns:a16="http://schemas.microsoft.com/office/drawing/2014/main" id="{31419927-B181-46D9-90D8-9D0E2D6503AD}"/>
              </a:ext>
            </a:extLst>
          </p:cNvPr>
          <p:cNvSpPr>
            <a:spLocks noGrp="1"/>
          </p:cNvSpPr>
          <p:nvPr>
            <p:ph type="ftr" sz="quarter" idx="3"/>
          </p:nvPr>
        </p:nvSpPr>
        <p:spPr>
          <a:xfrm>
            <a:off x="607485" y="169186"/>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a:ln>
                  <a:noFill/>
                </a:ln>
                <a:solidFill>
                  <a:srgbClr val="000000"/>
                </a:solidFill>
                <a:effectLst/>
                <a:uLnTx/>
                <a:uFillTx/>
                <a:latin typeface="Intel Clear"/>
                <a:ea typeface="+mn-ea"/>
                <a:cs typeface="Intel Clear"/>
              </a:rPr>
              <a:t>VINO™ TOOLKIT</a:t>
            </a:r>
          </a:p>
        </p:txBody>
      </p:sp>
      <p:sp>
        <p:nvSpPr>
          <p:cNvPr id="4" name="Title 3">
            <a:extLst>
              <a:ext uri="{FF2B5EF4-FFF2-40B4-BE49-F238E27FC236}">
                <a16:creationId xmlns:a16="http://schemas.microsoft.com/office/drawing/2014/main" id="{59B8A48F-9E16-4550-A921-D0AF618FB7AE}"/>
              </a:ext>
            </a:extLst>
          </p:cNvPr>
          <p:cNvSpPr>
            <a:spLocks noGrp="1"/>
          </p:cNvSpPr>
          <p:nvPr>
            <p:ph type="title"/>
          </p:nvPr>
        </p:nvSpPr>
        <p:spPr>
          <a:xfrm>
            <a:off x="545306" y="900536"/>
            <a:ext cx="10974916" cy="852064"/>
          </a:xfrm>
        </p:spPr>
        <p:txBody>
          <a:bodyPr/>
          <a:lstStyle/>
          <a:p>
            <a:r>
              <a:rPr lang="en-US" sz="4800" dirty="0"/>
              <a:t>Speed up development with open source resources</a:t>
            </a:r>
          </a:p>
        </p:txBody>
      </p:sp>
      <p:sp>
        <p:nvSpPr>
          <p:cNvPr id="6" name="Rectangle 5">
            <a:extLst>
              <a:ext uri="{FF2B5EF4-FFF2-40B4-BE49-F238E27FC236}">
                <a16:creationId xmlns:a16="http://schemas.microsoft.com/office/drawing/2014/main" id="{A5DCEA53-943D-4E40-993A-1ACE3DF69476}"/>
              </a:ext>
            </a:extLst>
          </p:cNvPr>
          <p:cNvSpPr/>
          <p:nvPr/>
        </p:nvSpPr>
        <p:spPr>
          <a:xfrm>
            <a:off x="428340" y="1505733"/>
            <a:ext cx="10866245" cy="1015599"/>
          </a:xfrm>
          <a:prstGeom prst="rect">
            <a:avLst/>
          </a:prstGeom>
        </p:spPr>
        <p:txBody>
          <a:bodyPr wrap="square">
            <a:spAutoFit/>
          </a:bodyPr>
          <a:lstStyle/>
          <a:p>
            <a:pPr marL="0" marR="0" lvl="0" indent="0" algn="l" defTabSz="609570" rtl="0" eaLnBrk="1" fontAlgn="auto" latinLnBrk="0" hangingPunct="1">
              <a:lnSpc>
                <a:spcPct val="100000"/>
              </a:lnSpc>
              <a:spcBef>
                <a:spcPts val="800"/>
              </a:spcBef>
              <a:spcAft>
                <a:spcPts val="0"/>
              </a:spcAft>
              <a:buClrTx/>
              <a:buSzTx/>
              <a:buFontTx/>
              <a:buNone/>
              <a:tabLst/>
              <a:defRPr/>
            </a:pPr>
            <a:r>
              <a:rPr kumimoji="0" lang="en-US" sz="2133" b="1" i="0" u="none" strike="noStrike" kern="1200" cap="none" spc="0" normalizeH="0" baseline="0" noProof="0">
                <a:ln>
                  <a:noFill/>
                </a:ln>
                <a:solidFill>
                  <a:srgbClr val="0071C5"/>
                </a:solidFill>
                <a:effectLst/>
                <a:uLnTx/>
                <a:uFillTx/>
                <a:latin typeface="Intel Clear"/>
                <a:ea typeface="+mn-ea"/>
                <a:cs typeface="Intel Clear" panose="020B0604020203020204" pitchFamily="34" charset="0"/>
              </a:rPr>
              <a:t>Open source resources with pre-trained models, demos, and tools</a:t>
            </a:r>
          </a:p>
          <a:p>
            <a:pPr marL="0" marR="0" lvl="0" indent="0" algn="l" defTabSz="609570" rtl="0" eaLnBrk="1" fontAlgn="auto" latinLnBrk="0" hangingPunct="1">
              <a:lnSpc>
                <a:spcPct val="100000"/>
              </a:lnSpc>
              <a:spcBef>
                <a:spcPts val="80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Intel Clear"/>
                <a:ea typeface="+mn-ea"/>
                <a:cs typeface="+mn-cs"/>
              </a:rPr>
              <a:t>The Open Model Zoo demo applications are console applications that demonstrate how you can use your applications to solve specific use-cases.</a:t>
            </a:r>
          </a:p>
        </p:txBody>
      </p:sp>
      <p:sp>
        <p:nvSpPr>
          <p:cNvPr id="37" name="Rectangle 36">
            <a:extLst>
              <a:ext uri="{FF2B5EF4-FFF2-40B4-BE49-F238E27FC236}">
                <a16:creationId xmlns:a16="http://schemas.microsoft.com/office/drawing/2014/main" id="{F3CC61D8-40D0-46D8-8721-B95EA38A4197}"/>
              </a:ext>
            </a:extLst>
          </p:cNvPr>
          <p:cNvSpPr/>
          <p:nvPr/>
        </p:nvSpPr>
        <p:spPr>
          <a:xfrm>
            <a:off x="7814384" y="5146930"/>
            <a:ext cx="4276017" cy="569387"/>
          </a:xfrm>
          <a:prstGeom prst="rect">
            <a:avLst/>
          </a:prstGeom>
          <a:noFill/>
          <a:ln w="12700" cap="flat" cmpd="sng" algn="ctr">
            <a:noFill/>
            <a:prstDash val="solid"/>
            <a:miter lim="800000"/>
          </a:ln>
          <a:effectLst/>
        </p:spPr>
        <p:txBody>
          <a:bodyPr wrap="square" lIns="91440" tIns="91440" rIns="91440" bIns="45720" rtlCol="0" anchor="ctr">
            <a:spAutoFit/>
          </a:bodyPr>
          <a:lstStyle/>
          <a:p>
            <a:pPr marL="0" marR="0" lvl="0" indent="0" algn="l" defTabSz="914286" rtl="0" eaLnBrk="1" fontAlgn="auto" latinLnBrk="0" hangingPunct="1">
              <a:lnSpc>
                <a:spcPct val="70000"/>
              </a:lnSpc>
              <a:spcBef>
                <a:spcPts val="0"/>
              </a:spcBef>
              <a:spcAft>
                <a:spcPts val="0"/>
              </a:spcAft>
              <a:buClrTx/>
              <a:buSzTx/>
              <a:buFontTx/>
              <a:buNone/>
              <a:tabLst/>
              <a:defRPr/>
            </a:pPr>
            <a:r>
              <a:rPr kumimoji="0" lang="en-GB" sz="4000" b="0" i="0" u="none" strike="noStrike" kern="0" cap="none" spc="0" normalizeH="0" baseline="0" noProof="0">
                <a:ln>
                  <a:noFill/>
                </a:ln>
                <a:solidFill>
                  <a:prstClr val="black">
                    <a:lumMod val="75000"/>
                    <a:lumOff val="25000"/>
                  </a:prstClr>
                </a:solidFill>
                <a:effectLst/>
                <a:uLnTx/>
                <a:uFillTx/>
                <a:latin typeface="Intel Clear Pro" panose="020B0804020202060201" pitchFamily="34" charset="0"/>
                <a:ea typeface="+mn-ea"/>
                <a:cs typeface="+mn-cs"/>
              </a:rPr>
              <a:t>Demo applications</a:t>
            </a:r>
          </a:p>
        </p:txBody>
      </p:sp>
      <p:sp>
        <p:nvSpPr>
          <p:cNvPr id="38" name="Rectangle 37">
            <a:extLst>
              <a:ext uri="{FF2B5EF4-FFF2-40B4-BE49-F238E27FC236}">
                <a16:creationId xmlns:a16="http://schemas.microsoft.com/office/drawing/2014/main" id="{D4DA5462-AD10-4096-B440-00CA41CEF3BC}"/>
              </a:ext>
            </a:extLst>
          </p:cNvPr>
          <p:cNvSpPr/>
          <p:nvPr/>
        </p:nvSpPr>
        <p:spPr>
          <a:xfrm>
            <a:off x="7763383" y="5649010"/>
            <a:ext cx="3994815" cy="297454"/>
          </a:xfrm>
          <a:prstGeom prst="rect">
            <a:avLst/>
          </a:prstGeom>
        </p:spPr>
        <p:txBody>
          <a:bodyPr wrap="squar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black"/>
                </a:solidFill>
                <a:effectLst/>
                <a:uLnTx/>
                <a:uFillTx/>
                <a:latin typeface="Intel Clear"/>
                <a:ea typeface="+mn-ea"/>
                <a:cs typeface="+mn-cs"/>
                <a:hlinkClick r:id="rId3"/>
              </a:rPr>
              <a:t>https://github.com/opencv/open_model_zoo</a:t>
            </a:r>
            <a:endParaRPr kumimoji="0" lang="en-US" sz="1333"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46" name="Rectangle 45">
            <a:extLst>
              <a:ext uri="{FF2B5EF4-FFF2-40B4-BE49-F238E27FC236}">
                <a16:creationId xmlns:a16="http://schemas.microsoft.com/office/drawing/2014/main" id="{581DA0C0-E40A-4378-A306-8B3942718E87}"/>
              </a:ext>
            </a:extLst>
          </p:cNvPr>
          <p:cNvSpPr/>
          <p:nvPr/>
        </p:nvSpPr>
        <p:spPr>
          <a:xfrm>
            <a:off x="7680962" y="4971442"/>
            <a:ext cx="3914313" cy="1109772"/>
          </a:xfrm>
          <a:prstGeom prst="rect">
            <a:avLst/>
          </a:prstGeom>
          <a:noFill/>
          <a:ln w="9525" cap="flat" cmpd="sng" algn="ctr">
            <a:solidFill>
              <a:schemeClr val="accent2"/>
            </a:solidFill>
            <a:prstDash val="solid"/>
          </a:ln>
          <a:effectLst/>
        </p:spPr>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5" name="Rectangle 4">
            <a:extLst>
              <a:ext uri="{FF2B5EF4-FFF2-40B4-BE49-F238E27FC236}">
                <a16:creationId xmlns:a16="http://schemas.microsoft.com/office/drawing/2014/main" id="{564A406B-F7E5-4FCC-A8F7-828EE0D6C9A4}"/>
              </a:ext>
            </a:extLst>
          </p:cNvPr>
          <p:cNvSpPr/>
          <p:nvPr/>
        </p:nvSpPr>
        <p:spPr>
          <a:xfrm>
            <a:off x="7617017" y="4620990"/>
            <a:ext cx="1164101" cy="338554"/>
          </a:xfrm>
          <a:prstGeom prst="rect">
            <a:avLst/>
          </a:prstGeom>
        </p:spPr>
        <p:txBody>
          <a:bodyPr wrap="non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lumMod val="65000"/>
                    <a:lumOff val="35000"/>
                  </a:prstClr>
                </a:solidFill>
                <a:effectLst/>
                <a:uLnTx/>
                <a:uFillTx/>
                <a:latin typeface="Intel Clear" panose="020B0604020203020204" pitchFamily="34" charset="0"/>
                <a:ea typeface="Intel Clear" panose="020B0604020203020204" pitchFamily="34" charset="0"/>
                <a:cs typeface="Intel Clear" panose="020B0604020203020204" pitchFamily="34" charset="0"/>
              </a:rPr>
              <a:t>And more..</a:t>
            </a:r>
            <a:endParaRPr kumimoji="0" lang="en-US" sz="16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8" name="Rectangle 7">
            <a:extLst>
              <a:ext uri="{FF2B5EF4-FFF2-40B4-BE49-F238E27FC236}">
                <a16:creationId xmlns:a16="http://schemas.microsoft.com/office/drawing/2014/main" id="{806F5382-82B5-47FC-A427-0C6FF2F7AC71}"/>
              </a:ext>
            </a:extLst>
          </p:cNvPr>
          <p:cNvSpPr/>
          <p:nvPr/>
        </p:nvSpPr>
        <p:spPr>
          <a:xfrm>
            <a:off x="1389323" y="2743884"/>
            <a:ext cx="3412108" cy="790088"/>
          </a:xfrm>
          <a:prstGeom prst="rect">
            <a:avLst/>
          </a:prstGeom>
        </p:spPr>
        <p:txBody>
          <a:bodyPr wrap="squar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black">
                    <a:lumMod val="75000"/>
                    <a:lumOff val="25000"/>
                  </a:prstClr>
                </a:solidFill>
                <a:effectLst/>
                <a:uLnTx/>
                <a:uFillTx/>
                <a:latin typeface="Intel Clear"/>
                <a:ea typeface="+mn-ea"/>
                <a:cs typeface="+mn-cs"/>
                <a:hlinkClick r:id="rId4"/>
              </a:rPr>
              <a:t>Smart Classroom</a:t>
            </a:r>
            <a:endParaRPr kumimoji="0" lang="en-US" sz="1600" b="1" i="0" u="none" strike="noStrike" kern="0" cap="none" spc="0" normalizeH="0" baseline="0" noProof="0">
              <a:ln>
                <a:noFill/>
              </a:ln>
              <a:solidFill>
                <a:prstClr val="black">
                  <a:lumMod val="75000"/>
                  <a:lumOff val="25000"/>
                </a:prstClr>
              </a:solidFill>
              <a:effectLst/>
              <a:uLnTx/>
              <a:uFillTx/>
              <a:latin typeface="Intel Clear"/>
              <a:ea typeface="+mn-ea"/>
              <a:cs typeface="+mn-cs"/>
            </a:endParaRPr>
          </a:p>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a:ln>
                  <a:noFill/>
                </a:ln>
                <a:solidFill>
                  <a:prstClr val="black">
                    <a:lumMod val="75000"/>
                    <a:lumOff val="25000"/>
                  </a:prstClr>
                </a:solidFill>
                <a:effectLst/>
                <a:uLnTx/>
                <a:uFillTx/>
                <a:latin typeface="Intel Clear"/>
                <a:ea typeface="+mn-ea"/>
                <a:cs typeface="+mn-cs"/>
              </a:rPr>
              <a:t>Recognition and action detection demo for classroom settings</a:t>
            </a:r>
            <a:endParaRPr kumimoji="0" lang="en-US" sz="1467" b="0" i="0" u="none" strike="noStrike" kern="1200" cap="none" spc="0" normalizeH="0" baseline="0" noProof="0">
              <a:ln>
                <a:noFill/>
              </a:ln>
              <a:solidFill>
                <a:prstClr val="black"/>
              </a:solidFill>
              <a:effectLst/>
              <a:uLnTx/>
              <a:uFillTx/>
              <a:latin typeface="Intel Clear"/>
              <a:ea typeface="+mn-ea"/>
              <a:cs typeface="+mn-cs"/>
            </a:endParaRPr>
          </a:p>
        </p:txBody>
      </p:sp>
      <p:sp>
        <p:nvSpPr>
          <p:cNvPr id="47" name="Rectangle 46">
            <a:extLst>
              <a:ext uri="{FF2B5EF4-FFF2-40B4-BE49-F238E27FC236}">
                <a16:creationId xmlns:a16="http://schemas.microsoft.com/office/drawing/2014/main" id="{10230C6F-229D-42DD-AF10-6FA40325AF18}"/>
              </a:ext>
            </a:extLst>
          </p:cNvPr>
          <p:cNvSpPr/>
          <p:nvPr/>
        </p:nvSpPr>
        <p:spPr>
          <a:xfrm>
            <a:off x="1389322" y="3730782"/>
            <a:ext cx="3412108" cy="790088"/>
          </a:xfrm>
          <a:prstGeom prst="rect">
            <a:avLst/>
          </a:prstGeom>
        </p:spPr>
        <p:txBody>
          <a:bodyPr wrap="squar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75000"/>
                    <a:lumOff val="25000"/>
                  </a:prstClr>
                </a:solidFill>
                <a:effectLst/>
                <a:uLnTx/>
                <a:uFillTx/>
                <a:latin typeface="Intel Clear"/>
                <a:ea typeface="+mn-ea"/>
                <a:cs typeface="+mn-cs"/>
                <a:hlinkClick r:id="rId5"/>
              </a:rPr>
              <a:t>Multi-Camera, Multi-Person</a:t>
            </a:r>
            <a:endParaRPr kumimoji="0" lang="en-US" sz="1600" b="1" i="0" u="none" strike="noStrike" kern="0" cap="none" spc="0" normalizeH="0" baseline="0" noProof="0" dirty="0">
              <a:ln>
                <a:noFill/>
              </a:ln>
              <a:solidFill>
                <a:prstClr val="black">
                  <a:lumMod val="75000"/>
                  <a:lumOff val="25000"/>
                </a:prstClr>
              </a:solidFill>
              <a:effectLst/>
              <a:uLnTx/>
              <a:uFillTx/>
              <a:latin typeface="Intel Clear"/>
              <a:ea typeface="+mn-ea"/>
              <a:cs typeface="+mn-cs"/>
            </a:endParaRPr>
          </a:p>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a:ln>
                  <a:noFill/>
                </a:ln>
                <a:solidFill>
                  <a:prstClr val="black">
                    <a:lumMod val="75000"/>
                    <a:lumOff val="25000"/>
                  </a:prstClr>
                </a:solidFill>
                <a:effectLst/>
                <a:uLnTx/>
                <a:uFillTx/>
                <a:latin typeface="Intel Clear"/>
                <a:ea typeface="+mn-ea"/>
                <a:cs typeface="+mn-cs"/>
              </a:rPr>
              <a:t>Tracking multiple people on multiple cameras for public safety use cases</a:t>
            </a:r>
            <a:endParaRPr kumimoji="0" lang="en-US" sz="1467"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48" name="Rectangle 47">
            <a:extLst>
              <a:ext uri="{FF2B5EF4-FFF2-40B4-BE49-F238E27FC236}">
                <a16:creationId xmlns:a16="http://schemas.microsoft.com/office/drawing/2014/main" id="{608888CE-7CDD-4CE3-8868-D147CBD58875}"/>
              </a:ext>
            </a:extLst>
          </p:cNvPr>
          <p:cNvSpPr/>
          <p:nvPr/>
        </p:nvSpPr>
        <p:spPr>
          <a:xfrm>
            <a:off x="1389320" y="4777220"/>
            <a:ext cx="4417931" cy="790088"/>
          </a:xfrm>
          <a:prstGeom prst="rect">
            <a:avLst/>
          </a:prstGeom>
        </p:spPr>
        <p:txBody>
          <a:bodyPr wrap="squar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black">
                    <a:lumMod val="75000"/>
                    <a:lumOff val="25000"/>
                  </a:prstClr>
                </a:solidFill>
                <a:effectLst/>
                <a:uLnTx/>
                <a:uFillTx/>
                <a:latin typeface="Intel Clear"/>
                <a:ea typeface="+mn-ea"/>
                <a:cs typeface="+mn-cs"/>
                <a:hlinkClick r:id="rId6"/>
              </a:rPr>
              <a:t>Gaze Estimation</a:t>
            </a:r>
            <a:endParaRPr kumimoji="0" lang="en-US" sz="1600" b="1" i="0" u="none" strike="noStrike" kern="0" cap="none" spc="0" normalizeH="0" baseline="0" noProof="0">
              <a:ln>
                <a:noFill/>
              </a:ln>
              <a:solidFill>
                <a:prstClr val="black">
                  <a:lumMod val="75000"/>
                  <a:lumOff val="25000"/>
                </a:prstClr>
              </a:solidFill>
              <a:effectLst/>
              <a:uLnTx/>
              <a:uFillTx/>
              <a:latin typeface="Intel Clear"/>
              <a:ea typeface="+mn-ea"/>
              <a:cs typeface="+mn-cs"/>
            </a:endParaRPr>
          </a:p>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a:ln>
                  <a:noFill/>
                </a:ln>
                <a:solidFill>
                  <a:prstClr val="black">
                    <a:lumMod val="75000"/>
                    <a:lumOff val="25000"/>
                  </a:prstClr>
                </a:solidFill>
                <a:effectLst/>
                <a:uLnTx/>
                <a:uFillTx/>
                <a:latin typeface="Intel Clear"/>
                <a:ea typeface="+mn-ea"/>
                <a:cs typeface="+mn-cs"/>
              </a:rPr>
              <a:t>Face detection followed by gaze estimation, head pose estimation and facial landmarks regression.</a:t>
            </a:r>
            <a:endParaRPr kumimoji="0" lang="en-US" sz="1467" b="0" i="0" u="none" strike="noStrike" kern="1200" cap="none" spc="0" normalizeH="0" baseline="0" noProof="0">
              <a:ln>
                <a:noFill/>
              </a:ln>
              <a:solidFill>
                <a:prstClr val="black"/>
              </a:solidFill>
              <a:effectLst/>
              <a:uLnTx/>
              <a:uFillTx/>
              <a:latin typeface="Intel Clear"/>
              <a:ea typeface="+mn-ea"/>
              <a:cs typeface="+mn-cs"/>
            </a:endParaRPr>
          </a:p>
        </p:txBody>
      </p:sp>
      <p:sp>
        <p:nvSpPr>
          <p:cNvPr id="49" name="Rectangle 48">
            <a:extLst>
              <a:ext uri="{FF2B5EF4-FFF2-40B4-BE49-F238E27FC236}">
                <a16:creationId xmlns:a16="http://schemas.microsoft.com/office/drawing/2014/main" id="{6D64F8F9-F210-4FE8-A83E-3269C5A60F2E}"/>
              </a:ext>
            </a:extLst>
          </p:cNvPr>
          <p:cNvSpPr/>
          <p:nvPr/>
        </p:nvSpPr>
        <p:spPr>
          <a:xfrm>
            <a:off x="6415378" y="2727661"/>
            <a:ext cx="4857799" cy="564322"/>
          </a:xfrm>
          <a:prstGeom prst="rect">
            <a:avLst/>
          </a:prstGeom>
        </p:spPr>
        <p:txBody>
          <a:bodyPr wrap="squar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rgbClr val="0071C5"/>
                </a:solidFill>
                <a:effectLst/>
                <a:uLnTx/>
                <a:uFillTx/>
                <a:latin typeface="Intel Clear"/>
                <a:ea typeface="+mn-ea"/>
                <a:cs typeface="+mn-cs"/>
              </a:rPr>
              <a:t>Weld Porosity Detection</a:t>
            </a:r>
          </a:p>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a:ln>
                  <a:noFill/>
                </a:ln>
                <a:solidFill>
                  <a:prstClr val="black">
                    <a:lumMod val="75000"/>
                    <a:lumOff val="25000"/>
                  </a:prstClr>
                </a:solidFill>
                <a:effectLst/>
                <a:uLnTx/>
                <a:uFillTx/>
                <a:latin typeface="Intel Clear"/>
                <a:ea typeface="+mn-ea"/>
                <a:cs typeface="+mn-cs"/>
              </a:rPr>
              <a:t>Demonstrates how to find defects in welding</a:t>
            </a:r>
            <a:endParaRPr kumimoji="0" lang="en-US" sz="1467"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50" name="Rectangle 49">
            <a:extLst>
              <a:ext uri="{FF2B5EF4-FFF2-40B4-BE49-F238E27FC236}">
                <a16:creationId xmlns:a16="http://schemas.microsoft.com/office/drawing/2014/main" id="{9044F2C7-8E8B-4756-907B-694EE2011A42}"/>
              </a:ext>
            </a:extLst>
          </p:cNvPr>
          <p:cNvSpPr/>
          <p:nvPr/>
        </p:nvSpPr>
        <p:spPr>
          <a:xfrm>
            <a:off x="6415378" y="3801544"/>
            <a:ext cx="4433676" cy="564322"/>
          </a:xfrm>
          <a:prstGeom prst="rect">
            <a:avLst/>
          </a:prstGeom>
        </p:spPr>
        <p:txBody>
          <a:bodyPr wrap="squar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rgbClr val="0071C5"/>
                </a:solidFill>
                <a:effectLst/>
                <a:uLnTx/>
                <a:uFillTx/>
                <a:latin typeface="Intel Clear"/>
                <a:ea typeface="+mn-ea"/>
                <a:cs typeface="+mn-cs"/>
              </a:rPr>
              <a:t>Person Inpainting</a:t>
            </a:r>
          </a:p>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a:ln>
                  <a:noFill/>
                </a:ln>
                <a:solidFill>
                  <a:prstClr val="black">
                    <a:lumMod val="75000"/>
                    <a:lumOff val="25000"/>
                  </a:prstClr>
                </a:solidFill>
                <a:effectLst/>
                <a:uLnTx/>
                <a:uFillTx/>
                <a:latin typeface="Intel Clear"/>
                <a:ea typeface="+mn-ea"/>
                <a:cs typeface="+mn-cs"/>
              </a:rPr>
              <a:t>Removes unwanted people in images or videos</a:t>
            </a:r>
            <a:endParaRPr kumimoji="0" lang="en-US" sz="1467" b="0" i="0" u="none" strike="noStrike" kern="1200" cap="none" spc="0" normalizeH="0" baseline="0" noProof="0" dirty="0">
              <a:ln>
                <a:noFill/>
              </a:ln>
              <a:solidFill>
                <a:prstClr val="black"/>
              </a:solidFill>
              <a:effectLst/>
              <a:uLnTx/>
              <a:uFillTx/>
              <a:latin typeface="Intel Clear"/>
              <a:ea typeface="+mn-ea"/>
              <a:cs typeface="+mn-cs"/>
            </a:endParaRPr>
          </a:p>
        </p:txBody>
      </p:sp>
      <p:pic>
        <p:nvPicPr>
          <p:cNvPr id="51" name="Picture 50">
            <a:extLst>
              <a:ext uri="{FF2B5EF4-FFF2-40B4-BE49-F238E27FC236}">
                <a16:creationId xmlns:a16="http://schemas.microsoft.com/office/drawing/2014/main" id="{B802E6A2-B6A9-4F97-86E7-DB68508CE267}"/>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07484" y="3787894"/>
            <a:ext cx="664581" cy="500391"/>
          </a:xfrm>
          <a:prstGeom prst="rect">
            <a:avLst/>
          </a:prstGeom>
        </p:spPr>
      </p:pic>
      <p:sp>
        <p:nvSpPr>
          <p:cNvPr id="52" name="Freeform 21">
            <a:extLst>
              <a:ext uri="{FF2B5EF4-FFF2-40B4-BE49-F238E27FC236}">
                <a16:creationId xmlns:a16="http://schemas.microsoft.com/office/drawing/2014/main" id="{8EF5340C-4F58-4D16-8BD4-76324FFDD001}"/>
              </a:ext>
            </a:extLst>
          </p:cNvPr>
          <p:cNvSpPr>
            <a:spLocks noEditPoints="1"/>
          </p:cNvSpPr>
          <p:nvPr/>
        </p:nvSpPr>
        <p:spPr bwMode="auto">
          <a:xfrm>
            <a:off x="1166906" y="4117993"/>
            <a:ext cx="222415" cy="178223"/>
          </a:xfrm>
          <a:custGeom>
            <a:avLst/>
            <a:gdLst>
              <a:gd name="T0" fmla="*/ 165 w 236"/>
              <a:gd name="T1" fmla="*/ 132 h 190"/>
              <a:gd name="T2" fmla="*/ 165 w 236"/>
              <a:gd name="T3" fmla="*/ 156 h 190"/>
              <a:gd name="T4" fmla="*/ 140 w 236"/>
              <a:gd name="T5" fmla="*/ 156 h 190"/>
              <a:gd name="T6" fmla="*/ 140 w 236"/>
              <a:gd name="T7" fmla="*/ 132 h 190"/>
              <a:gd name="T8" fmla="*/ 165 w 236"/>
              <a:gd name="T9" fmla="*/ 132 h 190"/>
              <a:gd name="T10" fmla="*/ 11 w 236"/>
              <a:gd name="T11" fmla="*/ 133 h 190"/>
              <a:gd name="T12" fmla="*/ 43 w 236"/>
              <a:gd name="T13" fmla="*/ 165 h 190"/>
              <a:gd name="T14" fmla="*/ 34 w 236"/>
              <a:gd name="T15" fmla="*/ 174 h 190"/>
              <a:gd name="T16" fmla="*/ 30 w 236"/>
              <a:gd name="T17" fmla="*/ 169 h 190"/>
              <a:gd name="T18" fmla="*/ 24 w 236"/>
              <a:gd name="T19" fmla="*/ 175 h 190"/>
              <a:gd name="T20" fmla="*/ 19 w 236"/>
              <a:gd name="T21" fmla="*/ 175 h 190"/>
              <a:gd name="T22" fmla="*/ 1 w 236"/>
              <a:gd name="T23" fmla="*/ 157 h 190"/>
              <a:gd name="T24" fmla="*/ 1 w 236"/>
              <a:gd name="T25" fmla="*/ 153 h 190"/>
              <a:gd name="T26" fmla="*/ 7 w 236"/>
              <a:gd name="T27" fmla="*/ 147 h 190"/>
              <a:gd name="T28" fmla="*/ 2 w 236"/>
              <a:gd name="T29" fmla="*/ 142 h 190"/>
              <a:gd name="T30" fmla="*/ 11 w 236"/>
              <a:gd name="T31" fmla="*/ 133 h 190"/>
              <a:gd name="T32" fmla="*/ 169 w 236"/>
              <a:gd name="T33" fmla="*/ 38 h 190"/>
              <a:gd name="T34" fmla="*/ 169 w 236"/>
              <a:gd name="T35" fmla="*/ 56 h 190"/>
              <a:gd name="T36" fmla="*/ 123 w 236"/>
              <a:gd name="T37" fmla="*/ 102 h 190"/>
              <a:gd name="T38" fmla="*/ 142 w 236"/>
              <a:gd name="T39" fmla="*/ 121 h 190"/>
              <a:gd name="T40" fmla="*/ 134 w 236"/>
              <a:gd name="T41" fmla="*/ 126 h 190"/>
              <a:gd name="T42" fmla="*/ 129 w 236"/>
              <a:gd name="T43" fmla="*/ 133 h 190"/>
              <a:gd name="T44" fmla="*/ 111 w 236"/>
              <a:gd name="T45" fmla="*/ 115 h 190"/>
              <a:gd name="T46" fmla="*/ 67 w 236"/>
              <a:gd name="T47" fmla="*/ 159 h 190"/>
              <a:gd name="T48" fmla="*/ 48 w 236"/>
              <a:gd name="T49" fmla="*/ 159 h 190"/>
              <a:gd name="T50" fmla="*/ 16 w 236"/>
              <a:gd name="T51" fmla="*/ 126 h 190"/>
              <a:gd name="T52" fmla="*/ 16 w 236"/>
              <a:gd name="T53" fmla="*/ 107 h 190"/>
              <a:gd name="T54" fmla="*/ 118 w 236"/>
              <a:gd name="T55" fmla="*/ 5 h 190"/>
              <a:gd name="T56" fmla="*/ 136 w 236"/>
              <a:gd name="T57" fmla="*/ 5 h 190"/>
              <a:gd name="T58" fmla="*/ 169 w 236"/>
              <a:gd name="T59" fmla="*/ 38 h 190"/>
              <a:gd name="T60" fmla="*/ 236 w 236"/>
              <a:gd name="T61" fmla="*/ 100 h 190"/>
              <a:gd name="T62" fmla="*/ 236 w 236"/>
              <a:gd name="T63" fmla="*/ 190 h 190"/>
              <a:gd name="T64" fmla="*/ 218 w 236"/>
              <a:gd name="T65" fmla="*/ 190 h 190"/>
              <a:gd name="T66" fmla="*/ 218 w 236"/>
              <a:gd name="T67" fmla="*/ 156 h 190"/>
              <a:gd name="T68" fmla="*/ 175 w 236"/>
              <a:gd name="T69" fmla="*/ 157 h 190"/>
              <a:gd name="T70" fmla="*/ 175 w 236"/>
              <a:gd name="T71" fmla="*/ 132 h 190"/>
              <a:gd name="T72" fmla="*/ 218 w 236"/>
              <a:gd name="T73" fmla="*/ 132 h 190"/>
              <a:gd name="T74" fmla="*/ 218 w 236"/>
              <a:gd name="T75" fmla="*/ 100 h 190"/>
              <a:gd name="T76" fmla="*/ 236 w 236"/>
              <a:gd name="T77" fmla="*/ 10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6" h="190">
                <a:moveTo>
                  <a:pt x="165" y="132"/>
                </a:moveTo>
                <a:cubicBezTo>
                  <a:pt x="171" y="139"/>
                  <a:pt x="171" y="150"/>
                  <a:pt x="165" y="156"/>
                </a:cubicBezTo>
                <a:cubicBezTo>
                  <a:pt x="158" y="163"/>
                  <a:pt x="147" y="163"/>
                  <a:pt x="140" y="156"/>
                </a:cubicBezTo>
                <a:cubicBezTo>
                  <a:pt x="134" y="150"/>
                  <a:pt x="134" y="139"/>
                  <a:pt x="140" y="132"/>
                </a:cubicBezTo>
                <a:cubicBezTo>
                  <a:pt x="147" y="125"/>
                  <a:pt x="158" y="125"/>
                  <a:pt x="165" y="132"/>
                </a:cubicBezTo>
                <a:close/>
                <a:moveTo>
                  <a:pt x="11" y="133"/>
                </a:moveTo>
                <a:cubicBezTo>
                  <a:pt x="43" y="165"/>
                  <a:pt x="43" y="165"/>
                  <a:pt x="43" y="165"/>
                </a:cubicBezTo>
                <a:cubicBezTo>
                  <a:pt x="34" y="174"/>
                  <a:pt x="34" y="174"/>
                  <a:pt x="34" y="174"/>
                </a:cubicBezTo>
                <a:cubicBezTo>
                  <a:pt x="30" y="169"/>
                  <a:pt x="30" y="169"/>
                  <a:pt x="30" y="169"/>
                </a:cubicBezTo>
                <a:cubicBezTo>
                  <a:pt x="24" y="175"/>
                  <a:pt x="24" y="175"/>
                  <a:pt x="24" y="175"/>
                </a:cubicBezTo>
                <a:cubicBezTo>
                  <a:pt x="23" y="176"/>
                  <a:pt x="21" y="176"/>
                  <a:pt x="19" y="175"/>
                </a:cubicBezTo>
                <a:cubicBezTo>
                  <a:pt x="1" y="157"/>
                  <a:pt x="1" y="157"/>
                  <a:pt x="1" y="157"/>
                </a:cubicBezTo>
                <a:cubicBezTo>
                  <a:pt x="0" y="156"/>
                  <a:pt x="0" y="154"/>
                  <a:pt x="1" y="153"/>
                </a:cubicBezTo>
                <a:cubicBezTo>
                  <a:pt x="7" y="147"/>
                  <a:pt x="7" y="147"/>
                  <a:pt x="7" y="147"/>
                </a:cubicBezTo>
                <a:cubicBezTo>
                  <a:pt x="2" y="142"/>
                  <a:pt x="2" y="142"/>
                  <a:pt x="2" y="142"/>
                </a:cubicBezTo>
                <a:lnTo>
                  <a:pt x="11" y="133"/>
                </a:lnTo>
                <a:close/>
                <a:moveTo>
                  <a:pt x="169" y="38"/>
                </a:moveTo>
                <a:cubicBezTo>
                  <a:pt x="174" y="43"/>
                  <a:pt x="174" y="51"/>
                  <a:pt x="169" y="56"/>
                </a:cubicBezTo>
                <a:cubicBezTo>
                  <a:pt x="123" y="102"/>
                  <a:pt x="123" y="102"/>
                  <a:pt x="123" y="102"/>
                </a:cubicBezTo>
                <a:cubicBezTo>
                  <a:pt x="142" y="121"/>
                  <a:pt x="142" y="121"/>
                  <a:pt x="142" y="121"/>
                </a:cubicBezTo>
                <a:cubicBezTo>
                  <a:pt x="139" y="122"/>
                  <a:pt x="137" y="124"/>
                  <a:pt x="134" y="126"/>
                </a:cubicBezTo>
                <a:cubicBezTo>
                  <a:pt x="132" y="128"/>
                  <a:pt x="131" y="131"/>
                  <a:pt x="129" y="133"/>
                </a:cubicBezTo>
                <a:cubicBezTo>
                  <a:pt x="111" y="115"/>
                  <a:pt x="111" y="115"/>
                  <a:pt x="111" y="115"/>
                </a:cubicBezTo>
                <a:cubicBezTo>
                  <a:pt x="67" y="159"/>
                  <a:pt x="67" y="159"/>
                  <a:pt x="67" y="159"/>
                </a:cubicBezTo>
                <a:cubicBezTo>
                  <a:pt x="62" y="164"/>
                  <a:pt x="53" y="164"/>
                  <a:pt x="48" y="159"/>
                </a:cubicBezTo>
                <a:cubicBezTo>
                  <a:pt x="16" y="126"/>
                  <a:pt x="16" y="126"/>
                  <a:pt x="16" y="126"/>
                </a:cubicBezTo>
                <a:cubicBezTo>
                  <a:pt x="10" y="120"/>
                  <a:pt x="10" y="112"/>
                  <a:pt x="16" y="107"/>
                </a:cubicBezTo>
                <a:cubicBezTo>
                  <a:pt x="118" y="5"/>
                  <a:pt x="118" y="5"/>
                  <a:pt x="118" y="5"/>
                </a:cubicBezTo>
                <a:cubicBezTo>
                  <a:pt x="123" y="0"/>
                  <a:pt x="131" y="0"/>
                  <a:pt x="136" y="5"/>
                </a:cubicBezTo>
                <a:lnTo>
                  <a:pt x="169" y="38"/>
                </a:lnTo>
                <a:close/>
                <a:moveTo>
                  <a:pt x="236" y="100"/>
                </a:moveTo>
                <a:cubicBezTo>
                  <a:pt x="236" y="190"/>
                  <a:pt x="236" y="190"/>
                  <a:pt x="236" y="190"/>
                </a:cubicBezTo>
                <a:cubicBezTo>
                  <a:pt x="218" y="190"/>
                  <a:pt x="218" y="190"/>
                  <a:pt x="218" y="190"/>
                </a:cubicBezTo>
                <a:cubicBezTo>
                  <a:pt x="218" y="156"/>
                  <a:pt x="218" y="156"/>
                  <a:pt x="218" y="156"/>
                </a:cubicBezTo>
                <a:cubicBezTo>
                  <a:pt x="175" y="157"/>
                  <a:pt x="175" y="157"/>
                  <a:pt x="175" y="157"/>
                </a:cubicBezTo>
                <a:cubicBezTo>
                  <a:pt x="179" y="149"/>
                  <a:pt x="179" y="140"/>
                  <a:pt x="175" y="132"/>
                </a:cubicBezTo>
                <a:cubicBezTo>
                  <a:pt x="218" y="132"/>
                  <a:pt x="218" y="132"/>
                  <a:pt x="218" y="132"/>
                </a:cubicBezTo>
                <a:cubicBezTo>
                  <a:pt x="218" y="100"/>
                  <a:pt x="218" y="100"/>
                  <a:pt x="218" y="100"/>
                </a:cubicBezTo>
                <a:lnTo>
                  <a:pt x="236" y="10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black"/>
              </a:solidFill>
              <a:effectLst/>
              <a:uLnTx/>
              <a:uFillTx/>
              <a:latin typeface="Intel Clear"/>
              <a:ea typeface="+mn-ea"/>
              <a:cs typeface="+mn-cs"/>
            </a:endParaRPr>
          </a:p>
        </p:txBody>
      </p:sp>
      <p:sp>
        <p:nvSpPr>
          <p:cNvPr id="53" name="Freeform 21">
            <a:extLst>
              <a:ext uri="{FF2B5EF4-FFF2-40B4-BE49-F238E27FC236}">
                <a16:creationId xmlns:a16="http://schemas.microsoft.com/office/drawing/2014/main" id="{70D8C58D-E22F-4AD2-ABBC-FCBDA41234F6}"/>
              </a:ext>
            </a:extLst>
          </p:cNvPr>
          <p:cNvSpPr>
            <a:spLocks noEditPoints="1"/>
          </p:cNvSpPr>
          <p:nvPr/>
        </p:nvSpPr>
        <p:spPr bwMode="auto">
          <a:xfrm>
            <a:off x="1166906" y="4320906"/>
            <a:ext cx="222415" cy="178223"/>
          </a:xfrm>
          <a:custGeom>
            <a:avLst/>
            <a:gdLst>
              <a:gd name="T0" fmla="*/ 165 w 236"/>
              <a:gd name="T1" fmla="*/ 132 h 190"/>
              <a:gd name="T2" fmla="*/ 165 w 236"/>
              <a:gd name="T3" fmla="*/ 156 h 190"/>
              <a:gd name="T4" fmla="*/ 140 w 236"/>
              <a:gd name="T5" fmla="*/ 156 h 190"/>
              <a:gd name="T6" fmla="*/ 140 w 236"/>
              <a:gd name="T7" fmla="*/ 132 h 190"/>
              <a:gd name="T8" fmla="*/ 165 w 236"/>
              <a:gd name="T9" fmla="*/ 132 h 190"/>
              <a:gd name="T10" fmla="*/ 11 w 236"/>
              <a:gd name="T11" fmla="*/ 133 h 190"/>
              <a:gd name="T12" fmla="*/ 43 w 236"/>
              <a:gd name="T13" fmla="*/ 165 h 190"/>
              <a:gd name="T14" fmla="*/ 34 w 236"/>
              <a:gd name="T15" fmla="*/ 174 h 190"/>
              <a:gd name="T16" fmla="*/ 30 w 236"/>
              <a:gd name="T17" fmla="*/ 169 h 190"/>
              <a:gd name="T18" fmla="*/ 24 w 236"/>
              <a:gd name="T19" fmla="*/ 175 h 190"/>
              <a:gd name="T20" fmla="*/ 19 w 236"/>
              <a:gd name="T21" fmla="*/ 175 h 190"/>
              <a:gd name="T22" fmla="*/ 1 w 236"/>
              <a:gd name="T23" fmla="*/ 157 h 190"/>
              <a:gd name="T24" fmla="*/ 1 w 236"/>
              <a:gd name="T25" fmla="*/ 153 h 190"/>
              <a:gd name="T26" fmla="*/ 7 w 236"/>
              <a:gd name="T27" fmla="*/ 147 h 190"/>
              <a:gd name="T28" fmla="*/ 2 w 236"/>
              <a:gd name="T29" fmla="*/ 142 h 190"/>
              <a:gd name="T30" fmla="*/ 11 w 236"/>
              <a:gd name="T31" fmla="*/ 133 h 190"/>
              <a:gd name="T32" fmla="*/ 169 w 236"/>
              <a:gd name="T33" fmla="*/ 38 h 190"/>
              <a:gd name="T34" fmla="*/ 169 w 236"/>
              <a:gd name="T35" fmla="*/ 56 h 190"/>
              <a:gd name="T36" fmla="*/ 123 w 236"/>
              <a:gd name="T37" fmla="*/ 102 h 190"/>
              <a:gd name="T38" fmla="*/ 142 w 236"/>
              <a:gd name="T39" fmla="*/ 121 h 190"/>
              <a:gd name="T40" fmla="*/ 134 w 236"/>
              <a:gd name="T41" fmla="*/ 126 h 190"/>
              <a:gd name="T42" fmla="*/ 129 w 236"/>
              <a:gd name="T43" fmla="*/ 133 h 190"/>
              <a:gd name="T44" fmla="*/ 111 w 236"/>
              <a:gd name="T45" fmla="*/ 115 h 190"/>
              <a:gd name="T46" fmla="*/ 67 w 236"/>
              <a:gd name="T47" fmla="*/ 159 h 190"/>
              <a:gd name="T48" fmla="*/ 48 w 236"/>
              <a:gd name="T49" fmla="*/ 159 h 190"/>
              <a:gd name="T50" fmla="*/ 16 w 236"/>
              <a:gd name="T51" fmla="*/ 126 h 190"/>
              <a:gd name="T52" fmla="*/ 16 w 236"/>
              <a:gd name="T53" fmla="*/ 107 h 190"/>
              <a:gd name="T54" fmla="*/ 118 w 236"/>
              <a:gd name="T55" fmla="*/ 5 h 190"/>
              <a:gd name="T56" fmla="*/ 136 w 236"/>
              <a:gd name="T57" fmla="*/ 5 h 190"/>
              <a:gd name="T58" fmla="*/ 169 w 236"/>
              <a:gd name="T59" fmla="*/ 38 h 190"/>
              <a:gd name="T60" fmla="*/ 236 w 236"/>
              <a:gd name="T61" fmla="*/ 100 h 190"/>
              <a:gd name="T62" fmla="*/ 236 w 236"/>
              <a:gd name="T63" fmla="*/ 190 h 190"/>
              <a:gd name="T64" fmla="*/ 218 w 236"/>
              <a:gd name="T65" fmla="*/ 190 h 190"/>
              <a:gd name="T66" fmla="*/ 218 w 236"/>
              <a:gd name="T67" fmla="*/ 156 h 190"/>
              <a:gd name="T68" fmla="*/ 175 w 236"/>
              <a:gd name="T69" fmla="*/ 157 h 190"/>
              <a:gd name="T70" fmla="*/ 175 w 236"/>
              <a:gd name="T71" fmla="*/ 132 h 190"/>
              <a:gd name="T72" fmla="*/ 218 w 236"/>
              <a:gd name="T73" fmla="*/ 132 h 190"/>
              <a:gd name="T74" fmla="*/ 218 w 236"/>
              <a:gd name="T75" fmla="*/ 100 h 190"/>
              <a:gd name="T76" fmla="*/ 236 w 236"/>
              <a:gd name="T77" fmla="*/ 10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6" h="190">
                <a:moveTo>
                  <a:pt x="165" y="132"/>
                </a:moveTo>
                <a:cubicBezTo>
                  <a:pt x="171" y="139"/>
                  <a:pt x="171" y="150"/>
                  <a:pt x="165" y="156"/>
                </a:cubicBezTo>
                <a:cubicBezTo>
                  <a:pt x="158" y="163"/>
                  <a:pt x="147" y="163"/>
                  <a:pt x="140" y="156"/>
                </a:cubicBezTo>
                <a:cubicBezTo>
                  <a:pt x="134" y="150"/>
                  <a:pt x="134" y="139"/>
                  <a:pt x="140" y="132"/>
                </a:cubicBezTo>
                <a:cubicBezTo>
                  <a:pt x="147" y="125"/>
                  <a:pt x="158" y="125"/>
                  <a:pt x="165" y="132"/>
                </a:cubicBezTo>
                <a:close/>
                <a:moveTo>
                  <a:pt x="11" y="133"/>
                </a:moveTo>
                <a:cubicBezTo>
                  <a:pt x="43" y="165"/>
                  <a:pt x="43" y="165"/>
                  <a:pt x="43" y="165"/>
                </a:cubicBezTo>
                <a:cubicBezTo>
                  <a:pt x="34" y="174"/>
                  <a:pt x="34" y="174"/>
                  <a:pt x="34" y="174"/>
                </a:cubicBezTo>
                <a:cubicBezTo>
                  <a:pt x="30" y="169"/>
                  <a:pt x="30" y="169"/>
                  <a:pt x="30" y="169"/>
                </a:cubicBezTo>
                <a:cubicBezTo>
                  <a:pt x="24" y="175"/>
                  <a:pt x="24" y="175"/>
                  <a:pt x="24" y="175"/>
                </a:cubicBezTo>
                <a:cubicBezTo>
                  <a:pt x="23" y="176"/>
                  <a:pt x="21" y="176"/>
                  <a:pt x="19" y="175"/>
                </a:cubicBezTo>
                <a:cubicBezTo>
                  <a:pt x="1" y="157"/>
                  <a:pt x="1" y="157"/>
                  <a:pt x="1" y="157"/>
                </a:cubicBezTo>
                <a:cubicBezTo>
                  <a:pt x="0" y="156"/>
                  <a:pt x="0" y="154"/>
                  <a:pt x="1" y="153"/>
                </a:cubicBezTo>
                <a:cubicBezTo>
                  <a:pt x="7" y="147"/>
                  <a:pt x="7" y="147"/>
                  <a:pt x="7" y="147"/>
                </a:cubicBezTo>
                <a:cubicBezTo>
                  <a:pt x="2" y="142"/>
                  <a:pt x="2" y="142"/>
                  <a:pt x="2" y="142"/>
                </a:cubicBezTo>
                <a:lnTo>
                  <a:pt x="11" y="133"/>
                </a:lnTo>
                <a:close/>
                <a:moveTo>
                  <a:pt x="169" y="38"/>
                </a:moveTo>
                <a:cubicBezTo>
                  <a:pt x="174" y="43"/>
                  <a:pt x="174" y="51"/>
                  <a:pt x="169" y="56"/>
                </a:cubicBezTo>
                <a:cubicBezTo>
                  <a:pt x="123" y="102"/>
                  <a:pt x="123" y="102"/>
                  <a:pt x="123" y="102"/>
                </a:cubicBezTo>
                <a:cubicBezTo>
                  <a:pt x="142" y="121"/>
                  <a:pt x="142" y="121"/>
                  <a:pt x="142" y="121"/>
                </a:cubicBezTo>
                <a:cubicBezTo>
                  <a:pt x="139" y="122"/>
                  <a:pt x="137" y="124"/>
                  <a:pt x="134" y="126"/>
                </a:cubicBezTo>
                <a:cubicBezTo>
                  <a:pt x="132" y="128"/>
                  <a:pt x="131" y="131"/>
                  <a:pt x="129" y="133"/>
                </a:cubicBezTo>
                <a:cubicBezTo>
                  <a:pt x="111" y="115"/>
                  <a:pt x="111" y="115"/>
                  <a:pt x="111" y="115"/>
                </a:cubicBezTo>
                <a:cubicBezTo>
                  <a:pt x="67" y="159"/>
                  <a:pt x="67" y="159"/>
                  <a:pt x="67" y="159"/>
                </a:cubicBezTo>
                <a:cubicBezTo>
                  <a:pt x="62" y="164"/>
                  <a:pt x="53" y="164"/>
                  <a:pt x="48" y="159"/>
                </a:cubicBezTo>
                <a:cubicBezTo>
                  <a:pt x="16" y="126"/>
                  <a:pt x="16" y="126"/>
                  <a:pt x="16" y="126"/>
                </a:cubicBezTo>
                <a:cubicBezTo>
                  <a:pt x="10" y="120"/>
                  <a:pt x="10" y="112"/>
                  <a:pt x="16" y="107"/>
                </a:cubicBezTo>
                <a:cubicBezTo>
                  <a:pt x="118" y="5"/>
                  <a:pt x="118" y="5"/>
                  <a:pt x="118" y="5"/>
                </a:cubicBezTo>
                <a:cubicBezTo>
                  <a:pt x="123" y="0"/>
                  <a:pt x="131" y="0"/>
                  <a:pt x="136" y="5"/>
                </a:cubicBezTo>
                <a:lnTo>
                  <a:pt x="169" y="38"/>
                </a:lnTo>
                <a:close/>
                <a:moveTo>
                  <a:pt x="236" y="100"/>
                </a:moveTo>
                <a:cubicBezTo>
                  <a:pt x="236" y="190"/>
                  <a:pt x="236" y="190"/>
                  <a:pt x="236" y="190"/>
                </a:cubicBezTo>
                <a:cubicBezTo>
                  <a:pt x="218" y="190"/>
                  <a:pt x="218" y="190"/>
                  <a:pt x="218" y="190"/>
                </a:cubicBezTo>
                <a:cubicBezTo>
                  <a:pt x="218" y="156"/>
                  <a:pt x="218" y="156"/>
                  <a:pt x="218" y="156"/>
                </a:cubicBezTo>
                <a:cubicBezTo>
                  <a:pt x="175" y="157"/>
                  <a:pt x="175" y="157"/>
                  <a:pt x="175" y="157"/>
                </a:cubicBezTo>
                <a:cubicBezTo>
                  <a:pt x="179" y="149"/>
                  <a:pt x="179" y="140"/>
                  <a:pt x="175" y="132"/>
                </a:cubicBezTo>
                <a:cubicBezTo>
                  <a:pt x="218" y="132"/>
                  <a:pt x="218" y="132"/>
                  <a:pt x="218" y="132"/>
                </a:cubicBezTo>
                <a:cubicBezTo>
                  <a:pt x="218" y="100"/>
                  <a:pt x="218" y="100"/>
                  <a:pt x="218" y="100"/>
                </a:cubicBezTo>
                <a:lnTo>
                  <a:pt x="236" y="10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black"/>
              </a:solidFill>
              <a:effectLst/>
              <a:uLnTx/>
              <a:uFillTx/>
              <a:latin typeface="Intel Clear"/>
              <a:ea typeface="+mn-ea"/>
              <a:cs typeface="+mn-cs"/>
            </a:endParaRPr>
          </a:p>
        </p:txBody>
      </p:sp>
      <p:grpSp>
        <p:nvGrpSpPr>
          <p:cNvPr id="3" name="Group 2">
            <a:extLst>
              <a:ext uri="{FF2B5EF4-FFF2-40B4-BE49-F238E27FC236}">
                <a16:creationId xmlns:a16="http://schemas.microsoft.com/office/drawing/2014/main" id="{CCEBFBD7-290E-4C22-BFE7-4513691DFA70}"/>
              </a:ext>
            </a:extLst>
          </p:cNvPr>
          <p:cNvGrpSpPr/>
          <p:nvPr/>
        </p:nvGrpSpPr>
        <p:grpSpPr>
          <a:xfrm>
            <a:off x="5688539" y="3850738"/>
            <a:ext cx="690943" cy="485244"/>
            <a:chOff x="4252982" y="2129242"/>
            <a:chExt cx="518207" cy="363933"/>
          </a:xfrm>
        </p:grpSpPr>
        <p:sp>
          <p:nvSpPr>
            <p:cNvPr id="56" name="Freeform 146">
              <a:extLst>
                <a:ext uri="{FF2B5EF4-FFF2-40B4-BE49-F238E27FC236}">
                  <a16:creationId xmlns:a16="http://schemas.microsoft.com/office/drawing/2014/main" id="{219F5960-9EA2-4554-A77A-827160ADEBF2}"/>
                </a:ext>
              </a:extLst>
            </p:cNvPr>
            <p:cNvSpPr>
              <a:spLocks/>
            </p:cNvSpPr>
            <p:nvPr/>
          </p:nvSpPr>
          <p:spPr bwMode="auto">
            <a:xfrm>
              <a:off x="4389129" y="2307533"/>
              <a:ext cx="123628" cy="74982"/>
            </a:xfrm>
            <a:custGeom>
              <a:avLst/>
              <a:gdLst>
                <a:gd name="T0" fmla="*/ 85 w 86"/>
                <a:gd name="T1" fmla="*/ 0 h 86"/>
                <a:gd name="T2" fmla="*/ 1 w 86"/>
                <a:gd name="T3" fmla="*/ 0 h 86"/>
                <a:gd name="T4" fmla="*/ 0 w 86"/>
                <a:gd name="T5" fmla="*/ 0 h 86"/>
                <a:gd name="T6" fmla="*/ 0 w 86"/>
                <a:gd name="T7" fmla="*/ 16 h 86"/>
                <a:gd name="T8" fmla="*/ 1 w 86"/>
                <a:gd name="T9" fmla="*/ 17 h 86"/>
                <a:gd name="T10" fmla="*/ 68 w 86"/>
                <a:gd name="T11" fmla="*/ 17 h 86"/>
                <a:gd name="T12" fmla="*/ 69 w 86"/>
                <a:gd name="T13" fmla="*/ 18 h 86"/>
                <a:gd name="T14" fmla="*/ 69 w 86"/>
                <a:gd name="T15" fmla="*/ 85 h 86"/>
                <a:gd name="T16" fmla="*/ 70 w 86"/>
                <a:gd name="T17" fmla="*/ 86 h 86"/>
                <a:gd name="T18" fmla="*/ 85 w 86"/>
                <a:gd name="T19" fmla="*/ 86 h 86"/>
                <a:gd name="T20" fmla="*/ 86 w 86"/>
                <a:gd name="T21" fmla="*/ 85 h 86"/>
                <a:gd name="T22" fmla="*/ 86 w 86"/>
                <a:gd name="T23" fmla="*/ 0 h 86"/>
                <a:gd name="T24" fmla="*/ 85 w 86"/>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86">
                  <a:moveTo>
                    <a:pt x="85" y="0"/>
                  </a:moveTo>
                  <a:cubicBezTo>
                    <a:pt x="1" y="0"/>
                    <a:pt x="1" y="0"/>
                    <a:pt x="1" y="0"/>
                  </a:cubicBezTo>
                  <a:cubicBezTo>
                    <a:pt x="0" y="0"/>
                    <a:pt x="0" y="0"/>
                    <a:pt x="0" y="0"/>
                  </a:cubicBezTo>
                  <a:cubicBezTo>
                    <a:pt x="0" y="16"/>
                    <a:pt x="0" y="16"/>
                    <a:pt x="0" y="16"/>
                  </a:cubicBezTo>
                  <a:cubicBezTo>
                    <a:pt x="0" y="17"/>
                    <a:pt x="0" y="17"/>
                    <a:pt x="1" y="17"/>
                  </a:cubicBezTo>
                  <a:cubicBezTo>
                    <a:pt x="68" y="17"/>
                    <a:pt x="68" y="17"/>
                    <a:pt x="68" y="17"/>
                  </a:cubicBezTo>
                  <a:cubicBezTo>
                    <a:pt x="69" y="17"/>
                    <a:pt x="69" y="17"/>
                    <a:pt x="69" y="18"/>
                  </a:cubicBezTo>
                  <a:cubicBezTo>
                    <a:pt x="69" y="85"/>
                    <a:pt x="69" y="85"/>
                    <a:pt x="69" y="85"/>
                  </a:cubicBezTo>
                  <a:cubicBezTo>
                    <a:pt x="69" y="86"/>
                    <a:pt x="69" y="86"/>
                    <a:pt x="70" y="86"/>
                  </a:cubicBezTo>
                  <a:cubicBezTo>
                    <a:pt x="85" y="86"/>
                    <a:pt x="85" y="86"/>
                    <a:pt x="85" y="86"/>
                  </a:cubicBezTo>
                  <a:cubicBezTo>
                    <a:pt x="86" y="86"/>
                    <a:pt x="86" y="86"/>
                    <a:pt x="86" y="85"/>
                  </a:cubicBezTo>
                  <a:cubicBezTo>
                    <a:pt x="86" y="0"/>
                    <a:pt x="86" y="0"/>
                    <a:pt x="86" y="0"/>
                  </a:cubicBezTo>
                  <a:cubicBezTo>
                    <a:pt x="86" y="0"/>
                    <a:pt x="86" y="0"/>
                    <a:pt x="85" y="0"/>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57" name="Freeform 147">
              <a:extLst>
                <a:ext uri="{FF2B5EF4-FFF2-40B4-BE49-F238E27FC236}">
                  <a16:creationId xmlns:a16="http://schemas.microsoft.com/office/drawing/2014/main" id="{9216ADAA-EF64-4AE2-AB22-55EB29810F62}"/>
                </a:ext>
              </a:extLst>
            </p:cNvPr>
            <p:cNvSpPr>
              <a:spLocks noEditPoints="1"/>
            </p:cNvSpPr>
            <p:nvPr/>
          </p:nvSpPr>
          <p:spPr bwMode="auto">
            <a:xfrm>
              <a:off x="4252982" y="2129242"/>
              <a:ext cx="518207" cy="363933"/>
            </a:xfrm>
            <a:custGeom>
              <a:avLst/>
              <a:gdLst>
                <a:gd name="T0" fmla="*/ 233 w 235"/>
                <a:gd name="T1" fmla="*/ 159 h 159"/>
                <a:gd name="T2" fmla="*/ 2 w 235"/>
                <a:gd name="T3" fmla="*/ 159 h 159"/>
                <a:gd name="T4" fmla="*/ 0 w 235"/>
                <a:gd name="T5" fmla="*/ 157 h 159"/>
                <a:gd name="T6" fmla="*/ 0 w 235"/>
                <a:gd name="T7" fmla="*/ 2 h 159"/>
                <a:gd name="T8" fmla="*/ 2 w 235"/>
                <a:gd name="T9" fmla="*/ 0 h 159"/>
                <a:gd name="T10" fmla="*/ 233 w 235"/>
                <a:gd name="T11" fmla="*/ 0 h 159"/>
                <a:gd name="T12" fmla="*/ 235 w 235"/>
                <a:gd name="T13" fmla="*/ 2 h 159"/>
                <a:gd name="T14" fmla="*/ 235 w 235"/>
                <a:gd name="T15" fmla="*/ 157 h 159"/>
                <a:gd name="T16" fmla="*/ 233 w 235"/>
                <a:gd name="T17" fmla="*/ 159 h 159"/>
                <a:gd name="T18" fmla="*/ 15 w 235"/>
                <a:gd name="T19" fmla="*/ 145 h 159"/>
                <a:gd name="T20" fmla="*/ 220 w 235"/>
                <a:gd name="T21" fmla="*/ 145 h 159"/>
                <a:gd name="T22" fmla="*/ 221 w 235"/>
                <a:gd name="T23" fmla="*/ 144 h 159"/>
                <a:gd name="T24" fmla="*/ 221 w 235"/>
                <a:gd name="T25" fmla="*/ 15 h 159"/>
                <a:gd name="T26" fmla="*/ 220 w 235"/>
                <a:gd name="T27" fmla="*/ 14 h 159"/>
                <a:gd name="T28" fmla="*/ 15 w 235"/>
                <a:gd name="T29" fmla="*/ 14 h 159"/>
                <a:gd name="T30" fmla="*/ 14 w 235"/>
                <a:gd name="T31" fmla="*/ 15 h 159"/>
                <a:gd name="T32" fmla="*/ 14 w 235"/>
                <a:gd name="T33" fmla="*/ 144 h 159"/>
                <a:gd name="T34" fmla="*/ 15 w 235"/>
                <a:gd name="T35" fmla="*/ 14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159">
                  <a:moveTo>
                    <a:pt x="233" y="159"/>
                  </a:moveTo>
                  <a:cubicBezTo>
                    <a:pt x="2" y="159"/>
                    <a:pt x="2" y="159"/>
                    <a:pt x="2" y="159"/>
                  </a:cubicBezTo>
                  <a:cubicBezTo>
                    <a:pt x="1" y="159"/>
                    <a:pt x="0" y="158"/>
                    <a:pt x="0" y="157"/>
                  </a:cubicBezTo>
                  <a:cubicBezTo>
                    <a:pt x="0" y="2"/>
                    <a:pt x="0" y="2"/>
                    <a:pt x="0" y="2"/>
                  </a:cubicBezTo>
                  <a:cubicBezTo>
                    <a:pt x="0" y="1"/>
                    <a:pt x="1" y="0"/>
                    <a:pt x="2" y="0"/>
                  </a:cubicBezTo>
                  <a:cubicBezTo>
                    <a:pt x="233" y="0"/>
                    <a:pt x="233" y="0"/>
                    <a:pt x="233" y="0"/>
                  </a:cubicBezTo>
                  <a:cubicBezTo>
                    <a:pt x="234" y="0"/>
                    <a:pt x="235" y="1"/>
                    <a:pt x="235" y="2"/>
                  </a:cubicBezTo>
                  <a:cubicBezTo>
                    <a:pt x="235" y="157"/>
                    <a:pt x="235" y="157"/>
                    <a:pt x="235" y="157"/>
                  </a:cubicBezTo>
                  <a:cubicBezTo>
                    <a:pt x="235" y="158"/>
                    <a:pt x="234" y="159"/>
                    <a:pt x="233" y="159"/>
                  </a:cubicBezTo>
                  <a:moveTo>
                    <a:pt x="15" y="145"/>
                  </a:moveTo>
                  <a:cubicBezTo>
                    <a:pt x="220" y="145"/>
                    <a:pt x="220" y="145"/>
                    <a:pt x="220" y="145"/>
                  </a:cubicBezTo>
                  <a:cubicBezTo>
                    <a:pt x="221" y="145"/>
                    <a:pt x="221" y="145"/>
                    <a:pt x="221" y="144"/>
                  </a:cubicBezTo>
                  <a:cubicBezTo>
                    <a:pt x="221" y="15"/>
                    <a:pt x="221" y="15"/>
                    <a:pt x="221" y="15"/>
                  </a:cubicBezTo>
                  <a:cubicBezTo>
                    <a:pt x="221" y="14"/>
                    <a:pt x="221" y="14"/>
                    <a:pt x="220" y="14"/>
                  </a:cubicBezTo>
                  <a:cubicBezTo>
                    <a:pt x="15" y="14"/>
                    <a:pt x="15" y="14"/>
                    <a:pt x="15" y="14"/>
                  </a:cubicBezTo>
                  <a:cubicBezTo>
                    <a:pt x="14" y="14"/>
                    <a:pt x="14" y="14"/>
                    <a:pt x="14" y="15"/>
                  </a:cubicBezTo>
                  <a:cubicBezTo>
                    <a:pt x="14" y="144"/>
                    <a:pt x="14" y="144"/>
                    <a:pt x="14" y="144"/>
                  </a:cubicBezTo>
                  <a:cubicBezTo>
                    <a:pt x="14" y="145"/>
                    <a:pt x="14" y="145"/>
                    <a:pt x="15" y="145"/>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58" name="Freeform 146">
              <a:extLst>
                <a:ext uri="{FF2B5EF4-FFF2-40B4-BE49-F238E27FC236}">
                  <a16:creationId xmlns:a16="http://schemas.microsoft.com/office/drawing/2014/main" id="{C454787C-AB50-4E89-807D-3EDCDE79DFDD}"/>
                </a:ext>
              </a:extLst>
            </p:cNvPr>
            <p:cNvSpPr>
              <a:spLocks/>
            </p:cNvSpPr>
            <p:nvPr/>
          </p:nvSpPr>
          <p:spPr bwMode="auto">
            <a:xfrm rot="10800000">
              <a:off x="4524573" y="2226531"/>
              <a:ext cx="123628" cy="74982"/>
            </a:xfrm>
            <a:custGeom>
              <a:avLst/>
              <a:gdLst>
                <a:gd name="T0" fmla="*/ 85 w 86"/>
                <a:gd name="T1" fmla="*/ 0 h 86"/>
                <a:gd name="T2" fmla="*/ 1 w 86"/>
                <a:gd name="T3" fmla="*/ 0 h 86"/>
                <a:gd name="T4" fmla="*/ 0 w 86"/>
                <a:gd name="T5" fmla="*/ 0 h 86"/>
                <a:gd name="T6" fmla="*/ 0 w 86"/>
                <a:gd name="T7" fmla="*/ 16 h 86"/>
                <a:gd name="T8" fmla="*/ 1 w 86"/>
                <a:gd name="T9" fmla="*/ 17 h 86"/>
                <a:gd name="T10" fmla="*/ 68 w 86"/>
                <a:gd name="T11" fmla="*/ 17 h 86"/>
                <a:gd name="T12" fmla="*/ 69 w 86"/>
                <a:gd name="T13" fmla="*/ 18 h 86"/>
                <a:gd name="T14" fmla="*/ 69 w 86"/>
                <a:gd name="T15" fmla="*/ 85 h 86"/>
                <a:gd name="T16" fmla="*/ 70 w 86"/>
                <a:gd name="T17" fmla="*/ 86 h 86"/>
                <a:gd name="T18" fmla="*/ 85 w 86"/>
                <a:gd name="T19" fmla="*/ 86 h 86"/>
                <a:gd name="T20" fmla="*/ 86 w 86"/>
                <a:gd name="T21" fmla="*/ 85 h 86"/>
                <a:gd name="T22" fmla="*/ 86 w 86"/>
                <a:gd name="T23" fmla="*/ 0 h 86"/>
                <a:gd name="T24" fmla="*/ 85 w 86"/>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86">
                  <a:moveTo>
                    <a:pt x="85" y="0"/>
                  </a:moveTo>
                  <a:cubicBezTo>
                    <a:pt x="1" y="0"/>
                    <a:pt x="1" y="0"/>
                    <a:pt x="1" y="0"/>
                  </a:cubicBezTo>
                  <a:cubicBezTo>
                    <a:pt x="0" y="0"/>
                    <a:pt x="0" y="0"/>
                    <a:pt x="0" y="0"/>
                  </a:cubicBezTo>
                  <a:cubicBezTo>
                    <a:pt x="0" y="16"/>
                    <a:pt x="0" y="16"/>
                    <a:pt x="0" y="16"/>
                  </a:cubicBezTo>
                  <a:cubicBezTo>
                    <a:pt x="0" y="17"/>
                    <a:pt x="0" y="17"/>
                    <a:pt x="1" y="17"/>
                  </a:cubicBezTo>
                  <a:cubicBezTo>
                    <a:pt x="68" y="17"/>
                    <a:pt x="68" y="17"/>
                    <a:pt x="68" y="17"/>
                  </a:cubicBezTo>
                  <a:cubicBezTo>
                    <a:pt x="69" y="17"/>
                    <a:pt x="69" y="17"/>
                    <a:pt x="69" y="18"/>
                  </a:cubicBezTo>
                  <a:cubicBezTo>
                    <a:pt x="69" y="85"/>
                    <a:pt x="69" y="85"/>
                    <a:pt x="69" y="85"/>
                  </a:cubicBezTo>
                  <a:cubicBezTo>
                    <a:pt x="69" y="86"/>
                    <a:pt x="69" y="86"/>
                    <a:pt x="70" y="86"/>
                  </a:cubicBezTo>
                  <a:cubicBezTo>
                    <a:pt x="85" y="86"/>
                    <a:pt x="85" y="86"/>
                    <a:pt x="85" y="86"/>
                  </a:cubicBezTo>
                  <a:cubicBezTo>
                    <a:pt x="86" y="86"/>
                    <a:pt x="86" y="86"/>
                    <a:pt x="86" y="85"/>
                  </a:cubicBezTo>
                  <a:cubicBezTo>
                    <a:pt x="86" y="0"/>
                    <a:pt x="86" y="0"/>
                    <a:pt x="86" y="0"/>
                  </a:cubicBezTo>
                  <a:cubicBezTo>
                    <a:pt x="86" y="0"/>
                    <a:pt x="86" y="0"/>
                    <a:pt x="85" y="0"/>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grpSp>
      <p:grpSp>
        <p:nvGrpSpPr>
          <p:cNvPr id="61" name="Group 60">
            <a:extLst>
              <a:ext uri="{FF2B5EF4-FFF2-40B4-BE49-F238E27FC236}">
                <a16:creationId xmlns:a16="http://schemas.microsoft.com/office/drawing/2014/main" id="{1D2D07BD-0770-4A88-AB4B-7B578C216595}"/>
              </a:ext>
            </a:extLst>
          </p:cNvPr>
          <p:cNvGrpSpPr/>
          <p:nvPr/>
        </p:nvGrpSpPr>
        <p:grpSpPr>
          <a:xfrm>
            <a:off x="662879" y="2987320"/>
            <a:ext cx="726440" cy="266489"/>
            <a:chOff x="580497" y="3264650"/>
            <a:chExt cx="1143801" cy="395553"/>
          </a:xfrm>
        </p:grpSpPr>
        <p:grpSp>
          <p:nvGrpSpPr>
            <p:cNvPr id="62" name="Group 61">
              <a:extLst>
                <a:ext uri="{FF2B5EF4-FFF2-40B4-BE49-F238E27FC236}">
                  <a16:creationId xmlns:a16="http://schemas.microsoft.com/office/drawing/2014/main" id="{3685C16C-359F-4B83-B60E-075D2E2ECEC3}"/>
                </a:ext>
              </a:extLst>
            </p:cNvPr>
            <p:cNvGrpSpPr/>
            <p:nvPr/>
          </p:nvGrpSpPr>
          <p:grpSpPr>
            <a:xfrm>
              <a:off x="580497" y="3264650"/>
              <a:ext cx="290361" cy="395553"/>
              <a:chOff x="6471921" y="2907242"/>
              <a:chExt cx="301352" cy="410526"/>
            </a:xfrm>
            <a:solidFill>
              <a:schemeClr val="accent2"/>
            </a:solidFill>
          </p:grpSpPr>
          <p:sp>
            <p:nvSpPr>
              <p:cNvPr id="75" name="Freeform 18">
                <a:extLst>
                  <a:ext uri="{FF2B5EF4-FFF2-40B4-BE49-F238E27FC236}">
                    <a16:creationId xmlns:a16="http://schemas.microsoft.com/office/drawing/2014/main" id="{EA550F2E-75C8-4710-A554-0600952F2A91}"/>
                  </a:ext>
                </a:extLst>
              </p:cNvPr>
              <p:cNvSpPr>
                <a:spLocks/>
              </p:cNvSpPr>
              <p:nvPr/>
            </p:nvSpPr>
            <p:spPr bwMode="auto">
              <a:xfrm>
                <a:off x="6555671" y="2907242"/>
                <a:ext cx="142824" cy="14207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76" name="Freeform 24">
                <a:extLst>
                  <a:ext uri="{FF2B5EF4-FFF2-40B4-BE49-F238E27FC236}">
                    <a16:creationId xmlns:a16="http://schemas.microsoft.com/office/drawing/2014/main" id="{412FC5C2-F78F-4BEF-AD61-8C74079233F7}"/>
                  </a:ext>
                </a:extLst>
              </p:cNvPr>
              <p:cNvSpPr>
                <a:spLocks/>
              </p:cNvSpPr>
              <p:nvPr/>
            </p:nvSpPr>
            <p:spPr bwMode="auto">
              <a:xfrm>
                <a:off x="6513796" y="3251216"/>
                <a:ext cx="217602" cy="66552"/>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77" name="Freeform 25">
                <a:extLst>
                  <a:ext uri="{FF2B5EF4-FFF2-40B4-BE49-F238E27FC236}">
                    <a16:creationId xmlns:a16="http://schemas.microsoft.com/office/drawing/2014/main" id="{7E3DC9E0-425A-46EE-BEB2-2DCB66186D7D}"/>
                  </a:ext>
                </a:extLst>
              </p:cNvPr>
              <p:cNvSpPr>
                <a:spLocks noEditPoints="1"/>
              </p:cNvSpPr>
              <p:nvPr/>
            </p:nvSpPr>
            <p:spPr bwMode="auto">
              <a:xfrm>
                <a:off x="6471921" y="3058292"/>
                <a:ext cx="301352" cy="183951"/>
              </a:xfrm>
              <a:custGeom>
                <a:avLst/>
                <a:gdLst>
                  <a:gd name="T0" fmla="*/ 0 w 973"/>
                  <a:gd name="T1" fmla="*/ 514 h 595"/>
                  <a:gd name="T2" fmla="*/ 136 w 973"/>
                  <a:gd name="T3" fmla="*/ 514 h 595"/>
                  <a:gd name="T4" fmla="*/ 136 w 973"/>
                  <a:gd name="T5" fmla="*/ 135 h 595"/>
                  <a:gd name="T6" fmla="*/ 271 w 973"/>
                  <a:gd name="T7" fmla="*/ 0 h 595"/>
                  <a:gd name="T8" fmla="*/ 703 w 973"/>
                  <a:gd name="T9" fmla="*/ 0 h 595"/>
                  <a:gd name="T10" fmla="*/ 838 w 973"/>
                  <a:gd name="T11" fmla="*/ 135 h 595"/>
                  <a:gd name="T12" fmla="*/ 838 w 973"/>
                  <a:gd name="T13" fmla="*/ 514 h 595"/>
                  <a:gd name="T14" fmla="*/ 973 w 973"/>
                  <a:gd name="T15" fmla="*/ 514 h 595"/>
                  <a:gd name="T16" fmla="*/ 973 w 973"/>
                  <a:gd name="T17" fmla="*/ 595 h 595"/>
                  <a:gd name="T18" fmla="*/ 0 w 973"/>
                  <a:gd name="T19" fmla="*/ 595 h 595"/>
                  <a:gd name="T20" fmla="*/ 0 w 973"/>
                  <a:gd name="T21" fmla="*/ 514 h 595"/>
                  <a:gd name="T22" fmla="*/ 271 w 973"/>
                  <a:gd name="T23" fmla="*/ 514 h 595"/>
                  <a:gd name="T24" fmla="*/ 325 w 973"/>
                  <a:gd name="T25" fmla="*/ 514 h 595"/>
                  <a:gd name="T26" fmla="*/ 325 w 973"/>
                  <a:gd name="T27" fmla="*/ 271 h 595"/>
                  <a:gd name="T28" fmla="*/ 271 w 973"/>
                  <a:gd name="T29" fmla="*/ 271 h 595"/>
                  <a:gd name="T30" fmla="*/ 271 w 973"/>
                  <a:gd name="T31" fmla="*/ 514 h 595"/>
                  <a:gd name="T32" fmla="*/ 649 w 973"/>
                  <a:gd name="T33" fmla="*/ 514 h 595"/>
                  <a:gd name="T34" fmla="*/ 703 w 973"/>
                  <a:gd name="T35" fmla="*/ 514 h 595"/>
                  <a:gd name="T36" fmla="*/ 703 w 973"/>
                  <a:gd name="T37" fmla="*/ 271 h 595"/>
                  <a:gd name="T38" fmla="*/ 649 w 973"/>
                  <a:gd name="T39" fmla="*/ 271 h 595"/>
                  <a:gd name="T40" fmla="*/ 649 w 973"/>
                  <a:gd name="T41" fmla="*/ 514 h 595"/>
                  <a:gd name="T42" fmla="*/ 649 w 973"/>
                  <a:gd name="T43" fmla="*/ 51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3" h="595">
                    <a:moveTo>
                      <a:pt x="0" y="514"/>
                    </a:moveTo>
                    <a:cubicBezTo>
                      <a:pt x="136" y="514"/>
                      <a:pt x="136" y="514"/>
                      <a:pt x="136" y="514"/>
                    </a:cubicBezTo>
                    <a:cubicBezTo>
                      <a:pt x="136" y="135"/>
                      <a:pt x="136" y="135"/>
                      <a:pt x="136" y="135"/>
                    </a:cubicBezTo>
                    <a:cubicBezTo>
                      <a:pt x="136" y="54"/>
                      <a:pt x="190" y="0"/>
                      <a:pt x="271" y="0"/>
                    </a:cubicBezTo>
                    <a:cubicBezTo>
                      <a:pt x="757" y="0"/>
                      <a:pt x="244" y="0"/>
                      <a:pt x="703" y="0"/>
                    </a:cubicBezTo>
                    <a:cubicBezTo>
                      <a:pt x="784" y="0"/>
                      <a:pt x="838" y="54"/>
                      <a:pt x="838" y="135"/>
                    </a:cubicBezTo>
                    <a:cubicBezTo>
                      <a:pt x="838" y="514"/>
                      <a:pt x="838" y="514"/>
                      <a:pt x="838" y="514"/>
                    </a:cubicBezTo>
                    <a:cubicBezTo>
                      <a:pt x="973" y="514"/>
                      <a:pt x="973" y="514"/>
                      <a:pt x="973" y="514"/>
                    </a:cubicBezTo>
                    <a:cubicBezTo>
                      <a:pt x="973" y="595"/>
                      <a:pt x="973" y="595"/>
                      <a:pt x="973" y="595"/>
                    </a:cubicBezTo>
                    <a:cubicBezTo>
                      <a:pt x="0" y="595"/>
                      <a:pt x="0" y="595"/>
                      <a:pt x="0" y="595"/>
                    </a:cubicBezTo>
                    <a:cubicBezTo>
                      <a:pt x="0" y="514"/>
                      <a:pt x="0" y="514"/>
                      <a:pt x="0" y="514"/>
                    </a:cubicBezTo>
                    <a:close/>
                    <a:moveTo>
                      <a:pt x="271" y="514"/>
                    </a:moveTo>
                    <a:cubicBezTo>
                      <a:pt x="325" y="514"/>
                      <a:pt x="325" y="514"/>
                      <a:pt x="325" y="514"/>
                    </a:cubicBezTo>
                    <a:cubicBezTo>
                      <a:pt x="325" y="271"/>
                      <a:pt x="325" y="271"/>
                      <a:pt x="325" y="271"/>
                    </a:cubicBezTo>
                    <a:cubicBezTo>
                      <a:pt x="271" y="271"/>
                      <a:pt x="271" y="271"/>
                      <a:pt x="271" y="271"/>
                    </a:cubicBezTo>
                    <a:cubicBezTo>
                      <a:pt x="271" y="514"/>
                      <a:pt x="271" y="514"/>
                      <a:pt x="271" y="514"/>
                    </a:cubicBezTo>
                    <a:close/>
                    <a:moveTo>
                      <a:pt x="649" y="514"/>
                    </a:moveTo>
                    <a:cubicBezTo>
                      <a:pt x="703" y="514"/>
                      <a:pt x="703" y="514"/>
                      <a:pt x="703" y="514"/>
                    </a:cubicBezTo>
                    <a:cubicBezTo>
                      <a:pt x="703" y="271"/>
                      <a:pt x="703" y="271"/>
                      <a:pt x="703" y="271"/>
                    </a:cubicBezTo>
                    <a:cubicBezTo>
                      <a:pt x="649" y="271"/>
                      <a:pt x="649" y="271"/>
                      <a:pt x="649" y="271"/>
                    </a:cubicBezTo>
                    <a:cubicBezTo>
                      <a:pt x="649" y="514"/>
                      <a:pt x="649" y="514"/>
                      <a:pt x="649" y="514"/>
                    </a:cubicBezTo>
                    <a:cubicBezTo>
                      <a:pt x="649" y="514"/>
                      <a:pt x="649" y="514"/>
                      <a:pt x="649" y="514"/>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grpSp>
        <p:grpSp>
          <p:nvGrpSpPr>
            <p:cNvPr id="63" name="Group 62">
              <a:extLst>
                <a:ext uri="{FF2B5EF4-FFF2-40B4-BE49-F238E27FC236}">
                  <a16:creationId xmlns:a16="http://schemas.microsoft.com/office/drawing/2014/main" id="{D6161058-B54A-49B3-A9EF-486A7B923836}"/>
                </a:ext>
              </a:extLst>
            </p:cNvPr>
            <p:cNvGrpSpPr/>
            <p:nvPr/>
          </p:nvGrpSpPr>
          <p:grpSpPr>
            <a:xfrm>
              <a:off x="864977" y="3264650"/>
              <a:ext cx="290361" cy="395553"/>
              <a:chOff x="6471921" y="2907242"/>
              <a:chExt cx="301352" cy="410526"/>
            </a:xfrm>
            <a:solidFill>
              <a:schemeClr val="accent2"/>
            </a:solidFill>
          </p:grpSpPr>
          <p:sp>
            <p:nvSpPr>
              <p:cNvPr id="72" name="Freeform 18">
                <a:extLst>
                  <a:ext uri="{FF2B5EF4-FFF2-40B4-BE49-F238E27FC236}">
                    <a16:creationId xmlns:a16="http://schemas.microsoft.com/office/drawing/2014/main" id="{9856150B-DDD4-4F5B-86E8-E732F4691FBB}"/>
                  </a:ext>
                </a:extLst>
              </p:cNvPr>
              <p:cNvSpPr>
                <a:spLocks/>
              </p:cNvSpPr>
              <p:nvPr/>
            </p:nvSpPr>
            <p:spPr bwMode="auto">
              <a:xfrm>
                <a:off x="6555671" y="2907242"/>
                <a:ext cx="142824" cy="14207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73" name="Freeform 24">
                <a:extLst>
                  <a:ext uri="{FF2B5EF4-FFF2-40B4-BE49-F238E27FC236}">
                    <a16:creationId xmlns:a16="http://schemas.microsoft.com/office/drawing/2014/main" id="{A70C29D1-34A1-4BAF-9B6C-C6E4545B5063}"/>
                  </a:ext>
                </a:extLst>
              </p:cNvPr>
              <p:cNvSpPr>
                <a:spLocks/>
              </p:cNvSpPr>
              <p:nvPr/>
            </p:nvSpPr>
            <p:spPr bwMode="auto">
              <a:xfrm>
                <a:off x="6513796" y="3251216"/>
                <a:ext cx="217602" cy="66552"/>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74" name="Freeform 25">
                <a:extLst>
                  <a:ext uri="{FF2B5EF4-FFF2-40B4-BE49-F238E27FC236}">
                    <a16:creationId xmlns:a16="http://schemas.microsoft.com/office/drawing/2014/main" id="{2CE63CEF-192A-4668-AA80-EE58DB622285}"/>
                  </a:ext>
                </a:extLst>
              </p:cNvPr>
              <p:cNvSpPr>
                <a:spLocks noEditPoints="1"/>
              </p:cNvSpPr>
              <p:nvPr/>
            </p:nvSpPr>
            <p:spPr bwMode="auto">
              <a:xfrm>
                <a:off x="6471921" y="3058292"/>
                <a:ext cx="301352" cy="183951"/>
              </a:xfrm>
              <a:custGeom>
                <a:avLst/>
                <a:gdLst>
                  <a:gd name="T0" fmla="*/ 0 w 973"/>
                  <a:gd name="T1" fmla="*/ 514 h 595"/>
                  <a:gd name="T2" fmla="*/ 136 w 973"/>
                  <a:gd name="T3" fmla="*/ 514 h 595"/>
                  <a:gd name="T4" fmla="*/ 136 w 973"/>
                  <a:gd name="T5" fmla="*/ 135 h 595"/>
                  <a:gd name="T6" fmla="*/ 271 w 973"/>
                  <a:gd name="T7" fmla="*/ 0 h 595"/>
                  <a:gd name="T8" fmla="*/ 703 w 973"/>
                  <a:gd name="T9" fmla="*/ 0 h 595"/>
                  <a:gd name="T10" fmla="*/ 838 w 973"/>
                  <a:gd name="T11" fmla="*/ 135 h 595"/>
                  <a:gd name="T12" fmla="*/ 838 w 973"/>
                  <a:gd name="T13" fmla="*/ 514 h 595"/>
                  <a:gd name="T14" fmla="*/ 973 w 973"/>
                  <a:gd name="T15" fmla="*/ 514 h 595"/>
                  <a:gd name="T16" fmla="*/ 973 w 973"/>
                  <a:gd name="T17" fmla="*/ 595 h 595"/>
                  <a:gd name="T18" fmla="*/ 0 w 973"/>
                  <a:gd name="T19" fmla="*/ 595 h 595"/>
                  <a:gd name="T20" fmla="*/ 0 w 973"/>
                  <a:gd name="T21" fmla="*/ 514 h 595"/>
                  <a:gd name="T22" fmla="*/ 271 w 973"/>
                  <a:gd name="T23" fmla="*/ 514 h 595"/>
                  <a:gd name="T24" fmla="*/ 325 w 973"/>
                  <a:gd name="T25" fmla="*/ 514 h 595"/>
                  <a:gd name="T26" fmla="*/ 325 w 973"/>
                  <a:gd name="T27" fmla="*/ 271 h 595"/>
                  <a:gd name="T28" fmla="*/ 271 w 973"/>
                  <a:gd name="T29" fmla="*/ 271 h 595"/>
                  <a:gd name="T30" fmla="*/ 271 w 973"/>
                  <a:gd name="T31" fmla="*/ 514 h 595"/>
                  <a:gd name="T32" fmla="*/ 649 w 973"/>
                  <a:gd name="T33" fmla="*/ 514 h 595"/>
                  <a:gd name="T34" fmla="*/ 703 w 973"/>
                  <a:gd name="T35" fmla="*/ 514 h 595"/>
                  <a:gd name="T36" fmla="*/ 703 w 973"/>
                  <a:gd name="T37" fmla="*/ 271 h 595"/>
                  <a:gd name="T38" fmla="*/ 649 w 973"/>
                  <a:gd name="T39" fmla="*/ 271 h 595"/>
                  <a:gd name="T40" fmla="*/ 649 w 973"/>
                  <a:gd name="T41" fmla="*/ 514 h 595"/>
                  <a:gd name="T42" fmla="*/ 649 w 973"/>
                  <a:gd name="T43" fmla="*/ 51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3" h="595">
                    <a:moveTo>
                      <a:pt x="0" y="514"/>
                    </a:moveTo>
                    <a:cubicBezTo>
                      <a:pt x="136" y="514"/>
                      <a:pt x="136" y="514"/>
                      <a:pt x="136" y="514"/>
                    </a:cubicBezTo>
                    <a:cubicBezTo>
                      <a:pt x="136" y="135"/>
                      <a:pt x="136" y="135"/>
                      <a:pt x="136" y="135"/>
                    </a:cubicBezTo>
                    <a:cubicBezTo>
                      <a:pt x="136" y="54"/>
                      <a:pt x="190" y="0"/>
                      <a:pt x="271" y="0"/>
                    </a:cubicBezTo>
                    <a:cubicBezTo>
                      <a:pt x="757" y="0"/>
                      <a:pt x="244" y="0"/>
                      <a:pt x="703" y="0"/>
                    </a:cubicBezTo>
                    <a:cubicBezTo>
                      <a:pt x="784" y="0"/>
                      <a:pt x="838" y="54"/>
                      <a:pt x="838" y="135"/>
                    </a:cubicBezTo>
                    <a:cubicBezTo>
                      <a:pt x="838" y="514"/>
                      <a:pt x="838" y="514"/>
                      <a:pt x="838" y="514"/>
                    </a:cubicBezTo>
                    <a:cubicBezTo>
                      <a:pt x="973" y="514"/>
                      <a:pt x="973" y="514"/>
                      <a:pt x="973" y="514"/>
                    </a:cubicBezTo>
                    <a:cubicBezTo>
                      <a:pt x="973" y="595"/>
                      <a:pt x="973" y="595"/>
                      <a:pt x="973" y="595"/>
                    </a:cubicBezTo>
                    <a:cubicBezTo>
                      <a:pt x="0" y="595"/>
                      <a:pt x="0" y="595"/>
                      <a:pt x="0" y="595"/>
                    </a:cubicBezTo>
                    <a:cubicBezTo>
                      <a:pt x="0" y="514"/>
                      <a:pt x="0" y="514"/>
                      <a:pt x="0" y="514"/>
                    </a:cubicBezTo>
                    <a:close/>
                    <a:moveTo>
                      <a:pt x="271" y="514"/>
                    </a:moveTo>
                    <a:cubicBezTo>
                      <a:pt x="325" y="514"/>
                      <a:pt x="325" y="514"/>
                      <a:pt x="325" y="514"/>
                    </a:cubicBezTo>
                    <a:cubicBezTo>
                      <a:pt x="325" y="271"/>
                      <a:pt x="325" y="271"/>
                      <a:pt x="325" y="271"/>
                    </a:cubicBezTo>
                    <a:cubicBezTo>
                      <a:pt x="271" y="271"/>
                      <a:pt x="271" y="271"/>
                      <a:pt x="271" y="271"/>
                    </a:cubicBezTo>
                    <a:cubicBezTo>
                      <a:pt x="271" y="514"/>
                      <a:pt x="271" y="514"/>
                      <a:pt x="271" y="514"/>
                    </a:cubicBezTo>
                    <a:close/>
                    <a:moveTo>
                      <a:pt x="649" y="514"/>
                    </a:moveTo>
                    <a:cubicBezTo>
                      <a:pt x="703" y="514"/>
                      <a:pt x="703" y="514"/>
                      <a:pt x="703" y="514"/>
                    </a:cubicBezTo>
                    <a:cubicBezTo>
                      <a:pt x="703" y="271"/>
                      <a:pt x="703" y="271"/>
                      <a:pt x="703" y="271"/>
                    </a:cubicBezTo>
                    <a:cubicBezTo>
                      <a:pt x="649" y="271"/>
                      <a:pt x="649" y="271"/>
                      <a:pt x="649" y="271"/>
                    </a:cubicBezTo>
                    <a:cubicBezTo>
                      <a:pt x="649" y="514"/>
                      <a:pt x="649" y="514"/>
                      <a:pt x="649" y="514"/>
                    </a:cubicBezTo>
                    <a:cubicBezTo>
                      <a:pt x="649" y="514"/>
                      <a:pt x="649" y="514"/>
                      <a:pt x="649" y="514"/>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grpSp>
        <p:grpSp>
          <p:nvGrpSpPr>
            <p:cNvPr id="64" name="Group 63">
              <a:extLst>
                <a:ext uri="{FF2B5EF4-FFF2-40B4-BE49-F238E27FC236}">
                  <a16:creationId xmlns:a16="http://schemas.microsoft.com/office/drawing/2014/main" id="{E8CA5A10-5D84-42FE-B821-E7EBBDB9E8EF}"/>
                </a:ext>
              </a:extLst>
            </p:cNvPr>
            <p:cNvGrpSpPr/>
            <p:nvPr/>
          </p:nvGrpSpPr>
          <p:grpSpPr>
            <a:xfrm>
              <a:off x="1433937" y="3264650"/>
              <a:ext cx="290361" cy="395553"/>
              <a:chOff x="6471921" y="2907242"/>
              <a:chExt cx="301352" cy="410526"/>
            </a:xfrm>
            <a:solidFill>
              <a:schemeClr val="accent2"/>
            </a:solidFill>
          </p:grpSpPr>
          <p:sp>
            <p:nvSpPr>
              <p:cNvPr id="69" name="Freeform 18">
                <a:extLst>
                  <a:ext uri="{FF2B5EF4-FFF2-40B4-BE49-F238E27FC236}">
                    <a16:creationId xmlns:a16="http://schemas.microsoft.com/office/drawing/2014/main" id="{150ADD1A-9282-4711-8744-F4B0197FF402}"/>
                  </a:ext>
                </a:extLst>
              </p:cNvPr>
              <p:cNvSpPr>
                <a:spLocks/>
              </p:cNvSpPr>
              <p:nvPr/>
            </p:nvSpPr>
            <p:spPr bwMode="auto">
              <a:xfrm>
                <a:off x="6555671" y="2907242"/>
                <a:ext cx="142824" cy="14207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70" name="Freeform 24">
                <a:extLst>
                  <a:ext uri="{FF2B5EF4-FFF2-40B4-BE49-F238E27FC236}">
                    <a16:creationId xmlns:a16="http://schemas.microsoft.com/office/drawing/2014/main" id="{0157CE65-F10B-4D6E-A52F-FF1937CFF9C6}"/>
                  </a:ext>
                </a:extLst>
              </p:cNvPr>
              <p:cNvSpPr>
                <a:spLocks/>
              </p:cNvSpPr>
              <p:nvPr/>
            </p:nvSpPr>
            <p:spPr bwMode="auto">
              <a:xfrm>
                <a:off x="6513796" y="3251216"/>
                <a:ext cx="217602" cy="66552"/>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71" name="Freeform 25">
                <a:extLst>
                  <a:ext uri="{FF2B5EF4-FFF2-40B4-BE49-F238E27FC236}">
                    <a16:creationId xmlns:a16="http://schemas.microsoft.com/office/drawing/2014/main" id="{85B5F1A7-52C7-4383-8C75-F870D3AF9021}"/>
                  </a:ext>
                </a:extLst>
              </p:cNvPr>
              <p:cNvSpPr>
                <a:spLocks noEditPoints="1"/>
              </p:cNvSpPr>
              <p:nvPr/>
            </p:nvSpPr>
            <p:spPr bwMode="auto">
              <a:xfrm>
                <a:off x="6471921" y="3058292"/>
                <a:ext cx="301352" cy="183951"/>
              </a:xfrm>
              <a:custGeom>
                <a:avLst/>
                <a:gdLst>
                  <a:gd name="T0" fmla="*/ 0 w 973"/>
                  <a:gd name="T1" fmla="*/ 514 h 595"/>
                  <a:gd name="T2" fmla="*/ 136 w 973"/>
                  <a:gd name="T3" fmla="*/ 514 h 595"/>
                  <a:gd name="T4" fmla="*/ 136 w 973"/>
                  <a:gd name="T5" fmla="*/ 135 h 595"/>
                  <a:gd name="T6" fmla="*/ 271 w 973"/>
                  <a:gd name="T7" fmla="*/ 0 h 595"/>
                  <a:gd name="T8" fmla="*/ 703 w 973"/>
                  <a:gd name="T9" fmla="*/ 0 h 595"/>
                  <a:gd name="T10" fmla="*/ 838 w 973"/>
                  <a:gd name="T11" fmla="*/ 135 h 595"/>
                  <a:gd name="T12" fmla="*/ 838 w 973"/>
                  <a:gd name="T13" fmla="*/ 514 h 595"/>
                  <a:gd name="T14" fmla="*/ 973 w 973"/>
                  <a:gd name="T15" fmla="*/ 514 h 595"/>
                  <a:gd name="T16" fmla="*/ 973 w 973"/>
                  <a:gd name="T17" fmla="*/ 595 h 595"/>
                  <a:gd name="T18" fmla="*/ 0 w 973"/>
                  <a:gd name="T19" fmla="*/ 595 h 595"/>
                  <a:gd name="T20" fmla="*/ 0 w 973"/>
                  <a:gd name="T21" fmla="*/ 514 h 595"/>
                  <a:gd name="T22" fmla="*/ 271 w 973"/>
                  <a:gd name="T23" fmla="*/ 514 h 595"/>
                  <a:gd name="T24" fmla="*/ 325 w 973"/>
                  <a:gd name="T25" fmla="*/ 514 h 595"/>
                  <a:gd name="T26" fmla="*/ 325 w 973"/>
                  <a:gd name="T27" fmla="*/ 271 h 595"/>
                  <a:gd name="T28" fmla="*/ 271 w 973"/>
                  <a:gd name="T29" fmla="*/ 271 h 595"/>
                  <a:gd name="T30" fmla="*/ 271 w 973"/>
                  <a:gd name="T31" fmla="*/ 514 h 595"/>
                  <a:gd name="T32" fmla="*/ 649 w 973"/>
                  <a:gd name="T33" fmla="*/ 514 h 595"/>
                  <a:gd name="T34" fmla="*/ 703 w 973"/>
                  <a:gd name="T35" fmla="*/ 514 h 595"/>
                  <a:gd name="T36" fmla="*/ 703 w 973"/>
                  <a:gd name="T37" fmla="*/ 271 h 595"/>
                  <a:gd name="T38" fmla="*/ 649 w 973"/>
                  <a:gd name="T39" fmla="*/ 271 h 595"/>
                  <a:gd name="T40" fmla="*/ 649 w 973"/>
                  <a:gd name="T41" fmla="*/ 514 h 595"/>
                  <a:gd name="T42" fmla="*/ 649 w 973"/>
                  <a:gd name="T43" fmla="*/ 51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3" h="595">
                    <a:moveTo>
                      <a:pt x="0" y="514"/>
                    </a:moveTo>
                    <a:cubicBezTo>
                      <a:pt x="136" y="514"/>
                      <a:pt x="136" y="514"/>
                      <a:pt x="136" y="514"/>
                    </a:cubicBezTo>
                    <a:cubicBezTo>
                      <a:pt x="136" y="135"/>
                      <a:pt x="136" y="135"/>
                      <a:pt x="136" y="135"/>
                    </a:cubicBezTo>
                    <a:cubicBezTo>
                      <a:pt x="136" y="54"/>
                      <a:pt x="190" y="0"/>
                      <a:pt x="271" y="0"/>
                    </a:cubicBezTo>
                    <a:cubicBezTo>
                      <a:pt x="757" y="0"/>
                      <a:pt x="244" y="0"/>
                      <a:pt x="703" y="0"/>
                    </a:cubicBezTo>
                    <a:cubicBezTo>
                      <a:pt x="784" y="0"/>
                      <a:pt x="838" y="54"/>
                      <a:pt x="838" y="135"/>
                    </a:cubicBezTo>
                    <a:cubicBezTo>
                      <a:pt x="838" y="514"/>
                      <a:pt x="838" y="514"/>
                      <a:pt x="838" y="514"/>
                    </a:cubicBezTo>
                    <a:cubicBezTo>
                      <a:pt x="973" y="514"/>
                      <a:pt x="973" y="514"/>
                      <a:pt x="973" y="514"/>
                    </a:cubicBezTo>
                    <a:cubicBezTo>
                      <a:pt x="973" y="595"/>
                      <a:pt x="973" y="595"/>
                      <a:pt x="973" y="595"/>
                    </a:cubicBezTo>
                    <a:cubicBezTo>
                      <a:pt x="0" y="595"/>
                      <a:pt x="0" y="595"/>
                      <a:pt x="0" y="595"/>
                    </a:cubicBezTo>
                    <a:cubicBezTo>
                      <a:pt x="0" y="514"/>
                      <a:pt x="0" y="514"/>
                      <a:pt x="0" y="514"/>
                    </a:cubicBezTo>
                    <a:close/>
                    <a:moveTo>
                      <a:pt x="271" y="514"/>
                    </a:moveTo>
                    <a:cubicBezTo>
                      <a:pt x="325" y="514"/>
                      <a:pt x="325" y="514"/>
                      <a:pt x="325" y="514"/>
                    </a:cubicBezTo>
                    <a:cubicBezTo>
                      <a:pt x="325" y="271"/>
                      <a:pt x="325" y="271"/>
                      <a:pt x="325" y="271"/>
                    </a:cubicBezTo>
                    <a:cubicBezTo>
                      <a:pt x="271" y="271"/>
                      <a:pt x="271" y="271"/>
                      <a:pt x="271" y="271"/>
                    </a:cubicBezTo>
                    <a:cubicBezTo>
                      <a:pt x="271" y="514"/>
                      <a:pt x="271" y="514"/>
                      <a:pt x="271" y="514"/>
                    </a:cubicBezTo>
                    <a:close/>
                    <a:moveTo>
                      <a:pt x="649" y="514"/>
                    </a:moveTo>
                    <a:cubicBezTo>
                      <a:pt x="703" y="514"/>
                      <a:pt x="703" y="514"/>
                      <a:pt x="703" y="514"/>
                    </a:cubicBezTo>
                    <a:cubicBezTo>
                      <a:pt x="703" y="271"/>
                      <a:pt x="703" y="271"/>
                      <a:pt x="703" y="271"/>
                    </a:cubicBezTo>
                    <a:cubicBezTo>
                      <a:pt x="649" y="271"/>
                      <a:pt x="649" y="271"/>
                      <a:pt x="649" y="271"/>
                    </a:cubicBezTo>
                    <a:cubicBezTo>
                      <a:pt x="649" y="514"/>
                      <a:pt x="649" y="514"/>
                      <a:pt x="649" y="514"/>
                    </a:cubicBezTo>
                    <a:cubicBezTo>
                      <a:pt x="649" y="514"/>
                      <a:pt x="649" y="514"/>
                      <a:pt x="649" y="514"/>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grpSp>
        <p:grpSp>
          <p:nvGrpSpPr>
            <p:cNvPr id="65" name="Group 64">
              <a:extLst>
                <a:ext uri="{FF2B5EF4-FFF2-40B4-BE49-F238E27FC236}">
                  <a16:creationId xmlns:a16="http://schemas.microsoft.com/office/drawing/2014/main" id="{84C454E3-1A6E-4944-B81D-47FFA7207678}"/>
                </a:ext>
              </a:extLst>
            </p:cNvPr>
            <p:cNvGrpSpPr/>
            <p:nvPr/>
          </p:nvGrpSpPr>
          <p:grpSpPr>
            <a:xfrm>
              <a:off x="1149457" y="3264650"/>
              <a:ext cx="290361" cy="395553"/>
              <a:chOff x="6471921" y="2907242"/>
              <a:chExt cx="301352" cy="410526"/>
            </a:xfrm>
            <a:solidFill>
              <a:schemeClr val="accent2"/>
            </a:solidFill>
          </p:grpSpPr>
          <p:sp>
            <p:nvSpPr>
              <p:cNvPr id="66" name="Freeform 18">
                <a:extLst>
                  <a:ext uri="{FF2B5EF4-FFF2-40B4-BE49-F238E27FC236}">
                    <a16:creationId xmlns:a16="http://schemas.microsoft.com/office/drawing/2014/main" id="{4B3073DA-ABD0-4C1D-963E-77A325ECEF72}"/>
                  </a:ext>
                </a:extLst>
              </p:cNvPr>
              <p:cNvSpPr>
                <a:spLocks/>
              </p:cNvSpPr>
              <p:nvPr/>
            </p:nvSpPr>
            <p:spPr bwMode="auto">
              <a:xfrm>
                <a:off x="6555671" y="2907242"/>
                <a:ext cx="142824" cy="14207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67" name="Freeform 24">
                <a:extLst>
                  <a:ext uri="{FF2B5EF4-FFF2-40B4-BE49-F238E27FC236}">
                    <a16:creationId xmlns:a16="http://schemas.microsoft.com/office/drawing/2014/main" id="{CE448733-E51E-4585-888D-80FB085E2595}"/>
                  </a:ext>
                </a:extLst>
              </p:cNvPr>
              <p:cNvSpPr>
                <a:spLocks/>
              </p:cNvSpPr>
              <p:nvPr/>
            </p:nvSpPr>
            <p:spPr bwMode="auto">
              <a:xfrm>
                <a:off x="6513796" y="3251216"/>
                <a:ext cx="217602" cy="66552"/>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68" name="Freeform 25">
                <a:extLst>
                  <a:ext uri="{FF2B5EF4-FFF2-40B4-BE49-F238E27FC236}">
                    <a16:creationId xmlns:a16="http://schemas.microsoft.com/office/drawing/2014/main" id="{51537C4B-477A-48CD-B65A-6FB0E7CC5D07}"/>
                  </a:ext>
                </a:extLst>
              </p:cNvPr>
              <p:cNvSpPr>
                <a:spLocks noEditPoints="1"/>
              </p:cNvSpPr>
              <p:nvPr/>
            </p:nvSpPr>
            <p:spPr bwMode="auto">
              <a:xfrm>
                <a:off x="6471921" y="3058292"/>
                <a:ext cx="301352" cy="183951"/>
              </a:xfrm>
              <a:custGeom>
                <a:avLst/>
                <a:gdLst>
                  <a:gd name="T0" fmla="*/ 0 w 973"/>
                  <a:gd name="T1" fmla="*/ 514 h 595"/>
                  <a:gd name="T2" fmla="*/ 136 w 973"/>
                  <a:gd name="T3" fmla="*/ 514 h 595"/>
                  <a:gd name="T4" fmla="*/ 136 w 973"/>
                  <a:gd name="T5" fmla="*/ 135 h 595"/>
                  <a:gd name="T6" fmla="*/ 271 w 973"/>
                  <a:gd name="T7" fmla="*/ 0 h 595"/>
                  <a:gd name="T8" fmla="*/ 703 w 973"/>
                  <a:gd name="T9" fmla="*/ 0 h 595"/>
                  <a:gd name="T10" fmla="*/ 838 w 973"/>
                  <a:gd name="T11" fmla="*/ 135 h 595"/>
                  <a:gd name="T12" fmla="*/ 838 w 973"/>
                  <a:gd name="T13" fmla="*/ 514 h 595"/>
                  <a:gd name="T14" fmla="*/ 973 w 973"/>
                  <a:gd name="T15" fmla="*/ 514 h 595"/>
                  <a:gd name="T16" fmla="*/ 973 w 973"/>
                  <a:gd name="T17" fmla="*/ 595 h 595"/>
                  <a:gd name="T18" fmla="*/ 0 w 973"/>
                  <a:gd name="T19" fmla="*/ 595 h 595"/>
                  <a:gd name="T20" fmla="*/ 0 w 973"/>
                  <a:gd name="T21" fmla="*/ 514 h 595"/>
                  <a:gd name="T22" fmla="*/ 271 w 973"/>
                  <a:gd name="T23" fmla="*/ 514 h 595"/>
                  <a:gd name="T24" fmla="*/ 325 w 973"/>
                  <a:gd name="T25" fmla="*/ 514 h 595"/>
                  <a:gd name="T26" fmla="*/ 325 w 973"/>
                  <a:gd name="T27" fmla="*/ 271 h 595"/>
                  <a:gd name="T28" fmla="*/ 271 w 973"/>
                  <a:gd name="T29" fmla="*/ 271 h 595"/>
                  <a:gd name="T30" fmla="*/ 271 w 973"/>
                  <a:gd name="T31" fmla="*/ 514 h 595"/>
                  <a:gd name="T32" fmla="*/ 649 w 973"/>
                  <a:gd name="T33" fmla="*/ 514 h 595"/>
                  <a:gd name="T34" fmla="*/ 703 w 973"/>
                  <a:gd name="T35" fmla="*/ 514 h 595"/>
                  <a:gd name="T36" fmla="*/ 703 w 973"/>
                  <a:gd name="T37" fmla="*/ 271 h 595"/>
                  <a:gd name="T38" fmla="*/ 649 w 973"/>
                  <a:gd name="T39" fmla="*/ 271 h 595"/>
                  <a:gd name="T40" fmla="*/ 649 w 973"/>
                  <a:gd name="T41" fmla="*/ 514 h 595"/>
                  <a:gd name="T42" fmla="*/ 649 w 973"/>
                  <a:gd name="T43" fmla="*/ 51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3" h="595">
                    <a:moveTo>
                      <a:pt x="0" y="514"/>
                    </a:moveTo>
                    <a:cubicBezTo>
                      <a:pt x="136" y="514"/>
                      <a:pt x="136" y="514"/>
                      <a:pt x="136" y="514"/>
                    </a:cubicBezTo>
                    <a:cubicBezTo>
                      <a:pt x="136" y="135"/>
                      <a:pt x="136" y="135"/>
                      <a:pt x="136" y="135"/>
                    </a:cubicBezTo>
                    <a:cubicBezTo>
                      <a:pt x="136" y="54"/>
                      <a:pt x="190" y="0"/>
                      <a:pt x="271" y="0"/>
                    </a:cubicBezTo>
                    <a:cubicBezTo>
                      <a:pt x="757" y="0"/>
                      <a:pt x="244" y="0"/>
                      <a:pt x="703" y="0"/>
                    </a:cubicBezTo>
                    <a:cubicBezTo>
                      <a:pt x="784" y="0"/>
                      <a:pt x="838" y="54"/>
                      <a:pt x="838" y="135"/>
                    </a:cubicBezTo>
                    <a:cubicBezTo>
                      <a:pt x="838" y="514"/>
                      <a:pt x="838" y="514"/>
                      <a:pt x="838" y="514"/>
                    </a:cubicBezTo>
                    <a:cubicBezTo>
                      <a:pt x="973" y="514"/>
                      <a:pt x="973" y="514"/>
                      <a:pt x="973" y="514"/>
                    </a:cubicBezTo>
                    <a:cubicBezTo>
                      <a:pt x="973" y="595"/>
                      <a:pt x="973" y="595"/>
                      <a:pt x="973" y="595"/>
                    </a:cubicBezTo>
                    <a:cubicBezTo>
                      <a:pt x="0" y="595"/>
                      <a:pt x="0" y="595"/>
                      <a:pt x="0" y="595"/>
                    </a:cubicBezTo>
                    <a:cubicBezTo>
                      <a:pt x="0" y="514"/>
                      <a:pt x="0" y="514"/>
                      <a:pt x="0" y="514"/>
                    </a:cubicBezTo>
                    <a:close/>
                    <a:moveTo>
                      <a:pt x="271" y="514"/>
                    </a:moveTo>
                    <a:cubicBezTo>
                      <a:pt x="325" y="514"/>
                      <a:pt x="325" y="514"/>
                      <a:pt x="325" y="514"/>
                    </a:cubicBezTo>
                    <a:cubicBezTo>
                      <a:pt x="325" y="271"/>
                      <a:pt x="325" y="271"/>
                      <a:pt x="325" y="271"/>
                    </a:cubicBezTo>
                    <a:cubicBezTo>
                      <a:pt x="271" y="271"/>
                      <a:pt x="271" y="271"/>
                      <a:pt x="271" y="271"/>
                    </a:cubicBezTo>
                    <a:cubicBezTo>
                      <a:pt x="271" y="514"/>
                      <a:pt x="271" y="514"/>
                      <a:pt x="271" y="514"/>
                    </a:cubicBezTo>
                    <a:close/>
                    <a:moveTo>
                      <a:pt x="649" y="514"/>
                    </a:moveTo>
                    <a:cubicBezTo>
                      <a:pt x="703" y="514"/>
                      <a:pt x="703" y="514"/>
                      <a:pt x="703" y="514"/>
                    </a:cubicBezTo>
                    <a:cubicBezTo>
                      <a:pt x="703" y="271"/>
                      <a:pt x="703" y="271"/>
                      <a:pt x="703" y="271"/>
                    </a:cubicBezTo>
                    <a:cubicBezTo>
                      <a:pt x="649" y="271"/>
                      <a:pt x="649" y="271"/>
                      <a:pt x="649" y="271"/>
                    </a:cubicBezTo>
                    <a:cubicBezTo>
                      <a:pt x="649" y="514"/>
                      <a:pt x="649" y="514"/>
                      <a:pt x="649" y="514"/>
                    </a:cubicBezTo>
                    <a:cubicBezTo>
                      <a:pt x="649" y="514"/>
                      <a:pt x="649" y="514"/>
                      <a:pt x="649" y="514"/>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grpSp>
      </p:grpSp>
      <p:grpSp>
        <p:nvGrpSpPr>
          <p:cNvPr id="78" name="Group 60">
            <a:extLst>
              <a:ext uri="{FF2B5EF4-FFF2-40B4-BE49-F238E27FC236}">
                <a16:creationId xmlns:a16="http://schemas.microsoft.com/office/drawing/2014/main" id="{72DF9FBE-6A8D-4FDC-8658-E462C595EAAE}"/>
              </a:ext>
            </a:extLst>
          </p:cNvPr>
          <p:cNvGrpSpPr>
            <a:grpSpLocks noChangeAspect="1"/>
          </p:cNvGrpSpPr>
          <p:nvPr/>
        </p:nvGrpSpPr>
        <p:grpSpPr bwMode="auto">
          <a:xfrm>
            <a:off x="803783" y="4861846"/>
            <a:ext cx="539776" cy="635047"/>
            <a:chOff x="3522" y="1397"/>
            <a:chExt cx="1136" cy="1117"/>
          </a:xfrm>
          <a:solidFill>
            <a:schemeClr val="tx2"/>
          </a:solidFill>
        </p:grpSpPr>
        <p:sp>
          <p:nvSpPr>
            <p:cNvPr id="79" name="Freeform 61">
              <a:extLst>
                <a:ext uri="{FF2B5EF4-FFF2-40B4-BE49-F238E27FC236}">
                  <a16:creationId xmlns:a16="http://schemas.microsoft.com/office/drawing/2014/main" id="{8AEEAE23-A602-442A-925A-38EFC37B3ED6}"/>
                </a:ext>
              </a:extLst>
            </p:cNvPr>
            <p:cNvSpPr>
              <a:spLocks/>
            </p:cNvSpPr>
            <p:nvPr/>
          </p:nvSpPr>
          <p:spPr bwMode="auto">
            <a:xfrm>
              <a:off x="3598" y="2238"/>
              <a:ext cx="992" cy="276"/>
            </a:xfrm>
            <a:custGeom>
              <a:avLst/>
              <a:gdLst>
                <a:gd name="T0" fmla="*/ 420 w 420"/>
                <a:gd name="T1" fmla="*/ 82 h 117"/>
                <a:gd name="T2" fmla="*/ 393 w 420"/>
                <a:gd name="T3" fmla="*/ 22 h 117"/>
                <a:gd name="T4" fmla="*/ 364 w 420"/>
                <a:gd name="T5" fmla="*/ 8 h 117"/>
                <a:gd name="T6" fmla="*/ 309 w 420"/>
                <a:gd name="T7" fmla="*/ 0 h 117"/>
                <a:gd name="T8" fmla="*/ 307 w 420"/>
                <a:gd name="T9" fmla="*/ 3 h 117"/>
                <a:gd name="T10" fmla="*/ 320 w 420"/>
                <a:gd name="T11" fmla="*/ 27 h 117"/>
                <a:gd name="T12" fmla="*/ 312 w 420"/>
                <a:gd name="T13" fmla="*/ 37 h 117"/>
                <a:gd name="T14" fmla="*/ 261 w 420"/>
                <a:gd name="T15" fmla="*/ 22 h 117"/>
                <a:gd name="T16" fmla="*/ 260 w 420"/>
                <a:gd name="T17" fmla="*/ 22 h 117"/>
                <a:gd name="T18" fmla="*/ 159 w 420"/>
                <a:gd name="T19" fmla="*/ 23 h 117"/>
                <a:gd name="T20" fmla="*/ 158 w 420"/>
                <a:gd name="T21" fmla="*/ 23 h 117"/>
                <a:gd name="T22" fmla="*/ 110 w 420"/>
                <a:gd name="T23" fmla="*/ 37 h 117"/>
                <a:gd name="T24" fmla="*/ 101 w 420"/>
                <a:gd name="T25" fmla="*/ 27 h 117"/>
                <a:gd name="T26" fmla="*/ 114 w 420"/>
                <a:gd name="T27" fmla="*/ 3 h 117"/>
                <a:gd name="T28" fmla="*/ 113 w 420"/>
                <a:gd name="T29" fmla="*/ 0 h 117"/>
                <a:gd name="T30" fmla="*/ 57 w 420"/>
                <a:gd name="T31" fmla="*/ 8 h 117"/>
                <a:gd name="T32" fmla="*/ 27 w 420"/>
                <a:gd name="T33" fmla="*/ 22 h 117"/>
                <a:gd name="T34" fmla="*/ 1 w 420"/>
                <a:gd name="T35" fmla="*/ 82 h 117"/>
                <a:gd name="T36" fmla="*/ 1 w 420"/>
                <a:gd name="T37" fmla="*/ 82 h 117"/>
                <a:gd name="T38" fmla="*/ 1 w 420"/>
                <a:gd name="T39" fmla="*/ 82 h 117"/>
                <a:gd name="T40" fmla="*/ 2 w 420"/>
                <a:gd name="T41" fmla="*/ 84 h 117"/>
                <a:gd name="T42" fmla="*/ 210 w 420"/>
                <a:gd name="T43" fmla="*/ 117 h 117"/>
                <a:gd name="T44" fmla="*/ 418 w 420"/>
                <a:gd name="T45" fmla="*/ 84 h 117"/>
                <a:gd name="T46" fmla="*/ 420 w 420"/>
                <a:gd name="T47" fmla="*/ 82 h 117"/>
                <a:gd name="T48" fmla="*/ 420 w 420"/>
                <a:gd name="T49" fmla="*/ 8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0" h="117">
                  <a:moveTo>
                    <a:pt x="420" y="82"/>
                  </a:moveTo>
                  <a:cubicBezTo>
                    <a:pt x="419" y="75"/>
                    <a:pt x="414" y="39"/>
                    <a:pt x="393" y="22"/>
                  </a:cubicBezTo>
                  <a:cubicBezTo>
                    <a:pt x="382" y="14"/>
                    <a:pt x="374" y="11"/>
                    <a:pt x="364" y="8"/>
                  </a:cubicBezTo>
                  <a:cubicBezTo>
                    <a:pt x="344" y="3"/>
                    <a:pt x="325" y="0"/>
                    <a:pt x="309" y="0"/>
                  </a:cubicBezTo>
                  <a:cubicBezTo>
                    <a:pt x="307" y="0"/>
                    <a:pt x="307" y="2"/>
                    <a:pt x="307" y="3"/>
                  </a:cubicBezTo>
                  <a:cubicBezTo>
                    <a:pt x="320" y="27"/>
                    <a:pt x="320" y="27"/>
                    <a:pt x="320" y="27"/>
                  </a:cubicBezTo>
                  <a:cubicBezTo>
                    <a:pt x="324" y="36"/>
                    <a:pt x="321" y="40"/>
                    <a:pt x="312" y="37"/>
                  </a:cubicBezTo>
                  <a:cubicBezTo>
                    <a:pt x="261" y="22"/>
                    <a:pt x="261" y="22"/>
                    <a:pt x="261" y="22"/>
                  </a:cubicBezTo>
                  <a:cubicBezTo>
                    <a:pt x="261" y="22"/>
                    <a:pt x="260" y="22"/>
                    <a:pt x="260" y="22"/>
                  </a:cubicBezTo>
                  <a:cubicBezTo>
                    <a:pt x="216" y="60"/>
                    <a:pt x="179" y="41"/>
                    <a:pt x="159" y="23"/>
                  </a:cubicBezTo>
                  <a:cubicBezTo>
                    <a:pt x="159" y="23"/>
                    <a:pt x="158" y="23"/>
                    <a:pt x="158" y="23"/>
                  </a:cubicBezTo>
                  <a:cubicBezTo>
                    <a:pt x="110" y="37"/>
                    <a:pt x="110" y="37"/>
                    <a:pt x="110" y="37"/>
                  </a:cubicBezTo>
                  <a:cubicBezTo>
                    <a:pt x="101" y="40"/>
                    <a:pt x="97" y="36"/>
                    <a:pt x="101" y="27"/>
                  </a:cubicBezTo>
                  <a:cubicBezTo>
                    <a:pt x="114" y="3"/>
                    <a:pt x="114" y="3"/>
                    <a:pt x="114" y="3"/>
                  </a:cubicBezTo>
                  <a:cubicBezTo>
                    <a:pt x="115" y="2"/>
                    <a:pt x="114" y="0"/>
                    <a:pt x="113" y="0"/>
                  </a:cubicBezTo>
                  <a:cubicBezTo>
                    <a:pt x="96" y="0"/>
                    <a:pt x="76" y="3"/>
                    <a:pt x="57" y="8"/>
                  </a:cubicBezTo>
                  <a:cubicBezTo>
                    <a:pt x="46" y="11"/>
                    <a:pt x="38" y="14"/>
                    <a:pt x="27" y="22"/>
                  </a:cubicBezTo>
                  <a:cubicBezTo>
                    <a:pt x="6" y="39"/>
                    <a:pt x="1" y="75"/>
                    <a:pt x="1" y="82"/>
                  </a:cubicBezTo>
                  <a:cubicBezTo>
                    <a:pt x="1" y="82"/>
                    <a:pt x="1" y="82"/>
                    <a:pt x="1" y="82"/>
                  </a:cubicBezTo>
                  <a:cubicBezTo>
                    <a:pt x="1" y="82"/>
                    <a:pt x="1" y="82"/>
                    <a:pt x="1" y="82"/>
                  </a:cubicBezTo>
                  <a:cubicBezTo>
                    <a:pt x="0" y="83"/>
                    <a:pt x="1" y="84"/>
                    <a:pt x="2" y="84"/>
                  </a:cubicBezTo>
                  <a:cubicBezTo>
                    <a:pt x="13" y="88"/>
                    <a:pt x="94" y="117"/>
                    <a:pt x="210" y="117"/>
                  </a:cubicBezTo>
                  <a:cubicBezTo>
                    <a:pt x="327" y="117"/>
                    <a:pt x="407" y="88"/>
                    <a:pt x="418" y="84"/>
                  </a:cubicBezTo>
                  <a:cubicBezTo>
                    <a:pt x="419" y="84"/>
                    <a:pt x="420" y="83"/>
                    <a:pt x="420" y="82"/>
                  </a:cubicBezTo>
                  <a:cubicBezTo>
                    <a:pt x="420" y="82"/>
                    <a:pt x="420" y="82"/>
                    <a:pt x="420"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1495" tIns="65745" rIns="131495" bIns="65745" numCol="1" anchor="t" anchorCtr="0" compatLnSpc="1">
              <a:prstTxWarp prst="textNoShape">
                <a:avLst/>
              </a:prstTxWarp>
            </a:bodyPr>
            <a:lstStyle/>
            <a:p>
              <a:pPr marL="0" marR="0" lvl="0" indent="0" algn="l" defTabSz="657374" rtl="0" eaLnBrk="1" fontAlgn="auto" latinLnBrk="0" hangingPunct="1">
                <a:lnSpc>
                  <a:spcPct val="100000"/>
                </a:lnSpc>
                <a:spcBef>
                  <a:spcPts val="0"/>
                </a:spcBef>
                <a:spcAft>
                  <a:spcPts val="0"/>
                </a:spcAft>
                <a:buClrTx/>
                <a:buSzTx/>
                <a:buFontTx/>
                <a:buNone/>
                <a:tabLst/>
                <a:defRPr/>
              </a:pPr>
              <a:endParaRPr kumimoji="0" lang="en-US" sz="1151" b="0" i="0" u="none" strike="noStrike" kern="0" cap="none" spc="0" normalizeH="0" baseline="0" noProof="0">
                <a:ln>
                  <a:noFill/>
                </a:ln>
                <a:solidFill>
                  <a:prstClr val="white"/>
                </a:solidFill>
                <a:effectLst/>
                <a:uLnTx/>
                <a:uFillTx/>
                <a:latin typeface="Intel Clear"/>
                <a:ea typeface="+mn-ea"/>
                <a:cs typeface="+mn-cs"/>
              </a:endParaRPr>
            </a:p>
          </p:txBody>
        </p:sp>
        <p:sp>
          <p:nvSpPr>
            <p:cNvPr id="80" name="Freeform 62">
              <a:extLst>
                <a:ext uri="{FF2B5EF4-FFF2-40B4-BE49-F238E27FC236}">
                  <a16:creationId xmlns:a16="http://schemas.microsoft.com/office/drawing/2014/main" id="{CE47CBF5-9BED-409E-9B16-C593404D9CF2}"/>
                </a:ext>
              </a:extLst>
            </p:cNvPr>
            <p:cNvSpPr>
              <a:spLocks noEditPoints="1"/>
            </p:cNvSpPr>
            <p:nvPr/>
          </p:nvSpPr>
          <p:spPr bwMode="auto">
            <a:xfrm>
              <a:off x="3522" y="1397"/>
              <a:ext cx="1136" cy="810"/>
            </a:xfrm>
            <a:custGeom>
              <a:avLst/>
              <a:gdLst>
                <a:gd name="T0" fmla="*/ 426 w 481"/>
                <a:gd name="T1" fmla="*/ 104 h 343"/>
                <a:gd name="T2" fmla="*/ 395 w 481"/>
                <a:gd name="T3" fmla="*/ 56 h 343"/>
                <a:gd name="T4" fmla="*/ 337 w 481"/>
                <a:gd name="T5" fmla="*/ 33 h 343"/>
                <a:gd name="T6" fmla="*/ 260 w 481"/>
                <a:gd name="T7" fmla="*/ 0 h 343"/>
                <a:gd name="T8" fmla="*/ 239 w 481"/>
                <a:gd name="T9" fmla="*/ 9 h 343"/>
                <a:gd name="T10" fmla="*/ 175 w 481"/>
                <a:gd name="T11" fmla="*/ 7 h 343"/>
                <a:gd name="T12" fmla="*/ 115 w 481"/>
                <a:gd name="T13" fmla="*/ 49 h 343"/>
                <a:gd name="T14" fmla="*/ 64 w 481"/>
                <a:gd name="T15" fmla="*/ 74 h 343"/>
                <a:gd name="T16" fmla="*/ 23 w 481"/>
                <a:gd name="T17" fmla="*/ 128 h 343"/>
                <a:gd name="T18" fmla="*/ 22 w 481"/>
                <a:gd name="T19" fmla="*/ 217 h 343"/>
                <a:gd name="T20" fmla="*/ 46 w 481"/>
                <a:gd name="T21" fmla="*/ 285 h 343"/>
                <a:gd name="T22" fmla="*/ 94 w 481"/>
                <a:gd name="T23" fmla="*/ 324 h 343"/>
                <a:gd name="T24" fmla="*/ 120 w 481"/>
                <a:gd name="T25" fmla="*/ 342 h 343"/>
                <a:gd name="T26" fmla="*/ 142 w 481"/>
                <a:gd name="T27" fmla="*/ 325 h 343"/>
                <a:gd name="T28" fmla="*/ 177 w 481"/>
                <a:gd name="T29" fmla="*/ 313 h 343"/>
                <a:gd name="T30" fmla="*/ 182 w 481"/>
                <a:gd name="T31" fmla="*/ 292 h 343"/>
                <a:gd name="T32" fmla="*/ 241 w 481"/>
                <a:gd name="T33" fmla="*/ 315 h 343"/>
                <a:gd name="T34" fmla="*/ 299 w 481"/>
                <a:gd name="T35" fmla="*/ 289 h 343"/>
                <a:gd name="T36" fmla="*/ 305 w 481"/>
                <a:gd name="T37" fmla="*/ 314 h 343"/>
                <a:gd name="T38" fmla="*/ 339 w 481"/>
                <a:gd name="T39" fmla="*/ 325 h 343"/>
                <a:gd name="T40" fmla="*/ 362 w 481"/>
                <a:gd name="T41" fmla="*/ 342 h 343"/>
                <a:gd name="T42" fmla="*/ 387 w 481"/>
                <a:gd name="T43" fmla="*/ 323 h 343"/>
                <a:gd name="T44" fmla="*/ 435 w 481"/>
                <a:gd name="T45" fmla="*/ 285 h 343"/>
                <a:gd name="T46" fmla="*/ 459 w 481"/>
                <a:gd name="T47" fmla="*/ 217 h 343"/>
                <a:gd name="T48" fmla="*/ 458 w 481"/>
                <a:gd name="T49" fmla="*/ 128 h 343"/>
                <a:gd name="T50" fmla="*/ 201 w 481"/>
                <a:gd name="T51" fmla="*/ 93 h 343"/>
                <a:gd name="T52" fmla="*/ 239 w 481"/>
                <a:gd name="T53" fmla="*/ 80 h 343"/>
                <a:gd name="T54" fmla="*/ 259 w 481"/>
                <a:gd name="T55" fmla="*/ 89 h 343"/>
                <a:gd name="T56" fmla="*/ 298 w 481"/>
                <a:gd name="T57" fmla="*/ 123 h 343"/>
                <a:gd name="T58" fmla="*/ 323 w 481"/>
                <a:gd name="T59" fmla="*/ 154 h 343"/>
                <a:gd name="T60" fmla="*/ 310 w 481"/>
                <a:gd name="T61" fmla="*/ 154 h 343"/>
                <a:gd name="T62" fmla="*/ 288 w 481"/>
                <a:gd name="T63" fmla="*/ 153 h 343"/>
                <a:gd name="T64" fmla="*/ 247 w 481"/>
                <a:gd name="T65" fmla="*/ 163 h 343"/>
                <a:gd name="T66" fmla="*/ 232 w 481"/>
                <a:gd name="T67" fmla="*/ 163 h 343"/>
                <a:gd name="T68" fmla="*/ 172 w 481"/>
                <a:gd name="T69" fmla="*/ 154 h 343"/>
                <a:gd name="T70" fmla="*/ 160 w 481"/>
                <a:gd name="T71" fmla="*/ 156 h 343"/>
                <a:gd name="T72" fmla="*/ 165 w 481"/>
                <a:gd name="T73" fmla="*/ 138 h 343"/>
                <a:gd name="T74" fmla="*/ 313 w 481"/>
                <a:gd name="T75" fmla="*/ 182 h 343"/>
                <a:gd name="T76" fmla="*/ 285 w 481"/>
                <a:gd name="T77" fmla="*/ 207 h 343"/>
                <a:gd name="T78" fmla="*/ 257 w 481"/>
                <a:gd name="T79" fmla="*/ 178 h 343"/>
                <a:gd name="T80" fmla="*/ 288 w 481"/>
                <a:gd name="T81" fmla="*/ 166 h 343"/>
                <a:gd name="T82" fmla="*/ 313 w 481"/>
                <a:gd name="T83" fmla="*/ 182 h 343"/>
                <a:gd name="T84" fmla="*/ 196 w 481"/>
                <a:gd name="T85" fmla="*/ 207 h 343"/>
                <a:gd name="T86" fmla="*/ 168 w 481"/>
                <a:gd name="T87" fmla="*/ 182 h 343"/>
                <a:gd name="T88" fmla="*/ 193 w 481"/>
                <a:gd name="T89" fmla="*/ 166 h 343"/>
                <a:gd name="T90" fmla="*/ 224 w 481"/>
                <a:gd name="T91" fmla="*/ 178 h 343"/>
                <a:gd name="T92" fmla="*/ 241 w 481"/>
                <a:gd name="T93" fmla="*/ 296 h 343"/>
                <a:gd name="T94" fmla="*/ 161 w 481"/>
                <a:gd name="T95" fmla="*/ 240 h 343"/>
                <a:gd name="T96" fmla="*/ 153 w 481"/>
                <a:gd name="T97" fmla="*/ 201 h 343"/>
                <a:gd name="T98" fmla="*/ 156 w 481"/>
                <a:gd name="T99" fmla="*/ 197 h 343"/>
                <a:gd name="T100" fmla="*/ 196 w 481"/>
                <a:gd name="T101" fmla="*/ 220 h 343"/>
                <a:gd name="T102" fmla="*/ 239 w 481"/>
                <a:gd name="T103" fmla="*/ 184 h 343"/>
                <a:gd name="T104" fmla="*/ 242 w 481"/>
                <a:gd name="T105" fmla="*/ 184 h 343"/>
                <a:gd name="T106" fmla="*/ 285 w 481"/>
                <a:gd name="T107" fmla="*/ 220 h 343"/>
                <a:gd name="T108" fmla="*/ 325 w 481"/>
                <a:gd name="T109" fmla="*/ 196 h 343"/>
                <a:gd name="T110" fmla="*/ 328 w 481"/>
                <a:gd name="T111" fmla="*/ 201 h 343"/>
                <a:gd name="T112" fmla="*/ 319 w 481"/>
                <a:gd name="T113" fmla="*/ 23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1" h="343">
                  <a:moveTo>
                    <a:pt x="458" y="128"/>
                  </a:moveTo>
                  <a:cubicBezTo>
                    <a:pt x="447" y="119"/>
                    <a:pt x="433" y="115"/>
                    <a:pt x="426" y="104"/>
                  </a:cubicBezTo>
                  <a:cubicBezTo>
                    <a:pt x="421" y="94"/>
                    <a:pt x="422" y="83"/>
                    <a:pt x="418" y="73"/>
                  </a:cubicBezTo>
                  <a:cubicBezTo>
                    <a:pt x="413" y="65"/>
                    <a:pt x="404" y="59"/>
                    <a:pt x="395" y="56"/>
                  </a:cubicBezTo>
                  <a:cubicBezTo>
                    <a:pt x="385" y="53"/>
                    <a:pt x="376" y="51"/>
                    <a:pt x="366" y="48"/>
                  </a:cubicBezTo>
                  <a:cubicBezTo>
                    <a:pt x="356" y="45"/>
                    <a:pt x="345" y="40"/>
                    <a:pt x="337" y="33"/>
                  </a:cubicBezTo>
                  <a:cubicBezTo>
                    <a:pt x="326" y="24"/>
                    <a:pt x="318" y="13"/>
                    <a:pt x="306" y="7"/>
                  </a:cubicBezTo>
                  <a:cubicBezTo>
                    <a:pt x="292" y="0"/>
                    <a:pt x="276" y="0"/>
                    <a:pt x="260" y="0"/>
                  </a:cubicBezTo>
                  <a:cubicBezTo>
                    <a:pt x="253" y="0"/>
                    <a:pt x="245" y="2"/>
                    <a:pt x="242" y="8"/>
                  </a:cubicBezTo>
                  <a:cubicBezTo>
                    <a:pt x="241" y="9"/>
                    <a:pt x="240" y="10"/>
                    <a:pt x="239" y="9"/>
                  </a:cubicBezTo>
                  <a:cubicBezTo>
                    <a:pt x="235" y="2"/>
                    <a:pt x="228" y="0"/>
                    <a:pt x="221" y="0"/>
                  </a:cubicBezTo>
                  <a:cubicBezTo>
                    <a:pt x="205" y="0"/>
                    <a:pt x="189" y="0"/>
                    <a:pt x="175" y="7"/>
                  </a:cubicBezTo>
                  <a:cubicBezTo>
                    <a:pt x="163" y="14"/>
                    <a:pt x="155" y="24"/>
                    <a:pt x="144" y="33"/>
                  </a:cubicBezTo>
                  <a:cubicBezTo>
                    <a:pt x="136" y="40"/>
                    <a:pt x="126" y="45"/>
                    <a:pt x="115" y="49"/>
                  </a:cubicBezTo>
                  <a:cubicBezTo>
                    <a:pt x="105" y="51"/>
                    <a:pt x="96" y="53"/>
                    <a:pt x="86" y="56"/>
                  </a:cubicBezTo>
                  <a:cubicBezTo>
                    <a:pt x="77" y="59"/>
                    <a:pt x="68" y="65"/>
                    <a:pt x="64" y="74"/>
                  </a:cubicBezTo>
                  <a:cubicBezTo>
                    <a:pt x="59" y="83"/>
                    <a:pt x="60" y="95"/>
                    <a:pt x="55" y="104"/>
                  </a:cubicBezTo>
                  <a:cubicBezTo>
                    <a:pt x="48" y="115"/>
                    <a:pt x="34" y="120"/>
                    <a:pt x="23" y="128"/>
                  </a:cubicBezTo>
                  <a:cubicBezTo>
                    <a:pt x="6" y="141"/>
                    <a:pt x="0" y="166"/>
                    <a:pt x="8" y="186"/>
                  </a:cubicBezTo>
                  <a:cubicBezTo>
                    <a:pt x="13" y="196"/>
                    <a:pt x="22" y="205"/>
                    <a:pt x="22" y="217"/>
                  </a:cubicBezTo>
                  <a:cubicBezTo>
                    <a:pt x="22" y="229"/>
                    <a:pt x="12" y="241"/>
                    <a:pt x="15" y="253"/>
                  </a:cubicBezTo>
                  <a:cubicBezTo>
                    <a:pt x="19" y="268"/>
                    <a:pt x="38" y="272"/>
                    <a:pt x="46" y="285"/>
                  </a:cubicBezTo>
                  <a:cubicBezTo>
                    <a:pt x="52" y="296"/>
                    <a:pt x="51" y="312"/>
                    <a:pt x="62" y="318"/>
                  </a:cubicBezTo>
                  <a:cubicBezTo>
                    <a:pt x="72" y="323"/>
                    <a:pt x="86" y="316"/>
                    <a:pt x="94" y="324"/>
                  </a:cubicBezTo>
                  <a:cubicBezTo>
                    <a:pt x="97" y="327"/>
                    <a:pt x="98" y="332"/>
                    <a:pt x="101" y="336"/>
                  </a:cubicBezTo>
                  <a:cubicBezTo>
                    <a:pt x="105" y="342"/>
                    <a:pt x="113" y="343"/>
                    <a:pt x="120" y="342"/>
                  </a:cubicBezTo>
                  <a:cubicBezTo>
                    <a:pt x="126" y="340"/>
                    <a:pt x="132" y="336"/>
                    <a:pt x="136" y="331"/>
                  </a:cubicBezTo>
                  <a:cubicBezTo>
                    <a:pt x="138" y="329"/>
                    <a:pt x="140" y="326"/>
                    <a:pt x="142" y="325"/>
                  </a:cubicBezTo>
                  <a:cubicBezTo>
                    <a:pt x="146" y="322"/>
                    <a:pt x="151" y="323"/>
                    <a:pt x="156" y="322"/>
                  </a:cubicBezTo>
                  <a:cubicBezTo>
                    <a:pt x="164" y="322"/>
                    <a:pt x="172" y="319"/>
                    <a:pt x="177" y="313"/>
                  </a:cubicBezTo>
                  <a:cubicBezTo>
                    <a:pt x="180" y="309"/>
                    <a:pt x="181" y="304"/>
                    <a:pt x="180" y="299"/>
                  </a:cubicBezTo>
                  <a:cubicBezTo>
                    <a:pt x="180" y="296"/>
                    <a:pt x="181" y="294"/>
                    <a:pt x="182" y="292"/>
                  </a:cubicBezTo>
                  <a:cubicBezTo>
                    <a:pt x="182" y="291"/>
                    <a:pt x="182" y="291"/>
                    <a:pt x="183" y="291"/>
                  </a:cubicBezTo>
                  <a:cubicBezTo>
                    <a:pt x="199" y="304"/>
                    <a:pt x="219" y="315"/>
                    <a:pt x="241" y="315"/>
                  </a:cubicBezTo>
                  <a:cubicBezTo>
                    <a:pt x="261" y="315"/>
                    <a:pt x="281" y="303"/>
                    <a:pt x="297" y="289"/>
                  </a:cubicBezTo>
                  <a:cubicBezTo>
                    <a:pt x="298" y="289"/>
                    <a:pt x="298" y="289"/>
                    <a:pt x="299" y="289"/>
                  </a:cubicBezTo>
                  <a:cubicBezTo>
                    <a:pt x="300" y="292"/>
                    <a:pt x="301" y="294"/>
                    <a:pt x="301" y="299"/>
                  </a:cubicBezTo>
                  <a:cubicBezTo>
                    <a:pt x="300" y="304"/>
                    <a:pt x="301" y="310"/>
                    <a:pt x="305" y="314"/>
                  </a:cubicBezTo>
                  <a:cubicBezTo>
                    <a:pt x="310" y="319"/>
                    <a:pt x="318" y="322"/>
                    <a:pt x="325" y="322"/>
                  </a:cubicBezTo>
                  <a:cubicBezTo>
                    <a:pt x="330" y="323"/>
                    <a:pt x="335" y="322"/>
                    <a:pt x="339" y="325"/>
                  </a:cubicBezTo>
                  <a:cubicBezTo>
                    <a:pt x="341" y="326"/>
                    <a:pt x="343" y="328"/>
                    <a:pt x="345" y="331"/>
                  </a:cubicBezTo>
                  <a:cubicBezTo>
                    <a:pt x="349" y="336"/>
                    <a:pt x="355" y="340"/>
                    <a:pt x="362" y="342"/>
                  </a:cubicBezTo>
                  <a:cubicBezTo>
                    <a:pt x="368" y="343"/>
                    <a:pt x="376" y="341"/>
                    <a:pt x="380" y="336"/>
                  </a:cubicBezTo>
                  <a:cubicBezTo>
                    <a:pt x="383" y="332"/>
                    <a:pt x="384" y="327"/>
                    <a:pt x="387" y="323"/>
                  </a:cubicBezTo>
                  <a:cubicBezTo>
                    <a:pt x="395" y="316"/>
                    <a:pt x="409" y="323"/>
                    <a:pt x="419" y="318"/>
                  </a:cubicBezTo>
                  <a:cubicBezTo>
                    <a:pt x="430" y="312"/>
                    <a:pt x="429" y="296"/>
                    <a:pt x="435" y="285"/>
                  </a:cubicBezTo>
                  <a:cubicBezTo>
                    <a:pt x="443" y="272"/>
                    <a:pt x="463" y="268"/>
                    <a:pt x="466" y="253"/>
                  </a:cubicBezTo>
                  <a:cubicBezTo>
                    <a:pt x="469" y="241"/>
                    <a:pt x="459" y="229"/>
                    <a:pt x="459" y="217"/>
                  </a:cubicBezTo>
                  <a:cubicBezTo>
                    <a:pt x="459" y="205"/>
                    <a:pt x="468" y="196"/>
                    <a:pt x="473" y="185"/>
                  </a:cubicBezTo>
                  <a:cubicBezTo>
                    <a:pt x="481" y="166"/>
                    <a:pt x="475" y="141"/>
                    <a:pt x="458" y="128"/>
                  </a:cubicBezTo>
                  <a:moveTo>
                    <a:pt x="183" y="123"/>
                  </a:moveTo>
                  <a:cubicBezTo>
                    <a:pt x="190" y="114"/>
                    <a:pt x="191" y="99"/>
                    <a:pt x="201" y="93"/>
                  </a:cubicBezTo>
                  <a:cubicBezTo>
                    <a:pt x="207" y="90"/>
                    <a:pt x="215" y="91"/>
                    <a:pt x="222" y="89"/>
                  </a:cubicBezTo>
                  <a:cubicBezTo>
                    <a:pt x="229" y="88"/>
                    <a:pt x="235" y="84"/>
                    <a:pt x="239" y="80"/>
                  </a:cubicBezTo>
                  <a:cubicBezTo>
                    <a:pt x="240" y="79"/>
                    <a:pt x="241" y="79"/>
                    <a:pt x="242" y="80"/>
                  </a:cubicBezTo>
                  <a:cubicBezTo>
                    <a:pt x="246" y="84"/>
                    <a:pt x="252" y="88"/>
                    <a:pt x="259" y="89"/>
                  </a:cubicBezTo>
                  <a:cubicBezTo>
                    <a:pt x="266" y="90"/>
                    <a:pt x="274" y="90"/>
                    <a:pt x="280" y="93"/>
                  </a:cubicBezTo>
                  <a:cubicBezTo>
                    <a:pt x="290" y="99"/>
                    <a:pt x="291" y="114"/>
                    <a:pt x="298" y="123"/>
                  </a:cubicBezTo>
                  <a:cubicBezTo>
                    <a:pt x="303" y="129"/>
                    <a:pt x="311" y="132"/>
                    <a:pt x="316" y="138"/>
                  </a:cubicBezTo>
                  <a:cubicBezTo>
                    <a:pt x="320" y="143"/>
                    <a:pt x="322" y="148"/>
                    <a:pt x="323" y="154"/>
                  </a:cubicBezTo>
                  <a:cubicBezTo>
                    <a:pt x="323" y="156"/>
                    <a:pt x="322" y="157"/>
                    <a:pt x="321" y="156"/>
                  </a:cubicBezTo>
                  <a:cubicBezTo>
                    <a:pt x="317" y="155"/>
                    <a:pt x="314" y="154"/>
                    <a:pt x="310" y="154"/>
                  </a:cubicBezTo>
                  <a:cubicBezTo>
                    <a:pt x="310" y="154"/>
                    <a:pt x="310" y="154"/>
                    <a:pt x="310" y="154"/>
                  </a:cubicBezTo>
                  <a:cubicBezTo>
                    <a:pt x="302" y="153"/>
                    <a:pt x="294" y="153"/>
                    <a:pt x="288" y="153"/>
                  </a:cubicBezTo>
                  <a:cubicBezTo>
                    <a:pt x="272" y="153"/>
                    <a:pt x="259" y="156"/>
                    <a:pt x="249" y="163"/>
                  </a:cubicBezTo>
                  <a:cubicBezTo>
                    <a:pt x="248" y="163"/>
                    <a:pt x="248" y="164"/>
                    <a:pt x="247" y="163"/>
                  </a:cubicBezTo>
                  <a:cubicBezTo>
                    <a:pt x="243" y="162"/>
                    <a:pt x="238" y="162"/>
                    <a:pt x="233" y="163"/>
                  </a:cubicBezTo>
                  <a:cubicBezTo>
                    <a:pt x="233" y="164"/>
                    <a:pt x="233" y="163"/>
                    <a:pt x="232" y="163"/>
                  </a:cubicBezTo>
                  <a:cubicBezTo>
                    <a:pt x="222" y="156"/>
                    <a:pt x="209" y="153"/>
                    <a:pt x="193" y="153"/>
                  </a:cubicBezTo>
                  <a:cubicBezTo>
                    <a:pt x="187" y="153"/>
                    <a:pt x="179" y="153"/>
                    <a:pt x="172" y="154"/>
                  </a:cubicBezTo>
                  <a:cubicBezTo>
                    <a:pt x="172" y="154"/>
                    <a:pt x="172" y="154"/>
                    <a:pt x="171" y="154"/>
                  </a:cubicBezTo>
                  <a:cubicBezTo>
                    <a:pt x="168" y="154"/>
                    <a:pt x="164" y="155"/>
                    <a:pt x="160" y="156"/>
                  </a:cubicBezTo>
                  <a:cubicBezTo>
                    <a:pt x="159" y="157"/>
                    <a:pt x="158" y="156"/>
                    <a:pt x="158" y="155"/>
                  </a:cubicBezTo>
                  <a:cubicBezTo>
                    <a:pt x="159" y="149"/>
                    <a:pt x="161" y="143"/>
                    <a:pt x="165" y="138"/>
                  </a:cubicBezTo>
                  <a:cubicBezTo>
                    <a:pt x="170" y="132"/>
                    <a:pt x="178" y="129"/>
                    <a:pt x="183" y="123"/>
                  </a:cubicBezTo>
                  <a:moveTo>
                    <a:pt x="313" y="182"/>
                  </a:moveTo>
                  <a:cubicBezTo>
                    <a:pt x="313" y="192"/>
                    <a:pt x="310" y="205"/>
                    <a:pt x="287" y="207"/>
                  </a:cubicBezTo>
                  <a:cubicBezTo>
                    <a:pt x="286" y="207"/>
                    <a:pt x="286" y="207"/>
                    <a:pt x="285" y="207"/>
                  </a:cubicBezTo>
                  <a:cubicBezTo>
                    <a:pt x="275" y="207"/>
                    <a:pt x="266" y="202"/>
                    <a:pt x="261" y="194"/>
                  </a:cubicBezTo>
                  <a:cubicBezTo>
                    <a:pt x="257" y="187"/>
                    <a:pt x="256" y="181"/>
                    <a:pt x="257" y="178"/>
                  </a:cubicBezTo>
                  <a:cubicBezTo>
                    <a:pt x="257" y="177"/>
                    <a:pt x="257" y="176"/>
                    <a:pt x="258" y="176"/>
                  </a:cubicBezTo>
                  <a:cubicBezTo>
                    <a:pt x="262" y="169"/>
                    <a:pt x="272" y="166"/>
                    <a:pt x="288" y="166"/>
                  </a:cubicBezTo>
                  <a:cubicBezTo>
                    <a:pt x="298" y="166"/>
                    <a:pt x="305" y="168"/>
                    <a:pt x="309" y="172"/>
                  </a:cubicBezTo>
                  <a:cubicBezTo>
                    <a:pt x="313" y="175"/>
                    <a:pt x="313" y="180"/>
                    <a:pt x="313" y="182"/>
                  </a:cubicBezTo>
                  <a:moveTo>
                    <a:pt x="220" y="194"/>
                  </a:moveTo>
                  <a:cubicBezTo>
                    <a:pt x="216" y="200"/>
                    <a:pt x="209" y="207"/>
                    <a:pt x="196" y="207"/>
                  </a:cubicBezTo>
                  <a:cubicBezTo>
                    <a:pt x="195" y="207"/>
                    <a:pt x="194" y="207"/>
                    <a:pt x="194" y="207"/>
                  </a:cubicBezTo>
                  <a:cubicBezTo>
                    <a:pt x="187" y="206"/>
                    <a:pt x="168" y="205"/>
                    <a:pt x="168" y="182"/>
                  </a:cubicBezTo>
                  <a:cubicBezTo>
                    <a:pt x="168" y="180"/>
                    <a:pt x="168" y="175"/>
                    <a:pt x="172" y="172"/>
                  </a:cubicBezTo>
                  <a:cubicBezTo>
                    <a:pt x="176" y="168"/>
                    <a:pt x="183" y="166"/>
                    <a:pt x="193" y="166"/>
                  </a:cubicBezTo>
                  <a:cubicBezTo>
                    <a:pt x="209" y="166"/>
                    <a:pt x="219" y="169"/>
                    <a:pt x="223" y="176"/>
                  </a:cubicBezTo>
                  <a:cubicBezTo>
                    <a:pt x="224" y="176"/>
                    <a:pt x="224" y="177"/>
                    <a:pt x="224" y="178"/>
                  </a:cubicBezTo>
                  <a:cubicBezTo>
                    <a:pt x="225" y="181"/>
                    <a:pt x="224" y="187"/>
                    <a:pt x="220" y="194"/>
                  </a:cubicBezTo>
                  <a:moveTo>
                    <a:pt x="241" y="296"/>
                  </a:moveTo>
                  <a:cubicBezTo>
                    <a:pt x="208" y="296"/>
                    <a:pt x="180" y="267"/>
                    <a:pt x="167" y="248"/>
                  </a:cubicBezTo>
                  <a:cubicBezTo>
                    <a:pt x="165" y="245"/>
                    <a:pt x="163" y="243"/>
                    <a:pt x="161" y="240"/>
                  </a:cubicBezTo>
                  <a:cubicBezTo>
                    <a:pt x="160" y="238"/>
                    <a:pt x="159" y="237"/>
                    <a:pt x="158" y="235"/>
                  </a:cubicBezTo>
                  <a:cubicBezTo>
                    <a:pt x="154" y="227"/>
                    <a:pt x="150" y="211"/>
                    <a:pt x="153" y="201"/>
                  </a:cubicBezTo>
                  <a:cubicBezTo>
                    <a:pt x="154" y="200"/>
                    <a:pt x="154" y="198"/>
                    <a:pt x="155" y="197"/>
                  </a:cubicBezTo>
                  <a:cubicBezTo>
                    <a:pt x="155" y="196"/>
                    <a:pt x="156" y="196"/>
                    <a:pt x="156" y="197"/>
                  </a:cubicBezTo>
                  <a:cubicBezTo>
                    <a:pt x="161" y="208"/>
                    <a:pt x="172" y="219"/>
                    <a:pt x="193" y="220"/>
                  </a:cubicBezTo>
                  <a:cubicBezTo>
                    <a:pt x="194" y="220"/>
                    <a:pt x="195" y="220"/>
                    <a:pt x="196" y="220"/>
                  </a:cubicBezTo>
                  <a:cubicBezTo>
                    <a:pt x="223" y="220"/>
                    <a:pt x="233" y="201"/>
                    <a:pt x="236" y="193"/>
                  </a:cubicBezTo>
                  <a:cubicBezTo>
                    <a:pt x="238" y="190"/>
                    <a:pt x="238" y="187"/>
                    <a:pt x="239" y="184"/>
                  </a:cubicBezTo>
                  <a:cubicBezTo>
                    <a:pt x="239" y="183"/>
                    <a:pt x="240" y="183"/>
                    <a:pt x="240" y="183"/>
                  </a:cubicBezTo>
                  <a:cubicBezTo>
                    <a:pt x="241" y="183"/>
                    <a:pt x="242" y="183"/>
                    <a:pt x="242" y="184"/>
                  </a:cubicBezTo>
                  <a:cubicBezTo>
                    <a:pt x="242" y="186"/>
                    <a:pt x="243" y="190"/>
                    <a:pt x="244" y="193"/>
                  </a:cubicBezTo>
                  <a:cubicBezTo>
                    <a:pt x="247" y="199"/>
                    <a:pt x="257" y="220"/>
                    <a:pt x="285" y="220"/>
                  </a:cubicBezTo>
                  <a:cubicBezTo>
                    <a:pt x="286" y="220"/>
                    <a:pt x="287" y="220"/>
                    <a:pt x="288" y="220"/>
                  </a:cubicBezTo>
                  <a:cubicBezTo>
                    <a:pt x="309" y="219"/>
                    <a:pt x="320" y="208"/>
                    <a:pt x="325" y="196"/>
                  </a:cubicBezTo>
                  <a:cubicBezTo>
                    <a:pt x="325" y="196"/>
                    <a:pt x="326" y="196"/>
                    <a:pt x="326" y="196"/>
                  </a:cubicBezTo>
                  <a:cubicBezTo>
                    <a:pt x="327" y="198"/>
                    <a:pt x="327" y="200"/>
                    <a:pt x="328" y="201"/>
                  </a:cubicBezTo>
                  <a:cubicBezTo>
                    <a:pt x="329" y="204"/>
                    <a:pt x="329" y="208"/>
                    <a:pt x="329" y="212"/>
                  </a:cubicBezTo>
                  <a:cubicBezTo>
                    <a:pt x="328" y="221"/>
                    <a:pt x="325" y="230"/>
                    <a:pt x="319" y="238"/>
                  </a:cubicBezTo>
                  <a:cubicBezTo>
                    <a:pt x="303" y="261"/>
                    <a:pt x="270" y="296"/>
                    <a:pt x="241" y="29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1495" tIns="65745" rIns="131495" bIns="65745" numCol="1" anchor="t" anchorCtr="0" compatLnSpc="1">
              <a:prstTxWarp prst="textNoShape">
                <a:avLst/>
              </a:prstTxWarp>
            </a:bodyPr>
            <a:lstStyle/>
            <a:p>
              <a:pPr marL="0" marR="0" lvl="0" indent="0" algn="l" defTabSz="657374" rtl="0" eaLnBrk="1" fontAlgn="auto" latinLnBrk="0" hangingPunct="1">
                <a:lnSpc>
                  <a:spcPct val="100000"/>
                </a:lnSpc>
                <a:spcBef>
                  <a:spcPts val="0"/>
                </a:spcBef>
                <a:spcAft>
                  <a:spcPts val="0"/>
                </a:spcAft>
                <a:buClrTx/>
                <a:buSzTx/>
                <a:buFontTx/>
                <a:buNone/>
                <a:tabLst/>
                <a:defRPr/>
              </a:pPr>
              <a:endParaRPr kumimoji="0" lang="en-US" sz="1151" b="0" i="0" u="none" strike="noStrike" kern="0" cap="none" spc="0" normalizeH="0" baseline="0" noProof="0">
                <a:ln>
                  <a:noFill/>
                </a:ln>
                <a:solidFill>
                  <a:prstClr val="white"/>
                </a:solidFill>
                <a:effectLst/>
                <a:uLnTx/>
                <a:uFillTx/>
                <a:latin typeface="Intel Clear"/>
                <a:ea typeface="+mn-ea"/>
                <a:cs typeface="+mn-cs"/>
              </a:endParaRPr>
            </a:p>
          </p:txBody>
        </p:sp>
      </p:grpSp>
      <p:sp>
        <p:nvSpPr>
          <p:cNvPr id="45" name="Rectangle 44">
            <a:extLst>
              <a:ext uri="{FF2B5EF4-FFF2-40B4-BE49-F238E27FC236}">
                <a16:creationId xmlns:a16="http://schemas.microsoft.com/office/drawing/2014/main" id="{2DD91F99-C5DB-4753-BF81-8E48720A439D}"/>
              </a:ext>
            </a:extLst>
          </p:cNvPr>
          <p:cNvSpPr/>
          <p:nvPr/>
        </p:nvSpPr>
        <p:spPr>
          <a:xfrm>
            <a:off x="8568182" y="6346197"/>
            <a:ext cx="2701381" cy="246221"/>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65000"/>
                    <a:lumOff val="35000"/>
                  </a:prstClr>
                </a:solidFill>
                <a:effectLst/>
                <a:uLnTx/>
                <a:uFillTx/>
                <a:latin typeface="Intel Clear"/>
                <a:ea typeface="+mn-ea"/>
                <a:cs typeface="+mn-cs"/>
              </a:rPr>
              <a:t>For public use – OK for non-NDA disclosure</a:t>
            </a:r>
            <a:endParaRPr kumimoji="0" lang="en-US" sz="1000" b="0" i="0" u="none" strike="noStrike" kern="1200" cap="none" spc="0" normalizeH="0" baseline="0" noProof="0">
              <a:ln>
                <a:noFill/>
              </a:ln>
              <a:solidFill>
                <a:prstClr val="black"/>
              </a:solidFill>
              <a:effectLst/>
              <a:uLnTx/>
              <a:uFillTx/>
              <a:latin typeface="Intel Clear"/>
              <a:ea typeface="+mn-ea"/>
              <a:cs typeface="+mn-cs"/>
            </a:endParaRPr>
          </a:p>
        </p:txBody>
      </p:sp>
      <p:pic>
        <p:nvPicPr>
          <p:cNvPr id="1026" name="Picture 2" descr="Welding Icons - Download Free Vector Icons | Noun Project">
            <a:extLst>
              <a:ext uri="{FF2B5EF4-FFF2-40B4-BE49-F238E27FC236}">
                <a16:creationId xmlns:a16="http://schemas.microsoft.com/office/drawing/2014/main" id="{F4FD550D-E66B-4016-A440-5F45C5190B9B}"/>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40873" y="2668575"/>
            <a:ext cx="874504" cy="810080"/>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7102E206-1B24-450B-9068-832CA60276D6}"/>
              </a:ext>
            </a:extLst>
          </p:cNvPr>
          <p:cNvSpPr/>
          <p:nvPr/>
        </p:nvSpPr>
        <p:spPr>
          <a:xfrm>
            <a:off x="1066633" y="6329867"/>
            <a:ext cx="3398795" cy="235898"/>
          </a:xfrm>
          <a:prstGeom prst="rect">
            <a:avLst/>
          </a:prstGeom>
        </p:spPr>
        <p:txBody>
          <a:bodyPr wrap="squar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Intel Clear"/>
                <a:ea typeface="+mn-ea"/>
                <a:cs typeface="+mn-cs"/>
              </a:rPr>
              <a:t>Copyright ©  2020, Intel Corporation. All rights reserved.</a:t>
            </a:r>
          </a:p>
        </p:txBody>
      </p:sp>
    </p:spTree>
    <p:extLst>
      <p:ext uri="{BB962C8B-B14F-4D97-AF65-F5344CB8AC3E}">
        <p14:creationId xmlns:p14="http://schemas.microsoft.com/office/powerpoint/2010/main" val="279401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962" y="500798"/>
            <a:ext cx="10730757" cy="631884"/>
          </a:xfrm>
        </p:spPr>
        <p:txBody>
          <a:bodyPr/>
          <a:lstStyle/>
          <a:p>
            <a:r>
              <a:rPr lang="en-US" sz="3200" dirty="0">
                <a:latin typeface="+mj-lt"/>
                <a:cs typeface="Intel Clear Pro Bold"/>
              </a:rPr>
              <a:t>Intel® Deep Learning Deployment Toolkit </a:t>
            </a:r>
            <a:br>
              <a:rPr lang="en-US" sz="2667" dirty="0">
                <a:solidFill>
                  <a:schemeClr val="accent1"/>
                </a:solidFill>
                <a:latin typeface="+mj-lt"/>
                <a:cs typeface="Intel Clear Pro Bold"/>
              </a:rPr>
            </a:br>
            <a:r>
              <a:rPr lang="en-US" sz="2133" dirty="0">
                <a:solidFill>
                  <a:schemeClr val="accent1"/>
                </a:solidFill>
                <a:latin typeface="+mj-lt"/>
                <a:cs typeface="Intel Clear Pro Bold"/>
              </a:rPr>
              <a:t>For Deep Learning Inference</a:t>
            </a:r>
            <a:endParaRPr lang="en-US" sz="2133" i="1" dirty="0">
              <a:solidFill>
                <a:schemeClr val="accent1"/>
              </a:solidFill>
            </a:endParaRPr>
          </a:p>
        </p:txBody>
      </p:sp>
      <p:sp>
        <p:nvSpPr>
          <p:cNvPr id="2" name="Slide Number Placeholder 1"/>
          <p:cNvSpPr>
            <a:spLocks noGrp="1"/>
          </p:cNvSpPr>
          <p:nvPr>
            <p:ph type="sldNum" sz="quarter" idx="12"/>
          </p:nvPr>
        </p:nvSpPr>
        <p:spPr>
          <a:xfrm>
            <a:off x="11692467" y="6342096"/>
            <a:ext cx="3154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10" name="Rounded Rectangle 9"/>
          <p:cNvSpPr/>
          <p:nvPr/>
        </p:nvSpPr>
        <p:spPr>
          <a:xfrm>
            <a:off x="476339" y="3582332"/>
            <a:ext cx="1487624" cy="354881"/>
          </a:xfrm>
          <a:prstGeom prst="roundRect">
            <a:avLst/>
          </a:prstGeom>
        </p:spPr>
        <p:style>
          <a:lnRef idx="1">
            <a:schemeClr val="accent1"/>
          </a:lnRef>
          <a:fillRef idx="3">
            <a:schemeClr val="accent1"/>
          </a:fillRef>
          <a:effectRef idx="2">
            <a:schemeClr val="accent1"/>
          </a:effectRef>
          <a:fontRef idx="minor">
            <a:schemeClr val="lt1"/>
          </a:fontRef>
        </p:style>
        <p:txBody>
          <a:bodyPr lIns="0" tIns="36576" rIns="0" bIns="3657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Caffe*</a:t>
            </a:r>
          </a:p>
        </p:txBody>
      </p:sp>
      <p:sp>
        <p:nvSpPr>
          <p:cNvPr id="63" name="Rounded Rectangle 62"/>
          <p:cNvSpPr/>
          <p:nvPr/>
        </p:nvSpPr>
        <p:spPr>
          <a:xfrm>
            <a:off x="476339" y="4011308"/>
            <a:ext cx="1487624" cy="354881"/>
          </a:xfrm>
          <a:prstGeom prst="roundRect">
            <a:avLst/>
          </a:prstGeom>
        </p:spPr>
        <p:style>
          <a:lnRef idx="1">
            <a:schemeClr val="accent1"/>
          </a:lnRef>
          <a:fillRef idx="3">
            <a:schemeClr val="accent1"/>
          </a:fillRef>
          <a:effectRef idx="2">
            <a:schemeClr val="accent1"/>
          </a:effectRef>
          <a:fontRef idx="minor">
            <a:schemeClr val="lt1"/>
          </a:fontRef>
        </p:style>
        <p:txBody>
          <a:bodyPr lIns="0" tIns="36576" rIns="0" bIns="3657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TensorFlow*</a:t>
            </a:r>
          </a:p>
        </p:txBody>
      </p:sp>
      <p:sp>
        <p:nvSpPr>
          <p:cNvPr id="64" name="Rounded Rectangle 63"/>
          <p:cNvSpPr/>
          <p:nvPr/>
        </p:nvSpPr>
        <p:spPr>
          <a:xfrm>
            <a:off x="476339" y="4440284"/>
            <a:ext cx="1487624" cy="354881"/>
          </a:xfrm>
          <a:prstGeom prst="roundRect">
            <a:avLst/>
          </a:prstGeom>
        </p:spPr>
        <p:style>
          <a:lnRef idx="1">
            <a:schemeClr val="accent1"/>
          </a:lnRef>
          <a:fillRef idx="3">
            <a:schemeClr val="accent1"/>
          </a:fillRef>
          <a:effectRef idx="2">
            <a:schemeClr val="accent1"/>
          </a:effectRef>
          <a:fontRef idx="minor">
            <a:schemeClr val="lt1"/>
          </a:fontRef>
        </p:style>
        <p:txBody>
          <a:bodyPr lIns="0" tIns="36576" rIns="0" bIns="3657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MxNet*</a:t>
            </a:r>
          </a:p>
        </p:txBody>
      </p:sp>
      <p:grpSp>
        <p:nvGrpSpPr>
          <p:cNvPr id="68" name="Group 67"/>
          <p:cNvGrpSpPr/>
          <p:nvPr/>
        </p:nvGrpSpPr>
        <p:grpSpPr>
          <a:xfrm>
            <a:off x="4457639" y="4424059"/>
            <a:ext cx="851528" cy="531584"/>
            <a:chOff x="4288633" y="1451170"/>
            <a:chExt cx="638646" cy="398688"/>
          </a:xfrm>
        </p:grpSpPr>
        <p:sp>
          <p:nvSpPr>
            <p:cNvPr id="69" name="Flowchart: Magnetic Disk 68"/>
            <p:cNvSpPr/>
            <p:nvPr/>
          </p:nvSpPr>
          <p:spPr>
            <a:xfrm>
              <a:off x="4602350" y="1520865"/>
              <a:ext cx="324929" cy="328993"/>
            </a:xfrm>
            <a:prstGeom prst="flowChartMagneticDisk">
              <a:avLst/>
            </a:prstGeom>
            <a:ln w="9525"/>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3C71"/>
                  </a:solidFill>
                  <a:effectLst/>
                  <a:uLnTx/>
                  <a:uFillTx/>
                  <a:latin typeface="Intel Clear"/>
                  <a:ea typeface="+mn-ea"/>
                  <a:cs typeface="+mn-cs"/>
                </a:rPr>
                <a:t>.data</a:t>
              </a:r>
            </a:p>
          </p:txBody>
        </p:sp>
        <p:sp>
          <p:nvSpPr>
            <p:cNvPr id="70" name="TextBox 69"/>
            <p:cNvSpPr txBox="1"/>
            <p:nvPr/>
          </p:nvSpPr>
          <p:spPr>
            <a:xfrm>
              <a:off x="4288633" y="1549811"/>
              <a:ext cx="389178" cy="199601"/>
            </a:xfrm>
            <a:prstGeom prst="rect">
              <a:avLst/>
            </a:prstGeom>
            <a:noFill/>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3C71"/>
                  </a:solidFill>
                  <a:effectLst/>
                  <a:uLnTx/>
                  <a:uFillTx/>
                  <a:latin typeface="Intel Clear"/>
                  <a:ea typeface="+mn-ea"/>
                  <a:cs typeface="+mn-cs"/>
                </a:rPr>
                <a:t>IR</a:t>
              </a:r>
            </a:p>
          </p:txBody>
        </p:sp>
        <p:sp>
          <p:nvSpPr>
            <p:cNvPr id="71" name="Flowchart: Magnetic Disk 70"/>
            <p:cNvSpPr/>
            <p:nvPr/>
          </p:nvSpPr>
          <p:spPr>
            <a:xfrm>
              <a:off x="4601854" y="1451170"/>
              <a:ext cx="324929" cy="170140"/>
            </a:xfrm>
            <a:prstGeom prst="flowChartMagneticDisk">
              <a:avLst/>
            </a:prstGeom>
            <a:ln w="9525"/>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3C71"/>
                  </a:solidFill>
                  <a:effectLst/>
                  <a:uLnTx/>
                  <a:uFillTx/>
                  <a:latin typeface="Intel Clear"/>
                  <a:ea typeface="+mn-ea"/>
                  <a:cs typeface="+mn-cs"/>
                </a:rPr>
                <a:t>IR</a:t>
              </a:r>
            </a:p>
          </p:txBody>
        </p:sp>
      </p:grpSp>
      <p:sp>
        <p:nvSpPr>
          <p:cNvPr id="12" name="TextBox 11"/>
          <p:cNvSpPr txBox="1"/>
          <p:nvPr/>
        </p:nvSpPr>
        <p:spPr>
          <a:xfrm>
            <a:off x="4361357" y="5202845"/>
            <a:ext cx="1479952" cy="284373"/>
          </a:xfrm>
          <a:prstGeom prst="rect">
            <a:avLst/>
          </a:prstGeom>
          <a:noFill/>
        </p:spPr>
        <p:txBody>
          <a:bodyPr wrap="square" lIns="0" tIns="0" rIns="0" bIns="0" rtlCol="0">
            <a:spAutoFit/>
          </a:bodyPr>
          <a:lstStyle/>
          <a:p>
            <a:pPr marL="0" marR="0" lvl="0" indent="0" algn="ctr" defTabSz="914400" rtl="0" eaLnBrk="1" fontAlgn="auto" latinLnBrk="0" hangingPunct="1">
              <a:lnSpc>
                <a:spcPts val="1067"/>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B1BABF">
                    <a:lumMod val="50000"/>
                  </a:srgbClr>
                </a:solidFill>
                <a:effectLst/>
                <a:uLnTx/>
                <a:uFillTx/>
                <a:latin typeface="Intel Clear"/>
                <a:ea typeface="+mn-ea"/>
                <a:cs typeface="+mn-cs"/>
              </a:rPr>
              <a:t>IR =  Intermediate Representation format</a:t>
            </a:r>
          </a:p>
        </p:txBody>
      </p:sp>
      <p:cxnSp>
        <p:nvCxnSpPr>
          <p:cNvPr id="16" name="Straight Arrow Connector 15"/>
          <p:cNvCxnSpPr>
            <a:cxnSpLocks/>
            <a:stCxn id="10" idx="3"/>
            <a:endCxn id="4" idx="1"/>
          </p:cNvCxnSpPr>
          <p:nvPr/>
        </p:nvCxnSpPr>
        <p:spPr>
          <a:xfrm>
            <a:off x="1963963" y="3759773"/>
            <a:ext cx="732388" cy="898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cxnSpLocks/>
            <a:stCxn id="63" idx="3"/>
            <a:endCxn id="4" idx="1"/>
          </p:cNvCxnSpPr>
          <p:nvPr/>
        </p:nvCxnSpPr>
        <p:spPr>
          <a:xfrm>
            <a:off x="1963963" y="4188749"/>
            <a:ext cx="732388" cy="469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cxnSpLocks/>
            <a:stCxn id="137" idx="3"/>
          </p:cNvCxnSpPr>
          <p:nvPr/>
        </p:nvCxnSpPr>
        <p:spPr>
          <a:xfrm flipV="1">
            <a:off x="1963963" y="4658039"/>
            <a:ext cx="732719" cy="458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Right Arrow 80"/>
          <p:cNvSpPr/>
          <p:nvPr/>
        </p:nvSpPr>
        <p:spPr>
          <a:xfrm>
            <a:off x="5406679" y="4452729"/>
            <a:ext cx="1615292" cy="3976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82" name="TextBox 81"/>
          <p:cNvSpPr txBox="1"/>
          <p:nvPr/>
        </p:nvSpPr>
        <p:spPr>
          <a:xfrm>
            <a:off x="5406681" y="4725775"/>
            <a:ext cx="147995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3C71"/>
                </a:solidFill>
                <a:effectLst/>
                <a:uLnTx/>
                <a:uFillTx/>
                <a:latin typeface="Intel Clear"/>
                <a:ea typeface="+mn-ea"/>
                <a:cs typeface="+mn-cs"/>
              </a:rPr>
              <a:t>Load, infer</a:t>
            </a:r>
          </a:p>
        </p:txBody>
      </p:sp>
      <p:cxnSp>
        <p:nvCxnSpPr>
          <p:cNvPr id="85" name="Straight Connector 84"/>
          <p:cNvCxnSpPr>
            <a:cxnSpLocks/>
            <a:stCxn id="12" idx="0"/>
            <a:endCxn id="69" idx="3"/>
          </p:cNvCxnSpPr>
          <p:nvPr/>
        </p:nvCxnSpPr>
        <p:spPr>
          <a:xfrm flipH="1" flipV="1">
            <a:off x="5092548" y="4955643"/>
            <a:ext cx="8785" cy="247202"/>
          </a:xfrm>
          <a:prstGeom prst="line">
            <a:avLst/>
          </a:prstGeom>
          <a:ln w="3175">
            <a:prstDash val="dash"/>
          </a:ln>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9461033" y="3182809"/>
            <a:ext cx="1569808" cy="345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CPU Plugin</a:t>
            </a:r>
          </a:p>
        </p:txBody>
      </p:sp>
      <p:sp>
        <p:nvSpPr>
          <p:cNvPr id="90" name="Rectangle 89"/>
          <p:cNvSpPr/>
          <p:nvPr/>
        </p:nvSpPr>
        <p:spPr>
          <a:xfrm>
            <a:off x="9444272" y="3624615"/>
            <a:ext cx="1570755" cy="3145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GPU Plugin</a:t>
            </a:r>
          </a:p>
        </p:txBody>
      </p:sp>
      <p:sp>
        <p:nvSpPr>
          <p:cNvPr id="91" name="Rectangle 90"/>
          <p:cNvSpPr/>
          <p:nvPr/>
        </p:nvSpPr>
        <p:spPr>
          <a:xfrm>
            <a:off x="9449675" y="4036992"/>
            <a:ext cx="1570755" cy="3145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FPGA Plugin</a:t>
            </a:r>
          </a:p>
        </p:txBody>
      </p:sp>
      <p:sp>
        <p:nvSpPr>
          <p:cNvPr id="93" name="Rectangle 92"/>
          <p:cNvSpPr/>
          <p:nvPr/>
        </p:nvSpPr>
        <p:spPr>
          <a:xfrm>
            <a:off x="9443533" y="4450267"/>
            <a:ext cx="1587307" cy="388691"/>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Intel Clear"/>
                <a:ea typeface="+mn-ea"/>
                <a:cs typeface="+mn-cs"/>
              </a:rPr>
              <a:t>Myriad Plugin </a:t>
            </a:r>
            <a:br>
              <a:rPr kumimoji="0" lang="en-US" sz="1400" b="0" i="0" u="none" strike="noStrike" kern="1200" cap="none" spc="0" normalizeH="0" baseline="0" noProof="0" dirty="0">
                <a:ln>
                  <a:noFill/>
                </a:ln>
                <a:solidFill>
                  <a:prstClr val="white"/>
                </a:solidFill>
                <a:effectLst/>
                <a:uLnTx/>
                <a:uFillTx/>
                <a:latin typeface="Intel Clear"/>
                <a:ea typeface="+mn-ea"/>
                <a:cs typeface="+mn-cs"/>
              </a:rPr>
            </a:br>
            <a:r>
              <a:rPr kumimoji="0" lang="en-US" sz="1200" b="0" i="0" u="none" strike="noStrike" kern="1200" cap="none" spc="0" normalizeH="0" baseline="0" noProof="0" dirty="0">
                <a:ln>
                  <a:noFill/>
                </a:ln>
                <a:solidFill>
                  <a:prstClr val="white"/>
                </a:solidFill>
                <a:effectLst/>
                <a:uLnTx/>
                <a:uFillTx/>
                <a:latin typeface="Intel Clear"/>
                <a:ea typeface="+mn-ea"/>
                <a:cs typeface="+mn-cs"/>
              </a:rPr>
              <a:t>for Intel® NCS &amp; NCS</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 name="Rounded Rectangle 3"/>
          <p:cNvSpPr/>
          <p:nvPr/>
        </p:nvSpPr>
        <p:spPr>
          <a:xfrm>
            <a:off x="2696351" y="3992387"/>
            <a:ext cx="1566488" cy="1331301"/>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67" b="1" i="0" u="none" strike="noStrike" kern="1200" cap="none" spc="0" normalizeH="0" baseline="0" noProof="0" dirty="0">
                <a:ln>
                  <a:noFill/>
                </a:ln>
                <a:solidFill>
                  <a:prstClr val="white"/>
                </a:solidFill>
                <a:effectLst/>
                <a:uLnTx/>
                <a:uFillTx/>
                <a:latin typeface="Intel Clear"/>
                <a:ea typeface="+mn-ea"/>
                <a:cs typeface="+mn-cs"/>
              </a:rPr>
              <a:t>Model Optimizer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Convert &amp; Optimize</a:t>
            </a:r>
          </a:p>
        </p:txBody>
      </p:sp>
      <p:sp>
        <p:nvSpPr>
          <p:cNvPr id="33" name="Right Arrow 32"/>
          <p:cNvSpPr/>
          <p:nvPr/>
        </p:nvSpPr>
        <p:spPr>
          <a:xfrm>
            <a:off x="4280936" y="4579869"/>
            <a:ext cx="323057" cy="241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5" name="Content Placeholder 10"/>
          <p:cNvSpPr txBox="1">
            <a:spLocks/>
          </p:cNvSpPr>
          <p:nvPr/>
        </p:nvSpPr>
        <p:spPr>
          <a:xfrm>
            <a:off x="275599" y="1168705"/>
            <a:ext cx="5845396" cy="1708160"/>
          </a:xfrm>
          <a:prstGeom prst="rect">
            <a:avLst/>
          </a:prstGeom>
        </p:spPr>
        <p:txBody>
          <a:bodyPr vert="horz" wrap="square" lIns="121920" tIns="60960" rIns="121920" bIns="60960" rtlCol="0">
            <a:spAutoFit/>
          </a:bodyPr>
          <a:lstStyle>
            <a:lvl1pPr marL="0" indent="0" algn="l" defTabSz="914400" rtl="0" eaLnBrk="1" latinLnBrk="0" hangingPunct="1">
              <a:spcBef>
                <a:spcPts val="600"/>
              </a:spcBef>
              <a:buClr>
                <a:schemeClr val="tx1"/>
              </a:buClr>
              <a:buFont typeface="Wingdings" panose="05000000000000000000" pitchFamily="2" charset="2"/>
              <a:buNone/>
              <a:defRPr sz="1800" kern="1200">
                <a:solidFill>
                  <a:schemeClr val="tx1"/>
                </a:solidFill>
                <a:latin typeface="+mn-lt"/>
                <a:ea typeface="+mn-ea"/>
                <a:cs typeface="+mn-cs"/>
              </a:defRPr>
            </a:lvl1pPr>
            <a:lvl2pPr marL="171450" indent="-171450" algn="l" defTabSz="914400" rtl="0" eaLnBrk="1" latinLnBrk="0" hangingPunct="1">
              <a:spcBef>
                <a:spcPts val="600"/>
              </a:spcBef>
              <a:buClr>
                <a:schemeClr val="tx1"/>
              </a:buClr>
              <a:buFont typeface="Wingdings" panose="05000000000000000000" pitchFamily="2" charset="2"/>
              <a:buChar char="§"/>
              <a:defRPr sz="1800" kern="1200">
                <a:solidFill>
                  <a:schemeClr val="tx1"/>
                </a:solidFill>
                <a:latin typeface="+mn-lt"/>
                <a:ea typeface="+mn-ea"/>
                <a:cs typeface="+mn-cs"/>
              </a:defRPr>
            </a:lvl2pPr>
            <a:lvl3pPr marL="347663" indent="-171450" algn="l" defTabSz="914400" rtl="0" eaLnBrk="1" latinLnBrk="0" hangingPunct="1">
              <a:spcBef>
                <a:spcPts val="600"/>
              </a:spcBef>
              <a:buClr>
                <a:schemeClr val="tx1"/>
              </a:buClr>
              <a:buFont typeface="Intel Clear" panose="020B0604020203020204" pitchFamily="34" charset="0"/>
              <a:buChar char="–"/>
              <a:defRPr sz="1800" kern="1200">
                <a:solidFill>
                  <a:schemeClr val="tx1"/>
                </a:solidFill>
                <a:latin typeface="+mn-lt"/>
                <a:ea typeface="+mn-ea"/>
                <a:cs typeface="+mn-cs"/>
              </a:defRPr>
            </a:lvl3pPr>
            <a:lvl4pPr marL="511175" indent="-171450" algn="l" defTabSz="914400" rtl="0" eaLnBrk="1" latinLnBrk="0" hangingPunct="1">
              <a:spcBef>
                <a:spcPts val="600"/>
              </a:spcBef>
              <a:buClr>
                <a:schemeClr val="tx1"/>
              </a:buClr>
              <a:buFont typeface="Intel Clear" panose="020B0604020203020204" pitchFamily="34" charset="0"/>
              <a:buChar char="–"/>
              <a:defRPr sz="1600" kern="1200">
                <a:solidFill>
                  <a:schemeClr val="tx1"/>
                </a:solidFill>
                <a:latin typeface="+mn-lt"/>
                <a:ea typeface="+mn-ea"/>
                <a:cs typeface="+mn-cs"/>
              </a:defRPr>
            </a:lvl4pPr>
            <a:lvl5pPr marL="688975" indent="-168275" algn="l" defTabSz="914400" rtl="0" eaLnBrk="1" latinLnBrk="0" hangingPunct="1">
              <a:spcBef>
                <a:spcPts val="600"/>
              </a:spcBef>
              <a:buClr>
                <a:schemeClr val="tx1"/>
              </a:buClr>
              <a:buFont typeface="Intel Clear" panose="020B0604020203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None/>
              <a:tabLst/>
              <a:defRPr/>
            </a:pPr>
            <a:r>
              <a:rPr kumimoji="0" lang="en-US" sz="1800" b="1" i="0" u="none" strike="noStrike" kern="1200" cap="none" spc="0" normalizeH="0" baseline="0" noProof="0" dirty="0">
                <a:ln>
                  <a:noFill/>
                </a:ln>
                <a:solidFill>
                  <a:srgbClr val="0071C5"/>
                </a:solidFill>
                <a:effectLst/>
                <a:uLnTx/>
                <a:uFillTx/>
                <a:latin typeface="Intel Clear"/>
                <a:ea typeface="+mn-ea"/>
                <a:cs typeface="+mn-cs"/>
              </a:rPr>
              <a:t>Model Optimizer</a:t>
            </a:r>
          </a:p>
          <a:p>
            <a:pPr marL="380981" marR="0" lvl="0" indent="-380981" algn="l" defTabSz="60957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 Python* based tool to </a:t>
            </a:r>
            <a:r>
              <a:rPr kumimoji="0" lang="en-US" sz="14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import</a:t>
            </a:r>
            <a:r>
              <a:rPr kumimoji="0" lang="en-US" sz="14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trained models and </a:t>
            </a:r>
            <a:r>
              <a:rPr kumimoji="0" lang="en-US" sz="14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convert</a:t>
            </a:r>
            <a:r>
              <a:rPr kumimoji="0" lang="en-US" sz="14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them to Intermediate Representation</a:t>
            </a:r>
          </a:p>
          <a:p>
            <a:pPr marL="380981" marR="0" lvl="0" indent="-380981" algn="l" defTabSz="60957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Optimizes for performance </a:t>
            </a:r>
            <a:r>
              <a:rPr kumimoji="0" lang="en-US" sz="14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or space with conservative topology transformations</a:t>
            </a:r>
          </a:p>
          <a:p>
            <a:pPr marL="380981" marR="0" lvl="0" indent="-380981" algn="l" defTabSz="60957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Hardware-agnostic</a:t>
            </a:r>
            <a:r>
              <a:rPr kumimoji="0" lang="en-US" sz="14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optimizations</a:t>
            </a:r>
          </a:p>
        </p:txBody>
      </p:sp>
      <p:sp>
        <p:nvSpPr>
          <p:cNvPr id="46" name="Content Placeholder 10"/>
          <p:cNvSpPr txBox="1">
            <a:spLocks/>
          </p:cNvSpPr>
          <p:nvPr/>
        </p:nvSpPr>
        <p:spPr>
          <a:xfrm>
            <a:off x="6145708" y="1145986"/>
            <a:ext cx="5886941" cy="1708160"/>
          </a:xfrm>
          <a:prstGeom prst="rect">
            <a:avLst/>
          </a:prstGeom>
        </p:spPr>
        <p:txBody>
          <a:bodyPr vert="horz" wrap="square" lIns="121920" tIns="60960" rIns="121920" bIns="60960" rtlCol="0">
            <a:spAutoFit/>
          </a:bodyPr>
          <a:lstStyle>
            <a:lvl1pPr marL="0" indent="0" algn="l" defTabSz="914400" rtl="0" eaLnBrk="1" latinLnBrk="0" hangingPunct="1">
              <a:spcBef>
                <a:spcPts val="600"/>
              </a:spcBef>
              <a:buClr>
                <a:schemeClr val="tx1"/>
              </a:buClr>
              <a:buFont typeface="Wingdings" panose="05000000000000000000" pitchFamily="2" charset="2"/>
              <a:buNone/>
              <a:defRPr sz="1800" kern="1200">
                <a:solidFill>
                  <a:schemeClr val="tx1"/>
                </a:solidFill>
                <a:latin typeface="+mn-lt"/>
                <a:ea typeface="+mn-ea"/>
                <a:cs typeface="+mn-cs"/>
              </a:defRPr>
            </a:lvl1pPr>
            <a:lvl2pPr marL="171450" indent="-171450" algn="l" defTabSz="914400" rtl="0" eaLnBrk="1" latinLnBrk="0" hangingPunct="1">
              <a:spcBef>
                <a:spcPts val="600"/>
              </a:spcBef>
              <a:buClr>
                <a:schemeClr val="tx1"/>
              </a:buClr>
              <a:buFont typeface="Wingdings" panose="05000000000000000000" pitchFamily="2" charset="2"/>
              <a:buChar char="§"/>
              <a:defRPr sz="1800" kern="1200">
                <a:solidFill>
                  <a:schemeClr val="tx1"/>
                </a:solidFill>
                <a:latin typeface="+mn-lt"/>
                <a:ea typeface="+mn-ea"/>
                <a:cs typeface="+mn-cs"/>
              </a:defRPr>
            </a:lvl2pPr>
            <a:lvl3pPr marL="347663" indent="-171450" algn="l" defTabSz="914400" rtl="0" eaLnBrk="1" latinLnBrk="0" hangingPunct="1">
              <a:spcBef>
                <a:spcPts val="600"/>
              </a:spcBef>
              <a:buClr>
                <a:schemeClr val="tx1"/>
              </a:buClr>
              <a:buFont typeface="Intel Clear" panose="020B0604020203020204" pitchFamily="34" charset="0"/>
              <a:buChar char="–"/>
              <a:defRPr sz="1800" kern="1200">
                <a:solidFill>
                  <a:schemeClr val="tx1"/>
                </a:solidFill>
                <a:latin typeface="+mn-lt"/>
                <a:ea typeface="+mn-ea"/>
                <a:cs typeface="+mn-cs"/>
              </a:defRPr>
            </a:lvl3pPr>
            <a:lvl4pPr marL="511175" indent="-171450" algn="l" defTabSz="914400" rtl="0" eaLnBrk="1" latinLnBrk="0" hangingPunct="1">
              <a:spcBef>
                <a:spcPts val="600"/>
              </a:spcBef>
              <a:buClr>
                <a:schemeClr val="tx1"/>
              </a:buClr>
              <a:buFont typeface="Intel Clear" panose="020B0604020203020204" pitchFamily="34" charset="0"/>
              <a:buChar char="–"/>
              <a:defRPr sz="1600" kern="1200">
                <a:solidFill>
                  <a:schemeClr val="tx1"/>
                </a:solidFill>
                <a:latin typeface="+mn-lt"/>
                <a:ea typeface="+mn-ea"/>
                <a:cs typeface="+mn-cs"/>
              </a:defRPr>
            </a:lvl4pPr>
            <a:lvl5pPr marL="688975" indent="-168275" algn="l" defTabSz="914400" rtl="0" eaLnBrk="1" latinLnBrk="0" hangingPunct="1">
              <a:spcBef>
                <a:spcPts val="600"/>
              </a:spcBef>
              <a:buClr>
                <a:schemeClr val="tx1"/>
              </a:buClr>
              <a:buFont typeface="Intel Clear" panose="020B0604020203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None/>
              <a:tabLst/>
              <a:defRPr/>
            </a:pPr>
            <a:r>
              <a:rPr kumimoji="0" lang="en-US" sz="1800" b="1" i="0" u="none" strike="noStrike" kern="1200" cap="none" spc="0" normalizeH="0" baseline="0" noProof="0" dirty="0">
                <a:ln>
                  <a:noFill/>
                </a:ln>
                <a:solidFill>
                  <a:srgbClr val="0071C5"/>
                </a:solidFill>
                <a:effectLst/>
                <a:uLnTx/>
                <a:uFillTx/>
                <a:latin typeface="Intel Clear"/>
                <a:ea typeface="+mn-ea"/>
                <a:cs typeface="+mn-cs"/>
              </a:rPr>
              <a:t>Inference Engine</a:t>
            </a:r>
          </a:p>
          <a:p>
            <a:pPr marL="380981" marR="0" lvl="0" indent="-380981" algn="l" defTabSz="60957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High-level, C/C++ and Python,  inference </a:t>
            </a:r>
            <a:r>
              <a:rPr kumimoji="0" lang="en-US" sz="14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runtime API</a:t>
            </a:r>
          </a:p>
          <a:p>
            <a:pPr marL="380981" marR="0" lvl="0" indent="-380981" algn="l" defTabSz="60957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Interface is implemented as </a:t>
            </a:r>
            <a:r>
              <a:rPr kumimoji="0" lang="en-US" sz="14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dynamically loaded plugins </a:t>
            </a:r>
            <a:r>
              <a:rPr kumimoji="0" lang="en-US" sz="14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for each hardware type</a:t>
            </a:r>
          </a:p>
          <a:p>
            <a:pPr marL="380981" marR="0" lvl="0" indent="-380981" algn="l" defTabSz="60957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Delivers advanced performance for each type </a:t>
            </a:r>
            <a:r>
              <a:rPr kumimoji="0" lang="en-US" sz="14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without requiring users to implement and maintain multiple code pathways</a:t>
            </a:r>
          </a:p>
        </p:txBody>
      </p:sp>
      <p:sp>
        <p:nvSpPr>
          <p:cNvPr id="47" name="TextBox 46"/>
          <p:cNvSpPr txBox="1"/>
          <p:nvPr/>
        </p:nvSpPr>
        <p:spPr>
          <a:xfrm>
            <a:off x="1134982" y="3043704"/>
            <a:ext cx="790281" cy="415370"/>
          </a:xfrm>
          <a:prstGeom prst="rect">
            <a:avLst/>
          </a:prstGeom>
          <a:noFill/>
        </p:spPr>
        <p:txBody>
          <a:bodyPr vert="horz" wrap="none" lIns="0" tIns="0" rIns="0" bIns="0" rtlCol="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3C71"/>
                </a:solidFill>
                <a:effectLst/>
                <a:uLnTx/>
                <a:uFillTx/>
                <a:latin typeface="Intel Clear"/>
                <a:ea typeface="+mn-ea"/>
                <a:cs typeface="+mn-cs"/>
              </a:rPr>
              <a:t>Trained </a:t>
            </a:r>
            <a:br>
              <a:rPr kumimoji="0" lang="en-US" sz="1600" b="1" i="0" u="none" strike="noStrike" kern="1200" cap="none" spc="0" normalizeH="0" baseline="0" noProof="0" dirty="0">
                <a:ln>
                  <a:noFill/>
                </a:ln>
                <a:solidFill>
                  <a:srgbClr val="003C71"/>
                </a:solidFill>
                <a:effectLst/>
                <a:uLnTx/>
                <a:uFillTx/>
                <a:latin typeface="Intel Clear"/>
                <a:ea typeface="+mn-ea"/>
                <a:cs typeface="+mn-cs"/>
              </a:rPr>
            </a:br>
            <a:r>
              <a:rPr kumimoji="0" lang="en-US" sz="1600" b="1" i="0" u="none" strike="noStrike" kern="1200" cap="none" spc="0" normalizeH="0" baseline="0" noProof="0" dirty="0">
                <a:ln>
                  <a:noFill/>
                </a:ln>
                <a:solidFill>
                  <a:srgbClr val="003C71"/>
                </a:solidFill>
                <a:effectLst/>
                <a:uLnTx/>
                <a:uFillTx/>
                <a:latin typeface="Intel Clear"/>
                <a:ea typeface="+mn-ea"/>
                <a:cs typeface="+mn-cs"/>
              </a:rPr>
              <a:t>Models</a:t>
            </a:r>
          </a:p>
        </p:txBody>
      </p:sp>
      <p:grpSp>
        <p:nvGrpSpPr>
          <p:cNvPr id="48" name="Group 47"/>
          <p:cNvGrpSpPr/>
          <p:nvPr/>
        </p:nvGrpSpPr>
        <p:grpSpPr>
          <a:xfrm>
            <a:off x="549630" y="2967833"/>
            <a:ext cx="496623" cy="509395"/>
            <a:chOff x="4179208" y="1050528"/>
            <a:chExt cx="1007203" cy="1025330"/>
          </a:xfrm>
        </p:grpSpPr>
        <p:sp>
          <p:nvSpPr>
            <p:cNvPr id="49" name="Oval 48"/>
            <p:cNvSpPr/>
            <p:nvPr/>
          </p:nvSpPr>
          <p:spPr>
            <a:xfrm>
              <a:off x="4187453" y="1050528"/>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0" name="Oval 49"/>
            <p:cNvSpPr/>
            <p:nvPr/>
          </p:nvSpPr>
          <p:spPr>
            <a:xfrm>
              <a:off x="4187453" y="1331345"/>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1" name="Oval 50"/>
            <p:cNvSpPr/>
            <p:nvPr/>
          </p:nvSpPr>
          <p:spPr>
            <a:xfrm>
              <a:off x="4187453" y="1612162"/>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2" name="Oval 51"/>
            <p:cNvSpPr/>
            <p:nvPr/>
          </p:nvSpPr>
          <p:spPr>
            <a:xfrm>
              <a:off x="4179208" y="1892978"/>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3" name="Oval 52"/>
            <p:cNvSpPr/>
            <p:nvPr/>
          </p:nvSpPr>
          <p:spPr>
            <a:xfrm>
              <a:off x="4595492" y="1185609"/>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5" name="Oval 54"/>
            <p:cNvSpPr/>
            <p:nvPr/>
          </p:nvSpPr>
          <p:spPr>
            <a:xfrm>
              <a:off x="4595492" y="1466426"/>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6" name="Oval 55"/>
            <p:cNvSpPr/>
            <p:nvPr/>
          </p:nvSpPr>
          <p:spPr>
            <a:xfrm>
              <a:off x="4595492" y="1747243"/>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7" name="Oval 56"/>
            <p:cNvSpPr/>
            <p:nvPr/>
          </p:nvSpPr>
          <p:spPr>
            <a:xfrm>
              <a:off x="5003531" y="1185609"/>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8" name="Oval 57"/>
            <p:cNvSpPr/>
            <p:nvPr/>
          </p:nvSpPr>
          <p:spPr>
            <a:xfrm>
              <a:off x="5003531" y="1466426"/>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9" name="Oval 58"/>
            <p:cNvSpPr/>
            <p:nvPr/>
          </p:nvSpPr>
          <p:spPr>
            <a:xfrm>
              <a:off x="5003531" y="1747243"/>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cxnSp>
          <p:nvCxnSpPr>
            <p:cNvPr id="60" name="Straight Connector 59"/>
            <p:cNvCxnSpPr>
              <a:stCxn id="56" idx="6"/>
              <a:endCxn id="59" idx="2"/>
            </p:cNvCxnSpPr>
            <p:nvPr/>
          </p:nvCxnSpPr>
          <p:spPr>
            <a:xfrm>
              <a:off x="4778372" y="1838683"/>
              <a:ext cx="225159" cy="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3" idx="6"/>
              <a:endCxn id="57" idx="2"/>
            </p:cNvCxnSpPr>
            <p:nvPr/>
          </p:nvCxnSpPr>
          <p:spPr>
            <a:xfrm>
              <a:off x="4778372" y="1277049"/>
              <a:ext cx="225159" cy="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56" idx="7"/>
              <a:endCxn id="58" idx="3"/>
            </p:cNvCxnSpPr>
            <p:nvPr/>
          </p:nvCxnSpPr>
          <p:spPr>
            <a:xfrm flipV="1">
              <a:off x="4751590" y="1622524"/>
              <a:ext cx="278723" cy="151501"/>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55" idx="5"/>
              <a:endCxn id="59" idx="1"/>
            </p:cNvCxnSpPr>
            <p:nvPr/>
          </p:nvCxnSpPr>
          <p:spPr>
            <a:xfrm>
              <a:off x="4751590" y="1622524"/>
              <a:ext cx="278723" cy="151501"/>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53" idx="5"/>
              <a:endCxn id="58" idx="1"/>
            </p:cNvCxnSpPr>
            <p:nvPr/>
          </p:nvCxnSpPr>
          <p:spPr>
            <a:xfrm>
              <a:off x="4751590" y="1341707"/>
              <a:ext cx="278723" cy="151501"/>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55" idx="6"/>
              <a:endCxn id="57" idx="3"/>
            </p:cNvCxnSpPr>
            <p:nvPr/>
          </p:nvCxnSpPr>
          <p:spPr>
            <a:xfrm flipV="1">
              <a:off x="4778372" y="1341707"/>
              <a:ext cx="251941" cy="21615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49" idx="7"/>
              <a:endCxn id="53" idx="1"/>
            </p:cNvCxnSpPr>
            <p:nvPr/>
          </p:nvCxnSpPr>
          <p:spPr>
            <a:xfrm>
              <a:off x="4343551" y="1077310"/>
              <a:ext cx="278723" cy="135081"/>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endCxn id="55" idx="0"/>
            </p:cNvCxnSpPr>
            <p:nvPr/>
          </p:nvCxnSpPr>
          <p:spPr>
            <a:xfrm>
              <a:off x="4378082" y="1177528"/>
              <a:ext cx="308850" cy="28889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49" idx="5"/>
              <a:endCxn id="56" idx="1"/>
            </p:cNvCxnSpPr>
            <p:nvPr/>
          </p:nvCxnSpPr>
          <p:spPr>
            <a:xfrm>
              <a:off x="4343551" y="1206626"/>
              <a:ext cx="278723" cy="56739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50" idx="7"/>
              <a:endCxn id="53" idx="2"/>
            </p:cNvCxnSpPr>
            <p:nvPr/>
          </p:nvCxnSpPr>
          <p:spPr>
            <a:xfrm flipV="1">
              <a:off x="4343551" y="1277049"/>
              <a:ext cx="251941" cy="8107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50" idx="6"/>
              <a:endCxn id="55" idx="1"/>
            </p:cNvCxnSpPr>
            <p:nvPr/>
          </p:nvCxnSpPr>
          <p:spPr>
            <a:xfrm>
              <a:off x="4370333" y="1422785"/>
              <a:ext cx="251941" cy="7042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50" idx="5"/>
              <a:endCxn id="56" idx="2"/>
            </p:cNvCxnSpPr>
            <p:nvPr/>
          </p:nvCxnSpPr>
          <p:spPr>
            <a:xfrm>
              <a:off x="4343551" y="1487443"/>
              <a:ext cx="251941" cy="35124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51" idx="7"/>
              <a:endCxn id="53" idx="3"/>
            </p:cNvCxnSpPr>
            <p:nvPr/>
          </p:nvCxnSpPr>
          <p:spPr>
            <a:xfrm flipV="1">
              <a:off x="4343551" y="1341707"/>
              <a:ext cx="278723" cy="297237"/>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51" idx="6"/>
              <a:endCxn id="55" idx="2"/>
            </p:cNvCxnSpPr>
            <p:nvPr/>
          </p:nvCxnSpPr>
          <p:spPr>
            <a:xfrm flipV="1">
              <a:off x="4370333" y="1557866"/>
              <a:ext cx="225159" cy="145736"/>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51" idx="5"/>
              <a:endCxn id="56" idx="2"/>
            </p:cNvCxnSpPr>
            <p:nvPr/>
          </p:nvCxnSpPr>
          <p:spPr>
            <a:xfrm>
              <a:off x="4343551" y="1768260"/>
              <a:ext cx="251941" cy="7042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52" idx="7"/>
              <a:endCxn id="53" idx="3"/>
            </p:cNvCxnSpPr>
            <p:nvPr/>
          </p:nvCxnSpPr>
          <p:spPr>
            <a:xfrm flipV="1">
              <a:off x="4335306" y="1341707"/>
              <a:ext cx="286968" cy="57805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52" idx="6"/>
              <a:endCxn id="55" idx="3"/>
            </p:cNvCxnSpPr>
            <p:nvPr/>
          </p:nvCxnSpPr>
          <p:spPr>
            <a:xfrm flipV="1">
              <a:off x="4362088" y="1622524"/>
              <a:ext cx="260186" cy="36189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52" idx="5"/>
              <a:endCxn id="56" idx="3"/>
            </p:cNvCxnSpPr>
            <p:nvPr/>
          </p:nvCxnSpPr>
          <p:spPr>
            <a:xfrm flipV="1">
              <a:off x="4335306" y="1903341"/>
              <a:ext cx="286968" cy="145735"/>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17" name="Rounded Rectangle 16"/>
          <p:cNvSpPr/>
          <p:nvPr/>
        </p:nvSpPr>
        <p:spPr>
          <a:xfrm>
            <a:off x="7090668" y="3277779"/>
            <a:ext cx="2190509" cy="2485261"/>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67" b="1" i="0" u="none" strike="noStrike" kern="1200" cap="none" spc="0" normalizeH="0" baseline="0" noProof="0" dirty="0">
                <a:ln>
                  <a:noFill/>
                </a:ln>
                <a:solidFill>
                  <a:prstClr val="white"/>
                </a:solidFill>
                <a:effectLst/>
                <a:uLnTx/>
                <a:uFillTx/>
                <a:latin typeface="Intel Clear"/>
                <a:ea typeface="+mn-ea"/>
                <a:cs typeface="+mn-cs"/>
              </a:rPr>
              <a:t>Inference Engine </a:t>
            </a:r>
          </a:p>
          <a:p>
            <a:pPr marL="0" marR="0" lvl="0" indent="0" algn="ctr" defTabSz="914400" rtl="0" eaLnBrk="1" fontAlgn="auto" latinLnBrk="0" hangingPunct="1">
              <a:lnSpc>
                <a:spcPct val="100000"/>
              </a:lnSpc>
              <a:spcBef>
                <a:spcPts val="267"/>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Common API  </a:t>
            </a:r>
          </a:p>
          <a:p>
            <a:pPr marL="0" marR="0" lvl="0" indent="0" algn="ctr" defTabSz="914400" rtl="0" eaLnBrk="1" fontAlgn="auto" latinLnBrk="0" hangingPunct="1">
              <a:lnSpc>
                <a:spcPct val="100000"/>
              </a:lnSpc>
              <a:spcBef>
                <a:spcPts val="267"/>
              </a:spcBef>
              <a:spcAft>
                <a:spcPts val="800"/>
              </a:spcAft>
              <a:buClrTx/>
              <a:buSzTx/>
              <a:buFontTx/>
              <a:buNone/>
              <a:tabLst/>
              <a:defRPr/>
            </a:pPr>
            <a:r>
              <a:rPr kumimoji="0" lang="en-US" sz="1333" b="0" i="0" u="none" strike="noStrike" kern="1200" cap="none" spc="0" normalizeH="0" baseline="0" noProof="0" dirty="0">
                <a:ln>
                  <a:noFill/>
                </a:ln>
                <a:solidFill>
                  <a:prstClr val="white"/>
                </a:solidFill>
                <a:effectLst/>
                <a:uLnTx/>
                <a:uFillTx/>
                <a:latin typeface="Intel Clear"/>
                <a:ea typeface="+mn-ea"/>
                <a:cs typeface="+mn-cs"/>
              </a:rPr>
              <a:t>(C++ / Python)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Optimized Cross-platform Inference</a:t>
            </a:r>
          </a:p>
        </p:txBody>
      </p:sp>
      <p:sp>
        <p:nvSpPr>
          <p:cNvPr id="65" name="TextBox 64"/>
          <p:cNvSpPr txBox="1"/>
          <p:nvPr/>
        </p:nvSpPr>
        <p:spPr>
          <a:xfrm>
            <a:off x="4127673" y="6516535"/>
            <a:ext cx="4889159" cy="143565"/>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B1BABF"/>
                </a:solidFill>
                <a:effectLst/>
                <a:uLnTx/>
                <a:uFillTx/>
                <a:latin typeface="Intel Clear"/>
                <a:ea typeface="+mn-ea"/>
                <a:cs typeface="+mn-cs"/>
              </a:rPr>
              <a:t>OpenCL and the OpenCL logo are trademarks of Apple Inc. used by permission by Khronos</a:t>
            </a:r>
          </a:p>
        </p:txBody>
      </p:sp>
      <p:sp>
        <p:nvSpPr>
          <p:cNvPr id="66" name="Rectangle 65"/>
          <p:cNvSpPr/>
          <p:nvPr/>
        </p:nvSpPr>
        <p:spPr>
          <a:xfrm>
            <a:off x="283273" y="5990341"/>
            <a:ext cx="6461611" cy="287130"/>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B1BABF">
                    <a:lumMod val="50000"/>
                  </a:srgbClr>
                </a:solidFill>
                <a:effectLst/>
                <a:uLnTx/>
                <a:uFillTx/>
                <a:latin typeface="Intel Clear"/>
                <a:ea typeface="+mn-ea"/>
                <a:cs typeface="+mn-cs"/>
              </a:rPr>
              <a:t>GPU = Intel® CPU with integrated GPU/Intel® Processor Graphics, Intel® NCS = Intel® Neural Compute Stick (VPU)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B1BABF">
                    <a:lumMod val="50000"/>
                  </a:srgbClr>
                </a:solidFill>
                <a:effectLst/>
                <a:uLnTx/>
                <a:uFillTx/>
                <a:latin typeface="Intel Clear"/>
                <a:ea typeface="+mn-ea"/>
                <a:cs typeface="+mn-cs"/>
              </a:rPr>
              <a:t>*VAD = Intel® Vision Accelerator Design Products (HDDL-R)</a:t>
            </a:r>
          </a:p>
        </p:txBody>
      </p:sp>
      <p:sp>
        <p:nvSpPr>
          <p:cNvPr id="67" name="Rounded Rectangle 66"/>
          <p:cNvSpPr/>
          <p:nvPr/>
        </p:nvSpPr>
        <p:spPr>
          <a:xfrm>
            <a:off x="476339" y="5434807"/>
            <a:ext cx="1487624" cy="324256"/>
          </a:xfrm>
          <a:prstGeom prst="roundRect">
            <a:avLst/>
          </a:prstGeom>
        </p:spPr>
        <p:style>
          <a:lnRef idx="1">
            <a:schemeClr val="accent1"/>
          </a:lnRef>
          <a:fillRef idx="3">
            <a:schemeClr val="accent1"/>
          </a:fillRef>
          <a:effectRef idx="2">
            <a:schemeClr val="accent1"/>
          </a:effectRef>
          <a:fontRef idx="minor">
            <a:schemeClr val="lt1"/>
          </a:fontRef>
        </p:style>
        <p:txBody>
          <a:bodyPr lIns="0" tIns="36576" rIns="0" bIns="3657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Kaldi*</a:t>
            </a:r>
          </a:p>
        </p:txBody>
      </p:sp>
      <p:cxnSp>
        <p:nvCxnSpPr>
          <p:cNvPr id="75" name="Straight Arrow Connector 74"/>
          <p:cNvCxnSpPr>
            <a:cxnSpLocks/>
            <a:stCxn id="67" idx="3"/>
            <a:endCxn id="4" idx="1"/>
          </p:cNvCxnSpPr>
          <p:nvPr/>
        </p:nvCxnSpPr>
        <p:spPr>
          <a:xfrm flipV="1">
            <a:off x="1963963" y="4658038"/>
            <a:ext cx="732388" cy="93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7" name="Rounded Rectangle 136"/>
          <p:cNvSpPr/>
          <p:nvPr/>
        </p:nvSpPr>
        <p:spPr>
          <a:xfrm>
            <a:off x="476339" y="4880814"/>
            <a:ext cx="1487624" cy="472327"/>
          </a:xfrm>
          <a:prstGeom prst="roundRect">
            <a:avLst/>
          </a:prstGeom>
        </p:spPr>
        <p:style>
          <a:lnRef idx="1">
            <a:schemeClr val="accent1"/>
          </a:lnRef>
          <a:fillRef idx="3">
            <a:schemeClr val="accent1"/>
          </a:fillRef>
          <a:effectRef idx="2">
            <a:schemeClr val="accent1"/>
          </a:effectRef>
          <a:fontRef idx="minor">
            <a:schemeClr val="lt1"/>
          </a:fontRef>
        </p:style>
        <p:txBody>
          <a:bodyPr lIns="0" tIns="48768" rIns="0" bIns="4876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ONNX*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a:ln>
                  <a:noFill/>
                </a:ln>
                <a:solidFill>
                  <a:prstClr val="white"/>
                </a:solidFill>
                <a:effectLst/>
                <a:uLnTx/>
                <a:uFillTx/>
                <a:latin typeface="Intel Clear"/>
                <a:ea typeface="+mn-ea"/>
                <a:cs typeface="+mn-cs"/>
              </a:rPr>
              <a:t>Pytorch*, Caffe2* &amp; more</a:t>
            </a:r>
          </a:p>
        </p:txBody>
      </p:sp>
      <p:cxnSp>
        <p:nvCxnSpPr>
          <p:cNvPr id="8" name="Straight Arrow Connector 7"/>
          <p:cNvCxnSpPr>
            <a:cxnSpLocks/>
            <a:stCxn id="64" idx="3"/>
            <a:endCxn id="4" idx="1"/>
          </p:cNvCxnSpPr>
          <p:nvPr/>
        </p:nvCxnSpPr>
        <p:spPr>
          <a:xfrm>
            <a:off x="1963963" y="4617725"/>
            <a:ext cx="732388" cy="403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9461034" y="5512875"/>
            <a:ext cx="1566829" cy="3145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GNA Plugin</a:t>
            </a:r>
          </a:p>
        </p:txBody>
      </p:sp>
      <p:sp>
        <p:nvSpPr>
          <p:cNvPr id="6" name="TextBox 5"/>
          <p:cNvSpPr txBox="1"/>
          <p:nvPr/>
        </p:nvSpPr>
        <p:spPr>
          <a:xfrm>
            <a:off x="11087976" y="3199928"/>
            <a:ext cx="982051" cy="334002"/>
          </a:xfrm>
          <a:prstGeom prst="rect">
            <a:avLst/>
          </a:prstGeom>
          <a:noFill/>
        </p:spPr>
        <p:txBody>
          <a:bodyPr vert="horz" wrap="square" lIns="0" tIns="0" rIns="0" bIns="0" rtlCol="0">
            <a:spAutoFit/>
          </a:bodyPr>
          <a:lstStyle/>
          <a:p>
            <a:pPr marL="0" marR="0" lvl="0" indent="0" algn="l" defTabSz="914400" rtl="0" eaLnBrk="1" fontAlgn="auto" latinLnBrk="0" hangingPunct="1">
              <a:lnSpc>
                <a:spcPts val="1333"/>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Extendibility C++</a:t>
            </a:r>
          </a:p>
        </p:txBody>
      </p:sp>
      <p:sp>
        <p:nvSpPr>
          <p:cNvPr id="84" name="TextBox 83"/>
          <p:cNvSpPr txBox="1"/>
          <p:nvPr/>
        </p:nvSpPr>
        <p:spPr>
          <a:xfrm>
            <a:off x="11087976" y="3631123"/>
            <a:ext cx="982051" cy="334002"/>
          </a:xfrm>
          <a:prstGeom prst="rect">
            <a:avLst/>
          </a:prstGeom>
          <a:noFill/>
        </p:spPr>
        <p:txBody>
          <a:bodyPr vert="horz" wrap="square" lIns="0" tIns="0" rIns="0" bIns="0" rtlCol="0">
            <a:spAutoFit/>
          </a:bodyPr>
          <a:lstStyle/>
          <a:p>
            <a:pPr marL="0" marR="0" lvl="0" indent="0" algn="l" defTabSz="914400" rtl="0" eaLnBrk="1" fontAlgn="auto" latinLnBrk="0" hangingPunct="1">
              <a:lnSpc>
                <a:spcPts val="1333"/>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Extendibility OpenCL™</a:t>
            </a:r>
          </a:p>
        </p:txBody>
      </p:sp>
      <p:sp>
        <p:nvSpPr>
          <p:cNvPr id="87" name="TextBox 86"/>
          <p:cNvSpPr txBox="1"/>
          <p:nvPr/>
        </p:nvSpPr>
        <p:spPr>
          <a:xfrm>
            <a:off x="11089069" y="4492794"/>
            <a:ext cx="982051" cy="334002"/>
          </a:xfrm>
          <a:prstGeom prst="rect">
            <a:avLst/>
          </a:prstGeom>
          <a:noFill/>
        </p:spPr>
        <p:txBody>
          <a:bodyPr vert="horz" wrap="square" lIns="0" tIns="0" rIns="0" bIns="0" rtlCol="0">
            <a:spAutoFit/>
          </a:bodyPr>
          <a:lstStyle/>
          <a:p>
            <a:pPr marL="0" marR="0" lvl="0" indent="0" algn="l" defTabSz="914400" rtl="0" eaLnBrk="1" fontAlgn="auto" latinLnBrk="0" hangingPunct="1">
              <a:lnSpc>
                <a:spcPts val="1333"/>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Extendibility OpenCL™</a:t>
            </a:r>
          </a:p>
        </p:txBody>
      </p:sp>
      <p:sp>
        <p:nvSpPr>
          <p:cNvPr id="76" name="Rectangle 75"/>
          <p:cNvSpPr/>
          <p:nvPr/>
        </p:nvSpPr>
        <p:spPr>
          <a:xfrm>
            <a:off x="9443534" y="4956583"/>
            <a:ext cx="1566829" cy="4535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HDDL Plugin </a:t>
            </a:r>
            <a:br>
              <a:rPr kumimoji="0" lang="en-US" sz="1467" b="0" i="0" u="none" strike="noStrike" kern="1200" cap="none" spc="0" normalizeH="0" baseline="0" noProof="0" dirty="0">
                <a:ln>
                  <a:noFill/>
                </a:ln>
                <a:solidFill>
                  <a:prstClr val="white"/>
                </a:solidFill>
                <a:effectLst/>
                <a:uLnTx/>
                <a:uFillTx/>
                <a:latin typeface="Intel Clear"/>
                <a:ea typeface="+mn-ea"/>
                <a:cs typeface="+mn-cs"/>
              </a:rPr>
            </a:br>
            <a:r>
              <a:rPr kumimoji="0" lang="en-US" sz="1467" b="0" i="0" u="none" strike="noStrike" kern="1200" cap="none" spc="0" normalizeH="0" baseline="0" noProof="0" dirty="0">
                <a:ln>
                  <a:noFill/>
                </a:ln>
                <a:solidFill>
                  <a:prstClr val="white"/>
                </a:solidFill>
                <a:effectLst/>
                <a:uLnTx/>
                <a:uFillTx/>
                <a:latin typeface="Intel Clear"/>
                <a:ea typeface="+mn-ea"/>
                <a:cs typeface="+mn-cs"/>
              </a:rPr>
              <a:t>for VAD*</a:t>
            </a:r>
          </a:p>
        </p:txBody>
      </p:sp>
    </p:spTree>
    <p:extLst>
      <p:ext uri="{BB962C8B-B14F-4D97-AF65-F5344CB8AC3E}">
        <p14:creationId xmlns:p14="http://schemas.microsoft.com/office/powerpoint/2010/main" val="40864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37" name="Title 2"/>
          <p:cNvSpPr>
            <a:spLocks noGrp="1"/>
          </p:cNvSpPr>
          <p:nvPr>
            <p:ph type="title"/>
          </p:nvPr>
        </p:nvSpPr>
        <p:spPr>
          <a:xfrm>
            <a:off x="333972" y="540747"/>
            <a:ext cx="11538795" cy="540717"/>
          </a:xfrm>
        </p:spPr>
        <p:txBody>
          <a:bodyPr vert="horz" lIns="0" tIns="0" rIns="0" bIns="0" rtlCol="0" anchor="t" anchorCtr="0">
            <a:noAutofit/>
          </a:bodyPr>
          <a:lstStyle/>
          <a:p>
            <a:r>
              <a:rPr lang="en-US" sz="3600" dirty="0"/>
              <a:t>Optimal Model Performance Using the Inference Engine</a:t>
            </a:r>
          </a:p>
        </p:txBody>
      </p:sp>
      <p:sp>
        <p:nvSpPr>
          <p:cNvPr id="54" name="Content Placeholder 4"/>
          <p:cNvSpPr txBox="1">
            <a:spLocks/>
          </p:cNvSpPr>
          <p:nvPr/>
        </p:nvSpPr>
        <p:spPr>
          <a:xfrm>
            <a:off x="620125" y="1604719"/>
            <a:ext cx="3586748" cy="1754326"/>
          </a:xfrm>
          <a:prstGeom prst="rect">
            <a:avLst/>
          </a:prstGeom>
        </p:spPr>
        <p:txBody>
          <a:bodyPr vert="horz" wrap="square" lIns="121920" tIns="60960" rIns="121920" bIns="60960" rtlCol="0">
            <a:spAutoFit/>
          </a:bodyPr>
          <a:lstStyle>
            <a:defPPr>
              <a:defRPr lang="en-US"/>
            </a:defPPr>
            <a:lvl1pPr indent="0">
              <a:spcBef>
                <a:spcPts val="600"/>
              </a:spcBef>
              <a:buClr>
                <a:schemeClr val="tx1"/>
              </a:buClr>
              <a:buFont typeface="Wingdings" panose="05000000000000000000" pitchFamily="2" charset="2"/>
              <a:buNone/>
              <a:defRPr sz="2133" b="1">
                <a:solidFill>
                  <a:schemeClr val="accent1"/>
                </a:solidFill>
              </a:defRPr>
            </a:lvl1pPr>
            <a:lvl2pPr marL="171450" lvl="1" indent="-171450">
              <a:spcBef>
                <a:spcPts val="600"/>
              </a:spcBef>
              <a:buClr>
                <a:schemeClr val="tx1"/>
              </a:buClr>
              <a:buFont typeface="Wingdings" panose="05000000000000000000" pitchFamily="2" charset="2"/>
              <a:buChar char="§"/>
              <a:defRPr sz="1600" b="1">
                <a:solidFill>
                  <a:schemeClr val="accent1"/>
                </a:solidFill>
              </a:defRPr>
            </a:lvl2pPr>
            <a:lvl3pPr marL="347663" indent="-171450">
              <a:spcBef>
                <a:spcPts val="600"/>
              </a:spcBef>
              <a:buClr>
                <a:schemeClr val="tx1"/>
              </a:buClr>
              <a:buFont typeface="Intel Clear" panose="020B0604020203020204" pitchFamily="34" charset="0"/>
              <a:buChar char="–"/>
              <a:defRPr>
                <a:solidFill>
                  <a:schemeClr val="tx1"/>
                </a:solidFill>
              </a:defRPr>
            </a:lvl3pPr>
            <a:lvl4pPr marL="511175" indent="-171450">
              <a:spcBef>
                <a:spcPts val="600"/>
              </a:spcBef>
              <a:buClr>
                <a:schemeClr val="tx1"/>
              </a:buClr>
              <a:buFont typeface="Intel Clear" panose="020B0604020203020204" pitchFamily="34" charset="0"/>
              <a:buChar char="–"/>
              <a:defRPr sz="1600">
                <a:solidFill>
                  <a:schemeClr val="tx1"/>
                </a:solidFill>
              </a:defRPr>
            </a:lvl4pPr>
            <a:lvl5pPr marL="688975" indent="-168275">
              <a:spcBef>
                <a:spcPts val="600"/>
              </a:spcBef>
              <a:buClr>
                <a:schemeClr val="tx1"/>
              </a:buClr>
              <a:buFont typeface="Intel Clear" panose="020B0604020203020204" pitchFamily="34" charset="0"/>
              <a:buChar char="–"/>
              <a:defRPr sz="1400">
                <a:solidFill>
                  <a:schemeClr val="tx1"/>
                </a:solidFill>
              </a:defRPr>
            </a:lvl5pPr>
            <a:lvl6pPr marL="2514600" indent="-228600">
              <a:spcBef>
                <a:spcPct val="20000"/>
              </a:spcBef>
              <a:buFont typeface="Arial" pitchFamily="34" charset="0"/>
              <a:buChar char="•"/>
              <a:defRPr sz="2000">
                <a:solidFill>
                  <a:schemeClr val="tx1"/>
                </a:solidFill>
              </a:defRPr>
            </a:lvl6pPr>
            <a:lvl7pPr marL="2971800" indent="-228600">
              <a:spcBef>
                <a:spcPct val="20000"/>
              </a:spcBef>
              <a:buFont typeface="Arial" pitchFamily="34" charset="0"/>
              <a:buChar char="•"/>
              <a:defRPr sz="2000">
                <a:solidFill>
                  <a:schemeClr val="tx1"/>
                </a:solidFill>
              </a:defRPr>
            </a:lvl7pPr>
            <a:lvl8pPr marL="3429000" indent="-228600">
              <a:spcBef>
                <a:spcPct val="20000"/>
              </a:spcBef>
              <a:buFont typeface="Arial" pitchFamily="34" charset="0"/>
              <a:buChar char="•"/>
              <a:defRPr sz="2000">
                <a:solidFill>
                  <a:schemeClr val="tx1"/>
                </a:solidFill>
              </a:defRPr>
            </a:lvl8pPr>
            <a:lvl9pPr marL="3886200" indent="-228600">
              <a:spcBef>
                <a:spcPct val="20000"/>
              </a:spcBef>
              <a:buFont typeface="Arial" pitchFamily="34" charset="0"/>
              <a:buChar char="•"/>
              <a:defRPr sz="2000">
                <a:solidFill>
                  <a:schemeClr val="tx1"/>
                </a:solidFill>
              </a:defRPr>
            </a:lvl9pPr>
          </a:lstStyle>
          <a:p>
            <a:pPr marL="0" marR="0" lvl="1" indent="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None/>
              <a:tabLst/>
              <a:defRPr/>
            </a:pPr>
            <a:r>
              <a:rPr kumimoji="0" lang="en-US" sz="1600" b="1" i="0" u="none" strike="noStrike" kern="1200" cap="none" spc="0" normalizeH="0" baseline="0" noProof="0" dirty="0">
                <a:ln>
                  <a:noFill/>
                </a:ln>
                <a:solidFill>
                  <a:srgbClr val="0071C5"/>
                </a:solidFill>
                <a:effectLst/>
                <a:uLnTx/>
                <a:uFillTx/>
                <a:latin typeface="Intel Clear"/>
                <a:ea typeface="+mn-ea"/>
                <a:cs typeface="+mn-cs"/>
              </a:rPr>
              <a:t>Core Inference Engine Libraries</a:t>
            </a:r>
          </a:p>
          <a:p>
            <a:pPr marL="171450" marR="0" lvl="1" indent="-17145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71C5"/>
                </a:solidFill>
                <a:effectLst/>
                <a:uLnTx/>
                <a:uFillTx/>
                <a:latin typeface="Intel Clear"/>
                <a:ea typeface="+mn-ea"/>
                <a:cs typeface="+mn-cs"/>
              </a:rPr>
              <a:t>Create Inference Engine Core object to work with devices </a:t>
            </a:r>
          </a:p>
          <a:p>
            <a:pPr marL="171450" marR="0" lvl="1" indent="-17145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71C5"/>
                </a:solidFill>
                <a:effectLst/>
                <a:uLnTx/>
                <a:uFillTx/>
                <a:latin typeface="Intel Clear"/>
                <a:ea typeface="+mn-ea"/>
                <a:cs typeface="+mn-cs"/>
              </a:rPr>
              <a:t>Read the network </a:t>
            </a:r>
          </a:p>
          <a:p>
            <a:pPr marL="171450" marR="0" lvl="1" indent="-17145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71C5"/>
                </a:solidFill>
                <a:effectLst/>
                <a:uLnTx/>
                <a:uFillTx/>
                <a:latin typeface="Intel Clear"/>
                <a:ea typeface="+mn-ea"/>
                <a:cs typeface="+mn-cs"/>
              </a:rPr>
              <a:t>Manipulate network information </a:t>
            </a:r>
          </a:p>
          <a:p>
            <a:pPr marL="171450" marR="0" lvl="1" indent="-17145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71C5"/>
                </a:solidFill>
                <a:effectLst/>
                <a:uLnTx/>
                <a:uFillTx/>
                <a:latin typeface="Intel Clear"/>
                <a:ea typeface="+mn-ea"/>
                <a:cs typeface="+mn-cs"/>
              </a:rPr>
              <a:t>Execute and pass inputs and outputs</a:t>
            </a:r>
          </a:p>
        </p:txBody>
      </p:sp>
      <p:sp>
        <p:nvSpPr>
          <p:cNvPr id="30" name="Rectangle 29"/>
          <p:cNvSpPr/>
          <p:nvPr/>
        </p:nvSpPr>
        <p:spPr>
          <a:xfrm>
            <a:off x="1292944" y="6317253"/>
            <a:ext cx="4062683" cy="287130"/>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B1BABF">
                    <a:lumMod val="50000"/>
                  </a:srgbClr>
                </a:solidFill>
                <a:effectLst/>
                <a:uLnTx/>
                <a:uFillTx/>
                <a:latin typeface="Intel Clear"/>
                <a:ea typeface="+mn-ea"/>
                <a:cs typeface="+mn-cs"/>
              </a:rPr>
              <a:t>GPU = Intel CPU with integrated graphics/Intel® Processor Graphics/GEN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B1BABF">
                    <a:lumMod val="50000"/>
                  </a:srgbClr>
                </a:solidFill>
                <a:effectLst/>
                <a:uLnTx/>
                <a:uFillTx/>
                <a:latin typeface="Intel Clear"/>
                <a:ea typeface="+mn-ea"/>
                <a:cs typeface="+mn-cs"/>
              </a:rPr>
              <a:t>GNA = Gaussian mixture model and Neural Network Accelerator</a:t>
            </a:r>
          </a:p>
        </p:txBody>
      </p:sp>
      <p:sp>
        <p:nvSpPr>
          <p:cNvPr id="36" name="Slide Number Placeholder 1">
            <a:extLst>
              <a:ext uri="{FF2B5EF4-FFF2-40B4-BE49-F238E27FC236}">
                <a16:creationId xmlns:a16="http://schemas.microsoft.com/office/drawing/2014/main" id="{D9CAF3A7-91F5-4113-90C9-238EBCBDFD67}"/>
              </a:ext>
            </a:extLst>
          </p:cNvPr>
          <p:cNvSpPr txBox="1">
            <a:spLocks/>
          </p:cNvSpPr>
          <p:nvPr/>
        </p:nvSpPr>
        <p:spPr>
          <a:xfrm>
            <a:off x="8891468" y="6439144"/>
            <a:ext cx="2844800" cy="365125"/>
          </a:xfrm>
          <a:prstGeom prst="rect">
            <a:avLst/>
          </a:prstGeom>
        </p:spPr>
        <p:txBody>
          <a:bodyPr vert="horz" lIns="0" tIns="0" rIns="0" bIns="0" rtlCol="0" anchor="ctr"/>
          <a:lstStyle>
            <a:defPPr>
              <a:defRPr lang="en-US"/>
            </a:defPPr>
            <a:lvl1pPr marL="0" algn="r" defTabSz="914400" rtl="0" eaLnBrk="1" latinLnBrk="0" hangingPunct="1">
              <a:defRPr sz="1067" kern="1200">
                <a:solidFill>
                  <a:srgbClr val="000000"/>
                </a:solidFill>
                <a:latin typeface="+mn-lt"/>
                <a:ea typeface="+mn-ea"/>
                <a:cs typeface="Intel Clear"/>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67" b="0" i="0" u="none" strike="noStrike" kern="1200" cap="none" spc="0" normalizeH="0" baseline="0" noProof="0" dirty="0">
              <a:ln>
                <a:noFill/>
              </a:ln>
              <a:solidFill>
                <a:srgbClr val="000000"/>
              </a:solidFill>
              <a:effectLst/>
              <a:uLnTx/>
              <a:uFillTx/>
              <a:latin typeface="Intel Clear"/>
              <a:ea typeface="+mn-ea"/>
              <a:cs typeface="Intel Clear"/>
            </a:endParaRPr>
          </a:p>
        </p:txBody>
      </p:sp>
      <p:pic>
        <p:nvPicPr>
          <p:cNvPr id="38" name="Picture 37" descr="A screenshot of a cell phone screen with text&#10;&#10;Description automatically generated">
            <a:extLst>
              <a:ext uri="{FF2B5EF4-FFF2-40B4-BE49-F238E27FC236}">
                <a16:creationId xmlns:a16="http://schemas.microsoft.com/office/drawing/2014/main" id="{39B27554-DA81-4EFC-8EF2-1869043E05DD}"/>
              </a:ext>
            </a:extLst>
          </p:cNvPr>
          <p:cNvPicPr>
            <a:picLocks noChangeAspect="1"/>
          </p:cNvPicPr>
          <p:nvPr/>
        </p:nvPicPr>
        <p:blipFill rotWithShape="1">
          <a:blip r:embed="rId3"/>
          <a:srcRect l="15823"/>
          <a:stretch/>
        </p:blipFill>
        <p:spPr>
          <a:xfrm>
            <a:off x="4206873" y="1915599"/>
            <a:ext cx="7742059" cy="3065790"/>
          </a:xfrm>
          <a:prstGeom prst="rect">
            <a:avLst/>
          </a:prstGeom>
        </p:spPr>
      </p:pic>
      <p:sp>
        <p:nvSpPr>
          <p:cNvPr id="39" name="Content Placeholder 4">
            <a:extLst>
              <a:ext uri="{FF2B5EF4-FFF2-40B4-BE49-F238E27FC236}">
                <a16:creationId xmlns:a16="http://schemas.microsoft.com/office/drawing/2014/main" id="{4CD0A036-CB2A-49CA-A151-6D2C6A54C44C}"/>
              </a:ext>
            </a:extLst>
          </p:cNvPr>
          <p:cNvSpPr txBox="1">
            <a:spLocks/>
          </p:cNvSpPr>
          <p:nvPr/>
        </p:nvSpPr>
        <p:spPr>
          <a:xfrm>
            <a:off x="620125" y="3770634"/>
            <a:ext cx="3586748" cy="1523494"/>
          </a:xfrm>
          <a:prstGeom prst="rect">
            <a:avLst/>
          </a:prstGeom>
        </p:spPr>
        <p:txBody>
          <a:bodyPr vert="horz" wrap="square" lIns="121920" tIns="60960" rIns="121920" bIns="60960" rtlCol="0">
            <a:spAutoFit/>
          </a:bodyPr>
          <a:lstStyle>
            <a:defPPr>
              <a:defRPr lang="en-US"/>
            </a:defPPr>
            <a:lvl1pPr indent="0">
              <a:spcBef>
                <a:spcPts val="600"/>
              </a:spcBef>
              <a:buClr>
                <a:schemeClr val="tx1"/>
              </a:buClr>
              <a:buFont typeface="Wingdings" panose="05000000000000000000" pitchFamily="2" charset="2"/>
              <a:buNone/>
              <a:defRPr sz="2133" b="1">
                <a:solidFill>
                  <a:schemeClr val="accent1"/>
                </a:solidFill>
              </a:defRPr>
            </a:lvl1pPr>
            <a:lvl2pPr marL="171450" lvl="1" indent="-171450">
              <a:spcBef>
                <a:spcPts val="600"/>
              </a:spcBef>
              <a:buClr>
                <a:schemeClr val="tx1"/>
              </a:buClr>
              <a:buFont typeface="Wingdings" panose="05000000000000000000" pitchFamily="2" charset="2"/>
              <a:buChar char="§"/>
              <a:defRPr sz="1600" b="1">
                <a:solidFill>
                  <a:schemeClr val="accent1"/>
                </a:solidFill>
              </a:defRPr>
            </a:lvl2pPr>
            <a:lvl3pPr marL="347663" indent="-171450">
              <a:spcBef>
                <a:spcPts val="600"/>
              </a:spcBef>
              <a:buClr>
                <a:schemeClr val="tx1"/>
              </a:buClr>
              <a:buFont typeface="Intel Clear" panose="020B0604020203020204" pitchFamily="34" charset="0"/>
              <a:buChar char="–"/>
              <a:defRPr>
                <a:solidFill>
                  <a:schemeClr val="tx1"/>
                </a:solidFill>
              </a:defRPr>
            </a:lvl3pPr>
            <a:lvl4pPr marL="511175" indent="-171450">
              <a:spcBef>
                <a:spcPts val="600"/>
              </a:spcBef>
              <a:buClr>
                <a:schemeClr val="tx1"/>
              </a:buClr>
              <a:buFont typeface="Intel Clear" panose="020B0604020203020204" pitchFamily="34" charset="0"/>
              <a:buChar char="–"/>
              <a:defRPr sz="1600">
                <a:solidFill>
                  <a:schemeClr val="tx1"/>
                </a:solidFill>
              </a:defRPr>
            </a:lvl4pPr>
            <a:lvl5pPr marL="688975" indent="-168275">
              <a:spcBef>
                <a:spcPts val="600"/>
              </a:spcBef>
              <a:buClr>
                <a:schemeClr val="tx1"/>
              </a:buClr>
              <a:buFont typeface="Intel Clear" panose="020B0604020203020204" pitchFamily="34" charset="0"/>
              <a:buChar char="–"/>
              <a:defRPr sz="1400">
                <a:solidFill>
                  <a:schemeClr val="tx1"/>
                </a:solidFill>
              </a:defRPr>
            </a:lvl5pPr>
            <a:lvl6pPr marL="2514600" indent="-228600">
              <a:spcBef>
                <a:spcPct val="20000"/>
              </a:spcBef>
              <a:buFont typeface="Arial" pitchFamily="34" charset="0"/>
              <a:buChar char="•"/>
              <a:defRPr sz="2000">
                <a:solidFill>
                  <a:schemeClr val="tx1"/>
                </a:solidFill>
              </a:defRPr>
            </a:lvl6pPr>
            <a:lvl7pPr marL="2971800" indent="-228600">
              <a:spcBef>
                <a:spcPct val="20000"/>
              </a:spcBef>
              <a:buFont typeface="Arial" pitchFamily="34" charset="0"/>
              <a:buChar char="•"/>
              <a:defRPr sz="2000">
                <a:solidFill>
                  <a:schemeClr val="tx1"/>
                </a:solidFill>
              </a:defRPr>
            </a:lvl7pPr>
            <a:lvl8pPr marL="3429000" indent="-228600">
              <a:spcBef>
                <a:spcPct val="20000"/>
              </a:spcBef>
              <a:buFont typeface="Arial" pitchFamily="34" charset="0"/>
              <a:buChar char="•"/>
              <a:defRPr sz="2000">
                <a:solidFill>
                  <a:schemeClr val="tx1"/>
                </a:solidFill>
              </a:defRPr>
            </a:lvl8pPr>
            <a:lvl9pPr marL="3886200" indent="-228600">
              <a:spcBef>
                <a:spcPct val="20000"/>
              </a:spcBef>
              <a:buFont typeface="Arial" pitchFamily="34" charset="0"/>
              <a:buChar char="•"/>
              <a:defRPr sz="2000">
                <a:solidFill>
                  <a:schemeClr val="tx1"/>
                </a:solidFill>
              </a:defRPr>
            </a:lvl9pPr>
          </a:lstStyle>
          <a:p>
            <a:pPr marL="0" marR="0" lvl="1" indent="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None/>
              <a:tabLst/>
              <a:defRPr/>
            </a:pPr>
            <a:r>
              <a:rPr kumimoji="0" lang="en-US" sz="1600" b="1" i="0" u="none" strike="noStrike" kern="1200" cap="none" spc="0" normalizeH="0" baseline="0" noProof="0" dirty="0">
                <a:ln>
                  <a:noFill/>
                </a:ln>
                <a:solidFill>
                  <a:srgbClr val="0071C5"/>
                </a:solidFill>
                <a:effectLst/>
                <a:uLnTx/>
                <a:uFillTx/>
                <a:latin typeface="Intel Clear"/>
                <a:ea typeface="+mn-ea"/>
                <a:cs typeface="+mn-cs"/>
              </a:rPr>
              <a:t>Device-specific Plugin Libraries</a:t>
            </a:r>
          </a:p>
          <a:p>
            <a:pPr marL="171450" marR="0" lvl="1" indent="-17145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71C5"/>
                </a:solidFill>
                <a:effectLst/>
                <a:uLnTx/>
                <a:uFillTx/>
                <a:latin typeface="Intel Clear"/>
                <a:ea typeface="+mn-ea"/>
                <a:cs typeface="+mn-cs"/>
              </a:rPr>
              <a:t>For each supported target device, Inference Engine provides a plugin — a DLL/shared library that contains complete implementation for inference on this device.</a:t>
            </a:r>
          </a:p>
        </p:txBody>
      </p:sp>
    </p:spTree>
    <p:extLst>
      <p:ext uri="{BB962C8B-B14F-4D97-AF65-F5344CB8AC3E}">
        <p14:creationId xmlns:p14="http://schemas.microsoft.com/office/powerpoint/2010/main" val="59021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83" y="1094128"/>
            <a:ext cx="10974916" cy="852064"/>
          </a:xfrm>
        </p:spPr>
        <p:txBody>
          <a:bodyPr vert="horz" lIns="0" tIns="0" rIns="0" bIns="0" rtlCol="0" anchor="t" anchorCtr="0">
            <a:noAutofit/>
          </a:bodyPr>
          <a:lstStyle/>
          <a:p>
            <a:r>
              <a:rPr lang="en-US" b="1" dirty="0"/>
              <a:t>Common Workflow for Using the Inference Engine API</a:t>
            </a:r>
          </a:p>
        </p:txBody>
      </p:sp>
      <p:sp>
        <p:nvSpPr>
          <p:cNvPr id="5" name="Slide Number Placeholder 1">
            <a:extLst>
              <a:ext uri="{FF2B5EF4-FFF2-40B4-BE49-F238E27FC236}">
                <a16:creationId xmlns:a16="http://schemas.microsoft.com/office/drawing/2014/main" id="{1125EA95-3274-4CA3-9E7A-C8E8CE1F2B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67" b="0" i="0" u="none" strike="noStrike" kern="1200" cap="none" spc="0" normalizeH="0" baseline="0" noProof="0" dirty="0">
              <a:ln>
                <a:noFill/>
              </a:ln>
              <a:solidFill>
                <a:srgbClr val="000000"/>
              </a:solidFill>
              <a:effectLst/>
              <a:uLnTx/>
              <a:uFillTx/>
              <a:latin typeface="Intel Clear"/>
              <a:ea typeface="+mn-ea"/>
              <a:cs typeface="Intel Clear"/>
            </a:endParaRPr>
          </a:p>
        </p:txBody>
      </p:sp>
      <p:sp>
        <p:nvSpPr>
          <p:cNvPr id="3" name="Rectangle 2">
            <a:extLst>
              <a:ext uri="{FF2B5EF4-FFF2-40B4-BE49-F238E27FC236}">
                <a16:creationId xmlns:a16="http://schemas.microsoft.com/office/drawing/2014/main" id="{377E5F82-D9BE-4E93-BBAA-785687BD92A7}"/>
              </a:ext>
            </a:extLst>
          </p:cNvPr>
          <p:cNvSpPr/>
          <p:nvPr/>
        </p:nvSpPr>
        <p:spPr>
          <a:xfrm>
            <a:off x="1427747" y="6286743"/>
            <a:ext cx="973755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Intel Clear"/>
                <a:ea typeface="+mn-ea"/>
                <a:cs typeface="+mn-cs"/>
                <a:hlinkClick r:id="rId3"/>
              </a:rPr>
              <a:t>http://docs.openvinotoolkit.org/latest/_docs_IE_DG_Integrate_with_customer_application_new_API.html</a:t>
            </a:r>
            <a:endParaRPr kumimoji="0" lang="en-US" sz="14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4" name="TextBox 3">
            <a:extLst>
              <a:ext uri="{FF2B5EF4-FFF2-40B4-BE49-F238E27FC236}">
                <a16:creationId xmlns:a16="http://schemas.microsoft.com/office/drawing/2014/main" id="{FD864BF7-68EC-4493-BC11-D9C950139494}"/>
              </a:ext>
            </a:extLst>
          </p:cNvPr>
          <p:cNvSpPr txBox="1"/>
          <p:nvPr/>
        </p:nvSpPr>
        <p:spPr>
          <a:xfrm>
            <a:off x="1002431" y="1951289"/>
            <a:ext cx="1941096" cy="1362075"/>
          </a:xfrm>
          <a:prstGeom prst="round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Intel Clear"/>
                <a:ea typeface="+mn-ea"/>
                <a:cs typeface="+mn-cs"/>
              </a:rPr>
              <a:t>Create Inference Engine Core object</a:t>
            </a:r>
          </a:p>
        </p:txBody>
      </p:sp>
      <p:sp>
        <p:nvSpPr>
          <p:cNvPr id="8" name="TextBox 7">
            <a:extLst>
              <a:ext uri="{FF2B5EF4-FFF2-40B4-BE49-F238E27FC236}">
                <a16:creationId xmlns:a16="http://schemas.microsoft.com/office/drawing/2014/main" id="{8B227118-D75C-4F9E-80CA-6753B6250A0E}"/>
              </a:ext>
            </a:extLst>
          </p:cNvPr>
          <p:cNvSpPr txBox="1"/>
          <p:nvPr/>
        </p:nvSpPr>
        <p:spPr>
          <a:xfrm>
            <a:off x="3775598" y="2121548"/>
            <a:ext cx="1941096" cy="1021556"/>
          </a:xfrm>
          <a:prstGeom prst="round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Intel Clear"/>
                <a:ea typeface="+mn-ea"/>
                <a:cs typeface="+mn-cs"/>
              </a:rPr>
              <a:t>Read the Intermediate Representation</a:t>
            </a:r>
          </a:p>
        </p:txBody>
      </p:sp>
      <p:sp>
        <p:nvSpPr>
          <p:cNvPr id="9" name="TextBox 8">
            <a:extLst>
              <a:ext uri="{FF2B5EF4-FFF2-40B4-BE49-F238E27FC236}">
                <a16:creationId xmlns:a16="http://schemas.microsoft.com/office/drawing/2014/main" id="{A2BA83B5-7FF5-4F1F-9F3E-850C8484F2A9}"/>
              </a:ext>
            </a:extLst>
          </p:cNvPr>
          <p:cNvSpPr txBox="1"/>
          <p:nvPr/>
        </p:nvSpPr>
        <p:spPr>
          <a:xfrm>
            <a:off x="6548765" y="2121548"/>
            <a:ext cx="1941096" cy="1021556"/>
          </a:xfrm>
          <a:prstGeom prst="round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Intel Clear"/>
                <a:ea typeface="+mn-ea"/>
                <a:cs typeface="+mn-cs"/>
              </a:rPr>
              <a:t>Prepare inputs and outputs format</a:t>
            </a:r>
          </a:p>
        </p:txBody>
      </p:sp>
      <p:sp>
        <p:nvSpPr>
          <p:cNvPr id="10" name="TextBox 9">
            <a:extLst>
              <a:ext uri="{FF2B5EF4-FFF2-40B4-BE49-F238E27FC236}">
                <a16:creationId xmlns:a16="http://schemas.microsoft.com/office/drawing/2014/main" id="{F371A9C4-E4CD-4558-81AC-09A258B92D71}"/>
              </a:ext>
            </a:extLst>
          </p:cNvPr>
          <p:cNvSpPr txBox="1"/>
          <p:nvPr/>
        </p:nvSpPr>
        <p:spPr>
          <a:xfrm>
            <a:off x="9321931" y="2121548"/>
            <a:ext cx="2261937" cy="1021556"/>
          </a:xfrm>
          <a:prstGeom prst="round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Intel Clear"/>
                <a:ea typeface="+mn-ea"/>
                <a:cs typeface="+mn-cs"/>
              </a:rPr>
              <a:t>Load Network to device &amp; Create infer request</a:t>
            </a:r>
          </a:p>
        </p:txBody>
      </p:sp>
      <p:sp>
        <p:nvSpPr>
          <p:cNvPr id="11" name="TextBox 10">
            <a:extLst>
              <a:ext uri="{FF2B5EF4-FFF2-40B4-BE49-F238E27FC236}">
                <a16:creationId xmlns:a16="http://schemas.microsoft.com/office/drawing/2014/main" id="{4649BB63-CC36-490C-8242-7A7DC9C49C71}"/>
              </a:ext>
            </a:extLst>
          </p:cNvPr>
          <p:cNvSpPr txBox="1"/>
          <p:nvPr/>
        </p:nvSpPr>
        <p:spPr>
          <a:xfrm>
            <a:off x="2819411" y="4123880"/>
            <a:ext cx="1941096" cy="681038"/>
          </a:xfrm>
          <a:prstGeom prst="round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Intel Clear"/>
                <a:ea typeface="+mn-ea"/>
                <a:cs typeface="+mn-cs"/>
              </a:rPr>
              <a:t> Process the results</a:t>
            </a:r>
          </a:p>
        </p:txBody>
      </p:sp>
      <p:sp>
        <p:nvSpPr>
          <p:cNvPr id="13" name="TextBox 12">
            <a:extLst>
              <a:ext uri="{FF2B5EF4-FFF2-40B4-BE49-F238E27FC236}">
                <a16:creationId xmlns:a16="http://schemas.microsoft.com/office/drawing/2014/main" id="{4015C843-D8E1-431B-9C7D-ADF930B38A94}"/>
              </a:ext>
            </a:extLst>
          </p:cNvPr>
          <p:cNvSpPr txBox="1"/>
          <p:nvPr/>
        </p:nvSpPr>
        <p:spPr>
          <a:xfrm>
            <a:off x="5578218" y="4290896"/>
            <a:ext cx="1941096" cy="340519"/>
          </a:xfrm>
          <a:prstGeom prst="round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Intel Clear"/>
                <a:ea typeface="+mn-ea"/>
                <a:cs typeface="+mn-cs"/>
              </a:rPr>
              <a:t>Run Inference</a:t>
            </a:r>
            <a:endParaRPr kumimoji="0" lang="en-US" sz="20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14" name="TextBox 13">
            <a:extLst>
              <a:ext uri="{FF2B5EF4-FFF2-40B4-BE49-F238E27FC236}">
                <a16:creationId xmlns:a16="http://schemas.microsoft.com/office/drawing/2014/main" id="{F70AFC5C-D11C-4053-AD9C-AF706A6432A2}"/>
              </a:ext>
            </a:extLst>
          </p:cNvPr>
          <p:cNvSpPr txBox="1"/>
          <p:nvPr/>
        </p:nvSpPr>
        <p:spPr>
          <a:xfrm>
            <a:off x="8511804" y="4120638"/>
            <a:ext cx="1941096" cy="681038"/>
          </a:xfrm>
          <a:prstGeom prst="round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Intel Clear"/>
                <a:ea typeface="+mn-ea"/>
                <a:cs typeface="+mn-cs"/>
              </a:rPr>
              <a:t>Prepare input frame</a:t>
            </a:r>
          </a:p>
        </p:txBody>
      </p:sp>
      <p:cxnSp>
        <p:nvCxnSpPr>
          <p:cNvPr id="15" name="Straight Arrow Connector 14">
            <a:extLst>
              <a:ext uri="{FF2B5EF4-FFF2-40B4-BE49-F238E27FC236}">
                <a16:creationId xmlns:a16="http://schemas.microsoft.com/office/drawing/2014/main" id="{25680CC2-6D6C-4FBB-B0FB-8E15C1ADC961}"/>
              </a:ext>
            </a:extLst>
          </p:cNvPr>
          <p:cNvCxnSpPr>
            <a:cxnSpLocks/>
            <a:stCxn id="4" idx="3"/>
            <a:endCxn id="8" idx="1"/>
          </p:cNvCxnSpPr>
          <p:nvPr/>
        </p:nvCxnSpPr>
        <p:spPr>
          <a:xfrm flipV="1">
            <a:off x="2943527" y="2632326"/>
            <a:ext cx="832071"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954B7FC-A3FB-4660-84D4-92E9EFBF9F84}"/>
              </a:ext>
            </a:extLst>
          </p:cNvPr>
          <p:cNvCxnSpPr>
            <a:cxnSpLocks/>
            <a:stCxn id="8" idx="3"/>
            <a:endCxn id="9" idx="1"/>
          </p:cNvCxnSpPr>
          <p:nvPr/>
        </p:nvCxnSpPr>
        <p:spPr>
          <a:xfrm>
            <a:off x="5716694" y="2632326"/>
            <a:ext cx="832071"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9298F23-9AAA-460E-AF4A-6C57CDF272A9}"/>
              </a:ext>
            </a:extLst>
          </p:cNvPr>
          <p:cNvCxnSpPr>
            <a:cxnSpLocks/>
            <a:stCxn id="9" idx="3"/>
            <a:endCxn id="10" idx="1"/>
          </p:cNvCxnSpPr>
          <p:nvPr/>
        </p:nvCxnSpPr>
        <p:spPr>
          <a:xfrm>
            <a:off x="8489861" y="2632326"/>
            <a:ext cx="83207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3EE93654-04A8-470A-B4FC-EE3B2A8F5377}"/>
              </a:ext>
            </a:extLst>
          </p:cNvPr>
          <p:cNvCxnSpPr>
            <a:cxnSpLocks/>
            <a:stCxn id="14" idx="1"/>
            <a:endCxn id="13" idx="3"/>
          </p:cNvCxnSpPr>
          <p:nvPr/>
        </p:nvCxnSpPr>
        <p:spPr>
          <a:xfrm flipH="1" flipV="1">
            <a:off x="7519314" y="4461156"/>
            <a:ext cx="992490"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15BF54EB-C7FD-42F9-B05D-AB36F7113F86}"/>
              </a:ext>
            </a:extLst>
          </p:cNvPr>
          <p:cNvCxnSpPr>
            <a:cxnSpLocks/>
            <a:stCxn id="13" idx="1"/>
            <a:endCxn id="11" idx="3"/>
          </p:cNvCxnSpPr>
          <p:nvPr/>
        </p:nvCxnSpPr>
        <p:spPr>
          <a:xfrm flipH="1">
            <a:off x="4760507" y="4461156"/>
            <a:ext cx="817711" cy="324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88" name="Connector: Elbow 2087">
            <a:extLst>
              <a:ext uri="{FF2B5EF4-FFF2-40B4-BE49-F238E27FC236}">
                <a16:creationId xmlns:a16="http://schemas.microsoft.com/office/drawing/2014/main" id="{B34A0997-E10D-496B-B327-0ED483BABB7D}"/>
              </a:ext>
            </a:extLst>
          </p:cNvPr>
          <p:cNvCxnSpPr>
            <a:cxnSpLocks/>
            <a:stCxn id="11" idx="2"/>
            <a:endCxn id="13" idx="2"/>
          </p:cNvCxnSpPr>
          <p:nvPr/>
        </p:nvCxnSpPr>
        <p:spPr>
          <a:xfrm rot="5400000" flipH="1" flipV="1">
            <a:off x="5082610" y="3338763"/>
            <a:ext cx="173503" cy="2758807"/>
          </a:xfrm>
          <a:prstGeom prst="bentConnector3">
            <a:avLst>
              <a:gd name="adj1" fmla="val -13175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89" name="TextBox 2088">
            <a:extLst>
              <a:ext uri="{FF2B5EF4-FFF2-40B4-BE49-F238E27FC236}">
                <a16:creationId xmlns:a16="http://schemas.microsoft.com/office/drawing/2014/main" id="{DB7E83E5-D322-4714-9E72-44D983412DD0}"/>
              </a:ext>
            </a:extLst>
          </p:cNvPr>
          <p:cNvSpPr txBox="1"/>
          <p:nvPr/>
        </p:nvSpPr>
        <p:spPr>
          <a:xfrm>
            <a:off x="4581860" y="5097009"/>
            <a:ext cx="1175002" cy="215444"/>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Intel Clear"/>
                <a:ea typeface="+mn-ea"/>
                <a:cs typeface="+mn-cs"/>
              </a:rPr>
              <a:t>Inference loop</a:t>
            </a:r>
          </a:p>
        </p:txBody>
      </p:sp>
      <p:cxnSp>
        <p:nvCxnSpPr>
          <p:cNvPr id="16" name="Straight Arrow Connector 15">
            <a:extLst>
              <a:ext uri="{FF2B5EF4-FFF2-40B4-BE49-F238E27FC236}">
                <a16:creationId xmlns:a16="http://schemas.microsoft.com/office/drawing/2014/main" id="{1953D55E-14A6-40EE-9632-0C7B2D0C5D8C}"/>
              </a:ext>
            </a:extLst>
          </p:cNvPr>
          <p:cNvCxnSpPr>
            <a:cxnSpLocks/>
            <a:stCxn id="10" idx="2"/>
            <a:endCxn id="14" idx="0"/>
          </p:cNvCxnSpPr>
          <p:nvPr/>
        </p:nvCxnSpPr>
        <p:spPr>
          <a:xfrm flipH="1">
            <a:off x="9482352" y="3143104"/>
            <a:ext cx="970548" cy="97753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C177A0C-504C-4D1C-85FB-E4E31C259052}"/>
              </a:ext>
            </a:extLst>
          </p:cNvPr>
          <p:cNvSpPr txBox="1"/>
          <p:nvPr/>
        </p:nvSpPr>
        <p:spPr>
          <a:xfrm>
            <a:off x="1427747" y="3373841"/>
            <a:ext cx="1017288" cy="184666"/>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Intel Clear"/>
                <a:ea typeface="+mn-ea"/>
                <a:cs typeface="+mn-cs"/>
              </a:rPr>
              <a:t>ie</a:t>
            </a:r>
            <a:r>
              <a:rPr kumimoji="0" lang="en-US" sz="1200" b="0" i="0" u="none" strike="noStrike" kern="1200" cap="none" spc="0" normalizeH="0" baseline="0" noProof="0" dirty="0">
                <a:ln>
                  <a:noFill/>
                </a:ln>
                <a:solidFill>
                  <a:prstClr val="black"/>
                </a:solidFill>
                <a:effectLst/>
                <a:uLnTx/>
                <a:uFillTx/>
                <a:latin typeface="Intel Clear"/>
                <a:ea typeface="+mn-ea"/>
                <a:cs typeface="+mn-cs"/>
              </a:rPr>
              <a:t> = </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IECore</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p>
        </p:txBody>
      </p:sp>
      <p:sp>
        <p:nvSpPr>
          <p:cNvPr id="29" name="TextBox 28">
            <a:extLst>
              <a:ext uri="{FF2B5EF4-FFF2-40B4-BE49-F238E27FC236}">
                <a16:creationId xmlns:a16="http://schemas.microsoft.com/office/drawing/2014/main" id="{D8F3CBA9-96A7-47D9-9170-13D30E291AE9}"/>
              </a:ext>
            </a:extLst>
          </p:cNvPr>
          <p:cNvSpPr txBox="1"/>
          <p:nvPr/>
        </p:nvSpPr>
        <p:spPr>
          <a:xfrm>
            <a:off x="3338475" y="3211570"/>
            <a:ext cx="2757525" cy="553998"/>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a:ea typeface="+mn-ea"/>
                <a:cs typeface="+mn-cs"/>
              </a:rPr>
              <a:t>net</a:t>
            </a:r>
            <a:r>
              <a:rPr kumimoji="0" lang="en-US" sz="1200" b="0" i="0" u="none" strike="noStrike" kern="1200" cap="none" spc="0" normalizeH="0" baseline="0" noProof="0" dirty="0">
                <a:ln>
                  <a:noFill/>
                </a:ln>
                <a:solidFill>
                  <a:prstClr val="black"/>
                </a:solidFill>
                <a:effectLst/>
                <a:uLnTx/>
                <a:uFillTx/>
                <a:latin typeface="Intel Clear"/>
                <a:ea typeface="+mn-ea"/>
                <a:cs typeface="+mn-cs"/>
              </a:rPr>
              <a:t> = </a:t>
            </a:r>
            <a:r>
              <a:rPr kumimoji="0" lang="en-US" sz="1200" b="1" i="0" u="none" strike="noStrike" kern="1200" cap="none" spc="0" normalizeH="0" baseline="0" noProof="0" dirty="0" err="1">
                <a:ln>
                  <a:noFill/>
                </a:ln>
                <a:solidFill>
                  <a:prstClr val="black"/>
                </a:solidFill>
                <a:effectLst/>
                <a:uLnTx/>
                <a:uFillTx/>
                <a:latin typeface="Intel Clear"/>
                <a:ea typeface="+mn-ea"/>
                <a:cs typeface="+mn-cs"/>
              </a:rPr>
              <a:t>ie.read_network</a:t>
            </a:r>
            <a:r>
              <a:rPr kumimoji="0" lang="en-US" sz="1200" b="0" i="0" u="none" strike="noStrike" kern="1200" cap="none" spc="0" normalizeH="0" baseline="0" noProof="0" dirty="0">
                <a:ln>
                  <a:noFill/>
                </a:ln>
                <a:solidFill>
                  <a:prstClr val="black"/>
                </a:solidFill>
                <a:effectLst/>
                <a:uLnTx/>
                <a:uFillTx/>
                <a:latin typeface="Intel Clear"/>
                <a:ea typeface="+mn-ea"/>
                <a:cs typeface="+mn-cs"/>
              </a:rPr>
              <a:t>(model=</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model_xml</a:t>
            </a:r>
            <a:r>
              <a:rPr kumimoji="0" lang="en-US" sz="1200" b="0" i="0" u="none" strike="noStrike" kern="1200" cap="none" spc="0" normalizeH="0" baseline="0" noProof="0" dirty="0">
                <a:ln>
                  <a:noFill/>
                </a:ln>
                <a:solidFill>
                  <a:prstClr val="black"/>
                </a:solidFill>
                <a:effectLst/>
                <a:uLnTx/>
                <a:uFillTx/>
                <a:latin typeface="Intel Clear"/>
                <a:ea typeface="+mn-ea"/>
                <a:cs typeface="+mn-cs"/>
              </a:rPr>
              <a:t>, weights=</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model_bin</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p>
        </p:txBody>
      </p:sp>
      <p:sp>
        <p:nvSpPr>
          <p:cNvPr id="31" name="TextBox 30">
            <a:extLst>
              <a:ext uri="{FF2B5EF4-FFF2-40B4-BE49-F238E27FC236}">
                <a16:creationId xmlns:a16="http://schemas.microsoft.com/office/drawing/2014/main" id="{1A61F451-0033-40AD-9E4D-AA8E806EF3EF}"/>
              </a:ext>
            </a:extLst>
          </p:cNvPr>
          <p:cNvSpPr txBox="1"/>
          <p:nvPr/>
        </p:nvSpPr>
        <p:spPr>
          <a:xfrm>
            <a:off x="6427448" y="3211570"/>
            <a:ext cx="2556412" cy="369332"/>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input_blob</a:t>
            </a:r>
            <a:r>
              <a:rPr kumimoji="0" lang="en-US" sz="1200" b="0" i="0" u="none" strike="noStrike" kern="1200" cap="none" spc="0" normalizeH="0" baseline="0" noProof="0" dirty="0">
                <a:ln>
                  <a:noFill/>
                </a:ln>
                <a:solidFill>
                  <a:prstClr val="black"/>
                </a:solidFill>
                <a:effectLst/>
                <a:uLnTx/>
                <a:uFillTx/>
                <a:latin typeface="Intel Clear"/>
                <a:ea typeface="+mn-ea"/>
                <a:cs typeface="+mn-cs"/>
              </a:rPr>
              <a:t> = next(</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iter</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r>
              <a:rPr kumimoji="0" lang="en-US" sz="1200" b="1" i="0" u="none" strike="noStrike" kern="1200" cap="none" spc="0" normalizeH="0" baseline="0" noProof="0" dirty="0" err="1">
                <a:ln>
                  <a:noFill/>
                </a:ln>
                <a:solidFill>
                  <a:prstClr val="black"/>
                </a:solidFill>
                <a:effectLst/>
                <a:uLnTx/>
                <a:uFillTx/>
                <a:latin typeface="Intel Clear"/>
                <a:ea typeface="+mn-ea"/>
                <a:cs typeface="+mn-cs"/>
              </a:rPr>
              <a:t>net.inputs</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Intel Clear"/>
                <a:ea typeface="+mn-ea"/>
                <a:cs typeface="+mn-cs"/>
              </a:rPr>
              <a:t>output_blob</a:t>
            </a:r>
            <a:r>
              <a:rPr kumimoji="0" lang="en-US" sz="1200" b="0" i="0" u="none" strike="noStrike" kern="1200" cap="none" spc="0" normalizeH="0" baseline="0" noProof="0" dirty="0">
                <a:ln>
                  <a:noFill/>
                </a:ln>
                <a:solidFill>
                  <a:prstClr val="black"/>
                </a:solidFill>
                <a:effectLst/>
                <a:uLnTx/>
                <a:uFillTx/>
                <a:latin typeface="Intel Clear"/>
                <a:ea typeface="+mn-ea"/>
                <a:cs typeface="+mn-cs"/>
              </a:rPr>
              <a:t> = next(</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iter</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r>
              <a:rPr kumimoji="0" lang="en-US" sz="1200" b="1" i="0" u="none" strike="noStrike" kern="1200" cap="none" spc="0" normalizeH="0" baseline="0" noProof="0" dirty="0" err="1">
                <a:ln>
                  <a:noFill/>
                </a:ln>
                <a:solidFill>
                  <a:prstClr val="black"/>
                </a:solidFill>
                <a:effectLst/>
                <a:uLnTx/>
                <a:uFillTx/>
                <a:latin typeface="Intel Clear"/>
                <a:ea typeface="+mn-ea"/>
                <a:cs typeface="+mn-cs"/>
              </a:rPr>
              <a:t>net.outputs</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p>
        </p:txBody>
      </p:sp>
      <p:sp>
        <p:nvSpPr>
          <p:cNvPr id="32" name="TextBox 31">
            <a:extLst>
              <a:ext uri="{FF2B5EF4-FFF2-40B4-BE49-F238E27FC236}">
                <a16:creationId xmlns:a16="http://schemas.microsoft.com/office/drawing/2014/main" id="{3B55F4B8-4984-4D47-9BF1-38B1837913BC}"/>
              </a:ext>
            </a:extLst>
          </p:cNvPr>
          <p:cNvSpPr txBox="1"/>
          <p:nvPr/>
        </p:nvSpPr>
        <p:spPr>
          <a:xfrm>
            <a:off x="9321931" y="1303523"/>
            <a:ext cx="2384399" cy="738664"/>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Intel Clear"/>
                <a:ea typeface="+mn-ea"/>
                <a:cs typeface="+mn-cs"/>
              </a:rPr>
              <a:t>exec_net</a:t>
            </a:r>
            <a:r>
              <a:rPr kumimoji="0" lang="en-US" sz="1200" b="1" i="0" u="none" strike="noStrike" kern="1200" cap="none" spc="0" normalizeH="0" baseline="0" noProof="0" dirty="0">
                <a:ln>
                  <a:noFill/>
                </a:ln>
                <a:solidFill>
                  <a:prstClr val="black"/>
                </a:solidFill>
                <a:effectLst/>
                <a:uLnTx/>
                <a:uFillTx/>
                <a:latin typeface="Intel Clear"/>
                <a:ea typeface="+mn-ea"/>
                <a:cs typeface="+mn-cs"/>
              </a:rPr>
              <a:t> </a:t>
            </a:r>
            <a:r>
              <a:rPr kumimoji="0" lang="en-US" sz="1200" b="0" i="0" u="none" strike="noStrike" kern="1200" cap="none" spc="0" normalizeH="0" baseline="0" noProof="0" dirty="0">
                <a:ln>
                  <a:noFill/>
                </a:ln>
                <a:solidFill>
                  <a:prstClr val="black"/>
                </a:solidFill>
                <a:effectLst/>
                <a:uLnTx/>
                <a:uFillTx/>
                <a:latin typeface="Intel Clear"/>
                <a:ea typeface="+mn-ea"/>
                <a:cs typeface="+mn-cs"/>
              </a:rPr>
              <a:t>= </a:t>
            </a:r>
            <a:r>
              <a:rPr kumimoji="0" lang="en-US" sz="1200" b="1" i="0" u="none" strike="noStrike" kern="1200" cap="none" spc="0" normalizeH="0" baseline="0" noProof="0" dirty="0" err="1">
                <a:ln>
                  <a:noFill/>
                </a:ln>
                <a:solidFill>
                  <a:prstClr val="black"/>
                </a:solidFill>
                <a:effectLst/>
                <a:uLnTx/>
                <a:uFillTx/>
                <a:latin typeface="Intel Clear"/>
                <a:ea typeface="+mn-ea"/>
                <a:cs typeface="+mn-cs"/>
              </a:rPr>
              <a:t>ie.load_network</a:t>
            </a:r>
            <a:r>
              <a:rPr kumimoji="0" lang="en-US" sz="1200" b="0" i="0" u="none" strike="noStrike" kern="1200" cap="none" spc="0" normalizeH="0" baseline="0" noProof="0" dirty="0">
                <a:ln>
                  <a:noFill/>
                </a:ln>
                <a:solidFill>
                  <a:prstClr val="black"/>
                </a:solidFill>
                <a:effectLst/>
                <a:uLnTx/>
                <a:uFillTx/>
                <a:latin typeface="Intel Clear"/>
                <a:ea typeface="+mn-ea"/>
                <a:cs typeface="+mn-cs"/>
              </a:rPr>
              <a:t>(network=net, </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device_name</a:t>
            </a:r>
            <a:r>
              <a:rPr kumimoji="0" lang="en-US" sz="1200" b="0" i="0" u="none" strike="noStrike" kern="1200" cap="none" spc="0" normalizeH="0" baseline="0" noProof="0" dirty="0">
                <a:ln>
                  <a:noFill/>
                </a:ln>
                <a:solidFill>
                  <a:prstClr val="black"/>
                </a:solidFill>
                <a:effectLst/>
                <a:uLnTx/>
                <a:uFillTx/>
                <a:latin typeface="Intel Clear"/>
                <a:ea typeface="+mn-ea"/>
                <a:cs typeface="+mn-cs"/>
              </a:rPr>
              <a:t>=device, </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num_requests</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request_number</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p>
        </p:txBody>
      </p:sp>
      <p:sp>
        <p:nvSpPr>
          <p:cNvPr id="33" name="TextBox 32">
            <a:extLst>
              <a:ext uri="{FF2B5EF4-FFF2-40B4-BE49-F238E27FC236}">
                <a16:creationId xmlns:a16="http://schemas.microsoft.com/office/drawing/2014/main" id="{48CFA938-FA5C-4D58-A317-E154BE8BB5F8}"/>
              </a:ext>
            </a:extLst>
          </p:cNvPr>
          <p:cNvSpPr txBox="1"/>
          <p:nvPr/>
        </p:nvSpPr>
        <p:spPr>
          <a:xfrm>
            <a:off x="8263355" y="4835399"/>
            <a:ext cx="2871668" cy="738664"/>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Intel Clear"/>
                <a:ea typeface="+mn-ea"/>
                <a:cs typeface="+mn-cs"/>
              </a:rPr>
              <a:t>n, c, h, w = </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net.inputs</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input_blob</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r>
              <a:rPr kumimoji="0" lang="en-US" sz="1200" b="1" i="0" u="none" strike="noStrike" kern="1200" cap="none" spc="0" normalizeH="0" baseline="0" noProof="0" dirty="0">
                <a:ln>
                  <a:noFill/>
                </a:ln>
                <a:solidFill>
                  <a:prstClr val="black"/>
                </a:solidFill>
                <a:effectLst/>
                <a:uLnTx/>
                <a:uFillTx/>
                <a:latin typeface="Intel Clear"/>
                <a:ea typeface="+mn-ea"/>
                <a:cs typeface="+mn-cs"/>
              </a:rPr>
              <a:t>shape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in_frame</a:t>
            </a:r>
            <a:r>
              <a:rPr kumimoji="0" lang="en-US" sz="1200" b="0" i="0" u="none" strike="noStrike" kern="1200" cap="none" spc="0" normalizeH="0" baseline="0" noProof="0" dirty="0">
                <a:ln>
                  <a:noFill/>
                </a:ln>
                <a:solidFill>
                  <a:prstClr val="black"/>
                </a:solidFill>
                <a:effectLst/>
                <a:uLnTx/>
                <a:uFillTx/>
                <a:latin typeface="Intel Clear"/>
                <a:ea typeface="+mn-ea"/>
                <a:cs typeface="+mn-cs"/>
              </a:rPr>
              <a:t> = cv2.</a:t>
            </a:r>
            <a:r>
              <a:rPr kumimoji="0" lang="en-US" sz="1200" b="1" i="0" u="none" strike="noStrike" kern="1200" cap="none" spc="0" normalizeH="0" baseline="0" noProof="0" dirty="0">
                <a:ln>
                  <a:noFill/>
                </a:ln>
                <a:solidFill>
                  <a:prstClr val="black"/>
                </a:solidFill>
                <a:effectLst/>
                <a:uLnTx/>
                <a:uFillTx/>
                <a:latin typeface="Intel Clear"/>
                <a:ea typeface="+mn-ea"/>
                <a:cs typeface="+mn-cs"/>
              </a:rPr>
              <a:t>resize</a:t>
            </a:r>
            <a:r>
              <a:rPr kumimoji="0" lang="en-US" sz="1200" b="0" i="0" u="none" strike="noStrike" kern="1200" cap="none" spc="0" normalizeH="0" baseline="0" noProof="0" dirty="0">
                <a:ln>
                  <a:noFill/>
                </a:ln>
                <a:solidFill>
                  <a:prstClr val="black"/>
                </a:solidFill>
                <a:effectLst/>
                <a:uLnTx/>
                <a:uFillTx/>
                <a:latin typeface="Intel Clear"/>
                <a:ea typeface="+mn-ea"/>
                <a:cs typeface="+mn-cs"/>
              </a:rPr>
              <a:t>(image, (w, 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in_frame</a:t>
            </a:r>
            <a:r>
              <a:rPr kumimoji="0" lang="en-US" sz="1200" b="0" i="0" u="none" strike="noStrike" kern="1200" cap="none" spc="0" normalizeH="0" baseline="0" noProof="0" dirty="0">
                <a:ln>
                  <a:noFill/>
                </a:ln>
                <a:solidFill>
                  <a:prstClr val="black"/>
                </a:solidFill>
                <a:effectLst/>
                <a:uLnTx/>
                <a:uFillTx/>
                <a:latin typeface="Intel Clear"/>
                <a:ea typeface="+mn-ea"/>
                <a:cs typeface="+mn-cs"/>
              </a:rPr>
              <a:t> = </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in_frame.</a:t>
            </a:r>
            <a:r>
              <a:rPr kumimoji="0" lang="en-US" sz="1200" b="1" i="0" u="none" strike="noStrike" kern="1200" cap="none" spc="0" normalizeH="0" baseline="0" noProof="0" dirty="0" err="1">
                <a:ln>
                  <a:noFill/>
                </a:ln>
                <a:solidFill>
                  <a:prstClr val="black"/>
                </a:solidFill>
                <a:effectLst/>
                <a:uLnTx/>
                <a:uFillTx/>
                <a:latin typeface="Intel Clear"/>
                <a:ea typeface="+mn-ea"/>
                <a:cs typeface="+mn-cs"/>
              </a:rPr>
              <a:t>transpose</a:t>
            </a:r>
            <a:r>
              <a:rPr kumimoji="0" lang="en-US" sz="1200" b="0" i="0" u="none" strike="noStrike" kern="1200" cap="none" spc="0" normalizeH="0" baseline="0" noProof="0" dirty="0">
                <a:ln>
                  <a:noFill/>
                </a:ln>
                <a:solidFill>
                  <a:prstClr val="black"/>
                </a:solidFill>
                <a:effectLst/>
                <a:uLnTx/>
                <a:uFillTx/>
                <a:latin typeface="Intel Clear"/>
                <a:ea typeface="+mn-ea"/>
                <a:cs typeface="+mn-cs"/>
              </a:rPr>
              <a:t>((2, 0,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in_frame</a:t>
            </a:r>
            <a:r>
              <a:rPr kumimoji="0" lang="en-US" sz="1200" b="0" i="0" u="none" strike="noStrike" kern="1200" cap="none" spc="0" normalizeH="0" baseline="0" noProof="0" dirty="0">
                <a:ln>
                  <a:noFill/>
                </a:ln>
                <a:solidFill>
                  <a:prstClr val="black"/>
                </a:solidFill>
                <a:effectLst/>
                <a:uLnTx/>
                <a:uFillTx/>
                <a:latin typeface="Intel Clear"/>
                <a:ea typeface="+mn-ea"/>
                <a:cs typeface="+mn-cs"/>
              </a:rPr>
              <a:t> = </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in_frame.</a:t>
            </a:r>
            <a:r>
              <a:rPr kumimoji="0" lang="en-US" sz="1200" b="1" i="0" u="none" strike="noStrike" kern="1200" cap="none" spc="0" normalizeH="0" baseline="0" noProof="0" dirty="0" err="1">
                <a:ln>
                  <a:noFill/>
                </a:ln>
                <a:solidFill>
                  <a:prstClr val="black"/>
                </a:solidFill>
                <a:effectLst/>
                <a:uLnTx/>
                <a:uFillTx/>
                <a:latin typeface="Intel Clear"/>
                <a:ea typeface="+mn-ea"/>
                <a:cs typeface="+mn-cs"/>
              </a:rPr>
              <a:t>reshape</a:t>
            </a:r>
            <a:r>
              <a:rPr kumimoji="0" lang="en-US" sz="1200" b="0" i="0" u="none" strike="noStrike" kern="1200" cap="none" spc="0" normalizeH="0" baseline="0" noProof="0" dirty="0">
                <a:ln>
                  <a:noFill/>
                </a:ln>
                <a:solidFill>
                  <a:prstClr val="black"/>
                </a:solidFill>
                <a:effectLst/>
                <a:uLnTx/>
                <a:uFillTx/>
                <a:latin typeface="Intel Clear"/>
                <a:ea typeface="+mn-ea"/>
                <a:cs typeface="+mn-cs"/>
              </a:rPr>
              <a:t>((n, c, h, w))</a:t>
            </a:r>
          </a:p>
        </p:txBody>
      </p:sp>
      <p:sp>
        <p:nvSpPr>
          <p:cNvPr id="34" name="TextBox 33">
            <a:extLst>
              <a:ext uri="{FF2B5EF4-FFF2-40B4-BE49-F238E27FC236}">
                <a16:creationId xmlns:a16="http://schemas.microsoft.com/office/drawing/2014/main" id="{FA24B802-5DAE-42E5-B2D9-0E64292FB50A}"/>
              </a:ext>
            </a:extLst>
          </p:cNvPr>
          <p:cNvSpPr txBox="1"/>
          <p:nvPr/>
        </p:nvSpPr>
        <p:spPr>
          <a:xfrm>
            <a:off x="5309205" y="3864215"/>
            <a:ext cx="2837654" cy="369332"/>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Intel Clear"/>
                <a:ea typeface="+mn-ea"/>
                <a:cs typeface="+mn-cs"/>
              </a:rPr>
              <a:t>res = </a:t>
            </a:r>
            <a:r>
              <a:rPr kumimoji="0" lang="en-US" sz="1200" b="1" i="0" u="none" strike="noStrike" kern="1200" cap="none" spc="0" normalizeH="0" baseline="0" noProof="0" dirty="0" err="1">
                <a:ln>
                  <a:noFill/>
                </a:ln>
                <a:solidFill>
                  <a:prstClr val="black"/>
                </a:solidFill>
                <a:effectLst/>
                <a:uLnTx/>
                <a:uFillTx/>
                <a:latin typeface="Intel Clear"/>
                <a:ea typeface="+mn-ea"/>
                <a:cs typeface="+mn-cs"/>
              </a:rPr>
              <a:t>exec_net.infer</a:t>
            </a:r>
            <a:r>
              <a:rPr kumimoji="0" lang="en-US" sz="1200" b="0" i="0" u="none" strike="noStrike" kern="1200" cap="none" spc="0" normalizeH="0" baseline="0" noProof="0" dirty="0">
                <a:ln>
                  <a:noFill/>
                </a:ln>
                <a:solidFill>
                  <a:prstClr val="black"/>
                </a:solidFill>
                <a:effectLst/>
                <a:uLnTx/>
                <a:uFillTx/>
                <a:latin typeface="Intel Clear"/>
                <a:ea typeface="+mn-ea"/>
                <a:cs typeface="+mn-cs"/>
              </a:rPr>
              <a:t>(inputs={</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input_blob</a:t>
            </a:r>
            <a:r>
              <a:rPr kumimoji="0" lang="en-US" sz="1200" b="0" i="0" u="none" strike="noStrike" kern="1200" cap="none" spc="0" normalizeH="0" baseline="0" noProof="0" dirty="0">
                <a:ln>
                  <a:noFill/>
                </a:ln>
                <a:solidFill>
                  <a:prstClr val="black"/>
                </a:solidFill>
                <a:effectLst/>
                <a:uLnTx/>
                <a:uFillTx/>
                <a:latin typeface="Intel Clear"/>
                <a:ea typeface="+mn-ea"/>
                <a:cs typeface="+mn-cs"/>
              </a:rPr>
              <a:t>: </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in_frame</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p>
        </p:txBody>
      </p:sp>
    </p:spTree>
    <p:extLst>
      <p:ext uri="{BB962C8B-B14F-4D97-AF65-F5344CB8AC3E}">
        <p14:creationId xmlns:p14="http://schemas.microsoft.com/office/powerpoint/2010/main" val="162784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7484" y="1970086"/>
            <a:ext cx="10970683" cy="4567767"/>
          </a:xfrm>
        </p:spPr>
        <p:txBody>
          <a:bodyPr/>
          <a:lstStyle/>
          <a:p>
            <a:r>
              <a:rPr lang="en-US" sz="2400" dirty="0"/>
              <a:t>Many deep learning networks are available—choose the one you need.</a:t>
            </a:r>
          </a:p>
          <a:p>
            <a:endParaRPr lang="en-US" dirty="0"/>
          </a:p>
          <a:p>
            <a:endParaRPr lang="en-US" dirty="0"/>
          </a:p>
          <a:p>
            <a:endParaRPr lang="en-US" dirty="0"/>
          </a:p>
          <a:p>
            <a:endParaRPr lang="en-US" dirty="0"/>
          </a:p>
          <a:p>
            <a:r>
              <a:rPr lang="en-US" sz="2400" dirty="0"/>
              <a:t>The complexity of the problem (data set) dictates the network structure. The more complex the problem, the more ‘features’ required, the deeper the network.</a:t>
            </a:r>
          </a:p>
          <a:p>
            <a:endParaRPr lang="en-US" dirty="0"/>
          </a:p>
        </p:txBody>
      </p:sp>
      <p:sp>
        <p:nvSpPr>
          <p:cNvPr id="3" name="Title 2"/>
          <p:cNvSpPr>
            <a:spLocks noGrp="1"/>
          </p:cNvSpPr>
          <p:nvPr>
            <p:ph type="title"/>
          </p:nvPr>
        </p:nvSpPr>
        <p:spPr/>
        <p:txBody>
          <a:bodyPr/>
          <a:lstStyle/>
          <a:p>
            <a:r>
              <a:rPr lang="en-US" sz="3600" dirty="0"/>
              <a:t>Inference on an Intel® Edge System</a:t>
            </a:r>
            <a:br>
              <a:rPr lang="en-US" sz="3600" dirty="0"/>
            </a:br>
            <a:endParaRPr lang="en-US" sz="36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67" b="0" i="0" u="none" strike="noStrike" kern="1200" cap="none" spc="0" normalizeH="0" baseline="0" noProof="0" dirty="0">
              <a:ln>
                <a:noFill/>
              </a:ln>
              <a:solidFill>
                <a:srgbClr val="000000"/>
              </a:solidFill>
              <a:effectLst/>
              <a:uLnTx/>
              <a:uFillTx/>
              <a:latin typeface="Intel Clear"/>
              <a:ea typeface="+mn-ea"/>
              <a:cs typeface="Intel Clear"/>
            </a:endParaRPr>
          </a:p>
        </p:txBody>
      </p:sp>
      <p:pic>
        <p:nvPicPr>
          <p:cNvPr id="11"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84" y="2319815"/>
            <a:ext cx="10972800" cy="2266122"/>
          </a:xfrm>
          <a:prstGeom prst="rect">
            <a:avLst/>
          </a:prstGeom>
        </p:spPr>
      </p:pic>
    </p:spTree>
    <p:extLst>
      <p:ext uri="{BB962C8B-B14F-4D97-AF65-F5344CB8AC3E}">
        <p14:creationId xmlns:p14="http://schemas.microsoft.com/office/powerpoint/2010/main" val="203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1B3F0F-1C28-461D-9E60-C4C45D773832}"/>
              </a:ext>
            </a:extLst>
          </p:cNvPr>
          <p:cNvPicPr>
            <a:picLocks noChangeAspect="1"/>
          </p:cNvPicPr>
          <p:nvPr/>
        </p:nvPicPr>
        <p:blipFill rotWithShape="1">
          <a:blip r:embed="rId3"/>
          <a:srcRect l="2340"/>
          <a:stretch/>
        </p:blipFill>
        <p:spPr>
          <a:xfrm>
            <a:off x="6513922" y="1519436"/>
            <a:ext cx="5178206" cy="4990423"/>
          </a:xfrm>
          <a:prstGeom prst="rect">
            <a:avLst/>
          </a:prstGeom>
        </p:spPr>
      </p:pic>
      <p:sp>
        <p:nvSpPr>
          <p:cNvPr id="2" name="Content Placeholder 1">
            <a:extLst>
              <a:ext uri="{FF2B5EF4-FFF2-40B4-BE49-F238E27FC236}">
                <a16:creationId xmlns:a16="http://schemas.microsoft.com/office/drawing/2014/main" id="{37F035A9-76F3-4612-ADCF-023CAB120631}"/>
              </a:ext>
            </a:extLst>
          </p:cNvPr>
          <p:cNvSpPr>
            <a:spLocks noGrp="1"/>
          </p:cNvSpPr>
          <p:nvPr>
            <p:ph sz="quarter" idx="13"/>
          </p:nvPr>
        </p:nvSpPr>
        <p:spPr>
          <a:xfrm>
            <a:off x="607483" y="1702353"/>
            <a:ext cx="4269317" cy="455632"/>
          </a:xfrm>
        </p:spPr>
        <p:txBody>
          <a:bodyPr>
            <a:normAutofit/>
          </a:bodyPr>
          <a:lstStyle/>
          <a:p>
            <a:r>
              <a:rPr lang="en-US" sz="1800" dirty="0"/>
              <a:t>Process the results (Post-processing)</a:t>
            </a:r>
          </a:p>
          <a:p>
            <a:endParaRPr lang="en-US" sz="1800" b="1" dirty="0"/>
          </a:p>
        </p:txBody>
      </p:sp>
      <p:sp>
        <p:nvSpPr>
          <p:cNvPr id="5" name="Slide Number Placeholder 4">
            <a:extLst>
              <a:ext uri="{FF2B5EF4-FFF2-40B4-BE49-F238E27FC236}">
                <a16:creationId xmlns:a16="http://schemas.microsoft.com/office/drawing/2014/main" id="{184EA59E-33D1-4A94-A055-C1BF1AB366C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8" name="Title 3">
            <a:extLst>
              <a:ext uri="{FF2B5EF4-FFF2-40B4-BE49-F238E27FC236}">
                <a16:creationId xmlns:a16="http://schemas.microsoft.com/office/drawing/2014/main" id="{92F2D027-8387-4C05-B5F9-E3855DAC40D3}"/>
              </a:ext>
            </a:extLst>
          </p:cNvPr>
          <p:cNvSpPr>
            <a:spLocks noGrp="1"/>
          </p:cNvSpPr>
          <p:nvPr>
            <p:ph type="title"/>
          </p:nvPr>
        </p:nvSpPr>
        <p:spPr>
          <a:xfrm>
            <a:off x="607483" y="874672"/>
            <a:ext cx="10974916" cy="852064"/>
          </a:xfrm>
        </p:spPr>
        <p:txBody>
          <a:bodyPr/>
          <a:lstStyle/>
          <a:p>
            <a:r>
              <a:rPr lang="en-US" sz="4400" b="1" dirty="0"/>
              <a:t>Process the results</a:t>
            </a:r>
            <a:br>
              <a:rPr lang="en-US" b="1" dirty="0"/>
            </a:br>
            <a:r>
              <a:rPr lang="en-US" sz="2400" b="1" dirty="0"/>
              <a:t>Object Detection SSD example</a:t>
            </a:r>
            <a:endParaRPr lang="en-US" dirty="0"/>
          </a:p>
        </p:txBody>
      </p:sp>
      <p:pic>
        <p:nvPicPr>
          <p:cNvPr id="3" name="Picture 2">
            <a:extLst>
              <a:ext uri="{FF2B5EF4-FFF2-40B4-BE49-F238E27FC236}">
                <a16:creationId xmlns:a16="http://schemas.microsoft.com/office/drawing/2014/main" id="{B5733EC4-1FA1-41A6-8CD7-01ABDD42019D}"/>
              </a:ext>
            </a:extLst>
          </p:cNvPr>
          <p:cNvPicPr>
            <a:picLocks noChangeAspect="1"/>
          </p:cNvPicPr>
          <p:nvPr/>
        </p:nvPicPr>
        <p:blipFill>
          <a:blip r:embed="rId4"/>
          <a:stretch>
            <a:fillRect/>
          </a:stretch>
        </p:blipFill>
        <p:spPr>
          <a:xfrm>
            <a:off x="595291" y="2328673"/>
            <a:ext cx="5782322" cy="3194303"/>
          </a:xfrm>
          <a:prstGeom prst="rect">
            <a:avLst/>
          </a:prstGeom>
        </p:spPr>
      </p:pic>
    </p:spTree>
    <p:extLst>
      <p:ext uri="{BB962C8B-B14F-4D97-AF65-F5344CB8AC3E}">
        <p14:creationId xmlns:p14="http://schemas.microsoft.com/office/powerpoint/2010/main" val="114311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804382" y="6296525"/>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49C099-0C48-4E3A-820A-03004F7C0F11}"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6" name="Content Placeholder 5"/>
          <p:cNvSpPr>
            <a:spLocks noGrp="1"/>
          </p:cNvSpPr>
          <p:nvPr>
            <p:ph sz="half" idx="1"/>
          </p:nvPr>
        </p:nvSpPr>
        <p:spPr>
          <a:xfrm>
            <a:off x="607486" y="1828800"/>
            <a:ext cx="10910438" cy="1713619"/>
          </a:xfrm>
        </p:spPr>
        <p:txBody>
          <a:bodyPr numCol="2" spcCol="365760">
            <a:noAutofit/>
          </a:bodyPr>
          <a:lstStyle/>
          <a:p>
            <a:pPr>
              <a:spcBef>
                <a:spcPts val="600"/>
              </a:spcBef>
            </a:pPr>
            <a:r>
              <a:rPr lang="en-US" sz="1600" b="0" dirty="0">
                <a:solidFill>
                  <a:schemeClr val="tx1">
                    <a:lumMod val="65000"/>
                    <a:lumOff val="35000"/>
                  </a:schemeClr>
                </a:solidFill>
              </a:rPr>
              <a:t>In IE API model can be executed by </a:t>
            </a:r>
            <a:r>
              <a:rPr lang="en-US" sz="1600" dirty="0">
                <a:solidFill>
                  <a:schemeClr val="tx1">
                    <a:lumMod val="65000"/>
                    <a:lumOff val="35000"/>
                  </a:schemeClr>
                </a:solidFill>
              </a:rPr>
              <a:t>Infer Request </a:t>
            </a:r>
            <a:r>
              <a:rPr lang="en-US" sz="1600" b="0" dirty="0">
                <a:solidFill>
                  <a:schemeClr val="tx1">
                    <a:lumMod val="65000"/>
                    <a:lumOff val="35000"/>
                  </a:schemeClr>
                </a:solidFill>
              </a:rPr>
              <a:t>which can be:</a:t>
            </a:r>
          </a:p>
          <a:p>
            <a:pPr marL="342900" indent="-342900">
              <a:spcBef>
                <a:spcPts val="600"/>
              </a:spcBef>
              <a:buFont typeface="Wingdings" panose="05000000000000000000" pitchFamily="2" charset="2"/>
              <a:buChar char="§"/>
            </a:pPr>
            <a:r>
              <a:rPr lang="en-US" sz="1600" dirty="0">
                <a:solidFill>
                  <a:schemeClr val="tx1">
                    <a:lumMod val="65000"/>
                    <a:lumOff val="35000"/>
                  </a:schemeClr>
                </a:solidFill>
              </a:rPr>
              <a:t>Synchronous</a:t>
            </a:r>
            <a:r>
              <a:rPr lang="en-US" sz="1600" b="0" dirty="0">
                <a:solidFill>
                  <a:schemeClr val="tx1">
                    <a:lumMod val="65000"/>
                    <a:lumOff val="35000"/>
                  </a:schemeClr>
                </a:solidFill>
              </a:rPr>
              <a:t> - blocks until inference is completed. </a:t>
            </a:r>
          </a:p>
          <a:p>
            <a:pPr marL="643459" lvl="1" indent="-342900">
              <a:spcBef>
                <a:spcPts val="600"/>
              </a:spcBef>
              <a:buFont typeface="Wingdings" panose="05000000000000000000" pitchFamily="2" charset="2"/>
              <a:buChar char="§"/>
            </a:pPr>
            <a:r>
              <a:rPr lang="en-US" sz="1200" dirty="0" err="1"/>
              <a:t>exec_net.infer</a:t>
            </a:r>
            <a:r>
              <a:rPr lang="en-US" sz="1200" dirty="0"/>
              <a:t>(inputs = {</a:t>
            </a:r>
            <a:r>
              <a:rPr lang="en-US" sz="1200" dirty="0" err="1"/>
              <a:t>input_blob</a:t>
            </a:r>
            <a:r>
              <a:rPr lang="en-US" sz="1200" dirty="0"/>
              <a:t>: </a:t>
            </a:r>
            <a:r>
              <a:rPr lang="en-US" sz="1200" dirty="0" err="1"/>
              <a:t>in_frame</a:t>
            </a:r>
            <a:r>
              <a:rPr lang="en-US" sz="1200" dirty="0"/>
              <a:t>})</a:t>
            </a:r>
          </a:p>
          <a:p>
            <a:pPr marL="643459" lvl="1" indent="-342900">
              <a:spcBef>
                <a:spcPts val="600"/>
              </a:spcBef>
              <a:buFont typeface="Wingdings" panose="05000000000000000000" pitchFamily="2" charset="2"/>
              <a:buChar char="§"/>
            </a:pPr>
            <a:endParaRPr lang="en-US" sz="1200" b="0" dirty="0">
              <a:solidFill>
                <a:schemeClr val="tx1">
                  <a:lumMod val="65000"/>
                  <a:lumOff val="35000"/>
                </a:schemeClr>
              </a:solidFill>
            </a:endParaRPr>
          </a:p>
          <a:p>
            <a:pPr marL="342900" indent="-342900">
              <a:spcBef>
                <a:spcPts val="600"/>
              </a:spcBef>
              <a:buFont typeface="Wingdings" panose="05000000000000000000" pitchFamily="2" charset="2"/>
              <a:buChar char="§"/>
            </a:pPr>
            <a:endParaRPr lang="en-US" sz="1600" dirty="0">
              <a:solidFill>
                <a:schemeClr val="tx1">
                  <a:lumMod val="65000"/>
                  <a:lumOff val="35000"/>
                </a:schemeClr>
              </a:solidFill>
            </a:endParaRPr>
          </a:p>
          <a:p>
            <a:pPr marL="342900" indent="-342900">
              <a:spcBef>
                <a:spcPts val="600"/>
              </a:spcBef>
              <a:buFont typeface="Wingdings" panose="05000000000000000000" pitchFamily="2" charset="2"/>
              <a:buChar char="§"/>
            </a:pPr>
            <a:r>
              <a:rPr lang="en-US" sz="1600" dirty="0">
                <a:solidFill>
                  <a:schemeClr val="tx1">
                    <a:lumMod val="65000"/>
                    <a:lumOff val="35000"/>
                  </a:schemeClr>
                </a:solidFill>
              </a:rPr>
              <a:t>Asynchronous </a:t>
            </a:r>
            <a:r>
              <a:rPr lang="en-US" sz="1600" b="0" dirty="0">
                <a:solidFill>
                  <a:schemeClr val="tx1">
                    <a:lumMod val="65000"/>
                    <a:lumOff val="35000"/>
                  </a:schemeClr>
                </a:solidFill>
              </a:rPr>
              <a:t>– checks the execution status with the wait, or specify a completion callback </a:t>
            </a:r>
            <a:r>
              <a:rPr lang="en-US" sz="1600" b="0" i="1" dirty="0">
                <a:solidFill>
                  <a:schemeClr val="tx1">
                    <a:lumMod val="65000"/>
                    <a:lumOff val="35000"/>
                  </a:schemeClr>
                </a:solidFill>
              </a:rPr>
              <a:t>(recommended way)</a:t>
            </a:r>
            <a:r>
              <a:rPr lang="en-US" sz="1600" b="0" dirty="0">
                <a:solidFill>
                  <a:schemeClr val="tx1">
                    <a:lumMod val="65000"/>
                    <a:lumOff val="35000"/>
                  </a:schemeClr>
                </a:solidFill>
              </a:rPr>
              <a:t>. </a:t>
            </a:r>
          </a:p>
          <a:p>
            <a:pPr marL="643459" lvl="1" indent="-342900">
              <a:spcBef>
                <a:spcPts val="600"/>
              </a:spcBef>
              <a:buFont typeface="Wingdings" panose="05000000000000000000" pitchFamily="2" charset="2"/>
              <a:buChar char="§"/>
            </a:pPr>
            <a:r>
              <a:rPr lang="en-US" sz="1200" dirty="0" err="1"/>
              <a:t>exec_net.start_async</a:t>
            </a:r>
            <a:r>
              <a:rPr lang="en-US" sz="1200" dirty="0"/>
              <a:t>(</a:t>
            </a:r>
            <a:r>
              <a:rPr lang="en-US" sz="1200" dirty="0" err="1"/>
              <a:t>request_id</a:t>
            </a:r>
            <a:r>
              <a:rPr lang="en-US" sz="1200" dirty="0"/>
              <a:t> = id, inputs={</a:t>
            </a:r>
            <a:r>
              <a:rPr lang="en-US" sz="1200" dirty="0" err="1"/>
              <a:t>input_blob</a:t>
            </a:r>
            <a:r>
              <a:rPr lang="en-US" sz="1200" dirty="0"/>
              <a:t>: </a:t>
            </a:r>
            <a:r>
              <a:rPr lang="en-US" sz="1200" dirty="0" err="1"/>
              <a:t>in_frame</a:t>
            </a:r>
            <a:r>
              <a:rPr lang="en-US" sz="1200" dirty="0"/>
              <a:t>})</a:t>
            </a:r>
          </a:p>
          <a:p>
            <a:pPr marL="643459" lvl="1" indent="-342900">
              <a:spcBef>
                <a:spcPts val="600"/>
              </a:spcBef>
              <a:buFont typeface="Wingdings" panose="05000000000000000000" pitchFamily="2" charset="2"/>
              <a:buChar char="§"/>
            </a:pPr>
            <a:r>
              <a:rPr lang="en-US" sz="1200" dirty="0"/>
              <a:t>If </a:t>
            </a:r>
            <a:r>
              <a:rPr lang="en-US" sz="1200" dirty="0" err="1"/>
              <a:t>exec_net.requests</a:t>
            </a:r>
            <a:r>
              <a:rPr lang="en-US" sz="1200" dirty="0"/>
              <a:t>[id].wait() != 0</a:t>
            </a:r>
          </a:p>
          <a:p>
            <a:pPr lvl="2" indent="0">
              <a:spcBef>
                <a:spcPts val="600"/>
              </a:spcBef>
              <a:buNone/>
            </a:pPr>
            <a:r>
              <a:rPr lang="en-US" sz="1200" b="0" dirty="0">
                <a:solidFill>
                  <a:schemeClr val="tx1">
                    <a:lumMod val="65000"/>
                    <a:lumOff val="35000"/>
                  </a:schemeClr>
                </a:solidFill>
              </a:rPr>
              <a:t>		</a:t>
            </a:r>
            <a:r>
              <a:rPr lang="en-US" sz="1200" dirty="0"/>
              <a:t>do something</a:t>
            </a:r>
          </a:p>
        </p:txBody>
      </p:sp>
      <p:sp>
        <p:nvSpPr>
          <p:cNvPr id="5" name="Title 4"/>
          <p:cNvSpPr>
            <a:spLocks noGrp="1"/>
          </p:cNvSpPr>
          <p:nvPr>
            <p:ph type="title"/>
          </p:nvPr>
        </p:nvSpPr>
        <p:spPr>
          <a:xfrm>
            <a:off x="607486" y="791468"/>
            <a:ext cx="10972800" cy="875176"/>
          </a:xfrm>
        </p:spPr>
        <p:txBody>
          <a:bodyPr/>
          <a:lstStyle/>
          <a:p>
            <a:r>
              <a:rPr lang="en-US" sz="5333" dirty="0"/>
              <a:t>Inference</a:t>
            </a:r>
            <a:r>
              <a:rPr lang="en-US" sz="3200" b="1" dirty="0">
                <a:solidFill>
                  <a:srgbClr val="00B0F0"/>
                </a:solidFill>
                <a:latin typeface="Intel Clear (Основной текст)"/>
              </a:rPr>
              <a:t> </a:t>
            </a:r>
            <a:r>
              <a:rPr lang="en-US" sz="5333" dirty="0"/>
              <a:t>Engine</a:t>
            </a:r>
            <a:br>
              <a:rPr lang="en-US" dirty="0"/>
            </a:br>
            <a:r>
              <a:rPr lang="en-US" sz="2133" b="1" cap="none" dirty="0">
                <a:solidFill>
                  <a:srgbClr val="0071C5"/>
                </a:solidFill>
                <a:latin typeface="+mn-lt"/>
                <a:ea typeface="+mn-ea"/>
                <a:cs typeface="Intel Clear" panose="020B0604020203020204" pitchFamily="34" charset="0"/>
              </a:rPr>
              <a:t>Synchronous vs Asynchronous Execution</a:t>
            </a:r>
          </a:p>
        </p:txBody>
      </p:sp>
      <p:grpSp>
        <p:nvGrpSpPr>
          <p:cNvPr id="23" name="Group 22">
            <a:extLst>
              <a:ext uri="{FF2B5EF4-FFF2-40B4-BE49-F238E27FC236}">
                <a16:creationId xmlns:a16="http://schemas.microsoft.com/office/drawing/2014/main" id="{48C45EA8-56A2-4EBF-B863-4CD9447C5729}"/>
              </a:ext>
            </a:extLst>
          </p:cNvPr>
          <p:cNvGrpSpPr/>
          <p:nvPr/>
        </p:nvGrpSpPr>
        <p:grpSpPr>
          <a:xfrm>
            <a:off x="2146414" y="3984454"/>
            <a:ext cx="8010144" cy="2030583"/>
            <a:chOff x="2146414" y="3984454"/>
            <a:chExt cx="8010144" cy="2030583"/>
          </a:xfrm>
        </p:grpSpPr>
        <p:grpSp>
          <p:nvGrpSpPr>
            <p:cNvPr id="4" name="Group 3"/>
            <p:cNvGrpSpPr/>
            <p:nvPr/>
          </p:nvGrpSpPr>
          <p:grpSpPr>
            <a:xfrm>
              <a:off x="4204905" y="3984454"/>
              <a:ext cx="4159373" cy="2030583"/>
              <a:chOff x="4189043" y="2624364"/>
              <a:chExt cx="4159373" cy="2030583"/>
            </a:xfrm>
          </p:grpSpPr>
          <p:sp>
            <p:nvSpPr>
              <p:cNvPr id="7" name="TextBox 6"/>
              <p:cNvSpPr txBox="1"/>
              <p:nvPr/>
            </p:nvSpPr>
            <p:spPr>
              <a:xfrm>
                <a:off x="4189043" y="2624364"/>
                <a:ext cx="773724" cy="226646"/>
              </a:xfrm>
              <a:prstGeom prst="rect">
                <a:avLst/>
              </a:prstGeom>
              <a:solidFill>
                <a:schemeClr val="tx2">
                  <a:lumMod val="20000"/>
                  <a:lumOff val="80000"/>
                </a:schemeClr>
              </a:solidFill>
              <a:ln w="25400">
                <a:solidFill>
                  <a:schemeClr val="accent1">
                    <a:shade val="50000"/>
                  </a:schemeClr>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Transfer 1</a:t>
                </a:r>
              </a:p>
            </p:txBody>
          </p:sp>
          <p:sp>
            <p:nvSpPr>
              <p:cNvPr id="8" name="TextBox 7"/>
              <p:cNvSpPr txBox="1"/>
              <p:nvPr/>
            </p:nvSpPr>
            <p:spPr>
              <a:xfrm>
                <a:off x="5068274" y="2930950"/>
                <a:ext cx="1145320" cy="216480"/>
              </a:xfrm>
              <a:prstGeom prst="rect">
                <a:avLst/>
              </a:prstGeom>
              <a:solidFill>
                <a:schemeClr val="accent6">
                  <a:lumMod val="20000"/>
                  <a:lumOff val="80000"/>
                </a:schemeClr>
              </a:solidFill>
              <a:ln w="22225">
                <a:solidFill>
                  <a:schemeClr val="accent1">
                    <a:shade val="50000"/>
                  </a:schemeClr>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Inference 1</a:t>
                </a:r>
              </a:p>
            </p:txBody>
          </p:sp>
          <p:sp>
            <p:nvSpPr>
              <p:cNvPr id="9" name="TextBox 8"/>
              <p:cNvSpPr txBox="1"/>
              <p:nvPr/>
            </p:nvSpPr>
            <p:spPr>
              <a:xfrm>
                <a:off x="6340414" y="2624364"/>
                <a:ext cx="773724" cy="226646"/>
              </a:xfrm>
              <a:prstGeom prst="rect">
                <a:avLst/>
              </a:prstGeom>
              <a:solidFill>
                <a:schemeClr val="tx2">
                  <a:lumMod val="20000"/>
                  <a:lumOff val="80000"/>
                </a:schemeClr>
              </a:solidFill>
              <a:ln w="25400">
                <a:solidFill>
                  <a:schemeClr val="accent1">
                    <a:shade val="50000"/>
                  </a:schemeClr>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Transfer </a:t>
                </a:r>
                <a:r>
                  <a:rPr kumimoji="0" lang="ru-RU" sz="1200" b="0" i="0" u="none" strike="noStrike" kern="1200" cap="none" spc="0" normalizeH="0" baseline="0" noProof="0" dirty="0">
                    <a:ln>
                      <a:noFill/>
                    </a:ln>
                    <a:solidFill>
                      <a:srgbClr val="003C71"/>
                    </a:solidFill>
                    <a:effectLst/>
                    <a:uLnTx/>
                    <a:uFillTx/>
                    <a:latin typeface="Intel Clear"/>
                    <a:ea typeface="+mn-ea"/>
                    <a:cs typeface="+mn-cs"/>
                  </a:rPr>
                  <a:t>2</a:t>
                </a:r>
                <a:endParaRPr kumimoji="0" lang="en-US" sz="1200" b="0" i="0" u="none" strike="noStrike" kern="1200" cap="none" spc="0" normalizeH="0" baseline="0" noProof="0" dirty="0">
                  <a:ln>
                    <a:noFill/>
                  </a:ln>
                  <a:solidFill>
                    <a:srgbClr val="003C71"/>
                  </a:solidFill>
                  <a:effectLst/>
                  <a:uLnTx/>
                  <a:uFillTx/>
                  <a:latin typeface="Intel Clear"/>
                  <a:ea typeface="+mn-ea"/>
                  <a:cs typeface="+mn-cs"/>
                </a:endParaRPr>
              </a:p>
            </p:txBody>
          </p:sp>
          <p:sp>
            <p:nvSpPr>
              <p:cNvPr id="10" name="TextBox 9"/>
              <p:cNvSpPr txBox="1"/>
              <p:nvPr/>
            </p:nvSpPr>
            <p:spPr>
              <a:xfrm>
                <a:off x="4189043" y="4111158"/>
                <a:ext cx="773724" cy="226646"/>
              </a:xfrm>
              <a:prstGeom prst="rect">
                <a:avLst/>
              </a:prstGeom>
              <a:solidFill>
                <a:schemeClr val="tx2">
                  <a:lumMod val="20000"/>
                  <a:lumOff val="80000"/>
                </a:schemeClr>
              </a:solidFill>
              <a:ln w="25400">
                <a:solidFill>
                  <a:schemeClr val="accent1">
                    <a:shade val="50000"/>
                  </a:schemeClr>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Transfer 1</a:t>
                </a:r>
              </a:p>
            </p:txBody>
          </p:sp>
          <p:sp>
            <p:nvSpPr>
              <p:cNvPr id="11" name="TextBox 10"/>
              <p:cNvSpPr txBox="1"/>
              <p:nvPr/>
            </p:nvSpPr>
            <p:spPr>
              <a:xfrm>
                <a:off x="5153720" y="4111158"/>
                <a:ext cx="773724" cy="226646"/>
              </a:xfrm>
              <a:prstGeom prst="rect">
                <a:avLst/>
              </a:prstGeom>
              <a:solidFill>
                <a:schemeClr val="tx2">
                  <a:lumMod val="20000"/>
                  <a:lumOff val="80000"/>
                </a:schemeClr>
              </a:solidFill>
              <a:ln w="25400">
                <a:solidFill>
                  <a:schemeClr val="accent1">
                    <a:shade val="50000"/>
                  </a:schemeClr>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Transfer </a:t>
                </a:r>
                <a:r>
                  <a:rPr kumimoji="0" lang="ru-RU" sz="1200" b="0" i="0" u="none" strike="noStrike" kern="1200" cap="none" spc="0" normalizeH="0" baseline="0" noProof="0" dirty="0">
                    <a:ln>
                      <a:noFill/>
                    </a:ln>
                    <a:solidFill>
                      <a:srgbClr val="003C71"/>
                    </a:solidFill>
                    <a:effectLst/>
                    <a:uLnTx/>
                    <a:uFillTx/>
                    <a:latin typeface="Intel Clear"/>
                    <a:ea typeface="+mn-ea"/>
                    <a:cs typeface="+mn-cs"/>
                  </a:rPr>
                  <a:t>2</a:t>
                </a:r>
                <a:endParaRPr kumimoji="0" lang="en-US" sz="1200" b="0" i="0" u="none" strike="noStrike" kern="1200" cap="none" spc="0" normalizeH="0" baseline="0" noProof="0" dirty="0">
                  <a:ln>
                    <a:noFill/>
                  </a:ln>
                  <a:solidFill>
                    <a:srgbClr val="003C71"/>
                  </a:solidFill>
                  <a:effectLst/>
                  <a:uLnTx/>
                  <a:uFillTx/>
                  <a:latin typeface="Intel Clear"/>
                  <a:ea typeface="+mn-ea"/>
                  <a:cs typeface="+mn-cs"/>
                </a:endParaRPr>
              </a:p>
            </p:txBody>
          </p:sp>
          <p:sp>
            <p:nvSpPr>
              <p:cNvPr id="12" name="TextBox 11"/>
              <p:cNvSpPr txBox="1"/>
              <p:nvPr/>
            </p:nvSpPr>
            <p:spPr>
              <a:xfrm>
                <a:off x="7203096" y="2930950"/>
                <a:ext cx="1145320" cy="216480"/>
              </a:xfrm>
              <a:prstGeom prst="rect">
                <a:avLst/>
              </a:prstGeom>
              <a:solidFill>
                <a:schemeClr val="accent6">
                  <a:lumMod val="20000"/>
                  <a:lumOff val="80000"/>
                </a:schemeClr>
              </a:solidFill>
              <a:ln w="22225">
                <a:solidFill>
                  <a:schemeClr val="accent1">
                    <a:shade val="50000"/>
                  </a:schemeClr>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Inference </a:t>
                </a:r>
                <a:r>
                  <a:rPr kumimoji="0" lang="ru-RU" sz="1200" b="0" i="0" u="none" strike="noStrike" kern="1200" cap="none" spc="0" normalizeH="0" baseline="0" noProof="0" dirty="0">
                    <a:ln>
                      <a:noFill/>
                    </a:ln>
                    <a:solidFill>
                      <a:srgbClr val="003C71"/>
                    </a:solidFill>
                    <a:effectLst/>
                    <a:uLnTx/>
                    <a:uFillTx/>
                    <a:latin typeface="Intel Clear"/>
                    <a:ea typeface="+mn-ea"/>
                    <a:cs typeface="+mn-cs"/>
                  </a:rPr>
                  <a:t>2</a:t>
                </a:r>
                <a:endParaRPr kumimoji="0" lang="en-US" sz="1200" b="0" i="0" u="none" strike="noStrike" kern="1200" cap="none" spc="0" normalizeH="0" baseline="0" noProof="0" dirty="0">
                  <a:ln>
                    <a:noFill/>
                  </a:ln>
                  <a:solidFill>
                    <a:srgbClr val="003C71"/>
                  </a:solidFill>
                  <a:effectLst/>
                  <a:uLnTx/>
                  <a:uFillTx/>
                  <a:latin typeface="Intel Clear"/>
                  <a:ea typeface="+mn-ea"/>
                  <a:cs typeface="+mn-cs"/>
                </a:endParaRPr>
              </a:p>
            </p:txBody>
          </p:sp>
          <p:sp>
            <p:nvSpPr>
              <p:cNvPr id="13" name="TextBox 12"/>
              <p:cNvSpPr txBox="1"/>
              <p:nvPr/>
            </p:nvSpPr>
            <p:spPr>
              <a:xfrm>
                <a:off x="5068274" y="4438467"/>
                <a:ext cx="1145320" cy="216480"/>
              </a:xfrm>
              <a:prstGeom prst="rect">
                <a:avLst/>
              </a:prstGeom>
              <a:solidFill>
                <a:schemeClr val="accent6">
                  <a:lumMod val="20000"/>
                  <a:lumOff val="80000"/>
                </a:schemeClr>
              </a:solidFill>
              <a:ln w="22225">
                <a:solidFill>
                  <a:schemeClr val="accent1">
                    <a:shade val="50000"/>
                  </a:schemeClr>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Inference 1</a:t>
                </a:r>
              </a:p>
            </p:txBody>
          </p:sp>
          <p:sp>
            <p:nvSpPr>
              <p:cNvPr id="14" name="TextBox 13"/>
              <p:cNvSpPr txBox="1"/>
              <p:nvPr/>
            </p:nvSpPr>
            <p:spPr>
              <a:xfrm>
                <a:off x="6340414" y="4438467"/>
                <a:ext cx="1145320" cy="216480"/>
              </a:xfrm>
              <a:prstGeom prst="rect">
                <a:avLst/>
              </a:prstGeom>
              <a:solidFill>
                <a:schemeClr val="accent6">
                  <a:lumMod val="20000"/>
                  <a:lumOff val="80000"/>
                </a:schemeClr>
              </a:solidFill>
              <a:ln w="22225">
                <a:solidFill>
                  <a:schemeClr val="accent1">
                    <a:shade val="50000"/>
                  </a:schemeClr>
                </a:solidFill>
              </a:ln>
            </p:spPr>
            <p:txBody>
              <a:bodyPr vert="horz"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Inference </a:t>
                </a:r>
                <a:r>
                  <a:rPr kumimoji="0" lang="ru-RU" sz="1200" b="0" i="0" u="none" strike="noStrike" kern="1200" cap="none" spc="0" normalizeH="0" baseline="0" noProof="0" dirty="0">
                    <a:ln>
                      <a:noFill/>
                    </a:ln>
                    <a:solidFill>
                      <a:srgbClr val="003C71"/>
                    </a:solidFill>
                    <a:effectLst/>
                    <a:uLnTx/>
                    <a:uFillTx/>
                    <a:latin typeface="Intel Clear"/>
                    <a:ea typeface="+mn-ea"/>
                    <a:cs typeface="+mn-cs"/>
                  </a:rPr>
                  <a:t>2</a:t>
                </a:r>
                <a:endParaRPr kumimoji="0" lang="en-US" sz="1200" b="0" i="0" u="none" strike="noStrike" kern="1200" cap="none" spc="0" normalizeH="0" baseline="0" noProof="0" dirty="0">
                  <a:ln>
                    <a:noFill/>
                  </a:ln>
                  <a:solidFill>
                    <a:srgbClr val="003C71"/>
                  </a:solidFill>
                  <a:effectLst/>
                  <a:uLnTx/>
                  <a:uFillTx/>
                  <a:latin typeface="Intel Clear"/>
                  <a:ea typeface="+mn-ea"/>
                  <a:cs typeface="+mn-cs"/>
                </a:endParaRPr>
              </a:p>
            </p:txBody>
          </p:sp>
          <p:cxnSp>
            <p:nvCxnSpPr>
              <p:cNvPr id="15" name="Straight Arrow Connector 14"/>
              <p:cNvCxnSpPr>
                <a:stCxn id="13" idx="3"/>
              </p:cNvCxnSpPr>
              <p:nvPr/>
            </p:nvCxnSpPr>
            <p:spPr>
              <a:xfrm flipV="1">
                <a:off x="6213594" y="3842565"/>
                <a:ext cx="0" cy="704142"/>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213594" y="3147430"/>
                <a:ext cx="0" cy="361678"/>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598132" y="3363407"/>
                <a:ext cx="597877" cy="184666"/>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Result 1</a:t>
                </a:r>
              </a:p>
            </p:txBody>
          </p:sp>
          <p:sp>
            <p:nvSpPr>
              <p:cNvPr id="18" name="TextBox 17"/>
              <p:cNvSpPr txBox="1"/>
              <p:nvPr/>
            </p:nvSpPr>
            <p:spPr>
              <a:xfrm>
                <a:off x="5598133" y="3842565"/>
                <a:ext cx="597877" cy="184666"/>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Result 1</a:t>
                </a:r>
              </a:p>
            </p:txBody>
          </p:sp>
          <p:cxnSp>
            <p:nvCxnSpPr>
              <p:cNvPr id="19" name="Straight Arrow Connector 18"/>
              <p:cNvCxnSpPr/>
              <p:nvPr/>
            </p:nvCxnSpPr>
            <p:spPr>
              <a:xfrm>
                <a:off x="8340601" y="3123985"/>
                <a:ext cx="0" cy="361678"/>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696560" y="3351262"/>
                <a:ext cx="597877" cy="184666"/>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Result </a:t>
                </a:r>
                <a:r>
                  <a:rPr kumimoji="0" lang="ru-RU" sz="1200" b="0" i="0" u="none" strike="noStrike" kern="1200" cap="none" spc="0" normalizeH="0" baseline="0" noProof="0" dirty="0">
                    <a:ln>
                      <a:noFill/>
                    </a:ln>
                    <a:solidFill>
                      <a:srgbClr val="003C71"/>
                    </a:solidFill>
                    <a:effectLst/>
                    <a:uLnTx/>
                    <a:uFillTx/>
                    <a:latin typeface="Intel Clear"/>
                    <a:ea typeface="+mn-ea"/>
                    <a:cs typeface="+mn-cs"/>
                  </a:rPr>
                  <a:t>2</a:t>
                </a:r>
                <a:endParaRPr kumimoji="0" lang="en-US" sz="1200" b="0" i="0" u="none" strike="noStrike" kern="1200" cap="none" spc="0" normalizeH="0" baseline="0" noProof="0" dirty="0">
                  <a:ln>
                    <a:noFill/>
                  </a:ln>
                  <a:solidFill>
                    <a:srgbClr val="003C71"/>
                  </a:solidFill>
                  <a:effectLst/>
                  <a:uLnTx/>
                  <a:uFillTx/>
                  <a:latin typeface="Intel Clear"/>
                  <a:ea typeface="+mn-ea"/>
                  <a:cs typeface="+mn-cs"/>
                </a:endParaRPr>
              </a:p>
            </p:txBody>
          </p:sp>
          <p:sp>
            <p:nvSpPr>
              <p:cNvPr id="21" name="TextBox 20"/>
              <p:cNvSpPr txBox="1"/>
              <p:nvPr/>
            </p:nvSpPr>
            <p:spPr>
              <a:xfrm>
                <a:off x="6858730" y="3842565"/>
                <a:ext cx="597877" cy="184666"/>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Result </a:t>
                </a:r>
                <a:r>
                  <a:rPr kumimoji="0" lang="ru-RU" sz="1200" b="0" i="0" u="none" strike="noStrike" kern="1200" cap="none" spc="0" normalizeH="0" baseline="0" noProof="0" dirty="0">
                    <a:ln>
                      <a:noFill/>
                    </a:ln>
                    <a:solidFill>
                      <a:srgbClr val="003C71"/>
                    </a:solidFill>
                    <a:effectLst/>
                    <a:uLnTx/>
                    <a:uFillTx/>
                    <a:latin typeface="Intel Clear"/>
                    <a:ea typeface="+mn-ea"/>
                    <a:cs typeface="+mn-cs"/>
                  </a:rPr>
                  <a:t>2</a:t>
                </a:r>
                <a:endParaRPr kumimoji="0" lang="en-US" sz="1200" b="0" i="0" u="none" strike="noStrike" kern="1200" cap="none" spc="0" normalizeH="0" baseline="0" noProof="0" dirty="0">
                  <a:ln>
                    <a:noFill/>
                  </a:ln>
                  <a:solidFill>
                    <a:srgbClr val="003C71"/>
                  </a:solidFill>
                  <a:effectLst/>
                  <a:uLnTx/>
                  <a:uFillTx/>
                  <a:latin typeface="Intel Clear"/>
                  <a:ea typeface="+mn-ea"/>
                  <a:cs typeface="+mn-cs"/>
                </a:endParaRPr>
              </a:p>
            </p:txBody>
          </p:sp>
          <p:cxnSp>
            <p:nvCxnSpPr>
              <p:cNvPr id="22" name="Straight Arrow Connector 21"/>
              <p:cNvCxnSpPr/>
              <p:nvPr/>
            </p:nvCxnSpPr>
            <p:spPr>
              <a:xfrm flipV="1">
                <a:off x="7485734" y="3838923"/>
                <a:ext cx="0" cy="704142"/>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4" name="Straight Arrow Connector 23"/>
            <p:cNvCxnSpPr/>
            <p:nvPr/>
          </p:nvCxnSpPr>
          <p:spPr>
            <a:xfrm>
              <a:off x="2146414" y="5007909"/>
              <a:ext cx="8010144" cy="978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9215368" y="4706422"/>
              <a:ext cx="464871" cy="276999"/>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3C71"/>
                  </a:solidFill>
                  <a:effectLst/>
                  <a:uLnTx/>
                  <a:uFillTx/>
                  <a:latin typeface="Intel Clear"/>
                  <a:ea typeface="+mn-ea"/>
                  <a:cs typeface="+mn-cs"/>
                </a:rPr>
                <a:t>time</a:t>
              </a:r>
            </a:p>
          </p:txBody>
        </p:sp>
        <p:sp>
          <p:nvSpPr>
            <p:cNvPr id="27" name="Rounded Rectangle 26"/>
            <p:cNvSpPr/>
            <p:nvPr/>
          </p:nvSpPr>
          <p:spPr>
            <a:xfrm>
              <a:off x="2457310" y="3984454"/>
              <a:ext cx="1353312" cy="680460"/>
            </a:xfrm>
            <a:prstGeom prst="round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Intel Clear"/>
                  <a:ea typeface="+mn-ea"/>
                  <a:cs typeface="+mn-cs"/>
                </a:rPr>
                <a:t>Sync API</a:t>
              </a:r>
            </a:p>
          </p:txBody>
        </p:sp>
        <p:sp>
          <p:nvSpPr>
            <p:cNvPr id="28" name="Rounded Rectangle 27"/>
            <p:cNvSpPr/>
            <p:nvPr/>
          </p:nvSpPr>
          <p:spPr>
            <a:xfrm>
              <a:off x="2457310" y="5303824"/>
              <a:ext cx="1353312" cy="680460"/>
            </a:xfrm>
            <a:prstGeom prst="round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Intel Clear"/>
                  <a:ea typeface="+mn-ea"/>
                  <a:cs typeface="+mn-cs"/>
                </a:rPr>
                <a:t>Async</a:t>
              </a:r>
              <a:r>
                <a:rPr kumimoji="0" lang="en-US" sz="1800" b="0" i="0" u="none" strike="noStrike" kern="1200" cap="none" spc="0" normalizeH="0" baseline="0" noProof="0" dirty="0">
                  <a:ln>
                    <a:noFill/>
                  </a:ln>
                  <a:solidFill>
                    <a:prstClr val="white"/>
                  </a:solidFill>
                  <a:effectLst/>
                  <a:uLnTx/>
                  <a:uFillTx/>
                  <a:latin typeface="Intel Clear"/>
                  <a:ea typeface="+mn-ea"/>
                  <a:cs typeface="+mn-cs"/>
                </a:rPr>
                <a:t> API</a:t>
              </a:r>
            </a:p>
          </p:txBody>
        </p:sp>
      </p:grpSp>
      <p:sp>
        <p:nvSpPr>
          <p:cNvPr id="26" name="Footer Placeholder 3">
            <a:extLst>
              <a:ext uri="{FF2B5EF4-FFF2-40B4-BE49-F238E27FC236}">
                <a16:creationId xmlns:a16="http://schemas.microsoft.com/office/drawing/2014/main" id="{D9D04572-AEBC-4BB7-A4F8-DC068B930EF5}"/>
              </a:ext>
            </a:extLst>
          </p:cNvPr>
          <p:cNvSpPr txBox="1">
            <a:spLocks/>
          </p:cNvSpPr>
          <p:nvPr/>
        </p:nvSpPr>
        <p:spPr>
          <a:xfrm>
            <a:off x="607485" y="169186"/>
            <a:ext cx="6153535" cy="366183"/>
          </a:xfrm>
          <a:prstGeom prst="rect">
            <a:avLst/>
          </a:prstGeom>
        </p:spPr>
        <p:txBody>
          <a:bodyPr vert="horz" lIns="0" tIns="0" rIns="0" bIns="0" rtlCol="0" anchor="ctr"/>
          <a:lstStyle>
            <a:defPPr>
              <a:defRPr lang="en-US"/>
            </a:defPPr>
            <a:lvl1pPr marL="0" algn="ctr" defTabSz="457200" rtl="0" eaLnBrk="1" latinLnBrk="0" hangingPunct="1">
              <a:defRPr lang="en-US" sz="933" b="1" kern="1200" spc="400">
                <a:solidFill>
                  <a:srgbClr val="000000"/>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dirty="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VINO™ TOOLKIT</a:t>
            </a:r>
          </a:p>
        </p:txBody>
      </p:sp>
    </p:spTree>
    <p:extLst>
      <p:ext uri="{BB962C8B-B14F-4D97-AF65-F5344CB8AC3E}">
        <p14:creationId xmlns:p14="http://schemas.microsoft.com/office/powerpoint/2010/main" val="408425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49C099-0C48-4E3A-820A-03004F7C0F11}"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6" name="Content Placeholder 5"/>
          <p:cNvSpPr>
            <a:spLocks noGrp="1"/>
          </p:cNvSpPr>
          <p:nvPr>
            <p:ph sz="half" idx="1"/>
          </p:nvPr>
        </p:nvSpPr>
        <p:spPr>
          <a:xfrm>
            <a:off x="609600" y="1828800"/>
            <a:ext cx="5625745" cy="4267200"/>
          </a:xfrm>
        </p:spPr>
        <p:txBody>
          <a:bodyPr/>
          <a:lstStyle/>
          <a:p>
            <a:r>
              <a:rPr lang="en-US" sz="2000" dirty="0">
                <a:solidFill>
                  <a:schemeClr val="tx1">
                    <a:lumMod val="65000"/>
                    <a:lumOff val="35000"/>
                  </a:schemeClr>
                </a:solidFill>
              </a:rPr>
              <a:t>Latency</a:t>
            </a:r>
            <a:r>
              <a:rPr lang="en-US" sz="2000" b="0" dirty="0">
                <a:solidFill>
                  <a:schemeClr val="tx1">
                    <a:lumMod val="65000"/>
                    <a:lumOff val="35000"/>
                  </a:schemeClr>
                </a:solidFill>
              </a:rPr>
              <a:t> – inference time of 1 frame (</a:t>
            </a:r>
            <a:r>
              <a:rPr lang="en-US" sz="2000" b="0" dirty="0" err="1">
                <a:solidFill>
                  <a:schemeClr val="tx1">
                    <a:lumMod val="65000"/>
                    <a:lumOff val="35000"/>
                  </a:schemeClr>
                </a:solidFill>
              </a:rPr>
              <a:t>ms</a:t>
            </a:r>
            <a:r>
              <a:rPr lang="en-US" sz="2000" b="0" dirty="0">
                <a:solidFill>
                  <a:schemeClr val="tx1">
                    <a:lumMod val="65000"/>
                    <a:lumOff val="35000"/>
                  </a:schemeClr>
                </a:solidFill>
              </a:rPr>
              <a:t>)</a:t>
            </a:r>
            <a:r>
              <a:rPr lang="ru-RU" sz="2000" b="0" dirty="0">
                <a:solidFill>
                  <a:schemeClr val="tx1">
                    <a:lumMod val="65000"/>
                    <a:lumOff val="35000"/>
                  </a:schemeClr>
                </a:solidFill>
              </a:rPr>
              <a:t>. </a:t>
            </a:r>
            <a:endParaRPr lang="en-US" sz="2000" b="0" dirty="0">
              <a:solidFill>
                <a:schemeClr val="tx1">
                  <a:lumMod val="65000"/>
                  <a:lumOff val="35000"/>
                </a:schemeClr>
              </a:solidFill>
            </a:endParaRPr>
          </a:p>
          <a:p>
            <a:r>
              <a:rPr lang="en-US" sz="2000" dirty="0">
                <a:solidFill>
                  <a:schemeClr val="tx1">
                    <a:lumMod val="65000"/>
                    <a:lumOff val="35000"/>
                  </a:schemeClr>
                </a:solidFill>
              </a:rPr>
              <a:t>Throughput</a:t>
            </a:r>
            <a:r>
              <a:rPr lang="en-US" sz="2000" b="0" dirty="0">
                <a:solidFill>
                  <a:schemeClr val="tx1">
                    <a:lumMod val="65000"/>
                    <a:lumOff val="35000"/>
                  </a:schemeClr>
                </a:solidFill>
              </a:rPr>
              <a:t> – overall amount of frames inferred per 1 second (FPS)</a:t>
            </a:r>
          </a:p>
          <a:p>
            <a:r>
              <a:rPr lang="en-US" sz="2000" dirty="0">
                <a:solidFill>
                  <a:schemeClr val="tx1">
                    <a:lumMod val="65000"/>
                    <a:lumOff val="35000"/>
                  </a:schemeClr>
                </a:solidFill>
              </a:rPr>
              <a:t>“Throughput" </a:t>
            </a:r>
            <a:r>
              <a:rPr lang="en-US" sz="2000" b="0" dirty="0">
                <a:solidFill>
                  <a:schemeClr val="tx1">
                    <a:lumMod val="65000"/>
                    <a:lumOff val="35000"/>
                  </a:schemeClr>
                </a:solidFill>
              </a:rPr>
              <a:t>mode allows the Inference Engine to efficiently run multiple infer requests simultaneously, greatly improving the overall throughput.</a:t>
            </a:r>
          </a:p>
          <a:p>
            <a:r>
              <a:rPr lang="en-US" sz="2000" b="0" dirty="0">
                <a:solidFill>
                  <a:schemeClr val="tx1">
                    <a:lumMod val="65000"/>
                    <a:lumOff val="35000"/>
                  </a:schemeClr>
                </a:solidFill>
              </a:rPr>
              <a:t>Device resources are divided into execution “</a:t>
            </a:r>
            <a:r>
              <a:rPr lang="en-US" sz="2000" dirty="0">
                <a:solidFill>
                  <a:schemeClr val="tx1">
                    <a:lumMod val="65000"/>
                    <a:lumOff val="35000"/>
                  </a:schemeClr>
                </a:solidFill>
              </a:rPr>
              <a:t>streams</a:t>
            </a:r>
            <a:r>
              <a:rPr lang="en-US" sz="2000" b="0" dirty="0">
                <a:solidFill>
                  <a:schemeClr val="tx1">
                    <a:lumMod val="65000"/>
                    <a:lumOff val="35000"/>
                  </a:schemeClr>
                </a:solidFill>
              </a:rPr>
              <a:t>” – parts which runs infer requests in parallel</a:t>
            </a:r>
          </a:p>
        </p:txBody>
      </p:sp>
      <p:grpSp>
        <p:nvGrpSpPr>
          <p:cNvPr id="24" name="Group 23">
            <a:extLst>
              <a:ext uri="{FF2B5EF4-FFF2-40B4-BE49-F238E27FC236}">
                <a16:creationId xmlns:a16="http://schemas.microsoft.com/office/drawing/2014/main" id="{2F6D1E71-B70C-450A-8812-7DE2A06491A5}"/>
              </a:ext>
            </a:extLst>
          </p:cNvPr>
          <p:cNvGrpSpPr/>
          <p:nvPr/>
        </p:nvGrpSpPr>
        <p:grpSpPr>
          <a:xfrm>
            <a:off x="6761023" y="1828800"/>
            <a:ext cx="4615154" cy="2649879"/>
            <a:chOff x="6761021" y="2581131"/>
            <a:chExt cx="4615154" cy="2649879"/>
          </a:xfrm>
        </p:grpSpPr>
        <p:grpSp>
          <p:nvGrpSpPr>
            <p:cNvPr id="7" name="Group 6">
              <a:extLst>
                <a:ext uri="{FF2B5EF4-FFF2-40B4-BE49-F238E27FC236}">
                  <a16:creationId xmlns:a16="http://schemas.microsoft.com/office/drawing/2014/main" id="{58834CB1-19F7-497B-9A49-A44FE538F956}"/>
                </a:ext>
              </a:extLst>
            </p:cNvPr>
            <p:cNvGrpSpPr/>
            <p:nvPr/>
          </p:nvGrpSpPr>
          <p:grpSpPr>
            <a:xfrm>
              <a:off x="6761021" y="2581131"/>
              <a:ext cx="4615154" cy="2345469"/>
              <a:chOff x="1519627" y="3620704"/>
              <a:chExt cx="5653248" cy="3081756"/>
            </a:xfrm>
          </p:grpSpPr>
          <p:grpSp>
            <p:nvGrpSpPr>
              <p:cNvPr id="16" name="Group 15"/>
              <p:cNvGrpSpPr/>
              <p:nvPr/>
            </p:nvGrpSpPr>
            <p:grpSpPr>
              <a:xfrm>
                <a:off x="2305220" y="5213933"/>
                <a:ext cx="57912" cy="320910"/>
                <a:chOff x="2392680" y="5425440"/>
                <a:chExt cx="57912" cy="320910"/>
              </a:xfrm>
            </p:grpSpPr>
            <p:sp>
              <p:nvSpPr>
                <p:cNvPr id="3" name="Oval 2"/>
                <p:cNvSpPr/>
                <p:nvPr/>
              </p:nvSpPr>
              <p:spPr>
                <a:xfrm>
                  <a:off x="2395728" y="5425440"/>
                  <a:ext cx="54863" cy="8229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sp>
              <p:nvSpPr>
                <p:cNvPr id="8" name="Oval 7"/>
                <p:cNvSpPr/>
                <p:nvPr/>
              </p:nvSpPr>
              <p:spPr>
                <a:xfrm>
                  <a:off x="2392680" y="5553458"/>
                  <a:ext cx="54865" cy="8229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sp>
              <p:nvSpPr>
                <p:cNvPr id="9" name="Oval 8"/>
                <p:cNvSpPr/>
                <p:nvPr/>
              </p:nvSpPr>
              <p:spPr>
                <a:xfrm>
                  <a:off x="2395728" y="5664054"/>
                  <a:ext cx="54864" cy="8229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grpSp>
          <p:sp>
            <p:nvSpPr>
              <p:cNvPr id="10" name="Rounded Rectangle 9"/>
              <p:cNvSpPr/>
              <p:nvPr/>
            </p:nvSpPr>
            <p:spPr>
              <a:xfrm>
                <a:off x="3789596" y="3620704"/>
                <a:ext cx="3383279" cy="2447864"/>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Intel Clear"/>
                    <a:ea typeface="+mn-ea"/>
                    <a:cs typeface="+mn-cs"/>
                  </a:rPr>
                  <a:t>Device</a:t>
                </a:r>
                <a:r>
                  <a:rPr kumimoji="0" lang="ru-RU" sz="1800" b="1" i="0" u="none" strike="noStrike" kern="1200" cap="none" spc="0" normalizeH="0" baseline="0" noProof="0" dirty="0">
                    <a:ln>
                      <a:noFill/>
                    </a:ln>
                    <a:solidFill>
                      <a:prstClr val="black"/>
                    </a:solidFill>
                    <a:effectLst/>
                    <a:uLnTx/>
                    <a:uFillTx/>
                    <a:latin typeface="Intel Clear"/>
                    <a:ea typeface="+mn-ea"/>
                    <a:cs typeface="+mn-cs"/>
                  </a:rPr>
                  <a:t> </a:t>
                </a:r>
                <a:r>
                  <a:rPr kumimoji="0" lang="en-US" sz="1800" b="1" i="0" u="none" strike="noStrike" kern="1200" cap="none" spc="0" normalizeH="0" baseline="0" noProof="0" dirty="0">
                    <a:ln>
                      <a:noFill/>
                    </a:ln>
                    <a:solidFill>
                      <a:prstClr val="black"/>
                    </a:solidFill>
                    <a:effectLst/>
                    <a:uLnTx/>
                    <a:uFillTx/>
                    <a:latin typeface="Intel Clear"/>
                    <a:ea typeface="+mn-ea"/>
                    <a:cs typeface="+mn-cs"/>
                  </a:rPr>
                  <a:t>resources</a:t>
                </a:r>
              </a:p>
            </p:txBody>
          </p:sp>
          <p:sp>
            <p:nvSpPr>
              <p:cNvPr id="11" name="Rounded Rectangle 10"/>
              <p:cNvSpPr/>
              <p:nvPr/>
            </p:nvSpPr>
            <p:spPr>
              <a:xfrm>
                <a:off x="4118780" y="4334256"/>
                <a:ext cx="2834640" cy="365760"/>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Intel Clear"/>
                    <a:ea typeface="+mn-ea"/>
                    <a:cs typeface="+mn-cs"/>
                  </a:rPr>
                  <a:t>Execution stream 1</a:t>
                </a:r>
              </a:p>
            </p:txBody>
          </p:sp>
          <p:sp>
            <p:nvSpPr>
              <p:cNvPr id="12" name="Rounded Rectangle 11"/>
              <p:cNvSpPr/>
              <p:nvPr/>
            </p:nvSpPr>
            <p:spPr>
              <a:xfrm>
                <a:off x="4118780" y="4752701"/>
                <a:ext cx="2834640" cy="365760"/>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Intel Clear"/>
                    <a:ea typeface="+mn-ea"/>
                    <a:cs typeface="+mn-cs"/>
                  </a:rPr>
                  <a:t>Execution stream 2</a:t>
                </a:r>
              </a:p>
            </p:txBody>
          </p:sp>
          <p:sp>
            <p:nvSpPr>
              <p:cNvPr id="13" name="Rounded Rectangle 12"/>
              <p:cNvSpPr/>
              <p:nvPr/>
            </p:nvSpPr>
            <p:spPr>
              <a:xfrm>
                <a:off x="4118780" y="5614417"/>
                <a:ext cx="2834640" cy="365760"/>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Intel Clear"/>
                    <a:ea typeface="+mn-ea"/>
                    <a:cs typeface="+mn-cs"/>
                  </a:rPr>
                  <a:t>Execution stream N</a:t>
                </a:r>
              </a:p>
            </p:txBody>
          </p:sp>
          <p:sp>
            <p:nvSpPr>
              <p:cNvPr id="2" name="Right Arrow 1"/>
              <p:cNvSpPr/>
              <p:nvPr/>
            </p:nvSpPr>
            <p:spPr>
              <a:xfrm>
                <a:off x="1519629" y="4242816"/>
                <a:ext cx="2599151" cy="548640"/>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Intel Clear"/>
                    <a:ea typeface="+mn-ea"/>
                    <a:cs typeface="+mn-cs"/>
                  </a:rPr>
                  <a:t>Infer Request 1</a:t>
                </a:r>
              </a:p>
            </p:txBody>
          </p:sp>
          <p:sp>
            <p:nvSpPr>
              <p:cNvPr id="14" name="Right Arrow 13"/>
              <p:cNvSpPr/>
              <p:nvPr/>
            </p:nvSpPr>
            <p:spPr>
              <a:xfrm>
                <a:off x="1519627" y="5531032"/>
                <a:ext cx="2599153" cy="548640"/>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Intel Clear"/>
                    <a:ea typeface="+mn-ea"/>
                    <a:cs typeface="+mn-cs"/>
                  </a:rPr>
                  <a:t>Infer Request N</a:t>
                </a:r>
              </a:p>
            </p:txBody>
          </p:sp>
          <p:sp>
            <p:nvSpPr>
              <p:cNvPr id="15" name="Right Arrow 14"/>
              <p:cNvSpPr/>
              <p:nvPr/>
            </p:nvSpPr>
            <p:spPr>
              <a:xfrm>
                <a:off x="1519627" y="4675199"/>
                <a:ext cx="2599152" cy="548640"/>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Intel Clear"/>
                    <a:ea typeface="+mn-ea"/>
                    <a:cs typeface="+mn-cs"/>
                  </a:rPr>
                  <a:t>Infer Request 2</a:t>
                </a:r>
              </a:p>
            </p:txBody>
          </p:sp>
          <p:grpSp>
            <p:nvGrpSpPr>
              <p:cNvPr id="17" name="Group 16"/>
              <p:cNvGrpSpPr/>
              <p:nvPr/>
            </p:nvGrpSpPr>
            <p:grpSpPr>
              <a:xfrm>
                <a:off x="5449232" y="5203047"/>
                <a:ext cx="57912" cy="320910"/>
                <a:chOff x="2392680" y="5425440"/>
                <a:chExt cx="57912" cy="320910"/>
              </a:xfrm>
              <a:solidFill>
                <a:schemeClr val="accent3">
                  <a:lumMod val="60000"/>
                  <a:lumOff val="40000"/>
                </a:schemeClr>
              </a:solidFill>
            </p:grpSpPr>
            <p:sp>
              <p:nvSpPr>
                <p:cNvPr id="18" name="Oval 17"/>
                <p:cNvSpPr/>
                <p:nvPr/>
              </p:nvSpPr>
              <p:spPr>
                <a:xfrm>
                  <a:off x="2395728" y="5425440"/>
                  <a:ext cx="54864" cy="8229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sp>
              <p:nvSpPr>
                <p:cNvPr id="19" name="Oval 18"/>
                <p:cNvSpPr/>
                <p:nvPr/>
              </p:nvSpPr>
              <p:spPr>
                <a:xfrm>
                  <a:off x="2392680" y="5553457"/>
                  <a:ext cx="54864" cy="8229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sp>
              <p:nvSpPr>
                <p:cNvPr id="20" name="Oval 19"/>
                <p:cNvSpPr/>
                <p:nvPr/>
              </p:nvSpPr>
              <p:spPr>
                <a:xfrm>
                  <a:off x="2395728" y="5664054"/>
                  <a:ext cx="54864" cy="8229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grpSp>
          <p:cxnSp>
            <p:nvCxnSpPr>
              <p:cNvPr id="21" name="Straight Arrow Connector 20"/>
              <p:cNvCxnSpPr>
                <a:cxnSpLocks/>
              </p:cNvCxnSpPr>
              <p:nvPr/>
            </p:nvCxnSpPr>
            <p:spPr>
              <a:xfrm>
                <a:off x="1519627" y="6702460"/>
                <a:ext cx="2877312"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22" name="TextBox 21"/>
            <p:cNvSpPr txBox="1"/>
            <p:nvPr/>
          </p:nvSpPr>
          <p:spPr>
            <a:xfrm>
              <a:off x="8507153" y="4954011"/>
              <a:ext cx="464871" cy="276999"/>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3C71"/>
                  </a:solidFill>
                  <a:effectLst/>
                  <a:uLnTx/>
                  <a:uFillTx/>
                  <a:latin typeface="Intel Clear"/>
                  <a:ea typeface="+mn-ea"/>
                  <a:cs typeface="+mn-cs"/>
                </a:rPr>
                <a:t>time</a:t>
              </a:r>
            </a:p>
          </p:txBody>
        </p:sp>
      </p:grpSp>
      <p:sp>
        <p:nvSpPr>
          <p:cNvPr id="23" name="Footer Placeholder 3">
            <a:extLst>
              <a:ext uri="{FF2B5EF4-FFF2-40B4-BE49-F238E27FC236}">
                <a16:creationId xmlns:a16="http://schemas.microsoft.com/office/drawing/2014/main" id="{C66F4B84-2FD0-48F5-B824-85D1CE8AB626}"/>
              </a:ext>
            </a:extLst>
          </p:cNvPr>
          <p:cNvSpPr txBox="1">
            <a:spLocks/>
          </p:cNvSpPr>
          <p:nvPr/>
        </p:nvSpPr>
        <p:spPr>
          <a:xfrm>
            <a:off x="607485" y="169186"/>
            <a:ext cx="6153535" cy="366183"/>
          </a:xfrm>
          <a:prstGeom prst="rect">
            <a:avLst/>
          </a:prstGeom>
        </p:spPr>
        <p:txBody>
          <a:bodyPr vert="horz" lIns="0" tIns="0" rIns="0" bIns="0" rtlCol="0" anchor="ctr"/>
          <a:lstStyle>
            <a:defPPr>
              <a:defRPr lang="en-US"/>
            </a:defPPr>
            <a:lvl1pPr marL="0" algn="ctr" defTabSz="457200" rtl="0" eaLnBrk="1" latinLnBrk="0" hangingPunct="1">
              <a:defRPr lang="en-US" sz="933" b="1" kern="1200" spc="400">
                <a:solidFill>
                  <a:srgbClr val="000000"/>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dirty="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VINO™ TOOLKIT</a:t>
            </a:r>
          </a:p>
        </p:txBody>
      </p:sp>
      <p:sp>
        <p:nvSpPr>
          <p:cNvPr id="27" name="Title 4">
            <a:extLst>
              <a:ext uri="{FF2B5EF4-FFF2-40B4-BE49-F238E27FC236}">
                <a16:creationId xmlns:a16="http://schemas.microsoft.com/office/drawing/2014/main" id="{F2196393-EB87-4593-A974-88055790887F}"/>
              </a:ext>
            </a:extLst>
          </p:cNvPr>
          <p:cNvSpPr>
            <a:spLocks noGrp="1"/>
          </p:cNvSpPr>
          <p:nvPr>
            <p:ph type="title"/>
          </p:nvPr>
        </p:nvSpPr>
        <p:spPr>
          <a:xfrm>
            <a:off x="607486" y="791468"/>
            <a:ext cx="10972800" cy="875176"/>
          </a:xfrm>
        </p:spPr>
        <p:txBody>
          <a:bodyPr/>
          <a:lstStyle/>
          <a:p>
            <a:r>
              <a:rPr lang="en-US" sz="5333" dirty="0"/>
              <a:t>Inference</a:t>
            </a:r>
            <a:r>
              <a:rPr lang="en-US" sz="3200" b="1" dirty="0">
                <a:solidFill>
                  <a:srgbClr val="00B0F0"/>
                </a:solidFill>
                <a:latin typeface="Intel Clear (Основной текст)"/>
              </a:rPr>
              <a:t> </a:t>
            </a:r>
            <a:r>
              <a:rPr lang="en-US" sz="5333" dirty="0"/>
              <a:t>Engine</a:t>
            </a:r>
            <a:br>
              <a:rPr lang="en-US" dirty="0"/>
            </a:br>
            <a:r>
              <a:rPr lang="en-US" sz="2133" b="1" cap="none" dirty="0">
                <a:solidFill>
                  <a:srgbClr val="0071C5"/>
                </a:solidFill>
                <a:latin typeface="+mn-lt"/>
                <a:ea typeface="+mn-ea"/>
                <a:cs typeface="Intel Clear" panose="020B0604020203020204" pitchFamily="34" charset="0"/>
              </a:rPr>
              <a:t>Throughput Mode for CPU, </a:t>
            </a:r>
            <a:r>
              <a:rPr lang="en-US" sz="2133" b="1" cap="none" dirty="0" err="1">
                <a:solidFill>
                  <a:srgbClr val="0071C5"/>
                </a:solidFill>
                <a:latin typeface="+mn-lt"/>
                <a:ea typeface="+mn-ea"/>
                <a:cs typeface="Intel Clear" panose="020B0604020203020204" pitchFamily="34" charset="0"/>
              </a:rPr>
              <a:t>iGPU</a:t>
            </a:r>
            <a:r>
              <a:rPr lang="en-US" sz="2133" b="1" cap="none" dirty="0">
                <a:solidFill>
                  <a:srgbClr val="0071C5"/>
                </a:solidFill>
                <a:latin typeface="+mn-lt"/>
                <a:ea typeface="+mn-ea"/>
                <a:cs typeface="Intel Clear" panose="020B0604020203020204" pitchFamily="34" charset="0"/>
              </a:rPr>
              <a:t> and VPU</a:t>
            </a:r>
          </a:p>
        </p:txBody>
      </p:sp>
      <p:sp>
        <p:nvSpPr>
          <p:cNvPr id="4" name="Rectangle 3">
            <a:extLst>
              <a:ext uri="{FF2B5EF4-FFF2-40B4-BE49-F238E27FC236}">
                <a16:creationId xmlns:a16="http://schemas.microsoft.com/office/drawing/2014/main" id="{61D3098D-C2CD-4C32-A368-F667EB9AD4CE}"/>
              </a:ext>
            </a:extLst>
          </p:cNvPr>
          <p:cNvSpPr/>
          <p:nvPr/>
        </p:nvSpPr>
        <p:spPr>
          <a:xfrm>
            <a:off x="6761025" y="4656538"/>
            <a:ext cx="4615152"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Intel Clear"/>
                <a:ea typeface="+mn-ea"/>
                <a:cs typeface="+mn-cs"/>
              </a:rPr>
              <a:t>CPU 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ie</a:t>
            </a:r>
            <a:r>
              <a:rPr kumimoji="0" lang="en-US" sz="1200" b="0" i="0" u="none" strike="noStrike" kern="1200" cap="none" spc="0" normalizeH="0" baseline="0" noProof="0" dirty="0">
                <a:ln>
                  <a:noFill/>
                </a:ln>
                <a:solidFill>
                  <a:prstClr val="black"/>
                </a:solidFill>
                <a:effectLst/>
                <a:uLnTx/>
                <a:uFillTx/>
                <a:latin typeface="Intel Clear"/>
                <a:ea typeface="+mn-ea"/>
                <a:cs typeface="+mn-cs"/>
              </a:rPr>
              <a:t> = </a:t>
            </a: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IECore</a:t>
            </a:r>
            <a:r>
              <a:rPr kumimoji="0" lang="en-US" sz="1200" b="0" i="0" u="none" strike="noStrike" kern="1200" cap="none" spc="0" normalizeH="0" baseline="0" noProof="0" dirty="0">
                <a:ln>
                  <a:noFill/>
                </a:ln>
                <a:solidFill>
                  <a:prstClr val="black"/>
                </a:solidFill>
                <a:effectLst/>
                <a:uLnTx/>
                <a:uFillTx/>
                <a:latin typeface="Intel Clear"/>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Intel Clear"/>
                <a:ea typeface="+mn-ea"/>
                <a:cs typeface="+mn-cs"/>
              </a:rPr>
              <a:t>ie.GetConfig</a:t>
            </a:r>
            <a:r>
              <a:rPr kumimoji="0" lang="en-US" sz="1200" b="0" i="0" u="none" strike="noStrike" kern="1200" cap="none" spc="0" normalizeH="0" baseline="0" noProof="0" dirty="0">
                <a:ln>
                  <a:noFill/>
                </a:ln>
                <a:solidFill>
                  <a:prstClr val="black"/>
                </a:solidFill>
                <a:effectLst/>
                <a:uLnTx/>
                <a:uFillTx/>
                <a:latin typeface="Intel Clear"/>
                <a:ea typeface="+mn-ea"/>
                <a:cs typeface="+mn-cs"/>
              </a:rPr>
              <a:t>(CPU, KEY_CPU_THROUGHPUT_STREAMS)</a:t>
            </a:r>
          </a:p>
        </p:txBody>
      </p:sp>
    </p:spTree>
    <p:extLst>
      <p:ext uri="{BB962C8B-B14F-4D97-AF65-F5344CB8AC3E}">
        <p14:creationId xmlns:p14="http://schemas.microsoft.com/office/powerpoint/2010/main" val="261872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8357B31-5B16-490E-9519-EE1BB59B9BEE}"/>
              </a:ext>
            </a:extLst>
          </p:cNvPr>
          <p:cNvPicPr>
            <a:picLocks noChangeAspect="1"/>
          </p:cNvPicPr>
          <p:nvPr/>
        </p:nvPicPr>
        <p:blipFill>
          <a:blip r:embed="rId3"/>
          <a:stretch>
            <a:fillRect/>
          </a:stretch>
        </p:blipFill>
        <p:spPr>
          <a:xfrm>
            <a:off x="6398686" y="1833018"/>
            <a:ext cx="5181600" cy="4381500"/>
          </a:xfrm>
          <a:prstGeom prst="rect">
            <a:avLst/>
          </a:prstGeom>
        </p:spPr>
      </p:pic>
      <p:sp>
        <p:nvSpPr>
          <p:cNvPr id="3" name="Slide Number Placeholder 2">
            <a:extLst>
              <a:ext uri="{FF2B5EF4-FFF2-40B4-BE49-F238E27FC236}">
                <a16:creationId xmlns:a16="http://schemas.microsoft.com/office/drawing/2014/main" id="{B1055582-AD67-4BA2-AF68-93FEA82F8AE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4" name="Text Placeholder 3"/>
          <p:cNvSpPr>
            <a:spLocks noGrp="1"/>
          </p:cNvSpPr>
          <p:nvPr>
            <p:ph sz="half" idx="1"/>
          </p:nvPr>
        </p:nvSpPr>
        <p:spPr>
          <a:xfrm>
            <a:off x="607484" y="1732524"/>
            <a:ext cx="5576596" cy="2825501"/>
          </a:xfrm>
        </p:spPr>
        <p:txBody>
          <a:bodyPr>
            <a:noAutofit/>
          </a:bodyPr>
          <a:lstStyle/>
          <a:p>
            <a:pPr marL="342900" indent="-342900">
              <a:buFont typeface="Wingdings" panose="05000000000000000000" pitchFamily="2" charset="2"/>
              <a:buChar char="§"/>
            </a:pPr>
            <a:r>
              <a:rPr lang="en-US" sz="1600" b="0" dirty="0">
                <a:solidFill>
                  <a:schemeClr val="tx1">
                    <a:lumMod val="65000"/>
                    <a:lumOff val="35000"/>
                  </a:schemeClr>
                </a:solidFill>
              </a:rPr>
              <a:t>You can execute different layers on different HW units</a:t>
            </a:r>
          </a:p>
          <a:p>
            <a:pPr marL="342900" indent="-342900">
              <a:buFont typeface="Wingdings" panose="05000000000000000000" pitchFamily="2" charset="2"/>
              <a:buChar char="§"/>
            </a:pPr>
            <a:r>
              <a:rPr lang="en-US" sz="1600" b="0" dirty="0">
                <a:solidFill>
                  <a:schemeClr val="tx1">
                    <a:lumMod val="65000"/>
                    <a:lumOff val="35000"/>
                  </a:schemeClr>
                </a:solidFill>
              </a:rPr>
              <a:t>Offload unsupported layers on fallback devices:</a:t>
            </a:r>
          </a:p>
          <a:p>
            <a:pPr marL="643459" lvl="1" indent="-342900">
              <a:buFont typeface="Wingdings" panose="05000000000000000000" pitchFamily="2" charset="2"/>
              <a:buChar char="§"/>
            </a:pPr>
            <a:r>
              <a:rPr lang="en-US" sz="1600" dirty="0">
                <a:solidFill>
                  <a:schemeClr val="tx1">
                    <a:lumMod val="65000"/>
                    <a:lumOff val="35000"/>
                  </a:schemeClr>
                </a:solidFill>
              </a:rPr>
              <a:t>Default affinity policy </a:t>
            </a:r>
          </a:p>
          <a:p>
            <a:pPr marL="643459" lvl="1" indent="-342900">
              <a:buFont typeface="Wingdings" panose="05000000000000000000" pitchFamily="2" charset="2"/>
              <a:buChar char="§"/>
            </a:pPr>
            <a:r>
              <a:rPr lang="en-US" sz="1600" dirty="0">
                <a:solidFill>
                  <a:schemeClr val="tx1">
                    <a:lumMod val="65000"/>
                    <a:lumOff val="35000"/>
                  </a:schemeClr>
                </a:solidFill>
              </a:rPr>
              <a:t>Setting affinity manually (</a:t>
            </a:r>
            <a:r>
              <a:rPr lang="en-US" sz="1600" dirty="0" err="1">
                <a:solidFill>
                  <a:schemeClr val="tx1">
                    <a:lumMod val="65000"/>
                    <a:lumOff val="35000"/>
                  </a:schemeClr>
                </a:solidFill>
                <a:latin typeface="Courier New" panose="02070309020205020404" pitchFamily="49" charset="0"/>
                <a:cs typeface="Courier New" panose="02070309020205020404" pitchFamily="49" charset="0"/>
              </a:rPr>
              <a:t>CNNLayer</a:t>
            </a:r>
            <a:r>
              <a:rPr lang="en-US" sz="1600" dirty="0">
                <a:solidFill>
                  <a:schemeClr val="tx1">
                    <a:lumMod val="65000"/>
                    <a:lumOff val="35000"/>
                  </a:schemeClr>
                </a:solidFill>
                <a:latin typeface="Courier New" panose="02070309020205020404" pitchFamily="49" charset="0"/>
                <a:cs typeface="Courier New" panose="02070309020205020404" pitchFamily="49" charset="0"/>
              </a:rPr>
              <a:t>::affinity</a:t>
            </a:r>
            <a:r>
              <a:rPr lang="en-US" sz="1600" dirty="0">
                <a:solidFill>
                  <a:schemeClr val="tx1">
                    <a:lumMod val="65000"/>
                    <a:lumOff val="35000"/>
                  </a:schemeClr>
                </a:solidFill>
              </a:rPr>
              <a:t>)</a:t>
            </a:r>
            <a:endParaRPr lang="en-US" sz="1600" b="0" dirty="0">
              <a:solidFill>
                <a:schemeClr val="tx1">
                  <a:lumMod val="65000"/>
                  <a:lumOff val="35000"/>
                </a:schemeClr>
              </a:solidFill>
            </a:endParaRPr>
          </a:p>
          <a:p>
            <a:pPr marL="342900" indent="-342900">
              <a:buFont typeface="Wingdings" panose="05000000000000000000" pitchFamily="2" charset="2"/>
              <a:buChar char="§"/>
            </a:pPr>
            <a:r>
              <a:rPr lang="en-US" sz="1600" b="0" dirty="0">
                <a:solidFill>
                  <a:schemeClr val="tx1">
                    <a:lumMod val="65000"/>
                    <a:lumOff val="35000"/>
                  </a:schemeClr>
                </a:solidFill>
              </a:rPr>
              <a:t>All device combinations are supported (CPU, GPU, FPGA, MYRIAD, HDDL)</a:t>
            </a:r>
          </a:p>
          <a:p>
            <a:pPr marL="342900" indent="-342900">
              <a:buFont typeface="Wingdings" panose="05000000000000000000" pitchFamily="2" charset="2"/>
              <a:buChar char="§"/>
            </a:pPr>
            <a:r>
              <a:rPr lang="en-US" sz="1600" b="0" dirty="0">
                <a:solidFill>
                  <a:schemeClr val="tx1">
                    <a:lumMod val="65000"/>
                    <a:lumOff val="35000"/>
                  </a:schemeClr>
                </a:solidFill>
              </a:rPr>
              <a:t>Samples/demos usage “</a:t>
            </a:r>
            <a:r>
              <a:rPr lang="en-US" sz="1600" b="0" dirty="0">
                <a:solidFill>
                  <a:schemeClr val="tx1">
                    <a:lumMod val="65000"/>
                    <a:lumOff val="35000"/>
                  </a:schemeClr>
                </a:solidFill>
                <a:latin typeface="Courier New" panose="02070309020205020404" pitchFamily="49" charset="0"/>
                <a:cs typeface="Courier New" panose="02070309020205020404" pitchFamily="49" charset="0"/>
              </a:rPr>
              <a:t>-d HETERO:FPGA,CPU</a:t>
            </a:r>
            <a:r>
              <a:rPr lang="en-US" sz="1600" b="0" dirty="0">
                <a:solidFill>
                  <a:schemeClr val="tx1">
                    <a:lumMod val="65000"/>
                    <a:lumOff val="35000"/>
                  </a:schemeClr>
                </a:solidFill>
              </a:rPr>
              <a:t>”</a:t>
            </a:r>
          </a:p>
        </p:txBody>
      </p:sp>
      <p:sp>
        <p:nvSpPr>
          <p:cNvPr id="13" name="Footer Placeholder 3">
            <a:extLst>
              <a:ext uri="{FF2B5EF4-FFF2-40B4-BE49-F238E27FC236}">
                <a16:creationId xmlns:a16="http://schemas.microsoft.com/office/drawing/2014/main" id="{5847A34E-F1C9-495A-86C6-77A2888C354E}"/>
              </a:ext>
            </a:extLst>
          </p:cNvPr>
          <p:cNvSpPr txBox="1">
            <a:spLocks/>
          </p:cNvSpPr>
          <p:nvPr/>
        </p:nvSpPr>
        <p:spPr>
          <a:xfrm>
            <a:off x="607485" y="169186"/>
            <a:ext cx="6153535" cy="366183"/>
          </a:xfrm>
          <a:prstGeom prst="rect">
            <a:avLst/>
          </a:prstGeom>
        </p:spPr>
        <p:txBody>
          <a:bodyPr vert="horz" lIns="0" tIns="0" rIns="0" bIns="0" rtlCol="0" anchor="ctr"/>
          <a:lstStyle>
            <a:defPPr>
              <a:defRPr lang="en-US"/>
            </a:defPPr>
            <a:lvl1pPr marL="0" algn="ctr" defTabSz="457200" rtl="0" eaLnBrk="1" latinLnBrk="0" hangingPunct="1">
              <a:defRPr lang="en-US" sz="933" b="1" kern="1200" spc="400">
                <a:solidFill>
                  <a:srgbClr val="000000"/>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dirty="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VINO™ TOOLKIT</a:t>
            </a:r>
          </a:p>
        </p:txBody>
      </p:sp>
      <p:sp>
        <p:nvSpPr>
          <p:cNvPr id="10" name="Rectangle 9"/>
          <p:cNvSpPr/>
          <p:nvPr/>
        </p:nvSpPr>
        <p:spPr>
          <a:xfrm>
            <a:off x="9933549" y="3962400"/>
            <a:ext cx="1334020" cy="64633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solidFill>
                  <a:srgbClr val="0071C5"/>
                </a:solidFill>
                <a:effectLst>
                  <a:outerShdw blurRad="38100" dist="25400" dir="5400000" algn="ctr" rotWithShape="0">
                    <a:srgbClr val="6E747A">
                      <a:alpha val="43000"/>
                    </a:srgbClr>
                  </a:outerShdw>
                </a:effectLst>
                <a:uLnTx/>
                <a:uFillTx/>
                <a:latin typeface="Intel Clear"/>
                <a:ea typeface="+mn-ea"/>
                <a:cs typeface="+mn-cs"/>
              </a:rPr>
              <a:t>FPGA</a:t>
            </a:r>
          </a:p>
        </p:txBody>
      </p:sp>
      <p:sp>
        <p:nvSpPr>
          <p:cNvPr id="8" name="Rectangle 7"/>
          <p:cNvSpPr/>
          <p:nvPr/>
        </p:nvSpPr>
        <p:spPr>
          <a:xfrm>
            <a:off x="9816817" y="5568187"/>
            <a:ext cx="1334020" cy="646331"/>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solidFill>
                  <a:srgbClr val="0071C5"/>
                </a:solidFill>
                <a:effectLst>
                  <a:outerShdw blurRad="38100" dist="25400" dir="5400000" algn="ctr" rotWithShape="0">
                    <a:srgbClr val="6E747A">
                      <a:alpha val="43000"/>
                    </a:srgbClr>
                  </a:outerShdw>
                </a:effectLst>
                <a:uLnTx/>
                <a:uFillTx/>
                <a:latin typeface="Intel Clear"/>
                <a:ea typeface="+mn-ea"/>
                <a:cs typeface="+mn-cs"/>
              </a:rPr>
              <a:t>CPU</a:t>
            </a:r>
          </a:p>
        </p:txBody>
      </p:sp>
      <p:sp>
        <p:nvSpPr>
          <p:cNvPr id="12" name="Title 4">
            <a:extLst>
              <a:ext uri="{FF2B5EF4-FFF2-40B4-BE49-F238E27FC236}">
                <a16:creationId xmlns:a16="http://schemas.microsoft.com/office/drawing/2014/main" id="{2091EC1B-C8AF-4D70-942D-73E15140893C}"/>
              </a:ext>
            </a:extLst>
          </p:cNvPr>
          <p:cNvSpPr>
            <a:spLocks noGrp="1"/>
          </p:cNvSpPr>
          <p:nvPr>
            <p:ph type="title"/>
          </p:nvPr>
        </p:nvSpPr>
        <p:spPr>
          <a:xfrm>
            <a:off x="607486" y="791468"/>
            <a:ext cx="10972800" cy="875176"/>
          </a:xfrm>
        </p:spPr>
        <p:txBody>
          <a:bodyPr/>
          <a:lstStyle/>
          <a:p>
            <a:r>
              <a:rPr lang="en-US" dirty="0"/>
              <a:t>Inference</a:t>
            </a:r>
            <a:r>
              <a:rPr lang="en-US" sz="3200" b="1" dirty="0">
                <a:solidFill>
                  <a:srgbClr val="00B0F0"/>
                </a:solidFill>
                <a:latin typeface="Intel Clear (Основной текст)"/>
              </a:rPr>
              <a:t> </a:t>
            </a:r>
            <a:r>
              <a:rPr lang="en-US" dirty="0"/>
              <a:t>Engine</a:t>
            </a:r>
            <a:br>
              <a:rPr lang="en-US" dirty="0"/>
            </a:br>
            <a:r>
              <a:rPr lang="en-US" sz="2133" b="1" cap="none" dirty="0">
                <a:solidFill>
                  <a:srgbClr val="0071C5"/>
                </a:solidFill>
                <a:latin typeface="+mn-lt"/>
                <a:ea typeface="+mn-ea"/>
                <a:cs typeface="Intel Clear" panose="020B0604020203020204" pitchFamily="34" charset="0"/>
              </a:rPr>
              <a:t>Heterogeneous Support</a:t>
            </a:r>
          </a:p>
        </p:txBody>
      </p:sp>
      <p:sp>
        <p:nvSpPr>
          <p:cNvPr id="14" name="Rounded Rectangle 5">
            <a:extLst>
              <a:ext uri="{FF2B5EF4-FFF2-40B4-BE49-F238E27FC236}">
                <a16:creationId xmlns:a16="http://schemas.microsoft.com/office/drawing/2014/main" id="{8F49B9D7-4638-4A8F-A9D1-59287B3E2005}"/>
              </a:ext>
            </a:extLst>
          </p:cNvPr>
          <p:cNvSpPr/>
          <p:nvPr/>
        </p:nvSpPr>
        <p:spPr>
          <a:xfrm>
            <a:off x="687977" y="4724399"/>
            <a:ext cx="6159863" cy="124968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ourier New" panose="02070309020205020404" pitchFamily="49" charset="0"/>
                <a:ea typeface="+mn-ea"/>
                <a:cs typeface="Courier New" panose="02070309020205020404" pitchFamily="49" charset="0"/>
              </a:rPr>
              <a:t>InferenceEngine</a:t>
            </a:r>
            <a:r>
              <a:rPr kumimoji="0" lang="en-US" sz="18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::Core </a:t>
            </a:r>
            <a:r>
              <a:rPr kumimoji="0" lang="en-US" sz="1800" b="0" i="0" u="none" strike="noStrike" kern="1200" cap="none" spc="0" normalizeH="0" baseline="0" noProof="0" dirty="0" err="1">
                <a:ln>
                  <a:noFill/>
                </a:ln>
                <a:solidFill>
                  <a:prstClr val="white"/>
                </a:solidFill>
                <a:effectLst/>
                <a:uLnTx/>
                <a:uFillTx/>
                <a:latin typeface="Courier New" panose="02070309020205020404" pitchFamily="49" charset="0"/>
                <a:ea typeface="+mn-ea"/>
                <a:cs typeface="Courier New" panose="02070309020205020404" pitchFamily="49" charset="0"/>
              </a:rPr>
              <a:t>core</a:t>
            </a:r>
            <a:r>
              <a:rPr kumimoji="0" lang="en-US" sz="18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auto </a:t>
            </a:r>
            <a:r>
              <a:rPr kumimoji="0" lang="en-US" sz="1800" b="0" i="0" u="none" strike="noStrike" kern="1200" cap="none" spc="0" normalizeH="0" baseline="0" noProof="0" dirty="0" err="1">
                <a:ln>
                  <a:noFill/>
                </a:ln>
                <a:solidFill>
                  <a:prstClr val="white"/>
                </a:solidFill>
                <a:effectLst/>
                <a:uLnTx/>
                <a:uFillTx/>
                <a:latin typeface="Courier New" panose="02070309020205020404" pitchFamily="49" charset="0"/>
                <a:ea typeface="+mn-ea"/>
                <a:cs typeface="Courier New" panose="02070309020205020404" pitchFamily="49" charset="0"/>
              </a:rPr>
              <a:t>executable_network</a:t>
            </a:r>
            <a:r>
              <a:rPr kumimoji="0" lang="en-US" sz="18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 	</a:t>
            </a:r>
            <a:r>
              <a:rPr kumimoji="0" lang="en-US" sz="1800" b="0" i="0" u="none" strike="noStrike" kern="1200" cap="none" spc="0" normalizeH="0" baseline="0" noProof="0" dirty="0" err="1">
                <a:ln>
                  <a:noFill/>
                </a:ln>
                <a:solidFill>
                  <a:prstClr val="white"/>
                </a:solidFill>
                <a:effectLst/>
                <a:uLnTx/>
                <a:uFillTx/>
                <a:latin typeface="Courier New" panose="02070309020205020404" pitchFamily="49" charset="0"/>
                <a:ea typeface="+mn-ea"/>
                <a:cs typeface="Courier New" panose="02070309020205020404" pitchFamily="49" charset="0"/>
              </a:rPr>
              <a:t>core.LoadNetwork</a:t>
            </a:r>
            <a:r>
              <a:rPr kumimoji="0" lang="en-US" sz="18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err="1">
                <a:ln>
                  <a:noFill/>
                </a:ln>
                <a:solidFill>
                  <a:prstClr val="white"/>
                </a:solidFill>
                <a:effectLst/>
                <a:uLnTx/>
                <a:uFillTx/>
                <a:latin typeface="Courier New" panose="02070309020205020404" pitchFamily="49" charset="0"/>
                <a:ea typeface="+mn-ea"/>
                <a:cs typeface="Courier New" panose="02070309020205020404" pitchFamily="49" charset="0"/>
              </a:rPr>
              <a:t>reader.getNetwork</a:t>
            </a:r>
            <a:r>
              <a:rPr kumimoji="0" lang="en-US" sz="18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"HETERO:FPGA,CPU");</a:t>
            </a:r>
          </a:p>
        </p:txBody>
      </p:sp>
    </p:spTree>
    <p:extLst>
      <p:ext uri="{BB962C8B-B14F-4D97-AF65-F5344CB8AC3E}">
        <p14:creationId xmlns:p14="http://schemas.microsoft.com/office/powerpoint/2010/main" val="159248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Pro">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none" lIns="0" tIns="0" rIns="0" bIns="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8" id="{10C8A4EB-E9E7-C649-A034-CD3A7FC5BE7B}" vid="{A0D8B605-52E2-CE47-8BA4-3F6BE42D76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841A34E513FA4F982AFE18AE51EB62" ma:contentTypeVersion="5" ma:contentTypeDescription="Create a new document." ma:contentTypeScope="" ma:versionID="91de44cf3bb8344f408096d500a9ffa4">
  <xsd:schema xmlns:xsd="http://www.w3.org/2001/XMLSchema" xmlns:xs="http://www.w3.org/2001/XMLSchema" xmlns:p="http://schemas.microsoft.com/office/2006/metadata/properties" xmlns:ns3="471a18b0-418f-4b36-b4a0-9395376f7975" xmlns:ns4="77e7df31-1c55-47fc-823f-8edcb0d8233d" targetNamespace="http://schemas.microsoft.com/office/2006/metadata/properties" ma:root="true" ma:fieldsID="6abe4ee0f15044c686717febbac6cd0e" ns3:_="" ns4:_="">
    <xsd:import namespace="471a18b0-418f-4b36-b4a0-9395376f7975"/>
    <xsd:import namespace="77e7df31-1c55-47fc-823f-8edcb0d8233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a18b0-418f-4b36-b4a0-9395376f7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e7df31-1c55-47fc-823f-8edcb0d823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9F5CAB-D0DC-4CA8-A6A4-68D8A093B5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1a18b0-418f-4b36-b4a0-9395376f7975"/>
    <ds:schemaRef ds:uri="77e7df31-1c55-47fc-823f-8edcb0d82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71538D-CCB3-4F69-9F94-5B70B6D8AEA6}">
  <ds:schemaRefs>
    <ds:schemaRef ds:uri="http://schemas.microsoft.com/sharepoint/v3/contenttype/forms"/>
  </ds:schemaRefs>
</ds:datastoreItem>
</file>

<file path=customXml/itemProps3.xml><?xml version="1.0" encoding="utf-8"?>
<ds:datastoreItem xmlns:ds="http://schemas.openxmlformats.org/officeDocument/2006/customXml" ds:itemID="{B0D58142-F3AA-4CC9-B230-D2CB3FB1131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2977</Words>
  <Application>Microsoft Office PowerPoint</Application>
  <PresentationFormat>Widescreen</PresentationFormat>
  <Paragraphs>257</Paragraphs>
  <Slides>11</Slides>
  <Notes>11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11</vt:i4>
      </vt:variant>
    </vt:vector>
  </HeadingPairs>
  <TitlesOfParts>
    <vt:vector size="25" baseType="lpstr">
      <vt:lpstr>Courier</vt:lpstr>
      <vt:lpstr>Intel Clear (Основной текст)</vt:lpstr>
      <vt:lpstr>Lucida Grande</vt:lpstr>
      <vt:lpstr>Arial</vt:lpstr>
      <vt:lpstr>Calibri</vt:lpstr>
      <vt:lpstr>Calibri Light</vt:lpstr>
      <vt:lpstr>Courier New</vt:lpstr>
      <vt:lpstr>Intel Clear</vt:lpstr>
      <vt:lpstr>Intel Clear Light</vt:lpstr>
      <vt:lpstr>Intel Clear Pro</vt:lpstr>
      <vt:lpstr>Intel Clear Pro Bold</vt:lpstr>
      <vt:lpstr>Wingdings</vt:lpstr>
      <vt:lpstr>Office Theme</vt:lpstr>
      <vt:lpstr>Int_PPT Template_ClearPro_16x9</vt:lpstr>
      <vt:lpstr>Inference Engine</vt:lpstr>
      <vt:lpstr>Intel® Deep Learning Deployment Toolkit  For Deep Learning Inference</vt:lpstr>
      <vt:lpstr>Optimal Model Performance Using the Inference Engine</vt:lpstr>
      <vt:lpstr>Common Workflow for Using the Inference Engine API</vt:lpstr>
      <vt:lpstr>Inference on an Intel® Edge System </vt:lpstr>
      <vt:lpstr>Process the results Object Detection SSD example</vt:lpstr>
      <vt:lpstr>Inference Engine Synchronous vs Asynchronous Execution</vt:lpstr>
      <vt:lpstr>Inference Engine Throughput Mode for CPU, iGPU and VPU</vt:lpstr>
      <vt:lpstr>Inference Engine Heterogeneous Support</vt:lpstr>
      <vt:lpstr>Inference Engine Multi-device Support</vt:lpstr>
      <vt:lpstr>Speed up development with open source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 Engine</dc:title>
  <dc:creator>Ye, Shane</dc:creator>
  <cp:keywords>CTPClassification=CTP_NT</cp:keywords>
  <cp:lastModifiedBy>Ye, Shane</cp:lastModifiedBy>
  <cp:revision>1</cp:revision>
  <dcterms:created xsi:type="dcterms:W3CDTF">2020-08-12T21:25:10Z</dcterms:created>
  <dcterms:modified xsi:type="dcterms:W3CDTF">2020-08-12T21:26:15Z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2f826b54-57d9-4989-aa2e-f377e13db8e0</vt:lpwstr>
  </property>
  <property fmtid="{D5CDD505-2E9C-101B-9397-08002B2CF9AE}" pid="3" name="CTP_TimeStamp">
    <vt:lpwstr>2020-08-12 21:25:55Z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0x01010059841A34E513FA4F982AFE18AE51EB62</vt:lpwstr>
  </property>
</Properties>
</file>