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1"/>
  </p:notesMasterIdLst>
  <p:sldIdLst>
    <p:sldId id="1710" r:id="rId6"/>
    <p:sldId id="2103812506" r:id="rId7"/>
    <p:sldId id="1618" r:id="rId8"/>
    <p:sldId id="1705" r:id="rId9"/>
    <p:sldId id="210381250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2" autoAdjust="0"/>
    <p:restoredTop sz="94660"/>
  </p:normalViewPr>
  <p:slideViewPr>
    <p:cSldViewPr snapToGrid="0">
      <p:cViewPr varScale="1">
        <p:scale>
          <a:sx n="48" d="100"/>
          <a:sy n="48" d="100"/>
        </p:scale>
        <p:origin x="67" y="7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F0E9ED-1C42-49B1-8AF9-FD94474F2FDF}" type="datetimeFigureOut">
              <a:rPr lang="en-US" smtClean="0"/>
              <a:t>8/12/2020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C2721C-7233-4267-9F8F-8C01B8013C12}" type="slidenum">
              <a:rPr lang="en-US" smtClean="0"/>
              <a:t>‹#›</a:t>
            </a:fld>
            <a:endParaRPr lang="en-US"/>
          </a:p>
        </p:txBody>
      </p:sp>
    </p:spTree>
    <p:extLst>
      <p:ext uri="{BB962C8B-B14F-4D97-AF65-F5344CB8AC3E}">
        <p14:creationId xmlns:p14="http://schemas.microsoft.com/office/powerpoint/2010/main" val="1070604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DL workbench is a web-based graphical environment that enables users to visualize, fine-tune, and compare the performance of deep learning models on various Intel® architecture configurations, such as CPU, Intel® Processor Graphics (GPU), Intel® </a:t>
            </a:r>
            <a:r>
              <a:rPr lang="en-US" sz="1200" kern="1200" dirty="0" err="1">
                <a:solidFill>
                  <a:schemeClr val="tx1"/>
                </a:solidFill>
                <a:effectLst/>
                <a:latin typeface="+mn-lt"/>
                <a:ea typeface="+mn-ea"/>
                <a:cs typeface="+mn-cs"/>
              </a:rPr>
              <a:t>Movidius</a:t>
            </a:r>
            <a:r>
              <a:rPr lang="en-US" sz="1200" kern="1200" dirty="0">
                <a:solidFill>
                  <a:schemeClr val="tx1"/>
                </a:solidFill>
                <a:effectLst/>
                <a:latin typeface="+mn-lt"/>
                <a:ea typeface="+mn-ea"/>
                <a:cs typeface="+mn-cs"/>
              </a:rPr>
              <a:t>™ Neural Compute Stick 2 (NCS 2), and Intel® Vision Accelerator Design with Intel® </a:t>
            </a:r>
            <a:r>
              <a:rPr lang="en-US" sz="1200" kern="1200" dirty="0" err="1">
                <a:solidFill>
                  <a:schemeClr val="tx1"/>
                </a:solidFill>
                <a:effectLst/>
                <a:latin typeface="+mn-lt"/>
                <a:ea typeface="+mn-ea"/>
                <a:cs typeface="+mn-cs"/>
              </a:rPr>
              <a:t>Movidius</a:t>
            </a:r>
            <a:r>
              <a:rPr lang="en-US" sz="1200" kern="1200" dirty="0">
                <a:solidFill>
                  <a:schemeClr val="tx1"/>
                </a:solidFill>
                <a:effectLst/>
                <a:latin typeface="+mn-lt"/>
                <a:ea typeface="+mn-ea"/>
                <a:cs typeface="+mn-cs"/>
              </a:rPr>
              <a:t>™ VPUs, we will walk you through a demo of DL workbench later.</a:t>
            </a:r>
            <a:endParaRPr lang="en-US" dirty="0"/>
          </a:p>
          <a:p>
            <a:endParaRPr lang="en-US" dirty="0"/>
          </a:p>
          <a:p>
            <a:r>
              <a:rPr lang="en-US" sz="1200" kern="1200" dirty="0">
                <a:solidFill>
                  <a:schemeClr val="tx1"/>
                </a:solidFill>
                <a:effectLst/>
                <a:latin typeface="+mn-lt"/>
                <a:ea typeface="+mn-ea"/>
                <a:cs typeface="+mn-cs"/>
              </a:rPr>
              <a:t>DL Workbench is a docker container application, users can either build the local docker image by running the "build script" with the path of the OpenVINO toolkit installation package or install it with the docker hub image named "</a:t>
            </a:r>
            <a:r>
              <a:rPr lang="en-US" sz="1200" kern="1200" dirty="0" err="1">
                <a:solidFill>
                  <a:schemeClr val="tx1"/>
                </a:solidFill>
                <a:effectLst/>
                <a:latin typeface="+mn-lt"/>
                <a:ea typeface="+mn-ea"/>
                <a:cs typeface="+mn-cs"/>
              </a:rPr>
              <a:t>openvino</a:t>
            </a:r>
            <a:r>
              <a:rPr lang="en-US" sz="1200" kern="1200" dirty="0">
                <a:solidFill>
                  <a:schemeClr val="tx1"/>
                </a:solidFill>
                <a:effectLst/>
                <a:latin typeface="+mn-lt"/>
                <a:ea typeface="+mn-ea"/>
                <a:cs typeface="+mn-cs"/>
              </a:rPr>
              <a:t>/workbench". After successfully installed DL Workbench, a http://127.0.0.1:5665 link followed by a generated token will appear in the console log, then you can open it in the browser, you will see the graphical interface as we showed here on the page.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you can import and convert a model to FP32 or FP16, then compare the visualized original and converted model, browse performance data of each layer of this model, and benchmark the performance by applying the combination of different batch sizes and inference requests to check which one satisfies your need most. Or, you can convert a model to the INT8 data type and check and control the accuracy loss during the conversion. Finally, you can export a deployment package with the model IR files and associated dependencies.</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C8689-8455-3546-ADF9-3B7273760F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551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the block diagram view of the DL Workbench dataflow.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Step0, you either have a pre-trained model, or import one from Open Model Zoo using the </a:t>
            </a:r>
            <a:r>
              <a:rPr lang="en-US" sz="1200" b="1" kern="1200" dirty="0">
                <a:solidFill>
                  <a:schemeClr val="tx1"/>
                </a:solidFill>
                <a:effectLst/>
                <a:latin typeface="+mn-lt"/>
                <a:ea typeface="+mn-ea"/>
                <a:cs typeface="+mn-cs"/>
              </a:rPr>
              <a:t>Model Downloader</a:t>
            </a:r>
            <a:r>
              <a:rPr lang="en-US" sz="1200" kern="1200" dirty="0">
                <a:solidFill>
                  <a:schemeClr val="tx1"/>
                </a:solidFill>
                <a:effectLst/>
                <a:latin typeface="+mn-lt"/>
                <a:ea typeface="+mn-ea"/>
                <a:cs typeface="+mn-cs"/>
              </a:rPr>
              <a:t> at the backend;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Step1: Use the </a:t>
            </a:r>
            <a:r>
              <a:rPr lang="en-US" sz="1200" b="1" kern="1200" dirty="0">
                <a:solidFill>
                  <a:schemeClr val="tx1"/>
                </a:solidFill>
                <a:effectLst/>
                <a:latin typeface="+mn-lt"/>
                <a:ea typeface="+mn-ea"/>
                <a:cs typeface="+mn-cs"/>
              </a:rPr>
              <a:t>Model Optimizer</a:t>
            </a:r>
            <a:r>
              <a:rPr lang="en-US" sz="1200" kern="1200" dirty="0">
                <a:solidFill>
                  <a:schemeClr val="tx1"/>
                </a:solidFill>
                <a:effectLst/>
                <a:latin typeface="+mn-lt"/>
                <a:ea typeface="+mn-ea"/>
                <a:cs typeface="+mn-cs"/>
              </a:rPr>
              <a:t> at the backend to convert the model to IR format, then if you would like to run the accuracy check, or prepare to convert the model to INT8 datatype later, you will need to upload a real dataset, otherwise you can generate a random dataset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Step1, DL Workbench will run a basic inference, after that the </a:t>
            </a:r>
            <a:r>
              <a:rPr lang="en-US" sz="1200" b="1" kern="1200" dirty="0">
                <a:solidFill>
                  <a:schemeClr val="tx1"/>
                </a:solidFill>
                <a:effectLst/>
                <a:latin typeface="+mn-lt"/>
                <a:ea typeface="+mn-ea"/>
                <a:cs typeface="+mn-cs"/>
              </a:rPr>
              <a:t>Model Analyzer</a:t>
            </a:r>
            <a:r>
              <a:rPr lang="en-US" sz="1200" kern="1200" dirty="0">
                <a:solidFill>
                  <a:schemeClr val="tx1"/>
                </a:solidFill>
                <a:effectLst/>
                <a:latin typeface="+mn-lt"/>
                <a:ea typeface="+mn-ea"/>
                <a:cs typeface="+mn-cs"/>
              </a:rPr>
              <a:t> will list out the static information of this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then in Step2, you can either select a range of the batch sizes and inference requests numbers, and the backend </a:t>
            </a:r>
            <a:r>
              <a:rPr lang="en-US" sz="1200" b="1" kern="1200" dirty="0">
                <a:solidFill>
                  <a:schemeClr val="tx1"/>
                </a:solidFill>
                <a:effectLst/>
                <a:latin typeface="+mn-lt"/>
                <a:ea typeface="+mn-ea"/>
                <a:cs typeface="+mn-cs"/>
              </a:rPr>
              <a:t>Benchmark App</a:t>
            </a:r>
            <a:r>
              <a:rPr lang="en-US" sz="1200" kern="1200" dirty="0">
                <a:solidFill>
                  <a:schemeClr val="tx1"/>
                </a:solidFill>
                <a:effectLst/>
                <a:latin typeface="+mn-lt"/>
                <a:ea typeface="+mn-ea"/>
                <a:cs typeface="+mn-cs"/>
              </a:rPr>
              <a:t> will start to run all the combinations of these two parameters, and draw their performance on the chart,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or you can check the accuracy of the model with the dataset you uploaded in Step1, </a:t>
            </a:r>
            <a:r>
              <a:rPr lang="en-US" sz="1200" b="1" kern="1200" dirty="0">
                <a:solidFill>
                  <a:schemeClr val="tx1"/>
                </a:solidFill>
                <a:effectLst/>
                <a:latin typeface="+mn-lt"/>
                <a:ea typeface="+mn-ea"/>
                <a:cs typeface="+mn-cs"/>
              </a:rPr>
              <a:t>Accuracy Checker</a:t>
            </a:r>
            <a:r>
              <a:rPr lang="en-US" sz="1200" kern="1200" dirty="0">
                <a:solidFill>
                  <a:schemeClr val="tx1"/>
                </a:solidFill>
                <a:effectLst/>
                <a:latin typeface="+mn-lt"/>
                <a:ea typeface="+mn-ea"/>
                <a:cs typeface="+mn-cs"/>
              </a:rPr>
              <a:t> will handle that for you, and furthermore, you can specify a method to convert the model to a INT8 datatype with the </a:t>
            </a:r>
            <a:r>
              <a:rPr lang="en-US" sz="1200" b="1" kern="1200" dirty="0">
                <a:solidFill>
                  <a:schemeClr val="tx1"/>
                </a:solidFill>
                <a:effectLst/>
                <a:latin typeface="+mn-lt"/>
                <a:ea typeface="+mn-ea"/>
                <a:cs typeface="+mn-cs"/>
              </a:rPr>
              <a:t>Post-Training Optimization Toolkit</a:t>
            </a:r>
            <a:r>
              <a:rPr lang="en-US" sz="1200" kern="1200" dirty="0">
                <a:solidFill>
                  <a:schemeClr val="tx1"/>
                </a:solidFill>
                <a:effectLst/>
                <a:latin typeface="+mn-lt"/>
                <a:ea typeface="+mn-ea"/>
                <a:cs typeface="+mn-cs"/>
              </a:rPr>
              <a:t> support,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at the end you can export the deployment package by using </a:t>
            </a:r>
            <a:r>
              <a:rPr lang="en-US" sz="1200" b="1" kern="1200" dirty="0">
                <a:solidFill>
                  <a:schemeClr val="tx1"/>
                </a:solidFill>
                <a:effectLst/>
                <a:latin typeface="+mn-lt"/>
                <a:ea typeface="+mn-ea"/>
                <a:cs typeface="+mn-cs"/>
              </a:rPr>
              <a:t>Deployment Manager.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Note here, not all the models support the dataflow shown here, so if the model does not work well with DL Workbench, then you will need to run the tools behind DL Workbench directly in the command-line environment, which provide more flexibility.</a:t>
            </a:r>
          </a:p>
          <a:p>
            <a:endParaRPr lang="ru-RU"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61C8689-8455-3546-ADF9-3B7273760F66}" type="slidenum">
              <a:rPr kumimoji="0" lang="en-US" sz="1200" b="0" i="0" u="none" strike="noStrike" kern="1200" cap="none" spc="0" normalizeH="0" baseline="0" noProof="0" smtClean="0">
                <a:ln>
                  <a:noFill/>
                </a:ln>
                <a:solidFill>
                  <a:prstClr val="black"/>
                </a:solidFill>
                <a:effectLst/>
                <a:uLnTx/>
                <a:uFillTx/>
                <a:latin typeface="Intel Cle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Intel Clear"/>
              <a:ea typeface="+mn-ea"/>
              <a:cs typeface="+mn-cs"/>
            </a:endParaRPr>
          </a:p>
        </p:txBody>
      </p:sp>
    </p:spTree>
    <p:extLst>
      <p:ext uri="{BB962C8B-B14F-4D97-AF65-F5344CB8AC3E}">
        <p14:creationId xmlns:p14="http://schemas.microsoft.com/office/powerpoint/2010/main" val="2206580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09570">
              <a:spcBef>
                <a:spcPts val="1600"/>
              </a:spcBef>
            </a:pPr>
            <a:r>
              <a:rPr lang="en-US" sz="1200" kern="1200" dirty="0">
                <a:solidFill>
                  <a:schemeClr val="tx1"/>
                </a:solidFill>
                <a:effectLst/>
                <a:latin typeface="+mn-lt"/>
                <a:ea typeface="+mn-ea"/>
                <a:cs typeface="+mn-cs"/>
              </a:rPr>
              <a:t>This page shows two methods to convert a model to INT8. It can either convert as many layers as it can to INT8 without controlling the accuracy loss, this method runs faster but had a higher accuracy drop as a result; or, you can set the accuracy drop percentage that you can bear with, then the post-training optimization tool will take that into account.</a:t>
            </a:r>
            <a:endParaRPr lang="en-US" sz="1200" dirty="0">
              <a:latin typeface="Intel Clear"/>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2818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09570">
              <a:spcBef>
                <a:spcPts val="1600"/>
              </a:spcBef>
            </a:pPr>
            <a:r>
              <a:rPr lang="en-US" sz="1200" kern="1200" dirty="0">
                <a:solidFill>
                  <a:schemeClr val="tx1"/>
                </a:solidFill>
                <a:effectLst/>
                <a:latin typeface="+mn-lt"/>
                <a:ea typeface="+mn-ea"/>
                <a:cs typeface="+mn-cs"/>
              </a:rPr>
              <a:t>This page shows two methods to convert a model to INT8. It can either convert as many layers as it can to INT8 without controlling the accuracy loss, this method runs faster but had a higher accuracy drop as a result; or, you can set the accuracy drop percentage that you can bear with, then the post-training optimization tool will take that into account.</a:t>
            </a:r>
            <a:endParaRPr lang="en-US" sz="1200" dirty="0">
              <a:latin typeface="Intel Clear"/>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637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software.intel.com/en-us/articles/optimization-notice"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DA48-98E6-463F-A0CD-40206CC465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1F4A24-B147-42AF-8F8B-8989F0623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EE60B7-8F10-4E52-9A7F-C8D9486274ED}"/>
              </a:ext>
            </a:extLst>
          </p:cNvPr>
          <p:cNvSpPr>
            <a:spLocks noGrp="1"/>
          </p:cNvSpPr>
          <p:nvPr>
            <p:ph type="dt" sz="half" idx="10"/>
          </p:nvPr>
        </p:nvSpPr>
        <p:spPr/>
        <p:txBody>
          <a:bodyPr/>
          <a:lstStyle/>
          <a:p>
            <a:fld id="{EAB7491B-5816-4DD0-8332-DE63B3F2E428}" type="datetimeFigureOut">
              <a:rPr lang="en-US" smtClean="0"/>
              <a:t>8/12/2020</a:t>
            </a:fld>
            <a:endParaRPr lang="en-US"/>
          </a:p>
        </p:txBody>
      </p:sp>
      <p:sp>
        <p:nvSpPr>
          <p:cNvPr id="5" name="Footer Placeholder 4">
            <a:extLst>
              <a:ext uri="{FF2B5EF4-FFF2-40B4-BE49-F238E27FC236}">
                <a16:creationId xmlns:a16="http://schemas.microsoft.com/office/drawing/2014/main" id="{FBA18F14-4EFA-43FF-B143-F54383104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DCD8A-56A2-4BE4-8023-00C0AEC3D790}"/>
              </a:ext>
            </a:extLst>
          </p:cNvPr>
          <p:cNvSpPr>
            <a:spLocks noGrp="1"/>
          </p:cNvSpPr>
          <p:nvPr>
            <p:ph type="sldNum" sz="quarter" idx="12"/>
          </p:nvPr>
        </p:nvSpPr>
        <p:spPr/>
        <p:txBody>
          <a:bodyPr/>
          <a:lstStyle/>
          <a:p>
            <a:fld id="{4768086E-7FCF-4780-8E8F-8DB915807FAF}" type="slidenum">
              <a:rPr lang="en-US" smtClean="0"/>
              <a:t>‹#›</a:t>
            </a:fld>
            <a:endParaRPr lang="en-US"/>
          </a:p>
        </p:txBody>
      </p:sp>
    </p:spTree>
    <p:extLst>
      <p:ext uri="{BB962C8B-B14F-4D97-AF65-F5344CB8AC3E}">
        <p14:creationId xmlns:p14="http://schemas.microsoft.com/office/powerpoint/2010/main" val="2521424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8D83-348D-45E9-9037-94216B0A22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A6CA87-8A9D-4C08-88E2-314A72857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E15F4C-745A-4B4E-9AF0-7A73B4A628C3}"/>
              </a:ext>
            </a:extLst>
          </p:cNvPr>
          <p:cNvSpPr>
            <a:spLocks noGrp="1"/>
          </p:cNvSpPr>
          <p:nvPr>
            <p:ph type="dt" sz="half" idx="10"/>
          </p:nvPr>
        </p:nvSpPr>
        <p:spPr/>
        <p:txBody>
          <a:bodyPr/>
          <a:lstStyle/>
          <a:p>
            <a:fld id="{EAB7491B-5816-4DD0-8332-DE63B3F2E428}" type="datetimeFigureOut">
              <a:rPr lang="en-US" smtClean="0"/>
              <a:t>8/12/2020</a:t>
            </a:fld>
            <a:endParaRPr lang="en-US"/>
          </a:p>
        </p:txBody>
      </p:sp>
      <p:sp>
        <p:nvSpPr>
          <p:cNvPr id="5" name="Footer Placeholder 4">
            <a:extLst>
              <a:ext uri="{FF2B5EF4-FFF2-40B4-BE49-F238E27FC236}">
                <a16:creationId xmlns:a16="http://schemas.microsoft.com/office/drawing/2014/main" id="{77CCB436-6DA9-4AD1-8C31-3298531516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137E9-01FB-42F4-B30C-6346DD7E4075}"/>
              </a:ext>
            </a:extLst>
          </p:cNvPr>
          <p:cNvSpPr>
            <a:spLocks noGrp="1"/>
          </p:cNvSpPr>
          <p:nvPr>
            <p:ph type="sldNum" sz="quarter" idx="12"/>
          </p:nvPr>
        </p:nvSpPr>
        <p:spPr/>
        <p:txBody>
          <a:bodyPr/>
          <a:lstStyle/>
          <a:p>
            <a:fld id="{4768086E-7FCF-4780-8E8F-8DB915807FAF}" type="slidenum">
              <a:rPr lang="en-US" smtClean="0"/>
              <a:t>‹#›</a:t>
            </a:fld>
            <a:endParaRPr lang="en-US"/>
          </a:p>
        </p:txBody>
      </p:sp>
    </p:spTree>
    <p:extLst>
      <p:ext uri="{BB962C8B-B14F-4D97-AF65-F5344CB8AC3E}">
        <p14:creationId xmlns:p14="http://schemas.microsoft.com/office/powerpoint/2010/main" val="187471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F4D8E8-36CB-4392-9ED8-40047D2554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23F2F6-C120-496C-A778-F749383B64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7B1668-A9D5-4326-967D-A011B6292B0B}"/>
              </a:ext>
            </a:extLst>
          </p:cNvPr>
          <p:cNvSpPr>
            <a:spLocks noGrp="1"/>
          </p:cNvSpPr>
          <p:nvPr>
            <p:ph type="dt" sz="half" idx="10"/>
          </p:nvPr>
        </p:nvSpPr>
        <p:spPr/>
        <p:txBody>
          <a:bodyPr/>
          <a:lstStyle/>
          <a:p>
            <a:fld id="{EAB7491B-5816-4DD0-8332-DE63B3F2E428}" type="datetimeFigureOut">
              <a:rPr lang="en-US" smtClean="0"/>
              <a:t>8/12/2020</a:t>
            </a:fld>
            <a:endParaRPr lang="en-US"/>
          </a:p>
        </p:txBody>
      </p:sp>
      <p:sp>
        <p:nvSpPr>
          <p:cNvPr id="5" name="Footer Placeholder 4">
            <a:extLst>
              <a:ext uri="{FF2B5EF4-FFF2-40B4-BE49-F238E27FC236}">
                <a16:creationId xmlns:a16="http://schemas.microsoft.com/office/drawing/2014/main" id="{CB601C39-D3A6-42D0-BB14-985F5F528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26F6D-AB31-4415-ADEA-CE05BD6F7E89}"/>
              </a:ext>
            </a:extLst>
          </p:cNvPr>
          <p:cNvSpPr>
            <a:spLocks noGrp="1"/>
          </p:cNvSpPr>
          <p:nvPr>
            <p:ph type="sldNum" sz="quarter" idx="12"/>
          </p:nvPr>
        </p:nvSpPr>
        <p:spPr/>
        <p:txBody>
          <a:bodyPr/>
          <a:lstStyle/>
          <a:p>
            <a:fld id="{4768086E-7FCF-4780-8E8F-8DB915807FAF}" type="slidenum">
              <a:rPr lang="en-US" smtClean="0"/>
              <a:t>‹#›</a:t>
            </a:fld>
            <a:endParaRPr lang="en-US"/>
          </a:p>
        </p:txBody>
      </p:sp>
    </p:spTree>
    <p:extLst>
      <p:ext uri="{BB962C8B-B14F-4D97-AF65-F5344CB8AC3E}">
        <p14:creationId xmlns:p14="http://schemas.microsoft.com/office/powerpoint/2010/main" val="3772249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2503438"/>
            <a:ext cx="10950515" cy="1470025"/>
          </a:xfrm>
        </p:spPr>
        <p:txBody>
          <a:bodyPr lIns="0" rIns="0" anchor="b" anchorCtr="0">
            <a:noAutofit/>
          </a:bodyPr>
          <a:lstStyle>
            <a:lvl1pPr>
              <a:lnSpc>
                <a:spcPct val="75000"/>
              </a:lnSpc>
              <a:defRPr sz="11733" b="0" spc="0" baseline="0">
                <a:solidFill>
                  <a:schemeClr val="bg1"/>
                </a:solidFill>
                <a:latin typeface="+mj-lt"/>
                <a:cs typeface="Intel Clear Pro" panose="020B0804020202060201" pitchFamily="34" charset="0"/>
              </a:defRPr>
            </a:lvl1pPr>
          </a:lstStyle>
          <a:p>
            <a:r>
              <a:rPr lang="en-US"/>
              <a:t>title</a:t>
            </a:r>
          </a:p>
        </p:txBody>
      </p:sp>
      <p:sp>
        <p:nvSpPr>
          <p:cNvPr id="3" name="Subtitle 2"/>
          <p:cNvSpPr>
            <a:spLocks noGrp="1"/>
          </p:cNvSpPr>
          <p:nvPr>
            <p:ph type="subTitle" idx="1" hasCustomPrompt="1"/>
          </p:nvPr>
        </p:nvSpPr>
        <p:spPr>
          <a:xfrm>
            <a:off x="607484" y="5159281"/>
            <a:ext cx="8440283" cy="377704"/>
          </a:xfrm>
        </p:spPr>
        <p:txBody>
          <a:bodyPr lIns="0" rIns="0">
            <a:noAutofit/>
          </a:bodyPr>
          <a:lstStyle>
            <a:lvl1pPr marL="0" indent="0" algn="l">
              <a:buNone/>
              <a:defRPr sz="1400" b="0" i="0" spc="133" baseline="0">
                <a:solidFill>
                  <a:srgbClr val="FFFFFF"/>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16pt Intel Clear Subhead, Date, Etc.</a:t>
            </a:r>
          </a:p>
        </p:txBody>
      </p:sp>
      <p:pic>
        <p:nvPicPr>
          <p:cNvPr id="5" name="Picture 2" descr="\\.psf\Home\Desktop\Intel.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607484" y="6295761"/>
            <a:ext cx="485781" cy="32017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Date Placeholder 4"/>
          <p:cNvSpPr>
            <a:spLocks noGrp="1"/>
          </p:cNvSpPr>
          <p:nvPr>
            <p:ph type="dt" sz="half" idx="2"/>
          </p:nvPr>
        </p:nvSpPr>
        <p:spPr>
          <a:xfrm>
            <a:off x="607484" y="5377393"/>
            <a:ext cx="2844800" cy="366183"/>
          </a:xfrm>
          <a:prstGeom prst="rect">
            <a:avLst/>
          </a:prstGeom>
        </p:spPr>
        <p:txBody>
          <a:bodyPr vert="horz" lIns="0" tIns="45720" rIns="91440" bIns="0" rtlCol="0" anchor="ctr"/>
          <a:lstStyle>
            <a:lvl1pPr algn="l">
              <a:defRPr sz="1067">
                <a:solidFill>
                  <a:srgbClr val="FFFFFF"/>
                </a:solidFill>
              </a:defRPr>
            </a:lvl1pPr>
          </a:lstStyle>
          <a:p>
            <a:endParaRPr lang="en-US"/>
          </a:p>
        </p:txBody>
      </p:sp>
    </p:spTree>
    <p:extLst>
      <p:ext uri="{BB962C8B-B14F-4D97-AF65-F5344CB8AC3E}">
        <p14:creationId xmlns:p14="http://schemas.microsoft.com/office/powerpoint/2010/main" val="176061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293069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Divider">
    <p:bg>
      <p:bgPr>
        <a:solidFill>
          <a:srgbClr val="6DBDE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282306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Divider">
    <p:bg>
      <p:bgPr>
        <a:solidFill>
          <a:srgbClr val="CFE46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36995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Divider">
    <p:bg>
      <p:bgPr>
        <a:solidFill>
          <a:srgbClr val="F79A4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383984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ngle Column Tex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a:p>
        </p:txBody>
      </p:sp>
      <p:sp>
        <p:nvSpPr>
          <p:cNvPr id="15" name="Content Placeholder 2"/>
          <p:cNvSpPr>
            <a:spLocks noGrp="1"/>
          </p:cNvSpPr>
          <p:nvPr>
            <p:ph sz="half" idx="1" hasCustomPrompt="1"/>
          </p:nvPr>
        </p:nvSpPr>
        <p:spPr>
          <a:xfrm>
            <a:off x="609600" y="1828800"/>
            <a:ext cx="10972800" cy="4267200"/>
          </a:xfrm>
        </p:spPr>
        <p:txBody>
          <a:bodyPr vert="horz" lIns="0" tIns="0" rIns="0" bIns="0" rtlCol="0">
            <a:noAutofit/>
          </a:bodyPr>
          <a:lstStyle>
            <a:lvl1pPr>
              <a:defRPr lang="en-US" sz="2133" b="1" dirty="0" smtClean="0"/>
            </a:lvl1pPr>
            <a:lvl2pPr>
              <a:defRPr lang="en-US" sz="1867" dirty="0" smtClean="0"/>
            </a:lvl2pPr>
            <a:lvl3pPr>
              <a:defRPr lang="en-US" sz="1867" dirty="0" smtClean="0"/>
            </a:lvl3pPr>
            <a:lvl4pPr>
              <a:defRPr lang="en-US" sz="1600" dirty="0" smtClean="0"/>
            </a:lvl4pPr>
            <a:lvl5pPr>
              <a:defRPr lang="en-US" sz="1600" dirty="0"/>
            </a:lvl5pPr>
          </a:lstStyle>
          <a:p>
            <a:pPr lvl="0"/>
            <a:r>
              <a:rPr lang="en-US"/>
              <a:t>16pt Intel Clear Bold</a:t>
            </a:r>
          </a:p>
          <a:p>
            <a:pPr marL="0" lvl="1" indent="0">
              <a:spcBef>
                <a:spcPts val="1067"/>
              </a:spcBef>
              <a:buNone/>
            </a:pPr>
            <a:r>
              <a:rPr lang="en-US"/>
              <a:t>14pt Intel Clear bullet one</a:t>
            </a:r>
          </a:p>
          <a:p>
            <a:pPr marL="154513" lvl="2" indent="-154513">
              <a:spcBef>
                <a:spcPts val="533"/>
              </a:spcBef>
              <a:buFont typeface="Wingdings" charset="2"/>
              <a:buChar char="§"/>
            </a:pPr>
            <a:r>
              <a:rPr lang="en-US"/>
              <a:t>14pt Intel Clear third level</a:t>
            </a:r>
          </a:p>
          <a:p>
            <a:pPr marL="378875" lvl="3" indent="-156629"/>
            <a:r>
              <a:rPr lang="en-US"/>
              <a:t>12pt Intel Clear fourth level</a:t>
            </a:r>
          </a:p>
          <a:p>
            <a:pPr marL="611702" lvl="4" indent="-148163">
              <a:tabLst/>
            </a:pPr>
            <a:r>
              <a:rPr lang="en-US"/>
              <a:t>12pt Intel Clear fifth level</a:t>
            </a:r>
          </a:p>
        </p:txBody>
      </p:sp>
      <p:sp>
        <p:nvSpPr>
          <p:cNvPr id="8" name="Title 6"/>
          <p:cNvSpPr>
            <a:spLocks noGrp="1"/>
          </p:cNvSpPr>
          <p:nvPr>
            <p:ph type="title" hasCustomPrompt="1"/>
          </p:nvPr>
        </p:nvSpPr>
        <p:spPr>
          <a:xfrm>
            <a:off x="607484" y="943090"/>
            <a:ext cx="10972800" cy="615553"/>
          </a:xfrm>
        </p:spPr>
        <p:txBody>
          <a:bodyPr vert="horz" lIns="0" tIns="0" rIns="0" bIns="0" rtlCol="0" anchor="t" anchorCtr="0">
            <a:spAutoFit/>
          </a:bodyPr>
          <a:lstStyle>
            <a:lvl1pPr>
              <a:defRPr lang="en-US" sz="5333" baseline="0" dirty="0">
                <a:solidFill>
                  <a:schemeClr val="tx1"/>
                </a:solidFill>
              </a:defRPr>
            </a:lvl1pPr>
          </a:lstStyle>
          <a:p>
            <a:pPr lvl="0"/>
            <a:r>
              <a:rPr lang="en-US"/>
              <a:t>Single column with text</a:t>
            </a:r>
          </a:p>
        </p:txBody>
      </p:sp>
      <p:pic>
        <p:nvPicPr>
          <p:cNvPr id="11" name="Picture 10"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grpSp>
        <p:nvGrpSpPr>
          <p:cNvPr id="9" name="Group 8"/>
          <p:cNvGrpSpPr/>
          <p:nvPr userDrawn="1"/>
        </p:nvGrpSpPr>
        <p:grpSpPr>
          <a:xfrm>
            <a:off x="11504759" y="988423"/>
            <a:ext cx="0" cy="5120640"/>
            <a:chOff x="4159306" y="279"/>
            <a:chExt cx="0" cy="5130936"/>
          </a:xfrm>
        </p:grpSpPr>
        <p:cxnSp>
          <p:nvCxnSpPr>
            <p:cNvPr id="10" name="Straight Connector 9"/>
            <p:cNvCxnSpPr/>
            <p:nvPr userDrawn="1"/>
          </p:nvCxnSpPr>
          <p:spPr>
            <a:xfrm>
              <a:off x="4159306" y="1336455"/>
              <a:ext cx="0" cy="379476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4159306" y="776611"/>
              <a:ext cx="0" cy="475488"/>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4159306" y="454512"/>
              <a:ext cx="0" cy="237744"/>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4159306" y="251285"/>
              <a:ext cx="0" cy="118872"/>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4159306" y="112066"/>
              <a:ext cx="0" cy="54864"/>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4159306" y="279"/>
              <a:ext cx="0" cy="27432"/>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grpSp>
      <p:sp>
        <p:nvSpPr>
          <p:cNvPr id="19" name="Footer Placeholder 3">
            <a:extLst>
              <a:ext uri="{FF2B5EF4-FFF2-40B4-BE49-F238E27FC236}">
                <a16:creationId xmlns:a16="http://schemas.microsoft.com/office/drawing/2014/main" id="{0CD21A27-8849-41AC-B0CA-10BA7A284E47}"/>
              </a:ext>
            </a:extLst>
          </p:cNvPr>
          <p:cNvSpPr>
            <a:spLocks noGrp="1"/>
          </p:cNvSpPr>
          <p:nvPr>
            <p:ph type="ftr" sz="quarter" idx="3"/>
          </p:nvPr>
        </p:nvSpPr>
        <p:spPr>
          <a:xfrm>
            <a:off x="607483" y="169185"/>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INTEL® DISTRIBUTION OF O</a:t>
            </a:r>
            <a:r>
              <a:rPr lang="en-US" sz="800"/>
              <a:t>PEN</a:t>
            </a:r>
            <a:r>
              <a:rPr lang="en-US"/>
              <a:t>VINO™ TOOLKIT</a:t>
            </a:r>
          </a:p>
        </p:txBody>
      </p:sp>
      <p:pic>
        <p:nvPicPr>
          <p:cNvPr id="20" name="Picture 19">
            <a:extLst>
              <a:ext uri="{FF2B5EF4-FFF2-40B4-BE49-F238E27FC236}">
                <a16:creationId xmlns:a16="http://schemas.microsoft.com/office/drawing/2014/main" id="{A2E136F0-676E-4B61-9ED3-84EE18ACAB45}"/>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956801" y="268003"/>
            <a:ext cx="1542473" cy="314151"/>
          </a:xfrm>
          <a:prstGeom prst="rect">
            <a:avLst/>
          </a:prstGeom>
        </p:spPr>
      </p:pic>
      <p:sp>
        <p:nvSpPr>
          <p:cNvPr id="21" name="Rectangle 20">
            <a:extLst>
              <a:ext uri="{FF2B5EF4-FFF2-40B4-BE49-F238E27FC236}">
                <a16:creationId xmlns:a16="http://schemas.microsoft.com/office/drawing/2014/main" id="{D7A5E92F-8B76-44FC-A0B2-5624537A4749}"/>
              </a:ext>
            </a:extLst>
          </p:cNvPr>
          <p:cNvSpPr/>
          <p:nvPr userDrawn="1"/>
        </p:nvSpPr>
        <p:spPr>
          <a:xfrm>
            <a:off x="1119433" y="6192308"/>
            <a:ext cx="3844322" cy="523028"/>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33">
                <a:solidFill>
                  <a:schemeClr val="tx1"/>
                </a:solidFill>
                <a:hlinkClick r:id="rId4"/>
              </a:rPr>
              <a:t>Optimization Notice</a:t>
            </a:r>
            <a:endParaRPr lang="en-US" sz="933">
              <a:solidFill>
                <a:schemeClr val="tx1"/>
              </a:solidFill>
            </a:endParaRPr>
          </a:p>
          <a:p>
            <a:pPr marL="0" marR="0" lvl="0" indent="0" algn="l" defTabSz="609585" rtl="0" eaLnBrk="1" fontAlgn="auto" latinLnBrk="0" hangingPunct="1">
              <a:lnSpc>
                <a:spcPct val="100000"/>
              </a:lnSpc>
              <a:spcBef>
                <a:spcPts val="0"/>
              </a:spcBef>
              <a:spcAft>
                <a:spcPts val="0"/>
              </a:spcAft>
              <a:buClrTx/>
              <a:buSzTx/>
              <a:buFontTx/>
              <a:buNone/>
              <a:tabLst/>
              <a:defRPr/>
            </a:pPr>
            <a:r>
              <a:rPr lang="en-US" sz="933">
                <a:solidFill>
                  <a:schemeClr val="tx1"/>
                </a:solidFill>
              </a:rPr>
              <a:t>Copyright ©  2020, Intel Corporation. All rights reserved. </a:t>
            </a:r>
            <a:br>
              <a:rPr lang="en-US" sz="933">
                <a:solidFill>
                  <a:schemeClr val="tx1"/>
                </a:solidFill>
              </a:rPr>
            </a:br>
            <a:r>
              <a:rPr lang="en-US" sz="933">
                <a:solidFill>
                  <a:schemeClr val="tx1"/>
                </a:solidFill>
              </a:rPr>
              <a:t>*Other names and brands may be claimed as the property of others.</a:t>
            </a:r>
          </a:p>
        </p:txBody>
      </p:sp>
    </p:spTree>
    <p:extLst>
      <p:ext uri="{BB962C8B-B14F-4D97-AF65-F5344CB8AC3E}">
        <p14:creationId xmlns:p14="http://schemas.microsoft.com/office/powerpoint/2010/main" val="236977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9" name="Content Placeholder 8"/>
          <p:cNvSpPr>
            <a:spLocks noGrp="1"/>
          </p:cNvSpPr>
          <p:nvPr>
            <p:ph sz="quarter" idx="13" hasCustomPrompt="1"/>
          </p:nvPr>
        </p:nvSpPr>
        <p:spPr>
          <a:xfrm>
            <a:off x="607484" y="2023873"/>
            <a:ext cx="10970683" cy="4567767"/>
          </a:xfrm>
        </p:spPr>
        <p:txBody>
          <a:bodyPr/>
          <a:lstStyle>
            <a:lvl1pPr>
              <a:defRPr sz="2133">
                <a:solidFill>
                  <a:srgbClr val="0071C5"/>
                </a:solidFill>
              </a:defRPr>
            </a:lvl1pPr>
            <a:lvl2pPr>
              <a:defRPr sz="1867">
                <a:solidFill>
                  <a:schemeClr val="tx2"/>
                </a:solidFill>
              </a:defRPr>
            </a:lvl2pPr>
            <a:lvl3pPr>
              <a:defRPr sz="1867">
                <a:solidFill>
                  <a:schemeClr val="tx2"/>
                </a:solidFill>
              </a:defRPr>
            </a:lvl3pPr>
            <a:lvl4pPr>
              <a:defRPr sz="1600">
                <a:solidFill>
                  <a:schemeClr val="tx2"/>
                </a:solidFill>
              </a:defRPr>
            </a:lvl4pPr>
            <a:lvl5pPr>
              <a:defRPr sz="1400">
                <a:solidFill>
                  <a:schemeClr val="tx2"/>
                </a:solidFill>
              </a:defRPr>
            </a:lvl5pPr>
          </a:lstStyle>
          <a:p>
            <a:pPr lvl="0"/>
            <a:r>
              <a:rPr lang="en-US"/>
              <a:t>16pt Intel Clear body text</a:t>
            </a:r>
          </a:p>
          <a:p>
            <a:pPr lvl="1"/>
            <a:r>
              <a:rPr lang="en-US"/>
              <a:t>14pt Intel Clear bullet one</a:t>
            </a:r>
          </a:p>
          <a:p>
            <a:pPr lvl="2"/>
            <a:r>
              <a:rPr lang="en-US"/>
              <a:t>14pt Intel Clear sub-bullet</a:t>
            </a:r>
          </a:p>
          <a:p>
            <a:pPr lvl="3"/>
            <a:r>
              <a:rPr lang="en-US"/>
              <a:t>12pt Intel Clear fourth level</a:t>
            </a:r>
          </a:p>
          <a:p>
            <a:pPr lvl="4"/>
            <a:r>
              <a:rPr lang="en-US"/>
              <a:t>12pt Intel Clear fifth level</a:t>
            </a:r>
          </a:p>
        </p:txBody>
      </p:sp>
      <p:sp>
        <p:nvSpPr>
          <p:cNvPr id="12"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13" name="Picture 12"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
        <p:nvSpPr>
          <p:cNvPr id="15" name="Title Placeholder 1"/>
          <p:cNvSpPr>
            <a:spLocks noGrp="1"/>
          </p:cNvSpPr>
          <p:nvPr>
            <p:ph type="title" hasCustomPrompt="1"/>
          </p:nvPr>
        </p:nvSpPr>
        <p:spPr>
          <a:xfrm>
            <a:off x="607483" y="1094128"/>
            <a:ext cx="10974916" cy="852064"/>
          </a:xfrm>
          <a:prstGeom prst="rect">
            <a:avLst/>
          </a:prstGeom>
        </p:spPr>
        <p:txBody>
          <a:bodyPr vert="horz" lIns="0" tIns="0" rIns="0" bIns="0" rtlCol="0" anchor="t" anchorCtr="0">
            <a:noAutofit/>
          </a:bodyPr>
          <a:lstStyle>
            <a:lvl1pPr>
              <a:defRPr sz="4267"/>
            </a:lvl1pPr>
          </a:lstStyle>
          <a:p>
            <a:r>
              <a:rPr lang="en-US"/>
              <a:t>32pt Intel Clear pro bold Headline</a:t>
            </a:r>
          </a:p>
        </p:txBody>
      </p:sp>
      <p:sp>
        <p:nvSpPr>
          <p:cNvPr id="8" name="Slide Number Placeholder 10">
            <a:extLst>
              <a:ext uri="{FF2B5EF4-FFF2-40B4-BE49-F238E27FC236}">
                <a16:creationId xmlns:a16="http://schemas.microsoft.com/office/drawing/2014/main" id="{5E30F09D-3744-D54B-B1DF-00208CD815E3}"/>
              </a:ext>
            </a:extLst>
          </p:cNvPr>
          <p:cNvSpPr>
            <a:spLocks noGrp="1"/>
          </p:cNvSpPr>
          <p:nvPr>
            <p:ph type="sldNum" sz="quarter" idx="12"/>
          </p:nvPr>
        </p:nvSpPr>
        <p:spPr>
          <a:xfrm>
            <a:off x="8739068" y="6286744"/>
            <a:ext cx="2844800" cy="365125"/>
          </a:xfrm>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343584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a:p>
        </p:txBody>
      </p:sp>
      <p:sp>
        <p:nvSpPr>
          <p:cNvPr id="10"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11" name="Picture 10"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
        <p:nvSpPr>
          <p:cNvPr id="13" name="Title Placeholder 1"/>
          <p:cNvSpPr>
            <a:spLocks noGrp="1"/>
          </p:cNvSpPr>
          <p:nvPr>
            <p:ph type="title" hasCustomPrompt="1"/>
          </p:nvPr>
        </p:nvSpPr>
        <p:spPr>
          <a:xfrm>
            <a:off x="607483" y="1094128"/>
            <a:ext cx="10974916" cy="852064"/>
          </a:xfrm>
          <a:prstGeom prst="rect">
            <a:avLst/>
          </a:prstGeom>
        </p:spPr>
        <p:txBody>
          <a:bodyPr vert="horz" lIns="0" tIns="0" rIns="0" bIns="0" rtlCol="0" anchor="t" anchorCtr="0">
            <a:noAutofit/>
          </a:bodyPr>
          <a:lstStyle>
            <a:lvl1pPr>
              <a:defRPr sz="4267"/>
            </a:lvl1pPr>
          </a:lstStyle>
          <a:p>
            <a:r>
              <a:rPr lang="en-US"/>
              <a:t>32pt Intel Clear pro bold Headline</a:t>
            </a:r>
          </a:p>
        </p:txBody>
      </p:sp>
    </p:spTree>
    <p:extLst>
      <p:ext uri="{BB962C8B-B14F-4D97-AF65-F5344CB8AC3E}">
        <p14:creationId xmlns:p14="http://schemas.microsoft.com/office/powerpoint/2010/main" val="66699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29CE-9D60-4B84-A80B-F27CEE3E66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E1142C-1CD9-4F0E-B14E-5366C627E8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2DAC6-4EB2-4F37-8C59-E51F9681772A}"/>
              </a:ext>
            </a:extLst>
          </p:cNvPr>
          <p:cNvSpPr>
            <a:spLocks noGrp="1"/>
          </p:cNvSpPr>
          <p:nvPr>
            <p:ph type="dt" sz="half" idx="10"/>
          </p:nvPr>
        </p:nvSpPr>
        <p:spPr/>
        <p:txBody>
          <a:bodyPr/>
          <a:lstStyle/>
          <a:p>
            <a:fld id="{EAB7491B-5816-4DD0-8332-DE63B3F2E428}" type="datetimeFigureOut">
              <a:rPr lang="en-US" smtClean="0"/>
              <a:t>8/12/2020</a:t>
            </a:fld>
            <a:endParaRPr lang="en-US"/>
          </a:p>
        </p:txBody>
      </p:sp>
      <p:sp>
        <p:nvSpPr>
          <p:cNvPr id="5" name="Footer Placeholder 4">
            <a:extLst>
              <a:ext uri="{FF2B5EF4-FFF2-40B4-BE49-F238E27FC236}">
                <a16:creationId xmlns:a16="http://schemas.microsoft.com/office/drawing/2014/main" id="{039A24F1-AC65-478A-9760-CAC12D8AC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4C4C8-7CA9-4C24-B569-A52ED340CA03}"/>
              </a:ext>
            </a:extLst>
          </p:cNvPr>
          <p:cNvSpPr>
            <a:spLocks noGrp="1"/>
          </p:cNvSpPr>
          <p:nvPr>
            <p:ph type="sldNum" sz="quarter" idx="12"/>
          </p:nvPr>
        </p:nvSpPr>
        <p:spPr/>
        <p:txBody>
          <a:bodyPr/>
          <a:lstStyle/>
          <a:p>
            <a:fld id="{4768086E-7FCF-4780-8E8F-8DB915807FAF}" type="slidenum">
              <a:rPr lang="en-US" smtClean="0"/>
              <a:t>‹#›</a:t>
            </a:fld>
            <a:endParaRPr lang="en-US"/>
          </a:p>
        </p:txBody>
      </p:sp>
    </p:spTree>
    <p:extLst>
      <p:ext uri="{BB962C8B-B14F-4D97-AF65-F5344CB8AC3E}">
        <p14:creationId xmlns:p14="http://schemas.microsoft.com/office/powerpoint/2010/main" val="10010001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a:p>
        </p:txBody>
      </p:sp>
      <p:sp>
        <p:nvSpPr>
          <p:cNvPr id="8"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9" name="Picture 8"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Tree>
    <p:extLst>
      <p:ext uri="{BB962C8B-B14F-4D97-AF65-F5344CB8AC3E}">
        <p14:creationId xmlns:p14="http://schemas.microsoft.com/office/powerpoint/2010/main" val="390178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solidFill>
          <a:schemeClr val="accent1"/>
        </a:soli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4653425" y="2323241"/>
            <a:ext cx="2811727" cy="18531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615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0" name="Picture 9" descr="int_experience_hrz_wht_rgb_1500.png"/>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spcBef>
                <a:spcPts val="1200"/>
              </a:spcBef>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9" name="Title 1"/>
          <p:cNvSpPr>
            <a:spLocks noGrp="1"/>
          </p:cNvSpPr>
          <p:nvPr>
            <p:ph type="ctrTitle" hasCustomPrompt="1"/>
          </p:nvPr>
        </p:nvSpPr>
        <p:spPr>
          <a:xfrm>
            <a:off x="584449" y="3320957"/>
            <a:ext cx="10950515" cy="1336387"/>
          </a:xfrm>
        </p:spPr>
        <p:txBody>
          <a:bodyPr lIns="0" rIns="0" anchor="b" anchorCtr="0">
            <a:noAutofit/>
          </a:bodyPr>
          <a:lstStyle>
            <a:lvl1pPr>
              <a:lnSpc>
                <a:spcPts val="5500"/>
              </a:lnSpc>
              <a:spcBef>
                <a:spcPts val="2400"/>
              </a:spcBef>
              <a:defRPr sz="5000" b="0" spc="133" baseline="0">
                <a:solidFill>
                  <a:schemeClr val="bg1"/>
                </a:solidFill>
                <a:latin typeface="Intel Clear"/>
                <a:cs typeface="Intel Clear"/>
              </a:defRPr>
            </a:lvl1pPr>
          </a:lstStyle>
          <a:p>
            <a:r>
              <a:rPr lang="en-US" dirty="0"/>
              <a:t>50pt Intel Clear Title</a:t>
            </a:r>
            <a:br>
              <a:rPr lang="en-US" dirty="0"/>
            </a:br>
            <a:r>
              <a:rPr lang="en-US" dirty="0"/>
              <a:t>with Radial Gradient</a:t>
            </a:r>
          </a:p>
        </p:txBody>
      </p:sp>
    </p:spTree>
    <p:extLst>
      <p:ext uri="{BB962C8B-B14F-4D97-AF65-F5344CB8AC3E}">
        <p14:creationId xmlns:p14="http://schemas.microsoft.com/office/powerpoint/2010/main" val="314720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12" name="Title 1"/>
          <p:cNvSpPr>
            <a:spLocks noGrp="1"/>
          </p:cNvSpPr>
          <p:nvPr>
            <p:ph type="ctrTitle" hasCustomPrompt="1"/>
          </p:nvPr>
        </p:nvSpPr>
        <p:spPr>
          <a:xfrm>
            <a:off x="584449" y="3372523"/>
            <a:ext cx="10950515" cy="1336387"/>
          </a:xfrm>
        </p:spPr>
        <p:txBody>
          <a:bodyPr lIns="0" rIns="0" anchor="b" anchorCtr="0">
            <a:noAutofit/>
          </a:bodyPr>
          <a:lstStyle>
            <a:lvl1pPr>
              <a:lnSpc>
                <a:spcPts val="7333"/>
              </a:lnSpc>
              <a:spcBef>
                <a:spcPts val="3200"/>
              </a:spcBef>
              <a:defRPr sz="6667" b="0" spc="133" baseline="0">
                <a:solidFill>
                  <a:schemeClr val="bg1"/>
                </a:solidFill>
                <a:latin typeface="Intel Clear"/>
                <a:cs typeface="Intel Clear"/>
              </a:defRPr>
            </a:lvl1pPr>
          </a:lstStyle>
          <a:p>
            <a:r>
              <a:rPr lang="en-US" dirty="0"/>
              <a:t>50pt Intel Clear Title</a:t>
            </a:r>
            <a:br>
              <a:rPr lang="en-US" dirty="0"/>
            </a:br>
            <a:r>
              <a:rPr lang="en-US" dirty="0"/>
              <a:t>with Image</a:t>
            </a:r>
          </a:p>
        </p:txBody>
      </p:sp>
      <p:sp>
        <p:nvSpPr>
          <p:cNvPr id="13" name="Slide Number Placeholder 5"/>
          <p:cNvSpPr>
            <a:spLocks noGrp="1"/>
          </p:cNvSpPr>
          <p:nvPr>
            <p:ph type="sldNum" sz="quarter" idx="12"/>
          </p:nvPr>
        </p:nvSpPr>
        <p:spPr>
          <a:xfrm>
            <a:off x="9163136" y="6432516"/>
            <a:ext cx="2844800" cy="365125"/>
          </a:xfrm>
        </p:spPr>
        <p:txBody>
          <a:bodyPr/>
          <a:lstStyle>
            <a:lvl1pPr>
              <a:defRPr sz="800"/>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06742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sz="3200"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sz="1800">
                <a:solidFill>
                  <a:srgbClr val="0071C5"/>
                </a:solidFill>
              </a:defRPr>
            </a:lvl1pPr>
            <a:lvl2pPr>
              <a:defRPr sz="1800"/>
            </a:lvl2pPr>
            <a:lvl3pPr>
              <a:defRPr sz="1800"/>
            </a:lvl3pPr>
            <a:lvl4pPr>
              <a:defRPr sz="1600"/>
            </a:lvl4pPr>
            <a:lvl5pPr>
              <a:defRPr sz="1400"/>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320975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sz="1800" dirty="0" smtClean="0"/>
            </a:lvl1pPr>
            <a:lvl2pPr>
              <a:defRPr lang="en-US" sz="1600"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sz="2800" b="0" i="0" baseline="0">
                <a:solidFill>
                  <a:srgbClr val="003C71"/>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Tree>
    <p:extLst>
      <p:ext uri="{BB962C8B-B14F-4D97-AF65-F5344CB8AC3E}">
        <p14:creationId xmlns:p14="http://schemas.microsoft.com/office/powerpoint/2010/main" val="190707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2"/>
                </a:solidFill>
                <a:latin typeface="+mn-lt"/>
                <a:cs typeface="Intel Clear Light" panose="020B0404020203020204" pitchFamily="34" charset="0"/>
              </a:defRPr>
            </a:lvl1pPr>
            <a:lvl2pPr marL="556670" indent="-300559">
              <a:buFont typeface="Lucida Grande"/>
              <a:buChar char="−"/>
              <a:defRPr sz="1600" baseline="0">
                <a:latin typeface="+mn-lt"/>
                <a:cs typeface="Intel Clear" panose="020B0604020203020204" pitchFamily="34" charset="0"/>
              </a:defRPr>
            </a:lvl2pPr>
            <a:lvl3pPr marL="914377" indent="-304792">
              <a:defRPr sz="1600">
                <a:latin typeface="+mn-lt"/>
              </a:defRPr>
            </a:lvl3pPr>
            <a:lvl4pPr>
              <a:defRPr sz="1467">
                <a:latin typeface="+mn-lt"/>
              </a:defRPr>
            </a:lvl4pPr>
            <a:lvl5pPr>
              <a:defRPr sz="140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sz="2800"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07466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58040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345983" y="6634394"/>
            <a:ext cx="184731" cy="297454"/>
          </a:xfrm>
          <a:prstGeom prst="rect">
            <a:avLst/>
          </a:prstGeom>
          <a:noFill/>
        </p:spPr>
        <p:txBody>
          <a:bodyPr wrap="none" rtlCol="0">
            <a:spAutoFit/>
          </a:bodyPr>
          <a:lstStyle/>
          <a:p>
            <a:pPr defTabSz="609585"/>
            <a:endParaRPr lang="en-US" sz="1333" dirty="0">
              <a:solidFill>
                <a:srgbClr val="003C71"/>
              </a:solidFill>
              <a:cs typeface="Intel Clear"/>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04539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2800" b="0" i="0" baseline="0">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9473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A04B1-C608-4187-9BC7-3246CDA28F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1F8696-57B3-4983-A9A1-1EE3BDCEB9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BB0588-B9E1-467A-A2C8-11746008D920}"/>
              </a:ext>
            </a:extLst>
          </p:cNvPr>
          <p:cNvSpPr>
            <a:spLocks noGrp="1"/>
          </p:cNvSpPr>
          <p:nvPr>
            <p:ph type="dt" sz="half" idx="10"/>
          </p:nvPr>
        </p:nvSpPr>
        <p:spPr/>
        <p:txBody>
          <a:bodyPr/>
          <a:lstStyle/>
          <a:p>
            <a:fld id="{EAB7491B-5816-4DD0-8332-DE63B3F2E428}" type="datetimeFigureOut">
              <a:rPr lang="en-US" smtClean="0"/>
              <a:t>8/12/2020</a:t>
            </a:fld>
            <a:endParaRPr lang="en-US"/>
          </a:p>
        </p:txBody>
      </p:sp>
      <p:sp>
        <p:nvSpPr>
          <p:cNvPr id="5" name="Footer Placeholder 4">
            <a:extLst>
              <a:ext uri="{FF2B5EF4-FFF2-40B4-BE49-F238E27FC236}">
                <a16:creationId xmlns:a16="http://schemas.microsoft.com/office/drawing/2014/main" id="{49E9A34C-1BE5-4A9C-AE64-DC535D6C5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7274C-C063-41C7-84D3-8D1BEFF99FB5}"/>
              </a:ext>
            </a:extLst>
          </p:cNvPr>
          <p:cNvSpPr>
            <a:spLocks noGrp="1"/>
          </p:cNvSpPr>
          <p:nvPr>
            <p:ph type="sldNum" sz="quarter" idx="12"/>
          </p:nvPr>
        </p:nvSpPr>
        <p:spPr/>
        <p:txBody>
          <a:bodyPr/>
          <a:lstStyle/>
          <a:p>
            <a:fld id="{4768086E-7FCF-4780-8E8F-8DB915807FAF}" type="slidenum">
              <a:rPr lang="en-US" smtClean="0"/>
              <a:t>‹#›</a:t>
            </a:fld>
            <a:endParaRPr lang="en-US"/>
          </a:p>
        </p:txBody>
      </p:sp>
    </p:spTree>
    <p:extLst>
      <p:ext uri="{BB962C8B-B14F-4D97-AF65-F5344CB8AC3E}">
        <p14:creationId xmlns:p14="http://schemas.microsoft.com/office/powerpoint/2010/main" val="30367164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Subtitle 2"/>
          <p:cNvSpPr>
            <a:spLocks noGrp="1"/>
          </p:cNvSpPr>
          <p:nvPr>
            <p:ph type="subTitle" idx="4294967295"/>
          </p:nvPr>
        </p:nvSpPr>
        <p:spPr>
          <a:xfrm>
            <a:off x="607484" y="4615011"/>
            <a:ext cx="8440283" cy="1233813"/>
          </a:xfrm>
        </p:spPr>
        <p:txBody>
          <a:bodyPr lIns="0" rIns="0">
            <a:noAutofit/>
          </a:bodyPr>
          <a:lstStyle>
            <a:lvl1pPr marL="0" indent="0" algn="l">
              <a:spcBef>
                <a:spcPts val="1200"/>
              </a:spcBef>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7" name="Title 1"/>
          <p:cNvSpPr>
            <a:spLocks noGrp="1"/>
          </p:cNvSpPr>
          <p:nvPr>
            <p:ph type="ctrTitle" hasCustomPrompt="1"/>
          </p:nvPr>
        </p:nvSpPr>
        <p:spPr>
          <a:xfrm>
            <a:off x="584449" y="3220123"/>
            <a:ext cx="10950515" cy="1336387"/>
          </a:xfrm>
        </p:spPr>
        <p:txBody>
          <a:bodyPr lIns="0" rIns="0" anchor="b" anchorCtr="0">
            <a:noAutofit/>
          </a:bodyPr>
          <a:lstStyle>
            <a:lvl1pPr>
              <a:lnSpc>
                <a:spcPct val="100000"/>
              </a:lnSpc>
              <a:spcBef>
                <a:spcPts val="0"/>
              </a:spcBef>
              <a:spcAft>
                <a:spcPts val="800"/>
              </a:spcAft>
              <a:defRPr sz="4000" b="0" spc="133" baseline="0">
                <a:solidFill>
                  <a:srgbClr val="003C71"/>
                </a:solidFill>
                <a:latin typeface="Intel Clear"/>
                <a:cs typeface="Intel Clear"/>
              </a:defRPr>
            </a:lvl1pPr>
          </a:lstStyle>
          <a:p>
            <a:pPr>
              <a:lnSpc>
                <a:spcPct val="100000"/>
              </a:lnSpc>
              <a:spcBef>
                <a:spcPts val="0"/>
              </a:spcBef>
              <a:spcAft>
                <a:spcPts val="600"/>
              </a:spcAft>
            </a:pPr>
            <a:r>
              <a:rPr lang="en-US" spc="0" dirty="0"/>
              <a:t>40pt Intel Clear</a:t>
            </a:r>
            <a:br>
              <a:rPr lang="en-US" spc="0" dirty="0"/>
            </a:br>
            <a:r>
              <a:rPr lang="en-US" spc="0" dirty="0"/>
              <a:t>White Section Break</a:t>
            </a:r>
          </a:p>
        </p:txBody>
      </p:sp>
    </p:spTree>
    <p:extLst>
      <p:ext uri="{BB962C8B-B14F-4D97-AF65-F5344CB8AC3E}">
        <p14:creationId xmlns:p14="http://schemas.microsoft.com/office/powerpoint/2010/main" val="149769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Title 1"/>
          <p:cNvSpPr>
            <a:spLocks noGrp="1"/>
          </p:cNvSpPr>
          <p:nvPr>
            <p:ph type="title"/>
          </p:nvPr>
        </p:nvSpPr>
        <p:spPr>
          <a:xfrm>
            <a:off x="607484" y="1469059"/>
            <a:ext cx="10363200" cy="1362075"/>
          </a:xfrm>
        </p:spPr>
        <p:txBody>
          <a:bodyPr anchor="b" anchorCtr="0">
            <a:noAutofit/>
          </a:bodyPr>
          <a:lstStyle>
            <a:lvl1pPr algn="l">
              <a:lnSpc>
                <a:spcPct val="80000"/>
              </a:lnSpc>
              <a:defRPr sz="5333"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35916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
        <p:nvSpPr>
          <p:cNvPr id="7"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rgbClr val="F3D54E"/>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10" name="Title 1"/>
          <p:cNvSpPr>
            <a:spLocks noGrp="1"/>
          </p:cNvSpPr>
          <p:nvPr>
            <p:ph type="title" hasCustomPrompt="1"/>
          </p:nvPr>
        </p:nvSpPr>
        <p:spPr>
          <a:xfrm>
            <a:off x="596195" y="2960992"/>
            <a:ext cx="11595805" cy="1362075"/>
          </a:xfrm>
        </p:spPr>
        <p:txBody>
          <a:bodyPr anchor="b" anchorCtr="0">
            <a:noAutofit/>
          </a:bodyPr>
          <a:lstStyle>
            <a:lvl1pPr algn="l">
              <a:lnSpc>
                <a:spcPts val="7333"/>
              </a:lnSpc>
              <a:spcBef>
                <a:spcPts val="3200"/>
              </a:spcBef>
              <a:defRPr sz="5333" b="0" cap="none" spc="0" baseline="0">
                <a:solidFill>
                  <a:schemeClr val="bg1"/>
                </a:solidFill>
                <a:latin typeface="Intel Clear"/>
                <a:cs typeface="Intel Clear"/>
              </a:defRPr>
            </a:lvl1pPr>
          </a:lstStyle>
          <a:p>
            <a:r>
              <a:rPr lang="en-US" dirty="0"/>
              <a:t>40pt Intel Clear Blue Section Break</a:t>
            </a:r>
          </a:p>
        </p:txBody>
      </p:sp>
      <p:sp>
        <p:nvSpPr>
          <p:cNvPr id="9"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3657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416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89675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nd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title" hasCustomPrompt="1"/>
          </p:nvPr>
        </p:nvSpPr>
        <p:spPr/>
        <p:txBody>
          <a:bodyPr/>
          <a:lstStyle>
            <a:lvl1pPr>
              <a:defRPr>
                <a:solidFill>
                  <a:schemeClr val="tx1">
                    <a:alpha val="90000"/>
                  </a:schemeClr>
                </a:solidFill>
              </a:defRPr>
            </a:lvl1pPr>
          </a:lstStyle>
          <a:p>
            <a:r>
              <a:rPr lang="en-US" dirty="0"/>
              <a:t>Click to edit title</a:t>
            </a:r>
          </a:p>
        </p:txBody>
      </p:sp>
      <p:sp>
        <p:nvSpPr>
          <p:cNvPr id="3" name="Content Placeholder 2"/>
          <p:cNvSpPr>
            <a:spLocks noGrp="1"/>
          </p:cNvSpPr>
          <p:nvPr userDrawn="1">
            <p:ph idx="1" hasCustomPrompt="1"/>
          </p:nvPr>
        </p:nvSpPr>
        <p:spPr>
          <a:xfrm>
            <a:off x="471950" y="1558456"/>
            <a:ext cx="11248101" cy="428498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userDrawn="1">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4" name="Slide Number Placeholder 3"/>
          <p:cNvSpPr>
            <a:spLocks noGrp="1"/>
          </p:cNvSpPr>
          <p:nvPr userDrawn="1">
            <p:ph type="sldNum" sz="quarter" idx="14"/>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35769955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a:t>Click to edit footnote</a:t>
            </a:r>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3795695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Large Bullet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627909" y="6422184"/>
            <a:ext cx="380027" cy="365125"/>
          </a:xfrm>
          <a:prstGeom prst="rect">
            <a:avLst/>
          </a:prstGeo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a:latin typeface="Intel Clear Light" panose="020B0404020203020204" pitchFamily="34" charset="0"/>
              </a:defRPr>
            </a:lvl1pPr>
          </a:lstStyle>
          <a:p>
            <a:r>
              <a:rPr lang="en-US" dirty="0" err="1"/>
              <a:t>28pt</a:t>
            </a:r>
            <a:r>
              <a:rPr lang="en-US" dirty="0"/>
              <a:t> Intel Clear Light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latin typeface="Intel Clear Light" panose="020B0404020203020204" pitchFamily="34" charset="0"/>
              </a:defRPr>
            </a:lvl1pPr>
            <a:lvl2pPr>
              <a:defRPr sz="2400">
                <a:latin typeface="Intel Clear Light" panose="020B0404020203020204" pitchFamily="34" charset="0"/>
              </a:defRPr>
            </a:lvl2pPr>
            <a:lvl3pPr>
              <a:defRPr sz="2400">
                <a:latin typeface="Intel Clear Light" panose="020B0404020203020204" pitchFamily="34" charset="0"/>
              </a:defRPr>
            </a:lvl3pPr>
            <a:lvl4pPr>
              <a:defRPr sz="2133">
                <a:latin typeface="Intel Clear Light" panose="020B0404020203020204" pitchFamily="34" charset="0"/>
              </a:defRPr>
            </a:lvl4pPr>
            <a:lvl5pPr>
              <a:defRPr>
                <a:latin typeface="Intel Clear Light" panose="020B0404020203020204" pitchFamily="34" charset="0"/>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269366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a:t>Click to edit footnote</a:t>
            </a:r>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13208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lang="en-US" sz="1600" b="0" i="0" kern="1200" baseline="0" dirty="0" smtClean="0">
                <a:solidFill>
                  <a:srgbClr val="F3D54E"/>
                </a:solidFill>
                <a:latin typeface="Intel Clear"/>
                <a:ea typeface="+mn-ea"/>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13" name="Title 1"/>
          <p:cNvSpPr>
            <a:spLocks noGrp="1"/>
          </p:cNvSpPr>
          <p:nvPr>
            <p:ph type="ctrTitle" hasCustomPrompt="1"/>
          </p:nvPr>
        </p:nvSpPr>
        <p:spPr>
          <a:xfrm>
            <a:off x="605369" y="3306044"/>
            <a:ext cx="10950515" cy="1336387"/>
          </a:xfrm>
        </p:spPr>
        <p:txBody>
          <a:bodyPr lIns="0" rIns="0" anchor="b" anchorCtr="0">
            <a:noAutofit/>
          </a:bodyPr>
          <a:lstStyle>
            <a:lvl1pPr>
              <a:lnSpc>
                <a:spcPts val="5500"/>
              </a:lnSpc>
              <a:spcBef>
                <a:spcPts val="2400"/>
              </a:spcBef>
              <a:defRPr sz="5000" b="0" spc="133" baseline="0">
                <a:solidFill>
                  <a:schemeClr val="bg1"/>
                </a:solidFill>
                <a:latin typeface="Intel Clear"/>
                <a:cs typeface="Intel Clear"/>
              </a:defRPr>
            </a:lvl1pPr>
          </a:lstStyle>
          <a:p>
            <a:r>
              <a:rPr lang="en-US" dirty="0"/>
              <a:t>50pt Intel Clear Title</a:t>
            </a:r>
            <a:br>
              <a:rPr lang="en-US" dirty="0"/>
            </a:br>
            <a:r>
              <a:rPr lang="en-US" dirty="0"/>
              <a:t>with Radial Gradient</a:t>
            </a:r>
          </a:p>
        </p:txBody>
      </p:sp>
    </p:spTree>
    <p:extLst>
      <p:ext uri="{BB962C8B-B14F-4D97-AF65-F5344CB8AC3E}">
        <p14:creationId xmlns:p14="http://schemas.microsoft.com/office/powerpoint/2010/main" val="847437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4B64-8D64-494B-BA72-31C1D0001C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00808-2E0C-4240-993B-FA296298D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3674A7-1C5F-4BDE-9260-3D8E5332D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8748C5-356C-4188-BE2C-287A7FC35080}"/>
              </a:ext>
            </a:extLst>
          </p:cNvPr>
          <p:cNvSpPr>
            <a:spLocks noGrp="1"/>
          </p:cNvSpPr>
          <p:nvPr>
            <p:ph type="dt" sz="half" idx="10"/>
          </p:nvPr>
        </p:nvSpPr>
        <p:spPr/>
        <p:txBody>
          <a:bodyPr/>
          <a:lstStyle/>
          <a:p>
            <a:fld id="{EAB7491B-5816-4DD0-8332-DE63B3F2E428}" type="datetimeFigureOut">
              <a:rPr lang="en-US" smtClean="0"/>
              <a:t>8/12/2020</a:t>
            </a:fld>
            <a:endParaRPr lang="en-US"/>
          </a:p>
        </p:txBody>
      </p:sp>
      <p:sp>
        <p:nvSpPr>
          <p:cNvPr id="6" name="Footer Placeholder 5">
            <a:extLst>
              <a:ext uri="{FF2B5EF4-FFF2-40B4-BE49-F238E27FC236}">
                <a16:creationId xmlns:a16="http://schemas.microsoft.com/office/drawing/2014/main" id="{54C61769-CFA0-460B-9AEB-8995006D0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84BF72-394B-4DBD-A6AF-6B43A0B59F06}"/>
              </a:ext>
            </a:extLst>
          </p:cNvPr>
          <p:cNvSpPr>
            <a:spLocks noGrp="1"/>
          </p:cNvSpPr>
          <p:nvPr>
            <p:ph type="sldNum" sz="quarter" idx="12"/>
          </p:nvPr>
        </p:nvSpPr>
        <p:spPr/>
        <p:txBody>
          <a:bodyPr/>
          <a:lstStyle/>
          <a:p>
            <a:fld id="{4768086E-7FCF-4780-8E8F-8DB915807FAF}" type="slidenum">
              <a:rPr lang="en-US" smtClean="0"/>
              <a:t>‹#›</a:t>
            </a:fld>
            <a:endParaRPr lang="en-US"/>
          </a:p>
        </p:txBody>
      </p:sp>
    </p:spTree>
    <p:extLst>
      <p:ext uri="{BB962C8B-B14F-4D97-AF65-F5344CB8AC3E}">
        <p14:creationId xmlns:p14="http://schemas.microsoft.com/office/powerpoint/2010/main" val="11852388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4294967295"/>
          </p:nvPr>
        </p:nvSpPr>
        <p:spPr>
          <a:xfrm>
            <a:off x="607484" y="4615011"/>
            <a:ext cx="8440283" cy="1233813"/>
          </a:xfrm>
        </p:spPr>
        <p:txBody>
          <a:bodyPr lIns="0" rIns="0">
            <a:noAutofit/>
          </a:bodyPr>
          <a:lstStyle>
            <a:lvl1pPr marL="0" indent="0" algn="l">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7" name="Title 1"/>
          <p:cNvSpPr>
            <a:spLocks noGrp="1"/>
          </p:cNvSpPr>
          <p:nvPr>
            <p:ph type="ctrTitle"/>
          </p:nvPr>
        </p:nvSpPr>
        <p:spPr>
          <a:xfrm>
            <a:off x="584449" y="3220123"/>
            <a:ext cx="10950515" cy="1336387"/>
          </a:xfrm>
        </p:spPr>
        <p:txBody>
          <a:bodyPr lIns="0" rIns="0" anchor="b" anchorCtr="0">
            <a:noAutofit/>
          </a:bodyPr>
          <a:lstStyle>
            <a:lvl1pPr>
              <a:lnSpc>
                <a:spcPct val="100000"/>
              </a:lnSpc>
              <a:spcBef>
                <a:spcPts val="0"/>
              </a:spcBef>
              <a:spcAft>
                <a:spcPts val="800"/>
              </a:spcAft>
              <a:defRPr sz="4000" b="0" spc="133" baseline="0">
                <a:solidFill>
                  <a:schemeClr val="bg1"/>
                </a:solidFill>
                <a:latin typeface="Intel Clear"/>
                <a:cs typeface="Intel Clear"/>
              </a:defRPr>
            </a:lvl1pPr>
          </a:lstStyle>
          <a:p>
            <a:pPr>
              <a:lnSpc>
                <a:spcPct val="100000"/>
              </a:lnSpc>
              <a:spcBef>
                <a:spcPts val="0"/>
              </a:spcBef>
              <a:spcAft>
                <a:spcPts val="600"/>
              </a:spcAft>
            </a:pPr>
            <a:r>
              <a:rPr lang="en-US" spc="0" dirty="0"/>
              <a:t>40pt Intel Clear</a:t>
            </a:r>
            <a:br>
              <a:rPr lang="en-US" spc="0" dirty="0"/>
            </a:br>
            <a:r>
              <a:rPr lang="en-US" spc="0" dirty="0"/>
              <a:t>Blue Section Break</a:t>
            </a:r>
          </a:p>
        </p:txBody>
      </p:sp>
      <p:sp>
        <p:nvSpPr>
          <p:cNvPr id="9"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672132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Only-hero">
    <p:spTree>
      <p:nvGrpSpPr>
        <p:cNvPr id="1" name=""/>
        <p:cNvGrpSpPr/>
        <p:nvPr/>
      </p:nvGrpSpPr>
      <p:grpSpPr>
        <a:xfrm>
          <a:off x="0" y="0"/>
          <a:ext cx="0" cy="0"/>
          <a:chOff x="0" y="0"/>
          <a:chExt cx="0" cy="0"/>
        </a:xfrm>
      </p:grpSpPr>
      <p:sp>
        <p:nvSpPr>
          <p:cNvPr id="6" name="Title 6"/>
          <p:cNvSpPr>
            <a:spLocks noGrp="1"/>
          </p:cNvSpPr>
          <p:nvPr>
            <p:ph type="title" hasCustomPrompt="1"/>
          </p:nvPr>
        </p:nvSpPr>
        <p:spPr>
          <a:xfrm>
            <a:off x="609600" y="324043"/>
            <a:ext cx="10972800" cy="1158240"/>
          </a:xfrm>
        </p:spPr>
        <p:txBody>
          <a:bodyPr/>
          <a:lstStyle>
            <a:lvl1pPr>
              <a:lnSpc>
                <a:spcPct val="80000"/>
              </a:lnSpc>
              <a:defRPr sz="6400" b="0" i="0" baseline="0">
                <a:solidFill>
                  <a:schemeClr val="accent1">
                    <a:lumMod val="75000"/>
                  </a:schemeClr>
                </a:solidFill>
                <a:latin typeface="Intel Clear Pro Bold" panose="020B0804020202060201" pitchFamily="34" charset="0"/>
                <a:ea typeface="Intel Clear Pro Bold" panose="020B0804020202060201" pitchFamily="34" charset="0"/>
                <a:cs typeface="Intel Clear Pro Bold" panose="020B0804020202060201" pitchFamily="34" charset="0"/>
              </a:defRPr>
            </a:lvl1pPr>
          </a:lstStyle>
          <a:p>
            <a:r>
              <a:rPr lang="en-US"/>
              <a:t>28pt Intel Clear pro Headline</a:t>
            </a:r>
          </a:p>
        </p:txBody>
      </p:sp>
      <p:sp>
        <p:nvSpPr>
          <p:cNvPr id="3" name="Slide Number Placeholder 5">
            <a:extLst>
              <a:ext uri="{FF2B5EF4-FFF2-40B4-BE49-F238E27FC236}">
                <a16:creationId xmlns:a16="http://schemas.microsoft.com/office/drawing/2014/main" id="{2CFB228F-DAF4-4E31-A47B-4378DE10560F}"/>
              </a:ext>
            </a:extLst>
          </p:cNvPr>
          <p:cNvSpPr>
            <a:spLocks noGrp="1"/>
          </p:cNvSpPr>
          <p:nvPr>
            <p:ph type="sldNum" sz="quarter" idx="12"/>
          </p:nvPr>
        </p:nvSpPr>
        <p:spPr>
          <a:xfrm>
            <a:off x="9163136" y="6432516"/>
            <a:ext cx="2844800" cy="365125"/>
          </a:xfrm>
        </p:spPr>
        <p:txBody>
          <a:bodyPr/>
          <a:lstStyle>
            <a:lvl1pPr>
              <a:defRPr/>
            </a:lvl1pPr>
          </a:lstStyle>
          <a:p>
            <a:fld id="{57A8BED9-DBCE-4678-A762-A6BD1C469CC7}" type="slidenum">
              <a:rPr lang="en-US" smtClean="0"/>
              <a:pPr/>
              <a:t>‹#›</a:t>
            </a:fld>
            <a:endParaRPr lang="en-US"/>
          </a:p>
        </p:txBody>
      </p:sp>
    </p:spTree>
    <p:extLst>
      <p:ext uri="{BB962C8B-B14F-4D97-AF65-F5344CB8AC3E}">
        <p14:creationId xmlns:p14="http://schemas.microsoft.com/office/powerpoint/2010/main" val="419886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Subtitle">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304702"/>
            <a:ext cx="11023603" cy="582724"/>
          </a:xfrm>
        </p:spPr>
        <p:txBody>
          <a:bodyPr/>
          <a:lstStyle>
            <a:lvl1pPr>
              <a:defRPr sz="4267">
                <a:solidFill>
                  <a:schemeClr val="tx1"/>
                </a:solidFill>
              </a:defRPr>
            </a:lvl1pPr>
          </a:lstStyle>
          <a:p>
            <a:r>
              <a:rPr lang="en-US"/>
              <a:t>Click to edit title</a:t>
            </a:r>
          </a:p>
        </p:txBody>
      </p:sp>
      <p:sp>
        <p:nvSpPr>
          <p:cNvPr id="3" name="Slide Number Placeholder 2"/>
          <p:cNvSpPr>
            <a:spLocks noGrp="1"/>
          </p:cNvSpPr>
          <p:nvPr>
            <p:ph type="sldNum" sz="quarter" idx="14"/>
          </p:nvPr>
        </p:nvSpPr>
        <p:spPr/>
        <p:txBody>
          <a:bodyPr/>
          <a:lstStyle/>
          <a:p>
            <a:pPr algn="l" defTabSz="609585" eaLnBrk="0" fontAlgn="base" hangingPunct="0">
              <a:spcBef>
                <a:spcPct val="50000"/>
              </a:spcBef>
              <a:spcAft>
                <a:spcPct val="0"/>
              </a:spcAft>
              <a:defRPr/>
            </a:pPr>
            <a:fld id="{FD44707B-D922-47D5-BD24-D96E91B70543}" type="slidenum">
              <a:rPr lang="en-US" smtClean="0">
                <a:solidFill>
                  <a:srgbClr val="FFFFFF"/>
                </a:solidFill>
                <a:cs typeface="Arial" panose="020B0604020202020204" pitchFamily="34" charset="0"/>
              </a:rPr>
              <a:pPr algn="l" defTabSz="609585" eaLnBrk="0" fontAlgn="base" hangingPunct="0">
                <a:spcBef>
                  <a:spcPct val="50000"/>
                </a:spcBef>
                <a:spcAft>
                  <a:spcPct val="0"/>
                </a:spcAft>
                <a:defRPr/>
              </a:pPr>
              <a:t>‹#›</a:t>
            </a:fld>
            <a:endParaRPr lang="en-US">
              <a:solidFill>
                <a:srgbClr val="FFFFFF"/>
              </a:solidFill>
              <a:cs typeface="Arial" panose="020B0604020202020204" pitchFamily="34" charset="0"/>
            </a:endParaRPr>
          </a:p>
        </p:txBody>
      </p:sp>
      <p:sp>
        <p:nvSpPr>
          <p:cNvPr id="4" name="Subtitle Placeholder">
            <a:extLst>
              <a:ext uri="{FF2B5EF4-FFF2-40B4-BE49-F238E27FC236}">
                <a16:creationId xmlns:a16="http://schemas.microsoft.com/office/drawing/2014/main" id="{1DF02EC8-DEA4-495A-B241-901016364695}"/>
              </a:ext>
            </a:extLst>
          </p:cNvPr>
          <p:cNvSpPr>
            <a:spLocks noGrp="1"/>
          </p:cNvSpPr>
          <p:nvPr>
            <p:ph type="body" sz="quarter" idx="15" hasCustomPrompt="1"/>
          </p:nvPr>
        </p:nvSpPr>
        <p:spPr>
          <a:xfrm>
            <a:off x="585216" y="845612"/>
            <a:ext cx="11021568" cy="431800"/>
          </a:xfrm>
        </p:spPr>
        <p:txBody>
          <a:bodyPr tIns="0"/>
          <a:lstStyle>
            <a:lvl1pPr>
              <a:defRPr sz="1867">
                <a:solidFill>
                  <a:srgbClr val="7ED2F6"/>
                </a:solidFill>
              </a:defRPr>
            </a:lvl1pPr>
          </a:lstStyle>
          <a:p>
            <a:pPr lvl="0"/>
            <a:r>
              <a:rPr lang="en-US"/>
              <a:t>Subtitle</a:t>
            </a:r>
            <a:endParaRPr lang="en-IN"/>
          </a:p>
        </p:txBody>
      </p:sp>
      <p:sp>
        <p:nvSpPr>
          <p:cNvPr id="5" name="Rectangle 7">
            <a:extLst>
              <a:ext uri="{FF2B5EF4-FFF2-40B4-BE49-F238E27FC236}">
                <a16:creationId xmlns:a16="http://schemas.microsoft.com/office/drawing/2014/main" id="{862DFA37-4CA4-4445-A10A-423A9C5127F1}"/>
              </a:ext>
            </a:extLst>
          </p:cNvPr>
          <p:cNvSpPr/>
          <p:nvPr userDrawn="1"/>
        </p:nvSpPr>
        <p:spPr>
          <a:xfrm>
            <a:off x="0" y="6290268"/>
            <a:ext cx="12192000" cy="563165"/>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6" name="Straight Connector 5">
            <a:extLst>
              <a:ext uri="{FF2B5EF4-FFF2-40B4-BE49-F238E27FC236}">
                <a16:creationId xmlns:a16="http://schemas.microsoft.com/office/drawing/2014/main" id="{EE1EE0FB-662F-43AC-A068-D9E9BAFB9446}"/>
              </a:ext>
            </a:extLst>
          </p:cNvPr>
          <p:cNvCxnSpPr/>
          <p:nvPr userDrawn="1"/>
        </p:nvCxnSpPr>
        <p:spPr>
          <a:xfrm>
            <a:off x="11633712" y="6516195"/>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D3E7164D-CC01-4BB1-BE45-361B9876CB6E}"/>
              </a:ext>
            </a:extLst>
          </p:cNvPr>
          <p:cNvSpPr txBox="1">
            <a:spLocks/>
          </p:cNvSpPr>
          <p:nvPr userDrawn="1"/>
        </p:nvSpPr>
        <p:spPr>
          <a:xfrm>
            <a:off x="11797792" y="6553152"/>
            <a:ext cx="171522" cy="164212"/>
          </a:xfrm>
          <a:prstGeom prst="rect">
            <a:avLst/>
          </a:prstGeom>
          <a:noFill/>
          <a:ln w="50800" algn="ctr">
            <a:noFill/>
            <a:miter lim="800000"/>
            <a:headEnd type="none" w="sm" len="sm"/>
            <a:tailEnd type="none" w="sm" len="sm"/>
          </a:ln>
          <a:effectLst/>
        </p:spPr>
        <p:txBody>
          <a:bodyPr wrap="none" lIns="0" tIns="0" rIns="0" bIns="0" anchor="ctr" anchorCtr="0">
            <a:spAutoFit/>
          </a:bodyPr>
          <a:lstStyle>
            <a:defPPr>
              <a:defRPr lang="en-US"/>
            </a:defPPr>
            <a:lvl1pPr marL="0" algn="l" defTabSz="914400" rtl="0" eaLnBrk="1" latinLnBrk="0" hangingPunct="1">
              <a:defRPr lang="en-US" sz="800" kern="1200" smtClean="0">
                <a:solidFill>
                  <a:srgbClr val="FFFFFF"/>
                </a:solidFill>
                <a:latin typeface="+mn-lt"/>
                <a:ea typeface="+mn-ea"/>
                <a:cs typeface="Intel Clear" panose="020B0604020203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FD44707B-D922-47D5-BD24-D96E91B70543}" type="slidenum">
              <a:rPr lang="en-IN" sz="1067" smtClean="0"/>
              <a:pPr eaLnBrk="0" fontAlgn="base" hangingPunct="0">
                <a:spcBef>
                  <a:spcPct val="50000"/>
                </a:spcBef>
                <a:spcAft>
                  <a:spcPct val="0"/>
                </a:spcAft>
              </a:pPr>
              <a:t>‹#›</a:t>
            </a:fld>
            <a:endParaRPr lang="en-IN" sz="1067"/>
          </a:p>
        </p:txBody>
      </p:sp>
      <p:grpSp>
        <p:nvGrpSpPr>
          <p:cNvPr id="8" name="Group 7">
            <a:extLst>
              <a:ext uri="{FF2B5EF4-FFF2-40B4-BE49-F238E27FC236}">
                <a16:creationId xmlns:a16="http://schemas.microsoft.com/office/drawing/2014/main" id="{EB954E69-D141-4AC7-933D-A6EAB12C7560}"/>
              </a:ext>
            </a:extLst>
          </p:cNvPr>
          <p:cNvGrpSpPr/>
          <p:nvPr userDrawn="1"/>
        </p:nvGrpSpPr>
        <p:grpSpPr>
          <a:xfrm>
            <a:off x="11027965" y="6486789"/>
            <a:ext cx="452539" cy="298259"/>
            <a:chOff x="451796" y="386081"/>
            <a:chExt cx="1249194" cy="823318"/>
          </a:xfrm>
        </p:grpSpPr>
        <p:sp>
          <p:nvSpPr>
            <p:cNvPr id="9" name="Freeform 36">
              <a:extLst>
                <a:ext uri="{FF2B5EF4-FFF2-40B4-BE49-F238E27FC236}">
                  <a16:creationId xmlns:a16="http://schemas.microsoft.com/office/drawing/2014/main" id="{E2471882-8ACC-4B4D-8844-1FFF6E2808B3}"/>
                </a:ext>
              </a:extLst>
            </p:cNvPr>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 name="Freeform 37">
              <a:extLst>
                <a:ext uri="{FF2B5EF4-FFF2-40B4-BE49-F238E27FC236}">
                  <a16:creationId xmlns:a16="http://schemas.microsoft.com/office/drawing/2014/main" id="{F2ABE839-E2EC-4664-BADE-9A61D08758AF}"/>
                </a:ext>
              </a:extLst>
            </p:cNvPr>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sp>
        <p:nvSpPr>
          <p:cNvPr id="11" name="TextBox 10">
            <a:extLst>
              <a:ext uri="{FF2B5EF4-FFF2-40B4-BE49-F238E27FC236}">
                <a16:creationId xmlns:a16="http://schemas.microsoft.com/office/drawing/2014/main" id="{856A53DF-290B-4388-930A-A5D23C41E23B}"/>
              </a:ext>
            </a:extLst>
          </p:cNvPr>
          <p:cNvSpPr txBox="1"/>
          <p:nvPr userDrawn="1"/>
        </p:nvSpPr>
        <p:spPr>
          <a:xfrm>
            <a:off x="471950" y="6520159"/>
            <a:ext cx="2135521" cy="215444"/>
          </a:xfrm>
          <a:prstGeom prst="rect">
            <a:avLst/>
          </a:prstGeom>
          <a:noFill/>
        </p:spPr>
        <p:txBody>
          <a:bodyPr wrap="none" rtlCol="0" anchor="ctr" anchorCtr="0">
            <a:spAutoFit/>
          </a:bodyPr>
          <a:lstStyle/>
          <a:p>
            <a:pPr algn="l"/>
            <a:r>
              <a:rPr lang="en-US" sz="800" dirty="0">
                <a:solidFill>
                  <a:srgbClr val="FFFFFF"/>
                </a:solidFill>
                <a:latin typeface="+mn-lt"/>
              </a:rPr>
              <a:t>Vision &amp; Edge AI,</a:t>
            </a:r>
            <a:r>
              <a:rPr lang="en-US" sz="800" baseline="0" dirty="0">
                <a:solidFill>
                  <a:srgbClr val="FFFFFF"/>
                </a:solidFill>
                <a:latin typeface="+mn-lt"/>
              </a:rPr>
              <a:t> </a:t>
            </a:r>
            <a:r>
              <a:rPr lang="en-US" sz="800" dirty="0">
                <a:solidFill>
                  <a:srgbClr val="FFFFFF"/>
                </a:solidFill>
                <a:latin typeface="+mn-lt"/>
              </a:rPr>
              <a:t>Internet of Things Group</a:t>
            </a:r>
          </a:p>
        </p:txBody>
      </p:sp>
      <p:sp>
        <p:nvSpPr>
          <p:cNvPr id="12" name="TextBox 11">
            <a:extLst>
              <a:ext uri="{FF2B5EF4-FFF2-40B4-BE49-F238E27FC236}">
                <a16:creationId xmlns:a16="http://schemas.microsoft.com/office/drawing/2014/main" id="{AA91D59B-F281-42FF-B31C-4507E021E7BE}"/>
              </a:ext>
            </a:extLst>
          </p:cNvPr>
          <p:cNvSpPr txBox="1"/>
          <p:nvPr userDrawn="1"/>
        </p:nvSpPr>
        <p:spPr>
          <a:xfrm>
            <a:off x="5200242" y="6520159"/>
            <a:ext cx="978153" cy="215444"/>
          </a:xfrm>
          <a:prstGeom prst="rect">
            <a:avLst/>
          </a:prstGeom>
          <a:noFill/>
        </p:spPr>
        <p:txBody>
          <a:bodyPr wrap="none" rtlCol="0" anchor="ctr" anchorCtr="0">
            <a:spAutoFit/>
          </a:bodyPr>
          <a:lstStyle/>
          <a:p>
            <a:pPr algn="l"/>
            <a:r>
              <a:rPr lang="en-US" sz="800" dirty="0">
                <a:solidFill>
                  <a:srgbClr val="FFFFFF"/>
                </a:solidFill>
                <a:latin typeface="+mn-lt"/>
              </a:rPr>
              <a:t>Intel Corporation</a:t>
            </a:r>
          </a:p>
        </p:txBody>
      </p:sp>
    </p:spTree>
    <p:extLst>
      <p:ext uri="{BB962C8B-B14F-4D97-AF65-F5344CB8AC3E}">
        <p14:creationId xmlns:p14="http://schemas.microsoft.com/office/powerpoint/2010/main" val="419858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8BEE-D274-4A11-BB4F-C6B21A2DD9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1F92A8-E1B4-4DFF-82A5-940FB1A053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C92F94-4F44-414B-91F0-31F4EFC2A6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18DD44-F1B6-435F-A07C-FA1366F97C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A0B0E8-F04B-4974-9285-364DAEE4A2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9FF551-9B51-4DA6-861B-D46CC906D511}"/>
              </a:ext>
            </a:extLst>
          </p:cNvPr>
          <p:cNvSpPr>
            <a:spLocks noGrp="1"/>
          </p:cNvSpPr>
          <p:nvPr>
            <p:ph type="dt" sz="half" idx="10"/>
          </p:nvPr>
        </p:nvSpPr>
        <p:spPr/>
        <p:txBody>
          <a:bodyPr/>
          <a:lstStyle/>
          <a:p>
            <a:fld id="{EAB7491B-5816-4DD0-8332-DE63B3F2E428}" type="datetimeFigureOut">
              <a:rPr lang="en-US" smtClean="0"/>
              <a:t>8/12/2020</a:t>
            </a:fld>
            <a:endParaRPr lang="en-US"/>
          </a:p>
        </p:txBody>
      </p:sp>
      <p:sp>
        <p:nvSpPr>
          <p:cNvPr id="8" name="Footer Placeholder 7">
            <a:extLst>
              <a:ext uri="{FF2B5EF4-FFF2-40B4-BE49-F238E27FC236}">
                <a16:creationId xmlns:a16="http://schemas.microsoft.com/office/drawing/2014/main" id="{C2C63066-6BBD-4A29-8D27-D755B8CEE6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E73D90-2F1E-4101-B0E3-42EA0660FDB8}"/>
              </a:ext>
            </a:extLst>
          </p:cNvPr>
          <p:cNvSpPr>
            <a:spLocks noGrp="1"/>
          </p:cNvSpPr>
          <p:nvPr>
            <p:ph type="sldNum" sz="quarter" idx="12"/>
          </p:nvPr>
        </p:nvSpPr>
        <p:spPr/>
        <p:txBody>
          <a:bodyPr/>
          <a:lstStyle/>
          <a:p>
            <a:fld id="{4768086E-7FCF-4780-8E8F-8DB915807FAF}" type="slidenum">
              <a:rPr lang="en-US" smtClean="0"/>
              <a:t>‹#›</a:t>
            </a:fld>
            <a:endParaRPr lang="en-US"/>
          </a:p>
        </p:txBody>
      </p:sp>
    </p:spTree>
    <p:extLst>
      <p:ext uri="{BB962C8B-B14F-4D97-AF65-F5344CB8AC3E}">
        <p14:creationId xmlns:p14="http://schemas.microsoft.com/office/powerpoint/2010/main" val="335704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2E6AA-9B71-4BEF-9A19-736F33E83C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8DE3A4-CCD6-4F08-8FCD-3FCA85D7F529}"/>
              </a:ext>
            </a:extLst>
          </p:cNvPr>
          <p:cNvSpPr>
            <a:spLocks noGrp="1"/>
          </p:cNvSpPr>
          <p:nvPr>
            <p:ph type="dt" sz="half" idx="10"/>
          </p:nvPr>
        </p:nvSpPr>
        <p:spPr/>
        <p:txBody>
          <a:bodyPr/>
          <a:lstStyle/>
          <a:p>
            <a:fld id="{EAB7491B-5816-4DD0-8332-DE63B3F2E428}" type="datetimeFigureOut">
              <a:rPr lang="en-US" smtClean="0"/>
              <a:t>8/12/2020</a:t>
            </a:fld>
            <a:endParaRPr lang="en-US"/>
          </a:p>
        </p:txBody>
      </p:sp>
      <p:sp>
        <p:nvSpPr>
          <p:cNvPr id="4" name="Footer Placeholder 3">
            <a:extLst>
              <a:ext uri="{FF2B5EF4-FFF2-40B4-BE49-F238E27FC236}">
                <a16:creationId xmlns:a16="http://schemas.microsoft.com/office/drawing/2014/main" id="{2C39F9FF-1109-49C3-9585-480C0D7EC4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440D11-B229-4A53-B8A9-DE469E156290}"/>
              </a:ext>
            </a:extLst>
          </p:cNvPr>
          <p:cNvSpPr>
            <a:spLocks noGrp="1"/>
          </p:cNvSpPr>
          <p:nvPr>
            <p:ph type="sldNum" sz="quarter" idx="12"/>
          </p:nvPr>
        </p:nvSpPr>
        <p:spPr/>
        <p:txBody>
          <a:bodyPr/>
          <a:lstStyle/>
          <a:p>
            <a:fld id="{4768086E-7FCF-4780-8E8F-8DB915807FAF}" type="slidenum">
              <a:rPr lang="en-US" smtClean="0"/>
              <a:t>‹#›</a:t>
            </a:fld>
            <a:endParaRPr lang="en-US"/>
          </a:p>
        </p:txBody>
      </p:sp>
    </p:spTree>
    <p:extLst>
      <p:ext uri="{BB962C8B-B14F-4D97-AF65-F5344CB8AC3E}">
        <p14:creationId xmlns:p14="http://schemas.microsoft.com/office/powerpoint/2010/main" val="698698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72DAAB-5685-4C32-94A0-F6553CD9079B}"/>
              </a:ext>
            </a:extLst>
          </p:cNvPr>
          <p:cNvSpPr>
            <a:spLocks noGrp="1"/>
          </p:cNvSpPr>
          <p:nvPr>
            <p:ph type="dt" sz="half" idx="10"/>
          </p:nvPr>
        </p:nvSpPr>
        <p:spPr/>
        <p:txBody>
          <a:bodyPr/>
          <a:lstStyle/>
          <a:p>
            <a:fld id="{EAB7491B-5816-4DD0-8332-DE63B3F2E428}" type="datetimeFigureOut">
              <a:rPr lang="en-US" smtClean="0"/>
              <a:t>8/12/2020</a:t>
            </a:fld>
            <a:endParaRPr lang="en-US"/>
          </a:p>
        </p:txBody>
      </p:sp>
      <p:sp>
        <p:nvSpPr>
          <p:cNvPr id="3" name="Footer Placeholder 2">
            <a:extLst>
              <a:ext uri="{FF2B5EF4-FFF2-40B4-BE49-F238E27FC236}">
                <a16:creationId xmlns:a16="http://schemas.microsoft.com/office/drawing/2014/main" id="{30BFB0C7-5140-459B-8008-31B33E37C2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CAB156-032D-491E-84C9-415A8326DD2C}"/>
              </a:ext>
            </a:extLst>
          </p:cNvPr>
          <p:cNvSpPr>
            <a:spLocks noGrp="1"/>
          </p:cNvSpPr>
          <p:nvPr>
            <p:ph type="sldNum" sz="quarter" idx="12"/>
          </p:nvPr>
        </p:nvSpPr>
        <p:spPr/>
        <p:txBody>
          <a:bodyPr/>
          <a:lstStyle/>
          <a:p>
            <a:fld id="{4768086E-7FCF-4780-8E8F-8DB915807FAF}" type="slidenum">
              <a:rPr lang="en-US" smtClean="0"/>
              <a:t>‹#›</a:t>
            </a:fld>
            <a:endParaRPr lang="en-US"/>
          </a:p>
        </p:txBody>
      </p:sp>
    </p:spTree>
    <p:extLst>
      <p:ext uri="{BB962C8B-B14F-4D97-AF65-F5344CB8AC3E}">
        <p14:creationId xmlns:p14="http://schemas.microsoft.com/office/powerpoint/2010/main" val="267015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BAF2-EEC6-4925-83A1-0B1A1597D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0EFDB6-F6BD-43B3-900E-739BF8A7BC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8C0863-4E3C-40FF-A98E-B615DCE08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2ED3F-5CF8-45C1-B0F8-C801AA680DA7}"/>
              </a:ext>
            </a:extLst>
          </p:cNvPr>
          <p:cNvSpPr>
            <a:spLocks noGrp="1"/>
          </p:cNvSpPr>
          <p:nvPr>
            <p:ph type="dt" sz="half" idx="10"/>
          </p:nvPr>
        </p:nvSpPr>
        <p:spPr/>
        <p:txBody>
          <a:bodyPr/>
          <a:lstStyle/>
          <a:p>
            <a:fld id="{EAB7491B-5816-4DD0-8332-DE63B3F2E428}" type="datetimeFigureOut">
              <a:rPr lang="en-US" smtClean="0"/>
              <a:t>8/12/2020</a:t>
            </a:fld>
            <a:endParaRPr lang="en-US"/>
          </a:p>
        </p:txBody>
      </p:sp>
      <p:sp>
        <p:nvSpPr>
          <p:cNvPr id="6" name="Footer Placeholder 5">
            <a:extLst>
              <a:ext uri="{FF2B5EF4-FFF2-40B4-BE49-F238E27FC236}">
                <a16:creationId xmlns:a16="http://schemas.microsoft.com/office/drawing/2014/main" id="{CB503C5D-EE3B-44EC-87F0-59666301B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881AF6-226F-4A85-BA9E-D2110D93EC31}"/>
              </a:ext>
            </a:extLst>
          </p:cNvPr>
          <p:cNvSpPr>
            <a:spLocks noGrp="1"/>
          </p:cNvSpPr>
          <p:nvPr>
            <p:ph type="sldNum" sz="quarter" idx="12"/>
          </p:nvPr>
        </p:nvSpPr>
        <p:spPr/>
        <p:txBody>
          <a:bodyPr/>
          <a:lstStyle/>
          <a:p>
            <a:fld id="{4768086E-7FCF-4780-8E8F-8DB915807FAF}" type="slidenum">
              <a:rPr lang="en-US" smtClean="0"/>
              <a:t>‹#›</a:t>
            </a:fld>
            <a:endParaRPr lang="en-US"/>
          </a:p>
        </p:txBody>
      </p:sp>
    </p:spTree>
    <p:extLst>
      <p:ext uri="{BB962C8B-B14F-4D97-AF65-F5344CB8AC3E}">
        <p14:creationId xmlns:p14="http://schemas.microsoft.com/office/powerpoint/2010/main" val="240363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5881-1090-4FC2-AAE5-26E7971B7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3071E1-8C55-4351-89BA-AF123C8A04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ADAF61-3957-4A17-8813-5F440A10E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D178D1-0378-4E44-82F4-59B7605000DB}"/>
              </a:ext>
            </a:extLst>
          </p:cNvPr>
          <p:cNvSpPr>
            <a:spLocks noGrp="1"/>
          </p:cNvSpPr>
          <p:nvPr>
            <p:ph type="dt" sz="half" idx="10"/>
          </p:nvPr>
        </p:nvSpPr>
        <p:spPr/>
        <p:txBody>
          <a:bodyPr/>
          <a:lstStyle/>
          <a:p>
            <a:fld id="{EAB7491B-5816-4DD0-8332-DE63B3F2E428}" type="datetimeFigureOut">
              <a:rPr lang="en-US" smtClean="0"/>
              <a:t>8/12/2020</a:t>
            </a:fld>
            <a:endParaRPr lang="en-US"/>
          </a:p>
        </p:txBody>
      </p:sp>
      <p:sp>
        <p:nvSpPr>
          <p:cNvPr id="6" name="Footer Placeholder 5">
            <a:extLst>
              <a:ext uri="{FF2B5EF4-FFF2-40B4-BE49-F238E27FC236}">
                <a16:creationId xmlns:a16="http://schemas.microsoft.com/office/drawing/2014/main" id="{D89C7D58-634D-4316-88B6-930E467A7D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23852D-886C-44EF-A925-338D85C7BC7C}"/>
              </a:ext>
            </a:extLst>
          </p:cNvPr>
          <p:cNvSpPr>
            <a:spLocks noGrp="1"/>
          </p:cNvSpPr>
          <p:nvPr>
            <p:ph type="sldNum" sz="quarter" idx="12"/>
          </p:nvPr>
        </p:nvSpPr>
        <p:spPr/>
        <p:txBody>
          <a:bodyPr/>
          <a:lstStyle/>
          <a:p>
            <a:fld id="{4768086E-7FCF-4780-8E8F-8DB915807FAF}" type="slidenum">
              <a:rPr lang="en-US" smtClean="0"/>
              <a:t>‹#›</a:t>
            </a:fld>
            <a:endParaRPr lang="en-US"/>
          </a:p>
        </p:txBody>
      </p:sp>
    </p:spTree>
    <p:extLst>
      <p:ext uri="{BB962C8B-B14F-4D97-AF65-F5344CB8AC3E}">
        <p14:creationId xmlns:p14="http://schemas.microsoft.com/office/powerpoint/2010/main" val="174293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1C056C-E84F-41A3-8387-2548F5FD93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929E63-04AC-411C-824D-9BBBE03733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A95B7-8834-4256-9E81-350F7CE14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7491B-5816-4DD0-8332-DE63B3F2E428}" type="datetimeFigureOut">
              <a:rPr lang="en-US" smtClean="0"/>
              <a:t>8/12/2020</a:t>
            </a:fld>
            <a:endParaRPr lang="en-US"/>
          </a:p>
        </p:txBody>
      </p:sp>
      <p:sp>
        <p:nvSpPr>
          <p:cNvPr id="5" name="Footer Placeholder 4">
            <a:extLst>
              <a:ext uri="{FF2B5EF4-FFF2-40B4-BE49-F238E27FC236}">
                <a16:creationId xmlns:a16="http://schemas.microsoft.com/office/drawing/2014/main" id="{ACE3C883-3067-4695-BFDA-2F37C218D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D3DCB1-988A-4A52-9A59-9BC1C3CE2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8086E-7FCF-4780-8E8F-8DB915807FAF}" type="slidenum">
              <a:rPr lang="en-US" smtClean="0"/>
              <a:t>‹#›</a:t>
            </a:fld>
            <a:endParaRPr lang="en-US"/>
          </a:p>
        </p:txBody>
      </p:sp>
    </p:spTree>
    <p:extLst>
      <p:ext uri="{BB962C8B-B14F-4D97-AF65-F5344CB8AC3E}">
        <p14:creationId xmlns:p14="http://schemas.microsoft.com/office/powerpoint/2010/main" val="365339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483" y="1094128"/>
            <a:ext cx="10974916" cy="852064"/>
          </a:xfrm>
          <a:prstGeom prst="rect">
            <a:avLst/>
          </a:prstGeom>
        </p:spPr>
        <p:txBody>
          <a:bodyPr vert="horz" lIns="0" tIns="0" rIns="0" bIns="0" rtlCol="0" anchor="t" anchorCtr="0">
            <a:noAutofit/>
          </a:bodyPr>
          <a:lstStyle/>
          <a:p>
            <a:r>
              <a:rPr lang="en-US"/>
              <a:t>48pt Intel Clear pro bold Headline</a:t>
            </a:r>
          </a:p>
        </p:txBody>
      </p:sp>
      <p:sp>
        <p:nvSpPr>
          <p:cNvPr id="3" name="Text Placeholder 2"/>
          <p:cNvSpPr>
            <a:spLocks noGrp="1"/>
          </p:cNvSpPr>
          <p:nvPr>
            <p:ph type="body" idx="1"/>
          </p:nvPr>
        </p:nvSpPr>
        <p:spPr>
          <a:xfrm>
            <a:off x="607484" y="2028989"/>
            <a:ext cx="10970683" cy="4567767"/>
          </a:xfrm>
          <a:prstGeom prst="rect">
            <a:avLst/>
          </a:prstGeom>
        </p:spPr>
        <p:txBody>
          <a:bodyPr vert="horz" lIns="0" tIns="0" rIns="0" bIns="0" rtlCol="0">
            <a:noAutofit/>
          </a:bodyPr>
          <a:lstStyle/>
          <a:p>
            <a:pPr lvl="0"/>
            <a:r>
              <a:rPr lang="en-US"/>
              <a:t>16pt Intel Clear body text</a:t>
            </a:r>
          </a:p>
          <a:p>
            <a:pPr lvl="1"/>
            <a:r>
              <a:rPr lang="en-US"/>
              <a:t>14pt Intel Clear bullet one</a:t>
            </a:r>
          </a:p>
          <a:p>
            <a:pPr lvl="2"/>
            <a:r>
              <a:rPr lang="en-US"/>
              <a:t>14pt Intel Clear sub-bullet</a:t>
            </a:r>
          </a:p>
          <a:p>
            <a:pPr lvl="3"/>
            <a:r>
              <a:rPr lang="en-US"/>
              <a:t>12pt Intel Clear fourth level</a:t>
            </a:r>
          </a:p>
          <a:p>
            <a:pPr lvl="4"/>
            <a:r>
              <a:rPr lang="en-US"/>
              <a:t>12pt Intel Clear fifth level</a:t>
            </a:r>
          </a:p>
        </p:txBody>
      </p:sp>
      <p:sp>
        <p:nvSpPr>
          <p:cNvPr id="6" name="Slide Number Placeholder 5"/>
          <p:cNvSpPr>
            <a:spLocks noGrp="1"/>
          </p:cNvSpPr>
          <p:nvPr>
            <p:ph type="sldNum" sz="quarter" idx="4"/>
          </p:nvPr>
        </p:nvSpPr>
        <p:spPr>
          <a:xfrm>
            <a:off x="8739068" y="6286744"/>
            <a:ext cx="2844800" cy="365125"/>
          </a:xfrm>
          <a:prstGeom prst="rect">
            <a:avLst/>
          </a:prstGeom>
        </p:spPr>
        <p:txBody>
          <a:bodyPr vert="horz" lIns="0" tIns="0" rIns="0" bIns="0" rtlCol="0" anchor="ctr"/>
          <a:lstStyle>
            <a:lvl1pPr algn="r">
              <a:defRPr sz="1067">
                <a:solidFill>
                  <a:srgbClr val="000000"/>
                </a:solidFill>
                <a:latin typeface="+mn-lt"/>
                <a:cs typeface="Intel Clear"/>
              </a:defRPr>
            </a:lvl1pPr>
          </a:lstStyle>
          <a:p>
            <a:fld id="{EE2556C5-CE8C-6547-B838-EA80C61A4AF7}" type="slidenum">
              <a:rPr lang="en-US" smtClean="0"/>
              <a:pPr/>
              <a:t>‹#›</a:t>
            </a:fld>
            <a:endParaRPr lang="en-US"/>
          </a:p>
        </p:txBody>
      </p:sp>
      <p:pic>
        <p:nvPicPr>
          <p:cNvPr id="13" name="Picture 2" descr="\\.psf\Home\Desktop\Intel.png"/>
          <p:cNvPicPr>
            <a:picLocks noChangeAspect="1" noChangeArrowheads="1"/>
          </p:cNvPicPr>
          <p:nvPr userDrawn="1"/>
        </p:nvPicPr>
        <p:blipFill>
          <a:blip r:embed="rId33" cstate="email">
            <a:extLst>
              <a:ext uri="{28A0092B-C50C-407E-A947-70E740481C1C}">
                <a14:useLocalDpi xmlns:a14="http://schemas.microsoft.com/office/drawing/2010/main" val="0"/>
              </a:ext>
            </a:extLst>
          </a:blip>
          <a:srcRect/>
          <a:stretch>
            <a:fillRect/>
          </a:stretch>
        </p:blipFill>
        <p:spPr bwMode="auto">
          <a:xfrm>
            <a:off x="607484" y="6295761"/>
            <a:ext cx="485781" cy="32017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Footer Placeholder 3">
            <a:extLst>
              <a:ext uri="{FF2B5EF4-FFF2-40B4-BE49-F238E27FC236}">
                <a16:creationId xmlns:a16="http://schemas.microsoft.com/office/drawing/2014/main" id="{88865EBC-ED64-4645-A86C-F3B6CACAE6B3}"/>
              </a:ext>
            </a:extLst>
          </p:cNvPr>
          <p:cNvSpPr>
            <a:spLocks noGrp="1"/>
          </p:cNvSpPr>
          <p:nvPr>
            <p:ph type="ftr" sz="quarter" idx="3"/>
          </p:nvPr>
        </p:nvSpPr>
        <p:spPr>
          <a:xfrm>
            <a:off x="607483" y="169185"/>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INTEL® DISTRIBUTION OF O</a:t>
            </a:r>
            <a:r>
              <a:rPr lang="en-US" sz="800"/>
              <a:t>PEN</a:t>
            </a:r>
            <a:r>
              <a:rPr lang="en-US"/>
              <a:t>VINO™ TOOLKIT</a:t>
            </a:r>
          </a:p>
        </p:txBody>
      </p:sp>
    </p:spTree>
    <p:extLst>
      <p:ext uri="{BB962C8B-B14F-4D97-AF65-F5344CB8AC3E}">
        <p14:creationId xmlns:p14="http://schemas.microsoft.com/office/powerpoint/2010/main" val="2115937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09585" rtl="0" eaLnBrk="1" latinLnBrk="0" hangingPunct="1">
        <a:lnSpc>
          <a:spcPct val="75000"/>
        </a:lnSpc>
        <a:spcBef>
          <a:spcPct val="0"/>
        </a:spcBef>
        <a:buNone/>
        <a:defRPr sz="6400" b="0" i="0" kern="1200" cap="all" spc="0" normalizeH="0" baseline="0">
          <a:solidFill>
            <a:schemeClr val="tx1"/>
          </a:solidFill>
          <a:latin typeface="+mj-lt"/>
          <a:ea typeface="Intel Clear"/>
          <a:cs typeface="Intel Clear Pro Bold"/>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133"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1867" kern="1200" baseline="0">
          <a:solidFill>
            <a:schemeClr val="tx2"/>
          </a:solidFill>
          <a:latin typeface="+mn-lt"/>
          <a:ea typeface="+mn-ea"/>
          <a:cs typeface="Intel Clear" panose="020B0604020203020204" pitchFamily="34" charset="0"/>
        </a:defRPr>
      </a:lvl2pPr>
      <a:lvl3pPr marL="607469" indent="-224361" algn="l" defTabSz="609585" rtl="0" eaLnBrk="1" latinLnBrk="0" hangingPunct="1">
        <a:spcBef>
          <a:spcPts val="1067"/>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3pPr>
      <a:lvl4pPr marL="918610" indent="-232828" algn="l" defTabSz="609585"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221287" indent="-222245" algn="l" defTabSz="609585" rtl="0" eaLnBrk="1" latinLnBrk="0" hangingPunct="1">
        <a:spcBef>
          <a:spcPct val="200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hyperlink" Target="https://docs.openvinotoolkit.org/latest/_docs_Workbench_DG_Introduction.html"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10.JP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Deep Learning Workbench</a:t>
            </a:r>
            <a:br>
              <a:rPr lang="en-US" dirty="0"/>
            </a:br>
            <a:br>
              <a:rPr lang="en-US" dirty="0"/>
            </a:br>
            <a:endParaRPr lang="en-US" dirty="0"/>
          </a:p>
        </p:txBody>
      </p:sp>
    </p:spTree>
    <p:extLst>
      <p:ext uri="{BB962C8B-B14F-4D97-AF65-F5344CB8AC3E}">
        <p14:creationId xmlns:p14="http://schemas.microsoft.com/office/powerpoint/2010/main" val="250508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7DE723-AB0F-4919-B5DF-2FD5F403BF9A}"/>
              </a:ext>
            </a:extLst>
          </p:cNvPr>
          <p:cNvSpPr>
            <a:spLocks noGrp="1"/>
          </p:cNvSpPr>
          <p:nvPr>
            <p:ph type="sldNum" sz="quarter" idx="12"/>
          </p:nvPr>
        </p:nvSpPr>
        <p:spPr>
          <a:xfrm>
            <a:off x="8737600" y="6184380"/>
            <a:ext cx="2844800" cy="365125"/>
          </a:xfrm>
        </p:spPr>
        <p:txBody>
          <a:bodyPr/>
          <a:lstStyle/>
          <a:p>
            <a:pPr marL="0" marR="0" lvl="0" indent="0" algn="r" defTabSz="60957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a:ln>
                  <a:noFill/>
                </a:ln>
                <a:solidFill>
                  <a:srgbClr val="000000"/>
                </a:solidFill>
                <a:effectLst/>
                <a:uLnTx/>
                <a:uFillTx/>
                <a:latin typeface="Intel Clear"/>
                <a:ea typeface="+mn-ea"/>
                <a:cs typeface="Intel Clear"/>
              </a:rPr>
              <a:pPr marL="0" marR="0" lvl="0" indent="0" algn="r" defTabSz="609570" rtl="0" eaLnBrk="1" fontAlgn="auto" latinLnBrk="0" hangingPunct="1">
                <a:lnSpc>
                  <a:spcPct val="100000"/>
                </a:lnSpc>
                <a:spcBef>
                  <a:spcPts val="0"/>
                </a:spcBef>
                <a:spcAft>
                  <a:spcPts val="0"/>
                </a:spcAft>
                <a:buClrTx/>
                <a:buSzTx/>
                <a:buFontTx/>
                <a:buNone/>
                <a:tabLst/>
                <a:defRPr/>
              </a:pPr>
              <a:t>2</a:t>
            </a:fld>
            <a:endParaRPr kumimoji="0" lang="en-US" sz="1067" b="0" i="0" u="none" strike="noStrike" kern="1200" cap="none" spc="0" normalizeH="0" baseline="0" noProof="0">
              <a:ln>
                <a:noFill/>
              </a:ln>
              <a:solidFill>
                <a:srgbClr val="000000"/>
              </a:solidFill>
              <a:effectLst/>
              <a:uLnTx/>
              <a:uFillTx/>
              <a:latin typeface="Intel Clear"/>
              <a:ea typeface="+mn-ea"/>
              <a:cs typeface="Intel Clear"/>
            </a:endParaRPr>
          </a:p>
        </p:txBody>
      </p:sp>
      <p:sp>
        <p:nvSpPr>
          <p:cNvPr id="19" name="Footer Placeholder 3">
            <a:extLst>
              <a:ext uri="{FF2B5EF4-FFF2-40B4-BE49-F238E27FC236}">
                <a16:creationId xmlns:a16="http://schemas.microsoft.com/office/drawing/2014/main" id="{CC7D3DB0-96CA-41D9-A0D1-097F5545B8F6}"/>
              </a:ext>
            </a:extLst>
          </p:cNvPr>
          <p:cNvSpPr>
            <a:spLocks noGrp="1"/>
          </p:cNvSpPr>
          <p:nvPr>
            <p:ph type="ftr" sz="quarter" idx="3"/>
          </p:nvPr>
        </p:nvSpPr>
        <p:spPr>
          <a:xfrm>
            <a:off x="607485" y="169186"/>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33" b="1" i="0" u="none" strike="noStrike" kern="1200" cap="none" spc="400" normalizeH="0" baseline="0" noProof="0" dirty="0">
                <a:ln>
                  <a:noFill/>
                </a:ln>
                <a:solidFill>
                  <a:srgbClr val="000000"/>
                </a:solidFill>
                <a:effectLst/>
                <a:uLnTx/>
                <a:uFillTx/>
                <a:latin typeface="Intel Clear"/>
                <a:ea typeface="+mn-ea"/>
                <a:cs typeface="Intel Clear"/>
              </a:rPr>
              <a:t>INTEL® DISTRIBUTION OF O</a:t>
            </a:r>
            <a:r>
              <a:rPr kumimoji="0" lang="en-US" sz="800" b="1" i="0" u="none" strike="noStrike" kern="1200" cap="none" spc="400" normalizeH="0" baseline="0" noProof="0" dirty="0">
                <a:ln>
                  <a:noFill/>
                </a:ln>
                <a:solidFill>
                  <a:srgbClr val="000000"/>
                </a:solidFill>
                <a:effectLst/>
                <a:uLnTx/>
                <a:uFillTx/>
                <a:latin typeface="Intel Clear"/>
                <a:ea typeface="+mn-ea"/>
                <a:cs typeface="Intel Clear"/>
              </a:rPr>
              <a:t>PEN</a:t>
            </a:r>
            <a:r>
              <a:rPr kumimoji="0" lang="en-US" sz="933" b="1" i="0" u="none" strike="noStrike" kern="1200" cap="none" spc="400" normalizeH="0" baseline="0" noProof="0" dirty="0">
                <a:ln>
                  <a:noFill/>
                </a:ln>
                <a:solidFill>
                  <a:srgbClr val="000000"/>
                </a:solidFill>
                <a:effectLst/>
                <a:uLnTx/>
                <a:uFillTx/>
                <a:latin typeface="Intel Clear"/>
                <a:ea typeface="+mn-ea"/>
                <a:cs typeface="Intel Clear"/>
              </a:rPr>
              <a:t>VINO™ TOOLKIT</a:t>
            </a:r>
          </a:p>
        </p:txBody>
      </p:sp>
      <p:sp>
        <p:nvSpPr>
          <p:cNvPr id="7" name="Rectangle 6">
            <a:extLst>
              <a:ext uri="{FF2B5EF4-FFF2-40B4-BE49-F238E27FC236}">
                <a16:creationId xmlns:a16="http://schemas.microsoft.com/office/drawing/2014/main" id="{6208937E-7B0D-440D-A37C-45C68FCC14DE}"/>
              </a:ext>
            </a:extLst>
          </p:cNvPr>
          <p:cNvSpPr/>
          <p:nvPr/>
        </p:nvSpPr>
        <p:spPr>
          <a:xfrm>
            <a:off x="539390" y="931760"/>
            <a:ext cx="6048117" cy="5181162"/>
          </a:xfrm>
          <a:prstGeom prst="rect">
            <a:avLst/>
          </a:prstGeom>
        </p:spPr>
        <p:txBody>
          <a:bodyPr wrap="square">
            <a:spAutoFit/>
          </a:bodyPr>
          <a:lstStyle/>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00AEEF"/>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Deep Learning Workbench</a:t>
            </a:r>
          </a:p>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1467"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endParaRPr>
          </a:p>
          <a:p>
            <a:pPr marL="380981" marR="0" lvl="0" indent="-380981" algn="l" defTabSz="609570" rtl="0" eaLnBrk="1" fontAlgn="auto" latinLnBrk="0" hangingPunct="1">
              <a:lnSpc>
                <a:spcPct val="100000"/>
              </a:lnSpc>
              <a:spcBef>
                <a:spcPts val="0"/>
              </a:spcBef>
              <a:spcAft>
                <a:spcPts val="80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Web-based, </a:t>
            </a:r>
            <a:r>
              <a:rPr kumimoji="0" lang="en-US" sz="1600"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UI extension tool </a:t>
            </a:r>
            <a:r>
              <a:rPr kumimoji="0" lang="en-US" sz="16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of the Intel® Distribution of OpenVINO™ toolkit</a:t>
            </a:r>
          </a:p>
          <a:p>
            <a:pPr marL="380981" marR="0" lvl="0" indent="-380981" algn="l" defTabSz="609570" rtl="0" eaLnBrk="1" fontAlgn="auto" latinLnBrk="0" hangingPunct="1">
              <a:lnSpc>
                <a:spcPct val="100000"/>
              </a:lnSpc>
              <a:spcBef>
                <a:spcPts val="0"/>
              </a:spcBef>
              <a:spcAft>
                <a:spcPts val="800"/>
              </a:spcAft>
              <a:buClrTx/>
              <a:buSzTx/>
              <a:buFont typeface="Wingdings" panose="05000000000000000000" pitchFamily="2" charset="2"/>
              <a:buChar char="§"/>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Visualizes performance data for </a:t>
            </a:r>
            <a:r>
              <a:rPr kumimoji="0" lang="en-US" sz="16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topologies and layers to aid in model analysis</a:t>
            </a:r>
          </a:p>
          <a:p>
            <a:pPr marL="380981" marR="0" lvl="0" indent="-380981" algn="l" defTabSz="609570" rtl="0" eaLnBrk="1" fontAlgn="auto" latinLnBrk="0" hangingPunct="1">
              <a:lnSpc>
                <a:spcPct val="100000"/>
              </a:lnSpc>
              <a:spcBef>
                <a:spcPts val="0"/>
              </a:spcBef>
              <a:spcAft>
                <a:spcPts val="800"/>
              </a:spcAft>
              <a:buClrTx/>
              <a:buSzTx/>
              <a:buFont typeface="Wingdings" panose="05000000000000000000" pitchFamily="2" charset="2"/>
              <a:buChar char="§"/>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Automates analysis </a:t>
            </a:r>
            <a:r>
              <a:rPr kumimoji="0" lang="en-US" sz="16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for optimal performance configuration (streams, batches, latency)</a:t>
            </a:r>
          </a:p>
          <a:p>
            <a:pPr marL="380981" marR="0" lvl="0" indent="-380981" algn="l" defTabSz="609570" rtl="0" eaLnBrk="1" fontAlgn="auto" latinLnBrk="0" hangingPunct="1">
              <a:lnSpc>
                <a:spcPct val="100000"/>
              </a:lnSpc>
              <a:spcBef>
                <a:spcPts val="0"/>
              </a:spcBef>
              <a:spcAft>
                <a:spcPts val="800"/>
              </a:spcAft>
              <a:buClrTx/>
              <a:buSzTx/>
              <a:buFont typeface="Wingdings" panose="05000000000000000000" pitchFamily="2" charset="2"/>
              <a:buChar char="§"/>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Experiment with INT8 or Winograd calibration </a:t>
            </a:r>
            <a:r>
              <a:rPr kumimoji="0" lang="en-US" sz="16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for optimal tuning using the Post Training Optimization Tool</a:t>
            </a:r>
          </a:p>
          <a:p>
            <a:pPr marL="380981" marR="0" lvl="0" indent="-380981" algn="l" defTabSz="609570" rtl="0" eaLnBrk="1" fontAlgn="auto" latinLnBrk="0" hangingPunct="1">
              <a:lnSpc>
                <a:spcPct val="100000"/>
              </a:lnSpc>
              <a:spcBef>
                <a:spcPts val="0"/>
              </a:spcBef>
              <a:spcAft>
                <a:spcPts val="80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Provide </a:t>
            </a:r>
            <a:r>
              <a:rPr kumimoji="0" lang="en-US" sz="1600"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accuracy informatio</a:t>
            </a:r>
            <a:r>
              <a:rPr kumimoji="0" lang="en-US" sz="16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n through accuracy checker</a:t>
            </a:r>
          </a:p>
          <a:p>
            <a:pPr marL="380981" marR="0" lvl="0" indent="-380981" algn="l" defTabSz="609570" rtl="0" eaLnBrk="1" fontAlgn="auto" latinLnBrk="0" hangingPunct="1">
              <a:lnSpc>
                <a:spcPct val="100000"/>
              </a:lnSpc>
              <a:spcBef>
                <a:spcPts val="0"/>
              </a:spcBef>
              <a:spcAft>
                <a:spcPts val="800"/>
              </a:spcAft>
              <a:buClrTx/>
              <a:buSzTx/>
              <a:buFont typeface="Wingdings" panose="05000000000000000000" pitchFamily="2" charset="2"/>
              <a:buChar char="§"/>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Direct access to models </a:t>
            </a:r>
            <a:r>
              <a:rPr kumimoji="0" lang="en-US" sz="16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from public set of Open Model Zoo</a:t>
            </a:r>
          </a:p>
          <a:p>
            <a:pPr marL="380981" marR="0" lvl="0" indent="-380981" algn="l" defTabSz="609570" rtl="0" eaLnBrk="1" fontAlgn="auto" latinLnBrk="0" hangingPunct="1">
              <a:lnSpc>
                <a:spcPct val="100000"/>
              </a:lnSpc>
              <a:spcBef>
                <a:spcPts val="0"/>
              </a:spcBef>
              <a:spcAft>
                <a:spcPts val="80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Enables </a:t>
            </a:r>
            <a:r>
              <a:rPr kumimoji="0" lang="en-US" sz="1600" b="1"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remote profiling</a:t>
            </a:r>
            <a:r>
              <a:rPr kumimoji="0" lang="en-US" sz="1600" b="0" i="0" u="none" strike="noStrike" kern="1200" cap="none" spc="0" normalizeH="0" baseline="0" noProof="0" dirty="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 allowing the collection of performance data from multiple different machines without any additional set-up.</a:t>
            </a:r>
          </a:p>
          <a:p>
            <a:pPr marL="0" marR="0" lvl="0" indent="0" algn="l" defTabSz="609570" rtl="0" eaLnBrk="1" fontAlgn="auto" latinLnBrk="0" hangingPunct="1">
              <a:lnSpc>
                <a:spcPct val="100000"/>
              </a:lnSpc>
              <a:spcBef>
                <a:spcPts val="1600"/>
              </a:spcBef>
              <a:spcAft>
                <a:spcPts val="0"/>
              </a:spcAft>
              <a:buClrTx/>
              <a:buSzTx/>
              <a:buFontTx/>
              <a:buNone/>
              <a:tabLst/>
              <a:defRPr/>
            </a:pPr>
            <a:r>
              <a:rPr kumimoji="0" lang="en-US" sz="1067" b="1" i="0" u="none" strike="noStrike" kern="1200" cap="none" spc="0" normalizeH="0" baseline="0" noProof="0" dirty="0">
                <a:ln>
                  <a:noFill/>
                </a:ln>
                <a:solidFill>
                  <a:prstClr val="black"/>
                </a:solidFill>
                <a:effectLst/>
                <a:uLnTx/>
                <a:uFillTx/>
                <a:latin typeface="Intel Clear"/>
                <a:ea typeface="+mn-ea"/>
                <a:cs typeface="+mn-cs"/>
              </a:rPr>
              <a:t>Development Guide </a:t>
            </a:r>
            <a:r>
              <a:rPr kumimoji="0" lang="en-US" sz="1067" b="1" i="0" u="none" strike="noStrike" kern="1200" cap="none" spc="0" normalizeH="0" baseline="0" noProof="0" dirty="0">
                <a:ln>
                  <a:noFill/>
                </a:ln>
                <a:solidFill>
                  <a:prstClr val="black">
                    <a:lumMod val="65000"/>
                    <a:lumOff val="35000"/>
                  </a:prstClr>
                </a:solidFill>
                <a:effectLst/>
                <a:uLnTx/>
                <a:uFillTx/>
                <a:latin typeface="Intel Clear"/>
                <a:ea typeface="+mn-ea"/>
                <a:cs typeface="+mn-cs"/>
                <a:sym typeface="Wingdings 3" panose="05040102010807070707" pitchFamily="18" charset="2"/>
              </a:rPr>
              <a:t></a:t>
            </a:r>
            <a:r>
              <a:rPr kumimoji="0" lang="en-US" sz="1067" b="1" i="0" u="none" strike="noStrike" kern="1200" cap="none" spc="0" normalizeH="0" baseline="0" noProof="0" dirty="0">
                <a:ln>
                  <a:noFill/>
                </a:ln>
                <a:solidFill>
                  <a:prstClr val="black"/>
                </a:solidFill>
                <a:effectLst/>
                <a:uLnTx/>
                <a:uFillTx/>
                <a:latin typeface="Intel Clear"/>
                <a:ea typeface="+mn-ea"/>
                <a:cs typeface="+mn-cs"/>
                <a:sym typeface="Wingdings 3" panose="05040102010807070707" pitchFamily="18" charset="2"/>
              </a:rPr>
              <a:t> </a:t>
            </a:r>
            <a:r>
              <a:rPr kumimoji="0" lang="en-US" sz="1067" b="0" i="0" u="none" strike="noStrike" kern="1200" cap="none" spc="0" normalizeH="0" baseline="0" noProof="0" dirty="0">
                <a:ln>
                  <a:noFill/>
                </a:ln>
                <a:solidFill>
                  <a:prstClr val="black"/>
                </a:solidFill>
                <a:effectLst/>
                <a:uLnTx/>
                <a:uFillTx/>
                <a:latin typeface="Intel Clear"/>
                <a:ea typeface="+mn-ea"/>
                <a:cs typeface="+mn-cs"/>
                <a:hlinkClick r:id="rId3"/>
              </a:rPr>
              <a:t>https://docs.openvinotoolkit.org/latest/_docs_Workbench_DG_Introduction.html</a:t>
            </a:r>
            <a:endParaRPr kumimoji="0" lang="en-US" sz="1067" b="0" i="0" u="none" strike="noStrike" kern="1200" cap="none" spc="0" normalizeH="0" baseline="0" noProof="0" dirty="0">
              <a:ln>
                <a:noFill/>
              </a:ln>
              <a:solidFill>
                <a:prstClr val="black"/>
              </a:solidFill>
              <a:effectLst/>
              <a:uLnTx/>
              <a:uFillTx/>
              <a:latin typeface="Intel Clear"/>
              <a:ea typeface="+mn-ea"/>
              <a:cs typeface="+mn-cs"/>
            </a:endParaRPr>
          </a:p>
        </p:txBody>
      </p:sp>
      <p:grpSp>
        <p:nvGrpSpPr>
          <p:cNvPr id="18" name="Group 17">
            <a:extLst>
              <a:ext uri="{FF2B5EF4-FFF2-40B4-BE49-F238E27FC236}">
                <a16:creationId xmlns:a16="http://schemas.microsoft.com/office/drawing/2014/main" id="{3A314D0C-ED77-44AA-A02C-41956C1583B0}"/>
              </a:ext>
            </a:extLst>
          </p:cNvPr>
          <p:cNvGrpSpPr/>
          <p:nvPr/>
        </p:nvGrpSpPr>
        <p:grpSpPr>
          <a:xfrm>
            <a:off x="5037600" y="931761"/>
            <a:ext cx="820923" cy="575972"/>
            <a:chOff x="8276168" y="576774"/>
            <a:chExt cx="428447" cy="243197"/>
          </a:xfrm>
        </p:grpSpPr>
        <p:sp>
          <p:nvSpPr>
            <p:cNvPr id="13" name="Freeform 150">
              <a:extLst>
                <a:ext uri="{FF2B5EF4-FFF2-40B4-BE49-F238E27FC236}">
                  <a16:creationId xmlns:a16="http://schemas.microsoft.com/office/drawing/2014/main" id="{378CFA15-5E48-43A5-A9AF-15DBAFF14D7D}"/>
                </a:ext>
              </a:extLst>
            </p:cNvPr>
            <p:cNvSpPr>
              <a:spLocks noEditPoints="1"/>
            </p:cNvSpPr>
            <p:nvPr/>
          </p:nvSpPr>
          <p:spPr bwMode="auto">
            <a:xfrm>
              <a:off x="8292906" y="576774"/>
              <a:ext cx="394996" cy="199321"/>
            </a:xfrm>
            <a:custGeom>
              <a:avLst/>
              <a:gdLst>
                <a:gd name="T0" fmla="*/ 233 w 235"/>
                <a:gd name="T1" fmla="*/ 135 h 135"/>
                <a:gd name="T2" fmla="*/ 2 w 235"/>
                <a:gd name="T3" fmla="*/ 135 h 135"/>
                <a:gd name="T4" fmla="*/ 0 w 235"/>
                <a:gd name="T5" fmla="*/ 133 h 135"/>
                <a:gd name="T6" fmla="*/ 0 w 235"/>
                <a:gd name="T7" fmla="*/ 2 h 135"/>
                <a:gd name="T8" fmla="*/ 2 w 235"/>
                <a:gd name="T9" fmla="*/ 0 h 135"/>
                <a:gd name="T10" fmla="*/ 233 w 235"/>
                <a:gd name="T11" fmla="*/ 0 h 135"/>
                <a:gd name="T12" fmla="*/ 235 w 235"/>
                <a:gd name="T13" fmla="*/ 2 h 135"/>
                <a:gd name="T14" fmla="*/ 235 w 235"/>
                <a:gd name="T15" fmla="*/ 133 h 135"/>
                <a:gd name="T16" fmla="*/ 233 w 235"/>
                <a:gd name="T17" fmla="*/ 135 h 135"/>
                <a:gd name="T18" fmla="*/ 15 w 235"/>
                <a:gd name="T19" fmla="*/ 121 h 135"/>
                <a:gd name="T20" fmla="*/ 220 w 235"/>
                <a:gd name="T21" fmla="*/ 121 h 135"/>
                <a:gd name="T22" fmla="*/ 221 w 235"/>
                <a:gd name="T23" fmla="*/ 120 h 135"/>
                <a:gd name="T24" fmla="*/ 221 w 235"/>
                <a:gd name="T25" fmla="*/ 14 h 135"/>
                <a:gd name="T26" fmla="*/ 220 w 235"/>
                <a:gd name="T27" fmla="*/ 14 h 135"/>
                <a:gd name="T28" fmla="*/ 15 w 235"/>
                <a:gd name="T29" fmla="*/ 14 h 135"/>
                <a:gd name="T30" fmla="*/ 14 w 235"/>
                <a:gd name="T31" fmla="*/ 14 h 135"/>
                <a:gd name="T32" fmla="*/ 14 w 235"/>
                <a:gd name="T33" fmla="*/ 120 h 135"/>
                <a:gd name="T34" fmla="*/ 15 w 235"/>
                <a:gd name="T35" fmla="*/ 12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135">
                  <a:moveTo>
                    <a:pt x="233" y="135"/>
                  </a:moveTo>
                  <a:cubicBezTo>
                    <a:pt x="2" y="135"/>
                    <a:pt x="2" y="135"/>
                    <a:pt x="2" y="135"/>
                  </a:cubicBezTo>
                  <a:cubicBezTo>
                    <a:pt x="1" y="135"/>
                    <a:pt x="0" y="134"/>
                    <a:pt x="0" y="133"/>
                  </a:cubicBezTo>
                  <a:cubicBezTo>
                    <a:pt x="0" y="2"/>
                    <a:pt x="0" y="2"/>
                    <a:pt x="0" y="2"/>
                  </a:cubicBezTo>
                  <a:cubicBezTo>
                    <a:pt x="0" y="1"/>
                    <a:pt x="1" y="0"/>
                    <a:pt x="2" y="0"/>
                  </a:cubicBezTo>
                  <a:cubicBezTo>
                    <a:pt x="233" y="0"/>
                    <a:pt x="233" y="0"/>
                    <a:pt x="233" y="0"/>
                  </a:cubicBezTo>
                  <a:cubicBezTo>
                    <a:pt x="234" y="0"/>
                    <a:pt x="235" y="1"/>
                    <a:pt x="235" y="2"/>
                  </a:cubicBezTo>
                  <a:cubicBezTo>
                    <a:pt x="235" y="133"/>
                    <a:pt x="235" y="133"/>
                    <a:pt x="235" y="133"/>
                  </a:cubicBezTo>
                  <a:cubicBezTo>
                    <a:pt x="235" y="134"/>
                    <a:pt x="234" y="135"/>
                    <a:pt x="233" y="135"/>
                  </a:cubicBezTo>
                  <a:moveTo>
                    <a:pt x="15" y="121"/>
                  </a:moveTo>
                  <a:cubicBezTo>
                    <a:pt x="220" y="121"/>
                    <a:pt x="220" y="121"/>
                    <a:pt x="220" y="121"/>
                  </a:cubicBezTo>
                  <a:cubicBezTo>
                    <a:pt x="221" y="121"/>
                    <a:pt x="221" y="120"/>
                    <a:pt x="221" y="120"/>
                  </a:cubicBezTo>
                  <a:cubicBezTo>
                    <a:pt x="221" y="14"/>
                    <a:pt x="221" y="14"/>
                    <a:pt x="221" y="14"/>
                  </a:cubicBezTo>
                  <a:cubicBezTo>
                    <a:pt x="221" y="14"/>
                    <a:pt x="221" y="14"/>
                    <a:pt x="220" y="14"/>
                  </a:cubicBezTo>
                  <a:cubicBezTo>
                    <a:pt x="15" y="14"/>
                    <a:pt x="15" y="14"/>
                    <a:pt x="15" y="14"/>
                  </a:cubicBezTo>
                  <a:cubicBezTo>
                    <a:pt x="14" y="14"/>
                    <a:pt x="14" y="14"/>
                    <a:pt x="14" y="14"/>
                  </a:cubicBezTo>
                  <a:cubicBezTo>
                    <a:pt x="14" y="120"/>
                    <a:pt x="14" y="120"/>
                    <a:pt x="14" y="120"/>
                  </a:cubicBezTo>
                  <a:cubicBezTo>
                    <a:pt x="14" y="120"/>
                    <a:pt x="14" y="121"/>
                    <a:pt x="15" y="121"/>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60955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sp>
          <p:nvSpPr>
            <p:cNvPr id="14" name="Freeform 151">
              <a:extLst>
                <a:ext uri="{FF2B5EF4-FFF2-40B4-BE49-F238E27FC236}">
                  <a16:creationId xmlns:a16="http://schemas.microsoft.com/office/drawing/2014/main" id="{94EE69A2-6386-4A43-828B-D6F581715ADD}"/>
                </a:ext>
              </a:extLst>
            </p:cNvPr>
            <p:cNvSpPr>
              <a:spLocks/>
            </p:cNvSpPr>
            <p:nvPr/>
          </p:nvSpPr>
          <p:spPr bwMode="auto">
            <a:xfrm>
              <a:off x="8276168" y="774252"/>
              <a:ext cx="428447" cy="45719"/>
            </a:xfrm>
            <a:custGeom>
              <a:avLst/>
              <a:gdLst>
                <a:gd name="T0" fmla="*/ 252 w 255"/>
                <a:gd name="T1" fmla="*/ 14 h 14"/>
                <a:gd name="T2" fmla="*/ 3 w 255"/>
                <a:gd name="T3" fmla="*/ 14 h 14"/>
                <a:gd name="T4" fmla="*/ 0 w 255"/>
                <a:gd name="T5" fmla="*/ 11 h 14"/>
                <a:gd name="T6" fmla="*/ 0 w 255"/>
                <a:gd name="T7" fmla="*/ 1 h 14"/>
                <a:gd name="T8" fmla="*/ 0 w 255"/>
                <a:gd name="T9" fmla="*/ 0 h 14"/>
                <a:gd name="T10" fmla="*/ 254 w 255"/>
                <a:gd name="T11" fmla="*/ 0 h 14"/>
                <a:gd name="T12" fmla="*/ 255 w 255"/>
                <a:gd name="T13" fmla="*/ 1 h 14"/>
                <a:gd name="T14" fmla="*/ 255 w 255"/>
                <a:gd name="T15" fmla="*/ 11 h 14"/>
                <a:gd name="T16" fmla="*/ 252 w 255"/>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14">
                  <a:moveTo>
                    <a:pt x="252" y="14"/>
                  </a:moveTo>
                  <a:cubicBezTo>
                    <a:pt x="3" y="14"/>
                    <a:pt x="3" y="14"/>
                    <a:pt x="3" y="14"/>
                  </a:cubicBezTo>
                  <a:cubicBezTo>
                    <a:pt x="1" y="14"/>
                    <a:pt x="0" y="13"/>
                    <a:pt x="0" y="11"/>
                  </a:cubicBezTo>
                  <a:cubicBezTo>
                    <a:pt x="0" y="1"/>
                    <a:pt x="0" y="1"/>
                    <a:pt x="0" y="1"/>
                  </a:cubicBezTo>
                  <a:cubicBezTo>
                    <a:pt x="0" y="1"/>
                    <a:pt x="0" y="0"/>
                    <a:pt x="0" y="0"/>
                  </a:cubicBezTo>
                  <a:cubicBezTo>
                    <a:pt x="254" y="0"/>
                    <a:pt x="254" y="0"/>
                    <a:pt x="254" y="0"/>
                  </a:cubicBezTo>
                  <a:cubicBezTo>
                    <a:pt x="255" y="0"/>
                    <a:pt x="255" y="1"/>
                    <a:pt x="255" y="1"/>
                  </a:cubicBezTo>
                  <a:cubicBezTo>
                    <a:pt x="255" y="11"/>
                    <a:pt x="255" y="11"/>
                    <a:pt x="255" y="11"/>
                  </a:cubicBezTo>
                  <a:cubicBezTo>
                    <a:pt x="255" y="13"/>
                    <a:pt x="254" y="14"/>
                    <a:pt x="252" y="14"/>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60955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sp>
          <p:nvSpPr>
            <p:cNvPr id="15" name="Freeform 152">
              <a:extLst>
                <a:ext uri="{FF2B5EF4-FFF2-40B4-BE49-F238E27FC236}">
                  <a16:creationId xmlns:a16="http://schemas.microsoft.com/office/drawing/2014/main" id="{6FFC581C-3DBD-4BA3-B70D-4C9323C06254}"/>
                </a:ext>
              </a:extLst>
            </p:cNvPr>
            <p:cNvSpPr>
              <a:spLocks/>
            </p:cNvSpPr>
            <p:nvPr/>
          </p:nvSpPr>
          <p:spPr bwMode="auto">
            <a:xfrm>
              <a:off x="8402762" y="676489"/>
              <a:ext cx="46972" cy="54360"/>
            </a:xfrm>
            <a:custGeom>
              <a:avLst/>
              <a:gdLst>
                <a:gd name="T0" fmla="*/ 27 w 28"/>
                <a:gd name="T1" fmla="*/ 37 h 37"/>
                <a:gd name="T2" fmla="*/ 1 w 28"/>
                <a:gd name="T3" fmla="*/ 37 h 37"/>
                <a:gd name="T4" fmla="*/ 0 w 28"/>
                <a:gd name="T5" fmla="*/ 36 h 37"/>
                <a:gd name="T6" fmla="*/ 0 w 28"/>
                <a:gd name="T7" fmla="*/ 1 h 37"/>
                <a:gd name="T8" fmla="*/ 1 w 28"/>
                <a:gd name="T9" fmla="*/ 0 h 37"/>
                <a:gd name="T10" fmla="*/ 27 w 28"/>
                <a:gd name="T11" fmla="*/ 0 h 37"/>
                <a:gd name="T12" fmla="*/ 28 w 28"/>
                <a:gd name="T13" fmla="*/ 1 h 37"/>
                <a:gd name="T14" fmla="*/ 28 w 28"/>
                <a:gd name="T15" fmla="*/ 36 h 37"/>
                <a:gd name="T16" fmla="*/ 27 w 2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7">
                  <a:moveTo>
                    <a:pt x="27" y="37"/>
                  </a:moveTo>
                  <a:cubicBezTo>
                    <a:pt x="1" y="37"/>
                    <a:pt x="1" y="37"/>
                    <a:pt x="1" y="37"/>
                  </a:cubicBezTo>
                  <a:cubicBezTo>
                    <a:pt x="1" y="37"/>
                    <a:pt x="0" y="37"/>
                    <a:pt x="0" y="36"/>
                  </a:cubicBezTo>
                  <a:cubicBezTo>
                    <a:pt x="0" y="1"/>
                    <a:pt x="0" y="1"/>
                    <a:pt x="0" y="1"/>
                  </a:cubicBezTo>
                  <a:cubicBezTo>
                    <a:pt x="0" y="1"/>
                    <a:pt x="1" y="0"/>
                    <a:pt x="1" y="0"/>
                  </a:cubicBezTo>
                  <a:cubicBezTo>
                    <a:pt x="27" y="0"/>
                    <a:pt x="27" y="0"/>
                    <a:pt x="27" y="0"/>
                  </a:cubicBezTo>
                  <a:cubicBezTo>
                    <a:pt x="27" y="0"/>
                    <a:pt x="28" y="1"/>
                    <a:pt x="28" y="1"/>
                  </a:cubicBezTo>
                  <a:cubicBezTo>
                    <a:pt x="28" y="36"/>
                    <a:pt x="28" y="36"/>
                    <a:pt x="28" y="36"/>
                  </a:cubicBezTo>
                  <a:cubicBezTo>
                    <a:pt x="28" y="37"/>
                    <a:pt x="27" y="37"/>
                    <a:pt x="27" y="37"/>
                  </a:cubicBezTo>
                </a:path>
              </a:pathLst>
            </a:custGeom>
            <a:solidFill>
              <a:srgbClr val="003E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60955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sp>
          <p:nvSpPr>
            <p:cNvPr id="16" name="Freeform 153">
              <a:extLst>
                <a:ext uri="{FF2B5EF4-FFF2-40B4-BE49-F238E27FC236}">
                  <a16:creationId xmlns:a16="http://schemas.microsoft.com/office/drawing/2014/main" id="{06067737-7B7B-406A-8823-0949CA2C931C}"/>
                </a:ext>
              </a:extLst>
            </p:cNvPr>
            <p:cNvSpPr>
              <a:spLocks/>
            </p:cNvSpPr>
            <p:nvPr/>
          </p:nvSpPr>
          <p:spPr bwMode="auto">
            <a:xfrm>
              <a:off x="8471565" y="615879"/>
              <a:ext cx="45719" cy="114969"/>
            </a:xfrm>
            <a:custGeom>
              <a:avLst/>
              <a:gdLst>
                <a:gd name="T0" fmla="*/ 26 w 27"/>
                <a:gd name="T1" fmla="*/ 78 h 78"/>
                <a:gd name="T2" fmla="*/ 0 w 27"/>
                <a:gd name="T3" fmla="*/ 78 h 78"/>
                <a:gd name="T4" fmla="*/ 0 w 27"/>
                <a:gd name="T5" fmla="*/ 77 h 78"/>
                <a:gd name="T6" fmla="*/ 0 w 27"/>
                <a:gd name="T7" fmla="*/ 1 h 78"/>
                <a:gd name="T8" fmla="*/ 0 w 27"/>
                <a:gd name="T9" fmla="*/ 0 h 78"/>
                <a:gd name="T10" fmla="*/ 26 w 27"/>
                <a:gd name="T11" fmla="*/ 0 h 78"/>
                <a:gd name="T12" fmla="*/ 27 w 27"/>
                <a:gd name="T13" fmla="*/ 1 h 78"/>
                <a:gd name="T14" fmla="*/ 27 w 27"/>
                <a:gd name="T15" fmla="*/ 77 h 78"/>
                <a:gd name="T16" fmla="*/ 26 w 27"/>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78">
                  <a:moveTo>
                    <a:pt x="26" y="78"/>
                  </a:moveTo>
                  <a:cubicBezTo>
                    <a:pt x="0" y="78"/>
                    <a:pt x="0" y="78"/>
                    <a:pt x="0" y="78"/>
                  </a:cubicBezTo>
                  <a:cubicBezTo>
                    <a:pt x="0" y="78"/>
                    <a:pt x="0" y="78"/>
                    <a:pt x="0" y="77"/>
                  </a:cubicBezTo>
                  <a:cubicBezTo>
                    <a:pt x="0" y="1"/>
                    <a:pt x="0" y="1"/>
                    <a:pt x="0" y="1"/>
                  </a:cubicBezTo>
                  <a:cubicBezTo>
                    <a:pt x="0" y="0"/>
                    <a:pt x="0" y="0"/>
                    <a:pt x="0" y="0"/>
                  </a:cubicBezTo>
                  <a:cubicBezTo>
                    <a:pt x="26" y="0"/>
                    <a:pt x="26" y="0"/>
                    <a:pt x="26" y="0"/>
                  </a:cubicBezTo>
                  <a:cubicBezTo>
                    <a:pt x="27" y="0"/>
                    <a:pt x="27" y="0"/>
                    <a:pt x="27" y="1"/>
                  </a:cubicBezTo>
                  <a:cubicBezTo>
                    <a:pt x="27" y="77"/>
                    <a:pt x="27" y="77"/>
                    <a:pt x="27" y="77"/>
                  </a:cubicBezTo>
                  <a:cubicBezTo>
                    <a:pt x="27" y="78"/>
                    <a:pt x="27" y="78"/>
                    <a:pt x="26" y="78"/>
                  </a:cubicBezTo>
                </a:path>
              </a:pathLst>
            </a:custGeom>
            <a:solidFill>
              <a:srgbClr val="003E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60955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sp>
          <p:nvSpPr>
            <p:cNvPr id="17" name="Freeform 154">
              <a:extLst>
                <a:ext uri="{FF2B5EF4-FFF2-40B4-BE49-F238E27FC236}">
                  <a16:creationId xmlns:a16="http://schemas.microsoft.com/office/drawing/2014/main" id="{8F214404-33FE-4AC2-9469-CC4047331844}"/>
                </a:ext>
              </a:extLst>
            </p:cNvPr>
            <p:cNvSpPr>
              <a:spLocks/>
            </p:cNvSpPr>
            <p:nvPr/>
          </p:nvSpPr>
          <p:spPr bwMode="auto">
            <a:xfrm>
              <a:off x="8539255" y="640874"/>
              <a:ext cx="46972" cy="89976"/>
            </a:xfrm>
            <a:custGeom>
              <a:avLst/>
              <a:gdLst>
                <a:gd name="T0" fmla="*/ 27 w 28"/>
                <a:gd name="T1" fmla="*/ 61 h 61"/>
                <a:gd name="T2" fmla="*/ 1 w 28"/>
                <a:gd name="T3" fmla="*/ 61 h 61"/>
                <a:gd name="T4" fmla="*/ 0 w 28"/>
                <a:gd name="T5" fmla="*/ 60 h 61"/>
                <a:gd name="T6" fmla="*/ 0 w 28"/>
                <a:gd name="T7" fmla="*/ 1 h 61"/>
                <a:gd name="T8" fmla="*/ 1 w 28"/>
                <a:gd name="T9" fmla="*/ 0 h 61"/>
                <a:gd name="T10" fmla="*/ 27 w 28"/>
                <a:gd name="T11" fmla="*/ 0 h 61"/>
                <a:gd name="T12" fmla="*/ 28 w 28"/>
                <a:gd name="T13" fmla="*/ 1 h 61"/>
                <a:gd name="T14" fmla="*/ 28 w 28"/>
                <a:gd name="T15" fmla="*/ 60 h 61"/>
                <a:gd name="T16" fmla="*/ 27 w 2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61">
                  <a:moveTo>
                    <a:pt x="27" y="61"/>
                  </a:moveTo>
                  <a:cubicBezTo>
                    <a:pt x="1" y="61"/>
                    <a:pt x="1" y="61"/>
                    <a:pt x="1" y="61"/>
                  </a:cubicBezTo>
                  <a:cubicBezTo>
                    <a:pt x="0" y="61"/>
                    <a:pt x="0" y="61"/>
                    <a:pt x="0" y="60"/>
                  </a:cubicBezTo>
                  <a:cubicBezTo>
                    <a:pt x="0" y="1"/>
                    <a:pt x="0" y="1"/>
                    <a:pt x="0" y="1"/>
                  </a:cubicBezTo>
                  <a:cubicBezTo>
                    <a:pt x="0" y="0"/>
                    <a:pt x="0" y="0"/>
                    <a:pt x="1" y="0"/>
                  </a:cubicBezTo>
                  <a:cubicBezTo>
                    <a:pt x="27" y="0"/>
                    <a:pt x="27" y="0"/>
                    <a:pt x="27" y="0"/>
                  </a:cubicBezTo>
                  <a:cubicBezTo>
                    <a:pt x="27" y="0"/>
                    <a:pt x="28" y="0"/>
                    <a:pt x="28" y="1"/>
                  </a:cubicBezTo>
                  <a:cubicBezTo>
                    <a:pt x="28" y="60"/>
                    <a:pt x="28" y="60"/>
                    <a:pt x="28" y="60"/>
                  </a:cubicBezTo>
                  <a:cubicBezTo>
                    <a:pt x="28" y="61"/>
                    <a:pt x="27" y="61"/>
                    <a:pt x="27" y="61"/>
                  </a:cubicBezTo>
                </a:path>
              </a:pathLst>
            </a:custGeom>
            <a:solidFill>
              <a:srgbClr val="003E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60955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grpSp>
      <p:pic>
        <p:nvPicPr>
          <p:cNvPr id="24" name="Picture 23">
            <a:extLst>
              <a:ext uri="{FF2B5EF4-FFF2-40B4-BE49-F238E27FC236}">
                <a16:creationId xmlns:a16="http://schemas.microsoft.com/office/drawing/2014/main" id="{6C315194-0FCA-4350-81EA-1D7F1B86E4BD}"/>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7331155" y="839894"/>
            <a:ext cx="3239855" cy="3595377"/>
          </a:xfrm>
          <a:prstGeom prst="rect">
            <a:avLst/>
          </a:prstGeom>
          <a:effectLst/>
        </p:spPr>
      </p:pic>
      <p:pic>
        <p:nvPicPr>
          <p:cNvPr id="5" name="Picture 4" descr="A screenshot of a social media post&#10;&#10;Description automatically generated">
            <a:extLst>
              <a:ext uri="{FF2B5EF4-FFF2-40B4-BE49-F238E27FC236}">
                <a16:creationId xmlns:a16="http://schemas.microsoft.com/office/drawing/2014/main" id="{78EF6737-FD40-4560-8503-59EC710BD2E9}"/>
              </a:ext>
            </a:extLst>
          </p:cNvPr>
          <p:cNvPicPr>
            <a:picLocks noChangeAspect="1"/>
          </p:cNvPicPr>
          <p:nvPr/>
        </p:nvPicPr>
        <p:blipFill>
          <a:blip r:embed="rId5"/>
          <a:stretch>
            <a:fillRect/>
          </a:stretch>
        </p:blipFill>
        <p:spPr>
          <a:xfrm>
            <a:off x="6700659" y="4488214"/>
            <a:ext cx="4631527" cy="1857983"/>
          </a:xfrm>
          <a:prstGeom prst="rect">
            <a:avLst/>
          </a:prstGeom>
        </p:spPr>
      </p:pic>
      <p:sp>
        <p:nvSpPr>
          <p:cNvPr id="21" name="Rectangle 20">
            <a:extLst>
              <a:ext uri="{FF2B5EF4-FFF2-40B4-BE49-F238E27FC236}">
                <a16:creationId xmlns:a16="http://schemas.microsoft.com/office/drawing/2014/main" id="{20F4FDC8-6957-4C91-AB31-8BB3981D16BB}"/>
              </a:ext>
            </a:extLst>
          </p:cNvPr>
          <p:cNvSpPr/>
          <p:nvPr/>
        </p:nvSpPr>
        <p:spPr>
          <a:xfrm>
            <a:off x="1066633" y="6329867"/>
            <a:ext cx="3398795" cy="235898"/>
          </a:xfrm>
          <a:prstGeom prst="rect">
            <a:avLst/>
          </a:prstGeom>
        </p:spPr>
        <p:txBody>
          <a:bodyPr wrap="square">
            <a:spAutoFit/>
          </a:bodyPr>
          <a:lstStyle/>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prstClr val="black"/>
                </a:solidFill>
                <a:effectLst/>
                <a:uLnTx/>
                <a:uFillTx/>
                <a:latin typeface="Intel Clear"/>
                <a:ea typeface="+mn-ea"/>
                <a:cs typeface="+mn-cs"/>
              </a:rPr>
              <a:t>Copyright ©  2020, Intel Corporation. All rights reserved.</a:t>
            </a:r>
          </a:p>
        </p:txBody>
      </p:sp>
    </p:spTree>
    <p:extLst>
      <p:ext uri="{BB962C8B-B14F-4D97-AF65-F5344CB8AC3E}">
        <p14:creationId xmlns:p14="http://schemas.microsoft.com/office/powerpoint/2010/main" val="133754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a:extLst>
              <a:ext uri="{FF2B5EF4-FFF2-40B4-BE49-F238E27FC236}">
                <a16:creationId xmlns:a16="http://schemas.microsoft.com/office/drawing/2014/main" id="{E747A191-8A8D-8A4F-86BF-153BF323FDFD}"/>
              </a:ext>
            </a:extLst>
          </p:cNvPr>
          <p:cNvGraphicFramePr>
            <a:graphicFrameLocks noGrp="1"/>
          </p:cNvGraphicFramePr>
          <p:nvPr/>
        </p:nvGraphicFramePr>
        <p:xfrm>
          <a:off x="607484" y="891272"/>
          <a:ext cx="11291206" cy="5287224"/>
        </p:xfrm>
        <a:graphic>
          <a:graphicData uri="http://schemas.openxmlformats.org/drawingml/2006/table">
            <a:tbl>
              <a:tblPr bandCol="1">
                <a:tableStyleId>{5C22544A-7EE6-4342-B048-85BDC9FD1C3A}</a:tableStyleId>
              </a:tblPr>
              <a:tblGrid>
                <a:gridCol w="1151467">
                  <a:extLst>
                    <a:ext uri="{9D8B030D-6E8A-4147-A177-3AD203B41FA5}">
                      <a16:colId xmlns:a16="http://schemas.microsoft.com/office/drawing/2014/main" val="292537747"/>
                    </a:ext>
                  </a:extLst>
                </a:gridCol>
                <a:gridCol w="3352295">
                  <a:extLst>
                    <a:ext uri="{9D8B030D-6E8A-4147-A177-3AD203B41FA5}">
                      <a16:colId xmlns:a16="http://schemas.microsoft.com/office/drawing/2014/main" val="1890697054"/>
                    </a:ext>
                  </a:extLst>
                </a:gridCol>
                <a:gridCol w="4310039">
                  <a:extLst>
                    <a:ext uri="{9D8B030D-6E8A-4147-A177-3AD203B41FA5}">
                      <a16:colId xmlns:a16="http://schemas.microsoft.com/office/drawing/2014/main" val="1627300206"/>
                    </a:ext>
                  </a:extLst>
                </a:gridCol>
                <a:gridCol w="2477405">
                  <a:extLst>
                    <a:ext uri="{9D8B030D-6E8A-4147-A177-3AD203B41FA5}">
                      <a16:colId xmlns:a16="http://schemas.microsoft.com/office/drawing/2014/main" val="20003"/>
                    </a:ext>
                  </a:extLst>
                </a:gridCol>
              </a:tblGrid>
              <a:tr h="5287224">
                <a:tc>
                  <a:txBody>
                    <a:bodyPr/>
                    <a:lstStyle/>
                    <a:p>
                      <a:pPr algn="ctr"/>
                      <a:r>
                        <a:rPr lang="en-US" sz="1600" b="1" dirty="0">
                          <a:solidFill>
                            <a:schemeClr val="tx2"/>
                          </a:solidFill>
                        </a:rPr>
                        <a:t>STEP 0:</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Train model with FW</a:t>
                      </a:r>
                      <a:br>
                        <a:rPr lang="en-US" sz="1200" dirty="0">
                          <a:solidFill>
                            <a:schemeClr val="tx2"/>
                          </a:solidFill>
                        </a:rPr>
                      </a:br>
                      <a:r>
                        <a:rPr lang="en-US" sz="1100" dirty="0">
                          <a:solidFill>
                            <a:schemeClr val="tx2"/>
                          </a:solidFill>
                        </a:rPr>
                        <a:t>(Out-of-scope for Intel® Deep Learning Deployment Toolkit</a:t>
                      </a:r>
                      <a:r>
                        <a:rPr lang="en-US" sz="1100" baseline="0" dirty="0">
                          <a:solidFill>
                            <a:schemeClr val="tx2"/>
                          </a:solidFill>
                        </a:rPr>
                        <a:t>)</a:t>
                      </a:r>
                      <a:endParaRPr lang="en-US" sz="1100" dirty="0">
                        <a:solidFill>
                          <a:schemeClr val="tx2"/>
                        </a:solidFill>
                      </a:endParaRPr>
                    </a:p>
                    <a:p>
                      <a:pPr algn="ctr"/>
                      <a:br>
                        <a:rPr lang="en-US" sz="1300" dirty="0">
                          <a:solidFill>
                            <a:schemeClr val="tx2"/>
                          </a:solidFill>
                        </a:rPr>
                      </a:br>
                      <a:endParaRPr lang="en-US" sz="1300" dirty="0">
                        <a:solidFill>
                          <a:schemeClr val="tx2"/>
                        </a:solidFill>
                      </a:endParaRPr>
                    </a:p>
                  </a:txBody>
                  <a:tcPr marL="121920" marR="121920" marT="60960" marB="60960"/>
                </a:tc>
                <a:tc>
                  <a:txBody>
                    <a:bodyPr/>
                    <a:lstStyle/>
                    <a:p>
                      <a:pPr algn="ctr"/>
                      <a:r>
                        <a:rPr lang="en-US" sz="1600" b="1" dirty="0">
                          <a:solidFill>
                            <a:schemeClr val="tx2"/>
                          </a:solidFill>
                        </a:rPr>
                        <a:t>STEP 1:</a:t>
                      </a:r>
                    </a:p>
                    <a:p>
                      <a:pPr algn="ctr"/>
                      <a:r>
                        <a:rPr lang="en-US" sz="1400" dirty="0">
                          <a:solidFill>
                            <a:schemeClr val="tx2"/>
                          </a:solidFill>
                        </a:rPr>
                        <a:t>Convert model</a:t>
                      </a:r>
                      <a:r>
                        <a:rPr lang="en-US" sz="1400" baseline="0" dirty="0">
                          <a:solidFill>
                            <a:schemeClr val="tx2"/>
                          </a:solidFill>
                        </a:rPr>
                        <a:t> to IR file with use </a:t>
                      </a:r>
                      <a:br>
                        <a:rPr lang="en-US" sz="1400" baseline="0" dirty="0">
                          <a:solidFill>
                            <a:schemeClr val="tx2"/>
                          </a:solidFill>
                        </a:rPr>
                      </a:br>
                      <a:r>
                        <a:rPr lang="en-US" sz="1400" baseline="0" dirty="0">
                          <a:solidFill>
                            <a:schemeClr val="tx2"/>
                          </a:solidFill>
                        </a:rPr>
                        <a:t>of Model Optimizer</a:t>
                      </a:r>
                      <a:endParaRPr lang="en-US" sz="1400" dirty="0">
                        <a:solidFill>
                          <a:schemeClr val="tx2"/>
                        </a:solidFill>
                      </a:endParaRPr>
                    </a:p>
                  </a:txBody>
                  <a:tcPr marL="121920" marR="121920" marT="60960" marB="60960"/>
                </a:tc>
                <a:tc>
                  <a:txBody>
                    <a:bodyPr/>
                    <a:lstStyle/>
                    <a:p>
                      <a:pPr algn="ctr"/>
                      <a:r>
                        <a:rPr lang="en-US" sz="1600" b="1" dirty="0">
                          <a:solidFill>
                            <a:schemeClr val="tx2"/>
                          </a:solidFill>
                        </a:rPr>
                        <a:t>STEP 2:</a:t>
                      </a:r>
                    </a:p>
                    <a:p>
                      <a:pPr algn="ctr"/>
                      <a:r>
                        <a:rPr lang="en-US" sz="1400" dirty="0">
                          <a:solidFill>
                            <a:schemeClr val="tx2"/>
                          </a:solidFill>
                        </a:rPr>
                        <a:t>Import</a:t>
                      </a:r>
                      <a:r>
                        <a:rPr lang="en-US" sz="1400" baseline="0" dirty="0">
                          <a:solidFill>
                            <a:schemeClr val="tx2"/>
                          </a:solidFill>
                        </a:rPr>
                        <a:t> Intermediate Representation (IR) file &amp; dataset - then conduct multiple </a:t>
                      </a:r>
                      <a:r>
                        <a:rPr lang="en-US" sz="1500" baseline="0" dirty="0">
                          <a:solidFill>
                            <a:schemeClr val="tx2"/>
                          </a:solidFill>
                        </a:rPr>
                        <a:t>performance experiments </a:t>
                      </a:r>
                      <a:endParaRPr lang="en-US" sz="1400" dirty="0">
                        <a:solidFill>
                          <a:schemeClr val="tx2"/>
                        </a:solidFill>
                      </a:endParaRPr>
                    </a:p>
                  </a:txBody>
                  <a:tcPr marL="0" marR="0" marT="60960" marB="6096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tx2"/>
                          </a:solidFill>
                        </a:rPr>
                        <a:t>STEP 3:</a:t>
                      </a:r>
                    </a:p>
                    <a:p>
                      <a:pPr algn="ctr"/>
                      <a:r>
                        <a:rPr lang="en-US" sz="1400" dirty="0">
                          <a:solidFill>
                            <a:schemeClr val="tx2"/>
                          </a:solidFill>
                        </a:rPr>
                        <a:t>Deploy application</a:t>
                      </a:r>
                    </a:p>
                  </a:txBody>
                  <a:tcPr marL="121920" marR="121920" marT="60960" marB="60960"/>
                </a:tc>
                <a:extLst>
                  <a:ext uri="{0D108BD9-81ED-4DB2-BD59-A6C34878D82A}">
                    <a16:rowId xmlns:a16="http://schemas.microsoft.com/office/drawing/2014/main" val="3806502407"/>
                  </a:ext>
                </a:extLst>
              </a:tr>
            </a:tbl>
          </a:graphicData>
        </a:graphic>
      </p:graphicFrame>
      <p:sp>
        <p:nvSpPr>
          <p:cNvPr id="3" name="Title 2">
            <a:extLst>
              <a:ext uri="{FF2B5EF4-FFF2-40B4-BE49-F238E27FC236}">
                <a16:creationId xmlns:a16="http://schemas.microsoft.com/office/drawing/2014/main" id="{5DB2F739-07E3-F742-AA67-5FC10AE62457}"/>
              </a:ext>
            </a:extLst>
          </p:cNvPr>
          <p:cNvSpPr>
            <a:spLocks noGrp="1"/>
          </p:cNvSpPr>
          <p:nvPr>
            <p:ph type="title"/>
          </p:nvPr>
        </p:nvSpPr>
        <p:spPr>
          <a:xfrm>
            <a:off x="607484" y="214656"/>
            <a:ext cx="10972800" cy="695125"/>
          </a:xfrm>
        </p:spPr>
        <p:txBody>
          <a:bodyPr/>
          <a:lstStyle/>
          <a:p>
            <a:r>
              <a:rPr lang="en-US" spc="-27" dirty="0"/>
              <a:t>Deep Learning Workbench Data Flow </a:t>
            </a:r>
          </a:p>
        </p:txBody>
      </p:sp>
      <p:sp>
        <p:nvSpPr>
          <p:cNvPr id="6" name="Can 5">
            <a:extLst>
              <a:ext uri="{FF2B5EF4-FFF2-40B4-BE49-F238E27FC236}">
                <a16:creationId xmlns:a16="http://schemas.microsoft.com/office/drawing/2014/main" id="{AD2A7598-DC2E-8C46-9236-8437B82F8DFB}"/>
              </a:ext>
            </a:extLst>
          </p:cNvPr>
          <p:cNvSpPr/>
          <p:nvPr/>
        </p:nvSpPr>
        <p:spPr>
          <a:xfrm>
            <a:off x="775548" y="3159743"/>
            <a:ext cx="724368" cy="702365"/>
          </a:xfrm>
          <a:prstGeom prst="can">
            <a:avLst/>
          </a:prstGeom>
          <a:solidFill>
            <a:schemeClr val="accent6">
              <a:lumMod val="20000"/>
              <a:lumOff val="80000"/>
            </a:schemeClr>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t"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003C71"/>
                </a:solidFill>
                <a:effectLst/>
                <a:uLnTx/>
                <a:uFillTx/>
                <a:latin typeface="Intel Clear"/>
                <a:ea typeface="+mn-ea"/>
                <a:cs typeface="+mn-cs"/>
              </a:rPr>
              <a:t>Trained</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003C71"/>
                </a:solidFill>
                <a:effectLst/>
                <a:uLnTx/>
                <a:uFillTx/>
                <a:latin typeface="Intel Clear"/>
                <a:ea typeface="+mn-ea"/>
                <a:cs typeface="+mn-cs"/>
              </a:rPr>
              <a:t>Model</a:t>
            </a:r>
          </a:p>
        </p:txBody>
      </p:sp>
      <p:sp>
        <p:nvSpPr>
          <p:cNvPr id="8" name="Rounded Rectangle 7">
            <a:extLst>
              <a:ext uri="{FF2B5EF4-FFF2-40B4-BE49-F238E27FC236}">
                <a16:creationId xmlns:a16="http://schemas.microsoft.com/office/drawing/2014/main" id="{CB566C87-10DC-7648-838B-7D118DB80DE2}"/>
              </a:ext>
            </a:extLst>
          </p:cNvPr>
          <p:cNvSpPr/>
          <p:nvPr/>
        </p:nvSpPr>
        <p:spPr>
          <a:xfrm>
            <a:off x="1866053" y="3079777"/>
            <a:ext cx="1468297" cy="818559"/>
          </a:xfrm>
          <a:prstGeom prst="roundRect">
            <a:avLst/>
          </a:prstGeom>
          <a:solidFill>
            <a:schemeClr val="bg1">
              <a:lumMod val="85000"/>
            </a:schemeClr>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003C71"/>
                </a:solidFill>
                <a:effectLst/>
                <a:uLnTx/>
                <a:uFillTx/>
                <a:latin typeface="Intel Clear"/>
                <a:ea typeface="+mn-ea"/>
                <a:cs typeface="+mn-cs"/>
              </a:rPr>
              <a:t>Model </a:t>
            </a:r>
            <a:br>
              <a:rPr kumimoji="0" lang="en-US" sz="1333" b="1" i="0" u="none" strike="noStrike" kern="1200" cap="none" spc="0" normalizeH="0" baseline="0" noProof="0" dirty="0">
                <a:ln>
                  <a:noFill/>
                </a:ln>
                <a:solidFill>
                  <a:srgbClr val="003C71"/>
                </a:solidFill>
                <a:effectLst/>
                <a:uLnTx/>
                <a:uFillTx/>
                <a:latin typeface="Intel Clear"/>
                <a:ea typeface="+mn-ea"/>
                <a:cs typeface="+mn-cs"/>
              </a:rPr>
            </a:br>
            <a:r>
              <a:rPr kumimoji="0" lang="en-US" sz="1333" b="1" i="0" u="none" strike="noStrike" kern="1200" cap="none" spc="0" normalizeH="0" baseline="0" noProof="0" dirty="0">
                <a:ln>
                  <a:noFill/>
                </a:ln>
                <a:solidFill>
                  <a:srgbClr val="003C71"/>
                </a:solidFill>
                <a:effectLst/>
                <a:uLnTx/>
                <a:uFillTx/>
                <a:latin typeface="Intel Clear"/>
                <a:ea typeface="+mn-ea"/>
                <a:cs typeface="+mn-cs"/>
              </a:rPr>
              <a:t>Optimizer</a:t>
            </a:r>
          </a:p>
        </p:txBody>
      </p:sp>
      <p:sp>
        <p:nvSpPr>
          <p:cNvPr id="11" name="Can 10">
            <a:extLst>
              <a:ext uri="{FF2B5EF4-FFF2-40B4-BE49-F238E27FC236}">
                <a16:creationId xmlns:a16="http://schemas.microsoft.com/office/drawing/2014/main" id="{6E3BD675-4949-7A44-A1AE-E9BA3EC63D11}"/>
              </a:ext>
            </a:extLst>
          </p:cNvPr>
          <p:cNvSpPr/>
          <p:nvPr/>
        </p:nvSpPr>
        <p:spPr>
          <a:xfrm>
            <a:off x="3989624" y="3107448"/>
            <a:ext cx="724368" cy="702365"/>
          </a:xfrm>
          <a:prstGeom prst="can">
            <a:avLst/>
          </a:prstGeom>
          <a:solidFill>
            <a:schemeClr val="accent6">
              <a:lumMod val="20000"/>
              <a:lumOff val="80000"/>
            </a:schemeClr>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003C71"/>
                </a:solidFill>
                <a:effectLst/>
                <a:uLnTx/>
                <a:uFillTx/>
                <a:latin typeface="Intel Clear"/>
                <a:ea typeface="+mn-ea"/>
                <a:cs typeface="+mn-cs"/>
              </a:rPr>
              <a:t>IR</a:t>
            </a:r>
          </a:p>
        </p:txBody>
      </p:sp>
      <p:sp>
        <p:nvSpPr>
          <p:cNvPr id="12" name="Rounded Rectangle 11">
            <a:extLst>
              <a:ext uri="{FF2B5EF4-FFF2-40B4-BE49-F238E27FC236}">
                <a16:creationId xmlns:a16="http://schemas.microsoft.com/office/drawing/2014/main" id="{CF058A28-E8CA-2A45-BF60-C6C16949E5C9}"/>
              </a:ext>
            </a:extLst>
          </p:cNvPr>
          <p:cNvSpPr/>
          <p:nvPr/>
        </p:nvSpPr>
        <p:spPr>
          <a:xfrm>
            <a:off x="5414970" y="4785923"/>
            <a:ext cx="3795757" cy="1288616"/>
          </a:xfrm>
          <a:prstGeom prst="roundRect">
            <a:avLst>
              <a:gd name="adj" fmla="val 7213"/>
            </a:avLst>
          </a:prstGeom>
          <a:solidFill>
            <a:schemeClr val="bg1">
              <a:lumMod val="85000"/>
            </a:schemeClr>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867" b="1" i="0" u="none" strike="noStrike" kern="1200" cap="none" spc="0" normalizeH="0" baseline="0" noProof="0" dirty="0">
                <a:ln>
                  <a:noFill/>
                </a:ln>
                <a:solidFill>
                  <a:srgbClr val="003C71"/>
                </a:solidFill>
                <a:effectLst/>
                <a:uLnTx/>
                <a:uFillTx/>
                <a:latin typeface="Intel Clear"/>
                <a:ea typeface="+mn-ea"/>
                <a:cs typeface="+mn-cs"/>
              </a:rPr>
              <a:t>Inference Engine</a:t>
            </a:r>
          </a:p>
        </p:txBody>
      </p:sp>
      <p:sp>
        <p:nvSpPr>
          <p:cNvPr id="13" name="Snip Diagonal Corner Rectangle 12">
            <a:extLst>
              <a:ext uri="{FF2B5EF4-FFF2-40B4-BE49-F238E27FC236}">
                <a16:creationId xmlns:a16="http://schemas.microsoft.com/office/drawing/2014/main" id="{5ADD158E-9795-E14D-990A-29C5ABD985FB}"/>
              </a:ext>
            </a:extLst>
          </p:cNvPr>
          <p:cNvSpPr/>
          <p:nvPr/>
        </p:nvSpPr>
        <p:spPr>
          <a:xfrm>
            <a:off x="5311969" y="1883191"/>
            <a:ext cx="3941521" cy="675400"/>
          </a:xfrm>
          <a:prstGeom prst="snip2DiagRect">
            <a:avLst>
              <a:gd name="adj1" fmla="val 0"/>
              <a:gd name="adj2" fmla="val 21278"/>
            </a:avLst>
          </a:prstGeom>
          <a:solidFill>
            <a:schemeClr val="tx2"/>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Intel Clear"/>
                <a:ea typeface="+mn-ea"/>
                <a:cs typeface="+mn-cs"/>
              </a:rPr>
              <a:t>Deep Learning Workbench </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Intel Clear"/>
                <a:ea typeface="+mn-ea"/>
                <a:cs typeface="+mn-cs"/>
              </a:rPr>
              <a:t>(emulating single NN application)</a:t>
            </a:r>
          </a:p>
        </p:txBody>
      </p:sp>
      <p:cxnSp>
        <p:nvCxnSpPr>
          <p:cNvPr id="34" name="Straight Arrow Connector 33">
            <a:extLst>
              <a:ext uri="{FF2B5EF4-FFF2-40B4-BE49-F238E27FC236}">
                <a16:creationId xmlns:a16="http://schemas.microsoft.com/office/drawing/2014/main" id="{B89B0512-5BE7-9242-8BA9-93B10947F43B}"/>
              </a:ext>
            </a:extLst>
          </p:cNvPr>
          <p:cNvCxnSpPr>
            <a:cxnSpLocks/>
          </p:cNvCxnSpPr>
          <p:nvPr/>
        </p:nvCxnSpPr>
        <p:spPr>
          <a:xfrm flipV="1">
            <a:off x="3356121" y="3458631"/>
            <a:ext cx="650747" cy="10019"/>
          </a:xfrm>
          <a:prstGeom prst="straightConnector1">
            <a:avLst/>
          </a:prstGeom>
          <a:ln w="57150">
            <a:solidFill>
              <a:schemeClr val="tx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7" name="Elbow Connector 46">
            <a:extLst>
              <a:ext uri="{FF2B5EF4-FFF2-40B4-BE49-F238E27FC236}">
                <a16:creationId xmlns:a16="http://schemas.microsoft.com/office/drawing/2014/main" id="{ECF44D51-09D3-8A49-8D90-75C42232F045}"/>
              </a:ext>
            </a:extLst>
          </p:cNvPr>
          <p:cNvCxnSpPr>
            <a:cxnSpLocks/>
            <a:stCxn id="11" idx="4"/>
            <a:endCxn id="13" idx="2"/>
          </p:cNvCxnSpPr>
          <p:nvPr/>
        </p:nvCxnSpPr>
        <p:spPr>
          <a:xfrm flipV="1">
            <a:off x="4713992" y="2220891"/>
            <a:ext cx="597976" cy="1237740"/>
          </a:xfrm>
          <a:prstGeom prst="bentConnector3">
            <a:avLst>
              <a:gd name="adj1" fmla="val 50000"/>
            </a:avLst>
          </a:prstGeom>
          <a:ln w="57150">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Can 45">
            <a:extLst>
              <a:ext uri="{FF2B5EF4-FFF2-40B4-BE49-F238E27FC236}">
                <a16:creationId xmlns:a16="http://schemas.microsoft.com/office/drawing/2014/main" id="{AD2A7598-DC2E-8C46-9236-8437B82F8DFB}"/>
              </a:ext>
            </a:extLst>
          </p:cNvPr>
          <p:cNvSpPr/>
          <p:nvPr/>
        </p:nvSpPr>
        <p:spPr>
          <a:xfrm>
            <a:off x="3976772" y="4164323"/>
            <a:ext cx="724368" cy="702365"/>
          </a:xfrm>
          <a:prstGeom prst="can">
            <a:avLst/>
          </a:prstGeom>
          <a:solidFill>
            <a:schemeClr val="accent6">
              <a:lumMod val="20000"/>
              <a:lumOff val="80000"/>
            </a:schemeClr>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t"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003C71"/>
                </a:solidFill>
                <a:effectLst/>
                <a:uLnTx/>
                <a:uFillTx/>
                <a:latin typeface="Intel Clear"/>
                <a:ea typeface="+mn-ea"/>
                <a:cs typeface="+mn-cs"/>
              </a:rPr>
              <a:t>Data </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dirty="0">
                <a:ln>
                  <a:noFill/>
                </a:ln>
                <a:solidFill>
                  <a:srgbClr val="003C71"/>
                </a:solidFill>
                <a:effectLst/>
                <a:uLnTx/>
                <a:uFillTx/>
                <a:latin typeface="Intel Clear"/>
                <a:ea typeface="+mn-ea"/>
                <a:cs typeface="+mn-cs"/>
              </a:rPr>
              <a:t>Set</a:t>
            </a:r>
          </a:p>
        </p:txBody>
      </p:sp>
      <p:cxnSp>
        <p:nvCxnSpPr>
          <p:cNvPr id="52" name="Straight Arrow Connector 51">
            <a:extLst>
              <a:ext uri="{FF2B5EF4-FFF2-40B4-BE49-F238E27FC236}">
                <a16:creationId xmlns:a16="http://schemas.microsoft.com/office/drawing/2014/main" id="{7F38D0FE-7EF1-4647-A58C-ACEDE5DFDCA7}"/>
              </a:ext>
            </a:extLst>
          </p:cNvPr>
          <p:cNvCxnSpPr>
            <a:cxnSpLocks/>
            <a:stCxn id="46" idx="1"/>
          </p:cNvCxnSpPr>
          <p:nvPr/>
        </p:nvCxnSpPr>
        <p:spPr>
          <a:xfrm flipH="1" flipV="1">
            <a:off x="4330036" y="3798471"/>
            <a:ext cx="8920" cy="365852"/>
          </a:xfrm>
          <a:prstGeom prst="straightConnector1">
            <a:avLst/>
          </a:prstGeom>
          <a:ln w="57150">
            <a:solidFill>
              <a:schemeClr val="tx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1" name="Rounded Rectangle 60">
            <a:extLst>
              <a:ext uri="{FF2B5EF4-FFF2-40B4-BE49-F238E27FC236}">
                <a16:creationId xmlns:a16="http://schemas.microsoft.com/office/drawing/2014/main" id="{EE10CF38-1666-014E-A576-15D558FC08DF}"/>
              </a:ext>
            </a:extLst>
          </p:cNvPr>
          <p:cNvSpPr/>
          <p:nvPr/>
        </p:nvSpPr>
        <p:spPr>
          <a:xfrm>
            <a:off x="5408264" y="2981277"/>
            <a:ext cx="1170085" cy="760519"/>
          </a:xfrm>
          <a:prstGeom prst="roundRect">
            <a:avLst/>
          </a:prstGeom>
          <a:solidFill>
            <a:schemeClr val="bg1">
              <a:lumMod val="85000"/>
            </a:schemeClr>
          </a:solidFill>
          <a:ln w="19050">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003C71"/>
                </a:solidFill>
                <a:effectLst/>
                <a:uLnTx/>
                <a:uFillTx/>
                <a:latin typeface="Intel Clear"/>
                <a:ea typeface="+mn-ea"/>
                <a:cs typeface="+mn-cs"/>
              </a:rPr>
              <a:t>Post-training Optimization</a:t>
            </a:r>
          </a:p>
        </p:txBody>
      </p:sp>
      <p:sp>
        <p:nvSpPr>
          <p:cNvPr id="62" name="Rounded Rectangle 61">
            <a:extLst>
              <a:ext uri="{FF2B5EF4-FFF2-40B4-BE49-F238E27FC236}">
                <a16:creationId xmlns:a16="http://schemas.microsoft.com/office/drawing/2014/main" id="{EE10CF38-1666-014E-A576-15D558FC08DF}"/>
              </a:ext>
            </a:extLst>
          </p:cNvPr>
          <p:cNvSpPr/>
          <p:nvPr/>
        </p:nvSpPr>
        <p:spPr>
          <a:xfrm>
            <a:off x="6679431" y="2992337"/>
            <a:ext cx="1203931" cy="738396"/>
          </a:xfrm>
          <a:prstGeom prst="roundRect">
            <a:avLst/>
          </a:prstGeom>
          <a:solidFill>
            <a:schemeClr val="bg1">
              <a:lumMod val="85000"/>
            </a:schemeClr>
          </a:solidFill>
          <a:ln w="19050">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003C71"/>
                </a:solidFill>
                <a:effectLst/>
                <a:uLnTx/>
                <a:uFillTx/>
                <a:latin typeface="Intel Clear"/>
                <a:ea typeface="+mn-ea"/>
                <a:cs typeface="+mn-cs"/>
              </a:rPr>
              <a:t>Model Analyzer</a:t>
            </a:r>
          </a:p>
        </p:txBody>
      </p:sp>
      <p:cxnSp>
        <p:nvCxnSpPr>
          <p:cNvPr id="80" name="Elbow Connector 79">
            <a:extLst>
              <a:ext uri="{FF2B5EF4-FFF2-40B4-BE49-F238E27FC236}">
                <a16:creationId xmlns:a16="http://schemas.microsoft.com/office/drawing/2014/main" id="{ECF44D51-09D3-8A49-8D90-75C42232F045}"/>
              </a:ext>
            </a:extLst>
          </p:cNvPr>
          <p:cNvCxnSpPr>
            <a:cxnSpLocks/>
            <a:stCxn id="46" idx="4"/>
            <a:endCxn id="13" idx="2"/>
          </p:cNvCxnSpPr>
          <p:nvPr/>
        </p:nvCxnSpPr>
        <p:spPr>
          <a:xfrm flipV="1">
            <a:off x="4701141" y="2220891"/>
            <a:ext cx="610828" cy="2294615"/>
          </a:xfrm>
          <a:prstGeom prst="bentConnector3">
            <a:avLst>
              <a:gd name="adj1" fmla="val 50000"/>
            </a:avLst>
          </a:prstGeom>
          <a:ln w="57150">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EE10CF38-1666-014E-A576-15D558FC08DF}"/>
              </a:ext>
            </a:extLst>
          </p:cNvPr>
          <p:cNvSpPr/>
          <p:nvPr/>
        </p:nvSpPr>
        <p:spPr>
          <a:xfrm>
            <a:off x="7984443" y="2968315"/>
            <a:ext cx="1203931" cy="738396"/>
          </a:xfrm>
          <a:prstGeom prst="roundRect">
            <a:avLst/>
          </a:prstGeom>
          <a:solidFill>
            <a:schemeClr val="bg1">
              <a:lumMod val="85000"/>
            </a:schemeClr>
          </a:solidFill>
          <a:ln w="19050">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003C71"/>
                </a:solidFill>
                <a:effectLst/>
                <a:uLnTx/>
                <a:uFillTx/>
                <a:latin typeface="Intel Clear"/>
                <a:ea typeface="+mn-ea"/>
                <a:cs typeface="+mn-cs"/>
              </a:rPr>
              <a:t>Benchmark App</a:t>
            </a:r>
          </a:p>
        </p:txBody>
      </p:sp>
      <p:cxnSp>
        <p:nvCxnSpPr>
          <p:cNvPr id="43" name="Straight Arrow Connector 42">
            <a:extLst>
              <a:ext uri="{FF2B5EF4-FFF2-40B4-BE49-F238E27FC236}">
                <a16:creationId xmlns:a16="http://schemas.microsoft.com/office/drawing/2014/main" id="{B89B0512-5BE7-9242-8BA9-93B10947F43B}"/>
              </a:ext>
            </a:extLst>
          </p:cNvPr>
          <p:cNvCxnSpPr>
            <a:cxnSpLocks/>
          </p:cNvCxnSpPr>
          <p:nvPr/>
        </p:nvCxnSpPr>
        <p:spPr>
          <a:xfrm>
            <a:off x="1490848" y="3510925"/>
            <a:ext cx="338157" cy="0"/>
          </a:xfrm>
          <a:prstGeom prst="straightConnector1">
            <a:avLst/>
          </a:prstGeom>
          <a:ln w="57150">
            <a:solidFill>
              <a:schemeClr val="tx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5" name="Rounded Rectangle 34">
            <a:extLst>
              <a:ext uri="{FF2B5EF4-FFF2-40B4-BE49-F238E27FC236}">
                <a16:creationId xmlns:a16="http://schemas.microsoft.com/office/drawing/2014/main" id="{EE10CF38-1666-014E-A576-15D558FC08DF}"/>
              </a:ext>
            </a:extLst>
          </p:cNvPr>
          <p:cNvSpPr/>
          <p:nvPr/>
        </p:nvSpPr>
        <p:spPr>
          <a:xfrm>
            <a:off x="6087801" y="3835312"/>
            <a:ext cx="1170085" cy="760519"/>
          </a:xfrm>
          <a:prstGeom prst="roundRect">
            <a:avLst/>
          </a:prstGeom>
          <a:solidFill>
            <a:schemeClr val="bg1">
              <a:lumMod val="85000"/>
            </a:schemeClr>
          </a:solidFill>
          <a:ln w="19050">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003C71"/>
                </a:solidFill>
                <a:effectLst/>
                <a:uLnTx/>
                <a:uFillTx/>
                <a:latin typeface="Intel Clear"/>
                <a:ea typeface="+mn-ea"/>
                <a:cs typeface="+mn-cs"/>
              </a:rPr>
              <a:t>Accuracy Checker</a:t>
            </a:r>
          </a:p>
        </p:txBody>
      </p:sp>
      <p:sp>
        <p:nvSpPr>
          <p:cNvPr id="36" name="Rounded Rectangle 35">
            <a:extLst>
              <a:ext uri="{FF2B5EF4-FFF2-40B4-BE49-F238E27FC236}">
                <a16:creationId xmlns:a16="http://schemas.microsoft.com/office/drawing/2014/main" id="{EE10CF38-1666-014E-A576-15D558FC08DF}"/>
              </a:ext>
            </a:extLst>
          </p:cNvPr>
          <p:cNvSpPr/>
          <p:nvPr/>
        </p:nvSpPr>
        <p:spPr>
          <a:xfrm>
            <a:off x="1866053" y="1913490"/>
            <a:ext cx="1468297" cy="808531"/>
          </a:xfrm>
          <a:prstGeom prst="roundRect">
            <a:avLst/>
          </a:prstGeom>
          <a:solidFill>
            <a:schemeClr val="bg1">
              <a:lumMod val="85000"/>
            </a:schemeClr>
          </a:solidFill>
          <a:ln w="19050">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003C71"/>
                </a:solidFill>
                <a:effectLst/>
                <a:uLnTx/>
                <a:uFillTx/>
                <a:latin typeface="Intel Clear"/>
                <a:ea typeface="+mn-ea"/>
                <a:cs typeface="+mn-cs"/>
              </a:rPr>
              <a:t>Model Downloader</a:t>
            </a:r>
          </a:p>
        </p:txBody>
      </p:sp>
      <p:sp>
        <p:nvSpPr>
          <p:cNvPr id="38" name="Rounded Rectangle 37">
            <a:extLst>
              <a:ext uri="{FF2B5EF4-FFF2-40B4-BE49-F238E27FC236}">
                <a16:creationId xmlns:a16="http://schemas.microsoft.com/office/drawing/2014/main" id="{CF058A28-E8CA-2A45-BF60-C6C16949E5C9}"/>
              </a:ext>
            </a:extLst>
          </p:cNvPr>
          <p:cNvSpPr/>
          <p:nvPr/>
        </p:nvSpPr>
        <p:spPr>
          <a:xfrm>
            <a:off x="5324820" y="2885453"/>
            <a:ext cx="3984040" cy="1803895"/>
          </a:xfrm>
          <a:prstGeom prst="roundRect">
            <a:avLst>
              <a:gd name="adj" fmla="val 7213"/>
            </a:avLst>
          </a:prstGeom>
          <a:noFill/>
          <a:ln w="19050">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1867" b="1" i="0" u="none" strike="noStrike" kern="1200" cap="none" spc="0" normalizeH="0" baseline="0" noProof="0" dirty="0">
              <a:ln>
                <a:noFill/>
              </a:ln>
              <a:solidFill>
                <a:srgbClr val="003C71"/>
              </a:solidFill>
              <a:effectLst/>
              <a:uLnTx/>
              <a:uFillTx/>
              <a:latin typeface="Intel Clear"/>
              <a:ea typeface="+mn-ea"/>
              <a:cs typeface="+mn-cs"/>
            </a:endParaRPr>
          </a:p>
        </p:txBody>
      </p:sp>
      <p:cxnSp>
        <p:nvCxnSpPr>
          <p:cNvPr id="39" name="Straight Arrow Connector 38">
            <a:extLst>
              <a:ext uri="{FF2B5EF4-FFF2-40B4-BE49-F238E27FC236}">
                <a16:creationId xmlns:a16="http://schemas.microsoft.com/office/drawing/2014/main" id="{5D5E0D84-5643-8944-9215-A56ACE33B41D}"/>
              </a:ext>
            </a:extLst>
          </p:cNvPr>
          <p:cNvCxnSpPr>
            <a:cxnSpLocks/>
            <a:endCxn id="38" idx="0"/>
          </p:cNvCxnSpPr>
          <p:nvPr/>
        </p:nvCxnSpPr>
        <p:spPr>
          <a:xfrm>
            <a:off x="7308858" y="2558591"/>
            <a:ext cx="7983" cy="326861"/>
          </a:xfrm>
          <a:prstGeom prst="straightConnector1">
            <a:avLst/>
          </a:prstGeom>
          <a:ln w="57150">
            <a:solidFill>
              <a:schemeClr val="tx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D5E0D84-5643-8944-9215-A56ACE33B41D}"/>
              </a:ext>
            </a:extLst>
          </p:cNvPr>
          <p:cNvCxnSpPr>
            <a:cxnSpLocks/>
            <a:endCxn id="12" idx="0"/>
          </p:cNvCxnSpPr>
          <p:nvPr/>
        </p:nvCxnSpPr>
        <p:spPr>
          <a:xfrm flipH="1">
            <a:off x="7312848" y="4532591"/>
            <a:ext cx="5344" cy="253332"/>
          </a:xfrm>
          <a:prstGeom prst="straightConnector1">
            <a:avLst/>
          </a:prstGeom>
          <a:ln w="57150">
            <a:solidFill>
              <a:schemeClr val="tx2"/>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236332" y="5170449"/>
            <a:ext cx="2770221" cy="164212"/>
          </a:xfrm>
          <a:prstGeom prst="rect">
            <a:avLst/>
          </a:prstGeom>
          <a:noFill/>
        </p:spPr>
        <p:txBody>
          <a:bodyPr vert="horz" wrap="square" lIns="0" tIns="0" rIns="0" bIns="0"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003C71"/>
                </a:solidFill>
                <a:effectLst/>
                <a:uLnTx/>
                <a:uFillTx/>
                <a:latin typeface="Intel Clear"/>
                <a:ea typeface="+mn-ea"/>
                <a:cs typeface="+mn-cs"/>
              </a:rPr>
              <a:t>IR = Intermediate Representation file</a:t>
            </a:r>
          </a:p>
        </p:txBody>
      </p:sp>
      <p:sp>
        <p:nvSpPr>
          <p:cNvPr id="26" name="Slide Number Placeholder 1">
            <a:extLst>
              <a:ext uri="{FF2B5EF4-FFF2-40B4-BE49-F238E27FC236}">
                <a16:creationId xmlns:a16="http://schemas.microsoft.com/office/drawing/2014/main" id="{3D2A1990-D1A7-466B-97FC-909B1D306CCE}"/>
              </a:ext>
            </a:extLst>
          </p:cNvPr>
          <p:cNvSpPr>
            <a:spLocks noGrp="1"/>
          </p:cNvSpPr>
          <p:nvPr>
            <p:ph type="sldNum" sz="quarter" idx="12"/>
          </p:nvPr>
        </p:nvSpPr>
        <p:spPr>
          <a:xfrm>
            <a:off x="8739068" y="6286744"/>
            <a:ext cx="2844800" cy="365125"/>
          </a:xfrm>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a:ln>
                  <a:noFill/>
                </a:ln>
                <a:solidFill>
                  <a:srgbClr val="000000"/>
                </a:solidFill>
                <a:effectLst/>
                <a:uLnTx/>
                <a:uFillTx/>
                <a:latin typeface="Intel Clear"/>
                <a:ea typeface="+mn-ea"/>
                <a:cs typeface="Intel Clear"/>
              </a:rPr>
              <a:pPr marL="0" marR="0" lvl="0" indent="0" algn="r" defTabSz="609585" rtl="0" eaLnBrk="1" fontAlgn="auto" latinLnBrk="0" hangingPunct="1">
                <a:lnSpc>
                  <a:spcPct val="100000"/>
                </a:lnSpc>
                <a:spcBef>
                  <a:spcPts val="0"/>
                </a:spcBef>
                <a:spcAft>
                  <a:spcPts val="0"/>
                </a:spcAft>
                <a:buClrTx/>
                <a:buSzTx/>
                <a:buFontTx/>
                <a:buNone/>
                <a:tabLst/>
                <a:defRPr/>
              </a:pPr>
              <a:t>3</a:t>
            </a:fld>
            <a:endParaRPr kumimoji="0" lang="en-US" sz="1067" b="0" i="0" u="none" strike="noStrike" kern="1200" cap="none" spc="0" normalizeH="0" baseline="0" noProof="0">
              <a:ln>
                <a:noFill/>
              </a:ln>
              <a:solidFill>
                <a:srgbClr val="000000"/>
              </a:solidFill>
              <a:effectLst/>
              <a:uLnTx/>
              <a:uFillTx/>
              <a:latin typeface="Intel Clear"/>
              <a:ea typeface="+mn-ea"/>
              <a:cs typeface="Intel Clear"/>
            </a:endParaRPr>
          </a:p>
        </p:txBody>
      </p:sp>
      <p:sp>
        <p:nvSpPr>
          <p:cNvPr id="28" name="Rounded Rectangle 35">
            <a:extLst>
              <a:ext uri="{FF2B5EF4-FFF2-40B4-BE49-F238E27FC236}">
                <a16:creationId xmlns:a16="http://schemas.microsoft.com/office/drawing/2014/main" id="{62738766-076B-4123-A44F-CC7D0EDA757E}"/>
              </a:ext>
            </a:extLst>
          </p:cNvPr>
          <p:cNvSpPr/>
          <p:nvPr/>
        </p:nvSpPr>
        <p:spPr>
          <a:xfrm>
            <a:off x="7382477" y="3846373"/>
            <a:ext cx="1203931" cy="738396"/>
          </a:xfrm>
          <a:prstGeom prst="roundRect">
            <a:avLst/>
          </a:prstGeom>
          <a:solidFill>
            <a:schemeClr val="bg1">
              <a:lumMod val="85000"/>
            </a:schemeClr>
          </a:solidFill>
          <a:ln w="19050">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003C71"/>
                </a:solidFill>
                <a:effectLst/>
                <a:uLnTx/>
                <a:uFillTx/>
                <a:latin typeface="Intel Clear"/>
                <a:ea typeface="+mn-ea"/>
                <a:cs typeface="+mn-cs"/>
              </a:rPr>
              <a:t>Deployment Manager</a:t>
            </a:r>
          </a:p>
        </p:txBody>
      </p:sp>
      <p:cxnSp>
        <p:nvCxnSpPr>
          <p:cNvPr id="7" name="Straight Arrow Connector 6">
            <a:extLst>
              <a:ext uri="{FF2B5EF4-FFF2-40B4-BE49-F238E27FC236}">
                <a16:creationId xmlns:a16="http://schemas.microsoft.com/office/drawing/2014/main" id="{7D2DFBF9-6DE5-4A64-BEA8-9EB819DC0BEC}"/>
              </a:ext>
            </a:extLst>
          </p:cNvPr>
          <p:cNvCxnSpPr>
            <a:cxnSpLocks/>
            <a:endCxn id="8" idx="0"/>
          </p:cNvCxnSpPr>
          <p:nvPr/>
        </p:nvCxnSpPr>
        <p:spPr>
          <a:xfrm>
            <a:off x="2600201" y="2722021"/>
            <a:ext cx="1" cy="35775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17BED64-B084-41D7-A265-DD2965B99785}"/>
              </a:ext>
            </a:extLst>
          </p:cNvPr>
          <p:cNvCxnSpPr>
            <a:cxnSpLocks/>
            <a:endCxn id="11" idx="1"/>
          </p:cNvCxnSpPr>
          <p:nvPr/>
        </p:nvCxnSpPr>
        <p:spPr>
          <a:xfrm>
            <a:off x="3356121" y="2317755"/>
            <a:ext cx="995687" cy="78969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483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A98A4BA-EA06-4BE1-A72A-F15AF6F74EDC}"/>
              </a:ext>
            </a:extLst>
          </p:cNvPr>
          <p:cNvSpPr>
            <a:spLocks noGrp="1"/>
          </p:cNvSpPr>
          <p:nvPr>
            <p:ph type="sldNum" sz="quarter"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a:ln>
                  <a:noFill/>
                </a:ln>
                <a:solidFill>
                  <a:srgbClr val="000000"/>
                </a:solidFill>
                <a:effectLst/>
                <a:uLnTx/>
                <a:uFillTx/>
                <a:latin typeface="Intel Clear"/>
                <a:ea typeface="+mn-ea"/>
                <a:cs typeface="Intel Clear"/>
              </a:rPr>
              <a:pPr marL="0" marR="0" lvl="0" indent="0" algn="r" defTabSz="609585" rtl="0" eaLnBrk="1" fontAlgn="auto" latinLnBrk="0" hangingPunct="1">
                <a:lnSpc>
                  <a:spcPct val="100000"/>
                </a:lnSpc>
                <a:spcBef>
                  <a:spcPts val="0"/>
                </a:spcBef>
                <a:spcAft>
                  <a:spcPts val="0"/>
                </a:spcAft>
                <a:buClrTx/>
                <a:buSzTx/>
                <a:buFontTx/>
                <a:buNone/>
                <a:tabLst/>
                <a:defRPr/>
              </a:pPr>
              <a:t>4</a:t>
            </a:fld>
            <a:endParaRPr kumimoji="0" lang="en-US" sz="1067" b="0" i="0" u="none" strike="noStrike" kern="1200" cap="none" spc="0" normalizeH="0" baseline="0" noProof="0">
              <a:ln>
                <a:noFill/>
              </a:ln>
              <a:solidFill>
                <a:srgbClr val="000000"/>
              </a:solidFill>
              <a:effectLst/>
              <a:uLnTx/>
              <a:uFillTx/>
              <a:latin typeface="Intel Clear"/>
              <a:ea typeface="+mn-ea"/>
              <a:cs typeface="Intel Clear"/>
            </a:endParaRPr>
          </a:p>
        </p:txBody>
      </p:sp>
      <p:sp>
        <p:nvSpPr>
          <p:cNvPr id="6" name="Title 2">
            <a:extLst>
              <a:ext uri="{FF2B5EF4-FFF2-40B4-BE49-F238E27FC236}">
                <a16:creationId xmlns:a16="http://schemas.microsoft.com/office/drawing/2014/main" id="{B5CE4ACC-23AE-481D-92B7-E43CD39FAFC7}"/>
              </a:ext>
            </a:extLst>
          </p:cNvPr>
          <p:cNvSpPr>
            <a:spLocks noGrp="1"/>
          </p:cNvSpPr>
          <p:nvPr>
            <p:ph type="title"/>
          </p:nvPr>
        </p:nvSpPr>
        <p:spPr>
          <a:xfrm>
            <a:off x="594813" y="1339188"/>
            <a:ext cx="4481684" cy="1746601"/>
          </a:xfrm>
        </p:spPr>
        <p:txBody>
          <a:bodyPr vert="horz" lIns="0" tIns="0" rIns="0" bIns="0" rtlCol="0" anchor="t" anchorCtr="0">
            <a:noAutofit/>
          </a:bodyPr>
          <a:lstStyle/>
          <a:p>
            <a:r>
              <a:rPr lang="en-US" spc="-27" dirty="0"/>
              <a:t>convert model to Int8 using 2 new calibration algorithms</a:t>
            </a:r>
            <a:br>
              <a:rPr lang="en-US" spc="-27" dirty="0"/>
            </a:br>
            <a:br>
              <a:rPr lang="en-US" spc="-27" dirty="0"/>
            </a:br>
            <a:br>
              <a:rPr lang="en-US" spc="-27" dirty="0"/>
            </a:br>
            <a:r>
              <a:rPr lang="en-US" spc="-27" dirty="0"/>
              <a:t>import dataset in COCO format to use with model</a:t>
            </a:r>
            <a:br>
              <a:rPr lang="en-US" spc="-27" dirty="0"/>
            </a:br>
            <a:br>
              <a:rPr lang="en-US" spc="-27" dirty="0"/>
            </a:br>
            <a:r>
              <a:rPr lang="en-US" spc="-27" dirty="0"/>
              <a:t>Improved per-layer data visualization and comparison mode. </a:t>
            </a:r>
          </a:p>
        </p:txBody>
      </p:sp>
      <p:pic>
        <p:nvPicPr>
          <p:cNvPr id="8" name="Picture 7">
            <a:extLst>
              <a:ext uri="{FF2B5EF4-FFF2-40B4-BE49-F238E27FC236}">
                <a16:creationId xmlns:a16="http://schemas.microsoft.com/office/drawing/2014/main" id="{1FEEECED-40F5-4850-B80C-8569FC989D96}"/>
              </a:ext>
            </a:extLst>
          </p:cNvPr>
          <p:cNvPicPr>
            <a:picLocks noChangeAspect="1"/>
          </p:cNvPicPr>
          <p:nvPr/>
        </p:nvPicPr>
        <p:blipFill rotWithShape="1">
          <a:blip r:embed="rId3"/>
          <a:srcRect l="-1" t="36718" r="48166" b="38589"/>
          <a:stretch/>
        </p:blipFill>
        <p:spPr>
          <a:xfrm>
            <a:off x="5638059" y="953126"/>
            <a:ext cx="6202017" cy="1884380"/>
          </a:xfrm>
          <a:prstGeom prst="rect">
            <a:avLst/>
          </a:prstGeom>
          <a:ln w="3175">
            <a:solidFill>
              <a:schemeClr val="tx1"/>
            </a:solidFill>
          </a:ln>
        </p:spPr>
      </p:pic>
      <p:sp>
        <p:nvSpPr>
          <p:cNvPr id="9" name="Title 4">
            <a:extLst>
              <a:ext uri="{FF2B5EF4-FFF2-40B4-BE49-F238E27FC236}">
                <a16:creationId xmlns:a16="http://schemas.microsoft.com/office/drawing/2014/main" id="{9EE041D3-C4B5-4199-9C5E-5E616E59DC20}"/>
              </a:ext>
            </a:extLst>
          </p:cNvPr>
          <p:cNvSpPr txBox="1">
            <a:spLocks/>
          </p:cNvSpPr>
          <p:nvPr/>
        </p:nvSpPr>
        <p:spPr>
          <a:xfrm>
            <a:off x="607484" y="411797"/>
            <a:ext cx="10972800" cy="1158240"/>
          </a:xfrm>
          <a:prstGeom prst="rect">
            <a:avLst/>
          </a:prstGeom>
        </p:spPr>
        <p:txBody>
          <a:bodyPr vert="horz" lIns="0" tIns="0" rIns="0" bIns="0" rtlCol="0" anchor="t" anchorCtr="0">
            <a:noAutofit/>
          </a:bodyPr>
          <a:lstStyle>
            <a:lvl1pPr algn="l" defTabSz="609585" rtl="0" eaLnBrk="1" latinLnBrk="0" hangingPunct="1">
              <a:lnSpc>
                <a:spcPct val="75000"/>
              </a:lnSpc>
              <a:spcBef>
                <a:spcPct val="0"/>
              </a:spcBef>
              <a:buNone/>
              <a:defRPr sz="4267" b="0" i="0" kern="1200" cap="all" spc="0" normalizeH="0" baseline="0">
                <a:solidFill>
                  <a:schemeClr val="tx1"/>
                </a:solidFill>
                <a:latin typeface="+mj-lt"/>
                <a:ea typeface="Intel Clear"/>
                <a:cs typeface="Intel Clear Pro Bold"/>
              </a:defRPr>
            </a:lvl1pPr>
          </a:lstStyle>
          <a:p>
            <a:pPr marL="0" marR="0" lvl="0" indent="0" algn="l" defTabSz="609585" rtl="0" eaLnBrk="1" fontAlgn="auto" latinLnBrk="0" hangingPunct="1">
              <a:lnSpc>
                <a:spcPct val="75000"/>
              </a:lnSpc>
              <a:spcBef>
                <a:spcPct val="0"/>
              </a:spcBef>
              <a:spcAft>
                <a:spcPts val="0"/>
              </a:spcAft>
              <a:buClrTx/>
              <a:buSzTx/>
              <a:buFontTx/>
              <a:buNone/>
              <a:tabLst/>
              <a:defRPr/>
            </a:pPr>
            <a:r>
              <a:rPr kumimoji="0" lang="en-US" sz="3600" b="0" i="0" u="none" strike="noStrike" kern="1200" cap="all" spc="0" normalizeH="0" baseline="0" noProof="0" dirty="0">
                <a:ln>
                  <a:noFill/>
                </a:ln>
                <a:solidFill>
                  <a:prstClr val="black"/>
                </a:solidFill>
                <a:effectLst/>
                <a:uLnTx/>
                <a:uFillTx/>
                <a:latin typeface="Intel Clear Pro"/>
                <a:ea typeface="Intel Clear"/>
                <a:cs typeface="Intel Clear Pro Bold"/>
              </a:rPr>
              <a:t>Deep Learning Workbench : FEATURES</a:t>
            </a:r>
            <a:endParaRPr kumimoji="0" lang="en-US" sz="4267" b="0" i="0" u="none" strike="noStrike" kern="1200" cap="all" spc="-27" normalizeH="0" baseline="0" noProof="0" dirty="0">
              <a:ln>
                <a:noFill/>
              </a:ln>
              <a:solidFill>
                <a:srgbClr val="0071C5"/>
              </a:solidFill>
              <a:effectLst/>
              <a:uLnTx/>
              <a:uFillTx/>
              <a:latin typeface="Intel Clear Pro"/>
              <a:ea typeface="Intel Clear"/>
              <a:cs typeface="Intel Clear Pro Bold"/>
            </a:endParaRPr>
          </a:p>
        </p:txBody>
      </p:sp>
      <p:pic>
        <p:nvPicPr>
          <p:cNvPr id="11" name="Picture 10">
            <a:extLst>
              <a:ext uri="{FF2B5EF4-FFF2-40B4-BE49-F238E27FC236}">
                <a16:creationId xmlns:a16="http://schemas.microsoft.com/office/drawing/2014/main" id="{90D0FEED-7870-47AD-AF9D-D2ACC28CC4FA}"/>
              </a:ext>
            </a:extLst>
          </p:cNvPr>
          <p:cNvPicPr>
            <a:picLocks noChangeAspect="1"/>
          </p:cNvPicPr>
          <p:nvPr/>
        </p:nvPicPr>
        <p:blipFill rotWithShape="1">
          <a:blip r:embed="rId4"/>
          <a:srcRect l="3724" t="18352" r="61968" b="63862"/>
          <a:stretch/>
        </p:blipFill>
        <p:spPr>
          <a:xfrm>
            <a:off x="5638059" y="2957655"/>
            <a:ext cx="4088524" cy="1370322"/>
          </a:xfrm>
          <a:prstGeom prst="rect">
            <a:avLst/>
          </a:prstGeom>
          <a:solidFill>
            <a:schemeClr val="bg1"/>
          </a:solidFill>
          <a:ln w="3175">
            <a:solidFill>
              <a:schemeClr val="tx1"/>
            </a:solidFill>
          </a:ln>
        </p:spPr>
      </p:pic>
      <p:pic>
        <p:nvPicPr>
          <p:cNvPr id="12" name="Picture 11">
            <a:extLst>
              <a:ext uri="{FF2B5EF4-FFF2-40B4-BE49-F238E27FC236}">
                <a16:creationId xmlns:a16="http://schemas.microsoft.com/office/drawing/2014/main" id="{A8526905-5EE5-48E1-801B-51DC55348DDD}"/>
              </a:ext>
            </a:extLst>
          </p:cNvPr>
          <p:cNvPicPr>
            <a:picLocks noChangeAspect="1"/>
          </p:cNvPicPr>
          <p:nvPr/>
        </p:nvPicPr>
        <p:blipFill rotWithShape="1">
          <a:blip r:embed="rId5"/>
          <a:srcRect l="50787" t="48106" r="3629" b="20086"/>
          <a:stretch/>
        </p:blipFill>
        <p:spPr>
          <a:xfrm>
            <a:off x="5652530" y="4448126"/>
            <a:ext cx="4508938" cy="2130972"/>
          </a:xfrm>
          <a:prstGeom prst="rect">
            <a:avLst/>
          </a:prstGeom>
          <a:ln w="3175">
            <a:solidFill>
              <a:schemeClr val="tx1"/>
            </a:solidFill>
          </a:ln>
        </p:spPr>
      </p:pic>
    </p:spTree>
    <p:extLst>
      <p:ext uri="{BB962C8B-B14F-4D97-AF65-F5344CB8AC3E}">
        <p14:creationId xmlns:p14="http://schemas.microsoft.com/office/powerpoint/2010/main" val="71593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A98A4BA-EA06-4BE1-A72A-F15AF6F74EDC}"/>
              </a:ext>
            </a:extLst>
          </p:cNvPr>
          <p:cNvSpPr>
            <a:spLocks noGrp="1"/>
          </p:cNvSpPr>
          <p:nvPr>
            <p:ph type="sldNum" sz="quarter"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a:ln>
                  <a:noFill/>
                </a:ln>
                <a:solidFill>
                  <a:srgbClr val="000000"/>
                </a:solidFill>
                <a:effectLst/>
                <a:uLnTx/>
                <a:uFillTx/>
                <a:latin typeface="Intel Clear"/>
                <a:ea typeface="+mn-ea"/>
                <a:cs typeface="Intel Clear"/>
              </a:rPr>
              <a:pPr marL="0" marR="0" lvl="0" indent="0" algn="r" defTabSz="609585" rtl="0" eaLnBrk="1" fontAlgn="auto" latinLnBrk="0" hangingPunct="1">
                <a:lnSpc>
                  <a:spcPct val="100000"/>
                </a:lnSpc>
                <a:spcBef>
                  <a:spcPts val="0"/>
                </a:spcBef>
                <a:spcAft>
                  <a:spcPts val="0"/>
                </a:spcAft>
                <a:buClrTx/>
                <a:buSzTx/>
                <a:buFontTx/>
                <a:buNone/>
                <a:tabLst/>
                <a:defRPr/>
              </a:pPr>
              <a:t>5</a:t>
            </a:fld>
            <a:endParaRPr kumimoji="0" lang="en-US" sz="1067" b="0" i="0" u="none" strike="noStrike" kern="1200" cap="none" spc="0" normalizeH="0" baseline="0" noProof="0">
              <a:ln>
                <a:noFill/>
              </a:ln>
              <a:solidFill>
                <a:srgbClr val="000000"/>
              </a:solidFill>
              <a:effectLst/>
              <a:uLnTx/>
              <a:uFillTx/>
              <a:latin typeface="Intel Clear"/>
              <a:ea typeface="+mn-ea"/>
              <a:cs typeface="Intel Clear"/>
            </a:endParaRPr>
          </a:p>
        </p:txBody>
      </p:sp>
      <p:sp>
        <p:nvSpPr>
          <p:cNvPr id="6" name="Title 2">
            <a:extLst>
              <a:ext uri="{FF2B5EF4-FFF2-40B4-BE49-F238E27FC236}">
                <a16:creationId xmlns:a16="http://schemas.microsoft.com/office/drawing/2014/main" id="{B5CE4ACC-23AE-481D-92B7-E43CD39FAFC7}"/>
              </a:ext>
            </a:extLst>
          </p:cNvPr>
          <p:cNvSpPr>
            <a:spLocks noGrp="1"/>
          </p:cNvSpPr>
          <p:nvPr>
            <p:ph type="title"/>
          </p:nvPr>
        </p:nvSpPr>
        <p:spPr>
          <a:xfrm>
            <a:off x="607484" y="1177823"/>
            <a:ext cx="4481684" cy="612160"/>
          </a:xfrm>
        </p:spPr>
        <p:txBody>
          <a:bodyPr vert="horz" lIns="0" tIns="0" rIns="0" bIns="0" rtlCol="0" anchor="t" anchorCtr="0">
            <a:noAutofit/>
          </a:bodyPr>
          <a:lstStyle/>
          <a:p>
            <a:r>
              <a:rPr lang="en-US" spc="-27" dirty="0"/>
              <a:t>Remote profiling support</a:t>
            </a:r>
            <a:br>
              <a:rPr lang="en-US" spc="-27" dirty="0"/>
            </a:br>
            <a:endParaRPr lang="en-US" spc="-27" dirty="0"/>
          </a:p>
        </p:txBody>
      </p:sp>
      <p:sp>
        <p:nvSpPr>
          <p:cNvPr id="9" name="Title 4">
            <a:extLst>
              <a:ext uri="{FF2B5EF4-FFF2-40B4-BE49-F238E27FC236}">
                <a16:creationId xmlns:a16="http://schemas.microsoft.com/office/drawing/2014/main" id="{9EE041D3-C4B5-4199-9C5E-5E616E59DC20}"/>
              </a:ext>
            </a:extLst>
          </p:cNvPr>
          <p:cNvSpPr txBox="1">
            <a:spLocks/>
          </p:cNvSpPr>
          <p:nvPr/>
        </p:nvSpPr>
        <p:spPr>
          <a:xfrm>
            <a:off x="607484" y="411797"/>
            <a:ext cx="10972800" cy="1158240"/>
          </a:xfrm>
          <a:prstGeom prst="rect">
            <a:avLst/>
          </a:prstGeom>
        </p:spPr>
        <p:txBody>
          <a:bodyPr vert="horz" lIns="0" tIns="0" rIns="0" bIns="0" rtlCol="0" anchor="t" anchorCtr="0">
            <a:noAutofit/>
          </a:bodyPr>
          <a:lstStyle>
            <a:lvl1pPr algn="l" defTabSz="609585" rtl="0" eaLnBrk="1" latinLnBrk="0" hangingPunct="1">
              <a:lnSpc>
                <a:spcPct val="75000"/>
              </a:lnSpc>
              <a:spcBef>
                <a:spcPct val="0"/>
              </a:spcBef>
              <a:buNone/>
              <a:defRPr sz="4267" b="0" i="0" kern="1200" cap="all" spc="0" normalizeH="0" baseline="0">
                <a:solidFill>
                  <a:schemeClr val="tx1"/>
                </a:solidFill>
                <a:latin typeface="+mj-lt"/>
                <a:ea typeface="Intel Clear"/>
                <a:cs typeface="Intel Clear Pro Bold"/>
              </a:defRPr>
            </a:lvl1pPr>
          </a:lstStyle>
          <a:p>
            <a:pPr marL="0" marR="0" lvl="0" indent="0" algn="l" defTabSz="609585" rtl="0" eaLnBrk="1" fontAlgn="auto" latinLnBrk="0" hangingPunct="1">
              <a:lnSpc>
                <a:spcPct val="75000"/>
              </a:lnSpc>
              <a:spcBef>
                <a:spcPct val="0"/>
              </a:spcBef>
              <a:spcAft>
                <a:spcPts val="0"/>
              </a:spcAft>
              <a:buClrTx/>
              <a:buSzTx/>
              <a:buFontTx/>
              <a:buNone/>
              <a:tabLst/>
              <a:defRPr/>
            </a:pPr>
            <a:r>
              <a:rPr kumimoji="0" lang="en-US" sz="3600" b="0" i="0" u="none" strike="noStrike" kern="1200" cap="all" spc="0" normalizeH="0" baseline="0" noProof="0" dirty="0">
                <a:ln>
                  <a:noFill/>
                </a:ln>
                <a:solidFill>
                  <a:prstClr val="black"/>
                </a:solidFill>
                <a:effectLst/>
                <a:uLnTx/>
                <a:uFillTx/>
                <a:latin typeface="Intel Clear Pro"/>
                <a:ea typeface="Intel Clear"/>
                <a:cs typeface="Intel Clear Pro Bold"/>
              </a:rPr>
              <a:t>Deep Learning Workbench : NEW FEATURES</a:t>
            </a:r>
            <a:endParaRPr kumimoji="0" lang="en-US" sz="4267" b="0" i="0" u="none" strike="noStrike" kern="1200" cap="all" spc="-27" normalizeH="0" baseline="0" noProof="0" dirty="0">
              <a:ln>
                <a:noFill/>
              </a:ln>
              <a:solidFill>
                <a:srgbClr val="0071C5"/>
              </a:solidFill>
              <a:effectLst/>
              <a:uLnTx/>
              <a:uFillTx/>
              <a:latin typeface="Intel Clear Pro"/>
              <a:ea typeface="Intel Clear"/>
              <a:cs typeface="Intel Clear Pro Bold"/>
            </a:endParaRPr>
          </a:p>
        </p:txBody>
      </p:sp>
      <p:pic>
        <p:nvPicPr>
          <p:cNvPr id="8194" name="Picture 2">
            <a:extLst>
              <a:ext uri="{FF2B5EF4-FFF2-40B4-BE49-F238E27FC236}">
                <a16:creationId xmlns:a16="http://schemas.microsoft.com/office/drawing/2014/main" id="{5C720D95-5C2E-441A-B792-9B763CEFD5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484" y="1659801"/>
            <a:ext cx="4481684" cy="458817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2">
            <a:extLst>
              <a:ext uri="{FF2B5EF4-FFF2-40B4-BE49-F238E27FC236}">
                <a16:creationId xmlns:a16="http://schemas.microsoft.com/office/drawing/2014/main" id="{C92BA4A6-B381-46BE-8557-0DF92BD44A53}"/>
              </a:ext>
            </a:extLst>
          </p:cNvPr>
          <p:cNvSpPr txBox="1">
            <a:spLocks/>
          </p:cNvSpPr>
          <p:nvPr/>
        </p:nvSpPr>
        <p:spPr>
          <a:xfrm>
            <a:off x="6226763" y="1386906"/>
            <a:ext cx="4481684" cy="612160"/>
          </a:xfrm>
          <a:prstGeom prst="rect">
            <a:avLst/>
          </a:prstGeom>
        </p:spPr>
        <p:txBody>
          <a:bodyPr vert="horz" lIns="0" tIns="0" rIns="0" bIns="0" rtlCol="0" anchor="t" anchorCtr="0">
            <a:noAutofit/>
          </a:bodyPr>
          <a:lstStyle>
            <a:lvl1pPr algn="l" defTabSz="609585" rtl="0" eaLnBrk="1" latinLnBrk="0" hangingPunct="1">
              <a:lnSpc>
                <a:spcPct val="75000"/>
              </a:lnSpc>
              <a:spcBef>
                <a:spcPct val="0"/>
              </a:spcBef>
              <a:buNone/>
              <a:defRPr sz="4267" b="0" i="0" kern="1200" cap="all" spc="0" normalizeH="0" baseline="0">
                <a:solidFill>
                  <a:schemeClr val="tx1"/>
                </a:solidFill>
                <a:latin typeface="+mj-lt"/>
                <a:ea typeface="Intel Clear"/>
                <a:cs typeface="Intel Clear Pro Bold"/>
              </a:defRPr>
            </a:lvl1pPr>
          </a:lstStyle>
          <a:p>
            <a:pPr marL="0" marR="0" lvl="0" indent="0" algn="l" defTabSz="609585" rtl="0" eaLnBrk="1" fontAlgn="auto" latinLnBrk="0" hangingPunct="1">
              <a:lnSpc>
                <a:spcPct val="75000"/>
              </a:lnSpc>
              <a:spcBef>
                <a:spcPct val="0"/>
              </a:spcBef>
              <a:spcAft>
                <a:spcPts val="0"/>
              </a:spcAft>
              <a:buClrTx/>
              <a:buSzTx/>
              <a:buFontTx/>
              <a:buNone/>
              <a:tabLst/>
              <a:defRPr/>
            </a:pPr>
            <a:r>
              <a:rPr kumimoji="0" lang="en-US" sz="4267" b="0" i="0" u="none" strike="noStrike" kern="1200" cap="all" spc="-27" normalizeH="0" baseline="0" noProof="0" dirty="0">
                <a:ln>
                  <a:noFill/>
                </a:ln>
                <a:solidFill>
                  <a:prstClr val="black"/>
                </a:solidFill>
                <a:effectLst/>
                <a:uLnTx/>
                <a:uFillTx/>
                <a:latin typeface="Intel Clear Pro"/>
                <a:ea typeface="Intel Clear"/>
                <a:cs typeface="Intel Clear Pro Bold"/>
              </a:rPr>
              <a:t>Support for Segmentation use cases</a:t>
            </a:r>
          </a:p>
        </p:txBody>
      </p:sp>
      <p:pic>
        <p:nvPicPr>
          <p:cNvPr id="13" name="Picture 12">
            <a:extLst>
              <a:ext uri="{FF2B5EF4-FFF2-40B4-BE49-F238E27FC236}">
                <a16:creationId xmlns:a16="http://schemas.microsoft.com/office/drawing/2014/main" id="{266B273D-9261-4D82-93E5-50A5B3F0BB64}"/>
              </a:ext>
            </a:extLst>
          </p:cNvPr>
          <p:cNvPicPr>
            <a:picLocks noChangeAspect="1"/>
          </p:cNvPicPr>
          <p:nvPr/>
        </p:nvPicPr>
        <p:blipFill>
          <a:blip r:embed="rId4"/>
          <a:stretch>
            <a:fillRect/>
          </a:stretch>
        </p:blipFill>
        <p:spPr>
          <a:xfrm>
            <a:off x="6226762" y="2545146"/>
            <a:ext cx="5357105" cy="3675136"/>
          </a:xfrm>
          <a:prstGeom prst="rect">
            <a:avLst/>
          </a:prstGeom>
          <a:ln w="3175">
            <a:solidFill>
              <a:schemeClr val="accent1"/>
            </a:solidFill>
          </a:ln>
        </p:spPr>
      </p:pic>
    </p:spTree>
    <p:extLst>
      <p:ext uri="{BB962C8B-B14F-4D97-AF65-F5344CB8AC3E}">
        <p14:creationId xmlns:p14="http://schemas.microsoft.com/office/powerpoint/2010/main" val="235701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Pro">
      <a:majorFont>
        <a:latin typeface="Intel Clear Pro"/>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none" lIns="0" tIns="0" rIns="0" bIns="0" rtlCol="0">
        <a:spAutoFit/>
      </a:bodyPr>
      <a:lstStyle>
        <a:defPPr algn="l">
          <a:defRPr sz="1200" dirty="0" err="1" smtClean="0"/>
        </a:defPPr>
      </a:lstStyle>
    </a:txDef>
  </a:objectDefaults>
  <a:extraClrSchemeLst/>
  <a:extLst>
    <a:ext uri="{05A4C25C-085E-4340-85A3-A5531E510DB2}">
      <thm15:themeFamily xmlns:thm15="http://schemas.microsoft.com/office/thememl/2012/main" name="Presentation8" id="{10C8A4EB-E9E7-C649-A034-CD3A7FC5BE7B}" vid="{A0D8B605-52E2-CE47-8BA4-3F6BE42D76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841A34E513FA4F982AFE18AE51EB62" ma:contentTypeVersion="5" ma:contentTypeDescription="Create a new document." ma:contentTypeScope="" ma:versionID="91de44cf3bb8344f408096d500a9ffa4">
  <xsd:schema xmlns:xsd="http://www.w3.org/2001/XMLSchema" xmlns:xs="http://www.w3.org/2001/XMLSchema" xmlns:p="http://schemas.microsoft.com/office/2006/metadata/properties" xmlns:ns3="471a18b0-418f-4b36-b4a0-9395376f7975" xmlns:ns4="77e7df31-1c55-47fc-823f-8edcb0d8233d" targetNamespace="http://schemas.microsoft.com/office/2006/metadata/properties" ma:root="true" ma:fieldsID="6abe4ee0f15044c686717febbac6cd0e" ns3:_="" ns4:_="">
    <xsd:import namespace="471a18b0-418f-4b36-b4a0-9395376f7975"/>
    <xsd:import namespace="77e7df31-1c55-47fc-823f-8edcb0d8233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1a18b0-418f-4b36-b4a0-9395376f79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7e7df31-1c55-47fc-823f-8edcb0d8233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138D99-5B44-495B-90B1-18D35D8AA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1a18b0-418f-4b36-b4a0-9395376f7975"/>
    <ds:schemaRef ds:uri="77e7df31-1c55-47fc-823f-8edcb0d823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593CE7-5F7C-41C1-A52F-C3174FAF1547}">
  <ds:schemaRefs>
    <ds:schemaRef ds:uri="http://schemas.microsoft.com/sharepoint/v3/contenttype/forms"/>
  </ds:schemaRefs>
</ds:datastoreItem>
</file>

<file path=customXml/itemProps3.xml><?xml version="1.0" encoding="utf-8"?>
<ds:datastoreItem xmlns:ds="http://schemas.openxmlformats.org/officeDocument/2006/customXml" ds:itemID="{7579C042-2DC4-45E6-90BC-409C8F88FC1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973</Words>
  <Application>Microsoft Office PowerPoint</Application>
  <PresentationFormat>Widescreen</PresentationFormat>
  <Paragraphs>74</Paragraphs>
  <Slides>5</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vt:i4>
      </vt:variant>
    </vt:vector>
  </HeadingPairs>
  <TitlesOfParts>
    <vt:vector size="16" baseType="lpstr">
      <vt:lpstr>Lucida Grande</vt:lpstr>
      <vt:lpstr>Arial</vt:lpstr>
      <vt:lpstr>Calibri</vt:lpstr>
      <vt:lpstr>Calibri Light</vt:lpstr>
      <vt:lpstr>Intel Clear</vt:lpstr>
      <vt:lpstr>Intel Clear Light</vt:lpstr>
      <vt:lpstr>Intel Clear Pro</vt:lpstr>
      <vt:lpstr>Intel Clear Pro Bold</vt:lpstr>
      <vt:lpstr>Wingdings</vt:lpstr>
      <vt:lpstr>Office Theme</vt:lpstr>
      <vt:lpstr>Int_PPT Template_ClearPro_16x9</vt:lpstr>
      <vt:lpstr>Deep Learning Workbench  </vt:lpstr>
      <vt:lpstr>PowerPoint Presentation</vt:lpstr>
      <vt:lpstr>Deep Learning Workbench Data Flow </vt:lpstr>
      <vt:lpstr>convert model to Int8 using 2 new calibration algorithms   import dataset in COCO format to use with model  Improved per-layer data visualization and comparison mode. </vt:lpstr>
      <vt:lpstr>Remote profiling support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Workbench  </dc:title>
  <dc:creator>Ye, Shane</dc:creator>
  <cp:keywords>CTPClassification=CTP_NT</cp:keywords>
  <cp:lastModifiedBy>Ye, Shane</cp:lastModifiedBy>
  <cp:revision>1</cp:revision>
  <dcterms:created xsi:type="dcterms:W3CDTF">2020-08-12T21:31:09Z</dcterms:created>
  <dcterms:modified xsi:type="dcterms:W3CDTF">2020-08-12T21:31:50Z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d27a334b-679d-48fa-a2fc-f2c2ced13915</vt:lpwstr>
  </property>
  <property fmtid="{D5CDD505-2E9C-101B-9397-08002B2CF9AE}" pid="3" name="CTP_TimeStamp">
    <vt:lpwstr>2020-08-12 21:31:48Z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0x01010059841A34E513FA4F982AFE18AE51EB62</vt:lpwstr>
  </property>
</Properties>
</file>