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4"/>
  </p:notesMasterIdLst>
  <p:sldIdLst>
    <p:sldId id="2103812446" r:id="rId6"/>
    <p:sldId id="2103812426" r:id="rId7"/>
    <p:sldId id="2103812481" r:id="rId8"/>
    <p:sldId id="2103812482" r:id="rId9"/>
    <p:sldId id="2103812439" r:id="rId10"/>
    <p:sldId id="2103812440" r:id="rId11"/>
    <p:sldId id="2103812441" r:id="rId12"/>
    <p:sldId id="210381244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2" autoAdjust="0"/>
    <p:restoredTop sz="94660"/>
  </p:normalViewPr>
  <p:slideViewPr>
    <p:cSldViewPr snapToGrid="0">
      <p:cViewPr varScale="1">
        <p:scale>
          <a:sx n="48" d="100"/>
          <a:sy n="48" d="100"/>
        </p:scale>
        <p:origin x="67" y="7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A9CBF-18B0-4568-B597-CA147ABB24D6}" type="datetimeFigureOut">
              <a:rPr lang="en-US" smtClean="0"/>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A43EA3-9A6A-4467-A6B1-F3971E011141}" type="slidenum">
              <a:rPr lang="en-US" smtClean="0"/>
              <a:t>‹#›</a:t>
            </a:fld>
            <a:endParaRPr lang="en-US"/>
          </a:p>
        </p:txBody>
      </p:sp>
    </p:spTree>
    <p:extLst>
      <p:ext uri="{BB962C8B-B14F-4D97-AF65-F5344CB8AC3E}">
        <p14:creationId xmlns:p14="http://schemas.microsoft.com/office/powerpoint/2010/main" val="3929287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we are going to take a look at the DL Streamer, which becomes part of the default installation from the OpenVINO toolkit 2020R2 release, enables developers to create and deploy optimized streaming media analytics pipelines across Intel® architectures.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4846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DL Streamer is a streaming analytics framework based on the </a:t>
            </a:r>
            <a:r>
              <a:rPr lang="en-US" sz="1200" kern="1200" dirty="0" err="1">
                <a:solidFill>
                  <a:schemeClr val="tx1"/>
                </a:solidFill>
                <a:effectLst/>
                <a:latin typeface="+mn-lt"/>
                <a:ea typeface="+mn-ea"/>
                <a:cs typeface="+mn-cs"/>
              </a:rPr>
              <a:t>GStreamer</a:t>
            </a:r>
            <a:r>
              <a:rPr lang="en-US" sz="1200" kern="1200" dirty="0">
                <a:solidFill>
                  <a:schemeClr val="tx1"/>
                </a:solidFill>
                <a:effectLst/>
                <a:latin typeface="+mn-lt"/>
                <a:ea typeface="+mn-ea"/>
                <a:cs typeface="+mn-cs"/>
              </a:rPr>
              <a:t> library. Its interoperable with other </a:t>
            </a:r>
            <a:r>
              <a:rPr lang="en-US" sz="1200" kern="1200" dirty="0" err="1">
                <a:solidFill>
                  <a:schemeClr val="tx1"/>
                </a:solidFill>
                <a:effectLst/>
                <a:latin typeface="+mn-lt"/>
                <a:ea typeface="+mn-ea"/>
                <a:cs typeface="+mn-cs"/>
              </a:rPr>
              <a:t>GStreamer</a:t>
            </a:r>
            <a:r>
              <a:rPr lang="en-US" sz="1200" kern="1200" dirty="0">
                <a:solidFill>
                  <a:schemeClr val="tx1"/>
                </a:solidFill>
                <a:effectLst/>
                <a:latin typeface="+mn-lt"/>
                <a:ea typeface="+mn-ea"/>
                <a:cs typeface="+mn-cs"/>
              </a:rPr>
              <a:t> plugins will allow developers to leverage existing </a:t>
            </a:r>
            <a:r>
              <a:rPr lang="en-US" sz="1200" kern="1200" dirty="0" err="1">
                <a:solidFill>
                  <a:schemeClr val="tx1"/>
                </a:solidFill>
                <a:effectLst/>
                <a:latin typeface="+mn-lt"/>
                <a:ea typeface="+mn-ea"/>
                <a:cs typeface="+mn-cs"/>
              </a:rPr>
              <a:t>GStreamer</a:t>
            </a:r>
            <a:r>
              <a:rPr lang="en-US" sz="1200" kern="1200" dirty="0">
                <a:solidFill>
                  <a:schemeClr val="tx1"/>
                </a:solidFill>
                <a:effectLst/>
                <a:latin typeface="+mn-lt"/>
                <a:ea typeface="+mn-ea"/>
                <a:cs typeface="+mn-cs"/>
              </a:rPr>
              <a:t> media processing elements, such as decode, video post-processing, encode, and build an end-to-end pipeline.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761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case you are not quite familiar with </a:t>
            </a:r>
            <a:r>
              <a:rPr lang="en-US" sz="1200" kern="1200" dirty="0" err="1">
                <a:solidFill>
                  <a:schemeClr val="tx1"/>
                </a:solidFill>
                <a:effectLst/>
                <a:latin typeface="+mn-lt"/>
                <a:ea typeface="+mn-ea"/>
                <a:cs typeface="+mn-cs"/>
              </a:rPr>
              <a:t>GStreamer</a:t>
            </a:r>
            <a:r>
              <a:rPr lang="en-US" sz="1200" kern="1200" dirty="0">
                <a:solidFill>
                  <a:schemeClr val="tx1"/>
                </a:solidFill>
                <a:effectLst/>
                <a:latin typeface="+mn-lt"/>
                <a:ea typeface="+mn-ea"/>
                <a:cs typeface="+mn-cs"/>
              </a:rPr>
              <a:t>, here’s a very brief introduction to it. It is used for building pipelines with connected processing elements, and each element is provided by plugin-in and can be grouped into bins. Elements communicate through pads, the source pad and sink pad, data buffers flow from the source element to sink element and from source pad to sink pad.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677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an example of using purely </a:t>
            </a:r>
            <a:r>
              <a:rPr lang="en-US" sz="1200" kern="1200" dirty="0" err="1">
                <a:solidFill>
                  <a:schemeClr val="tx1"/>
                </a:solidFill>
                <a:effectLst/>
                <a:latin typeface="+mn-lt"/>
                <a:ea typeface="+mn-ea"/>
                <a:cs typeface="+mn-cs"/>
              </a:rPr>
              <a:t>GStreamer</a:t>
            </a:r>
            <a:r>
              <a:rPr lang="en-US" sz="1200" kern="1200" dirty="0">
                <a:solidFill>
                  <a:schemeClr val="tx1"/>
                </a:solidFill>
                <a:effectLst/>
                <a:latin typeface="+mn-lt"/>
                <a:ea typeface="+mn-ea"/>
                <a:cs typeface="+mn-cs"/>
              </a:rPr>
              <a:t> elements to create a media processing pipeline, it will read a video file, then decode it, convert it, and render it. In the command line, the </a:t>
            </a:r>
            <a:r>
              <a:rPr lang="en-US" sz="1200" kern="1200" dirty="0" err="1">
                <a:solidFill>
                  <a:schemeClr val="tx1"/>
                </a:solidFill>
                <a:effectLst/>
                <a:latin typeface="+mn-lt"/>
                <a:ea typeface="+mn-ea"/>
                <a:cs typeface="+mn-cs"/>
              </a:rPr>
              <a:t>GStreamer</a:t>
            </a:r>
            <a:r>
              <a:rPr lang="en-US" sz="1200" kern="1200" dirty="0">
                <a:solidFill>
                  <a:schemeClr val="tx1"/>
                </a:solidFill>
                <a:effectLst/>
                <a:latin typeface="+mn-lt"/>
                <a:ea typeface="+mn-ea"/>
                <a:cs typeface="+mn-cs"/>
              </a:rPr>
              <a:t> launcher, gst-launch-1.0 accepts a textual description of a pipeline, instantiates it, and sets it to the PLAYING state. It allows you to quickly check if a given pipeline works, before going through the actual implementation using </a:t>
            </a:r>
            <a:r>
              <a:rPr lang="en-US" sz="1200" kern="1200" dirty="0" err="1">
                <a:solidFill>
                  <a:schemeClr val="tx1"/>
                </a:solidFill>
                <a:effectLst/>
                <a:latin typeface="+mn-lt"/>
                <a:ea typeface="+mn-ea"/>
                <a:cs typeface="+mn-cs"/>
              </a:rPr>
              <a:t>GStreamer</a:t>
            </a:r>
            <a:r>
              <a:rPr lang="en-US" sz="1200" kern="1200" dirty="0">
                <a:solidFill>
                  <a:schemeClr val="tx1"/>
                </a:solidFill>
                <a:effectLst/>
                <a:latin typeface="+mn-lt"/>
                <a:ea typeface="+mn-ea"/>
                <a:cs typeface="+mn-cs"/>
              </a:rPr>
              <a:t> API calls.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917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create the media analytics pipeline, we will use the elements provided by the DL Streamer to work with the basic </a:t>
            </a:r>
            <a:r>
              <a:rPr lang="en-US" sz="1200" kern="1200" dirty="0" err="1">
                <a:solidFill>
                  <a:schemeClr val="tx1"/>
                </a:solidFill>
                <a:effectLst/>
                <a:latin typeface="+mn-lt"/>
                <a:ea typeface="+mn-ea"/>
                <a:cs typeface="+mn-cs"/>
              </a:rPr>
              <a:t>GStreamer</a:t>
            </a:r>
            <a:r>
              <a:rPr lang="en-US" sz="1200" kern="1200" dirty="0">
                <a:solidFill>
                  <a:schemeClr val="tx1"/>
                </a:solidFill>
                <a:effectLst/>
                <a:latin typeface="+mn-lt"/>
                <a:ea typeface="+mn-ea"/>
                <a:cs typeface="+mn-cs"/>
              </a:rPr>
              <a:t> elements. From the page, you can see the purple blocks are the DL Streamer elements which utilize the OpenVINO toolkit inference engine at the backend, grey blocks are the </a:t>
            </a:r>
            <a:r>
              <a:rPr lang="en-US" sz="1200" kern="1200" dirty="0" err="1">
                <a:solidFill>
                  <a:schemeClr val="tx1"/>
                </a:solidFill>
                <a:effectLst/>
                <a:latin typeface="+mn-lt"/>
                <a:ea typeface="+mn-ea"/>
                <a:cs typeface="+mn-cs"/>
              </a:rPr>
              <a:t>GStreamer</a:t>
            </a:r>
            <a:r>
              <a:rPr lang="en-US" sz="1200" kern="1200" dirty="0">
                <a:solidFill>
                  <a:schemeClr val="tx1"/>
                </a:solidFill>
                <a:effectLst/>
                <a:latin typeface="+mn-lt"/>
                <a:ea typeface="+mn-ea"/>
                <a:cs typeface="+mn-cs"/>
              </a:rPr>
              <a:t> elements.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the workflow here is, </a:t>
            </a:r>
            <a:r>
              <a:rPr lang="en-US" sz="1200" kern="1200" dirty="0" err="1">
                <a:solidFill>
                  <a:schemeClr val="tx1"/>
                </a:solidFill>
                <a:effectLst/>
                <a:latin typeface="+mn-lt"/>
                <a:ea typeface="+mn-ea"/>
                <a:cs typeface="+mn-cs"/>
              </a:rPr>
              <a:t>GStreamer</a:t>
            </a:r>
            <a:r>
              <a:rPr lang="en-US" sz="1200" kern="1200" dirty="0">
                <a:solidFill>
                  <a:schemeClr val="tx1"/>
                </a:solidFill>
                <a:effectLst/>
                <a:latin typeface="+mn-lt"/>
                <a:ea typeface="+mn-ea"/>
                <a:cs typeface="+mn-cs"/>
              </a:rPr>
              <a:t> elements read the video from cameras, decodes the video and scales it to the right size the first model requires, then the DL Streamer elements handles the inferencing tasks as we showed in the Multi-model session. Several models here are chained together, also DL Streamer handles the post-processing of the models' outputs, like generating the overlays, for the </a:t>
            </a:r>
            <a:r>
              <a:rPr lang="en-US" sz="1200" kern="1200" dirty="0" err="1">
                <a:solidFill>
                  <a:schemeClr val="tx1"/>
                </a:solidFill>
                <a:effectLst/>
                <a:latin typeface="+mn-lt"/>
                <a:ea typeface="+mn-ea"/>
                <a:cs typeface="+mn-cs"/>
              </a:rPr>
              <a:t>GStreamer</a:t>
            </a:r>
            <a:r>
              <a:rPr lang="en-US" sz="1200" kern="1200" dirty="0">
                <a:solidFill>
                  <a:schemeClr val="tx1"/>
                </a:solidFill>
                <a:effectLst/>
                <a:latin typeface="+mn-lt"/>
                <a:ea typeface="+mn-ea"/>
                <a:cs typeface="+mn-cs"/>
              </a:rPr>
              <a:t> elements to finally display or store.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9445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decode and scale elements of </a:t>
            </a:r>
            <a:r>
              <a:rPr lang="en-US" sz="1200" kern="1200" dirty="0" err="1">
                <a:solidFill>
                  <a:schemeClr val="tx1"/>
                </a:solidFill>
                <a:effectLst/>
                <a:latin typeface="+mn-lt"/>
                <a:ea typeface="+mn-ea"/>
                <a:cs typeface="+mn-cs"/>
              </a:rPr>
              <a:t>GStreamer</a:t>
            </a:r>
            <a:r>
              <a:rPr lang="en-US" sz="1200" kern="1200" dirty="0">
                <a:solidFill>
                  <a:schemeClr val="tx1"/>
                </a:solidFill>
                <a:effectLst/>
                <a:latin typeface="+mn-lt"/>
                <a:ea typeface="+mn-ea"/>
                <a:cs typeface="+mn-cs"/>
              </a:rPr>
              <a:t> are supported on either CPU or GPU, while the elements of DL Streamers with the OpenVINO toolkit inference engine at the backend, support to run the inference workload on CPU, GPU, and VPU.</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177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 Media Analytics Pipeline example, person and vehicle detection with person and vehicle attributes classification.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we will use the object detection DL Streamer element “</a:t>
            </a:r>
            <a:r>
              <a:rPr lang="en-US" sz="1200" kern="1200" dirty="0" err="1">
                <a:solidFill>
                  <a:schemeClr val="tx1"/>
                </a:solidFill>
                <a:effectLst/>
                <a:latin typeface="+mn-lt"/>
                <a:ea typeface="+mn-ea"/>
                <a:cs typeface="+mn-cs"/>
              </a:rPr>
              <a:t>gvadetect</a:t>
            </a:r>
            <a:r>
              <a:rPr lang="en-US" sz="1200" kern="1200" dirty="0">
                <a:solidFill>
                  <a:schemeClr val="tx1"/>
                </a:solidFill>
                <a:effectLst/>
                <a:latin typeface="+mn-lt"/>
                <a:ea typeface="+mn-ea"/>
                <a:cs typeface="+mn-cs"/>
              </a:rPr>
              <a:t>” to handle the person and vehicle detection model, then use object tracking DL Streamer element “</a:t>
            </a:r>
            <a:r>
              <a:rPr lang="en-US" sz="1200" kern="1200" dirty="0" err="1">
                <a:solidFill>
                  <a:schemeClr val="tx1"/>
                </a:solidFill>
                <a:effectLst/>
                <a:latin typeface="+mn-lt"/>
                <a:ea typeface="+mn-ea"/>
                <a:cs typeface="+mn-cs"/>
              </a:rPr>
              <a:t>gvatrack</a:t>
            </a:r>
            <a:r>
              <a:rPr lang="en-US" sz="1200" kern="1200" dirty="0">
                <a:solidFill>
                  <a:schemeClr val="tx1"/>
                </a:solidFill>
                <a:effectLst/>
                <a:latin typeface="+mn-lt"/>
                <a:ea typeface="+mn-ea"/>
                <a:cs typeface="+mn-cs"/>
              </a:rPr>
              <a:t>” to track each object detected by “</a:t>
            </a:r>
            <a:r>
              <a:rPr lang="en-US" sz="1200" kern="1200" dirty="0" err="1">
                <a:solidFill>
                  <a:schemeClr val="tx1"/>
                </a:solidFill>
                <a:effectLst/>
                <a:latin typeface="+mn-lt"/>
                <a:ea typeface="+mn-ea"/>
                <a:cs typeface="+mn-cs"/>
              </a:rPr>
              <a:t>gvadetect</a:t>
            </a:r>
            <a:r>
              <a:rPr lang="en-US" sz="1200" kern="1200" dirty="0">
                <a:solidFill>
                  <a:schemeClr val="tx1"/>
                </a:solidFill>
                <a:effectLst/>
                <a:latin typeface="+mn-lt"/>
                <a:ea typeface="+mn-ea"/>
                <a:cs typeface="+mn-cs"/>
              </a:rPr>
              <a:t>”, after that, two classification elements “</a:t>
            </a:r>
            <a:r>
              <a:rPr lang="en-US" sz="1200" kern="1200" dirty="0" err="1">
                <a:solidFill>
                  <a:schemeClr val="tx1"/>
                </a:solidFill>
                <a:effectLst/>
                <a:latin typeface="+mn-lt"/>
                <a:ea typeface="+mn-ea"/>
                <a:cs typeface="+mn-cs"/>
              </a:rPr>
              <a:t>gvaclassify</a:t>
            </a:r>
            <a:r>
              <a:rPr lang="en-US" sz="1200" kern="1200" dirty="0">
                <a:solidFill>
                  <a:schemeClr val="tx1"/>
                </a:solidFill>
                <a:effectLst/>
                <a:latin typeface="+mn-lt"/>
                <a:ea typeface="+mn-ea"/>
                <a:cs typeface="+mn-cs"/>
              </a:rPr>
              <a:t>” are used for recognizing the attributes of each the detected person or vehicle, and one watermark DL Streamer element “</a:t>
            </a:r>
            <a:r>
              <a:rPr lang="en-US" sz="1200" kern="1200" dirty="0" err="1">
                <a:solidFill>
                  <a:schemeClr val="tx1"/>
                </a:solidFill>
                <a:effectLst/>
                <a:latin typeface="+mn-lt"/>
                <a:ea typeface="+mn-ea"/>
                <a:cs typeface="+mn-cs"/>
              </a:rPr>
              <a:t>gvawatermark</a:t>
            </a:r>
            <a:r>
              <a:rPr lang="en-US" sz="1200" kern="1200" dirty="0">
                <a:solidFill>
                  <a:schemeClr val="tx1"/>
                </a:solidFill>
                <a:effectLst/>
                <a:latin typeface="+mn-lt"/>
                <a:ea typeface="+mn-ea"/>
                <a:cs typeface="+mn-cs"/>
              </a:rPr>
              <a:t>” to generate the overlay to add to the original frame, such as the bounding boxes and attributes text. Each element has its properties need to be set correctly.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From the console log, we can see we need to provide the path to the IR models, the device type for running the inference, and the path to a JSON file with the description of input and output layers, labels, and method used to pre-process or post-process. And you can also set the inference-interval and reclassify-interval to run the inference </a:t>
            </a:r>
            <a:r>
              <a:rPr lang="en-US" sz="1200" kern="1200">
                <a:solidFill>
                  <a:schemeClr val="tx1"/>
                </a:solidFill>
                <a:effectLst/>
                <a:latin typeface="+mn-lt"/>
                <a:ea typeface="+mn-ea"/>
                <a:cs typeface="+mn-cs"/>
              </a:rPr>
              <a:t>less frequently.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362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summary, we have showcased the example building a Media Analytics Pipeline in the command-line, but you can also build it in your application by using </a:t>
            </a:r>
            <a:r>
              <a:rPr lang="en-US" sz="1200" kern="1200" dirty="0" err="1">
                <a:solidFill>
                  <a:schemeClr val="tx1"/>
                </a:solidFill>
                <a:effectLst/>
                <a:latin typeface="+mn-lt"/>
                <a:ea typeface="+mn-ea"/>
                <a:cs typeface="+mn-cs"/>
              </a:rPr>
              <a:t>GStreamer</a:t>
            </a:r>
            <a:r>
              <a:rPr lang="en-US" sz="1200" kern="1200" dirty="0">
                <a:solidFill>
                  <a:schemeClr val="tx1"/>
                </a:solidFill>
                <a:effectLst/>
                <a:latin typeface="+mn-lt"/>
                <a:ea typeface="+mn-ea"/>
                <a:cs typeface="+mn-cs"/>
              </a:rPr>
              <a:t> APIs, which provide the access to both generic </a:t>
            </a:r>
            <a:r>
              <a:rPr lang="en-US" sz="1200" kern="1200" dirty="0" err="1">
                <a:solidFill>
                  <a:schemeClr val="tx1"/>
                </a:solidFill>
                <a:effectLst/>
                <a:latin typeface="+mn-lt"/>
                <a:ea typeface="+mn-ea"/>
                <a:cs typeface="+mn-cs"/>
              </a:rPr>
              <a:t>GStreamer</a:t>
            </a:r>
            <a:r>
              <a:rPr lang="en-US" sz="1200" kern="1200" dirty="0">
                <a:solidFill>
                  <a:schemeClr val="tx1"/>
                </a:solidFill>
                <a:effectLst/>
                <a:latin typeface="+mn-lt"/>
                <a:ea typeface="+mn-ea"/>
                <a:cs typeface="+mn-cs"/>
              </a:rPr>
              <a:t> plugins and DL Streamer plugins. At the runtime library level, </a:t>
            </a:r>
            <a:r>
              <a:rPr lang="en-US" sz="1200" kern="1200" dirty="0" err="1">
                <a:solidFill>
                  <a:schemeClr val="tx1"/>
                </a:solidFill>
                <a:effectLst/>
                <a:latin typeface="+mn-lt"/>
                <a:ea typeface="+mn-ea"/>
                <a:cs typeface="+mn-cs"/>
              </a:rPr>
              <a:t>GStreamer</a:t>
            </a:r>
            <a:r>
              <a:rPr lang="en-US" sz="1200" kern="1200" dirty="0">
                <a:solidFill>
                  <a:schemeClr val="tx1"/>
                </a:solidFill>
                <a:effectLst/>
                <a:latin typeface="+mn-lt"/>
                <a:ea typeface="+mn-ea"/>
                <a:cs typeface="+mn-cs"/>
              </a:rPr>
              <a:t> uses VAAPI to utilize the encoder or decoder on GPU, while DL Streamer encapsulates the OpenVINO toolkit Inference Engine.</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61C8689-8455-3546-ADF9-3B7273760F66}" type="slidenum">
              <a:rPr kumimoji="0" lang="en-US" sz="1200" b="0" i="0" u="none" strike="noStrike" kern="1200" cap="none" spc="0" normalizeH="0" baseline="0" noProof="0" smtClean="0">
                <a:ln>
                  <a:noFill/>
                </a:ln>
                <a:solidFill>
                  <a:prstClr val="black"/>
                </a:solidFill>
                <a:effectLst/>
                <a:uLnTx/>
                <a:uFillTx/>
                <a:latin typeface="Intel Cle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Intel Clear"/>
              <a:ea typeface="+mn-ea"/>
              <a:cs typeface="+mn-cs"/>
            </a:endParaRPr>
          </a:p>
        </p:txBody>
      </p:sp>
    </p:spTree>
    <p:extLst>
      <p:ext uri="{BB962C8B-B14F-4D97-AF65-F5344CB8AC3E}">
        <p14:creationId xmlns:p14="http://schemas.microsoft.com/office/powerpoint/2010/main" val="3764519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software.intel.com/en-us/articles/optimization-notice"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BC392-9C87-4F56-82B0-326FBE0D3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1518EF-0766-4627-8E2E-075F069A42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776432-7E03-4884-A74A-2742F995BCEE}"/>
              </a:ext>
            </a:extLst>
          </p:cNvPr>
          <p:cNvSpPr>
            <a:spLocks noGrp="1"/>
          </p:cNvSpPr>
          <p:nvPr>
            <p:ph type="dt" sz="half" idx="10"/>
          </p:nvPr>
        </p:nvSpPr>
        <p:spPr/>
        <p:txBody>
          <a:bodyPr/>
          <a:lstStyle/>
          <a:p>
            <a:fld id="{1112B16A-53BA-4D61-A2E0-06BEAAF4A8C5}" type="datetimeFigureOut">
              <a:rPr lang="en-US" smtClean="0"/>
              <a:t>8/12/2020</a:t>
            </a:fld>
            <a:endParaRPr lang="en-US"/>
          </a:p>
        </p:txBody>
      </p:sp>
      <p:sp>
        <p:nvSpPr>
          <p:cNvPr id="5" name="Footer Placeholder 4">
            <a:extLst>
              <a:ext uri="{FF2B5EF4-FFF2-40B4-BE49-F238E27FC236}">
                <a16:creationId xmlns:a16="http://schemas.microsoft.com/office/drawing/2014/main" id="{881CCCF7-4F71-4897-9D7F-5C903873B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DEBB4-EC5A-44B9-B489-CFAB612A97A4}"/>
              </a:ext>
            </a:extLst>
          </p:cNvPr>
          <p:cNvSpPr>
            <a:spLocks noGrp="1"/>
          </p:cNvSpPr>
          <p:nvPr>
            <p:ph type="sldNum" sz="quarter" idx="12"/>
          </p:nvPr>
        </p:nvSpPr>
        <p:spPr/>
        <p:txBody>
          <a:bodyPr/>
          <a:lstStyle/>
          <a:p>
            <a:fld id="{DB607110-C557-4CCA-AE53-453C8C6B1D25}" type="slidenum">
              <a:rPr lang="en-US" smtClean="0"/>
              <a:t>‹#›</a:t>
            </a:fld>
            <a:endParaRPr lang="en-US"/>
          </a:p>
        </p:txBody>
      </p:sp>
    </p:spTree>
    <p:extLst>
      <p:ext uri="{BB962C8B-B14F-4D97-AF65-F5344CB8AC3E}">
        <p14:creationId xmlns:p14="http://schemas.microsoft.com/office/powerpoint/2010/main" val="3204833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0FDC-9BD5-4F3F-9979-866EA13999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892079-2748-41EC-88B3-290A83398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2ED28-07CE-40CD-8A59-65F22654FB51}"/>
              </a:ext>
            </a:extLst>
          </p:cNvPr>
          <p:cNvSpPr>
            <a:spLocks noGrp="1"/>
          </p:cNvSpPr>
          <p:nvPr>
            <p:ph type="dt" sz="half" idx="10"/>
          </p:nvPr>
        </p:nvSpPr>
        <p:spPr/>
        <p:txBody>
          <a:bodyPr/>
          <a:lstStyle/>
          <a:p>
            <a:fld id="{1112B16A-53BA-4D61-A2E0-06BEAAF4A8C5}" type="datetimeFigureOut">
              <a:rPr lang="en-US" smtClean="0"/>
              <a:t>8/12/2020</a:t>
            </a:fld>
            <a:endParaRPr lang="en-US"/>
          </a:p>
        </p:txBody>
      </p:sp>
      <p:sp>
        <p:nvSpPr>
          <p:cNvPr id="5" name="Footer Placeholder 4">
            <a:extLst>
              <a:ext uri="{FF2B5EF4-FFF2-40B4-BE49-F238E27FC236}">
                <a16:creationId xmlns:a16="http://schemas.microsoft.com/office/drawing/2014/main" id="{8A7E6C1B-9F2E-4B71-A21E-6E1CC456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F9188-6F1B-4F14-897B-1755BCCB9DCD}"/>
              </a:ext>
            </a:extLst>
          </p:cNvPr>
          <p:cNvSpPr>
            <a:spLocks noGrp="1"/>
          </p:cNvSpPr>
          <p:nvPr>
            <p:ph type="sldNum" sz="quarter" idx="12"/>
          </p:nvPr>
        </p:nvSpPr>
        <p:spPr/>
        <p:txBody>
          <a:bodyPr/>
          <a:lstStyle/>
          <a:p>
            <a:fld id="{DB607110-C557-4CCA-AE53-453C8C6B1D25}" type="slidenum">
              <a:rPr lang="en-US" smtClean="0"/>
              <a:t>‹#›</a:t>
            </a:fld>
            <a:endParaRPr lang="en-US"/>
          </a:p>
        </p:txBody>
      </p:sp>
    </p:spTree>
    <p:extLst>
      <p:ext uri="{BB962C8B-B14F-4D97-AF65-F5344CB8AC3E}">
        <p14:creationId xmlns:p14="http://schemas.microsoft.com/office/powerpoint/2010/main" val="276059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522D6-8C0C-481F-A089-F32B7DCBE8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BB36F9-CB3A-41B5-97B3-16D52405B8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B71EB-BB9F-45F0-9EFB-825F2FBC256D}"/>
              </a:ext>
            </a:extLst>
          </p:cNvPr>
          <p:cNvSpPr>
            <a:spLocks noGrp="1"/>
          </p:cNvSpPr>
          <p:nvPr>
            <p:ph type="dt" sz="half" idx="10"/>
          </p:nvPr>
        </p:nvSpPr>
        <p:spPr/>
        <p:txBody>
          <a:bodyPr/>
          <a:lstStyle/>
          <a:p>
            <a:fld id="{1112B16A-53BA-4D61-A2E0-06BEAAF4A8C5}" type="datetimeFigureOut">
              <a:rPr lang="en-US" smtClean="0"/>
              <a:t>8/12/2020</a:t>
            </a:fld>
            <a:endParaRPr lang="en-US"/>
          </a:p>
        </p:txBody>
      </p:sp>
      <p:sp>
        <p:nvSpPr>
          <p:cNvPr id="5" name="Footer Placeholder 4">
            <a:extLst>
              <a:ext uri="{FF2B5EF4-FFF2-40B4-BE49-F238E27FC236}">
                <a16:creationId xmlns:a16="http://schemas.microsoft.com/office/drawing/2014/main" id="{CB2D7707-5939-4EBF-B81B-65A53CDFC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D7EF0-19FE-47D0-9B6C-92FDE9CF97F7}"/>
              </a:ext>
            </a:extLst>
          </p:cNvPr>
          <p:cNvSpPr>
            <a:spLocks noGrp="1"/>
          </p:cNvSpPr>
          <p:nvPr>
            <p:ph type="sldNum" sz="quarter" idx="12"/>
          </p:nvPr>
        </p:nvSpPr>
        <p:spPr/>
        <p:txBody>
          <a:bodyPr/>
          <a:lstStyle/>
          <a:p>
            <a:fld id="{DB607110-C557-4CCA-AE53-453C8C6B1D25}" type="slidenum">
              <a:rPr lang="en-US" smtClean="0"/>
              <a:t>‹#›</a:t>
            </a:fld>
            <a:endParaRPr lang="en-US"/>
          </a:p>
        </p:txBody>
      </p:sp>
    </p:spTree>
    <p:extLst>
      <p:ext uri="{BB962C8B-B14F-4D97-AF65-F5344CB8AC3E}">
        <p14:creationId xmlns:p14="http://schemas.microsoft.com/office/powerpoint/2010/main" val="1001529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2503438"/>
            <a:ext cx="10950515" cy="1470025"/>
          </a:xfrm>
        </p:spPr>
        <p:txBody>
          <a:bodyPr lIns="0" rIns="0" anchor="b" anchorCtr="0">
            <a:noAutofit/>
          </a:bodyPr>
          <a:lstStyle>
            <a:lvl1pPr>
              <a:lnSpc>
                <a:spcPct val="75000"/>
              </a:lnSpc>
              <a:defRPr sz="11733" b="0" spc="0" baseline="0">
                <a:solidFill>
                  <a:schemeClr val="bg1"/>
                </a:solidFill>
                <a:latin typeface="+mj-lt"/>
                <a:cs typeface="Intel Clear Pro" panose="020B0804020202060201" pitchFamily="34" charset="0"/>
              </a:defRPr>
            </a:lvl1pPr>
          </a:lstStyle>
          <a:p>
            <a:r>
              <a:rPr lang="en-US"/>
              <a:t>title</a:t>
            </a:r>
          </a:p>
        </p:txBody>
      </p:sp>
      <p:sp>
        <p:nvSpPr>
          <p:cNvPr id="3" name="Subtitle 2"/>
          <p:cNvSpPr>
            <a:spLocks noGrp="1"/>
          </p:cNvSpPr>
          <p:nvPr>
            <p:ph type="subTitle" idx="1" hasCustomPrompt="1"/>
          </p:nvPr>
        </p:nvSpPr>
        <p:spPr>
          <a:xfrm>
            <a:off x="607484" y="5159281"/>
            <a:ext cx="8440283" cy="377704"/>
          </a:xfrm>
        </p:spPr>
        <p:txBody>
          <a:bodyPr lIns="0" rIns="0">
            <a:noAutofit/>
          </a:bodyPr>
          <a:lstStyle>
            <a:lvl1pPr marL="0" indent="0" algn="l">
              <a:buNone/>
              <a:defRPr sz="1400" b="0" i="0" spc="133" baseline="0">
                <a:solidFill>
                  <a:srgbClr val="FFFFFF"/>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16pt Intel Clear Subhead, Date, Etc.</a:t>
            </a:r>
          </a:p>
        </p:txBody>
      </p:sp>
      <p:pic>
        <p:nvPicPr>
          <p:cNvPr id="5"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607484" y="6295761"/>
            <a:ext cx="485781" cy="32017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Date Placeholder 4"/>
          <p:cNvSpPr>
            <a:spLocks noGrp="1"/>
          </p:cNvSpPr>
          <p:nvPr>
            <p:ph type="dt" sz="half" idx="2"/>
          </p:nvPr>
        </p:nvSpPr>
        <p:spPr>
          <a:xfrm>
            <a:off x="607484" y="5377393"/>
            <a:ext cx="2844800" cy="366183"/>
          </a:xfrm>
          <a:prstGeom prst="rect">
            <a:avLst/>
          </a:prstGeom>
        </p:spPr>
        <p:txBody>
          <a:bodyPr vert="horz" lIns="0" tIns="45720" rIns="91440" bIns="0" rtlCol="0" anchor="ctr"/>
          <a:lstStyle>
            <a:lvl1pPr algn="l">
              <a:defRPr sz="1067">
                <a:solidFill>
                  <a:srgbClr val="FFFFFF"/>
                </a:solidFill>
              </a:defRPr>
            </a:lvl1pPr>
          </a:lstStyle>
          <a:p>
            <a:endParaRPr lang="en-US"/>
          </a:p>
        </p:txBody>
      </p:sp>
    </p:spTree>
    <p:extLst>
      <p:ext uri="{BB962C8B-B14F-4D97-AF65-F5344CB8AC3E}">
        <p14:creationId xmlns:p14="http://schemas.microsoft.com/office/powerpoint/2010/main" val="430648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265115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Divider">
    <p:bg>
      <p:bgPr>
        <a:solidFill>
          <a:srgbClr val="6DBDE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182453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Divider">
    <p:bg>
      <p:bgPr>
        <a:solidFill>
          <a:srgbClr val="CFE46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61144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Divider">
    <p:bg>
      <p:bgPr>
        <a:solidFill>
          <a:srgbClr val="F79A4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423400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Column Tex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a:p>
        </p:txBody>
      </p:sp>
      <p:sp>
        <p:nvSpPr>
          <p:cNvPr id="15" name="Content Placeholder 2"/>
          <p:cNvSpPr>
            <a:spLocks noGrp="1"/>
          </p:cNvSpPr>
          <p:nvPr>
            <p:ph sz="half" idx="1" hasCustomPrompt="1"/>
          </p:nvPr>
        </p:nvSpPr>
        <p:spPr>
          <a:xfrm>
            <a:off x="609600" y="1828800"/>
            <a:ext cx="10972800" cy="4267200"/>
          </a:xfrm>
        </p:spPr>
        <p:txBody>
          <a:bodyPr vert="horz" lIns="0" tIns="0" rIns="0" bIns="0" rtlCol="0">
            <a:noAutofit/>
          </a:bodyPr>
          <a:lstStyle>
            <a:lvl1pPr>
              <a:defRPr lang="en-US" sz="2133" b="1" dirty="0" smtClean="0"/>
            </a:lvl1pPr>
            <a:lvl2pPr>
              <a:defRPr lang="en-US" sz="1867" dirty="0" smtClean="0"/>
            </a:lvl2pPr>
            <a:lvl3pPr>
              <a:defRPr lang="en-US" sz="1867" dirty="0" smtClean="0"/>
            </a:lvl3pPr>
            <a:lvl4pPr>
              <a:defRPr lang="en-US" sz="1600" dirty="0" smtClean="0"/>
            </a:lvl4pPr>
            <a:lvl5pPr>
              <a:defRPr lang="en-US" sz="1600" dirty="0"/>
            </a:lvl5pPr>
          </a:lstStyle>
          <a:p>
            <a:pPr lvl="0"/>
            <a:r>
              <a:rPr lang="en-US"/>
              <a:t>16pt Intel Clear Bold</a:t>
            </a:r>
          </a:p>
          <a:p>
            <a:pPr marL="0" lvl="1" indent="0">
              <a:spcBef>
                <a:spcPts val="1067"/>
              </a:spcBef>
              <a:buNone/>
            </a:pPr>
            <a:r>
              <a:rPr lang="en-US"/>
              <a:t>14pt Intel Clear bullet one</a:t>
            </a:r>
          </a:p>
          <a:p>
            <a:pPr marL="154513" lvl="2" indent="-154513">
              <a:spcBef>
                <a:spcPts val="533"/>
              </a:spcBef>
              <a:buFont typeface="Wingdings" charset="2"/>
              <a:buChar char="§"/>
            </a:pPr>
            <a:r>
              <a:rPr lang="en-US"/>
              <a:t>14pt Intel Clear third level</a:t>
            </a:r>
          </a:p>
          <a:p>
            <a:pPr marL="378875" lvl="3" indent="-156629"/>
            <a:r>
              <a:rPr lang="en-US"/>
              <a:t>12pt Intel Clear fourth level</a:t>
            </a:r>
          </a:p>
          <a:p>
            <a:pPr marL="611702" lvl="4" indent="-148163">
              <a:tabLst/>
            </a:pPr>
            <a:r>
              <a:rPr lang="en-US"/>
              <a:t>12pt Intel Clear fifth level</a:t>
            </a:r>
          </a:p>
        </p:txBody>
      </p:sp>
      <p:sp>
        <p:nvSpPr>
          <p:cNvPr id="8" name="Title 6"/>
          <p:cNvSpPr>
            <a:spLocks noGrp="1"/>
          </p:cNvSpPr>
          <p:nvPr>
            <p:ph type="title" hasCustomPrompt="1"/>
          </p:nvPr>
        </p:nvSpPr>
        <p:spPr>
          <a:xfrm>
            <a:off x="607484" y="943090"/>
            <a:ext cx="10972800" cy="615553"/>
          </a:xfrm>
        </p:spPr>
        <p:txBody>
          <a:bodyPr vert="horz" lIns="0" tIns="0" rIns="0" bIns="0" rtlCol="0" anchor="t" anchorCtr="0">
            <a:spAutoFit/>
          </a:bodyPr>
          <a:lstStyle>
            <a:lvl1pPr>
              <a:defRPr lang="en-US" sz="5333" baseline="0" dirty="0">
                <a:solidFill>
                  <a:schemeClr val="tx1"/>
                </a:solidFill>
              </a:defRPr>
            </a:lvl1pPr>
          </a:lstStyle>
          <a:p>
            <a:pPr lvl="0"/>
            <a:r>
              <a:rPr lang="en-US"/>
              <a:t>Single column with text</a:t>
            </a:r>
          </a:p>
        </p:txBody>
      </p:sp>
      <p:pic>
        <p:nvPicPr>
          <p:cNvPr id="11" name="Picture 10"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grpSp>
        <p:nvGrpSpPr>
          <p:cNvPr id="9" name="Group 8"/>
          <p:cNvGrpSpPr/>
          <p:nvPr userDrawn="1"/>
        </p:nvGrpSpPr>
        <p:grpSpPr>
          <a:xfrm>
            <a:off x="11504759" y="988423"/>
            <a:ext cx="0" cy="5120640"/>
            <a:chOff x="4159306" y="279"/>
            <a:chExt cx="0" cy="5130936"/>
          </a:xfrm>
        </p:grpSpPr>
        <p:cxnSp>
          <p:nvCxnSpPr>
            <p:cNvPr id="10" name="Straight Connector 9"/>
            <p:cNvCxnSpPr/>
            <p:nvPr userDrawn="1"/>
          </p:nvCxnSpPr>
          <p:spPr>
            <a:xfrm>
              <a:off x="4159306" y="1336455"/>
              <a:ext cx="0" cy="379476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4159306" y="776611"/>
              <a:ext cx="0" cy="475488"/>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4159306" y="454512"/>
              <a:ext cx="0" cy="237744"/>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4159306" y="251285"/>
              <a:ext cx="0" cy="118872"/>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4159306" y="112066"/>
              <a:ext cx="0" cy="54864"/>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159306" y="279"/>
              <a:ext cx="0" cy="27432"/>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grpSp>
      <p:sp>
        <p:nvSpPr>
          <p:cNvPr id="19" name="Footer Placeholder 3">
            <a:extLst>
              <a:ext uri="{FF2B5EF4-FFF2-40B4-BE49-F238E27FC236}">
                <a16:creationId xmlns:a16="http://schemas.microsoft.com/office/drawing/2014/main" id="{0CD21A27-8849-41AC-B0CA-10BA7A284E47}"/>
              </a:ext>
            </a:extLst>
          </p:cNvPr>
          <p:cNvSpPr>
            <a:spLocks noGrp="1"/>
          </p:cNvSpPr>
          <p:nvPr>
            <p:ph type="ftr" sz="quarter" idx="3"/>
          </p:nvPr>
        </p:nvSpPr>
        <p:spPr>
          <a:xfrm>
            <a:off x="607483" y="169185"/>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INTEL® DISTRIBUTION OF O</a:t>
            </a:r>
            <a:r>
              <a:rPr lang="en-US" sz="800"/>
              <a:t>PEN</a:t>
            </a:r>
            <a:r>
              <a:rPr lang="en-US"/>
              <a:t>VINO™ TOOLKIT</a:t>
            </a:r>
          </a:p>
        </p:txBody>
      </p:sp>
      <p:pic>
        <p:nvPicPr>
          <p:cNvPr id="20" name="Picture 19">
            <a:extLst>
              <a:ext uri="{FF2B5EF4-FFF2-40B4-BE49-F238E27FC236}">
                <a16:creationId xmlns:a16="http://schemas.microsoft.com/office/drawing/2014/main" id="{A2E136F0-676E-4B61-9ED3-84EE18ACAB45}"/>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956801" y="268003"/>
            <a:ext cx="1542473" cy="314151"/>
          </a:xfrm>
          <a:prstGeom prst="rect">
            <a:avLst/>
          </a:prstGeom>
        </p:spPr>
      </p:pic>
      <p:sp>
        <p:nvSpPr>
          <p:cNvPr id="21" name="Rectangle 20">
            <a:extLst>
              <a:ext uri="{FF2B5EF4-FFF2-40B4-BE49-F238E27FC236}">
                <a16:creationId xmlns:a16="http://schemas.microsoft.com/office/drawing/2014/main" id="{D7A5E92F-8B76-44FC-A0B2-5624537A4749}"/>
              </a:ext>
            </a:extLst>
          </p:cNvPr>
          <p:cNvSpPr/>
          <p:nvPr userDrawn="1"/>
        </p:nvSpPr>
        <p:spPr>
          <a:xfrm>
            <a:off x="1119433" y="6192308"/>
            <a:ext cx="3844322" cy="523028"/>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33">
                <a:solidFill>
                  <a:schemeClr val="tx1"/>
                </a:solidFill>
                <a:hlinkClick r:id="rId4"/>
              </a:rPr>
              <a:t>Optimization Notice</a:t>
            </a:r>
            <a:endParaRPr lang="en-US" sz="933">
              <a:solidFill>
                <a:schemeClr val="tx1"/>
              </a:solidFill>
            </a:endParaRPr>
          </a:p>
          <a:p>
            <a:pPr marL="0" marR="0" lvl="0" indent="0" algn="l" defTabSz="609585" rtl="0" eaLnBrk="1" fontAlgn="auto" latinLnBrk="0" hangingPunct="1">
              <a:lnSpc>
                <a:spcPct val="100000"/>
              </a:lnSpc>
              <a:spcBef>
                <a:spcPts val="0"/>
              </a:spcBef>
              <a:spcAft>
                <a:spcPts val="0"/>
              </a:spcAft>
              <a:buClrTx/>
              <a:buSzTx/>
              <a:buFontTx/>
              <a:buNone/>
              <a:tabLst/>
              <a:defRPr/>
            </a:pPr>
            <a:r>
              <a:rPr lang="en-US" sz="933">
                <a:solidFill>
                  <a:schemeClr val="tx1"/>
                </a:solidFill>
              </a:rPr>
              <a:t>Copyright ©  2020, Intel Corporation. All rights reserved. </a:t>
            </a:r>
            <a:br>
              <a:rPr lang="en-US" sz="933">
                <a:solidFill>
                  <a:schemeClr val="tx1"/>
                </a:solidFill>
              </a:rPr>
            </a:br>
            <a:r>
              <a:rPr lang="en-US" sz="933">
                <a:solidFill>
                  <a:schemeClr val="tx1"/>
                </a:solidFill>
              </a:rPr>
              <a:t>*Other names and brands may be claimed as the property of others.</a:t>
            </a:r>
          </a:p>
        </p:txBody>
      </p:sp>
    </p:spTree>
    <p:extLst>
      <p:ext uri="{BB962C8B-B14F-4D97-AF65-F5344CB8AC3E}">
        <p14:creationId xmlns:p14="http://schemas.microsoft.com/office/powerpoint/2010/main" val="174852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9" name="Content Placeholder 8"/>
          <p:cNvSpPr>
            <a:spLocks noGrp="1"/>
          </p:cNvSpPr>
          <p:nvPr>
            <p:ph sz="quarter" idx="13" hasCustomPrompt="1"/>
          </p:nvPr>
        </p:nvSpPr>
        <p:spPr>
          <a:xfrm>
            <a:off x="607484" y="2023873"/>
            <a:ext cx="10970683" cy="4567767"/>
          </a:xfrm>
        </p:spPr>
        <p:txBody>
          <a:bodyPr/>
          <a:lstStyle>
            <a:lvl1pPr>
              <a:defRPr sz="2133">
                <a:solidFill>
                  <a:srgbClr val="0071C5"/>
                </a:solidFill>
              </a:defRPr>
            </a:lvl1pPr>
            <a:lvl2pPr>
              <a:defRPr sz="1867">
                <a:solidFill>
                  <a:schemeClr val="tx2"/>
                </a:solidFill>
              </a:defRPr>
            </a:lvl2pPr>
            <a:lvl3pPr>
              <a:defRPr sz="1867">
                <a:solidFill>
                  <a:schemeClr val="tx2"/>
                </a:solidFill>
              </a:defRPr>
            </a:lvl3pPr>
            <a:lvl4pPr>
              <a:defRPr sz="1600">
                <a:solidFill>
                  <a:schemeClr val="tx2"/>
                </a:solidFill>
              </a:defRPr>
            </a:lvl4pPr>
            <a:lvl5pPr>
              <a:defRPr sz="1400">
                <a:solidFill>
                  <a:schemeClr val="tx2"/>
                </a:solidFill>
              </a:defRPr>
            </a:lvl5pPr>
          </a:lstStyle>
          <a:p>
            <a:pPr lvl="0"/>
            <a:r>
              <a:rPr lang="en-US"/>
              <a:t>16pt Intel Clear body text</a:t>
            </a:r>
          </a:p>
          <a:p>
            <a:pPr lvl="1"/>
            <a:r>
              <a:rPr lang="en-US"/>
              <a:t>14pt Intel Clear bullet one</a:t>
            </a:r>
          </a:p>
          <a:p>
            <a:pPr lvl="2"/>
            <a:r>
              <a:rPr lang="en-US"/>
              <a:t>14pt Intel Clear sub-bullet</a:t>
            </a:r>
          </a:p>
          <a:p>
            <a:pPr lvl="3"/>
            <a:r>
              <a:rPr lang="en-US"/>
              <a:t>12pt Intel Clear fourth level</a:t>
            </a:r>
          </a:p>
          <a:p>
            <a:pPr lvl="4"/>
            <a:r>
              <a:rPr lang="en-US"/>
              <a:t>12pt Intel Clear fifth level</a:t>
            </a:r>
          </a:p>
        </p:txBody>
      </p:sp>
      <p:sp>
        <p:nvSpPr>
          <p:cNvPr id="12"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13" name="Picture 12"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
        <p:nvSpPr>
          <p:cNvPr id="15" name="Title Placeholder 1"/>
          <p:cNvSpPr>
            <a:spLocks noGrp="1"/>
          </p:cNvSpPr>
          <p:nvPr>
            <p:ph type="title" hasCustomPrompt="1"/>
          </p:nvPr>
        </p:nvSpPr>
        <p:spPr>
          <a:xfrm>
            <a:off x="607483" y="1094128"/>
            <a:ext cx="10974916" cy="852064"/>
          </a:xfrm>
          <a:prstGeom prst="rect">
            <a:avLst/>
          </a:prstGeom>
        </p:spPr>
        <p:txBody>
          <a:bodyPr vert="horz" lIns="0" tIns="0" rIns="0" bIns="0" rtlCol="0" anchor="t" anchorCtr="0">
            <a:noAutofit/>
          </a:bodyPr>
          <a:lstStyle>
            <a:lvl1pPr>
              <a:defRPr sz="4267"/>
            </a:lvl1pPr>
          </a:lstStyle>
          <a:p>
            <a:r>
              <a:rPr lang="en-US"/>
              <a:t>32pt Intel Clear pro bold Headline</a:t>
            </a:r>
          </a:p>
        </p:txBody>
      </p:sp>
      <p:sp>
        <p:nvSpPr>
          <p:cNvPr id="8" name="Slide Number Placeholder 10">
            <a:extLst>
              <a:ext uri="{FF2B5EF4-FFF2-40B4-BE49-F238E27FC236}">
                <a16:creationId xmlns:a16="http://schemas.microsoft.com/office/drawing/2014/main" id="{5E30F09D-3744-D54B-B1DF-00208CD815E3}"/>
              </a:ext>
            </a:extLst>
          </p:cNvPr>
          <p:cNvSpPr>
            <a:spLocks noGrp="1"/>
          </p:cNvSpPr>
          <p:nvPr>
            <p:ph type="sldNum" sz="quarter" idx="12"/>
          </p:nvPr>
        </p:nvSpPr>
        <p:spPr>
          <a:xfrm>
            <a:off x="8739068" y="6286744"/>
            <a:ext cx="2844800" cy="365125"/>
          </a:xfrm>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37087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a:p>
        </p:txBody>
      </p:sp>
      <p:sp>
        <p:nvSpPr>
          <p:cNvPr id="10"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11" name="Picture 10"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
        <p:nvSpPr>
          <p:cNvPr id="13" name="Title Placeholder 1"/>
          <p:cNvSpPr>
            <a:spLocks noGrp="1"/>
          </p:cNvSpPr>
          <p:nvPr>
            <p:ph type="title" hasCustomPrompt="1"/>
          </p:nvPr>
        </p:nvSpPr>
        <p:spPr>
          <a:xfrm>
            <a:off x="607483" y="1094128"/>
            <a:ext cx="10974916" cy="852064"/>
          </a:xfrm>
          <a:prstGeom prst="rect">
            <a:avLst/>
          </a:prstGeom>
        </p:spPr>
        <p:txBody>
          <a:bodyPr vert="horz" lIns="0" tIns="0" rIns="0" bIns="0" rtlCol="0" anchor="t" anchorCtr="0">
            <a:noAutofit/>
          </a:bodyPr>
          <a:lstStyle>
            <a:lvl1pPr>
              <a:defRPr sz="4267"/>
            </a:lvl1pPr>
          </a:lstStyle>
          <a:p>
            <a:r>
              <a:rPr lang="en-US"/>
              <a:t>32pt Intel Clear pro bold Headline</a:t>
            </a:r>
          </a:p>
        </p:txBody>
      </p:sp>
    </p:spTree>
    <p:extLst>
      <p:ext uri="{BB962C8B-B14F-4D97-AF65-F5344CB8AC3E}">
        <p14:creationId xmlns:p14="http://schemas.microsoft.com/office/powerpoint/2010/main" val="114851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8B46-0F86-43B5-9B36-D1C9FB33E5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8C28BD-E440-432C-AF17-99E11211B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7A0C8-AEF1-43F5-99E3-23E68009C951}"/>
              </a:ext>
            </a:extLst>
          </p:cNvPr>
          <p:cNvSpPr>
            <a:spLocks noGrp="1"/>
          </p:cNvSpPr>
          <p:nvPr>
            <p:ph type="dt" sz="half" idx="10"/>
          </p:nvPr>
        </p:nvSpPr>
        <p:spPr/>
        <p:txBody>
          <a:bodyPr/>
          <a:lstStyle/>
          <a:p>
            <a:fld id="{1112B16A-53BA-4D61-A2E0-06BEAAF4A8C5}" type="datetimeFigureOut">
              <a:rPr lang="en-US" smtClean="0"/>
              <a:t>8/12/2020</a:t>
            </a:fld>
            <a:endParaRPr lang="en-US"/>
          </a:p>
        </p:txBody>
      </p:sp>
      <p:sp>
        <p:nvSpPr>
          <p:cNvPr id="5" name="Footer Placeholder 4">
            <a:extLst>
              <a:ext uri="{FF2B5EF4-FFF2-40B4-BE49-F238E27FC236}">
                <a16:creationId xmlns:a16="http://schemas.microsoft.com/office/drawing/2014/main" id="{37F56639-6232-4A53-A5D8-89072FDE0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51A6F-5ED7-4D99-8B2F-A4310F56DC85}"/>
              </a:ext>
            </a:extLst>
          </p:cNvPr>
          <p:cNvSpPr>
            <a:spLocks noGrp="1"/>
          </p:cNvSpPr>
          <p:nvPr>
            <p:ph type="sldNum" sz="quarter" idx="12"/>
          </p:nvPr>
        </p:nvSpPr>
        <p:spPr/>
        <p:txBody>
          <a:bodyPr/>
          <a:lstStyle/>
          <a:p>
            <a:fld id="{DB607110-C557-4CCA-AE53-453C8C6B1D25}" type="slidenum">
              <a:rPr lang="en-US" smtClean="0"/>
              <a:t>‹#›</a:t>
            </a:fld>
            <a:endParaRPr lang="en-US"/>
          </a:p>
        </p:txBody>
      </p:sp>
    </p:spTree>
    <p:extLst>
      <p:ext uri="{BB962C8B-B14F-4D97-AF65-F5344CB8AC3E}">
        <p14:creationId xmlns:p14="http://schemas.microsoft.com/office/powerpoint/2010/main" val="2943480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a:p>
        </p:txBody>
      </p:sp>
      <p:sp>
        <p:nvSpPr>
          <p:cNvPr id="8"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9" name="Picture 8"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Tree>
    <p:extLst>
      <p:ext uri="{BB962C8B-B14F-4D97-AF65-F5344CB8AC3E}">
        <p14:creationId xmlns:p14="http://schemas.microsoft.com/office/powerpoint/2010/main" val="62554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solidFill>
          <a:schemeClr val="accent1"/>
        </a:soli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4653425" y="2323241"/>
            <a:ext cx="2811727" cy="18531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9992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0" name="Picture 9" descr="int_experience_hrz_wht_rgb_1500.png"/>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spcBef>
                <a:spcPts val="1200"/>
              </a:spcBef>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9" name="Title 1"/>
          <p:cNvSpPr>
            <a:spLocks noGrp="1"/>
          </p:cNvSpPr>
          <p:nvPr>
            <p:ph type="ctrTitle" hasCustomPrompt="1"/>
          </p:nvPr>
        </p:nvSpPr>
        <p:spPr>
          <a:xfrm>
            <a:off x="584449" y="3320957"/>
            <a:ext cx="10950515" cy="1336387"/>
          </a:xfrm>
        </p:spPr>
        <p:txBody>
          <a:bodyPr lIns="0" rIns="0" anchor="b" anchorCtr="0">
            <a:noAutofit/>
          </a:bodyPr>
          <a:lstStyle>
            <a:lvl1pPr>
              <a:lnSpc>
                <a:spcPts val="5500"/>
              </a:lnSpc>
              <a:spcBef>
                <a:spcPts val="2400"/>
              </a:spcBef>
              <a:defRPr sz="5000" b="0" spc="133" baseline="0">
                <a:solidFill>
                  <a:schemeClr val="bg1"/>
                </a:solidFill>
                <a:latin typeface="Intel Clear"/>
                <a:cs typeface="Intel Clear"/>
              </a:defRPr>
            </a:lvl1pPr>
          </a:lstStyle>
          <a:p>
            <a:r>
              <a:rPr lang="en-US" dirty="0"/>
              <a:t>50pt Intel Clear Title</a:t>
            </a:r>
            <a:br>
              <a:rPr lang="en-US" dirty="0"/>
            </a:br>
            <a:r>
              <a:rPr lang="en-US" dirty="0"/>
              <a:t>with Radial Gradient</a:t>
            </a:r>
          </a:p>
        </p:txBody>
      </p:sp>
    </p:spTree>
    <p:extLst>
      <p:ext uri="{BB962C8B-B14F-4D97-AF65-F5344CB8AC3E}">
        <p14:creationId xmlns:p14="http://schemas.microsoft.com/office/powerpoint/2010/main" val="391260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12" name="Title 1"/>
          <p:cNvSpPr>
            <a:spLocks noGrp="1"/>
          </p:cNvSpPr>
          <p:nvPr>
            <p:ph type="ctrTitle" hasCustomPrompt="1"/>
          </p:nvPr>
        </p:nvSpPr>
        <p:spPr>
          <a:xfrm>
            <a:off x="584449" y="3372523"/>
            <a:ext cx="10950515" cy="1336387"/>
          </a:xfrm>
        </p:spPr>
        <p:txBody>
          <a:bodyPr lIns="0" rIns="0" anchor="b" anchorCtr="0">
            <a:noAutofit/>
          </a:bodyPr>
          <a:lstStyle>
            <a:lvl1pPr>
              <a:lnSpc>
                <a:spcPts val="7333"/>
              </a:lnSpc>
              <a:spcBef>
                <a:spcPts val="3200"/>
              </a:spcBef>
              <a:defRPr sz="6667" b="0" spc="133" baseline="0">
                <a:solidFill>
                  <a:schemeClr val="bg1"/>
                </a:solidFill>
                <a:latin typeface="Intel Clear"/>
                <a:cs typeface="Intel Clear"/>
              </a:defRPr>
            </a:lvl1pPr>
          </a:lstStyle>
          <a:p>
            <a:r>
              <a:rPr lang="en-US" dirty="0"/>
              <a:t>50pt Intel Clear Title</a:t>
            </a:r>
            <a:br>
              <a:rPr lang="en-US" dirty="0"/>
            </a:br>
            <a:r>
              <a:rPr lang="en-US" dirty="0"/>
              <a:t>with Image</a:t>
            </a:r>
          </a:p>
        </p:txBody>
      </p:sp>
      <p:sp>
        <p:nvSpPr>
          <p:cNvPr id="13" name="Slide Number Placeholder 5"/>
          <p:cNvSpPr>
            <a:spLocks noGrp="1"/>
          </p:cNvSpPr>
          <p:nvPr>
            <p:ph type="sldNum" sz="quarter" idx="12"/>
          </p:nvPr>
        </p:nvSpPr>
        <p:spPr>
          <a:xfrm>
            <a:off x="9163136" y="6432516"/>
            <a:ext cx="2844800" cy="365125"/>
          </a:xfrm>
        </p:spPr>
        <p:txBody>
          <a:bodyPr/>
          <a:lstStyle>
            <a:lvl1pPr>
              <a:defRPr sz="800"/>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63826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sz="3200"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sz="1800">
                <a:solidFill>
                  <a:srgbClr val="0071C5"/>
                </a:solidFill>
              </a:defRPr>
            </a:lvl1pPr>
            <a:lvl2pPr>
              <a:defRPr sz="1800"/>
            </a:lvl2pPr>
            <a:lvl3pPr>
              <a:defRPr sz="1800"/>
            </a:lvl3pPr>
            <a:lvl4pPr>
              <a:defRPr sz="1600"/>
            </a:lvl4pPr>
            <a:lvl5pPr>
              <a:defRPr sz="1400"/>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7576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sz="1800" dirty="0" smtClean="0"/>
            </a:lvl1pPr>
            <a:lvl2pPr>
              <a:defRPr lang="en-US" sz="1600"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sz="2800" b="0" i="0" baseline="0">
                <a:solidFill>
                  <a:srgbClr val="003C71"/>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Tree>
    <p:extLst>
      <p:ext uri="{BB962C8B-B14F-4D97-AF65-F5344CB8AC3E}">
        <p14:creationId xmlns:p14="http://schemas.microsoft.com/office/powerpoint/2010/main" val="2442942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2"/>
                </a:solidFill>
                <a:latin typeface="+mn-lt"/>
                <a:cs typeface="Intel Clear Light" panose="020B0404020203020204" pitchFamily="34" charset="0"/>
              </a:defRPr>
            </a:lvl1pPr>
            <a:lvl2pPr marL="556670" indent="-300559">
              <a:buFont typeface="Lucida Grande"/>
              <a:buChar char="−"/>
              <a:defRPr sz="1600" baseline="0">
                <a:latin typeface="+mn-lt"/>
                <a:cs typeface="Intel Clear" panose="020B0604020203020204" pitchFamily="34" charset="0"/>
              </a:defRPr>
            </a:lvl2pPr>
            <a:lvl3pPr marL="914377" indent="-304792">
              <a:defRPr sz="1600">
                <a:latin typeface="+mn-lt"/>
              </a:defRPr>
            </a:lvl3pPr>
            <a:lvl4pPr>
              <a:defRPr sz="1467">
                <a:latin typeface="+mn-lt"/>
              </a:defRPr>
            </a:lvl4pPr>
            <a:lvl5pPr>
              <a:defRPr sz="14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sz="2800"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34445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58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345983" y="6634394"/>
            <a:ext cx="184731" cy="297454"/>
          </a:xfrm>
          <a:prstGeom prst="rect">
            <a:avLst/>
          </a:prstGeom>
          <a:noFill/>
        </p:spPr>
        <p:txBody>
          <a:bodyPr wrap="none" rtlCol="0">
            <a:spAutoFit/>
          </a:bodyPr>
          <a:lstStyle/>
          <a:p>
            <a:pPr defTabSz="609585"/>
            <a:endParaRPr lang="en-US" sz="1333" dirty="0">
              <a:solidFill>
                <a:srgbClr val="003C71"/>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48624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2800" b="0" i="0" baseline="0">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404629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1F02-0413-4832-BAFC-B190C3EAC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AFA7C7-5AF4-4A15-AA27-FFC7793395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4CF94E-B8CF-4161-904D-A08ADD6F454C}"/>
              </a:ext>
            </a:extLst>
          </p:cNvPr>
          <p:cNvSpPr>
            <a:spLocks noGrp="1"/>
          </p:cNvSpPr>
          <p:nvPr>
            <p:ph type="dt" sz="half" idx="10"/>
          </p:nvPr>
        </p:nvSpPr>
        <p:spPr/>
        <p:txBody>
          <a:bodyPr/>
          <a:lstStyle/>
          <a:p>
            <a:fld id="{1112B16A-53BA-4D61-A2E0-06BEAAF4A8C5}" type="datetimeFigureOut">
              <a:rPr lang="en-US" smtClean="0"/>
              <a:t>8/12/2020</a:t>
            </a:fld>
            <a:endParaRPr lang="en-US"/>
          </a:p>
        </p:txBody>
      </p:sp>
      <p:sp>
        <p:nvSpPr>
          <p:cNvPr id="5" name="Footer Placeholder 4">
            <a:extLst>
              <a:ext uri="{FF2B5EF4-FFF2-40B4-BE49-F238E27FC236}">
                <a16:creationId xmlns:a16="http://schemas.microsoft.com/office/drawing/2014/main" id="{F63213D8-14EF-42C4-89A6-3B0F81FE7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48C4F-99AD-4134-8D6C-10DB093D459B}"/>
              </a:ext>
            </a:extLst>
          </p:cNvPr>
          <p:cNvSpPr>
            <a:spLocks noGrp="1"/>
          </p:cNvSpPr>
          <p:nvPr>
            <p:ph type="sldNum" sz="quarter" idx="12"/>
          </p:nvPr>
        </p:nvSpPr>
        <p:spPr/>
        <p:txBody>
          <a:bodyPr/>
          <a:lstStyle/>
          <a:p>
            <a:fld id="{DB607110-C557-4CCA-AE53-453C8C6B1D25}" type="slidenum">
              <a:rPr lang="en-US" smtClean="0"/>
              <a:t>‹#›</a:t>
            </a:fld>
            <a:endParaRPr lang="en-US"/>
          </a:p>
        </p:txBody>
      </p:sp>
    </p:spTree>
    <p:extLst>
      <p:ext uri="{BB962C8B-B14F-4D97-AF65-F5344CB8AC3E}">
        <p14:creationId xmlns:p14="http://schemas.microsoft.com/office/powerpoint/2010/main" val="30740511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Subtitle 2"/>
          <p:cNvSpPr>
            <a:spLocks noGrp="1"/>
          </p:cNvSpPr>
          <p:nvPr>
            <p:ph type="subTitle" idx="4294967295"/>
          </p:nvPr>
        </p:nvSpPr>
        <p:spPr>
          <a:xfrm>
            <a:off x="607484" y="4615011"/>
            <a:ext cx="8440283" cy="1233813"/>
          </a:xfrm>
        </p:spPr>
        <p:txBody>
          <a:bodyPr lIns="0" rIns="0">
            <a:noAutofit/>
          </a:bodyPr>
          <a:lstStyle>
            <a:lvl1pPr marL="0" indent="0" algn="l">
              <a:spcBef>
                <a:spcPts val="1200"/>
              </a:spcBef>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7" name="Title 1"/>
          <p:cNvSpPr>
            <a:spLocks noGrp="1"/>
          </p:cNvSpPr>
          <p:nvPr>
            <p:ph type="ctrTitle" hasCustomPrompt="1"/>
          </p:nvPr>
        </p:nvSpPr>
        <p:spPr>
          <a:xfrm>
            <a:off x="584449" y="3220123"/>
            <a:ext cx="10950515" cy="1336387"/>
          </a:xfrm>
        </p:spPr>
        <p:txBody>
          <a:bodyPr lIns="0" rIns="0" anchor="b" anchorCtr="0">
            <a:noAutofit/>
          </a:bodyPr>
          <a:lstStyle>
            <a:lvl1pPr>
              <a:lnSpc>
                <a:spcPct val="100000"/>
              </a:lnSpc>
              <a:spcBef>
                <a:spcPts val="0"/>
              </a:spcBef>
              <a:spcAft>
                <a:spcPts val="800"/>
              </a:spcAft>
              <a:defRPr sz="4000" b="0" spc="133" baseline="0">
                <a:solidFill>
                  <a:srgbClr val="003C71"/>
                </a:solidFill>
                <a:latin typeface="Intel Clear"/>
                <a:cs typeface="Intel Clear"/>
              </a:defRPr>
            </a:lvl1pPr>
          </a:lstStyle>
          <a:p>
            <a:pPr>
              <a:lnSpc>
                <a:spcPct val="100000"/>
              </a:lnSpc>
              <a:spcBef>
                <a:spcPts val="0"/>
              </a:spcBef>
              <a:spcAft>
                <a:spcPts val="600"/>
              </a:spcAft>
            </a:pPr>
            <a:r>
              <a:rPr lang="en-US" spc="0" dirty="0"/>
              <a:t>40pt Intel Clear</a:t>
            </a:r>
            <a:br>
              <a:rPr lang="en-US" spc="0" dirty="0"/>
            </a:br>
            <a:r>
              <a:rPr lang="en-US" spc="0" dirty="0"/>
              <a:t>White Section Break</a:t>
            </a:r>
          </a:p>
        </p:txBody>
      </p:sp>
    </p:spTree>
    <p:extLst>
      <p:ext uri="{BB962C8B-B14F-4D97-AF65-F5344CB8AC3E}">
        <p14:creationId xmlns:p14="http://schemas.microsoft.com/office/powerpoint/2010/main" val="331780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Title 1"/>
          <p:cNvSpPr>
            <a:spLocks noGrp="1"/>
          </p:cNvSpPr>
          <p:nvPr>
            <p:ph type="title"/>
          </p:nvPr>
        </p:nvSpPr>
        <p:spPr>
          <a:xfrm>
            <a:off x="607484" y="1469059"/>
            <a:ext cx="10363200" cy="1362075"/>
          </a:xfrm>
        </p:spPr>
        <p:txBody>
          <a:bodyPr anchor="b" anchorCtr="0">
            <a:noAutofit/>
          </a:bodyPr>
          <a:lstStyle>
            <a:lvl1pPr algn="l">
              <a:lnSpc>
                <a:spcPct val="80000"/>
              </a:lnSpc>
              <a:defRPr sz="5333"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199902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
        <p:nvSpPr>
          <p:cNvPr id="7"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rgbClr val="F3D54E"/>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10" name="Title 1"/>
          <p:cNvSpPr>
            <a:spLocks noGrp="1"/>
          </p:cNvSpPr>
          <p:nvPr>
            <p:ph type="title" hasCustomPrompt="1"/>
          </p:nvPr>
        </p:nvSpPr>
        <p:spPr>
          <a:xfrm>
            <a:off x="596195" y="2960992"/>
            <a:ext cx="11595805" cy="1362075"/>
          </a:xfrm>
        </p:spPr>
        <p:txBody>
          <a:bodyPr anchor="b" anchorCtr="0">
            <a:noAutofit/>
          </a:bodyPr>
          <a:lstStyle>
            <a:lvl1pPr algn="l">
              <a:lnSpc>
                <a:spcPts val="7333"/>
              </a:lnSpc>
              <a:spcBef>
                <a:spcPts val="3200"/>
              </a:spcBef>
              <a:defRPr sz="5333" b="0" cap="none" spc="0" baseline="0">
                <a:solidFill>
                  <a:schemeClr val="bg1"/>
                </a:solidFill>
                <a:latin typeface="Intel Clear"/>
                <a:cs typeface="Intel Clear"/>
              </a:defRPr>
            </a:lvl1pPr>
          </a:lstStyle>
          <a:p>
            <a:r>
              <a:rPr lang="en-US" dirty="0"/>
              <a:t>40pt Intel Clear Blue Section Break</a:t>
            </a:r>
          </a:p>
        </p:txBody>
      </p:sp>
      <p:sp>
        <p:nvSpPr>
          <p:cNvPr id="9"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97993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99020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79723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nd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title" hasCustomPrompt="1"/>
          </p:nvPr>
        </p:nvSpPr>
        <p:spPr/>
        <p:txBody>
          <a:bodyPr/>
          <a:lstStyle>
            <a:lvl1pPr>
              <a:defRPr>
                <a:solidFill>
                  <a:schemeClr val="tx1">
                    <a:alpha val="90000"/>
                  </a:schemeClr>
                </a:solidFill>
              </a:defRPr>
            </a:lvl1pPr>
          </a:lstStyle>
          <a:p>
            <a:r>
              <a:rPr lang="en-US" dirty="0"/>
              <a:t>Click to edit title</a:t>
            </a:r>
          </a:p>
        </p:txBody>
      </p:sp>
      <p:sp>
        <p:nvSpPr>
          <p:cNvPr id="3" name="Content Placeholder 2"/>
          <p:cNvSpPr>
            <a:spLocks noGrp="1"/>
          </p:cNvSpPr>
          <p:nvPr userDrawn="1">
            <p:ph idx="1" hasCustomPrompt="1"/>
          </p:nvPr>
        </p:nvSpPr>
        <p:spPr>
          <a:xfrm>
            <a:off x="471950" y="1558456"/>
            <a:ext cx="11248101" cy="428498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userDrawn="1">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userDrawn="1">
            <p:ph type="sldNum" sz="quarter" idx="14"/>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851314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a:t>Click to edit footnote</a:t>
            </a:r>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2598158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Large Bullet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627909" y="6422184"/>
            <a:ext cx="380027" cy="365125"/>
          </a:xfrm>
          <a:prstGeom prst="rect">
            <a:avLst/>
          </a:prstGeo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a:latin typeface="Intel Clear Light" panose="020B0404020203020204" pitchFamily="34" charset="0"/>
              </a:defRPr>
            </a:lvl1pPr>
          </a:lstStyle>
          <a:p>
            <a:r>
              <a:rPr lang="en-US" dirty="0" err="1"/>
              <a:t>28pt</a:t>
            </a:r>
            <a:r>
              <a:rPr lang="en-US" dirty="0"/>
              <a:t> Intel Clear Light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latin typeface="Intel Clear Light" panose="020B0404020203020204" pitchFamily="34" charset="0"/>
              </a:defRPr>
            </a:lvl1pPr>
            <a:lvl2pPr>
              <a:defRPr sz="2400">
                <a:latin typeface="Intel Clear Light" panose="020B0404020203020204" pitchFamily="34" charset="0"/>
              </a:defRPr>
            </a:lvl2pPr>
            <a:lvl3pPr>
              <a:defRPr sz="2400">
                <a:latin typeface="Intel Clear Light" panose="020B0404020203020204" pitchFamily="34" charset="0"/>
              </a:defRPr>
            </a:lvl3pPr>
            <a:lvl4pPr>
              <a:defRPr sz="2133">
                <a:latin typeface="Intel Clear Light" panose="020B0404020203020204" pitchFamily="34" charset="0"/>
              </a:defRPr>
            </a:lvl4pPr>
            <a:lvl5pPr>
              <a:defRPr>
                <a:latin typeface="Intel Clear Light" panose="020B0404020203020204" pitchFamily="34" charset="0"/>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306345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a:t>Click to edit footnote</a:t>
            </a:r>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26417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lang="en-US" sz="1600" b="0" i="0" kern="1200" baseline="0" dirty="0" smtClean="0">
                <a:solidFill>
                  <a:srgbClr val="F3D54E"/>
                </a:solidFill>
                <a:latin typeface="Intel Clear"/>
                <a:ea typeface="+mn-ea"/>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13" name="Title 1"/>
          <p:cNvSpPr>
            <a:spLocks noGrp="1"/>
          </p:cNvSpPr>
          <p:nvPr>
            <p:ph type="ctrTitle" hasCustomPrompt="1"/>
          </p:nvPr>
        </p:nvSpPr>
        <p:spPr>
          <a:xfrm>
            <a:off x="605369" y="3306044"/>
            <a:ext cx="10950515" cy="1336387"/>
          </a:xfrm>
        </p:spPr>
        <p:txBody>
          <a:bodyPr lIns="0" rIns="0" anchor="b" anchorCtr="0">
            <a:noAutofit/>
          </a:bodyPr>
          <a:lstStyle>
            <a:lvl1pPr>
              <a:lnSpc>
                <a:spcPts val="5500"/>
              </a:lnSpc>
              <a:spcBef>
                <a:spcPts val="2400"/>
              </a:spcBef>
              <a:defRPr sz="5000" b="0" spc="133" baseline="0">
                <a:solidFill>
                  <a:schemeClr val="bg1"/>
                </a:solidFill>
                <a:latin typeface="Intel Clear"/>
                <a:cs typeface="Intel Clear"/>
              </a:defRPr>
            </a:lvl1pPr>
          </a:lstStyle>
          <a:p>
            <a:r>
              <a:rPr lang="en-US" dirty="0"/>
              <a:t>50pt Intel Clear Title</a:t>
            </a:r>
            <a:br>
              <a:rPr lang="en-US" dirty="0"/>
            </a:br>
            <a:r>
              <a:rPr lang="en-US" dirty="0"/>
              <a:t>with Radial Gradient</a:t>
            </a:r>
          </a:p>
        </p:txBody>
      </p:sp>
    </p:spTree>
    <p:extLst>
      <p:ext uri="{BB962C8B-B14F-4D97-AF65-F5344CB8AC3E}">
        <p14:creationId xmlns:p14="http://schemas.microsoft.com/office/powerpoint/2010/main" val="334935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AA6D-BE7F-44AD-AAFD-CFFC01139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E7965-CC0A-4A22-88D8-AD7990C0D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144367-94A7-4D87-8854-26AC79FA5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1BC997-DD31-40D0-8EC5-041DBF7F9FFB}"/>
              </a:ext>
            </a:extLst>
          </p:cNvPr>
          <p:cNvSpPr>
            <a:spLocks noGrp="1"/>
          </p:cNvSpPr>
          <p:nvPr>
            <p:ph type="dt" sz="half" idx="10"/>
          </p:nvPr>
        </p:nvSpPr>
        <p:spPr/>
        <p:txBody>
          <a:bodyPr/>
          <a:lstStyle/>
          <a:p>
            <a:fld id="{1112B16A-53BA-4D61-A2E0-06BEAAF4A8C5}" type="datetimeFigureOut">
              <a:rPr lang="en-US" smtClean="0"/>
              <a:t>8/12/2020</a:t>
            </a:fld>
            <a:endParaRPr lang="en-US"/>
          </a:p>
        </p:txBody>
      </p:sp>
      <p:sp>
        <p:nvSpPr>
          <p:cNvPr id="6" name="Footer Placeholder 5">
            <a:extLst>
              <a:ext uri="{FF2B5EF4-FFF2-40B4-BE49-F238E27FC236}">
                <a16:creationId xmlns:a16="http://schemas.microsoft.com/office/drawing/2014/main" id="{9F3E15D9-97E6-4954-B4AF-68EEA16FFF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A26B2-5F17-4707-9DB2-3101F25B8F76}"/>
              </a:ext>
            </a:extLst>
          </p:cNvPr>
          <p:cNvSpPr>
            <a:spLocks noGrp="1"/>
          </p:cNvSpPr>
          <p:nvPr>
            <p:ph type="sldNum" sz="quarter" idx="12"/>
          </p:nvPr>
        </p:nvSpPr>
        <p:spPr/>
        <p:txBody>
          <a:bodyPr/>
          <a:lstStyle/>
          <a:p>
            <a:fld id="{DB607110-C557-4CCA-AE53-453C8C6B1D25}" type="slidenum">
              <a:rPr lang="en-US" smtClean="0"/>
              <a:t>‹#›</a:t>
            </a:fld>
            <a:endParaRPr lang="en-US"/>
          </a:p>
        </p:txBody>
      </p:sp>
    </p:spTree>
    <p:extLst>
      <p:ext uri="{BB962C8B-B14F-4D97-AF65-F5344CB8AC3E}">
        <p14:creationId xmlns:p14="http://schemas.microsoft.com/office/powerpoint/2010/main" val="6747397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4294967295"/>
          </p:nvPr>
        </p:nvSpPr>
        <p:spPr>
          <a:xfrm>
            <a:off x="607484" y="4615011"/>
            <a:ext cx="8440283" cy="1233813"/>
          </a:xfrm>
        </p:spPr>
        <p:txBody>
          <a:bodyPr lIns="0" rIns="0">
            <a:noAutofit/>
          </a:bodyPr>
          <a:lstStyle>
            <a:lvl1pPr marL="0" indent="0" algn="l">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7" name="Title 1"/>
          <p:cNvSpPr>
            <a:spLocks noGrp="1"/>
          </p:cNvSpPr>
          <p:nvPr>
            <p:ph type="ctrTitle"/>
          </p:nvPr>
        </p:nvSpPr>
        <p:spPr>
          <a:xfrm>
            <a:off x="584449" y="3220123"/>
            <a:ext cx="10950515" cy="1336387"/>
          </a:xfrm>
        </p:spPr>
        <p:txBody>
          <a:bodyPr lIns="0" rIns="0" anchor="b" anchorCtr="0">
            <a:noAutofit/>
          </a:bodyPr>
          <a:lstStyle>
            <a:lvl1pPr>
              <a:lnSpc>
                <a:spcPct val="100000"/>
              </a:lnSpc>
              <a:spcBef>
                <a:spcPts val="0"/>
              </a:spcBef>
              <a:spcAft>
                <a:spcPts val="800"/>
              </a:spcAft>
              <a:defRPr sz="4000" b="0" spc="133" baseline="0">
                <a:solidFill>
                  <a:schemeClr val="bg1"/>
                </a:solidFill>
                <a:latin typeface="Intel Clear"/>
                <a:cs typeface="Intel Clear"/>
              </a:defRPr>
            </a:lvl1pPr>
          </a:lstStyle>
          <a:p>
            <a:pPr>
              <a:lnSpc>
                <a:spcPct val="100000"/>
              </a:lnSpc>
              <a:spcBef>
                <a:spcPts val="0"/>
              </a:spcBef>
              <a:spcAft>
                <a:spcPts val="600"/>
              </a:spcAft>
            </a:pPr>
            <a:r>
              <a:rPr lang="en-US" spc="0" dirty="0"/>
              <a:t>40pt Intel Clear</a:t>
            </a:r>
            <a:br>
              <a:rPr lang="en-US" spc="0" dirty="0"/>
            </a:br>
            <a:r>
              <a:rPr lang="en-US" spc="0" dirty="0"/>
              <a:t>Blue Section Break</a:t>
            </a:r>
          </a:p>
        </p:txBody>
      </p:sp>
      <p:sp>
        <p:nvSpPr>
          <p:cNvPr id="9"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9769510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Only-hero">
    <p:spTree>
      <p:nvGrpSpPr>
        <p:cNvPr id="1" name=""/>
        <p:cNvGrpSpPr/>
        <p:nvPr/>
      </p:nvGrpSpPr>
      <p:grpSpPr>
        <a:xfrm>
          <a:off x="0" y="0"/>
          <a:ext cx="0" cy="0"/>
          <a:chOff x="0" y="0"/>
          <a:chExt cx="0" cy="0"/>
        </a:xfrm>
      </p:grpSpPr>
      <p:sp>
        <p:nvSpPr>
          <p:cNvPr id="6" name="Title 6"/>
          <p:cNvSpPr>
            <a:spLocks noGrp="1"/>
          </p:cNvSpPr>
          <p:nvPr>
            <p:ph type="title" hasCustomPrompt="1"/>
          </p:nvPr>
        </p:nvSpPr>
        <p:spPr>
          <a:xfrm>
            <a:off x="609600" y="324043"/>
            <a:ext cx="10972800" cy="1158240"/>
          </a:xfrm>
        </p:spPr>
        <p:txBody>
          <a:bodyPr/>
          <a:lstStyle>
            <a:lvl1pPr>
              <a:lnSpc>
                <a:spcPct val="80000"/>
              </a:lnSpc>
              <a:defRPr sz="6400" b="0" i="0" baseline="0">
                <a:solidFill>
                  <a:schemeClr val="accent1">
                    <a:lumMod val="75000"/>
                  </a:schemeClr>
                </a:solidFill>
                <a:latin typeface="Intel Clear Pro Bold" panose="020B0804020202060201" pitchFamily="34" charset="0"/>
                <a:ea typeface="Intel Clear Pro Bold" panose="020B0804020202060201" pitchFamily="34" charset="0"/>
                <a:cs typeface="Intel Clear Pro Bold" panose="020B0804020202060201" pitchFamily="34" charset="0"/>
              </a:defRPr>
            </a:lvl1pPr>
          </a:lstStyle>
          <a:p>
            <a:r>
              <a:rPr lang="en-US"/>
              <a:t>28pt Intel Clear pro Headline</a:t>
            </a:r>
          </a:p>
        </p:txBody>
      </p:sp>
      <p:sp>
        <p:nvSpPr>
          <p:cNvPr id="3" name="Slide Number Placeholder 5">
            <a:extLst>
              <a:ext uri="{FF2B5EF4-FFF2-40B4-BE49-F238E27FC236}">
                <a16:creationId xmlns:a16="http://schemas.microsoft.com/office/drawing/2014/main" id="{2CFB228F-DAF4-4E31-A47B-4378DE10560F}"/>
              </a:ext>
            </a:extLst>
          </p:cNvPr>
          <p:cNvSpPr>
            <a:spLocks noGrp="1"/>
          </p:cNvSpPr>
          <p:nvPr>
            <p:ph type="sldNum" sz="quarter" idx="12"/>
          </p:nvPr>
        </p:nvSpPr>
        <p:spPr>
          <a:xfrm>
            <a:off x="9163136" y="6432516"/>
            <a:ext cx="2844800" cy="365125"/>
          </a:xfrm>
        </p:spPr>
        <p:txBody>
          <a:bodyPr/>
          <a:lstStyle>
            <a:lvl1pPr>
              <a:defRPr/>
            </a:lvl1pPr>
          </a:lstStyle>
          <a:p>
            <a:fld id="{57A8BED9-DBCE-4678-A762-A6BD1C469CC7}" type="slidenum">
              <a:rPr lang="en-US" smtClean="0"/>
              <a:pPr/>
              <a:t>‹#›</a:t>
            </a:fld>
            <a:endParaRPr lang="en-US"/>
          </a:p>
        </p:txBody>
      </p:sp>
    </p:spTree>
    <p:extLst>
      <p:ext uri="{BB962C8B-B14F-4D97-AF65-F5344CB8AC3E}">
        <p14:creationId xmlns:p14="http://schemas.microsoft.com/office/powerpoint/2010/main" val="375340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Subtitle">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304702"/>
            <a:ext cx="11023603" cy="582724"/>
          </a:xfrm>
        </p:spPr>
        <p:txBody>
          <a:bodyPr/>
          <a:lstStyle>
            <a:lvl1pPr>
              <a:defRPr sz="4267">
                <a:solidFill>
                  <a:schemeClr val="tx1"/>
                </a:solidFill>
              </a:defRPr>
            </a:lvl1pPr>
          </a:lstStyle>
          <a:p>
            <a:r>
              <a:rPr lang="en-US"/>
              <a:t>Click to edit title</a:t>
            </a:r>
          </a:p>
        </p:txBody>
      </p:sp>
      <p:sp>
        <p:nvSpPr>
          <p:cNvPr id="3" name="Slide Number Placeholder 2"/>
          <p:cNvSpPr>
            <a:spLocks noGrp="1"/>
          </p:cNvSpPr>
          <p:nvPr>
            <p:ph type="sldNum" sz="quarter" idx="14"/>
          </p:nvPr>
        </p:nvSpPr>
        <p:spPr/>
        <p:txBody>
          <a:bodyPr/>
          <a:lstStyle/>
          <a:p>
            <a:pPr algn="l" defTabSz="609585" eaLnBrk="0" fontAlgn="base" hangingPunct="0">
              <a:spcBef>
                <a:spcPct val="50000"/>
              </a:spcBef>
              <a:spcAft>
                <a:spcPct val="0"/>
              </a:spcAft>
              <a:defRPr/>
            </a:pPr>
            <a:fld id="{FD44707B-D922-47D5-BD24-D96E91B70543}" type="slidenum">
              <a:rPr lang="en-US" smtClean="0">
                <a:solidFill>
                  <a:srgbClr val="FFFFFF"/>
                </a:solidFill>
                <a:cs typeface="Arial" panose="020B0604020202020204" pitchFamily="34" charset="0"/>
              </a:rPr>
              <a:pPr algn="l" defTabSz="609585" eaLnBrk="0" fontAlgn="base" hangingPunct="0">
                <a:spcBef>
                  <a:spcPct val="50000"/>
                </a:spcBef>
                <a:spcAft>
                  <a:spcPct val="0"/>
                </a:spcAft>
                <a:defRPr/>
              </a:pPr>
              <a:t>‹#›</a:t>
            </a:fld>
            <a:endParaRPr lang="en-US">
              <a:solidFill>
                <a:srgbClr val="FFFFFF"/>
              </a:solidFill>
              <a:cs typeface="Arial" panose="020B0604020202020204" pitchFamily="34" charset="0"/>
            </a:endParaRPr>
          </a:p>
        </p:txBody>
      </p:sp>
      <p:sp>
        <p:nvSpPr>
          <p:cNvPr id="4" name="Subtitle Placeholder">
            <a:extLst>
              <a:ext uri="{FF2B5EF4-FFF2-40B4-BE49-F238E27FC236}">
                <a16:creationId xmlns:a16="http://schemas.microsoft.com/office/drawing/2014/main" id="{1DF02EC8-DEA4-495A-B241-901016364695}"/>
              </a:ext>
            </a:extLst>
          </p:cNvPr>
          <p:cNvSpPr>
            <a:spLocks noGrp="1"/>
          </p:cNvSpPr>
          <p:nvPr>
            <p:ph type="body" sz="quarter" idx="15" hasCustomPrompt="1"/>
          </p:nvPr>
        </p:nvSpPr>
        <p:spPr>
          <a:xfrm>
            <a:off x="585216" y="845612"/>
            <a:ext cx="11021568" cy="431800"/>
          </a:xfrm>
        </p:spPr>
        <p:txBody>
          <a:bodyPr tIns="0"/>
          <a:lstStyle>
            <a:lvl1pPr>
              <a:defRPr sz="1867">
                <a:solidFill>
                  <a:srgbClr val="7ED2F6"/>
                </a:solidFill>
              </a:defRPr>
            </a:lvl1pPr>
          </a:lstStyle>
          <a:p>
            <a:pPr lvl="0"/>
            <a:r>
              <a:rPr lang="en-US"/>
              <a:t>Subtitle</a:t>
            </a:r>
            <a:endParaRPr lang="en-IN"/>
          </a:p>
        </p:txBody>
      </p:sp>
      <p:sp>
        <p:nvSpPr>
          <p:cNvPr id="5" name="Rectangle 7">
            <a:extLst>
              <a:ext uri="{FF2B5EF4-FFF2-40B4-BE49-F238E27FC236}">
                <a16:creationId xmlns:a16="http://schemas.microsoft.com/office/drawing/2014/main" id="{862DFA37-4CA4-4445-A10A-423A9C5127F1}"/>
              </a:ext>
            </a:extLst>
          </p:cNvPr>
          <p:cNvSpPr/>
          <p:nvPr userDrawn="1"/>
        </p:nvSpPr>
        <p:spPr>
          <a:xfrm>
            <a:off x="0" y="6290268"/>
            <a:ext cx="12192000" cy="563165"/>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6" name="Straight Connector 5">
            <a:extLst>
              <a:ext uri="{FF2B5EF4-FFF2-40B4-BE49-F238E27FC236}">
                <a16:creationId xmlns:a16="http://schemas.microsoft.com/office/drawing/2014/main" id="{EE1EE0FB-662F-43AC-A068-D9E9BAFB9446}"/>
              </a:ext>
            </a:extLst>
          </p:cNvPr>
          <p:cNvCxnSpPr/>
          <p:nvPr userDrawn="1"/>
        </p:nvCxnSpPr>
        <p:spPr>
          <a:xfrm>
            <a:off x="11633712" y="6516195"/>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D3E7164D-CC01-4BB1-BE45-361B9876CB6E}"/>
              </a:ext>
            </a:extLst>
          </p:cNvPr>
          <p:cNvSpPr txBox="1">
            <a:spLocks/>
          </p:cNvSpPr>
          <p:nvPr userDrawn="1"/>
        </p:nvSpPr>
        <p:spPr>
          <a:xfrm>
            <a:off x="11797792" y="6553152"/>
            <a:ext cx="171522" cy="164212"/>
          </a:xfrm>
          <a:prstGeom prst="rect">
            <a:avLst/>
          </a:prstGeom>
          <a:noFill/>
          <a:ln w="50800" algn="ctr">
            <a:noFill/>
            <a:miter lim="800000"/>
            <a:headEnd type="none" w="sm" len="sm"/>
            <a:tailEnd type="none" w="sm" len="sm"/>
          </a:ln>
          <a:effectLst/>
        </p:spPr>
        <p:txBody>
          <a:bodyPr wrap="none" lIns="0" tIns="0" rIns="0" bIns="0" anchor="ctr" anchorCtr="0">
            <a:spAutoFit/>
          </a:bodyPr>
          <a:lstStyle>
            <a:defPPr>
              <a:defRPr lang="en-US"/>
            </a:defPPr>
            <a:lvl1pPr marL="0" algn="l" defTabSz="914400" rtl="0" eaLnBrk="1" latinLnBrk="0" hangingPunct="1">
              <a:defRPr lang="en-US" sz="800" kern="1200" smtClean="0">
                <a:solidFill>
                  <a:srgbClr val="FFFFFF"/>
                </a:solidFill>
                <a:latin typeface="+mn-lt"/>
                <a:ea typeface="+mn-ea"/>
                <a:cs typeface="Intel Clear" panose="020B06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FD44707B-D922-47D5-BD24-D96E91B70543}" type="slidenum">
              <a:rPr lang="en-IN" sz="1067" smtClean="0"/>
              <a:pPr eaLnBrk="0" fontAlgn="base" hangingPunct="0">
                <a:spcBef>
                  <a:spcPct val="50000"/>
                </a:spcBef>
                <a:spcAft>
                  <a:spcPct val="0"/>
                </a:spcAft>
              </a:pPr>
              <a:t>‹#›</a:t>
            </a:fld>
            <a:endParaRPr lang="en-IN" sz="1067"/>
          </a:p>
        </p:txBody>
      </p:sp>
      <p:grpSp>
        <p:nvGrpSpPr>
          <p:cNvPr id="8" name="Group 7">
            <a:extLst>
              <a:ext uri="{FF2B5EF4-FFF2-40B4-BE49-F238E27FC236}">
                <a16:creationId xmlns:a16="http://schemas.microsoft.com/office/drawing/2014/main" id="{EB954E69-D141-4AC7-933D-A6EAB12C7560}"/>
              </a:ext>
            </a:extLst>
          </p:cNvPr>
          <p:cNvGrpSpPr/>
          <p:nvPr userDrawn="1"/>
        </p:nvGrpSpPr>
        <p:grpSpPr>
          <a:xfrm>
            <a:off x="11027965" y="6486789"/>
            <a:ext cx="452539" cy="298259"/>
            <a:chOff x="451796" y="386081"/>
            <a:chExt cx="1249194" cy="823318"/>
          </a:xfrm>
        </p:grpSpPr>
        <p:sp>
          <p:nvSpPr>
            <p:cNvPr id="9" name="Freeform 36">
              <a:extLst>
                <a:ext uri="{FF2B5EF4-FFF2-40B4-BE49-F238E27FC236}">
                  <a16:creationId xmlns:a16="http://schemas.microsoft.com/office/drawing/2014/main" id="{E2471882-8ACC-4B4D-8844-1FFF6E2808B3}"/>
                </a:ext>
              </a:extLst>
            </p:cNvPr>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 name="Freeform 37">
              <a:extLst>
                <a:ext uri="{FF2B5EF4-FFF2-40B4-BE49-F238E27FC236}">
                  <a16:creationId xmlns:a16="http://schemas.microsoft.com/office/drawing/2014/main" id="{F2ABE839-E2EC-4664-BADE-9A61D08758AF}"/>
                </a:ext>
              </a:extLst>
            </p:cNvPr>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sp>
        <p:nvSpPr>
          <p:cNvPr id="11" name="TextBox 10">
            <a:extLst>
              <a:ext uri="{FF2B5EF4-FFF2-40B4-BE49-F238E27FC236}">
                <a16:creationId xmlns:a16="http://schemas.microsoft.com/office/drawing/2014/main" id="{856A53DF-290B-4388-930A-A5D23C41E23B}"/>
              </a:ext>
            </a:extLst>
          </p:cNvPr>
          <p:cNvSpPr txBox="1"/>
          <p:nvPr userDrawn="1"/>
        </p:nvSpPr>
        <p:spPr>
          <a:xfrm>
            <a:off x="471950" y="6520159"/>
            <a:ext cx="2135521" cy="215444"/>
          </a:xfrm>
          <a:prstGeom prst="rect">
            <a:avLst/>
          </a:prstGeom>
          <a:noFill/>
        </p:spPr>
        <p:txBody>
          <a:bodyPr wrap="none" rtlCol="0" anchor="ctr" anchorCtr="0">
            <a:spAutoFit/>
          </a:bodyPr>
          <a:lstStyle/>
          <a:p>
            <a:pPr algn="l"/>
            <a:r>
              <a:rPr lang="en-US" sz="800" dirty="0">
                <a:solidFill>
                  <a:srgbClr val="FFFFFF"/>
                </a:solidFill>
                <a:latin typeface="+mn-lt"/>
              </a:rPr>
              <a:t>Vision &amp; Edge AI,</a:t>
            </a:r>
            <a:r>
              <a:rPr lang="en-US" sz="800" baseline="0" dirty="0">
                <a:solidFill>
                  <a:srgbClr val="FFFFFF"/>
                </a:solidFill>
                <a:latin typeface="+mn-lt"/>
              </a:rPr>
              <a:t> </a:t>
            </a:r>
            <a:r>
              <a:rPr lang="en-US" sz="800" dirty="0">
                <a:solidFill>
                  <a:srgbClr val="FFFFFF"/>
                </a:solidFill>
                <a:latin typeface="+mn-lt"/>
              </a:rPr>
              <a:t>Internet of Things Group</a:t>
            </a:r>
          </a:p>
        </p:txBody>
      </p:sp>
      <p:sp>
        <p:nvSpPr>
          <p:cNvPr id="12" name="TextBox 11">
            <a:extLst>
              <a:ext uri="{FF2B5EF4-FFF2-40B4-BE49-F238E27FC236}">
                <a16:creationId xmlns:a16="http://schemas.microsoft.com/office/drawing/2014/main" id="{AA91D59B-F281-42FF-B31C-4507E021E7BE}"/>
              </a:ext>
            </a:extLst>
          </p:cNvPr>
          <p:cNvSpPr txBox="1"/>
          <p:nvPr userDrawn="1"/>
        </p:nvSpPr>
        <p:spPr>
          <a:xfrm>
            <a:off x="5200242" y="6520159"/>
            <a:ext cx="978153" cy="215444"/>
          </a:xfrm>
          <a:prstGeom prst="rect">
            <a:avLst/>
          </a:prstGeom>
          <a:noFill/>
        </p:spPr>
        <p:txBody>
          <a:bodyPr wrap="none" rtlCol="0" anchor="ctr" anchorCtr="0">
            <a:spAutoFit/>
          </a:bodyPr>
          <a:lstStyle/>
          <a:p>
            <a:pPr algn="l"/>
            <a:r>
              <a:rPr lang="en-US" sz="800" dirty="0">
                <a:solidFill>
                  <a:srgbClr val="FFFFFF"/>
                </a:solidFill>
                <a:latin typeface="+mn-lt"/>
              </a:rPr>
              <a:t>Intel Corporation</a:t>
            </a:r>
          </a:p>
        </p:txBody>
      </p:sp>
    </p:spTree>
    <p:extLst>
      <p:ext uri="{BB962C8B-B14F-4D97-AF65-F5344CB8AC3E}">
        <p14:creationId xmlns:p14="http://schemas.microsoft.com/office/powerpoint/2010/main" val="12353824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936E-ACCD-4123-9EB5-61FBE43FC7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F91A9F-B33B-4055-9A13-A2E93ECEC8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FAC27C-45DD-4CC3-B5F8-2EED881F92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318A8B-87D0-4A91-A769-BD3205C90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EC580C-BC21-4CA5-9FB1-DC759B4DB6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7FC7B2-BFFB-4220-85DF-6BEA3831398A}"/>
              </a:ext>
            </a:extLst>
          </p:cNvPr>
          <p:cNvSpPr>
            <a:spLocks noGrp="1"/>
          </p:cNvSpPr>
          <p:nvPr>
            <p:ph type="dt" sz="half" idx="10"/>
          </p:nvPr>
        </p:nvSpPr>
        <p:spPr/>
        <p:txBody>
          <a:bodyPr/>
          <a:lstStyle/>
          <a:p>
            <a:fld id="{1112B16A-53BA-4D61-A2E0-06BEAAF4A8C5}" type="datetimeFigureOut">
              <a:rPr lang="en-US" smtClean="0"/>
              <a:t>8/12/2020</a:t>
            </a:fld>
            <a:endParaRPr lang="en-US"/>
          </a:p>
        </p:txBody>
      </p:sp>
      <p:sp>
        <p:nvSpPr>
          <p:cNvPr id="8" name="Footer Placeholder 7">
            <a:extLst>
              <a:ext uri="{FF2B5EF4-FFF2-40B4-BE49-F238E27FC236}">
                <a16:creationId xmlns:a16="http://schemas.microsoft.com/office/drawing/2014/main" id="{40182ADC-D54D-4A15-8933-37A56E1894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9EC75-2399-4FED-8AE9-03D5A13971CD}"/>
              </a:ext>
            </a:extLst>
          </p:cNvPr>
          <p:cNvSpPr>
            <a:spLocks noGrp="1"/>
          </p:cNvSpPr>
          <p:nvPr>
            <p:ph type="sldNum" sz="quarter" idx="12"/>
          </p:nvPr>
        </p:nvSpPr>
        <p:spPr/>
        <p:txBody>
          <a:bodyPr/>
          <a:lstStyle/>
          <a:p>
            <a:fld id="{DB607110-C557-4CCA-AE53-453C8C6B1D25}" type="slidenum">
              <a:rPr lang="en-US" smtClean="0"/>
              <a:t>‹#›</a:t>
            </a:fld>
            <a:endParaRPr lang="en-US"/>
          </a:p>
        </p:txBody>
      </p:sp>
    </p:spTree>
    <p:extLst>
      <p:ext uri="{BB962C8B-B14F-4D97-AF65-F5344CB8AC3E}">
        <p14:creationId xmlns:p14="http://schemas.microsoft.com/office/powerpoint/2010/main" val="147376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4486-32CE-42C4-B9CC-8C9BF0A8DF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DB82F-0DA2-4AAC-BF6A-9A19AB916F9E}"/>
              </a:ext>
            </a:extLst>
          </p:cNvPr>
          <p:cNvSpPr>
            <a:spLocks noGrp="1"/>
          </p:cNvSpPr>
          <p:nvPr>
            <p:ph type="dt" sz="half" idx="10"/>
          </p:nvPr>
        </p:nvSpPr>
        <p:spPr/>
        <p:txBody>
          <a:bodyPr/>
          <a:lstStyle/>
          <a:p>
            <a:fld id="{1112B16A-53BA-4D61-A2E0-06BEAAF4A8C5}" type="datetimeFigureOut">
              <a:rPr lang="en-US" smtClean="0"/>
              <a:t>8/12/2020</a:t>
            </a:fld>
            <a:endParaRPr lang="en-US"/>
          </a:p>
        </p:txBody>
      </p:sp>
      <p:sp>
        <p:nvSpPr>
          <p:cNvPr id="4" name="Footer Placeholder 3">
            <a:extLst>
              <a:ext uri="{FF2B5EF4-FFF2-40B4-BE49-F238E27FC236}">
                <a16:creationId xmlns:a16="http://schemas.microsoft.com/office/drawing/2014/main" id="{78BDE950-166B-4378-9C48-D663EDEF95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8D5989-3190-447A-9E49-3D79B37F3F92}"/>
              </a:ext>
            </a:extLst>
          </p:cNvPr>
          <p:cNvSpPr>
            <a:spLocks noGrp="1"/>
          </p:cNvSpPr>
          <p:nvPr>
            <p:ph type="sldNum" sz="quarter" idx="12"/>
          </p:nvPr>
        </p:nvSpPr>
        <p:spPr/>
        <p:txBody>
          <a:bodyPr/>
          <a:lstStyle/>
          <a:p>
            <a:fld id="{DB607110-C557-4CCA-AE53-453C8C6B1D25}" type="slidenum">
              <a:rPr lang="en-US" smtClean="0"/>
              <a:t>‹#›</a:t>
            </a:fld>
            <a:endParaRPr lang="en-US"/>
          </a:p>
        </p:txBody>
      </p:sp>
    </p:spTree>
    <p:extLst>
      <p:ext uri="{BB962C8B-B14F-4D97-AF65-F5344CB8AC3E}">
        <p14:creationId xmlns:p14="http://schemas.microsoft.com/office/powerpoint/2010/main" val="346407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1E3622-D040-486A-B46B-E9BB2FB76C80}"/>
              </a:ext>
            </a:extLst>
          </p:cNvPr>
          <p:cNvSpPr>
            <a:spLocks noGrp="1"/>
          </p:cNvSpPr>
          <p:nvPr>
            <p:ph type="dt" sz="half" idx="10"/>
          </p:nvPr>
        </p:nvSpPr>
        <p:spPr/>
        <p:txBody>
          <a:bodyPr/>
          <a:lstStyle/>
          <a:p>
            <a:fld id="{1112B16A-53BA-4D61-A2E0-06BEAAF4A8C5}" type="datetimeFigureOut">
              <a:rPr lang="en-US" smtClean="0"/>
              <a:t>8/12/2020</a:t>
            </a:fld>
            <a:endParaRPr lang="en-US"/>
          </a:p>
        </p:txBody>
      </p:sp>
      <p:sp>
        <p:nvSpPr>
          <p:cNvPr id="3" name="Footer Placeholder 2">
            <a:extLst>
              <a:ext uri="{FF2B5EF4-FFF2-40B4-BE49-F238E27FC236}">
                <a16:creationId xmlns:a16="http://schemas.microsoft.com/office/drawing/2014/main" id="{8A0E6DD0-10FE-466C-AADF-27997494E7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0493B4-0041-43D7-93C5-5059F8E7B105}"/>
              </a:ext>
            </a:extLst>
          </p:cNvPr>
          <p:cNvSpPr>
            <a:spLocks noGrp="1"/>
          </p:cNvSpPr>
          <p:nvPr>
            <p:ph type="sldNum" sz="quarter" idx="12"/>
          </p:nvPr>
        </p:nvSpPr>
        <p:spPr/>
        <p:txBody>
          <a:bodyPr/>
          <a:lstStyle/>
          <a:p>
            <a:fld id="{DB607110-C557-4CCA-AE53-453C8C6B1D25}" type="slidenum">
              <a:rPr lang="en-US" smtClean="0"/>
              <a:t>‹#›</a:t>
            </a:fld>
            <a:endParaRPr lang="en-US"/>
          </a:p>
        </p:txBody>
      </p:sp>
    </p:spTree>
    <p:extLst>
      <p:ext uri="{BB962C8B-B14F-4D97-AF65-F5344CB8AC3E}">
        <p14:creationId xmlns:p14="http://schemas.microsoft.com/office/powerpoint/2010/main" val="361893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03BF-D1AA-4CFD-8C82-E5769190CE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F447DD-42EF-4EC7-B460-538C03666F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F6B846-DB3B-4791-9AC6-5CDC3C6B5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EEF1C-B605-455C-B6F3-D7DDC2C22555}"/>
              </a:ext>
            </a:extLst>
          </p:cNvPr>
          <p:cNvSpPr>
            <a:spLocks noGrp="1"/>
          </p:cNvSpPr>
          <p:nvPr>
            <p:ph type="dt" sz="half" idx="10"/>
          </p:nvPr>
        </p:nvSpPr>
        <p:spPr/>
        <p:txBody>
          <a:bodyPr/>
          <a:lstStyle/>
          <a:p>
            <a:fld id="{1112B16A-53BA-4D61-A2E0-06BEAAF4A8C5}" type="datetimeFigureOut">
              <a:rPr lang="en-US" smtClean="0"/>
              <a:t>8/12/2020</a:t>
            </a:fld>
            <a:endParaRPr lang="en-US"/>
          </a:p>
        </p:txBody>
      </p:sp>
      <p:sp>
        <p:nvSpPr>
          <p:cNvPr id="6" name="Footer Placeholder 5">
            <a:extLst>
              <a:ext uri="{FF2B5EF4-FFF2-40B4-BE49-F238E27FC236}">
                <a16:creationId xmlns:a16="http://schemas.microsoft.com/office/drawing/2014/main" id="{E9CD54B1-D8D6-43A9-871B-0A9FF7BBE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67439E-4636-4C1F-AAAA-7BE62264DA97}"/>
              </a:ext>
            </a:extLst>
          </p:cNvPr>
          <p:cNvSpPr>
            <a:spLocks noGrp="1"/>
          </p:cNvSpPr>
          <p:nvPr>
            <p:ph type="sldNum" sz="quarter" idx="12"/>
          </p:nvPr>
        </p:nvSpPr>
        <p:spPr/>
        <p:txBody>
          <a:bodyPr/>
          <a:lstStyle/>
          <a:p>
            <a:fld id="{DB607110-C557-4CCA-AE53-453C8C6B1D25}" type="slidenum">
              <a:rPr lang="en-US" smtClean="0"/>
              <a:t>‹#›</a:t>
            </a:fld>
            <a:endParaRPr lang="en-US"/>
          </a:p>
        </p:txBody>
      </p:sp>
    </p:spTree>
    <p:extLst>
      <p:ext uri="{BB962C8B-B14F-4D97-AF65-F5344CB8AC3E}">
        <p14:creationId xmlns:p14="http://schemas.microsoft.com/office/powerpoint/2010/main" val="114754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F336-2919-4D10-91B4-9ED0F98FAB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ECAD8-AF63-4ECE-9F39-A0C38D48AE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55C1D2-7C43-4800-BFED-76BC2DC11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4593B-FBC5-4877-80A6-8F6F243022F2}"/>
              </a:ext>
            </a:extLst>
          </p:cNvPr>
          <p:cNvSpPr>
            <a:spLocks noGrp="1"/>
          </p:cNvSpPr>
          <p:nvPr>
            <p:ph type="dt" sz="half" idx="10"/>
          </p:nvPr>
        </p:nvSpPr>
        <p:spPr/>
        <p:txBody>
          <a:bodyPr/>
          <a:lstStyle/>
          <a:p>
            <a:fld id="{1112B16A-53BA-4D61-A2E0-06BEAAF4A8C5}" type="datetimeFigureOut">
              <a:rPr lang="en-US" smtClean="0"/>
              <a:t>8/12/2020</a:t>
            </a:fld>
            <a:endParaRPr lang="en-US"/>
          </a:p>
        </p:txBody>
      </p:sp>
      <p:sp>
        <p:nvSpPr>
          <p:cNvPr id="6" name="Footer Placeholder 5">
            <a:extLst>
              <a:ext uri="{FF2B5EF4-FFF2-40B4-BE49-F238E27FC236}">
                <a16:creationId xmlns:a16="http://schemas.microsoft.com/office/drawing/2014/main" id="{2F4F518B-B73D-4500-97A8-55039759F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006D63-6677-4AA5-8A18-7CB19B301D65}"/>
              </a:ext>
            </a:extLst>
          </p:cNvPr>
          <p:cNvSpPr>
            <a:spLocks noGrp="1"/>
          </p:cNvSpPr>
          <p:nvPr>
            <p:ph type="sldNum" sz="quarter" idx="12"/>
          </p:nvPr>
        </p:nvSpPr>
        <p:spPr/>
        <p:txBody>
          <a:bodyPr/>
          <a:lstStyle/>
          <a:p>
            <a:fld id="{DB607110-C557-4CCA-AE53-453C8C6B1D25}" type="slidenum">
              <a:rPr lang="en-US" smtClean="0"/>
              <a:t>‹#›</a:t>
            </a:fld>
            <a:endParaRPr lang="en-US"/>
          </a:p>
        </p:txBody>
      </p:sp>
    </p:spTree>
    <p:extLst>
      <p:ext uri="{BB962C8B-B14F-4D97-AF65-F5344CB8AC3E}">
        <p14:creationId xmlns:p14="http://schemas.microsoft.com/office/powerpoint/2010/main" val="21420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BEDF25-0D7C-405B-9E15-9BC086147E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7C91D7-B314-4F10-A31E-4D468A0A4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A547E-46BD-403C-B2C2-F2FD1B701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2B16A-53BA-4D61-A2E0-06BEAAF4A8C5}" type="datetimeFigureOut">
              <a:rPr lang="en-US" smtClean="0"/>
              <a:t>8/12/2020</a:t>
            </a:fld>
            <a:endParaRPr lang="en-US"/>
          </a:p>
        </p:txBody>
      </p:sp>
      <p:sp>
        <p:nvSpPr>
          <p:cNvPr id="5" name="Footer Placeholder 4">
            <a:extLst>
              <a:ext uri="{FF2B5EF4-FFF2-40B4-BE49-F238E27FC236}">
                <a16:creationId xmlns:a16="http://schemas.microsoft.com/office/drawing/2014/main" id="{95A8536F-BA62-4362-A423-D8CFDAB980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EA70E7-D697-4D1E-B466-B564AC946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07110-C557-4CCA-AE53-453C8C6B1D25}" type="slidenum">
              <a:rPr lang="en-US" smtClean="0"/>
              <a:t>‹#›</a:t>
            </a:fld>
            <a:endParaRPr lang="en-US"/>
          </a:p>
        </p:txBody>
      </p:sp>
    </p:spTree>
    <p:extLst>
      <p:ext uri="{BB962C8B-B14F-4D97-AF65-F5344CB8AC3E}">
        <p14:creationId xmlns:p14="http://schemas.microsoft.com/office/powerpoint/2010/main" val="2435446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483" y="1094128"/>
            <a:ext cx="10974916" cy="852064"/>
          </a:xfrm>
          <a:prstGeom prst="rect">
            <a:avLst/>
          </a:prstGeom>
        </p:spPr>
        <p:txBody>
          <a:bodyPr vert="horz" lIns="0" tIns="0" rIns="0" bIns="0" rtlCol="0" anchor="t" anchorCtr="0">
            <a:noAutofit/>
          </a:bodyPr>
          <a:lstStyle/>
          <a:p>
            <a:r>
              <a:rPr lang="en-US"/>
              <a:t>48pt Intel Clear pro bold Headline</a:t>
            </a:r>
          </a:p>
        </p:txBody>
      </p:sp>
      <p:sp>
        <p:nvSpPr>
          <p:cNvPr id="3" name="Text Placeholder 2"/>
          <p:cNvSpPr>
            <a:spLocks noGrp="1"/>
          </p:cNvSpPr>
          <p:nvPr>
            <p:ph type="body" idx="1"/>
          </p:nvPr>
        </p:nvSpPr>
        <p:spPr>
          <a:xfrm>
            <a:off x="607484" y="2028989"/>
            <a:ext cx="10970683" cy="4567767"/>
          </a:xfrm>
          <a:prstGeom prst="rect">
            <a:avLst/>
          </a:prstGeom>
        </p:spPr>
        <p:txBody>
          <a:bodyPr vert="horz" lIns="0" tIns="0" rIns="0" bIns="0" rtlCol="0">
            <a:noAutofit/>
          </a:bodyPr>
          <a:lstStyle/>
          <a:p>
            <a:pPr lvl="0"/>
            <a:r>
              <a:rPr lang="en-US"/>
              <a:t>16pt Intel Clear body text</a:t>
            </a:r>
          </a:p>
          <a:p>
            <a:pPr lvl="1"/>
            <a:r>
              <a:rPr lang="en-US"/>
              <a:t>14pt Intel Clear bullet one</a:t>
            </a:r>
          </a:p>
          <a:p>
            <a:pPr lvl="2"/>
            <a:r>
              <a:rPr lang="en-US"/>
              <a:t>14pt Intel Clear sub-bullet</a:t>
            </a:r>
          </a:p>
          <a:p>
            <a:pPr lvl="3"/>
            <a:r>
              <a:rPr lang="en-US"/>
              <a:t>12pt Intel Clear fourth level</a:t>
            </a:r>
          </a:p>
          <a:p>
            <a:pPr lvl="4"/>
            <a:r>
              <a:rPr lang="en-US"/>
              <a:t>12pt Intel Clear fifth level</a:t>
            </a:r>
          </a:p>
        </p:txBody>
      </p:sp>
      <p:sp>
        <p:nvSpPr>
          <p:cNvPr id="6" name="Slide Number Placeholder 5"/>
          <p:cNvSpPr>
            <a:spLocks noGrp="1"/>
          </p:cNvSpPr>
          <p:nvPr>
            <p:ph type="sldNum" sz="quarter" idx="4"/>
          </p:nvPr>
        </p:nvSpPr>
        <p:spPr>
          <a:xfrm>
            <a:off x="8739068" y="6286744"/>
            <a:ext cx="2844800" cy="365125"/>
          </a:xfrm>
          <a:prstGeom prst="rect">
            <a:avLst/>
          </a:prstGeom>
        </p:spPr>
        <p:txBody>
          <a:bodyPr vert="horz" lIns="0" tIns="0" rIns="0" bIns="0" rtlCol="0" anchor="ctr"/>
          <a:lstStyle>
            <a:lvl1pPr algn="r">
              <a:defRPr sz="1067">
                <a:solidFill>
                  <a:srgbClr val="000000"/>
                </a:solidFill>
                <a:latin typeface="+mn-lt"/>
                <a:cs typeface="Intel Clear"/>
              </a:defRPr>
            </a:lvl1pPr>
          </a:lstStyle>
          <a:p>
            <a:fld id="{EE2556C5-CE8C-6547-B838-EA80C61A4AF7}" type="slidenum">
              <a:rPr lang="en-US" smtClean="0"/>
              <a:pPr/>
              <a:t>‹#›</a:t>
            </a:fld>
            <a:endParaRPr lang="en-US"/>
          </a:p>
        </p:txBody>
      </p:sp>
      <p:pic>
        <p:nvPicPr>
          <p:cNvPr id="13" name="Picture 2" descr="\\.psf\Home\Desktop\Intel.png"/>
          <p:cNvPicPr>
            <a:picLocks noChangeAspect="1" noChangeArrowheads="1"/>
          </p:cNvPicPr>
          <p:nvPr userDrawn="1"/>
        </p:nvPicPr>
        <p:blipFill>
          <a:blip r:embed="rId33" cstate="email">
            <a:extLst>
              <a:ext uri="{28A0092B-C50C-407E-A947-70E740481C1C}">
                <a14:useLocalDpi xmlns:a14="http://schemas.microsoft.com/office/drawing/2010/main" val="0"/>
              </a:ext>
            </a:extLst>
          </a:blip>
          <a:srcRect/>
          <a:stretch>
            <a:fillRect/>
          </a:stretch>
        </p:blipFill>
        <p:spPr bwMode="auto">
          <a:xfrm>
            <a:off x="607484" y="6295761"/>
            <a:ext cx="485781" cy="32017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Footer Placeholder 3">
            <a:extLst>
              <a:ext uri="{FF2B5EF4-FFF2-40B4-BE49-F238E27FC236}">
                <a16:creationId xmlns:a16="http://schemas.microsoft.com/office/drawing/2014/main" id="{88865EBC-ED64-4645-A86C-F3B6CACAE6B3}"/>
              </a:ext>
            </a:extLst>
          </p:cNvPr>
          <p:cNvSpPr>
            <a:spLocks noGrp="1"/>
          </p:cNvSpPr>
          <p:nvPr>
            <p:ph type="ftr" sz="quarter" idx="3"/>
          </p:nvPr>
        </p:nvSpPr>
        <p:spPr>
          <a:xfrm>
            <a:off x="607483" y="169185"/>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INTEL® DISTRIBUTION OF O</a:t>
            </a:r>
            <a:r>
              <a:rPr lang="en-US" sz="800"/>
              <a:t>PEN</a:t>
            </a:r>
            <a:r>
              <a:rPr lang="en-US"/>
              <a:t>VINO™ TOOLKIT</a:t>
            </a:r>
          </a:p>
        </p:txBody>
      </p:sp>
    </p:spTree>
    <p:extLst>
      <p:ext uri="{BB962C8B-B14F-4D97-AF65-F5344CB8AC3E}">
        <p14:creationId xmlns:p14="http://schemas.microsoft.com/office/powerpoint/2010/main" val="903130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09585" rtl="0" eaLnBrk="1" latinLnBrk="0" hangingPunct="1">
        <a:lnSpc>
          <a:spcPct val="75000"/>
        </a:lnSpc>
        <a:spcBef>
          <a:spcPct val="0"/>
        </a:spcBef>
        <a:buNone/>
        <a:defRPr sz="6400" b="0" i="0" kern="1200" cap="all" spc="0" normalizeH="0" baseline="0">
          <a:solidFill>
            <a:schemeClr val="tx1"/>
          </a:solidFill>
          <a:latin typeface="+mj-lt"/>
          <a:ea typeface="Intel Clear"/>
          <a:cs typeface="Intel Clear Pro Bold"/>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133"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1867" kern="1200" baseline="0">
          <a:solidFill>
            <a:schemeClr val="tx2"/>
          </a:solidFill>
          <a:latin typeface="+mn-lt"/>
          <a:ea typeface="+mn-ea"/>
          <a:cs typeface="Intel Clear" panose="020B0604020203020204" pitchFamily="34" charset="0"/>
        </a:defRPr>
      </a:lvl2pPr>
      <a:lvl3pPr marL="607469" indent="-224361" algn="l" defTabSz="609585" rtl="0" eaLnBrk="1" latinLnBrk="0" hangingPunct="1">
        <a:spcBef>
          <a:spcPts val="1067"/>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3pPr>
      <a:lvl4pPr marL="918610" indent="-232828" algn="l" defTabSz="609585"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221287" indent="-222245" algn="l" defTabSz="609585" rtl="0" eaLnBrk="1" latinLnBrk="0" hangingPunct="1">
        <a:spcBef>
          <a:spcPct val="200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hyperlink" Target="https://gstreamer.freedesktop.org/data/doc/gstreamer/head/manual/manual.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8" Type="http://schemas.openxmlformats.org/officeDocument/2006/relationships/hyperlink" Target="https://software.seek.intel.com/openvino-webinar-series" TargetMode="External"/><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Deep Learning streamer</a:t>
            </a:r>
            <a:br>
              <a:rPr lang="en-US" dirty="0"/>
            </a:br>
            <a:endParaRPr lang="en-US" dirty="0"/>
          </a:p>
        </p:txBody>
      </p:sp>
    </p:spTree>
    <p:extLst>
      <p:ext uri="{BB962C8B-B14F-4D97-AF65-F5344CB8AC3E}">
        <p14:creationId xmlns:p14="http://schemas.microsoft.com/office/powerpoint/2010/main" val="1696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C2FE16-0FB8-4C6E-904C-E43D8396F7DB}"/>
              </a:ext>
            </a:extLst>
          </p:cNvPr>
          <p:cNvSpPr>
            <a:spLocks noGrp="1"/>
          </p:cNvSpPr>
          <p:nvPr>
            <p:ph type="title"/>
          </p:nvPr>
        </p:nvSpPr>
        <p:spPr/>
        <p:txBody>
          <a:bodyPr/>
          <a:lstStyle/>
          <a:p>
            <a:r>
              <a:rPr lang="en-US"/>
              <a:t>Introducing.. Dl streamer</a:t>
            </a:r>
          </a:p>
        </p:txBody>
      </p:sp>
      <p:sp>
        <p:nvSpPr>
          <p:cNvPr id="5" name="Footer Placeholder 4">
            <a:extLst>
              <a:ext uri="{FF2B5EF4-FFF2-40B4-BE49-F238E27FC236}">
                <a16:creationId xmlns:a16="http://schemas.microsoft.com/office/drawing/2014/main" id="{572539F8-9756-497C-87A8-919ACE9EC0D8}"/>
              </a:ext>
            </a:extLst>
          </p:cNvPr>
          <p:cNvSpPr>
            <a:spLocks noGrp="1"/>
          </p:cNvSpPr>
          <p:nvPr>
            <p:ph type="ftr" sz="quarter" idx="3"/>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33" b="1" i="0" u="none" strike="noStrike" kern="1200" cap="none" spc="400" normalizeH="0" baseline="0" noProof="0">
                <a:ln>
                  <a:noFill/>
                </a:ln>
                <a:solidFill>
                  <a:srgbClr val="000000"/>
                </a:solidFill>
                <a:effectLst/>
                <a:uLnTx/>
                <a:uFillTx/>
                <a:latin typeface="Intel Clear"/>
                <a:ea typeface="+mn-ea"/>
                <a:cs typeface="Intel Clear"/>
              </a:rPr>
              <a:t>INTEL® DISTRIBUTION OF O</a:t>
            </a:r>
            <a:r>
              <a:rPr kumimoji="0" lang="en-US" sz="800" b="1" i="0" u="none" strike="noStrike" kern="1200" cap="none" spc="400" normalizeH="0" baseline="0" noProof="0">
                <a:ln>
                  <a:noFill/>
                </a:ln>
                <a:solidFill>
                  <a:srgbClr val="000000"/>
                </a:solidFill>
                <a:effectLst/>
                <a:uLnTx/>
                <a:uFillTx/>
                <a:latin typeface="Intel Clear"/>
                <a:ea typeface="+mn-ea"/>
                <a:cs typeface="Intel Clear"/>
              </a:rPr>
              <a:t>PEN</a:t>
            </a:r>
            <a:r>
              <a:rPr kumimoji="0" lang="en-US" sz="933" b="1" i="0" u="none" strike="noStrike" kern="1200" cap="none" spc="400" normalizeH="0" baseline="0" noProof="0">
                <a:ln>
                  <a:noFill/>
                </a:ln>
                <a:solidFill>
                  <a:srgbClr val="000000"/>
                </a:solidFill>
                <a:effectLst/>
                <a:uLnTx/>
                <a:uFillTx/>
                <a:latin typeface="Intel Clear"/>
                <a:ea typeface="+mn-ea"/>
                <a:cs typeface="Intel Clear"/>
              </a:rPr>
              <a:t>VINO™ TOOLKIT</a:t>
            </a:r>
          </a:p>
        </p:txBody>
      </p:sp>
      <p:grpSp>
        <p:nvGrpSpPr>
          <p:cNvPr id="3" name="Group 2">
            <a:extLst>
              <a:ext uri="{FF2B5EF4-FFF2-40B4-BE49-F238E27FC236}">
                <a16:creationId xmlns:a16="http://schemas.microsoft.com/office/drawing/2014/main" id="{C50E42CC-7551-4D13-BF75-C75B885057BD}"/>
              </a:ext>
            </a:extLst>
          </p:cNvPr>
          <p:cNvGrpSpPr/>
          <p:nvPr/>
        </p:nvGrpSpPr>
        <p:grpSpPr>
          <a:xfrm>
            <a:off x="607485" y="3786365"/>
            <a:ext cx="9652124" cy="2062103"/>
            <a:chOff x="-1501174" y="1133356"/>
            <a:chExt cx="9749851" cy="2127376"/>
          </a:xfrm>
        </p:grpSpPr>
        <p:pic>
          <p:nvPicPr>
            <p:cNvPr id="8" name="Picture 2">
              <a:extLst>
                <a:ext uri="{FF2B5EF4-FFF2-40B4-BE49-F238E27FC236}">
                  <a16:creationId xmlns:a16="http://schemas.microsoft.com/office/drawing/2014/main" id="{6C76F515-D63F-41B2-AA4B-8C92EBF18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174" y="1764763"/>
              <a:ext cx="4354065" cy="12663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close up of a logo&#10;&#10;Description automatically generated">
              <a:extLst>
                <a:ext uri="{FF2B5EF4-FFF2-40B4-BE49-F238E27FC236}">
                  <a16:creationId xmlns:a16="http://schemas.microsoft.com/office/drawing/2014/main" id="{93866C39-1358-4B13-8383-11BC55EB9D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1634" y="2172864"/>
              <a:ext cx="3917043" cy="797771"/>
            </a:xfrm>
            <a:prstGeom prst="rect">
              <a:avLst/>
            </a:prstGeom>
          </p:spPr>
        </p:pic>
        <p:sp>
          <p:nvSpPr>
            <p:cNvPr id="10" name="Rectangle 9">
              <a:extLst>
                <a:ext uri="{FF2B5EF4-FFF2-40B4-BE49-F238E27FC236}">
                  <a16:creationId xmlns:a16="http://schemas.microsoft.com/office/drawing/2014/main" id="{E0649E87-31CC-4967-9200-10121A261850}"/>
                </a:ext>
              </a:extLst>
            </p:cNvPr>
            <p:cNvSpPr/>
            <p:nvPr/>
          </p:nvSpPr>
          <p:spPr>
            <a:xfrm>
              <a:off x="3157840" y="1133356"/>
              <a:ext cx="717644" cy="212737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2800" b="0" i="0" u="none" strike="noStrike" kern="1200" cap="none" spc="0" normalizeH="0" baseline="0" noProof="0">
                  <a:ln>
                    <a:noFill/>
                  </a:ln>
                  <a:solidFill>
                    <a:prstClr val="black">
                      <a:lumMod val="65000"/>
                      <a:lumOff val="35000"/>
                    </a:prstClr>
                  </a:solidFill>
                  <a:effectLst/>
                  <a:uLnTx/>
                  <a:uFillTx/>
                  <a:latin typeface="Intel Clear Pro"/>
                  <a:ea typeface="Intel Clear Light" panose="020B0404020203020204" pitchFamily="34" charset="0"/>
                  <a:cs typeface="Intel Clear Light" panose="020B0404020203020204" pitchFamily="34" charset="0"/>
                </a:rPr>
                <a:t>+</a:t>
              </a:r>
              <a:endParaRPr kumimoji="0" lang="en-US" sz="12800" b="0" i="0" u="none" strike="noStrike" kern="1200" cap="none" spc="0" normalizeH="0" baseline="0" noProof="0">
                <a:ln>
                  <a:noFill/>
                </a:ln>
                <a:solidFill>
                  <a:prstClr val="black"/>
                </a:solidFill>
                <a:effectLst/>
                <a:uLnTx/>
                <a:uFillTx/>
                <a:latin typeface="Intel Clear Pro"/>
                <a:ea typeface="+mn-ea"/>
                <a:cs typeface="+mn-cs"/>
              </a:endParaRPr>
            </a:p>
          </p:txBody>
        </p:sp>
      </p:grpSp>
      <p:sp>
        <p:nvSpPr>
          <p:cNvPr id="11" name="Content Placeholder 2">
            <a:extLst>
              <a:ext uri="{FF2B5EF4-FFF2-40B4-BE49-F238E27FC236}">
                <a16:creationId xmlns:a16="http://schemas.microsoft.com/office/drawing/2014/main" id="{6206F77D-23FC-447A-8155-109007C48C97}"/>
              </a:ext>
            </a:extLst>
          </p:cNvPr>
          <p:cNvSpPr>
            <a:spLocks noGrp="1"/>
          </p:cNvSpPr>
          <p:nvPr>
            <p:ph sz="half" idx="1"/>
          </p:nvPr>
        </p:nvSpPr>
        <p:spPr>
          <a:xfrm>
            <a:off x="687337" y="1899479"/>
            <a:ext cx="9455729" cy="2395944"/>
          </a:xfrm>
        </p:spPr>
        <p:txBody>
          <a:bodyPr/>
          <a:lstStyle/>
          <a:p>
            <a:pPr marL="380990" indent="-380990">
              <a:buFont typeface="Wingdings" panose="05000000000000000000" pitchFamily="2" charset="2"/>
              <a:buChar char="§"/>
            </a:pPr>
            <a:r>
              <a:rPr lang="en-US" sz="1867" b="0" dirty="0">
                <a:solidFill>
                  <a:schemeClr val="tx1">
                    <a:lumMod val="65000"/>
                    <a:lumOff val="35000"/>
                  </a:schemeClr>
                </a:solidFill>
                <a:latin typeface="Intel Clear Light" panose="020B0404020203020204" pitchFamily="34" charset="0"/>
                <a:ea typeface="Intel Clear Light" panose="020B0404020203020204" pitchFamily="34" charset="0"/>
                <a:cs typeface="Intel Clear Light" panose="020B0404020203020204" pitchFamily="34" charset="0"/>
              </a:rPr>
              <a:t>Intel® Distribution of </a:t>
            </a:r>
            <a:r>
              <a:rPr lang="en-US" sz="1867" b="0" dirty="0" err="1">
                <a:solidFill>
                  <a:schemeClr val="tx1">
                    <a:lumMod val="65000"/>
                    <a:lumOff val="35000"/>
                  </a:schemeClr>
                </a:solidFill>
                <a:latin typeface="Intel Clear Light" panose="020B0404020203020204" pitchFamily="34" charset="0"/>
                <a:ea typeface="Intel Clear Light" panose="020B0404020203020204" pitchFamily="34" charset="0"/>
                <a:cs typeface="Intel Clear Light" panose="020B0404020203020204" pitchFamily="34" charset="0"/>
              </a:rPr>
              <a:t>OpenVINO</a:t>
            </a:r>
            <a:r>
              <a:rPr lang="en-US" sz="1867" b="0" dirty="0">
                <a:solidFill>
                  <a:schemeClr val="tx1">
                    <a:lumMod val="65000"/>
                    <a:lumOff val="35000"/>
                  </a:schemeClr>
                </a:solidFill>
                <a:latin typeface="Intel Clear Light" panose="020B0404020203020204" pitchFamily="34" charset="0"/>
                <a:ea typeface="Intel Clear Light" panose="020B0404020203020204" pitchFamily="34" charset="0"/>
                <a:cs typeface="Intel Clear Light" panose="020B0404020203020204" pitchFamily="34" charset="0"/>
              </a:rPr>
              <a:t>™ toolkit </a:t>
            </a:r>
            <a:r>
              <a:rPr lang="en-US" sz="1867" dirty="0">
                <a:solidFill>
                  <a:srgbClr val="6A23F0"/>
                </a:solidFill>
                <a:latin typeface="Intel Clear Light" panose="020B0404020203020204" pitchFamily="34" charset="0"/>
                <a:ea typeface="Intel Clear Light" panose="020B0404020203020204" pitchFamily="34" charset="0"/>
                <a:cs typeface="Intel Clear Light" panose="020B0404020203020204" pitchFamily="34" charset="0"/>
              </a:rPr>
              <a:t>Deep Learning (DL) Streamer</a:t>
            </a:r>
            <a:r>
              <a:rPr lang="en-US" sz="1867" b="0" dirty="0">
                <a:solidFill>
                  <a:schemeClr val="tx1">
                    <a:lumMod val="65000"/>
                    <a:lumOff val="35000"/>
                  </a:schemeClr>
                </a:solidFill>
                <a:latin typeface="Intel Clear Light" panose="020B0404020203020204" pitchFamily="34" charset="0"/>
                <a:ea typeface="Intel Clear Light" panose="020B0404020203020204" pitchFamily="34" charset="0"/>
                <a:cs typeface="Intel Clear Light" panose="020B0404020203020204" pitchFamily="34" charset="0"/>
              </a:rPr>
              <a:t>, now part of the </a:t>
            </a:r>
            <a:r>
              <a:rPr lang="en-US" sz="1867" dirty="0">
                <a:solidFill>
                  <a:schemeClr val="tx1">
                    <a:lumMod val="65000"/>
                    <a:lumOff val="35000"/>
                  </a:schemeClr>
                </a:solidFill>
                <a:latin typeface="Intel Clear Light" panose="020B0404020203020204" pitchFamily="34" charset="0"/>
                <a:ea typeface="Intel Clear Light" panose="020B0404020203020204" pitchFamily="34" charset="0"/>
                <a:cs typeface="Intel Clear Light" panose="020B0404020203020204" pitchFamily="34" charset="0"/>
              </a:rPr>
              <a:t>default installation </a:t>
            </a:r>
            <a:r>
              <a:rPr lang="en-US" sz="1867" b="0" dirty="0">
                <a:solidFill>
                  <a:schemeClr val="tx1">
                    <a:lumMod val="65000"/>
                    <a:lumOff val="35000"/>
                  </a:schemeClr>
                </a:solidFill>
                <a:latin typeface="Intel Clear Light" panose="020B0404020203020204" pitchFamily="34" charset="0"/>
                <a:ea typeface="Intel Clear Light" panose="020B0404020203020204" pitchFamily="34" charset="0"/>
                <a:cs typeface="Intel Clear Light" panose="020B0404020203020204" pitchFamily="34" charset="0"/>
              </a:rPr>
              <a:t>package</a:t>
            </a:r>
          </a:p>
          <a:p>
            <a:pPr marL="380990" indent="-380990">
              <a:buFont typeface="Wingdings" panose="05000000000000000000" pitchFamily="2" charset="2"/>
              <a:buChar char="§"/>
            </a:pPr>
            <a:r>
              <a:rPr lang="en-US" sz="1867" b="0" dirty="0">
                <a:solidFill>
                  <a:schemeClr val="tx1">
                    <a:lumMod val="65000"/>
                    <a:lumOff val="35000"/>
                  </a:schemeClr>
                </a:solidFill>
                <a:latin typeface="Intel Clear Light" panose="020B0404020203020204" pitchFamily="34" charset="0"/>
                <a:ea typeface="Intel Clear Light" panose="020B0404020203020204" pitchFamily="34" charset="0"/>
                <a:cs typeface="Intel Clear Light" panose="020B0404020203020204" pitchFamily="34" charset="0"/>
              </a:rPr>
              <a:t>Enables developers to </a:t>
            </a:r>
            <a:r>
              <a:rPr lang="en-US" sz="1867" dirty="0">
                <a:solidFill>
                  <a:schemeClr val="tx1">
                    <a:lumMod val="65000"/>
                    <a:lumOff val="35000"/>
                  </a:schemeClr>
                </a:solidFill>
                <a:latin typeface="Intel Clear Light" panose="020B0404020203020204" pitchFamily="34" charset="0"/>
                <a:ea typeface="Intel Clear Light" panose="020B0404020203020204" pitchFamily="34" charset="0"/>
                <a:cs typeface="Intel Clear Light" panose="020B0404020203020204" pitchFamily="34" charset="0"/>
              </a:rPr>
              <a:t>create and deploy optimized streaming media analytics pipelines </a:t>
            </a:r>
            <a:r>
              <a:rPr lang="en-US" sz="1867" b="0" dirty="0">
                <a:solidFill>
                  <a:schemeClr val="tx1">
                    <a:lumMod val="65000"/>
                    <a:lumOff val="35000"/>
                  </a:schemeClr>
                </a:solidFill>
                <a:latin typeface="Intel Clear Light" panose="020B0404020203020204" pitchFamily="34" charset="0"/>
                <a:ea typeface="Intel Clear Light" panose="020B0404020203020204" pitchFamily="34" charset="0"/>
                <a:cs typeface="Intel Clear Light" panose="020B0404020203020204" pitchFamily="34" charset="0"/>
              </a:rPr>
              <a:t>across Intel® architecture from edge to cloud</a:t>
            </a:r>
          </a:p>
          <a:p>
            <a:pPr marL="380990" indent="-380990">
              <a:buFont typeface="Wingdings" panose="05000000000000000000" pitchFamily="2" charset="2"/>
              <a:buChar char="§"/>
            </a:pPr>
            <a:r>
              <a:rPr lang="en-US" sz="1867" b="0" dirty="0">
                <a:solidFill>
                  <a:schemeClr val="tx1">
                    <a:lumMod val="65000"/>
                    <a:lumOff val="35000"/>
                  </a:schemeClr>
                </a:solidFill>
                <a:latin typeface="Intel Clear Light" panose="020B0404020203020204" pitchFamily="34" charset="0"/>
                <a:ea typeface="Intel Clear Light" panose="020B0404020203020204" pitchFamily="34" charset="0"/>
                <a:cs typeface="Intel Clear Light" panose="020B0404020203020204" pitchFamily="34" charset="0"/>
              </a:rPr>
              <a:t>Optimal pipeline interoperability with a </a:t>
            </a:r>
            <a:r>
              <a:rPr lang="en-US" sz="1867" dirty="0">
                <a:solidFill>
                  <a:schemeClr val="tx1">
                    <a:lumMod val="65000"/>
                    <a:lumOff val="35000"/>
                  </a:schemeClr>
                </a:solidFill>
                <a:latin typeface="Intel Clear Light" panose="020B0404020203020204" pitchFamily="34" charset="0"/>
                <a:ea typeface="Intel Clear Light" panose="020B0404020203020204" pitchFamily="34" charset="0"/>
                <a:cs typeface="Intel Clear Light" panose="020B0404020203020204" pitchFamily="34" charset="0"/>
              </a:rPr>
              <a:t>familiar developer experience </a:t>
            </a:r>
            <a:r>
              <a:rPr lang="en-US" sz="1867" b="0" dirty="0">
                <a:solidFill>
                  <a:schemeClr val="tx1">
                    <a:lumMod val="65000"/>
                    <a:lumOff val="35000"/>
                  </a:schemeClr>
                </a:solidFill>
                <a:latin typeface="Intel Clear Light" panose="020B0404020203020204" pitchFamily="34" charset="0"/>
                <a:ea typeface="Intel Clear Light" panose="020B0404020203020204" pitchFamily="34" charset="0"/>
                <a:cs typeface="Intel Clear Light" panose="020B0404020203020204" pitchFamily="34" charset="0"/>
              </a:rPr>
              <a:t>built using the </a:t>
            </a:r>
            <a:r>
              <a:rPr lang="en-US" sz="1867" b="0" dirty="0" err="1">
                <a:solidFill>
                  <a:schemeClr val="tx1">
                    <a:lumMod val="65000"/>
                    <a:lumOff val="35000"/>
                  </a:schemeClr>
                </a:solidFill>
                <a:latin typeface="Intel Clear Light" panose="020B0404020203020204" pitchFamily="34" charset="0"/>
                <a:ea typeface="Intel Clear Light" panose="020B0404020203020204" pitchFamily="34" charset="0"/>
                <a:cs typeface="Intel Clear Light" panose="020B0404020203020204" pitchFamily="34" charset="0"/>
              </a:rPr>
              <a:t>GStreamer</a:t>
            </a:r>
            <a:r>
              <a:rPr lang="en-US" sz="1867" b="0" dirty="0">
                <a:solidFill>
                  <a:schemeClr val="tx1">
                    <a:lumMod val="65000"/>
                    <a:lumOff val="35000"/>
                  </a:schemeClr>
                </a:solidFill>
                <a:latin typeface="Intel Clear Light" panose="020B0404020203020204" pitchFamily="34" charset="0"/>
                <a:ea typeface="Intel Clear Light" panose="020B0404020203020204" pitchFamily="34" charset="0"/>
                <a:cs typeface="Intel Clear Light" panose="020B0404020203020204" pitchFamily="34" charset="0"/>
              </a:rPr>
              <a:t> multimedia framework</a:t>
            </a:r>
          </a:p>
        </p:txBody>
      </p:sp>
      <p:pic>
        <p:nvPicPr>
          <p:cNvPr id="81" name="Picture 80" descr="Intel_bk.png">
            <a:extLst>
              <a:ext uri="{FF2B5EF4-FFF2-40B4-BE49-F238E27FC236}">
                <a16:creationId xmlns:a16="http://schemas.microsoft.com/office/drawing/2014/main" id="{9EBE85ED-3067-4687-8A6F-0636B8AE72C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82985" y="6278737"/>
            <a:ext cx="536448" cy="354667"/>
          </a:xfrm>
          <a:prstGeom prst="rect">
            <a:avLst/>
          </a:prstGeom>
        </p:spPr>
      </p:pic>
    </p:spTree>
    <p:extLst>
      <p:ext uri="{BB962C8B-B14F-4D97-AF65-F5344CB8AC3E}">
        <p14:creationId xmlns:p14="http://schemas.microsoft.com/office/powerpoint/2010/main" val="190655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F31E4A-81E5-4D65-92D4-5DFA1E3A65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smtClean="0">
                <a:ln>
                  <a:noFill/>
                </a:ln>
                <a:solidFill>
                  <a:srgbClr val="000000"/>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67" b="0" i="0" u="none" strike="noStrike" kern="1200" cap="none" spc="0" normalizeH="0" baseline="0" noProof="0">
              <a:ln>
                <a:noFill/>
              </a:ln>
              <a:solidFill>
                <a:srgbClr val="000000"/>
              </a:solidFill>
              <a:effectLst/>
              <a:uLnTx/>
              <a:uFillTx/>
              <a:latin typeface="Intel Clear"/>
              <a:ea typeface="+mn-ea"/>
              <a:cs typeface="Intel Clear"/>
            </a:endParaRPr>
          </a:p>
        </p:txBody>
      </p:sp>
      <p:sp>
        <p:nvSpPr>
          <p:cNvPr id="4" name="Title 3">
            <a:extLst>
              <a:ext uri="{FF2B5EF4-FFF2-40B4-BE49-F238E27FC236}">
                <a16:creationId xmlns:a16="http://schemas.microsoft.com/office/drawing/2014/main" id="{CF39DBDC-B016-4267-B44B-791743AEDCD6}"/>
              </a:ext>
            </a:extLst>
          </p:cNvPr>
          <p:cNvSpPr>
            <a:spLocks noGrp="1"/>
          </p:cNvSpPr>
          <p:nvPr>
            <p:ph type="title"/>
          </p:nvPr>
        </p:nvSpPr>
        <p:spPr/>
        <p:txBody>
          <a:bodyPr/>
          <a:lstStyle/>
          <a:p>
            <a:r>
              <a:rPr lang="en-US" dirty="0"/>
              <a:t>What is </a:t>
            </a:r>
            <a:r>
              <a:rPr lang="en-US" dirty="0" err="1"/>
              <a:t>GStreamer</a:t>
            </a:r>
            <a:r>
              <a:rPr lang="en-US" dirty="0"/>
              <a:t>?</a:t>
            </a:r>
          </a:p>
        </p:txBody>
      </p:sp>
      <p:sp>
        <p:nvSpPr>
          <p:cNvPr id="5" name="Footer Placeholder 4">
            <a:extLst>
              <a:ext uri="{FF2B5EF4-FFF2-40B4-BE49-F238E27FC236}">
                <a16:creationId xmlns:a16="http://schemas.microsoft.com/office/drawing/2014/main" id="{BD4243D5-6444-476E-A804-B831D269311B}"/>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33" b="1" i="0" u="none" strike="noStrike" kern="1200" cap="none" spc="400" normalizeH="0" baseline="0" noProof="0">
                <a:ln>
                  <a:noFill/>
                </a:ln>
                <a:solidFill>
                  <a:srgbClr val="000000"/>
                </a:solidFill>
                <a:effectLst/>
                <a:uLnTx/>
                <a:uFillTx/>
                <a:latin typeface="Intel Clear"/>
                <a:ea typeface="+mn-ea"/>
                <a:cs typeface="Intel Clear"/>
              </a:rPr>
              <a:t>INTEL® DISTRIBUTION OF O</a:t>
            </a:r>
            <a:r>
              <a:rPr kumimoji="0" lang="en-US" sz="800" b="1" i="0" u="none" strike="noStrike" kern="1200" cap="none" spc="400" normalizeH="0" baseline="0" noProof="0">
                <a:ln>
                  <a:noFill/>
                </a:ln>
                <a:solidFill>
                  <a:srgbClr val="000000"/>
                </a:solidFill>
                <a:effectLst/>
                <a:uLnTx/>
                <a:uFillTx/>
                <a:latin typeface="Intel Clear"/>
                <a:ea typeface="+mn-ea"/>
                <a:cs typeface="Intel Clear"/>
              </a:rPr>
              <a:t>PEN</a:t>
            </a:r>
            <a:r>
              <a:rPr kumimoji="0" lang="en-US" sz="933" b="1" i="0" u="none" strike="noStrike" kern="1200" cap="none" spc="400" normalizeH="0" baseline="0" noProof="0">
                <a:ln>
                  <a:noFill/>
                </a:ln>
                <a:solidFill>
                  <a:srgbClr val="000000"/>
                </a:solidFill>
                <a:effectLst/>
                <a:uLnTx/>
                <a:uFillTx/>
                <a:latin typeface="Intel Clear"/>
                <a:ea typeface="+mn-ea"/>
                <a:cs typeface="Intel Clear"/>
              </a:rPr>
              <a:t>VINO™ TOOLKIT</a:t>
            </a:r>
          </a:p>
        </p:txBody>
      </p:sp>
      <p:sp>
        <p:nvSpPr>
          <p:cNvPr id="7" name="Content Placeholder 3">
            <a:extLst>
              <a:ext uri="{FF2B5EF4-FFF2-40B4-BE49-F238E27FC236}">
                <a16:creationId xmlns:a16="http://schemas.microsoft.com/office/drawing/2014/main" id="{0BD986FA-9C3B-4387-9EA6-0A175A281D5B}"/>
              </a:ext>
            </a:extLst>
          </p:cNvPr>
          <p:cNvSpPr txBox="1">
            <a:spLocks/>
          </p:cNvSpPr>
          <p:nvPr/>
        </p:nvSpPr>
        <p:spPr>
          <a:xfrm>
            <a:off x="607485" y="1604436"/>
            <a:ext cx="10970683" cy="2442909"/>
          </a:xfrm>
          <a:prstGeom prst="rect">
            <a:avLst/>
          </a:prstGeom>
        </p:spPr>
        <p:txBody>
          <a:bodyPr/>
          <a:lstStyle>
            <a:lvl1pPr marL="0" indent="0" algn="l" defTabSz="457189" rtl="0" eaLnBrk="1" latinLnBrk="0" hangingPunct="1">
              <a:spcBef>
                <a:spcPts val="1200"/>
              </a:spcBef>
              <a:spcAft>
                <a:spcPts val="0"/>
              </a:spcAft>
              <a:buFont typeface="Wingdings" panose="05000000000000000000" pitchFamily="2" charset="2"/>
              <a:buNone/>
              <a:defRPr sz="1600" b="0" kern="1200">
                <a:solidFill>
                  <a:srgbClr val="0071C5"/>
                </a:solidFill>
                <a:latin typeface="+mn-lt"/>
                <a:ea typeface="+mn-ea"/>
                <a:cs typeface="Intel Clear" panose="020B0604020203020204" pitchFamily="34" charset="0"/>
              </a:defRPr>
            </a:lvl1pPr>
            <a:lvl2pPr marL="225419" indent="-225419" algn="l" defTabSz="457189" rtl="0" eaLnBrk="1" latinLnBrk="0" hangingPunct="1">
              <a:spcBef>
                <a:spcPts val="1200"/>
              </a:spcBef>
              <a:buFont typeface="Wingdings" charset="2"/>
              <a:buChar char="§"/>
              <a:defRPr sz="1400" kern="1200" baseline="0">
                <a:solidFill>
                  <a:schemeClr val="tx2"/>
                </a:solidFill>
                <a:latin typeface="+mn-lt"/>
                <a:ea typeface="+mn-ea"/>
                <a:cs typeface="Intel Clear" panose="020B0604020203020204" pitchFamily="34" charset="0"/>
              </a:defRPr>
            </a:lvl2pPr>
            <a:lvl3pPr marL="455602" indent="-168271" algn="l" defTabSz="457189" rtl="0" eaLnBrk="1" latinLnBrk="0" hangingPunct="1">
              <a:spcBef>
                <a:spcPts val="8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3pPr>
            <a:lvl4pPr marL="688958" indent="-174621" algn="l" defTabSz="457189" rtl="0" eaLnBrk="1" latinLnBrk="0" hangingPunct="1">
              <a:spcBef>
                <a:spcPct val="20000"/>
              </a:spcBef>
              <a:buFont typeface="Arial"/>
              <a:buChar char="–"/>
              <a:defRPr sz="1200" kern="1200">
                <a:solidFill>
                  <a:schemeClr val="tx2"/>
                </a:solidFill>
                <a:latin typeface="+mn-lt"/>
                <a:ea typeface="+mn-ea"/>
                <a:cs typeface="Intel Clear" panose="020B0604020203020204" pitchFamily="34" charset="0"/>
              </a:defRPr>
            </a:lvl4pPr>
            <a:lvl5pPr marL="915965" indent="-166684" algn="l" defTabSz="457189" rtl="0" eaLnBrk="1" latinLnBrk="0" hangingPunct="1">
              <a:spcBef>
                <a:spcPct val="20000"/>
              </a:spcBef>
              <a:buFont typeface="Intel Clear" panose="020B0604020203020204" pitchFamily="34" charset="0"/>
              <a:buChar char="–"/>
              <a:defRPr sz="1200" kern="1200">
                <a:solidFill>
                  <a:schemeClr val="tx2"/>
                </a:solidFill>
                <a:latin typeface="+mn-lt"/>
                <a:ea typeface="+mn-ea"/>
                <a:cs typeface="Intel Clear" panose="020B0604020203020204" pitchFamily="34"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342891" marR="0" lvl="0" indent="-342891" algn="l" defTabSz="457189" rtl="0" eaLnBrk="1" fontAlgn="auto" latinLnBrk="0" hangingPunct="1">
              <a:lnSpc>
                <a:spcPct val="100000"/>
              </a:lnSpc>
              <a:spcBef>
                <a:spcPts val="800"/>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A pipeline consists of </a:t>
            </a:r>
            <a:r>
              <a:rPr kumimoji="0" lang="en-US" sz="2133"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connected processing elements </a:t>
            </a:r>
          </a:p>
          <a:p>
            <a:pPr marL="342891" marR="0" lvl="0" indent="-342891" algn="l" defTabSz="457189" rtl="0" eaLnBrk="1" fontAlgn="auto" latinLnBrk="0" hangingPunct="1">
              <a:lnSpc>
                <a:spcPct val="100000"/>
              </a:lnSpc>
              <a:spcBef>
                <a:spcPts val="800"/>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Each element is provided by </a:t>
            </a:r>
            <a:r>
              <a:rPr kumimoji="0" lang="en-US" sz="2133"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a plug-in </a:t>
            </a:r>
            <a:r>
              <a:rPr kumimoji="0" lang="en-US" sz="2133"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and can be </a:t>
            </a:r>
            <a:r>
              <a:rPr kumimoji="0" lang="en-US" sz="2133"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grouped into bins</a:t>
            </a:r>
          </a:p>
          <a:p>
            <a:pPr marL="342891" marR="0" lvl="0" indent="-342891" algn="l" defTabSz="457189" rtl="0" eaLnBrk="1" fontAlgn="auto" latinLnBrk="0" hangingPunct="1">
              <a:lnSpc>
                <a:spcPct val="100000"/>
              </a:lnSpc>
              <a:spcBef>
                <a:spcPts val="800"/>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Elements communicate by means of </a:t>
            </a:r>
            <a:r>
              <a:rPr kumimoji="0" lang="en-US" sz="2133"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pads</a:t>
            </a:r>
            <a:r>
              <a:rPr kumimoji="0" lang="en-US" sz="2133"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 – source pad and sink pad</a:t>
            </a:r>
          </a:p>
          <a:p>
            <a:pPr marL="342891" marR="0" lvl="0" indent="-342891" algn="l" defTabSz="457189" rtl="0" eaLnBrk="1" fontAlgn="auto" latinLnBrk="0" hangingPunct="1">
              <a:lnSpc>
                <a:spcPct val="100000"/>
              </a:lnSpc>
              <a:spcBef>
                <a:spcPts val="800"/>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Data buffers flow </a:t>
            </a:r>
            <a:r>
              <a:rPr kumimoji="0" lang="en-US" sz="2133"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from Source </a:t>
            </a:r>
            <a:r>
              <a:rPr kumimoji="0" lang="en-US" sz="2133"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element </a:t>
            </a:r>
            <a:r>
              <a:rPr kumimoji="0" lang="en-US" sz="2133"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to Sink </a:t>
            </a:r>
            <a:r>
              <a:rPr kumimoji="0" lang="en-US" sz="2133"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element &amp; from source pad to sink pad</a:t>
            </a:r>
          </a:p>
        </p:txBody>
      </p:sp>
      <p:pic>
        <p:nvPicPr>
          <p:cNvPr id="8" name="Picture 7">
            <a:extLst>
              <a:ext uri="{FF2B5EF4-FFF2-40B4-BE49-F238E27FC236}">
                <a16:creationId xmlns:a16="http://schemas.microsoft.com/office/drawing/2014/main" id="{D0D8171D-88ED-4C90-960B-ADAC25FD2A7A}"/>
              </a:ext>
            </a:extLst>
          </p:cNvPr>
          <p:cNvPicPr>
            <a:picLocks noChangeAspect="1"/>
          </p:cNvPicPr>
          <p:nvPr/>
        </p:nvPicPr>
        <p:blipFill>
          <a:blip r:embed="rId3"/>
          <a:stretch>
            <a:fillRect/>
          </a:stretch>
        </p:blipFill>
        <p:spPr>
          <a:xfrm>
            <a:off x="699405" y="3475612"/>
            <a:ext cx="6569739" cy="2661877"/>
          </a:xfrm>
          <a:prstGeom prst="rect">
            <a:avLst/>
          </a:prstGeom>
        </p:spPr>
      </p:pic>
      <p:sp>
        <p:nvSpPr>
          <p:cNvPr id="9" name="TextBox 8">
            <a:extLst>
              <a:ext uri="{FF2B5EF4-FFF2-40B4-BE49-F238E27FC236}">
                <a16:creationId xmlns:a16="http://schemas.microsoft.com/office/drawing/2014/main" id="{D5E11604-DD13-4474-9F2D-EB50D2B167F2}"/>
              </a:ext>
            </a:extLst>
          </p:cNvPr>
          <p:cNvSpPr txBox="1"/>
          <p:nvPr/>
        </p:nvSpPr>
        <p:spPr>
          <a:xfrm>
            <a:off x="7681332" y="5317399"/>
            <a:ext cx="2918936" cy="553998"/>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Ref: </a:t>
            </a:r>
            <a:r>
              <a:rPr kumimoji="0" lang="en-US" sz="1200"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hlinkClick r:id="rId4"/>
              </a:rPr>
              <a:t>https://gstreamer.freedesktop.org/data/doc/gstreamer/head/manual/manual.pdf</a:t>
            </a:r>
            <a:endParaRPr kumimoji="0" lang="en-US" sz="1200" b="0" i="0" u="none" strike="noStrike" kern="1200" cap="none" spc="0" normalizeH="0" baseline="0" noProof="0" dirty="0">
              <a:ln>
                <a:noFill/>
              </a:ln>
              <a:solidFill>
                <a:srgbClr val="003C71"/>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endParaRPr>
          </a:p>
        </p:txBody>
      </p:sp>
    </p:spTree>
    <p:extLst>
      <p:ext uri="{BB962C8B-B14F-4D97-AF65-F5344CB8AC3E}">
        <p14:creationId xmlns:p14="http://schemas.microsoft.com/office/powerpoint/2010/main" val="56873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7E139CE-F44E-494C-9D5B-69D99DF413B1}"/>
              </a:ext>
            </a:extLst>
          </p:cNvPr>
          <p:cNvCxnSpPr>
            <a:stCxn id="10" idx="1"/>
          </p:cNvCxnSpPr>
          <p:nvPr/>
        </p:nvCxnSpPr>
        <p:spPr>
          <a:xfrm flipV="1">
            <a:off x="685209" y="3271638"/>
            <a:ext cx="5134543" cy="1"/>
          </a:xfrm>
          <a:prstGeom prst="line">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384D997-D59C-4DF6-B903-6F7C922865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smtClean="0">
                <a:ln>
                  <a:noFill/>
                </a:ln>
                <a:solidFill>
                  <a:srgbClr val="000000"/>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67" b="0" i="0" u="none" strike="noStrike" kern="1200" cap="none" spc="0" normalizeH="0" baseline="0" noProof="0">
              <a:ln>
                <a:noFill/>
              </a:ln>
              <a:solidFill>
                <a:srgbClr val="000000"/>
              </a:solidFill>
              <a:effectLst/>
              <a:uLnTx/>
              <a:uFillTx/>
              <a:latin typeface="Intel Clear"/>
              <a:ea typeface="+mn-ea"/>
              <a:cs typeface="Intel Clear"/>
            </a:endParaRPr>
          </a:p>
        </p:txBody>
      </p:sp>
      <p:sp>
        <p:nvSpPr>
          <p:cNvPr id="4" name="Title 3">
            <a:extLst>
              <a:ext uri="{FF2B5EF4-FFF2-40B4-BE49-F238E27FC236}">
                <a16:creationId xmlns:a16="http://schemas.microsoft.com/office/drawing/2014/main" id="{984BCDBD-51CC-494F-B29D-A92A91C381F6}"/>
              </a:ext>
            </a:extLst>
          </p:cNvPr>
          <p:cNvSpPr>
            <a:spLocks noGrp="1"/>
          </p:cNvSpPr>
          <p:nvPr>
            <p:ph type="title"/>
          </p:nvPr>
        </p:nvSpPr>
        <p:spPr/>
        <p:txBody>
          <a:bodyPr/>
          <a:lstStyle/>
          <a:p>
            <a:r>
              <a:rPr lang="en-US" dirty="0"/>
              <a:t>Media processing pipeline</a:t>
            </a:r>
          </a:p>
        </p:txBody>
      </p:sp>
      <p:sp>
        <p:nvSpPr>
          <p:cNvPr id="5" name="Footer Placeholder 4">
            <a:extLst>
              <a:ext uri="{FF2B5EF4-FFF2-40B4-BE49-F238E27FC236}">
                <a16:creationId xmlns:a16="http://schemas.microsoft.com/office/drawing/2014/main" id="{2972D096-8578-42EB-983F-25B83E900847}"/>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33" b="1" i="0" u="none" strike="noStrike" kern="1200" cap="none" spc="400" normalizeH="0" baseline="0" noProof="0">
                <a:ln>
                  <a:noFill/>
                </a:ln>
                <a:solidFill>
                  <a:srgbClr val="000000"/>
                </a:solidFill>
                <a:effectLst/>
                <a:uLnTx/>
                <a:uFillTx/>
                <a:latin typeface="Intel Clear"/>
                <a:ea typeface="+mn-ea"/>
                <a:cs typeface="Intel Clear"/>
              </a:rPr>
              <a:t>INTEL® DISTRIBUTION OF O</a:t>
            </a:r>
            <a:r>
              <a:rPr kumimoji="0" lang="en-US" sz="800" b="1" i="0" u="none" strike="noStrike" kern="1200" cap="none" spc="400" normalizeH="0" baseline="0" noProof="0">
                <a:ln>
                  <a:noFill/>
                </a:ln>
                <a:solidFill>
                  <a:srgbClr val="000000"/>
                </a:solidFill>
                <a:effectLst/>
                <a:uLnTx/>
                <a:uFillTx/>
                <a:latin typeface="Intel Clear"/>
                <a:ea typeface="+mn-ea"/>
                <a:cs typeface="Intel Clear"/>
              </a:rPr>
              <a:t>PEN</a:t>
            </a:r>
            <a:r>
              <a:rPr kumimoji="0" lang="en-US" sz="933" b="1" i="0" u="none" strike="noStrike" kern="1200" cap="none" spc="400" normalizeH="0" baseline="0" noProof="0">
                <a:ln>
                  <a:noFill/>
                </a:ln>
                <a:solidFill>
                  <a:srgbClr val="000000"/>
                </a:solidFill>
                <a:effectLst/>
                <a:uLnTx/>
                <a:uFillTx/>
                <a:latin typeface="Intel Clear"/>
                <a:ea typeface="+mn-ea"/>
                <a:cs typeface="Intel Clear"/>
              </a:rPr>
              <a:t>VINO™ TOOLKIT</a:t>
            </a:r>
          </a:p>
        </p:txBody>
      </p:sp>
      <p:sp>
        <p:nvSpPr>
          <p:cNvPr id="6" name="TextBox 5">
            <a:extLst>
              <a:ext uri="{FF2B5EF4-FFF2-40B4-BE49-F238E27FC236}">
                <a16:creationId xmlns:a16="http://schemas.microsoft.com/office/drawing/2014/main" id="{ED68031F-B340-41F5-95C0-410598876E40}"/>
              </a:ext>
            </a:extLst>
          </p:cNvPr>
          <p:cNvSpPr txBox="1"/>
          <p:nvPr/>
        </p:nvSpPr>
        <p:spPr>
          <a:xfrm>
            <a:off x="651839" y="1895584"/>
            <a:ext cx="4321696" cy="287323"/>
          </a:xfrm>
          <a:prstGeom prst="rect">
            <a:avLst/>
          </a:prstGeom>
          <a:noFill/>
        </p:spPr>
        <p:txBody>
          <a:bodyPr vert="horz" wrap="none" lIns="0" tIns="0" rIns="0" bIns="0" rtlCol="0">
            <a:spAutoFit/>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Video Pipeline –  decode, convert, render</a:t>
            </a:r>
          </a:p>
        </p:txBody>
      </p:sp>
      <p:sp>
        <p:nvSpPr>
          <p:cNvPr id="7" name="Rectangle 6">
            <a:extLst>
              <a:ext uri="{FF2B5EF4-FFF2-40B4-BE49-F238E27FC236}">
                <a16:creationId xmlns:a16="http://schemas.microsoft.com/office/drawing/2014/main" id="{DB523066-F86A-4816-B1E6-DE0DB8FBC0B7}"/>
              </a:ext>
            </a:extLst>
          </p:cNvPr>
          <p:cNvSpPr/>
          <p:nvPr/>
        </p:nvSpPr>
        <p:spPr>
          <a:xfrm>
            <a:off x="607484" y="5203877"/>
            <a:ext cx="9699325" cy="471989"/>
          </a:xfrm>
          <a:prstGeom prst="rect">
            <a:avLst/>
          </a:prstGeom>
          <a:solidFill>
            <a:schemeClr val="tx1">
              <a:lumMod val="75000"/>
              <a:lumOff val="25000"/>
            </a:schemeClr>
          </a:solidFill>
          <a:ln>
            <a:solidFill>
              <a:schemeClr val="tx1">
                <a:lumMod val="50000"/>
                <a:lumOff val="50000"/>
              </a:schemeClr>
            </a:solidFill>
          </a:ln>
        </p:spPr>
        <p:txBody>
          <a:bodyPr wrap="square" tIns="121920" bIns="121920">
            <a:spAutoFit/>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0" lang="en-US" sz="1467"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gst-launch-1.0 </a:t>
            </a:r>
            <a:r>
              <a:rPr kumimoji="0" lang="en-US" sz="1467"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filesrc</a:t>
            </a:r>
            <a:r>
              <a:rPr kumimoji="0" lang="en-US" sz="1467"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location=/path/to/video.mp4 ! </a:t>
            </a:r>
            <a:r>
              <a:rPr kumimoji="0" lang="en-US" sz="1467"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decodebin</a:t>
            </a:r>
            <a:r>
              <a:rPr kumimoji="0" lang="en-US" sz="1467"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 </a:t>
            </a:r>
            <a:r>
              <a:rPr kumimoji="0" lang="en-US" sz="1467"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videoconvert</a:t>
            </a:r>
            <a:r>
              <a:rPr kumimoji="0" lang="en-US" sz="1467"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 </a:t>
            </a:r>
            <a:r>
              <a:rPr kumimoji="0" lang="en-US" sz="1467"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xvimagesink</a:t>
            </a:r>
            <a:endParaRPr kumimoji="0" lang="en-US" sz="1467"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8" name="Content Placeholder 3">
            <a:extLst>
              <a:ext uri="{FF2B5EF4-FFF2-40B4-BE49-F238E27FC236}">
                <a16:creationId xmlns:a16="http://schemas.microsoft.com/office/drawing/2014/main" id="{63DA736A-B319-423B-B521-7AD6661EADA0}"/>
              </a:ext>
            </a:extLst>
          </p:cNvPr>
          <p:cNvSpPr txBox="1">
            <a:spLocks/>
          </p:cNvSpPr>
          <p:nvPr/>
        </p:nvSpPr>
        <p:spPr>
          <a:xfrm>
            <a:off x="566675" y="3586363"/>
            <a:ext cx="11460480" cy="697528"/>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ysClr val="window" lastClr="FFFFFF"/>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     </a:t>
            </a:r>
            <a:r>
              <a:rPr kumimoji="0" lang="en-US" sz="1600"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input</a:t>
            </a:r>
            <a:r>
              <a:rPr kumimoji="0" lang="en-US" sz="1600" b="0" i="0" u="none" strike="noStrike" kern="1200" cap="none" spc="0" normalizeH="0" baseline="0" noProof="0" dirty="0">
                <a:ln>
                  <a:noFill/>
                </a:ln>
                <a:solidFill>
                  <a:srgbClr val="003C71"/>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                </a:t>
            </a:r>
            <a:r>
              <a:rPr kumimoji="0" lang="en-US" sz="1600"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HW/SW</a:t>
            </a:r>
            <a:r>
              <a:rPr kumimoji="0" lang="en-US" sz="1600" b="0" i="0" u="none" strike="noStrike" kern="1200" cap="none" spc="0" normalizeH="0" baseline="0" noProof="0" dirty="0">
                <a:ln>
                  <a:noFill/>
                </a:ln>
                <a:solidFill>
                  <a:srgbClr val="003C71"/>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              </a:t>
            </a:r>
            <a:r>
              <a:rPr kumimoji="0" lang="en-US" sz="1600"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convert</a:t>
            </a:r>
            <a:r>
              <a:rPr kumimoji="0" lang="en-US" sz="1600" b="0" i="0" u="none" strike="noStrike" kern="1200" cap="none" spc="0" normalizeH="0" baseline="0" noProof="0" dirty="0">
                <a:ln>
                  <a:noFill/>
                </a:ln>
                <a:solidFill>
                  <a:srgbClr val="FFC000"/>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               </a:t>
            </a:r>
            <a:r>
              <a:rPr kumimoji="0" lang="en-US" sz="1600"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render</a:t>
            </a:r>
            <a:br>
              <a:rPr kumimoji="0" lang="en-US" sz="1600" b="0" i="0" u="none" strike="noStrike" kern="1200" cap="none" spc="0" normalizeH="0" baseline="0" noProof="0" dirty="0">
                <a:ln>
                  <a:noFill/>
                </a:ln>
                <a:solidFill>
                  <a:srgbClr val="FFC000"/>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br>
            <a:r>
              <a:rPr kumimoji="0" lang="en-US" sz="1600" b="0" i="0" u="none" strike="noStrike" kern="1200" cap="none" spc="0" normalizeH="0" baseline="0" noProof="0" dirty="0">
                <a:ln>
                  <a:noFill/>
                </a:ln>
                <a:solidFill>
                  <a:srgbClr val="FFC000"/>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                               </a:t>
            </a:r>
            <a:r>
              <a:rPr kumimoji="0" lang="en-US" sz="1600"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decode</a:t>
            </a:r>
            <a:r>
              <a:rPr kumimoji="0" lang="en-US" sz="1600" b="0" i="0" u="none" strike="noStrike" kern="1200" cap="none" spc="0" normalizeH="0" baseline="0" noProof="0" dirty="0">
                <a:ln>
                  <a:noFill/>
                </a:ln>
                <a:solidFill>
                  <a:srgbClr val="003C71"/>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      </a:t>
            </a:r>
            <a:r>
              <a:rPr kumimoji="0" lang="en-US" sz="1600" b="0" i="0" u="none" strike="noStrike" kern="1200" cap="none" spc="0" normalizeH="0" baseline="0" noProof="0" dirty="0">
                <a:ln>
                  <a:noFill/>
                </a:ln>
                <a:solidFill>
                  <a:srgbClr val="4472C4"/>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 </a:t>
            </a:r>
            <a:r>
              <a:rPr kumimoji="0" lang="en-US" sz="1600" b="0" i="0" u="none" strike="noStrike" kern="1200" cap="none" spc="0" normalizeH="0" baseline="0" noProof="0" dirty="0">
                <a:ln>
                  <a:noFill/>
                </a:ln>
                <a:solidFill>
                  <a:srgbClr val="FFC000"/>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            	           </a:t>
            </a:r>
            <a:r>
              <a:rPr kumimoji="0" lang="en-US" sz="1600"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on screen</a:t>
            </a:r>
          </a:p>
        </p:txBody>
      </p:sp>
      <p:cxnSp>
        <p:nvCxnSpPr>
          <p:cNvPr id="9" name="Straight Arrow Connector 8">
            <a:extLst>
              <a:ext uri="{FF2B5EF4-FFF2-40B4-BE49-F238E27FC236}">
                <a16:creationId xmlns:a16="http://schemas.microsoft.com/office/drawing/2014/main" id="{939C0AC6-4999-4164-BC19-D4EFC25C8571}"/>
              </a:ext>
            </a:extLst>
          </p:cNvPr>
          <p:cNvCxnSpPr>
            <a:cxnSpLocks/>
            <a:stCxn id="10" idx="3"/>
            <a:endCxn id="12" idx="3"/>
          </p:cNvCxnSpPr>
          <p:nvPr/>
        </p:nvCxnSpPr>
        <p:spPr>
          <a:xfrm flipV="1">
            <a:off x="1763187" y="3270131"/>
            <a:ext cx="4056564" cy="1508"/>
          </a:xfrm>
          <a:prstGeom prst="straightConnector1">
            <a:avLst/>
          </a:prstGeom>
          <a:noFill/>
          <a:ln w="12700" cap="flat" cmpd="sng" algn="ctr">
            <a:noFill/>
            <a:prstDash val="solid"/>
            <a:miter lim="800000"/>
            <a:tailEnd type="triangle"/>
          </a:ln>
          <a:effectLst/>
        </p:spPr>
      </p:cxnSp>
      <p:sp>
        <p:nvSpPr>
          <p:cNvPr id="10" name="Rounded Rectangle 27">
            <a:extLst>
              <a:ext uri="{FF2B5EF4-FFF2-40B4-BE49-F238E27FC236}">
                <a16:creationId xmlns:a16="http://schemas.microsoft.com/office/drawing/2014/main" id="{728B2CCA-1208-47BF-B9BE-7B0C38FEA385}"/>
              </a:ext>
            </a:extLst>
          </p:cNvPr>
          <p:cNvSpPr/>
          <p:nvPr/>
        </p:nvSpPr>
        <p:spPr>
          <a:xfrm>
            <a:off x="685208" y="3055331"/>
            <a:ext cx="1077979" cy="432616"/>
          </a:xfrm>
          <a:prstGeom prst="round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lIns="0" rIns="0" rtlCol="0" anchor="ctr"/>
          <a:lstStyle/>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err="1">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filesrc</a:t>
            </a:r>
            <a:endParaRPr kumimoji="0" lang="en-US" sz="1400" b="1" i="0" u="none" strike="noStrike" kern="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11" name="Rounded Rectangle 28">
            <a:extLst>
              <a:ext uri="{FF2B5EF4-FFF2-40B4-BE49-F238E27FC236}">
                <a16:creationId xmlns:a16="http://schemas.microsoft.com/office/drawing/2014/main" id="{06E60B44-4B77-4D67-9288-668736FEFFDB}"/>
              </a:ext>
            </a:extLst>
          </p:cNvPr>
          <p:cNvSpPr/>
          <p:nvPr/>
        </p:nvSpPr>
        <p:spPr>
          <a:xfrm>
            <a:off x="2014533" y="3055331"/>
            <a:ext cx="1077979" cy="432616"/>
          </a:xfrm>
          <a:prstGeom prst="round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lIns="0" rIns="0" rtlCol="0" anchor="ctr"/>
          <a:lstStyle/>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err="1">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decodebin</a:t>
            </a:r>
            <a:endParaRPr kumimoji="0" lang="en-US" sz="1400" b="1" i="0" u="none" strike="noStrike" kern="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12" name="Rounded Rectangle 28">
            <a:extLst>
              <a:ext uri="{FF2B5EF4-FFF2-40B4-BE49-F238E27FC236}">
                <a16:creationId xmlns:a16="http://schemas.microsoft.com/office/drawing/2014/main" id="{2DD9DCE1-5DA7-4ECC-96E5-977C93472398}"/>
              </a:ext>
            </a:extLst>
          </p:cNvPr>
          <p:cNvSpPr/>
          <p:nvPr/>
        </p:nvSpPr>
        <p:spPr>
          <a:xfrm>
            <a:off x="4741772" y="3053823"/>
            <a:ext cx="1077979" cy="432616"/>
          </a:xfrm>
          <a:prstGeom prst="round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lIns="0" rIns="0" rtlCol="0" anchor="ctr"/>
          <a:lstStyle/>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err="1">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xvimagesink</a:t>
            </a:r>
            <a:endParaRPr kumimoji="0" lang="en-US" sz="1400" b="1" i="0" u="none" strike="noStrike" kern="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13" name="Rounded Rectangle 28">
            <a:extLst>
              <a:ext uri="{FF2B5EF4-FFF2-40B4-BE49-F238E27FC236}">
                <a16:creationId xmlns:a16="http://schemas.microsoft.com/office/drawing/2014/main" id="{A27DDBC5-9FD6-4EE3-B354-B395C34F1338}"/>
              </a:ext>
            </a:extLst>
          </p:cNvPr>
          <p:cNvSpPr/>
          <p:nvPr/>
        </p:nvSpPr>
        <p:spPr>
          <a:xfrm>
            <a:off x="3343859" y="3055331"/>
            <a:ext cx="1146567" cy="432616"/>
          </a:xfrm>
          <a:prstGeom prst="round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lIns="0" rIns="0" rtlCol="0" anchor="ctr"/>
          <a:lstStyle/>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err="1">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videoconvert</a:t>
            </a:r>
            <a:endParaRPr kumimoji="0" lang="en-US" sz="1400" b="1" i="0" u="none" strike="noStrike" kern="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endParaRPr>
          </a:p>
        </p:txBody>
      </p:sp>
      <p:pic>
        <p:nvPicPr>
          <p:cNvPr id="18" name="Picture 17" descr="A picture containing plane, sitting, white, road&#10;&#10;Description automatically generated">
            <a:extLst>
              <a:ext uri="{FF2B5EF4-FFF2-40B4-BE49-F238E27FC236}">
                <a16:creationId xmlns:a16="http://schemas.microsoft.com/office/drawing/2014/main" id="{89B87DB4-3E85-4C1C-9EDF-49FE6A57950D}"/>
              </a:ext>
            </a:extLst>
          </p:cNvPr>
          <p:cNvPicPr>
            <a:picLocks noChangeAspect="1"/>
          </p:cNvPicPr>
          <p:nvPr/>
        </p:nvPicPr>
        <p:blipFill rotWithShape="1">
          <a:blip r:embed="rId3"/>
          <a:srcRect t="7497"/>
          <a:stretch/>
        </p:blipFill>
        <p:spPr>
          <a:xfrm>
            <a:off x="6139686" y="2100796"/>
            <a:ext cx="4833049" cy="2689409"/>
          </a:xfrm>
          <a:prstGeom prst="rect">
            <a:avLst/>
          </a:prstGeom>
        </p:spPr>
      </p:pic>
    </p:spTree>
    <p:extLst>
      <p:ext uri="{BB962C8B-B14F-4D97-AF65-F5344CB8AC3E}">
        <p14:creationId xmlns:p14="http://schemas.microsoft.com/office/powerpoint/2010/main" val="260640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a:extLst>
              <a:ext uri="{FF2B5EF4-FFF2-40B4-BE49-F238E27FC236}">
                <a16:creationId xmlns:a16="http://schemas.microsoft.com/office/drawing/2014/main" id="{9423E4D7-3D2D-439A-B9F1-82749C7FC9DF}"/>
              </a:ext>
            </a:extLst>
          </p:cNvPr>
          <p:cNvSpPr txBox="1"/>
          <p:nvPr/>
        </p:nvSpPr>
        <p:spPr>
          <a:xfrm>
            <a:off x="9839302" y="1308022"/>
            <a:ext cx="1173972" cy="375260"/>
          </a:xfrm>
          <a:prstGeom prst="rect">
            <a:avLst/>
          </a:prstGeom>
          <a:solidFill>
            <a:schemeClr val="bg1">
              <a:lumMod val="85000"/>
            </a:schemeClr>
          </a:solidFill>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Storage</a:t>
            </a:r>
          </a:p>
        </p:txBody>
      </p:sp>
      <p:sp>
        <p:nvSpPr>
          <p:cNvPr id="2" name="Slide Number Placeholder 1">
            <a:extLst>
              <a:ext uri="{FF2B5EF4-FFF2-40B4-BE49-F238E27FC236}">
                <a16:creationId xmlns:a16="http://schemas.microsoft.com/office/drawing/2014/main" id="{2E9415FA-75F6-4E56-A005-24A0ABA7A4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smtClean="0">
                <a:ln>
                  <a:noFill/>
                </a:ln>
                <a:solidFill>
                  <a:srgbClr val="000000"/>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67" b="0" i="0" u="none" strike="noStrike" kern="1200" cap="none" spc="0" normalizeH="0" baseline="0" noProof="0" dirty="0">
              <a:ln>
                <a:noFill/>
              </a:ln>
              <a:solidFill>
                <a:srgbClr val="000000"/>
              </a:solidFill>
              <a:effectLst/>
              <a:uLnTx/>
              <a:uFillTx/>
              <a:latin typeface="Intel Clear"/>
              <a:ea typeface="+mn-ea"/>
              <a:cs typeface="Intel Clear"/>
            </a:endParaRPr>
          </a:p>
        </p:txBody>
      </p:sp>
      <p:sp>
        <p:nvSpPr>
          <p:cNvPr id="4" name="Title 3">
            <a:extLst>
              <a:ext uri="{FF2B5EF4-FFF2-40B4-BE49-F238E27FC236}">
                <a16:creationId xmlns:a16="http://schemas.microsoft.com/office/drawing/2014/main" id="{3FF4B374-8F07-4E40-9FF1-622F1121A170}"/>
              </a:ext>
            </a:extLst>
          </p:cNvPr>
          <p:cNvSpPr>
            <a:spLocks noGrp="1"/>
          </p:cNvSpPr>
          <p:nvPr>
            <p:ph type="title"/>
          </p:nvPr>
        </p:nvSpPr>
        <p:spPr>
          <a:xfrm>
            <a:off x="607485" y="943092"/>
            <a:ext cx="5112596" cy="615553"/>
          </a:xfrm>
        </p:spPr>
        <p:txBody>
          <a:bodyPr/>
          <a:lstStyle/>
          <a:p>
            <a:r>
              <a:rPr lang="en-US" dirty="0"/>
              <a:t>Media analytics pipeline</a:t>
            </a:r>
          </a:p>
        </p:txBody>
      </p:sp>
      <p:sp>
        <p:nvSpPr>
          <p:cNvPr id="5" name="Footer Placeholder 4">
            <a:extLst>
              <a:ext uri="{FF2B5EF4-FFF2-40B4-BE49-F238E27FC236}">
                <a16:creationId xmlns:a16="http://schemas.microsoft.com/office/drawing/2014/main" id="{C281BE07-B796-4BBD-85C1-739E15100D80}"/>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33" b="1" i="0" u="none" strike="noStrike" kern="1200" cap="none" spc="400" normalizeH="0" baseline="0" noProof="0">
                <a:ln>
                  <a:noFill/>
                </a:ln>
                <a:solidFill>
                  <a:srgbClr val="000000"/>
                </a:solidFill>
                <a:effectLst/>
                <a:uLnTx/>
                <a:uFillTx/>
                <a:latin typeface="Intel Clear"/>
                <a:ea typeface="+mn-ea"/>
                <a:cs typeface="Intel Clear"/>
              </a:rPr>
              <a:t>INTEL® DISTRIBUTION OF O</a:t>
            </a:r>
            <a:r>
              <a:rPr kumimoji="0" lang="en-US" sz="800" b="1" i="0" u="none" strike="noStrike" kern="1200" cap="none" spc="400" normalizeH="0" baseline="0" noProof="0">
                <a:ln>
                  <a:noFill/>
                </a:ln>
                <a:solidFill>
                  <a:srgbClr val="000000"/>
                </a:solidFill>
                <a:effectLst/>
                <a:uLnTx/>
                <a:uFillTx/>
                <a:latin typeface="Intel Clear"/>
                <a:ea typeface="+mn-ea"/>
                <a:cs typeface="Intel Clear"/>
              </a:rPr>
              <a:t>PEN</a:t>
            </a:r>
            <a:r>
              <a:rPr kumimoji="0" lang="en-US" sz="933" b="1" i="0" u="none" strike="noStrike" kern="1200" cap="none" spc="400" normalizeH="0" baseline="0" noProof="0">
                <a:ln>
                  <a:noFill/>
                </a:ln>
                <a:solidFill>
                  <a:srgbClr val="000000"/>
                </a:solidFill>
                <a:effectLst/>
                <a:uLnTx/>
                <a:uFillTx/>
                <a:latin typeface="Intel Clear"/>
                <a:ea typeface="+mn-ea"/>
                <a:cs typeface="Intel Clear"/>
              </a:rPr>
              <a:t>VINO™ TOOLKIT</a:t>
            </a:r>
          </a:p>
        </p:txBody>
      </p:sp>
      <p:grpSp>
        <p:nvGrpSpPr>
          <p:cNvPr id="6" name="Group 5">
            <a:extLst>
              <a:ext uri="{FF2B5EF4-FFF2-40B4-BE49-F238E27FC236}">
                <a16:creationId xmlns:a16="http://schemas.microsoft.com/office/drawing/2014/main" id="{084E7F83-14CD-4C65-BFCE-BE0B1A95F929}"/>
              </a:ext>
            </a:extLst>
          </p:cNvPr>
          <p:cNvGrpSpPr/>
          <p:nvPr/>
        </p:nvGrpSpPr>
        <p:grpSpPr>
          <a:xfrm flipH="1">
            <a:off x="779158" y="2309166"/>
            <a:ext cx="802409" cy="718281"/>
            <a:chOff x="3609138" y="836529"/>
            <a:chExt cx="279330" cy="264148"/>
          </a:xfrm>
          <a:solidFill>
            <a:schemeClr val="bg2">
              <a:alpha val="99000"/>
            </a:schemeClr>
          </a:solidFill>
          <a:effectLst/>
        </p:grpSpPr>
        <p:sp>
          <p:nvSpPr>
            <p:cNvPr id="7" name="Freeform 318">
              <a:extLst>
                <a:ext uri="{FF2B5EF4-FFF2-40B4-BE49-F238E27FC236}">
                  <a16:creationId xmlns:a16="http://schemas.microsoft.com/office/drawing/2014/main" id="{01AF486F-729D-4339-8E50-15519CEA2446}"/>
                </a:ext>
              </a:extLst>
            </p:cNvPr>
            <p:cNvSpPr>
              <a:spLocks/>
            </p:cNvSpPr>
            <p:nvPr/>
          </p:nvSpPr>
          <p:spPr bwMode="auto">
            <a:xfrm>
              <a:off x="3649823" y="836529"/>
              <a:ext cx="188244" cy="139058"/>
            </a:xfrm>
            <a:custGeom>
              <a:avLst/>
              <a:gdLst>
                <a:gd name="T0" fmla="*/ 109 w 131"/>
                <a:gd name="T1" fmla="*/ 0 h 97"/>
                <a:gd name="T2" fmla="*/ 117 w 131"/>
                <a:gd name="T3" fmla="*/ 17 h 97"/>
                <a:gd name="T4" fmla="*/ 128 w 131"/>
                <a:gd name="T5" fmla="*/ 47 h 97"/>
                <a:gd name="T6" fmla="*/ 121 w 131"/>
                <a:gd name="T7" fmla="*/ 61 h 97"/>
                <a:gd name="T8" fmla="*/ 84 w 131"/>
                <a:gd name="T9" fmla="*/ 74 h 97"/>
                <a:gd name="T10" fmla="*/ 76 w 131"/>
                <a:gd name="T11" fmla="*/ 77 h 97"/>
                <a:gd name="T12" fmla="*/ 76 w 131"/>
                <a:gd name="T13" fmla="*/ 79 h 97"/>
                <a:gd name="T14" fmla="*/ 85 w 131"/>
                <a:gd name="T15" fmla="*/ 79 h 97"/>
                <a:gd name="T16" fmla="*/ 88 w 131"/>
                <a:gd name="T17" fmla="*/ 85 h 97"/>
                <a:gd name="T18" fmla="*/ 75 w 131"/>
                <a:gd name="T19" fmla="*/ 96 h 97"/>
                <a:gd name="T20" fmla="*/ 59 w 131"/>
                <a:gd name="T21" fmla="*/ 90 h 97"/>
                <a:gd name="T22" fmla="*/ 55 w 131"/>
                <a:gd name="T23" fmla="*/ 85 h 97"/>
                <a:gd name="T24" fmla="*/ 29 w 131"/>
                <a:gd name="T25" fmla="*/ 93 h 97"/>
                <a:gd name="T26" fmla="*/ 16 w 131"/>
                <a:gd name="T27" fmla="*/ 87 h 97"/>
                <a:gd name="T28" fmla="*/ 2 w 131"/>
                <a:gd name="T29" fmla="*/ 47 h 97"/>
                <a:gd name="T30" fmla="*/ 10 w 131"/>
                <a:gd name="T31" fmla="*/ 35 h 97"/>
                <a:gd name="T32" fmla="*/ 55 w 131"/>
                <a:gd name="T33" fmla="*/ 19 h 97"/>
                <a:gd name="T34" fmla="*/ 76 w 131"/>
                <a:gd name="T35" fmla="*/ 11 h 97"/>
                <a:gd name="T36" fmla="*/ 82 w 131"/>
                <a:gd name="T37" fmla="*/ 30 h 97"/>
                <a:gd name="T38" fmla="*/ 90 w 131"/>
                <a:gd name="T39" fmla="*/ 32 h 97"/>
                <a:gd name="T40" fmla="*/ 83 w 131"/>
                <a:gd name="T41" fmla="*/ 9 h 97"/>
                <a:gd name="T42" fmla="*/ 85 w 131"/>
                <a:gd name="T43" fmla="*/ 8 h 97"/>
                <a:gd name="T44" fmla="*/ 89 w 131"/>
                <a:gd name="T45" fmla="*/ 18 h 97"/>
                <a:gd name="T46" fmla="*/ 93 w 131"/>
                <a:gd name="T47" fmla="*/ 28 h 97"/>
                <a:gd name="T48" fmla="*/ 98 w 131"/>
                <a:gd name="T49" fmla="*/ 30 h 97"/>
                <a:gd name="T50" fmla="*/ 99 w 131"/>
                <a:gd name="T51" fmla="*/ 25 h 97"/>
                <a:gd name="T52" fmla="*/ 93 w 131"/>
                <a:gd name="T53" fmla="*/ 8 h 97"/>
                <a:gd name="T54" fmla="*/ 93 w 131"/>
                <a:gd name="T55" fmla="*/ 5 h 97"/>
                <a:gd name="T56" fmla="*/ 95 w 131"/>
                <a:gd name="T57" fmla="*/ 5 h 97"/>
                <a:gd name="T58" fmla="*/ 98 w 131"/>
                <a:gd name="T59" fmla="*/ 14 h 97"/>
                <a:gd name="T60" fmla="*/ 102 w 131"/>
                <a:gd name="T61" fmla="*/ 24 h 97"/>
                <a:gd name="T62" fmla="*/ 106 w 131"/>
                <a:gd name="T63" fmla="*/ 27 h 97"/>
                <a:gd name="T64" fmla="*/ 108 w 131"/>
                <a:gd name="T65" fmla="*/ 21 h 97"/>
                <a:gd name="T66" fmla="*/ 104 w 131"/>
                <a:gd name="T67" fmla="*/ 8 h 97"/>
                <a:gd name="T68" fmla="*/ 103 w 131"/>
                <a:gd name="T69" fmla="*/ 0 h 97"/>
                <a:gd name="T70" fmla="*/ 109 w 131"/>
                <a:gd name="T71"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 h="97">
                  <a:moveTo>
                    <a:pt x="109" y="0"/>
                  </a:moveTo>
                  <a:cubicBezTo>
                    <a:pt x="112" y="6"/>
                    <a:pt x="115" y="11"/>
                    <a:pt x="117" y="17"/>
                  </a:cubicBezTo>
                  <a:cubicBezTo>
                    <a:pt x="121" y="26"/>
                    <a:pt x="124" y="37"/>
                    <a:pt x="128" y="47"/>
                  </a:cubicBezTo>
                  <a:cubicBezTo>
                    <a:pt x="131" y="55"/>
                    <a:pt x="129" y="59"/>
                    <a:pt x="121" y="61"/>
                  </a:cubicBezTo>
                  <a:cubicBezTo>
                    <a:pt x="109" y="66"/>
                    <a:pt x="96" y="70"/>
                    <a:pt x="84" y="74"/>
                  </a:cubicBezTo>
                  <a:cubicBezTo>
                    <a:pt x="82" y="75"/>
                    <a:pt x="79" y="76"/>
                    <a:pt x="76" y="77"/>
                  </a:cubicBezTo>
                  <a:cubicBezTo>
                    <a:pt x="76" y="78"/>
                    <a:pt x="76" y="79"/>
                    <a:pt x="76" y="79"/>
                  </a:cubicBezTo>
                  <a:cubicBezTo>
                    <a:pt x="79" y="79"/>
                    <a:pt x="82" y="79"/>
                    <a:pt x="85" y="79"/>
                  </a:cubicBezTo>
                  <a:cubicBezTo>
                    <a:pt x="89" y="79"/>
                    <a:pt x="90" y="81"/>
                    <a:pt x="88" y="85"/>
                  </a:cubicBezTo>
                  <a:cubicBezTo>
                    <a:pt x="86" y="91"/>
                    <a:pt x="82" y="95"/>
                    <a:pt x="75" y="96"/>
                  </a:cubicBezTo>
                  <a:cubicBezTo>
                    <a:pt x="69" y="97"/>
                    <a:pt x="63" y="95"/>
                    <a:pt x="59" y="90"/>
                  </a:cubicBezTo>
                  <a:cubicBezTo>
                    <a:pt x="57" y="88"/>
                    <a:pt x="56" y="87"/>
                    <a:pt x="55" y="85"/>
                  </a:cubicBezTo>
                  <a:cubicBezTo>
                    <a:pt x="47" y="88"/>
                    <a:pt x="38" y="91"/>
                    <a:pt x="29" y="93"/>
                  </a:cubicBezTo>
                  <a:cubicBezTo>
                    <a:pt x="22" y="96"/>
                    <a:pt x="19" y="95"/>
                    <a:pt x="16" y="87"/>
                  </a:cubicBezTo>
                  <a:cubicBezTo>
                    <a:pt x="11" y="74"/>
                    <a:pt x="6" y="60"/>
                    <a:pt x="2" y="47"/>
                  </a:cubicBezTo>
                  <a:cubicBezTo>
                    <a:pt x="0" y="41"/>
                    <a:pt x="2" y="37"/>
                    <a:pt x="10" y="35"/>
                  </a:cubicBezTo>
                  <a:cubicBezTo>
                    <a:pt x="25" y="29"/>
                    <a:pt x="40" y="24"/>
                    <a:pt x="55" y="19"/>
                  </a:cubicBezTo>
                  <a:cubicBezTo>
                    <a:pt x="62" y="16"/>
                    <a:pt x="68" y="14"/>
                    <a:pt x="76" y="11"/>
                  </a:cubicBezTo>
                  <a:cubicBezTo>
                    <a:pt x="78" y="18"/>
                    <a:pt x="80" y="24"/>
                    <a:pt x="82" y="30"/>
                  </a:cubicBezTo>
                  <a:cubicBezTo>
                    <a:pt x="84" y="34"/>
                    <a:pt x="86" y="36"/>
                    <a:pt x="90" y="32"/>
                  </a:cubicBezTo>
                  <a:cubicBezTo>
                    <a:pt x="88" y="24"/>
                    <a:pt x="85" y="17"/>
                    <a:pt x="83" y="9"/>
                  </a:cubicBezTo>
                  <a:cubicBezTo>
                    <a:pt x="83" y="9"/>
                    <a:pt x="84" y="8"/>
                    <a:pt x="85" y="8"/>
                  </a:cubicBezTo>
                  <a:cubicBezTo>
                    <a:pt x="86" y="11"/>
                    <a:pt x="88" y="15"/>
                    <a:pt x="89" y="18"/>
                  </a:cubicBezTo>
                  <a:cubicBezTo>
                    <a:pt x="90" y="21"/>
                    <a:pt x="91" y="25"/>
                    <a:pt x="93" y="28"/>
                  </a:cubicBezTo>
                  <a:cubicBezTo>
                    <a:pt x="93" y="29"/>
                    <a:pt x="96" y="29"/>
                    <a:pt x="98" y="30"/>
                  </a:cubicBezTo>
                  <a:cubicBezTo>
                    <a:pt x="98" y="28"/>
                    <a:pt x="99" y="27"/>
                    <a:pt x="99" y="25"/>
                  </a:cubicBezTo>
                  <a:cubicBezTo>
                    <a:pt x="97" y="19"/>
                    <a:pt x="95" y="14"/>
                    <a:pt x="93" y="8"/>
                  </a:cubicBezTo>
                  <a:cubicBezTo>
                    <a:pt x="93" y="7"/>
                    <a:pt x="93" y="6"/>
                    <a:pt x="93" y="5"/>
                  </a:cubicBezTo>
                  <a:cubicBezTo>
                    <a:pt x="94" y="5"/>
                    <a:pt x="94" y="5"/>
                    <a:pt x="95" y="5"/>
                  </a:cubicBezTo>
                  <a:cubicBezTo>
                    <a:pt x="96" y="8"/>
                    <a:pt x="97" y="11"/>
                    <a:pt x="98" y="14"/>
                  </a:cubicBezTo>
                  <a:cubicBezTo>
                    <a:pt x="100" y="17"/>
                    <a:pt x="100" y="21"/>
                    <a:pt x="102" y="24"/>
                  </a:cubicBezTo>
                  <a:cubicBezTo>
                    <a:pt x="103" y="25"/>
                    <a:pt x="105" y="26"/>
                    <a:pt x="106" y="27"/>
                  </a:cubicBezTo>
                  <a:cubicBezTo>
                    <a:pt x="107" y="25"/>
                    <a:pt x="109" y="23"/>
                    <a:pt x="108" y="21"/>
                  </a:cubicBezTo>
                  <a:cubicBezTo>
                    <a:pt x="107" y="17"/>
                    <a:pt x="105" y="12"/>
                    <a:pt x="104" y="8"/>
                  </a:cubicBezTo>
                  <a:cubicBezTo>
                    <a:pt x="103" y="5"/>
                    <a:pt x="103" y="3"/>
                    <a:pt x="103" y="0"/>
                  </a:cubicBezTo>
                  <a:cubicBezTo>
                    <a:pt x="105" y="0"/>
                    <a:pt x="107"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8" name="Freeform 319">
              <a:extLst>
                <a:ext uri="{FF2B5EF4-FFF2-40B4-BE49-F238E27FC236}">
                  <a16:creationId xmlns:a16="http://schemas.microsoft.com/office/drawing/2014/main" id="{B6654050-3421-4F93-8DCB-35529F63EA90}"/>
                </a:ext>
              </a:extLst>
            </p:cNvPr>
            <p:cNvSpPr>
              <a:spLocks/>
            </p:cNvSpPr>
            <p:nvPr/>
          </p:nvSpPr>
          <p:spPr bwMode="auto">
            <a:xfrm>
              <a:off x="3823493" y="947046"/>
              <a:ext cx="64975" cy="153631"/>
            </a:xfrm>
            <a:custGeom>
              <a:avLst/>
              <a:gdLst>
                <a:gd name="T0" fmla="*/ 20 w 45"/>
                <a:gd name="T1" fmla="*/ 107 h 107"/>
                <a:gd name="T2" fmla="*/ 20 w 45"/>
                <a:gd name="T3" fmla="*/ 65 h 107"/>
                <a:gd name="T4" fmla="*/ 0 w 45"/>
                <a:gd name="T5" fmla="*/ 65 h 107"/>
                <a:gd name="T6" fmla="*/ 0 w 45"/>
                <a:gd name="T7" fmla="*/ 41 h 107"/>
                <a:gd name="T8" fmla="*/ 15 w 45"/>
                <a:gd name="T9" fmla="*/ 41 h 107"/>
                <a:gd name="T10" fmla="*/ 21 w 45"/>
                <a:gd name="T11" fmla="*/ 35 h 107"/>
                <a:gd name="T12" fmla="*/ 21 w 45"/>
                <a:gd name="T13" fmla="*/ 7 h 107"/>
                <a:gd name="T14" fmla="*/ 27 w 45"/>
                <a:gd name="T15" fmla="*/ 1 h 107"/>
                <a:gd name="T16" fmla="*/ 44 w 45"/>
                <a:gd name="T17" fmla="*/ 18 h 107"/>
                <a:gd name="T18" fmla="*/ 44 w 45"/>
                <a:gd name="T19" fmla="*/ 99 h 107"/>
                <a:gd name="T20" fmla="*/ 45 w 45"/>
                <a:gd name="T21" fmla="*/ 107 h 107"/>
                <a:gd name="T22" fmla="*/ 20 w 45"/>
                <a:gd name="T23"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107">
                  <a:moveTo>
                    <a:pt x="20" y="107"/>
                  </a:moveTo>
                  <a:cubicBezTo>
                    <a:pt x="20" y="93"/>
                    <a:pt x="20" y="80"/>
                    <a:pt x="20" y="65"/>
                  </a:cubicBezTo>
                  <a:cubicBezTo>
                    <a:pt x="13" y="65"/>
                    <a:pt x="7" y="65"/>
                    <a:pt x="0" y="65"/>
                  </a:cubicBezTo>
                  <a:cubicBezTo>
                    <a:pt x="0" y="57"/>
                    <a:pt x="0" y="50"/>
                    <a:pt x="0" y="41"/>
                  </a:cubicBezTo>
                  <a:cubicBezTo>
                    <a:pt x="5" y="41"/>
                    <a:pt x="10" y="41"/>
                    <a:pt x="15" y="41"/>
                  </a:cubicBezTo>
                  <a:cubicBezTo>
                    <a:pt x="19" y="42"/>
                    <a:pt x="21" y="40"/>
                    <a:pt x="21" y="35"/>
                  </a:cubicBezTo>
                  <a:cubicBezTo>
                    <a:pt x="21" y="26"/>
                    <a:pt x="21" y="16"/>
                    <a:pt x="21" y="7"/>
                  </a:cubicBezTo>
                  <a:cubicBezTo>
                    <a:pt x="21" y="2"/>
                    <a:pt x="22" y="1"/>
                    <a:pt x="27" y="1"/>
                  </a:cubicBezTo>
                  <a:cubicBezTo>
                    <a:pt x="44" y="0"/>
                    <a:pt x="44" y="0"/>
                    <a:pt x="44" y="18"/>
                  </a:cubicBezTo>
                  <a:cubicBezTo>
                    <a:pt x="44" y="45"/>
                    <a:pt x="44" y="72"/>
                    <a:pt x="44" y="99"/>
                  </a:cubicBezTo>
                  <a:cubicBezTo>
                    <a:pt x="44" y="102"/>
                    <a:pt x="45" y="104"/>
                    <a:pt x="45" y="107"/>
                  </a:cubicBezTo>
                  <a:cubicBezTo>
                    <a:pt x="37" y="107"/>
                    <a:pt x="29" y="107"/>
                    <a:pt x="20"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9" name="Freeform 320">
              <a:extLst>
                <a:ext uri="{FF2B5EF4-FFF2-40B4-BE49-F238E27FC236}">
                  <a16:creationId xmlns:a16="http://schemas.microsoft.com/office/drawing/2014/main" id="{FB7EEE9F-A64B-4B00-A181-90A089978409}"/>
                </a:ext>
              </a:extLst>
            </p:cNvPr>
            <p:cNvSpPr>
              <a:spLocks/>
            </p:cNvSpPr>
            <p:nvPr/>
          </p:nvSpPr>
          <p:spPr bwMode="auto">
            <a:xfrm>
              <a:off x="3609138" y="919721"/>
              <a:ext cx="33398" cy="18825"/>
            </a:xfrm>
            <a:custGeom>
              <a:avLst/>
              <a:gdLst>
                <a:gd name="T0" fmla="*/ 4 w 23"/>
                <a:gd name="T1" fmla="*/ 13 h 13"/>
                <a:gd name="T2" fmla="*/ 0 w 23"/>
                <a:gd name="T3" fmla="*/ 5 h 13"/>
                <a:gd name="T4" fmla="*/ 0 w 23"/>
                <a:gd name="T5" fmla="*/ 4 h 13"/>
                <a:gd name="T6" fmla="*/ 15 w 23"/>
                <a:gd name="T7" fmla="*/ 0 h 13"/>
                <a:gd name="T8" fmla="*/ 23 w 23"/>
                <a:gd name="T9" fmla="*/ 1 h 13"/>
                <a:gd name="T10" fmla="*/ 23 w 23"/>
                <a:gd name="T11" fmla="*/ 4 h 13"/>
                <a:gd name="T12" fmla="*/ 4 w 23"/>
                <a:gd name="T13" fmla="*/ 9 h 13"/>
                <a:gd name="T14" fmla="*/ 4 w 23"/>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3">
                  <a:moveTo>
                    <a:pt x="4" y="13"/>
                  </a:moveTo>
                  <a:cubicBezTo>
                    <a:pt x="3" y="10"/>
                    <a:pt x="2" y="8"/>
                    <a:pt x="0" y="5"/>
                  </a:cubicBezTo>
                  <a:cubicBezTo>
                    <a:pt x="0" y="5"/>
                    <a:pt x="0" y="4"/>
                    <a:pt x="0" y="4"/>
                  </a:cubicBezTo>
                  <a:cubicBezTo>
                    <a:pt x="5" y="3"/>
                    <a:pt x="10" y="1"/>
                    <a:pt x="15" y="0"/>
                  </a:cubicBezTo>
                  <a:cubicBezTo>
                    <a:pt x="17" y="0"/>
                    <a:pt x="20" y="1"/>
                    <a:pt x="23" y="1"/>
                  </a:cubicBezTo>
                  <a:cubicBezTo>
                    <a:pt x="23" y="2"/>
                    <a:pt x="23" y="3"/>
                    <a:pt x="23" y="4"/>
                  </a:cubicBezTo>
                  <a:cubicBezTo>
                    <a:pt x="20" y="2"/>
                    <a:pt x="6" y="5"/>
                    <a:pt x="4" y="9"/>
                  </a:cubicBezTo>
                  <a:cubicBezTo>
                    <a:pt x="4" y="10"/>
                    <a:pt x="4" y="11"/>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10" name="Freeform 321">
              <a:extLst>
                <a:ext uri="{FF2B5EF4-FFF2-40B4-BE49-F238E27FC236}">
                  <a16:creationId xmlns:a16="http://schemas.microsoft.com/office/drawing/2014/main" id="{EF3C6211-7D8A-462F-8E74-B90F98399F8A}"/>
                </a:ext>
              </a:extLst>
            </p:cNvPr>
            <p:cNvSpPr>
              <a:spLocks noEditPoints="1"/>
            </p:cNvSpPr>
            <p:nvPr/>
          </p:nvSpPr>
          <p:spPr bwMode="auto">
            <a:xfrm>
              <a:off x="3750625" y="971336"/>
              <a:ext cx="64367" cy="77727"/>
            </a:xfrm>
            <a:custGeom>
              <a:avLst/>
              <a:gdLst>
                <a:gd name="T0" fmla="*/ 14 w 45"/>
                <a:gd name="T1" fmla="*/ 23 h 54"/>
                <a:gd name="T2" fmla="*/ 20 w 45"/>
                <a:gd name="T3" fmla="*/ 21 h 54"/>
                <a:gd name="T4" fmla="*/ 40 w 45"/>
                <a:gd name="T5" fmla="*/ 26 h 54"/>
                <a:gd name="T6" fmla="*/ 42 w 45"/>
                <a:gd name="T7" fmla="*/ 45 h 54"/>
                <a:gd name="T8" fmla="*/ 24 w 45"/>
                <a:gd name="T9" fmla="*/ 53 h 54"/>
                <a:gd name="T10" fmla="*/ 11 w 45"/>
                <a:gd name="T11" fmla="*/ 38 h 54"/>
                <a:gd name="T12" fmla="*/ 3 w 45"/>
                <a:gd name="T13" fmla="*/ 15 h 54"/>
                <a:gd name="T14" fmla="*/ 0 w 45"/>
                <a:gd name="T15" fmla="*/ 8 h 54"/>
                <a:gd name="T16" fmla="*/ 22 w 45"/>
                <a:gd name="T17" fmla="*/ 0 h 54"/>
                <a:gd name="T18" fmla="*/ 29 w 45"/>
                <a:gd name="T19" fmla="*/ 12 h 54"/>
                <a:gd name="T20" fmla="*/ 13 w 45"/>
                <a:gd name="T21" fmla="*/ 21 h 54"/>
                <a:gd name="T22" fmla="*/ 14 w 45"/>
                <a:gd name="T23" fmla="*/ 23 h 54"/>
                <a:gd name="T24" fmla="*/ 20 w 45"/>
                <a:gd name="T25" fmla="*/ 38 h 54"/>
                <a:gd name="T26" fmla="*/ 27 w 45"/>
                <a:gd name="T27" fmla="*/ 43 h 54"/>
                <a:gd name="T28" fmla="*/ 34 w 45"/>
                <a:gd name="T29" fmla="*/ 36 h 54"/>
                <a:gd name="T30" fmla="*/ 27 w 45"/>
                <a:gd name="T31" fmla="*/ 30 h 54"/>
                <a:gd name="T32" fmla="*/ 20 w 45"/>
                <a:gd name="T33" fmla="*/ 3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54">
                  <a:moveTo>
                    <a:pt x="14" y="23"/>
                  </a:moveTo>
                  <a:cubicBezTo>
                    <a:pt x="16" y="23"/>
                    <a:pt x="18" y="22"/>
                    <a:pt x="20" y="21"/>
                  </a:cubicBezTo>
                  <a:cubicBezTo>
                    <a:pt x="28" y="17"/>
                    <a:pt x="34" y="19"/>
                    <a:pt x="40" y="26"/>
                  </a:cubicBezTo>
                  <a:cubicBezTo>
                    <a:pt x="45" y="31"/>
                    <a:pt x="45" y="38"/>
                    <a:pt x="42" y="45"/>
                  </a:cubicBezTo>
                  <a:cubicBezTo>
                    <a:pt x="38" y="51"/>
                    <a:pt x="31" y="54"/>
                    <a:pt x="24" y="53"/>
                  </a:cubicBezTo>
                  <a:cubicBezTo>
                    <a:pt x="17" y="52"/>
                    <a:pt x="10" y="45"/>
                    <a:pt x="11" y="38"/>
                  </a:cubicBezTo>
                  <a:cubicBezTo>
                    <a:pt x="11" y="29"/>
                    <a:pt x="7" y="22"/>
                    <a:pt x="3" y="15"/>
                  </a:cubicBezTo>
                  <a:cubicBezTo>
                    <a:pt x="2" y="12"/>
                    <a:pt x="1" y="10"/>
                    <a:pt x="0" y="8"/>
                  </a:cubicBezTo>
                  <a:cubicBezTo>
                    <a:pt x="7" y="5"/>
                    <a:pt x="14" y="2"/>
                    <a:pt x="22" y="0"/>
                  </a:cubicBezTo>
                  <a:cubicBezTo>
                    <a:pt x="24" y="3"/>
                    <a:pt x="26" y="8"/>
                    <a:pt x="29" y="12"/>
                  </a:cubicBezTo>
                  <a:cubicBezTo>
                    <a:pt x="23" y="15"/>
                    <a:pt x="18" y="18"/>
                    <a:pt x="13" y="21"/>
                  </a:cubicBezTo>
                  <a:cubicBezTo>
                    <a:pt x="13" y="22"/>
                    <a:pt x="14" y="23"/>
                    <a:pt x="14" y="23"/>
                  </a:cubicBezTo>
                  <a:close/>
                  <a:moveTo>
                    <a:pt x="20" y="38"/>
                  </a:moveTo>
                  <a:cubicBezTo>
                    <a:pt x="22" y="40"/>
                    <a:pt x="25" y="42"/>
                    <a:pt x="27" y="43"/>
                  </a:cubicBezTo>
                  <a:cubicBezTo>
                    <a:pt x="31" y="43"/>
                    <a:pt x="34" y="40"/>
                    <a:pt x="34" y="36"/>
                  </a:cubicBezTo>
                  <a:cubicBezTo>
                    <a:pt x="33" y="32"/>
                    <a:pt x="31" y="30"/>
                    <a:pt x="27" y="30"/>
                  </a:cubicBezTo>
                  <a:cubicBezTo>
                    <a:pt x="23" y="30"/>
                    <a:pt x="21" y="33"/>
                    <a:pt x="2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11" name="Freeform 322">
              <a:extLst>
                <a:ext uri="{FF2B5EF4-FFF2-40B4-BE49-F238E27FC236}">
                  <a16:creationId xmlns:a16="http://schemas.microsoft.com/office/drawing/2014/main" id="{7CAB665F-220D-4C08-8771-B2F5E7415B0E}"/>
                </a:ext>
              </a:extLst>
            </p:cNvPr>
            <p:cNvSpPr>
              <a:spLocks/>
            </p:cNvSpPr>
            <p:nvPr/>
          </p:nvSpPr>
          <p:spPr bwMode="auto">
            <a:xfrm>
              <a:off x="3615210" y="931258"/>
              <a:ext cx="37649" cy="38863"/>
            </a:xfrm>
            <a:custGeom>
              <a:avLst/>
              <a:gdLst>
                <a:gd name="T0" fmla="*/ 24 w 26"/>
                <a:gd name="T1" fmla="*/ 10 h 27"/>
                <a:gd name="T2" fmla="*/ 24 w 26"/>
                <a:gd name="T3" fmla="*/ 22 h 27"/>
                <a:gd name="T4" fmla="*/ 10 w 26"/>
                <a:gd name="T5" fmla="*/ 27 h 27"/>
                <a:gd name="T6" fmla="*/ 7 w 26"/>
                <a:gd name="T7" fmla="*/ 24 h 27"/>
                <a:gd name="T8" fmla="*/ 0 w 26"/>
                <a:gd name="T9" fmla="*/ 5 h 27"/>
                <a:gd name="T10" fmla="*/ 0 w 26"/>
                <a:gd name="T11" fmla="*/ 5 h 27"/>
                <a:gd name="T12" fmla="*/ 2 w 26"/>
                <a:gd name="T13" fmla="*/ 8 h 27"/>
                <a:gd name="T14" fmla="*/ 20 w 26"/>
                <a:gd name="T15" fmla="*/ 0 h 27"/>
                <a:gd name="T16" fmla="*/ 24 w 26"/>
                <a:gd name="T17"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7">
                  <a:moveTo>
                    <a:pt x="24" y="10"/>
                  </a:moveTo>
                  <a:cubicBezTo>
                    <a:pt x="24" y="14"/>
                    <a:pt x="26" y="20"/>
                    <a:pt x="24" y="22"/>
                  </a:cubicBezTo>
                  <a:cubicBezTo>
                    <a:pt x="21" y="25"/>
                    <a:pt x="15" y="26"/>
                    <a:pt x="10" y="27"/>
                  </a:cubicBezTo>
                  <a:cubicBezTo>
                    <a:pt x="10" y="27"/>
                    <a:pt x="7" y="25"/>
                    <a:pt x="7" y="24"/>
                  </a:cubicBezTo>
                  <a:cubicBezTo>
                    <a:pt x="4" y="17"/>
                    <a:pt x="2" y="11"/>
                    <a:pt x="0" y="5"/>
                  </a:cubicBezTo>
                  <a:cubicBezTo>
                    <a:pt x="0" y="5"/>
                    <a:pt x="0" y="5"/>
                    <a:pt x="0" y="5"/>
                  </a:cubicBezTo>
                  <a:cubicBezTo>
                    <a:pt x="1" y="6"/>
                    <a:pt x="1" y="7"/>
                    <a:pt x="2" y="8"/>
                  </a:cubicBezTo>
                  <a:cubicBezTo>
                    <a:pt x="6" y="9"/>
                    <a:pt x="18" y="3"/>
                    <a:pt x="20" y="0"/>
                  </a:cubicBezTo>
                  <a:cubicBezTo>
                    <a:pt x="21" y="3"/>
                    <a:pt x="23" y="7"/>
                    <a:pt x="2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12" name="Freeform 323">
              <a:extLst>
                <a:ext uri="{FF2B5EF4-FFF2-40B4-BE49-F238E27FC236}">
                  <a16:creationId xmlns:a16="http://schemas.microsoft.com/office/drawing/2014/main" id="{E7D175E5-45ED-440A-BB00-4DC415F06CB6}"/>
                </a:ext>
              </a:extLst>
            </p:cNvPr>
            <p:cNvSpPr>
              <a:spLocks/>
            </p:cNvSpPr>
            <p:nvPr/>
          </p:nvSpPr>
          <p:spPr bwMode="auto">
            <a:xfrm>
              <a:off x="3639500" y="905147"/>
              <a:ext cx="27326" cy="63153"/>
            </a:xfrm>
            <a:custGeom>
              <a:avLst/>
              <a:gdLst>
                <a:gd name="T0" fmla="*/ 7 w 19"/>
                <a:gd name="T1" fmla="*/ 28 h 44"/>
                <a:gd name="T2" fmla="*/ 3 w 19"/>
                <a:gd name="T3" fmla="*/ 18 h 44"/>
                <a:gd name="T4" fmla="*/ 2 w 19"/>
                <a:gd name="T5" fmla="*/ 14 h 44"/>
                <a:gd name="T6" fmla="*/ 2 w 19"/>
                <a:gd name="T7" fmla="*/ 11 h 44"/>
                <a:gd name="T8" fmla="*/ 0 w 19"/>
                <a:gd name="T9" fmla="*/ 4 h 44"/>
                <a:gd name="T10" fmla="*/ 3 w 19"/>
                <a:gd name="T11" fmla="*/ 1 h 44"/>
                <a:gd name="T12" fmla="*/ 6 w 19"/>
                <a:gd name="T13" fmla="*/ 2 h 44"/>
                <a:gd name="T14" fmla="*/ 19 w 19"/>
                <a:gd name="T15" fmla="*/ 40 h 44"/>
                <a:gd name="T16" fmla="*/ 17 w 19"/>
                <a:gd name="T17" fmla="*/ 44 h 44"/>
                <a:gd name="T18" fmla="*/ 13 w 19"/>
                <a:gd name="T19" fmla="*/ 41 h 44"/>
                <a:gd name="T20" fmla="*/ 7 w 19"/>
                <a:gd name="T2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4">
                  <a:moveTo>
                    <a:pt x="7" y="28"/>
                  </a:moveTo>
                  <a:cubicBezTo>
                    <a:pt x="6" y="25"/>
                    <a:pt x="4" y="21"/>
                    <a:pt x="3" y="18"/>
                  </a:cubicBezTo>
                  <a:cubicBezTo>
                    <a:pt x="3" y="17"/>
                    <a:pt x="3" y="16"/>
                    <a:pt x="2" y="14"/>
                  </a:cubicBezTo>
                  <a:cubicBezTo>
                    <a:pt x="2" y="13"/>
                    <a:pt x="2" y="12"/>
                    <a:pt x="2" y="11"/>
                  </a:cubicBezTo>
                  <a:cubicBezTo>
                    <a:pt x="1" y="9"/>
                    <a:pt x="0" y="6"/>
                    <a:pt x="0" y="4"/>
                  </a:cubicBezTo>
                  <a:cubicBezTo>
                    <a:pt x="0" y="3"/>
                    <a:pt x="2" y="1"/>
                    <a:pt x="3" y="1"/>
                  </a:cubicBezTo>
                  <a:cubicBezTo>
                    <a:pt x="3" y="0"/>
                    <a:pt x="5" y="2"/>
                    <a:pt x="6" y="2"/>
                  </a:cubicBezTo>
                  <a:cubicBezTo>
                    <a:pt x="10" y="15"/>
                    <a:pt x="15" y="27"/>
                    <a:pt x="19" y="40"/>
                  </a:cubicBezTo>
                  <a:cubicBezTo>
                    <a:pt x="19" y="41"/>
                    <a:pt x="18" y="43"/>
                    <a:pt x="17" y="44"/>
                  </a:cubicBezTo>
                  <a:cubicBezTo>
                    <a:pt x="16" y="43"/>
                    <a:pt x="14" y="42"/>
                    <a:pt x="13" y="41"/>
                  </a:cubicBezTo>
                  <a:cubicBezTo>
                    <a:pt x="11" y="37"/>
                    <a:pt x="9" y="33"/>
                    <a:pt x="7"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grpSp>
      <p:grpSp>
        <p:nvGrpSpPr>
          <p:cNvPr id="13" name="Group 12">
            <a:extLst>
              <a:ext uri="{FF2B5EF4-FFF2-40B4-BE49-F238E27FC236}">
                <a16:creationId xmlns:a16="http://schemas.microsoft.com/office/drawing/2014/main" id="{D51F3A76-F037-4E73-AF64-95A201E204D4}"/>
              </a:ext>
            </a:extLst>
          </p:cNvPr>
          <p:cNvGrpSpPr/>
          <p:nvPr/>
        </p:nvGrpSpPr>
        <p:grpSpPr>
          <a:xfrm flipH="1">
            <a:off x="793112" y="3124050"/>
            <a:ext cx="802409" cy="718281"/>
            <a:chOff x="3609138" y="836529"/>
            <a:chExt cx="279330" cy="264148"/>
          </a:xfrm>
          <a:solidFill>
            <a:schemeClr val="bg2">
              <a:alpha val="99000"/>
            </a:schemeClr>
          </a:solidFill>
          <a:effectLst/>
        </p:grpSpPr>
        <p:sp>
          <p:nvSpPr>
            <p:cNvPr id="14" name="Freeform 318">
              <a:extLst>
                <a:ext uri="{FF2B5EF4-FFF2-40B4-BE49-F238E27FC236}">
                  <a16:creationId xmlns:a16="http://schemas.microsoft.com/office/drawing/2014/main" id="{80A80B9D-5103-41BA-833C-CCC2AF1D1396}"/>
                </a:ext>
              </a:extLst>
            </p:cNvPr>
            <p:cNvSpPr>
              <a:spLocks/>
            </p:cNvSpPr>
            <p:nvPr/>
          </p:nvSpPr>
          <p:spPr bwMode="auto">
            <a:xfrm>
              <a:off x="3649823" y="836529"/>
              <a:ext cx="188244" cy="139058"/>
            </a:xfrm>
            <a:custGeom>
              <a:avLst/>
              <a:gdLst>
                <a:gd name="T0" fmla="*/ 109 w 131"/>
                <a:gd name="T1" fmla="*/ 0 h 97"/>
                <a:gd name="T2" fmla="*/ 117 w 131"/>
                <a:gd name="T3" fmla="*/ 17 h 97"/>
                <a:gd name="T4" fmla="*/ 128 w 131"/>
                <a:gd name="T5" fmla="*/ 47 h 97"/>
                <a:gd name="T6" fmla="*/ 121 w 131"/>
                <a:gd name="T7" fmla="*/ 61 h 97"/>
                <a:gd name="T8" fmla="*/ 84 w 131"/>
                <a:gd name="T9" fmla="*/ 74 h 97"/>
                <a:gd name="T10" fmla="*/ 76 w 131"/>
                <a:gd name="T11" fmla="*/ 77 h 97"/>
                <a:gd name="T12" fmla="*/ 76 w 131"/>
                <a:gd name="T13" fmla="*/ 79 h 97"/>
                <a:gd name="T14" fmla="*/ 85 w 131"/>
                <a:gd name="T15" fmla="*/ 79 h 97"/>
                <a:gd name="T16" fmla="*/ 88 w 131"/>
                <a:gd name="T17" fmla="*/ 85 h 97"/>
                <a:gd name="T18" fmla="*/ 75 w 131"/>
                <a:gd name="T19" fmla="*/ 96 h 97"/>
                <a:gd name="T20" fmla="*/ 59 w 131"/>
                <a:gd name="T21" fmla="*/ 90 h 97"/>
                <a:gd name="T22" fmla="*/ 55 w 131"/>
                <a:gd name="T23" fmla="*/ 85 h 97"/>
                <a:gd name="T24" fmla="*/ 29 w 131"/>
                <a:gd name="T25" fmla="*/ 93 h 97"/>
                <a:gd name="T26" fmla="*/ 16 w 131"/>
                <a:gd name="T27" fmla="*/ 87 h 97"/>
                <a:gd name="T28" fmla="*/ 2 w 131"/>
                <a:gd name="T29" fmla="*/ 47 h 97"/>
                <a:gd name="T30" fmla="*/ 10 w 131"/>
                <a:gd name="T31" fmla="*/ 35 h 97"/>
                <a:gd name="T32" fmla="*/ 55 w 131"/>
                <a:gd name="T33" fmla="*/ 19 h 97"/>
                <a:gd name="T34" fmla="*/ 76 w 131"/>
                <a:gd name="T35" fmla="*/ 11 h 97"/>
                <a:gd name="T36" fmla="*/ 82 w 131"/>
                <a:gd name="T37" fmla="*/ 30 h 97"/>
                <a:gd name="T38" fmla="*/ 90 w 131"/>
                <a:gd name="T39" fmla="*/ 32 h 97"/>
                <a:gd name="T40" fmla="*/ 83 w 131"/>
                <a:gd name="T41" fmla="*/ 9 h 97"/>
                <a:gd name="T42" fmla="*/ 85 w 131"/>
                <a:gd name="T43" fmla="*/ 8 h 97"/>
                <a:gd name="T44" fmla="*/ 89 w 131"/>
                <a:gd name="T45" fmla="*/ 18 h 97"/>
                <a:gd name="T46" fmla="*/ 93 w 131"/>
                <a:gd name="T47" fmla="*/ 28 h 97"/>
                <a:gd name="T48" fmla="*/ 98 w 131"/>
                <a:gd name="T49" fmla="*/ 30 h 97"/>
                <a:gd name="T50" fmla="*/ 99 w 131"/>
                <a:gd name="T51" fmla="*/ 25 h 97"/>
                <a:gd name="T52" fmla="*/ 93 w 131"/>
                <a:gd name="T53" fmla="*/ 8 h 97"/>
                <a:gd name="T54" fmla="*/ 93 w 131"/>
                <a:gd name="T55" fmla="*/ 5 h 97"/>
                <a:gd name="T56" fmla="*/ 95 w 131"/>
                <a:gd name="T57" fmla="*/ 5 h 97"/>
                <a:gd name="T58" fmla="*/ 98 w 131"/>
                <a:gd name="T59" fmla="*/ 14 h 97"/>
                <a:gd name="T60" fmla="*/ 102 w 131"/>
                <a:gd name="T61" fmla="*/ 24 h 97"/>
                <a:gd name="T62" fmla="*/ 106 w 131"/>
                <a:gd name="T63" fmla="*/ 27 h 97"/>
                <a:gd name="T64" fmla="*/ 108 w 131"/>
                <a:gd name="T65" fmla="*/ 21 h 97"/>
                <a:gd name="T66" fmla="*/ 104 w 131"/>
                <a:gd name="T67" fmla="*/ 8 h 97"/>
                <a:gd name="T68" fmla="*/ 103 w 131"/>
                <a:gd name="T69" fmla="*/ 0 h 97"/>
                <a:gd name="T70" fmla="*/ 109 w 131"/>
                <a:gd name="T71"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 h="97">
                  <a:moveTo>
                    <a:pt x="109" y="0"/>
                  </a:moveTo>
                  <a:cubicBezTo>
                    <a:pt x="112" y="6"/>
                    <a:pt x="115" y="11"/>
                    <a:pt x="117" y="17"/>
                  </a:cubicBezTo>
                  <a:cubicBezTo>
                    <a:pt x="121" y="26"/>
                    <a:pt x="124" y="37"/>
                    <a:pt x="128" y="47"/>
                  </a:cubicBezTo>
                  <a:cubicBezTo>
                    <a:pt x="131" y="55"/>
                    <a:pt x="129" y="59"/>
                    <a:pt x="121" y="61"/>
                  </a:cubicBezTo>
                  <a:cubicBezTo>
                    <a:pt x="109" y="66"/>
                    <a:pt x="96" y="70"/>
                    <a:pt x="84" y="74"/>
                  </a:cubicBezTo>
                  <a:cubicBezTo>
                    <a:pt x="82" y="75"/>
                    <a:pt x="79" y="76"/>
                    <a:pt x="76" y="77"/>
                  </a:cubicBezTo>
                  <a:cubicBezTo>
                    <a:pt x="76" y="78"/>
                    <a:pt x="76" y="79"/>
                    <a:pt x="76" y="79"/>
                  </a:cubicBezTo>
                  <a:cubicBezTo>
                    <a:pt x="79" y="79"/>
                    <a:pt x="82" y="79"/>
                    <a:pt x="85" y="79"/>
                  </a:cubicBezTo>
                  <a:cubicBezTo>
                    <a:pt x="89" y="79"/>
                    <a:pt x="90" y="81"/>
                    <a:pt x="88" y="85"/>
                  </a:cubicBezTo>
                  <a:cubicBezTo>
                    <a:pt x="86" y="91"/>
                    <a:pt x="82" y="95"/>
                    <a:pt x="75" y="96"/>
                  </a:cubicBezTo>
                  <a:cubicBezTo>
                    <a:pt x="69" y="97"/>
                    <a:pt x="63" y="95"/>
                    <a:pt x="59" y="90"/>
                  </a:cubicBezTo>
                  <a:cubicBezTo>
                    <a:pt x="57" y="88"/>
                    <a:pt x="56" y="87"/>
                    <a:pt x="55" y="85"/>
                  </a:cubicBezTo>
                  <a:cubicBezTo>
                    <a:pt x="47" y="88"/>
                    <a:pt x="38" y="91"/>
                    <a:pt x="29" y="93"/>
                  </a:cubicBezTo>
                  <a:cubicBezTo>
                    <a:pt x="22" y="96"/>
                    <a:pt x="19" y="95"/>
                    <a:pt x="16" y="87"/>
                  </a:cubicBezTo>
                  <a:cubicBezTo>
                    <a:pt x="11" y="74"/>
                    <a:pt x="6" y="60"/>
                    <a:pt x="2" y="47"/>
                  </a:cubicBezTo>
                  <a:cubicBezTo>
                    <a:pt x="0" y="41"/>
                    <a:pt x="2" y="37"/>
                    <a:pt x="10" y="35"/>
                  </a:cubicBezTo>
                  <a:cubicBezTo>
                    <a:pt x="25" y="29"/>
                    <a:pt x="40" y="24"/>
                    <a:pt x="55" y="19"/>
                  </a:cubicBezTo>
                  <a:cubicBezTo>
                    <a:pt x="62" y="16"/>
                    <a:pt x="68" y="14"/>
                    <a:pt x="76" y="11"/>
                  </a:cubicBezTo>
                  <a:cubicBezTo>
                    <a:pt x="78" y="18"/>
                    <a:pt x="80" y="24"/>
                    <a:pt x="82" y="30"/>
                  </a:cubicBezTo>
                  <a:cubicBezTo>
                    <a:pt x="84" y="34"/>
                    <a:pt x="86" y="36"/>
                    <a:pt x="90" y="32"/>
                  </a:cubicBezTo>
                  <a:cubicBezTo>
                    <a:pt x="88" y="24"/>
                    <a:pt x="85" y="17"/>
                    <a:pt x="83" y="9"/>
                  </a:cubicBezTo>
                  <a:cubicBezTo>
                    <a:pt x="83" y="9"/>
                    <a:pt x="84" y="8"/>
                    <a:pt x="85" y="8"/>
                  </a:cubicBezTo>
                  <a:cubicBezTo>
                    <a:pt x="86" y="11"/>
                    <a:pt x="88" y="15"/>
                    <a:pt x="89" y="18"/>
                  </a:cubicBezTo>
                  <a:cubicBezTo>
                    <a:pt x="90" y="21"/>
                    <a:pt x="91" y="25"/>
                    <a:pt x="93" y="28"/>
                  </a:cubicBezTo>
                  <a:cubicBezTo>
                    <a:pt x="93" y="29"/>
                    <a:pt x="96" y="29"/>
                    <a:pt x="98" y="30"/>
                  </a:cubicBezTo>
                  <a:cubicBezTo>
                    <a:pt x="98" y="28"/>
                    <a:pt x="99" y="27"/>
                    <a:pt x="99" y="25"/>
                  </a:cubicBezTo>
                  <a:cubicBezTo>
                    <a:pt x="97" y="19"/>
                    <a:pt x="95" y="14"/>
                    <a:pt x="93" y="8"/>
                  </a:cubicBezTo>
                  <a:cubicBezTo>
                    <a:pt x="93" y="7"/>
                    <a:pt x="93" y="6"/>
                    <a:pt x="93" y="5"/>
                  </a:cubicBezTo>
                  <a:cubicBezTo>
                    <a:pt x="94" y="5"/>
                    <a:pt x="94" y="5"/>
                    <a:pt x="95" y="5"/>
                  </a:cubicBezTo>
                  <a:cubicBezTo>
                    <a:pt x="96" y="8"/>
                    <a:pt x="97" y="11"/>
                    <a:pt x="98" y="14"/>
                  </a:cubicBezTo>
                  <a:cubicBezTo>
                    <a:pt x="100" y="17"/>
                    <a:pt x="100" y="21"/>
                    <a:pt x="102" y="24"/>
                  </a:cubicBezTo>
                  <a:cubicBezTo>
                    <a:pt x="103" y="25"/>
                    <a:pt x="105" y="26"/>
                    <a:pt x="106" y="27"/>
                  </a:cubicBezTo>
                  <a:cubicBezTo>
                    <a:pt x="107" y="25"/>
                    <a:pt x="109" y="23"/>
                    <a:pt x="108" y="21"/>
                  </a:cubicBezTo>
                  <a:cubicBezTo>
                    <a:pt x="107" y="17"/>
                    <a:pt x="105" y="12"/>
                    <a:pt x="104" y="8"/>
                  </a:cubicBezTo>
                  <a:cubicBezTo>
                    <a:pt x="103" y="5"/>
                    <a:pt x="103" y="3"/>
                    <a:pt x="103" y="0"/>
                  </a:cubicBezTo>
                  <a:cubicBezTo>
                    <a:pt x="105" y="0"/>
                    <a:pt x="107"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15" name="Freeform 319">
              <a:extLst>
                <a:ext uri="{FF2B5EF4-FFF2-40B4-BE49-F238E27FC236}">
                  <a16:creationId xmlns:a16="http://schemas.microsoft.com/office/drawing/2014/main" id="{F1285A37-4463-46E5-BE74-31056447F257}"/>
                </a:ext>
              </a:extLst>
            </p:cNvPr>
            <p:cNvSpPr>
              <a:spLocks/>
            </p:cNvSpPr>
            <p:nvPr/>
          </p:nvSpPr>
          <p:spPr bwMode="auto">
            <a:xfrm>
              <a:off x="3823493" y="947046"/>
              <a:ext cx="64975" cy="153631"/>
            </a:xfrm>
            <a:custGeom>
              <a:avLst/>
              <a:gdLst>
                <a:gd name="T0" fmla="*/ 20 w 45"/>
                <a:gd name="T1" fmla="*/ 107 h 107"/>
                <a:gd name="T2" fmla="*/ 20 w 45"/>
                <a:gd name="T3" fmla="*/ 65 h 107"/>
                <a:gd name="T4" fmla="*/ 0 w 45"/>
                <a:gd name="T5" fmla="*/ 65 h 107"/>
                <a:gd name="T6" fmla="*/ 0 w 45"/>
                <a:gd name="T7" fmla="*/ 41 h 107"/>
                <a:gd name="T8" fmla="*/ 15 w 45"/>
                <a:gd name="T9" fmla="*/ 41 h 107"/>
                <a:gd name="T10" fmla="*/ 21 w 45"/>
                <a:gd name="T11" fmla="*/ 35 h 107"/>
                <a:gd name="T12" fmla="*/ 21 w 45"/>
                <a:gd name="T13" fmla="*/ 7 h 107"/>
                <a:gd name="T14" fmla="*/ 27 w 45"/>
                <a:gd name="T15" fmla="*/ 1 h 107"/>
                <a:gd name="T16" fmla="*/ 44 w 45"/>
                <a:gd name="T17" fmla="*/ 18 h 107"/>
                <a:gd name="T18" fmla="*/ 44 w 45"/>
                <a:gd name="T19" fmla="*/ 99 h 107"/>
                <a:gd name="T20" fmla="*/ 45 w 45"/>
                <a:gd name="T21" fmla="*/ 107 h 107"/>
                <a:gd name="T22" fmla="*/ 20 w 45"/>
                <a:gd name="T23"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107">
                  <a:moveTo>
                    <a:pt x="20" y="107"/>
                  </a:moveTo>
                  <a:cubicBezTo>
                    <a:pt x="20" y="93"/>
                    <a:pt x="20" y="80"/>
                    <a:pt x="20" y="65"/>
                  </a:cubicBezTo>
                  <a:cubicBezTo>
                    <a:pt x="13" y="65"/>
                    <a:pt x="7" y="65"/>
                    <a:pt x="0" y="65"/>
                  </a:cubicBezTo>
                  <a:cubicBezTo>
                    <a:pt x="0" y="57"/>
                    <a:pt x="0" y="50"/>
                    <a:pt x="0" y="41"/>
                  </a:cubicBezTo>
                  <a:cubicBezTo>
                    <a:pt x="5" y="41"/>
                    <a:pt x="10" y="41"/>
                    <a:pt x="15" y="41"/>
                  </a:cubicBezTo>
                  <a:cubicBezTo>
                    <a:pt x="19" y="42"/>
                    <a:pt x="21" y="40"/>
                    <a:pt x="21" y="35"/>
                  </a:cubicBezTo>
                  <a:cubicBezTo>
                    <a:pt x="21" y="26"/>
                    <a:pt x="21" y="16"/>
                    <a:pt x="21" y="7"/>
                  </a:cubicBezTo>
                  <a:cubicBezTo>
                    <a:pt x="21" y="2"/>
                    <a:pt x="22" y="1"/>
                    <a:pt x="27" y="1"/>
                  </a:cubicBezTo>
                  <a:cubicBezTo>
                    <a:pt x="44" y="0"/>
                    <a:pt x="44" y="0"/>
                    <a:pt x="44" y="18"/>
                  </a:cubicBezTo>
                  <a:cubicBezTo>
                    <a:pt x="44" y="45"/>
                    <a:pt x="44" y="72"/>
                    <a:pt x="44" y="99"/>
                  </a:cubicBezTo>
                  <a:cubicBezTo>
                    <a:pt x="44" y="102"/>
                    <a:pt x="45" y="104"/>
                    <a:pt x="45" y="107"/>
                  </a:cubicBezTo>
                  <a:cubicBezTo>
                    <a:pt x="37" y="107"/>
                    <a:pt x="29" y="107"/>
                    <a:pt x="20"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16" name="Freeform 320">
              <a:extLst>
                <a:ext uri="{FF2B5EF4-FFF2-40B4-BE49-F238E27FC236}">
                  <a16:creationId xmlns:a16="http://schemas.microsoft.com/office/drawing/2014/main" id="{77132E16-C37D-4467-B68E-013552EA5F6A}"/>
                </a:ext>
              </a:extLst>
            </p:cNvPr>
            <p:cNvSpPr>
              <a:spLocks/>
            </p:cNvSpPr>
            <p:nvPr/>
          </p:nvSpPr>
          <p:spPr bwMode="auto">
            <a:xfrm>
              <a:off x="3609138" y="919721"/>
              <a:ext cx="33398" cy="18825"/>
            </a:xfrm>
            <a:custGeom>
              <a:avLst/>
              <a:gdLst>
                <a:gd name="T0" fmla="*/ 4 w 23"/>
                <a:gd name="T1" fmla="*/ 13 h 13"/>
                <a:gd name="T2" fmla="*/ 0 w 23"/>
                <a:gd name="T3" fmla="*/ 5 h 13"/>
                <a:gd name="T4" fmla="*/ 0 w 23"/>
                <a:gd name="T5" fmla="*/ 4 h 13"/>
                <a:gd name="T6" fmla="*/ 15 w 23"/>
                <a:gd name="T7" fmla="*/ 0 h 13"/>
                <a:gd name="T8" fmla="*/ 23 w 23"/>
                <a:gd name="T9" fmla="*/ 1 h 13"/>
                <a:gd name="T10" fmla="*/ 23 w 23"/>
                <a:gd name="T11" fmla="*/ 4 h 13"/>
                <a:gd name="T12" fmla="*/ 4 w 23"/>
                <a:gd name="T13" fmla="*/ 9 h 13"/>
                <a:gd name="T14" fmla="*/ 4 w 23"/>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3">
                  <a:moveTo>
                    <a:pt x="4" y="13"/>
                  </a:moveTo>
                  <a:cubicBezTo>
                    <a:pt x="3" y="10"/>
                    <a:pt x="2" y="8"/>
                    <a:pt x="0" y="5"/>
                  </a:cubicBezTo>
                  <a:cubicBezTo>
                    <a:pt x="0" y="5"/>
                    <a:pt x="0" y="4"/>
                    <a:pt x="0" y="4"/>
                  </a:cubicBezTo>
                  <a:cubicBezTo>
                    <a:pt x="5" y="3"/>
                    <a:pt x="10" y="1"/>
                    <a:pt x="15" y="0"/>
                  </a:cubicBezTo>
                  <a:cubicBezTo>
                    <a:pt x="17" y="0"/>
                    <a:pt x="20" y="1"/>
                    <a:pt x="23" y="1"/>
                  </a:cubicBezTo>
                  <a:cubicBezTo>
                    <a:pt x="23" y="2"/>
                    <a:pt x="23" y="3"/>
                    <a:pt x="23" y="4"/>
                  </a:cubicBezTo>
                  <a:cubicBezTo>
                    <a:pt x="20" y="2"/>
                    <a:pt x="6" y="5"/>
                    <a:pt x="4" y="9"/>
                  </a:cubicBezTo>
                  <a:cubicBezTo>
                    <a:pt x="4" y="10"/>
                    <a:pt x="4" y="11"/>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17" name="Freeform 321">
              <a:extLst>
                <a:ext uri="{FF2B5EF4-FFF2-40B4-BE49-F238E27FC236}">
                  <a16:creationId xmlns:a16="http://schemas.microsoft.com/office/drawing/2014/main" id="{BD1F4A79-4AD9-4ABD-AE0F-346242418B55}"/>
                </a:ext>
              </a:extLst>
            </p:cNvPr>
            <p:cNvSpPr>
              <a:spLocks noEditPoints="1"/>
            </p:cNvSpPr>
            <p:nvPr/>
          </p:nvSpPr>
          <p:spPr bwMode="auto">
            <a:xfrm>
              <a:off x="3750625" y="971336"/>
              <a:ext cx="64367" cy="77727"/>
            </a:xfrm>
            <a:custGeom>
              <a:avLst/>
              <a:gdLst>
                <a:gd name="T0" fmla="*/ 14 w 45"/>
                <a:gd name="T1" fmla="*/ 23 h 54"/>
                <a:gd name="T2" fmla="*/ 20 w 45"/>
                <a:gd name="T3" fmla="*/ 21 h 54"/>
                <a:gd name="T4" fmla="*/ 40 w 45"/>
                <a:gd name="T5" fmla="*/ 26 h 54"/>
                <a:gd name="T6" fmla="*/ 42 w 45"/>
                <a:gd name="T7" fmla="*/ 45 h 54"/>
                <a:gd name="T8" fmla="*/ 24 w 45"/>
                <a:gd name="T9" fmla="*/ 53 h 54"/>
                <a:gd name="T10" fmla="*/ 11 w 45"/>
                <a:gd name="T11" fmla="*/ 38 h 54"/>
                <a:gd name="T12" fmla="*/ 3 w 45"/>
                <a:gd name="T13" fmla="*/ 15 h 54"/>
                <a:gd name="T14" fmla="*/ 0 w 45"/>
                <a:gd name="T15" fmla="*/ 8 h 54"/>
                <a:gd name="T16" fmla="*/ 22 w 45"/>
                <a:gd name="T17" fmla="*/ 0 h 54"/>
                <a:gd name="T18" fmla="*/ 29 w 45"/>
                <a:gd name="T19" fmla="*/ 12 h 54"/>
                <a:gd name="T20" fmla="*/ 13 w 45"/>
                <a:gd name="T21" fmla="*/ 21 h 54"/>
                <a:gd name="T22" fmla="*/ 14 w 45"/>
                <a:gd name="T23" fmla="*/ 23 h 54"/>
                <a:gd name="T24" fmla="*/ 20 w 45"/>
                <a:gd name="T25" fmla="*/ 38 h 54"/>
                <a:gd name="T26" fmla="*/ 27 w 45"/>
                <a:gd name="T27" fmla="*/ 43 h 54"/>
                <a:gd name="T28" fmla="*/ 34 w 45"/>
                <a:gd name="T29" fmla="*/ 36 h 54"/>
                <a:gd name="T30" fmla="*/ 27 w 45"/>
                <a:gd name="T31" fmla="*/ 30 h 54"/>
                <a:gd name="T32" fmla="*/ 20 w 45"/>
                <a:gd name="T33" fmla="*/ 3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54">
                  <a:moveTo>
                    <a:pt x="14" y="23"/>
                  </a:moveTo>
                  <a:cubicBezTo>
                    <a:pt x="16" y="23"/>
                    <a:pt x="18" y="22"/>
                    <a:pt x="20" y="21"/>
                  </a:cubicBezTo>
                  <a:cubicBezTo>
                    <a:pt x="28" y="17"/>
                    <a:pt x="34" y="19"/>
                    <a:pt x="40" y="26"/>
                  </a:cubicBezTo>
                  <a:cubicBezTo>
                    <a:pt x="45" y="31"/>
                    <a:pt x="45" y="38"/>
                    <a:pt x="42" y="45"/>
                  </a:cubicBezTo>
                  <a:cubicBezTo>
                    <a:pt x="38" y="51"/>
                    <a:pt x="31" y="54"/>
                    <a:pt x="24" y="53"/>
                  </a:cubicBezTo>
                  <a:cubicBezTo>
                    <a:pt x="17" y="52"/>
                    <a:pt x="10" y="45"/>
                    <a:pt x="11" y="38"/>
                  </a:cubicBezTo>
                  <a:cubicBezTo>
                    <a:pt x="11" y="29"/>
                    <a:pt x="7" y="22"/>
                    <a:pt x="3" y="15"/>
                  </a:cubicBezTo>
                  <a:cubicBezTo>
                    <a:pt x="2" y="12"/>
                    <a:pt x="1" y="10"/>
                    <a:pt x="0" y="8"/>
                  </a:cubicBezTo>
                  <a:cubicBezTo>
                    <a:pt x="7" y="5"/>
                    <a:pt x="14" y="2"/>
                    <a:pt x="22" y="0"/>
                  </a:cubicBezTo>
                  <a:cubicBezTo>
                    <a:pt x="24" y="3"/>
                    <a:pt x="26" y="8"/>
                    <a:pt x="29" y="12"/>
                  </a:cubicBezTo>
                  <a:cubicBezTo>
                    <a:pt x="23" y="15"/>
                    <a:pt x="18" y="18"/>
                    <a:pt x="13" y="21"/>
                  </a:cubicBezTo>
                  <a:cubicBezTo>
                    <a:pt x="13" y="22"/>
                    <a:pt x="14" y="23"/>
                    <a:pt x="14" y="23"/>
                  </a:cubicBezTo>
                  <a:close/>
                  <a:moveTo>
                    <a:pt x="20" y="38"/>
                  </a:moveTo>
                  <a:cubicBezTo>
                    <a:pt x="22" y="40"/>
                    <a:pt x="25" y="42"/>
                    <a:pt x="27" y="43"/>
                  </a:cubicBezTo>
                  <a:cubicBezTo>
                    <a:pt x="31" y="43"/>
                    <a:pt x="34" y="40"/>
                    <a:pt x="34" y="36"/>
                  </a:cubicBezTo>
                  <a:cubicBezTo>
                    <a:pt x="33" y="32"/>
                    <a:pt x="31" y="30"/>
                    <a:pt x="27" y="30"/>
                  </a:cubicBezTo>
                  <a:cubicBezTo>
                    <a:pt x="23" y="30"/>
                    <a:pt x="21" y="33"/>
                    <a:pt x="2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18" name="Freeform 322">
              <a:extLst>
                <a:ext uri="{FF2B5EF4-FFF2-40B4-BE49-F238E27FC236}">
                  <a16:creationId xmlns:a16="http://schemas.microsoft.com/office/drawing/2014/main" id="{45C80C43-4C72-4FB8-9B95-5E6E189B614A}"/>
                </a:ext>
              </a:extLst>
            </p:cNvPr>
            <p:cNvSpPr>
              <a:spLocks/>
            </p:cNvSpPr>
            <p:nvPr/>
          </p:nvSpPr>
          <p:spPr bwMode="auto">
            <a:xfrm>
              <a:off x="3615210" y="931258"/>
              <a:ext cx="37649" cy="38863"/>
            </a:xfrm>
            <a:custGeom>
              <a:avLst/>
              <a:gdLst>
                <a:gd name="T0" fmla="*/ 24 w 26"/>
                <a:gd name="T1" fmla="*/ 10 h 27"/>
                <a:gd name="T2" fmla="*/ 24 w 26"/>
                <a:gd name="T3" fmla="*/ 22 h 27"/>
                <a:gd name="T4" fmla="*/ 10 w 26"/>
                <a:gd name="T5" fmla="*/ 27 h 27"/>
                <a:gd name="T6" fmla="*/ 7 w 26"/>
                <a:gd name="T7" fmla="*/ 24 h 27"/>
                <a:gd name="T8" fmla="*/ 0 w 26"/>
                <a:gd name="T9" fmla="*/ 5 h 27"/>
                <a:gd name="T10" fmla="*/ 0 w 26"/>
                <a:gd name="T11" fmla="*/ 5 h 27"/>
                <a:gd name="T12" fmla="*/ 2 w 26"/>
                <a:gd name="T13" fmla="*/ 8 h 27"/>
                <a:gd name="T14" fmla="*/ 20 w 26"/>
                <a:gd name="T15" fmla="*/ 0 h 27"/>
                <a:gd name="T16" fmla="*/ 24 w 26"/>
                <a:gd name="T17"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7">
                  <a:moveTo>
                    <a:pt x="24" y="10"/>
                  </a:moveTo>
                  <a:cubicBezTo>
                    <a:pt x="24" y="14"/>
                    <a:pt x="26" y="20"/>
                    <a:pt x="24" y="22"/>
                  </a:cubicBezTo>
                  <a:cubicBezTo>
                    <a:pt x="21" y="25"/>
                    <a:pt x="15" y="26"/>
                    <a:pt x="10" y="27"/>
                  </a:cubicBezTo>
                  <a:cubicBezTo>
                    <a:pt x="10" y="27"/>
                    <a:pt x="7" y="25"/>
                    <a:pt x="7" y="24"/>
                  </a:cubicBezTo>
                  <a:cubicBezTo>
                    <a:pt x="4" y="17"/>
                    <a:pt x="2" y="11"/>
                    <a:pt x="0" y="5"/>
                  </a:cubicBezTo>
                  <a:cubicBezTo>
                    <a:pt x="0" y="5"/>
                    <a:pt x="0" y="5"/>
                    <a:pt x="0" y="5"/>
                  </a:cubicBezTo>
                  <a:cubicBezTo>
                    <a:pt x="1" y="6"/>
                    <a:pt x="1" y="7"/>
                    <a:pt x="2" y="8"/>
                  </a:cubicBezTo>
                  <a:cubicBezTo>
                    <a:pt x="6" y="9"/>
                    <a:pt x="18" y="3"/>
                    <a:pt x="20" y="0"/>
                  </a:cubicBezTo>
                  <a:cubicBezTo>
                    <a:pt x="21" y="3"/>
                    <a:pt x="23" y="7"/>
                    <a:pt x="2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19" name="Freeform 323">
              <a:extLst>
                <a:ext uri="{FF2B5EF4-FFF2-40B4-BE49-F238E27FC236}">
                  <a16:creationId xmlns:a16="http://schemas.microsoft.com/office/drawing/2014/main" id="{07341392-0D68-4E2F-8CC5-E4A899D34212}"/>
                </a:ext>
              </a:extLst>
            </p:cNvPr>
            <p:cNvSpPr>
              <a:spLocks/>
            </p:cNvSpPr>
            <p:nvPr/>
          </p:nvSpPr>
          <p:spPr bwMode="auto">
            <a:xfrm>
              <a:off x="3639500" y="905147"/>
              <a:ext cx="27326" cy="63153"/>
            </a:xfrm>
            <a:custGeom>
              <a:avLst/>
              <a:gdLst>
                <a:gd name="T0" fmla="*/ 7 w 19"/>
                <a:gd name="T1" fmla="*/ 28 h 44"/>
                <a:gd name="T2" fmla="*/ 3 w 19"/>
                <a:gd name="T3" fmla="*/ 18 h 44"/>
                <a:gd name="T4" fmla="*/ 2 w 19"/>
                <a:gd name="T5" fmla="*/ 14 h 44"/>
                <a:gd name="T6" fmla="*/ 2 w 19"/>
                <a:gd name="T7" fmla="*/ 11 h 44"/>
                <a:gd name="T8" fmla="*/ 0 w 19"/>
                <a:gd name="T9" fmla="*/ 4 h 44"/>
                <a:gd name="T10" fmla="*/ 3 w 19"/>
                <a:gd name="T11" fmla="*/ 1 h 44"/>
                <a:gd name="T12" fmla="*/ 6 w 19"/>
                <a:gd name="T13" fmla="*/ 2 h 44"/>
                <a:gd name="T14" fmla="*/ 19 w 19"/>
                <a:gd name="T15" fmla="*/ 40 h 44"/>
                <a:gd name="T16" fmla="*/ 17 w 19"/>
                <a:gd name="T17" fmla="*/ 44 h 44"/>
                <a:gd name="T18" fmla="*/ 13 w 19"/>
                <a:gd name="T19" fmla="*/ 41 h 44"/>
                <a:gd name="T20" fmla="*/ 7 w 19"/>
                <a:gd name="T2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4">
                  <a:moveTo>
                    <a:pt x="7" y="28"/>
                  </a:moveTo>
                  <a:cubicBezTo>
                    <a:pt x="6" y="25"/>
                    <a:pt x="4" y="21"/>
                    <a:pt x="3" y="18"/>
                  </a:cubicBezTo>
                  <a:cubicBezTo>
                    <a:pt x="3" y="17"/>
                    <a:pt x="3" y="16"/>
                    <a:pt x="2" y="14"/>
                  </a:cubicBezTo>
                  <a:cubicBezTo>
                    <a:pt x="2" y="13"/>
                    <a:pt x="2" y="12"/>
                    <a:pt x="2" y="11"/>
                  </a:cubicBezTo>
                  <a:cubicBezTo>
                    <a:pt x="1" y="9"/>
                    <a:pt x="0" y="6"/>
                    <a:pt x="0" y="4"/>
                  </a:cubicBezTo>
                  <a:cubicBezTo>
                    <a:pt x="0" y="3"/>
                    <a:pt x="2" y="1"/>
                    <a:pt x="3" y="1"/>
                  </a:cubicBezTo>
                  <a:cubicBezTo>
                    <a:pt x="3" y="0"/>
                    <a:pt x="5" y="2"/>
                    <a:pt x="6" y="2"/>
                  </a:cubicBezTo>
                  <a:cubicBezTo>
                    <a:pt x="10" y="15"/>
                    <a:pt x="15" y="27"/>
                    <a:pt x="19" y="40"/>
                  </a:cubicBezTo>
                  <a:cubicBezTo>
                    <a:pt x="19" y="41"/>
                    <a:pt x="18" y="43"/>
                    <a:pt x="17" y="44"/>
                  </a:cubicBezTo>
                  <a:cubicBezTo>
                    <a:pt x="16" y="43"/>
                    <a:pt x="14" y="42"/>
                    <a:pt x="13" y="41"/>
                  </a:cubicBezTo>
                  <a:cubicBezTo>
                    <a:pt x="11" y="37"/>
                    <a:pt x="9" y="33"/>
                    <a:pt x="7"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grpSp>
      <p:grpSp>
        <p:nvGrpSpPr>
          <p:cNvPr id="20" name="Group 19">
            <a:extLst>
              <a:ext uri="{FF2B5EF4-FFF2-40B4-BE49-F238E27FC236}">
                <a16:creationId xmlns:a16="http://schemas.microsoft.com/office/drawing/2014/main" id="{CC844F12-1127-4639-A2CD-4DA75EC051C0}"/>
              </a:ext>
            </a:extLst>
          </p:cNvPr>
          <p:cNvGrpSpPr/>
          <p:nvPr/>
        </p:nvGrpSpPr>
        <p:grpSpPr>
          <a:xfrm flipH="1">
            <a:off x="793112" y="3938933"/>
            <a:ext cx="802409" cy="718281"/>
            <a:chOff x="3609138" y="836529"/>
            <a:chExt cx="279330" cy="264148"/>
          </a:xfrm>
          <a:solidFill>
            <a:schemeClr val="bg2">
              <a:alpha val="99000"/>
            </a:schemeClr>
          </a:solidFill>
          <a:effectLst/>
        </p:grpSpPr>
        <p:sp>
          <p:nvSpPr>
            <p:cNvPr id="21" name="Freeform 318">
              <a:extLst>
                <a:ext uri="{FF2B5EF4-FFF2-40B4-BE49-F238E27FC236}">
                  <a16:creationId xmlns:a16="http://schemas.microsoft.com/office/drawing/2014/main" id="{AE3CEF5E-5B86-4864-8CFE-9E66283E96FD}"/>
                </a:ext>
              </a:extLst>
            </p:cNvPr>
            <p:cNvSpPr>
              <a:spLocks/>
            </p:cNvSpPr>
            <p:nvPr/>
          </p:nvSpPr>
          <p:spPr bwMode="auto">
            <a:xfrm>
              <a:off x="3649823" y="836529"/>
              <a:ext cx="188244" cy="139058"/>
            </a:xfrm>
            <a:custGeom>
              <a:avLst/>
              <a:gdLst>
                <a:gd name="T0" fmla="*/ 109 w 131"/>
                <a:gd name="T1" fmla="*/ 0 h 97"/>
                <a:gd name="T2" fmla="*/ 117 w 131"/>
                <a:gd name="T3" fmla="*/ 17 h 97"/>
                <a:gd name="T4" fmla="*/ 128 w 131"/>
                <a:gd name="T5" fmla="*/ 47 h 97"/>
                <a:gd name="T6" fmla="*/ 121 w 131"/>
                <a:gd name="T7" fmla="*/ 61 h 97"/>
                <a:gd name="T8" fmla="*/ 84 w 131"/>
                <a:gd name="T9" fmla="*/ 74 h 97"/>
                <a:gd name="T10" fmla="*/ 76 w 131"/>
                <a:gd name="T11" fmla="*/ 77 h 97"/>
                <a:gd name="T12" fmla="*/ 76 w 131"/>
                <a:gd name="T13" fmla="*/ 79 h 97"/>
                <a:gd name="T14" fmla="*/ 85 w 131"/>
                <a:gd name="T15" fmla="*/ 79 h 97"/>
                <a:gd name="T16" fmla="*/ 88 w 131"/>
                <a:gd name="T17" fmla="*/ 85 h 97"/>
                <a:gd name="T18" fmla="*/ 75 w 131"/>
                <a:gd name="T19" fmla="*/ 96 h 97"/>
                <a:gd name="T20" fmla="*/ 59 w 131"/>
                <a:gd name="T21" fmla="*/ 90 h 97"/>
                <a:gd name="T22" fmla="*/ 55 w 131"/>
                <a:gd name="T23" fmla="*/ 85 h 97"/>
                <a:gd name="T24" fmla="*/ 29 w 131"/>
                <a:gd name="T25" fmla="*/ 93 h 97"/>
                <a:gd name="T26" fmla="*/ 16 w 131"/>
                <a:gd name="T27" fmla="*/ 87 h 97"/>
                <a:gd name="T28" fmla="*/ 2 w 131"/>
                <a:gd name="T29" fmla="*/ 47 h 97"/>
                <a:gd name="T30" fmla="*/ 10 w 131"/>
                <a:gd name="T31" fmla="*/ 35 h 97"/>
                <a:gd name="T32" fmla="*/ 55 w 131"/>
                <a:gd name="T33" fmla="*/ 19 h 97"/>
                <a:gd name="T34" fmla="*/ 76 w 131"/>
                <a:gd name="T35" fmla="*/ 11 h 97"/>
                <a:gd name="T36" fmla="*/ 82 w 131"/>
                <a:gd name="T37" fmla="*/ 30 h 97"/>
                <a:gd name="T38" fmla="*/ 90 w 131"/>
                <a:gd name="T39" fmla="*/ 32 h 97"/>
                <a:gd name="T40" fmla="*/ 83 w 131"/>
                <a:gd name="T41" fmla="*/ 9 h 97"/>
                <a:gd name="T42" fmla="*/ 85 w 131"/>
                <a:gd name="T43" fmla="*/ 8 h 97"/>
                <a:gd name="T44" fmla="*/ 89 w 131"/>
                <a:gd name="T45" fmla="*/ 18 h 97"/>
                <a:gd name="T46" fmla="*/ 93 w 131"/>
                <a:gd name="T47" fmla="*/ 28 h 97"/>
                <a:gd name="T48" fmla="*/ 98 w 131"/>
                <a:gd name="T49" fmla="*/ 30 h 97"/>
                <a:gd name="T50" fmla="*/ 99 w 131"/>
                <a:gd name="T51" fmla="*/ 25 h 97"/>
                <a:gd name="T52" fmla="*/ 93 w 131"/>
                <a:gd name="T53" fmla="*/ 8 h 97"/>
                <a:gd name="T54" fmla="*/ 93 w 131"/>
                <a:gd name="T55" fmla="*/ 5 h 97"/>
                <a:gd name="T56" fmla="*/ 95 w 131"/>
                <a:gd name="T57" fmla="*/ 5 h 97"/>
                <a:gd name="T58" fmla="*/ 98 w 131"/>
                <a:gd name="T59" fmla="*/ 14 h 97"/>
                <a:gd name="T60" fmla="*/ 102 w 131"/>
                <a:gd name="T61" fmla="*/ 24 h 97"/>
                <a:gd name="T62" fmla="*/ 106 w 131"/>
                <a:gd name="T63" fmla="*/ 27 h 97"/>
                <a:gd name="T64" fmla="*/ 108 w 131"/>
                <a:gd name="T65" fmla="*/ 21 h 97"/>
                <a:gd name="T66" fmla="*/ 104 w 131"/>
                <a:gd name="T67" fmla="*/ 8 h 97"/>
                <a:gd name="T68" fmla="*/ 103 w 131"/>
                <a:gd name="T69" fmla="*/ 0 h 97"/>
                <a:gd name="T70" fmla="*/ 109 w 131"/>
                <a:gd name="T71"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 h="97">
                  <a:moveTo>
                    <a:pt x="109" y="0"/>
                  </a:moveTo>
                  <a:cubicBezTo>
                    <a:pt x="112" y="6"/>
                    <a:pt x="115" y="11"/>
                    <a:pt x="117" y="17"/>
                  </a:cubicBezTo>
                  <a:cubicBezTo>
                    <a:pt x="121" y="26"/>
                    <a:pt x="124" y="37"/>
                    <a:pt x="128" y="47"/>
                  </a:cubicBezTo>
                  <a:cubicBezTo>
                    <a:pt x="131" y="55"/>
                    <a:pt x="129" y="59"/>
                    <a:pt x="121" y="61"/>
                  </a:cubicBezTo>
                  <a:cubicBezTo>
                    <a:pt x="109" y="66"/>
                    <a:pt x="96" y="70"/>
                    <a:pt x="84" y="74"/>
                  </a:cubicBezTo>
                  <a:cubicBezTo>
                    <a:pt x="82" y="75"/>
                    <a:pt x="79" y="76"/>
                    <a:pt x="76" y="77"/>
                  </a:cubicBezTo>
                  <a:cubicBezTo>
                    <a:pt x="76" y="78"/>
                    <a:pt x="76" y="79"/>
                    <a:pt x="76" y="79"/>
                  </a:cubicBezTo>
                  <a:cubicBezTo>
                    <a:pt x="79" y="79"/>
                    <a:pt x="82" y="79"/>
                    <a:pt x="85" y="79"/>
                  </a:cubicBezTo>
                  <a:cubicBezTo>
                    <a:pt x="89" y="79"/>
                    <a:pt x="90" y="81"/>
                    <a:pt x="88" y="85"/>
                  </a:cubicBezTo>
                  <a:cubicBezTo>
                    <a:pt x="86" y="91"/>
                    <a:pt x="82" y="95"/>
                    <a:pt x="75" y="96"/>
                  </a:cubicBezTo>
                  <a:cubicBezTo>
                    <a:pt x="69" y="97"/>
                    <a:pt x="63" y="95"/>
                    <a:pt x="59" y="90"/>
                  </a:cubicBezTo>
                  <a:cubicBezTo>
                    <a:pt x="57" y="88"/>
                    <a:pt x="56" y="87"/>
                    <a:pt x="55" y="85"/>
                  </a:cubicBezTo>
                  <a:cubicBezTo>
                    <a:pt x="47" y="88"/>
                    <a:pt x="38" y="91"/>
                    <a:pt x="29" y="93"/>
                  </a:cubicBezTo>
                  <a:cubicBezTo>
                    <a:pt x="22" y="96"/>
                    <a:pt x="19" y="95"/>
                    <a:pt x="16" y="87"/>
                  </a:cubicBezTo>
                  <a:cubicBezTo>
                    <a:pt x="11" y="74"/>
                    <a:pt x="6" y="60"/>
                    <a:pt x="2" y="47"/>
                  </a:cubicBezTo>
                  <a:cubicBezTo>
                    <a:pt x="0" y="41"/>
                    <a:pt x="2" y="37"/>
                    <a:pt x="10" y="35"/>
                  </a:cubicBezTo>
                  <a:cubicBezTo>
                    <a:pt x="25" y="29"/>
                    <a:pt x="40" y="24"/>
                    <a:pt x="55" y="19"/>
                  </a:cubicBezTo>
                  <a:cubicBezTo>
                    <a:pt x="62" y="16"/>
                    <a:pt x="68" y="14"/>
                    <a:pt x="76" y="11"/>
                  </a:cubicBezTo>
                  <a:cubicBezTo>
                    <a:pt x="78" y="18"/>
                    <a:pt x="80" y="24"/>
                    <a:pt x="82" y="30"/>
                  </a:cubicBezTo>
                  <a:cubicBezTo>
                    <a:pt x="84" y="34"/>
                    <a:pt x="86" y="36"/>
                    <a:pt x="90" y="32"/>
                  </a:cubicBezTo>
                  <a:cubicBezTo>
                    <a:pt x="88" y="24"/>
                    <a:pt x="85" y="17"/>
                    <a:pt x="83" y="9"/>
                  </a:cubicBezTo>
                  <a:cubicBezTo>
                    <a:pt x="83" y="9"/>
                    <a:pt x="84" y="8"/>
                    <a:pt x="85" y="8"/>
                  </a:cubicBezTo>
                  <a:cubicBezTo>
                    <a:pt x="86" y="11"/>
                    <a:pt x="88" y="15"/>
                    <a:pt x="89" y="18"/>
                  </a:cubicBezTo>
                  <a:cubicBezTo>
                    <a:pt x="90" y="21"/>
                    <a:pt x="91" y="25"/>
                    <a:pt x="93" y="28"/>
                  </a:cubicBezTo>
                  <a:cubicBezTo>
                    <a:pt x="93" y="29"/>
                    <a:pt x="96" y="29"/>
                    <a:pt x="98" y="30"/>
                  </a:cubicBezTo>
                  <a:cubicBezTo>
                    <a:pt x="98" y="28"/>
                    <a:pt x="99" y="27"/>
                    <a:pt x="99" y="25"/>
                  </a:cubicBezTo>
                  <a:cubicBezTo>
                    <a:pt x="97" y="19"/>
                    <a:pt x="95" y="14"/>
                    <a:pt x="93" y="8"/>
                  </a:cubicBezTo>
                  <a:cubicBezTo>
                    <a:pt x="93" y="7"/>
                    <a:pt x="93" y="6"/>
                    <a:pt x="93" y="5"/>
                  </a:cubicBezTo>
                  <a:cubicBezTo>
                    <a:pt x="94" y="5"/>
                    <a:pt x="94" y="5"/>
                    <a:pt x="95" y="5"/>
                  </a:cubicBezTo>
                  <a:cubicBezTo>
                    <a:pt x="96" y="8"/>
                    <a:pt x="97" y="11"/>
                    <a:pt x="98" y="14"/>
                  </a:cubicBezTo>
                  <a:cubicBezTo>
                    <a:pt x="100" y="17"/>
                    <a:pt x="100" y="21"/>
                    <a:pt x="102" y="24"/>
                  </a:cubicBezTo>
                  <a:cubicBezTo>
                    <a:pt x="103" y="25"/>
                    <a:pt x="105" y="26"/>
                    <a:pt x="106" y="27"/>
                  </a:cubicBezTo>
                  <a:cubicBezTo>
                    <a:pt x="107" y="25"/>
                    <a:pt x="109" y="23"/>
                    <a:pt x="108" y="21"/>
                  </a:cubicBezTo>
                  <a:cubicBezTo>
                    <a:pt x="107" y="17"/>
                    <a:pt x="105" y="12"/>
                    <a:pt x="104" y="8"/>
                  </a:cubicBezTo>
                  <a:cubicBezTo>
                    <a:pt x="103" y="5"/>
                    <a:pt x="103" y="3"/>
                    <a:pt x="103" y="0"/>
                  </a:cubicBezTo>
                  <a:cubicBezTo>
                    <a:pt x="105" y="0"/>
                    <a:pt x="107"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22" name="Freeform 319">
              <a:extLst>
                <a:ext uri="{FF2B5EF4-FFF2-40B4-BE49-F238E27FC236}">
                  <a16:creationId xmlns:a16="http://schemas.microsoft.com/office/drawing/2014/main" id="{36048613-7942-43BE-91DF-8CF6BB0C549A}"/>
                </a:ext>
              </a:extLst>
            </p:cNvPr>
            <p:cNvSpPr>
              <a:spLocks/>
            </p:cNvSpPr>
            <p:nvPr/>
          </p:nvSpPr>
          <p:spPr bwMode="auto">
            <a:xfrm>
              <a:off x="3823493" y="947046"/>
              <a:ext cx="64975" cy="153631"/>
            </a:xfrm>
            <a:custGeom>
              <a:avLst/>
              <a:gdLst>
                <a:gd name="T0" fmla="*/ 20 w 45"/>
                <a:gd name="T1" fmla="*/ 107 h 107"/>
                <a:gd name="T2" fmla="*/ 20 w 45"/>
                <a:gd name="T3" fmla="*/ 65 h 107"/>
                <a:gd name="T4" fmla="*/ 0 w 45"/>
                <a:gd name="T5" fmla="*/ 65 h 107"/>
                <a:gd name="T6" fmla="*/ 0 w 45"/>
                <a:gd name="T7" fmla="*/ 41 h 107"/>
                <a:gd name="T8" fmla="*/ 15 w 45"/>
                <a:gd name="T9" fmla="*/ 41 h 107"/>
                <a:gd name="T10" fmla="*/ 21 w 45"/>
                <a:gd name="T11" fmla="*/ 35 h 107"/>
                <a:gd name="T12" fmla="*/ 21 w 45"/>
                <a:gd name="T13" fmla="*/ 7 h 107"/>
                <a:gd name="T14" fmla="*/ 27 w 45"/>
                <a:gd name="T15" fmla="*/ 1 h 107"/>
                <a:gd name="T16" fmla="*/ 44 w 45"/>
                <a:gd name="T17" fmla="*/ 18 h 107"/>
                <a:gd name="T18" fmla="*/ 44 w 45"/>
                <a:gd name="T19" fmla="*/ 99 h 107"/>
                <a:gd name="T20" fmla="*/ 45 w 45"/>
                <a:gd name="T21" fmla="*/ 107 h 107"/>
                <a:gd name="T22" fmla="*/ 20 w 45"/>
                <a:gd name="T23"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107">
                  <a:moveTo>
                    <a:pt x="20" y="107"/>
                  </a:moveTo>
                  <a:cubicBezTo>
                    <a:pt x="20" y="93"/>
                    <a:pt x="20" y="80"/>
                    <a:pt x="20" y="65"/>
                  </a:cubicBezTo>
                  <a:cubicBezTo>
                    <a:pt x="13" y="65"/>
                    <a:pt x="7" y="65"/>
                    <a:pt x="0" y="65"/>
                  </a:cubicBezTo>
                  <a:cubicBezTo>
                    <a:pt x="0" y="57"/>
                    <a:pt x="0" y="50"/>
                    <a:pt x="0" y="41"/>
                  </a:cubicBezTo>
                  <a:cubicBezTo>
                    <a:pt x="5" y="41"/>
                    <a:pt x="10" y="41"/>
                    <a:pt x="15" y="41"/>
                  </a:cubicBezTo>
                  <a:cubicBezTo>
                    <a:pt x="19" y="42"/>
                    <a:pt x="21" y="40"/>
                    <a:pt x="21" y="35"/>
                  </a:cubicBezTo>
                  <a:cubicBezTo>
                    <a:pt x="21" y="26"/>
                    <a:pt x="21" y="16"/>
                    <a:pt x="21" y="7"/>
                  </a:cubicBezTo>
                  <a:cubicBezTo>
                    <a:pt x="21" y="2"/>
                    <a:pt x="22" y="1"/>
                    <a:pt x="27" y="1"/>
                  </a:cubicBezTo>
                  <a:cubicBezTo>
                    <a:pt x="44" y="0"/>
                    <a:pt x="44" y="0"/>
                    <a:pt x="44" y="18"/>
                  </a:cubicBezTo>
                  <a:cubicBezTo>
                    <a:pt x="44" y="45"/>
                    <a:pt x="44" y="72"/>
                    <a:pt x="44" y="99"/>
                  </a:cubicBezTo>
                  <a:cubicBezTo>
                    <a:pt x="44" y="102"/>
                    <a:pt x="45" y="104"/>
                    <a:pt x="45" y="107"/>
                  </a:cubicBezTo>
                  <a:cubicBezTo>
                    <a:pt x="37" y="107"/>
                    <a:pt x="29" y="107"/>
                    <a:pt x="20"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23" name="Freeform 320">
              <a:extLst>
                <a:ext uri="{FF2B5EF4-FFF2-40B4-BE49-F238E27FC236}">
                  <a16:creationId xmlns:a16="http://schemas.microsoft.com/office/drawing/2014/main" id="{734FFB87-5BC1-465E-81B8-D49147043130}"/>
                </a:ext>
              </a:extLst>
            </p:cNvPr>
            <p:cNvSpPr>
              <a:spLocks/>
            </p:cNvSpPr>
            <p:nvPr/>
          </p:nvSpPr>
          <p:spPr bwMode="auto">
            <a:xfrm>
              <a:off x="3609138" y="919721"/>
              <a:ext cx="33398" cy="18825"/>
            </a:xfrm>
            <a:custGeom>
              <a:avLst/>
              <a:gdLst>
                <a:gd name="T0" fmla="*/ 4 w 23"/>
                <a:gd name="T1" fmla="*/ 13 h 13"/>
                <a:gd name="T2" fmla="*/ 0 w 23"/>
                <a:gd name="T3" fmla="*/ 5 h 13"/>
                <a:gd name="T4" fmla="*/ 0 w 23"/>
                <a:gd name="T5" fmla="*/ 4 h 13"/>
                <a:gd name="T6" fmla="*/ 15 w 23"/>
                <a:gd name="T7" fmla="*/ 0 h 13"/>
                <a:gd name="T8" fmla="*/ 23 w 23"/>
                <a:gd name="T9" fmla="*/ 1 h 13"/>
                <a:gd name="T10" fmla="*/ 23 w 23"/>
                <a:gd name="T11" fmla="*/ 4 h 13"/>
                <a:gd name="T12" fmla="*/ 4 w 23"/>
                <a:gd name="T13" fmla="*/ 9 h 13"/>
                <a:gd name="T14" fmla="*/ 4 w 23"/>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3">
                  <a:moveTo>
                    <a:pt x="4" y="13"/>
                  </a:moveTo>
                  <a:cubicBezTo>
                    <a:pt x="3" y="10"/>
                    <a:pt x="2" y="8"/>
                    <a:pt x="0" y="5"/>
                  </a:cubicBezTo>
                  <a:cubicBezTo>
                    <a:pt x="0" y="5"/>
                    <a:pt x="0" y="4"/>
                    <a:pt x="0" y="4"/>
                  </a:cubicBezTo>
                  <a:cubicBezTo>
                    <a:pt x="5" y="3"/>
                    <a:pt x="10" y="1"/>
                    <a:pt x="15" y="0"/>
                  </a:cubicBezTo>
                  <a:cubicBezTo>
                    <a:pt x="17" y="0"/>
                    <a:pt x="20" y="1"/>
                    <a:pt x="23" y="1"/>
                  </a:cubicBezTo>
                  <a:cubicBezTo>
                    <a:pt x="23" y="2"/>
                    <a:pt x="23" y="3"/>
                    <a:pt x="23" y="4"/>
                  </a:cubicBezTo>
                  <a:cubicBezTo>
                    <a:pt x="20" y="2"/>
                    <a:pt x="6" y="5"/>
                    <a:pt x="4" y="9"/>
                  </a:cubicBezTo>
                  <a:cubicBezTo>
                    <a:pt x="4" y="10"/>
                    <a:pt x="4" y="11"/>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24" name="Freeform 321">
              <a:extLst>
                <a:ext uri="{FF2B5EF4-FFF2-40B4-BE49-F238E27FC236}">
                  <a16:creationId xmlns:a16="http://schemas.microsoft.com/office/drawing/2014/main" id="{AA7EF491-6579-4FAE-8F54-88F16A009279}"/>
                </a:ext>
              </a:extLst>
            </p:cNvPr>
            <p:cNvSpPr>
              <a:spLocks noEditPoints="1"/>
            </p:cNvSpPr>
            <p:nvPr/>
          </p:nvSpPr>
          <p:spPr bwMode="auto">
            <a:xfrm>
              <a:off x="3750625" y="971336"/>
              <a:ext cx="64367" cy="77727"/>
            </a:xfrm>
            <a:custGeom>
              <a:avLst/>
              <a:gdLst>
                <a:gd name="T0" fmla="*/ 14 w 45"/>
                <a:gd name="T1" fmla="*/ 23 h 54"/>
                <a:gd name="T2" fmla="*/ 20 w 45"/>
                <a:gd name="T3" fmla="*/ 21 h 54"/>
                <a:gd name="T4" fmla="*/ 40 w 45"/>
                <a:gd name="T5" fmla="*/ 26 h 54"/>
                <a:gd name="T6" fmla="*/ 42 w 45"/>
                <a:gd name="T7" fmla="*/ 45 h 54"/>
                <a:gd name="T8" fmla="*/ 24 w 45"/>
                <a:gd name="T9" fmla="*/ 53 h 54"/>
                <a:gd name="T10" fmla="*/ 11 w 45"/>
                <a:gd name="T11" fmla="*/ 38 h 54"/>
                <a:gd name="T12" fmla="*/ 3 w 45"/>
                <a:gd name="T13" fmla="*/ 15 h 54"/>
                <a:gd name="T14" fmla="*/ 0 w 45"/>
                <a:gd name="T15" fmla="*/ 8 h 54"/>
                <a:gd name="T16" fmla="*/ 22 w 45"/>
                <a:gd name="T17" fmla="*/ 0 h 54"/>
                <a:gd name="T18" fmla="*/ 29 w 45"/>
                <a:gd name="T19" fmla="*/ 12 h 54"/>
                <a:gd name="T20" fmla="*/ 13 w 45"/>
                <a:gd name="T21" fmla="*/ 21 h 54"/>
                <a:gd name="T22" fmla="*/ 14 w 45"/>
                <a:gd name="T23" fmla="*/ 23 h 54"/>
                <a:gd name="T24" fmla="*/ 20 w 45"/>
                <a:gd name="T25" fmla="*/ 38 h 54"/>
                <a:gd name="T26" fmla="*/ 27 w 45"/>
                <a:gd name="T27" fmla="*/ 43 h 54"/>
                <a:gd name="T28" fmla="*/ 34 w 45"/>
                <a:gd name="T29" fmla="*/ 36 h 54"/>
                <a:gd name="T30" fmla="*/ 27 w 45"/>
                <a:gd name="T31" fmla="*/ 30 h 54"/>
                <a:gd name="T32" fmla="*/ 20 w 45"/>
                <a:gd name="T33" fmla="*/ 3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54">
                  <a:moveTo>
                    <a:pt x="14" y="23"/>
                  </a:moveTo>
                  <a:cubicBezTo>
                    <a:pt x="16" y="23"/>
                    <a:pt x="18" y="22"/>
                    <a:pt x="20" y="21"/>
                  </a:cubicBezTo>
                  <a:cubicBezTo>
                    <a:pt x="28" y="17"/>
                    <a:pt x="34" y="19"/>
                    <a:pt x="40" y="26"/>
                  </a:cubicBezTo>
                  <a:cubicBezTo>
                    <a:pt x="45" y="31"/>
                    <a:pt x="45" y="38"/>
                    <a:pt x="42" y="45"/>
                  </a:cubicBezTo>
                  <a:cubicBezTo>
                    <a:pt x="38" y="51"/>
                    <a:pt x="31" y="54"/>
                    <a:pt x="24" y="53"/>
                  </a:cubicBezTo>
                  <a:cubicBezTo>
                    <a:pt x="17" y="52"/>
                    <a:pt x="10" y="45"/>
                    <a:pt x="11" y="38"/>
                  </a:cubicBezTo>
                  <a:cubicBezTo>
                    <a:pt x="11" y="29"/>
                    <a:pt x="7" y="22"/>
                    <a:pt x="3" y="15"/>
                  </a:cubicBezTo>
                  <a:cubicBezTo>
                    <a:pt x="2" y="12"/>
                    <a:pt x="1" y="10"/>
                    <a:pt x="0" y="8"/>
                  </a:cubicBezTo>
                  <a:cubicBezTo>
                    <a:pt x="7" y="5"/>
                    <a:pt x="14" y="2"/>
                    <a:pt x="22" y="0"/>
                  </a:cubicBezTo>
                  <a:cubicBezTo>
                    <a:pt x="24" y="3"/>
                    <a:pt x="26" y="8"/>
                    <a:pt x="29" y="12"/>
                  </a:cubicBezTo>
                  <a:cubicBezTo>
                    <a:pt x="23" y="15"/>
                    <a:pt x="18" y="18"/>
                    <a:pt x="13" y="21"/>
                  </a:cubicBezTo>
                  <a:cubicBezTo>
                    <a:pt x="13" y="22"/>
                    <a:pt x="14" y="23"/>
                    <a:pt x="14" y="23"/>
                  </a:cubicBezTo>
                  <a:close/>
                  <a:moveTo>
                    <a:pt x="20" y="38"/>
                  </a:moveTo>
                  <a:cubicBezTo>
                    <a:pt x="22" y="40"/>
                    <a:pt x="25" y="42"/>
                    <a:pt x="27" y="43"/>
                  </a:cubicBezTo>
                  <a:cubicBezTo>
                    <a:pt x="31" y="43"/>
                    <a:pt x="34" y="40"/>
                    <a:pt x="34" y="36"/>
                  </a:cubicBezTo>
                  <a:cubicBezTo>
                    <a:pt x="33" y="32"/>
                    <a:pt x="31" y="30"/>
                    <a:pt x="27" y="30"/>
                  </a:cubicBezTo>
                  <a:cubicBezTo>
                    <a:pt x="23" y="30"/>
                    <a:pt x="21" y="33"/>
                    <a:pt x="2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25" name="Freeform 322">
              <a:extLst>
                <a:ext uri="{FF2B5EF4-FFF2-40B4-BE49-F238E27FC236}">
                  <a16:creationId xmlns:a16="http://schemas.microsoft.com/office/drawing/2014/main" id="{E52615D0-D959-4FAB-AE93-C9A373EB921B}"/>
                </a:ext>
              </a:extLst>
            </p:cNvPr>
            <p:cNvSpPr>
              <a:spLocks/>
            </p:cNvSpPr>
            <p:nvPr/>
          </p:nvSpPr>
          <p:spPr bwMode="auto">
            <a:xfrm>
              <a:off x="3615210" y="931258"/>
              <a:ext cx="37649" cy="38863"/>
            </a:xfrm>
            <a:custGeom>
              <a:avLst/>
              <a:gdLst>
                <a:gd name="T0" fmla="*/ 24 w 26"/>
                <a:gd name="T1" fmla="*/ 10 h 27"/>
                <a:gd name="T2" fmla="*/ 24 w 26"/>
                <a:gd name="T3" fmla="*/ 22 h 27"/>
                <a:gd name="T4" fmla="*/ 10 w 26"/>
                <a:gd name="T5" fmla="*/ 27 h 27"/>
                <a:gd name="T6" fmla="*/ 7 w 26"/>
                <a:gd name="T7" fmla="*/ 24 h 27"/>
                <a:gd name="T8" fmla="*/ 0 w 26"/>
                <a:gd name="T9" fmla="*/ 5 h 27"/>
                <a:gd name="T10" fmla="*/ 0 w 26"/>
                <a:gd name="T11" fmla="*/ 5 h 27"/>
                <a:gd name="T12" fmla="*/ 2 w 26"/>
                <a:gd name="T13" fmla="*/ 8 h 27"/>
                <a:gd name="T14" fmla="*/ 20 w 26"/>
                <a:gd name="T15" fmla="*/ 0 h 27"/>
                <a:gd name="T16" fmla="*/ 24 w 26"/>
                <a:gd name="T17"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7">
                  <a:moveTo>
                    <a:pt x="24" y="10"/>
                  </a:moveTo>
                  <a:cubicBezTo>
                    <a:pt x="24" y="14"/>
                    <a:pt x="26" y="20"/>
                    <a:pt x="24" y="22"/>
                  </a:cubicBezTo>
                  <a:cubicBezTo>
                    <a:pt x="21" y="25"/>
                    <a:pt x="15" y="26"/>
                    <a:pt x="10" y="27"/>
                  </a:cubicBezTo>
                  <a:cubicBezTo>
                    <a:pt x="10" y="27"/>
                    <a:pt x="7" y="25"/>
                    <a:pt x="7" y="24"/>
                  </a:cubicBezTo>
                  <a:cubicBezTo>
                    <a:pt x="4" y="17"/>
                    <a:pt x="2" y="11"/>
                    <a:pt x="0" y="5"/>
                  </a:cubicBezTo>
                  <a:cubicBezTo>
                    <a:pt x="0" y="5"/>
                    <a:pt x="0" y="5"/>
                    <a:pt x="0" y="5"/>
                  </a:cubicBezTo>
                  <a:cubicBezTo>
                    <a:pt x="1" y="6"/>
                    <a:pt x="1" y="7"/>
                    <a:pt x="2" y="8"/>
                  </a:cubicBezTo>
                  <a:cubicBezTo>
                    <a:pt x="6" y="9"/>
                    <a:pt x="18" y="3"/>
                    <a:pt x="20" y="0"/>
                  </a:cubicBezTo>
                  <a:cubicBezTo>
                    <a:pt x="21" y="3"/>
                    <a:pt x="23" y="7"/>
                    <a:pt x="2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26" name="Freeform 323">
              <a:extLst>
                <a:ext uri="{FF2B5EF4-FFF2-40B4-BE49-F238E27FC236}">
                  <a16:creationId xmlns:a16="http://schemas.microsoft.com/office/drawing/2014/main" id="{55C58648-9EE9-435A-97CD-2D589E33F70D}"/>
                </a:ext>
              </a:extLst>
            </p:cNvPr>
            <p:cNvSpPr>
              <a:spLocks/>
            </p:cNvSpPr>
            <p:nvPr/>
          </p:nvSpPr>
          <p:spPr bwMode="auto">
            <a:xfrm>
              <a:off x="3639500" y="905147"/>
              <a:ext cx="27326" cy="63153"/>
            </a:xfrm>
            <a:custGeom>
              <a:avLst/>
              <a:gdLst>
                <a:gd name="T0" fmla="*/ 7 w 19"/>
                <a:gd name="T1" fmla="*/ 28 h 44"/>
                <a:gd name="T2" fmla="*/ 3 w 19"/>
                <a:gd name="T3" fmla="*/ 18 h 44"/>
                <a:gd name="T4" fmla="*/ 2 w 19"/>
                <a:gd name="T5" fmla="*/ 14 h 44"/>
                <a:gd name="T6" fmla="*/ 2 w 19"/>
                <a:gd name="T7" fmla="*/ 11 h 44"/>
                <a:gd name="T8" fmla="*/ 0 w 19"/>
                <a:gd name="T9" fmla="*/ 4 h 44"/>
                <a:gd name="T10" fmla="*/ 3 w 19"/>
                <a:gd name="T11" fmla="*/ 1 h 44"/>
                <a:gd name="T12" fmla="*/ 6 w 19"/>
                <a:gd name="T13" fmla="*/ 2 h 44"/>
                <a:gd name="T14" fmla="*/ 19 w 19"/>
                <a:gd name="T15" fmla="*/ 40 h 44"/>
                <a:gd name="T16" fmla="*/ 17 w 19"/>
                <a:gd name="T17" fmla="*/ 44 h 44"/>
                <a:gd name="T18" fmla="*/ 13 w 19"/>
                <a:gd name="T19" fmla="*/ 41 h 44"/>
                <a:gd name="T20" fmla="*/ 7 w 19"/>
                <a:gd name="T2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4">
                  <a:moveTo>
                    <a:pt x="7" y="28"/>
                  </a:moveTo>
                  <a:cubicBezTo>
                    <a:pt x="6" y="25"/>
                    <a:pt x="4" y="21"/>
                    <a:pt x="3" y="18"/>
                  </a:cubicBezTo>
                  <a:cubicBezTo>
                    <a:pt x="3" y="17"/>
                    <a:pt x="3" y="16"/>
                    <a:pt x="2" y="14"/>
                  </a:cubicBezTo>
                  <a:cubicBezTo>
                    <a:pt x="2" y="13"/>
                    <a:pt x="2" y="12"/>
                    <a:pt x="2" y="11"/>
                  </a:cubicBezTo>
                  <a:cubicBezTo>
                    <a:pt x="1" y="9"/>
                    <a:pt x="0" y="6"/>
                    <a:pt x="0" y="4"/>
                  </a:cubicBezTo>
                  <a:cubicBezTo>
                    <a:pt x="0" y="3"/>
                    <a:pt x="2" y="1"/>
                    <a:pt x="3" y="1"/>
                  </a:cubicBezTo>
                  <a:cubicBezTo>
                    <a:pt x="3" y="0"/>
                    <a:pt x="5" y="2"/>
                    <a:pt x="6" y="2"/>
                  </a:cubicBezTo>
                  <a:cubicBezTo>
                    <a:pt x="10" y="15"/>
                    <a:pt x="15" y="27"/>
                    <a:pt x="19" y="40"/>
                  </a:cubicBezTo>
                  <a:cubicBezTo>
                    <a:pt x="19" y="41"/>
                    <a:pt x="18" y="43"/>
                    <a:pt x="17" y="44"/>
                  </a:cubicBezTo>
                  <a:cubicBezTo>
                    <a:pt x="16" y="43"/>
                    <a:pt x="14" y="42"/>
                    <a:pt x="13" y="41"/>
                  </a:cubicBezTo>
                  <a:cubicBezTo>
                    <a:pt x="11" y="37"/>
                    <a:pt x="9" y="33"/>
                    <a:pt x="7"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grpSp>
      <p:grpSp>
        <p:nvGrpSpPr>
          <p:cNvPr id="28" name="Group 27">
            <a:extLst>
              <a:ext uri="{FF2B5EF4-FFF2-40B4-BE49-F238E27FC236}">
                <a16:creationId xmlns:a16="http://schemas.microsoft.com/office/drawing/2014/main" id="{828DADC6-A8F5-4192-8C27-35F3022E98BB}"/>
              </a:ext>
            </a:extLst>
          </p:cNvPr>
          <p:cNvGrpSpPr/>
          <p:nvPr/>
        </p:nvGrpSpPr>
        <p:grpSpPr>
          <a:xfrm>
            <a:off x="1844968" y="2428049"/>
            <a:ext cx="9236963" cy="2547879"/>
            <a:chOff x="1533088" y="1785254"/>
            <a:chExt cx="7893941" cy="2036552"/>
          </a:xfrm>
        </p:grpSpPr>
        <p:sp>
          <p:nvSpPr>
            <p:cNvPr id="29" name="TextBox 28">
              <a:extLst>
                <a:ext uri="{FF2B5EF4-FFF2-40B4-BE49-F238E27FC236}">
                  <a16:creationId xmlns:a16="http://schemas.microsoft.com/office/drawing/2014/main" id="{8C23B760-33AB-402A-9A85-F9B928C00FEF}"/>
                </a:ext>
              </a:extLst>
            </p:cNvPr>
            <p:cNvSpPr txBox="1"/>
            <p:nvPr/>
          </p:nvSpPr>
          <p:spPr>
            <a:xfrm>
              <a:off x="1533088" y="2291604"/>
              <a:ext cx="1003281" cy="615552"/>
            </a:xfrm>
            <a:prstGeom prst="rect">
              <a:avLst/>
            </a:prstGeom>
            <a:solidFill>
              <a:schemeClr val="bg1">
                <a:lumMod val="85000"/>
              </a:schemeClr>
            </a:solidFill>
            <a:ln>
              <a:solidFill>
                <a:schemeClr val="accent2"/>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Decode</a:t>
              </a:r>
            </a:p>
          </p:txBody>
        </p:sp>
        <p:sp>
          <p:nvSpPr>
            <p:cNvPr id="30" name="TextBox 29">
              <a:extLst>
                <a:ext uri="{FF2B5EF4-FFF2-40B4-BE49-F238E27FC236}">
                  <a16:creationId xmlns:a16="http://schemas.microsoft.com/office/drawing/2014/main" id="{BB108EFE-6546-493C-B477-A989D6C8EEAA}"/>
                </a:ext>
              </a:extLst>
            </p:cNvPr>
            <p:cNvSpPr txBox="1"/>
            <p:nvPr/>
          </p:nvSpPr>
          <p:spPr>
            <a:xfrm>
              <a:off x="2850260" y="2291604"/>
              <a:ext cx="1003281" cy="615552"/>
            </a:xfrm>
            <a:prstGeom prst="rect">
              <a:avLst/>
            </a:prstGeom>
            <a:solidFill>
              <a:schemeClr val="bg1">
                <a:lumMod val="85000"/>
              </a:schemeClr>
            </a:solidFill>
            <a:ln>
              <a:solidFill>
                <a:schemeClr val="accent2"/>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Scale/ CSC</a:t>
              </a:r>
            </a:p>
          </p:txBody>
        </p:sp>
        <p:sp>
          <p:nvSpPr>
            <p:cNvPr id="31" name="TextBox 30">
              <a:extLst>
                <a:ext uri="{FF2B5EF4-FFF2-40B4-BE49-F238E27FC236}">
                  <a16:creationId xmlns:a16="http://schemas.microsoft.com/office/drawing/2014/main" id="{D1247F2C-E7F1-4C0A-A91C-C03E54A7EB94}"/>
                </a:ext>
              </a:extLst>
            </p:cNvPr>
            <p:cNvSpPr txBox="1"/>
            <p:nvPr/>
          </p:nvSpPr>
          <p:spPr>
            <a:xfrm>
              <a:off x="4276288" y="2290161"/>
              <a:ext cx="1003281" cy="615552"/>
            </a:xfrm>
            <a:prstGeom prst="rect">
              <a:avLst/>
            </a:prstGeom>
            <a:solidFill>
              <a:srgbClr val="6A23F0"/>
            </a:solidFill>
            <a:ln>
              <a:solidFill>
                <a:schemeClr val="accent6"/>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prstClr val="white"/>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Inference</a:t>
              </a:r>
            </a:p>
          </p:txBody>
        </p:sp>
        <p:sp>
          <p:nvSpPr>
            <p:cNvPr id="32" name="TextBox 31">
              <a:extLst>
                <a:ext uri="{FF2B5EF4-FFF2-40B4-BE49-F238E27FC236}">
                  <a16:creationId xmlns:a16="http://schemas.microsoft.com/office/drawing/2014/main" id="{9AE747A5-4192-4993-B790-4928640222EB}"/>
                </a:ext>
              </a:extLst>
            </p:cNvPr>
            <p:cNvSpPr txBox="1"/>
            <p:nvPr/>
          </p:nvSpPr>
          <p:spPr>
            <a:xfrm>
              <a:off x="5593460" y="2293443"/>
              <a:ext cx="1003281" cy="615552"/>
            </a:xfrm>
            <a:prstGeom prst="rect">
              <a:avLst/>
            </a:prstGeom>
            <a:solidFill>
              <a:srgbClr val="6A23F0"/>
            </a:solidFill>
            <a:ln>
              <a:solidFill>
                <a:schemeClr val="accent6"/>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prstClr val="white"/>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Tracking</a:t>
              </a:r>
            </a:p>
          </p:txBody>
        </p:sp>
        <p:sp>
          <p:nvSpPr>
            <p:cNvPr id="33" name="TextBox 32">
              <a:extLst>
                <a:ext uri="{FF2B5EF4-FFF2-40B4-BE49-F238E27FC236}">
                  <a16:creationId xmlns:a16="http://schemas.microsoft.com/office/drawing/2014/main" id="{6E5034B0-1B23-4A3E-9C8C-678DCF6BDA8F}"/>
                </a:ext>
              </a:extLst>
            </p:cNvPr>
            <p:cNvSpPr txBox="1"/>
            <p:nvPr/>
          </p:nvSpPr>
          <p:spPr>
            <a:xfrm>
              <a:off x="7084896" y="2126550"/>
              <a:ext cx="1003281" cy="590338"/>
            </a:xfrm>
            <a:prstGeom prst="rect">
              <a:avLst/>
            </a:prstGeom>
            <a:solidFill>
              <a:srgbClr val="6A23F0"/>
            </a:solidFill>
            <a:ln>
              <a:solidFill>
                <a:schemeClr val="accent6"/>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67" b="0" i="0" u="none" strike="noStrike" kern="1200" cap="none" spc="0" normalizeH="0" baseline="0" noProof="0">
                <a:ln>
                  <a:noFill/>
                </a:ln>
                <a:solidFill>
                  <a:prstClr val="white"/>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34" name="TextBox 33">
              <a:extLst>
                <a:ext uri="{FF2B5EF4-FFF2-40B4-BE49-F238E27FC236}">
                  <a16:creationId xmlns:a16="http://schemas.microsoft.com/office/drawing/2014/main" id="{00829093-49B6-410B-8B2C-5E483B055785}"/>
                </a:ext>
              </a:extLst>
            </p:cNvPr>
            <p:cNvSpPr txBox="1"/>
            <p:nvPr/>
          </p:nvSpPr>
          <p:spPr>
            <a:xfrm>
              <a:off x="6998765" y="2218872"/>
              <a:ext cx="1003281" cy="590338"/>
            </a:xfrm>
            <a:prstGeom prst="rect">
              <a:avLst/>
            </a:prstGeom>
            <a:solidFill>
              <a:srgbClr val="6A23F0"/>
            </a:solidFill>
            <a:ln>
              <a:solidFill>
                <a:schemeClr val="accent6"/>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67" b="0" i="0" u="none" strike="noStrike" kern="1200" cap="none" spc="0" normalizeH="0" baseline="0" noProof="0">
                <a:ln>
                  <a:noFill/>
                </a:ln>
                <a:solidFill>
                  <a:prstClr val="white"/>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35" name="TextBox 34">
              <a:extLst>
                <a:ext uri="{FF2B5EF4-FFF2-40B4-BE49-F238E27FC236}">
                  <a16:creationId xmlns:a16="http://schemas.microsoft.com/office/drawing/2014/main" id="{21B2A161-3E6F-4A0F-97DC-D15F74CDA3FC}"/>
                </a:ext>
              </a:extLst>
            </p:cNvPr>
            <p:cNvSpPr txBox="1"/>
            <p:nvPr/>
          </p:nvSpPr>
          <p:spPr>
            <a:xfrm>
              <a:off x="6912634" y="2309331"/>
              <a:ext cx="1003281" cy="590338"/>
            </a:xfrm>
            <a:prstGeom prst="rect">
              <a:avLst/>
            </a:prstGeom>
            <a:solidFill>
              <a:srgbClr val="6A23F0"/>
            </a:solidFill>
            <a:ln>
              <a:solidFill>
                <a:schemeClr val="accent6"/>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prstClr val="white"/>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Inference</a:t>
              </a:r>
            </a:p>
          </p:txBody>
        </p:sp>
        <p:sp>
          <p:nvSpPr>
            <p:cNvPr id="36" name="TextBox 35">
              <a:extLst>
                <a:ext uri="{FF2B5EF4-FFF2-40B4-BE49-F238E27FC236}">
                  <a16:creationId xmlns:a16="http://schemas.microsoft.com/office/drawing/2014/main" id="{ED56B8FA-420C-4B56-B7DD-FDA1D45A11F6}"/>
                </a:ext>
              </a:extLst>
            </p:cNvPr>
            <p:cNvSpPr txBox="1"/>
            <p:nvPr/>
          </p:nvSpPr>
          <p:spPr>
            <a:xfrm>
              <a:off x="5593459" y="3206254"/>
              <a:ext cx="1003281" cy="615552"/>
            </a:xfrm>
            <a:prstGeom prst="rect">
              <a:avLst/>
            </a:prstGeom>
            <a:solidFill>
              <a:schemeClr val="bg1">
                <a:lumMod val="85000"/>
              </a:schemeClr>
            </a:solidFill>
            <a:ln>
              <a:solidFill>
                <a:schemeClr val="accent2"/>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Crop scale</a:t>
              </a:r>
            </a:p>
          </p:txBody>
        </p:sp>
        <p:sp>
          <p:nvSpPr>
            <p:cNvPr id="37" name="TextBox 36">
              <a:extLst>
                <a:ext uri="{FF2B5EF4-FFF2-40B4-BE49-F238E27FC236}">
                  <a16:creationId xmlns:a16="http://schemas.microsoft.com/office/drawing/2014/main" id="{AE0A6BA8-A774-4160-B69A-AE512678B421}"/>
                </a:ext>
              </a:extLst>
            </p:cNvPr>
            <p:cNvSpPr txBox="1"/>
            <p:nvPr/>
          </p:nvSpPr>
          <p:spPr>
            <a:xfrm>
              <a:off x="8299506" y="2309331"/>
              <a:ext cx="1003281" cy="615552"/>
            </a:xfrm>
            <a:prstGeom prst="rect">
              <a:avLst/>
            </a:prstGeom>
            <a:solidFill>
              <a:srgbClr val="6A23F0"/>
            </a:solidFill>
            <a:ln>
              <a:solidFill>
                <a:schemeClr val="accent2"/>
              </a:solidFill>
            </a:ln>
          </p:spPr>
          <p:txBody>
            <a:bodyPr vert="horz" wrap="square" lIns="0" tIns="0" rIns="0" bIns="0" rtlCol="0" anchor="ctr">
              <a:noAutofit/>
            </a:bodyPr>
            <a:lstStyle>
              <a:defPPr>
                <a:defRPr lang="en-US"/>
              </a:defPPr>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prstClr val="white"/>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Publish/ Process / Overlay</a:t>
              </a:r>
            </a:p>
          </p:txBody>
        </p:sp>
        <p:cxnSp>
          <p:nvCxnSpPr>
            <p:cNvPr id="42" name="Straight Arrow Connector 41">
              <a:extLst>
                <a:ext uri="{FF2B5EF4-FFF2-40B4-BE49-F238E27FC236}">
                  <a16:creationId xmlns:a16="http://schemas.microsoft.com/office/drawing/2014/main" id="{D97DE009-3FC7-4BEF-9AC4-F454872B0E04}"/>
                </a:ext>
              </a:extLst>
            </p:cNvPr>
            <p:cNvCxnSpPr>
              <a:stCxn id="29" idx="3"/>
              <a:endCxn id="30" idx="1"/>
            </p:cNvCxnSpPr>
            <p:nvPr/>
          </p:nvCxnSpPr>
          <p:spPr>
            <a:xfrm>
              <a:off x="2536369" y="2599380"/>
              <a:ext cx="313891" cy="0"/>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6233E17-E480-4649-982B-3159C7C9645F}"/>
                </a:ext>
              </a:extLst>
            </p:cNvPr>
            <p:cNvCxnSpPr>
              <a:stCxn id="30" idx="3"/>
              <a:endCxn id="31" idx="1"/>
            </p:cNvCxnSpPr>
            <p:nvPr/>
          </p:nvCxnSpPr>
          <p:spPr>
            <a:xfrm flipV="1">
              <a:off x="3853541" y="2597937"/>
              <a:ext cx="422747" cy="1443"/>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32A714E-BA11-4969-AB02-A37C10F97E79}"/>
                </a:ext>
              </a:extLst>
            </p:cNvPr>
            <p:cNvCxnSpPr>
              <a:stCxn id="31" idx="3"/>
              <a:endCxn id="32" idx="1"/>
            </p:cNvCxnSpPr>
            <p:nvPr/>
          </p:nvCxnSpPr>
          <p:spPr>
            <a:xfrm>
              <a:off x="5279569" y="2597937"/>
              <a:ext cx="313891" cy="3282"/>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C19347A-6816-4769-AF37-8BC3F819BE63}"/>
                </a:ext>
              </a:extLst>
            </p:cNvPr>
            <p:cNvCxnSpPr>
              <a:cxnSpLocks/>
              <a:endCxn id="35" idx="1"/>
            </p:cNvCxnSpPr>
            <p:nvPr/>
          </p:nvCxnSpPr>
          <p:spPr>
            <a:xfrm flipV="1">
              <a:off x="6617137" y="2604500"/>
              <a:ext cx="295497" cy="12607"/>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BD44AA9-C697-4E40-A8FE-C3D905AE57CB}"/>
                </a:ext>
              </a:extLst>
            </p:cNvPr>
            <p:cNvCxnSpPr>
              <a:cxnSpLocks/>
              <a:stCxn id="35" idx="3"/>
              <a:endCxn id="37" idx="1"/>
            </p:cNvCxnSpPr>
            <p:nvPr/>
          </p:nvCxnSpPr>
          <p:spPr>
            <a:xfrm>
              <a:off x="7915915" y="2604500"/>
              <a:ext cx="383591" cy="12607"/>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F0DC4B30-5922-4DC7-B504-596444BF76EE}"/>
                </a:ext>
              </a:extLst>
            </p:cNvPr>
            <p:cNvCxnSpPr>
              <a:cxnSpLocks/>
              <a:stCxn id="31" idx="2"/>
              <a:endCxn id="36" idx="1"/>
            </p:cNvCxnSpPr>
            <p:nvPr/>
          </p:nvCxnSpPr>
          <p:spPr>
            <a:xfrm rot="16200000" flipH="1">
              <a:off x="4881536" y="2802106"/>
              <a:ext cx="608317" cy="815530"/>
            </a:xfrm>
            <a:prstGeom prst="bentConnector2">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0194CA33-B220-4300-B894-841618BEF488}"/>
                </a:ext>
              </a:extLst>
            </p:cNvPr>
            <p:cNvCxnSpPr>
              <a:stCxn id="36" idx="3"/>
              <a:endCxn id="35" idx="2"/>
            </p:cNvCxnSpPr>
            <p:nvPr/>
          </p:nvCxnSpPr>
          <p:spPr>
            <a:xfrm flipV="1">
              <a:off x="6596740" y="2899669"/>
              <a:ext cx="817535" cy="614361"/>
            </a:xfrm>
            <a:prstGeom prst="bentConnector2">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9C7B941-23CE-4676-85EF-B08F81D088AF}"/>
                </a:ext>
              </a:extLst>
            </p:cNvPr>
            <p:cNvSpPr/>
            <p:nvPr/>
          </p:nvSpPr>
          <p:spPr>
            <a:xfrm>
              <a:off x="4049486" y="1785254"/>
              <a:ext cx="5377543" cy="1343964"/>
            </a:xfrm>
            <a:prstGeom prst="rect">
              <a:avLst/>
            </a:prstGeom>
            <a:noFill/>
            <a:ln>
              <a:solidFill>
                <a:sysClr val="windowText" lastClr="0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DL Streamer</a:t>
              </a:r>
            </a:p>
          </p:txBody>
        </p:sp>
      </p:grpSp>
      <p:sp>
        <p:nvSpPr>
          <p:cNvPr id="51" name="TextBox 50">
            <a:extLst>
              <a:ext uri="{FF2B5EF4-FFF2-40B4-BE49-F238E27FC236}">
                <a16:creationId xmlns:a16="http://schemas.microsoft.com/office/drawing/2014/main" id="{39668302-2C18-462C-B733-973BDEFDECF1}"/>
              </a:ext>
            </a:extLst>
          </p:cNvPr>
          <p:cNvSpPr txBox="1"/>
          <p:nvPr/>
        </p:nvSpPr>
        <p:spPr>
          <a:xfrm>
            <a:off x="9846751" y="1778737"/>
            <a:ext cx="1173972" cy="375260"/>
          </a:xfrm>
          <a:prstGeom prst="rect">
            <a:avLst/>
          </a:prstGeom>
          <a:solidFill>
            <a:schemeClr val="bg1">
              <a:lumMod val="85000"/>
            </a:schemeClr>
          </a:solidFill>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Display</a:t>
            </a:r>
          </a:p>
        </p:txBody>
      </p:sp>
      <p:cxnSp>
        <p:nvCxnSpPr>
          <p:cNvPr id="68" name="Straight Arrow Connector 67">
            <a:extLst>
              <a:ext uri="{FF2B5EF4-FFF2-40B4-BE49-F238E27FC236}">
                <a16:creationId xmlns:a16="http://schemas.microsoft.com/office/drawing/2014/main" id="{55CE62A4-7CCE-4924-B197-E5620FB30D0A}"/>
              </a:ext>
            </a:extLst>
          </p:cNvPr>
          <p:cNvCxnSpPr>
            <a:cxnSpLocks/>
          </p:cNvCxnSpPr>
          <p:nvPr/>
        </p:nvCxnSpPr>
        <p:spPr>
          <a:xfrm flipV="1">
            <a:off x="10349564" y="2268187"/>
            <a:ext cx="0" cy="815515"/>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2495EA5C-DB7E-47B6-A3F7-57B2C23F8565}"/>
              </a:ext>
            </a:extLst>
          </p:cNvPr>
          <p:cNvSpPr txBox="1"/>
          <p:nvPr/>
        </p:nvSpPr>
        <p:spPr>
          <a:xfrm>
            <a:off x="1503455" y="5271080"/>
            <a:ext cx="1506055" cy="786515"/>
          </a:xfrm>
          <a:prstGeom prst="rect">
            <a:avLst/>
          </a:prstGeom>
          <a:solidFill>
            <a:schemeClr val="bg1"/>
          </a:solidFill>
          <a:ln>
            <a:solidFill>
              <a:schemeClr val="accent2"/>
            </a:solidFill>
          </a:ln>
          <a:effectLst>
            <a:outerShdw blurRad="50800" dist="38100" dir="8100000" algn="tr" rotWithShape="0">
              <a:prstClr val="black">
                <a:alpha val="40000"/>
              </a:prstClr>
            </a:outerShdw>
          </a:effectLst>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720p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1080p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4K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(AVC, HEVC)</a:t>
            </a:r>
          </a:p>
        </p:txBody>
      </p:sp>
      <p:sp>
        <p:nvSpPr>
          <p:cNvPr id="72" name="TextBox 71">
            <a:extLst>
              <a:ext uri="{FF2B5EF4-FFF2-40B4-BE49-F238E27FC236}">
                <a16:creationId xmlns:a16="http://schemas.microsoft.com/office/drawing/2014/main" id="{C3A3C43D-9E64-40A9-A031-D5113CA51180}"/>
              </a:ext>
            </a:extLst>
          </p:cNvPr>
          <p:cNvSpPr txBox="1"/>
          <p:nvPr/>
        </p:nvSpPr>
        <p:spPr>
          <a:xfrm>
            <a:off x="3220193" y="5271080"/>
            <a:ext cx="1506055" cy="786515"/>
          </a:xfrm>
          <a:prstGeom prst="rect">
            <a:avLst/>
          </a:prstGeom>
          <a:solidFill>
            <a:schemeClr val="bg1"/>
          </a:solidFill>
          <a:ln>
            <a:solidFill>
              <a:schemeClr val="accent2"/>
            </a:solidFill>
          </a:ln>
          <a:effectLst>
            <a:outerShdw blurRad="50800" dist="38100" dir="8100000" algn="tr" rotWithShape="0">
              <a:prstClr val="black">
                <a:alpha val="40000"/>
              </a:prstClr>
            </a:outerShdw>
          </a:effectLst>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Resize to 224x224 RGB</a:t>
            </a:r>
            <a:endPar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73" name="TextBox 72">
            <a:extLst>
              <a:ext uri="{FF2B5EF4-FFF2-40B4-BE49-F238E27FC236}">
                <a16:creationId xmlns:a16="http://schemas.microsoft.com/office/drawing/2014/main" id="{B9FE8805-1069-49BB-AE5B-A868247A5FF1}"/>
              </a:ext>
            </a:extLst>
          </p:cNvPr>
          <p:cNvSpPr txBox="1"/>
          <p:nvPr/>
        </p:nvSpPr>
        <p:spPr>
          <a:xfrm>
            <a:off x="5052533" y="5273933"/>
            <a:ext cx="1173972" cy="786515"/>
          </a:xfrm>
          <a:prstGeom prst="rect">
            <a:avLst/>
          </a:prstGeom>
          <a:solidFill>
            <a:schemeClr val="bg1"/>
          </a:solidFill>
          <a:ln>
            <a:solidFill>
              <a:schemeClr val="accent6"/>
            </a:solidFill>
          </a:ln>
          <a:effectLst>
            <a:outerShdw blurRad="50800" dist="38100" dir="8100000" algn="tr" rotWithShape="0">
              <a:prstClr val="black">
                <a:alpha val="40000"/>
              </a:prstClr>
            </a:outerShdw>
          </a:effectLst>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Object Detection</a:t>
            </a:r>
            <a:endPar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74" name="TextBox 73">
            <a:extLst>
              <a:ext uri="{FF2B5EF4-FFF2-40B4-BE49-F238E27FC236}">
                <a16:creationId xmlns:a16="http://schemas.microsoft.com/office/drawing/2014/main" id="{B79ADACE-A594-4F42-92AA-86DCBF441EEB}"/>
              </a:ext>
            </a:extLst>
          </p:cNvPr>
          <p:cNvSpPr txBox="1"/>
          <p:nvPr/>
        </p:nvSpPr>
        <p:spPr>
          <a:xfrm>
            <a:off x="6596143" y="5273933"/>
            <a:ext cx="1173972" cy="786515"/>
          </a:xfrm>
          <a:prstGeom prst="rect">
            <a:avLst/>
          </a:prstGeom>
          <a:solidFill>
            <a:schemeClr val="bg1"/>
          </a:solidFill>
          <a:ln>
            <a:solidFill>
              <a:schemeClr val="accent6"/>
            </a:solidFill>
          </a:ln>
          <a:effectLst>
            <a:outerShdw blurRad="50800" dist="38100" dir="8100000" algn="tr" rotWithShape="0">
              <a:prstClr val="black">
                <a:alpha val="40000"/>
              </a:prstClr>
            </a:outerShdw>
          </a:effectLst>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Object Tracking</a:t>
            </a:r>
          </a:p>
        </p:txBody>
      </p:sp>
      <p:sp>
        <p:nvSpPr>
          <p:cNvPr id="75" name="TextBox 74">
            <a:extLst>
              <a:ext uri="{FF2B5EF4-FFF2-40B4-BE49-F238E27FC236}">
                <a16:creationId xmlns:a16="http://schemas.microsoft.com/office/drawing/2014/main" id="{833797AB-95CD-4607-B346-075B5243D0E2}"/>
              </a:ext>
            </a:extLst>
          </p:cNvPr>
          <p:cNvSpPr txBox="1"/>
          <p:nvPr/>
        </p:nvSpPr>
        <p:spPr>
          <a:xfrm>
            <a:off x="8139754" y="5273129"/>
            <a:ext cx="1173972" cy="786515"/>
          </a:xfrm>
          <a:prstGeom prst="rect">
            <a:avLst/>
          </a:prstGeom>
          <a:solidFill>
            <a:schemeClr val="bg1"/>
          </a:solidFill>
          <a:ln>
            <a:solidFill>
              <a:schemeClr val="accent6"/>
            </a:solidFill>
          </a:ln>
          <a:effectLst>
            <a:outerShdw blurRad="50800" dist="38100" dir="8100000" algn="tr" rotWithShape="0">
              <a:prstClr val="black">
                <a:alpha val="40000"/>
              </a:prstClr>
            </a:outerShdw>
          </a:effectLst>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Object Classification</a:t>
            </a:r>
          </a:p>
        </p:txBody>
      </p:sp>
      <p:sp>
        <p:nvSpPr>
          <p:cNvPr id="76" name="TextBox 75">
            <a:extLst>
              <a:ext uri="{FF2B5EF4-FFF2-40B4-BE49-F238E27FC236}">
                <a16:creationId xmlns:a16="http://schemas.microsoft.com/office/drawing/2014/main" id="{751F4B88-E2E3-4628-BCBD-CC10712446F3}"/>
              </a:ext>
            </a:extLst>
          </p:cNvPr>
          <p:cNvSpPr txBox="1"/>
          <p:nvPr/>
        </p:nvSpPr>
        <p:spPr>
          <a:xfrm>
            <a:off x="9762579" y="5271080"/>
            <a:ext cx="1258144" cy="786515"/>
          </a:xfrm>
          <a:prstGeom prst="rect">
            <a:avLst/>
          </a:prstGeom>
          <a:solidFill>
            <a:schemeClr val="bg1"/>
          </a:solidFill>
          <a:ln>
            <a:solidFill>
              <a:schemeClr val="accent2"/>
            </a:solidFill>
          </a:ln>
          <a:effectLst>
            <a:outerShdw blurRad="50800" dist="38100" dir="8100000" algn="tr" rotWithShape="0">
              <a:prstClr val="black">
                <a:alpha val="40000"/>
              </a:prstClr>
            </a:outerShdw>
          </a:effectLst>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Application logic to consume inference results</a:t>
            </a:r>
          </a:p>
        </p:txBody>
      </p:sp>
    </p:spTree>
    <p:extLst>
      <p:ext uri="{BB962C8B-B14F-4D97-AF65-F5344CB8AC3E}">
        <p14:creationId xmlns:p14="http://schemas.microsoft.com/office/powerpoint/2010/main" val="184728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9415FA-75F6-4E56-A005-24A0ABA7A4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smtClean="0">
                <a:ln>
                  <a:noFill/>
                </a:ln>
                <a:solidFill>
                  <a:srgbClr val="000000"/>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67" b="0" i="0" u="none" strike="noStrike" kern="1200" cap="none" spc="0" normalizeH="0" baseline="0" noProof="0" dirty="0">
              <a:ln>
                <a:noFill/>
              </a:ln>
              <a:solidFill>
                <a:srgbClr val="000000"/>
              </a:solidFill>
              <a:effectLst/>
              <a:uLnTx/>
              <a:uFillTx/>
              <a:latin typeface="Intel Clear"/>
              <a:ea typeface="+mn-ea"/>
              <a:cs typeface="Intel Clear"/>
            </a:endParaRPr>
          </a:p>
        </p:txBody>
      </p:sp>
      <p:sp>
        <p:nvSpPr>
          <p:cNvPr id="4" name="Title 3">
            <a:extLst>
              <a:ext uri="{FF2B5EF4-FFF2-40B4-BE49-F238E27FC236}">
                <a16:creationId xmlns:a16="http://schemas.microsoft.com/office/drawing/2014/main" id="{3FF4B374-8F07-4E40-9FF1-622F1121A170}"/>
              </a:ext>
            </a:extLst>
          </p:cNvPr>
          <p:cNvSpPr>
            <a:spLocks noGrp="1"/>
          </p:cNvSpPr>
          <p:nvPr>
            <p:ph type="title"/>
          </p:nvPr>
        </p:nvSpPr>
        <p:spPr/>
        <p:txBody>
          <a:bodyPr/>
          <a:lstStyle/>
          <a:p>
            <a:r>
              <a:rPr lang="en-US" dirty="0"/>
              <a:t>Media analytics pipeline</a:t>
            </a:r>
          </a:p>
        </p:txBody>
      </p:sp>
      <p:sp>
        <p:nvSpPr>
          <p:cNvPr id="5" name="Footer Placeholder 4">
            <a:extLst>
              <a:ext uri="{FF2B5EF4-FFF2-40B4-BE49-F238E27FC236}">
                <a16:creationId xmlns:a16="http://schemas.microsoft.com/office/drawing/2014/main" id="{C281BE07-B796-4BBD-85C1-739E15100D80}"/>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33" b="1" i="0" u="none" strike="noStrike" kern="1200" cap="none" spc="400" normalizeH="0" baseline="0" noProof="0">
                <a:ln>
                  <a:noFill/>
                </a:ln>
                <a:solidFill>
                  <a:srgbClr val="000000"/>
                </a:solidFill>
                <a:effectLst/>
                <a:uLnTx/>
                <a:uFillTx/>
                <a:latin typeface="Intel Clear"/>
                <a:ea typeface="+mn-ea"/>
                <a:cs typeface="Intel Clear"/>
              </a:rPr>
              <a:t>INTEL® DISTRIBUTION OF O</a:t>
            </a:r>
            <a:r>
              <a:rPr kumimoji="0" lang="en-US" sz="800" b="1" i="0" u="none" strike="noStrike" kern="1200" cap="none" spc="400" normalizeH="0" baseline="0" noProof="0">
                <a:ln>
                  <a:noFill/>
                </a:ln>
                <a:solidFill>
                  <a:srgbClr val="000000"/>
                </a:solidFill>
                <a:effectLst/>
                <a:uLnTx/>
                <a:uFillTx/>
                <a:latin typeface="Intel Clear"/>
                <a:ea typeface="+mn-ea"/>
                <a:cs typeface="Intel Clear"/>
              </a:rPr>
              <a:t>PEN</a:t>
            </a:r>
            <a:r>
              <a:rPr kumimoji="0" lang="en-US" sz="933" b="1" i="0" u="none" strike="noStrike" kern="1200" cap="none" spc="400" normalizeH="0" baseline="0" noProof="0">
                <a:ln>
                  <a:noFill/>
                </a:ln>
                <a:solidFill>
                  <a:srgbClr val="000000"/>
                </a:solidFill>
                <a:effectLst/>
                <a:uLnTx/>
                <a:uFillTx/>
                <a:latin typeface="Intel Clear"/>
                <a:ea typeface="+mn-ea"/>
                <a:cs typeface="Intel Clear"/>
              </a:rPr>
              <a:t>VINO™ TOOLKIT</a:t>
            </a:r>
          </a:p>
        </p:txBody>
      </p:sp>
      <p:grpSp>
        <p:nvGrpSpPr>
          <p:cNvPr id="6" name="Group 5">
            <a:extLst>
              <a:ext uri="{FF2B5EF4-FFF2-40B4-BE49-F238E27FC236}">
                <a16:creationId xmlns:a16="http://schemas.microsoft.com/office/drawing/2014/main" id="{084E7F83-14CD-4C65-BFCE-BE0B1A95F929}"/>
              </a:ext>
            </a:extLst>
          </p:cNvPr>
          <p:cNvGrpSpPr/>
          <p:nvPr/>
        </p:nvGrpSpPr>
        <p:grpSpPr>
          <a:xfrm flipH="1">
            <a:off x="779158" y="2309166"/>
            <a:ext cx="802409" cy="718281"/>
            <a:chOff x="3609138" y="836529"/>
            <a:chExt cx="279330" cy="264148"/>
          </a:xfrm>
          <a:solidFill>
            <a:schemeClr val="bg2">
              <a:alpha val="99000"/>
            </a:schemeClr>
          </a:solidFill>
          <a:effectLst/>
        </p:grpSpPr>
        <p:sp>
          <p:nvSpPr>
            <p:cNvPr id="7" name="Freeform 318">
              <a:extLst>
                <a:ext uri="{FF2B5EF4-FFF2-40B4-BE49-F238E27FC236}">
                  <a16:creationId xmlns:a16="http://schemas.microsoft.com/office/drawing/2014/main" id="{01AF486F-729D-4339-8E50-15519CEA2446}"/>
                </a:ext>
              </a:extLst>
            </p:cNvPr>
            <p:cNvSpPr>
              <a:spLocks/>
            </p:cNvSpPr>
            <p:nvPr/>
          </p:nvSpPr>
          <p:spPr bwMode="auto">
            <a:xfrm>
              <a:off x="3649823" y="836529"/>
              <a:ext cx="188244" cy="139058"/>
            </a:xfrm>
            <a:custGeom>
              <a:avLst/>
              <a:gdLst>
                <a:gd name="T0" fmla="*/ 109 w 131"/>
                <a:gd name="T1" fmla="*/ 0 h 97"/>
                <a:gd name="T2" fmla="*/ 117 w 131"/>
                <a:gd name="T3" fmla="*/ 17 h 97"/>
                <a:gd name="T4" fmla="*/ 128 w 131"/>
                <a:gd name="T5" fmla="*/ 47 h 97"/>
                <a:gd name="T6" fmla="*/ 121 w 131"/>
                <a:gd name="T7" fmla="*/ 61 h 97"/>
                <a:gd name="T8" fmla="*/ 84 w 131"/>
                <a:gd name="T9" fmla="*/ 74 h 97"/>
                <a:gd name="T10" fmla="*/ 76 w 131"/>
                <a:gd name="T11" fmla="*/ 77 h 97"/>
                <a:gd name="T12" fmla="*/ 76 w 131"/>
                <a:gd name="T13" fmla="*/ 79 h 97"/>
                <a:gd name="T14" fmla="*/ 85 w 131"/>
                <a:gd name="T15" fmla="*/ 79 h 97"/>
                <a:gd name="T16" fmla="*/ 88 w 131"/>
                <a:gd name="T17" fmla="*/ 85 h 97"/>
                <a:gd name="T18" fmla="*/ 75 w 131"/>
                <a:gd name="T19" fmla="*/ 96 h 97"/>
                <a:gd name="T20" fmla="*/ 59 w 131"/>
                <a:gd name="T21" fmla="*/ 90 h 97"/>
                <a:gd name="T22" fmla="*/ 55 w 131"/>
                <a:gd name="T23" fmla="*/ 85 h 97"/>
                <a:gd name="T24" fmla="*/ 29 w 131"/>
                <a:gd name="T25" fmla="*/ 93 h 97"/>
                <a:gd name="T26" fmla="*/ 16 w 131"/>
                <a:gd name="T27" fmla="*/ 87 h 97"/>
                <a:gd name="T28" fmla="*/ 2 w 131"/>
                <a:gd name="T29" fmla="*/ 47 h 97"/>
                <a:gd name="T30" fmla="*/ 10 w 131"/>
                <a:gd name="T31" fmla="*/ 35 h 97"/>
                <a:gd name="T32" fmla="*/ 55 w 131"/>
                <a:gd name="T33" fmla="*/ 19 h 97"/>
                <a:gd name="T34" fmla="*/ 76 w 131"/>
                <a:gd name="T35" fmla="*/ 11 h 97"/>
                <a:gd name="T36" fmla="*/ 82 w 131"/>
                <a:gd name="T37" fmla="*/ 30 h 97"/>
                <a:gd name="T38" fmla="*/ 90 w 131"/>
                <a:gd name="T39" fmla="*/ 32 h 97"/>
                <a:gd name="T40" fmla="*/ 83 w 131"/>
                <a:gd name="T41" fmla="*/ 9 h 97"/>
                <a:gd name="T42" fmla="*/ 85 w 131"/>
                <a:gd name="T43" fmla="*/ 8 h 97"/>
                <a:gd name="T44" fmla="*/ 89 w 131"/>
                <a:gd name="T45" fmla="*/ 18 h 97"/>
                <a:gd name="T46" fmla="*/ 93 w 131"/>
                <a:gd name="T47" fmla="*/ 28 h 97"/>
                <a:gd name="T48" fmla="*/ 98 w 131"/>
                <a:gd name="T49" fmla="*/ 30 h 97"/>
                <a:gd name="T50" fmla="*/ 99 w 131"/>
                <a:gd name="T51" fmla="*/ 25 h 97"/>
                <a:gd name="T52" fmla="*/ 93 w 131"/>
                <a:gd name="T53" fmla="*/ 8 h 97"/>
                <a:gd name="T54" fmla="*/ 93 w 131"/>
                <a:gd name="T55" fmla="*/ 5 h 97"/>
                <a:gd name="T56" fmla="*/ 95 w 131"/>
                <a:gd name="T57" fmla="*/ 5 h 97"/>
                <a:gd name="T58" fmla="*/ 98 w 131"/>
                <a:gd name="T59" fmla="*/ 14 h 97"/>
                <a:gd name="T60" fmla="*/ 102 w 131"/>
                <a:gd name="T61" fmla="*/ 24 h 97"/>
                <a:gd name="T62" fmla="*/ 106 w 131"/>
                <a:gd name="T63" fmla="*/ 27 h 97"/>
                <a:gd name="T64" fmla="*/ 108 w 131"/>
                <a:gd name="T65" fmla="*/ 21 h 97"/>
                <a:gd name="T66" fmla="*/ 104 w 131"/>
                <a:gd name="T67" fmla="*/ 8 h 97"/>
                <a:gd name="T68" fmla="*/ 103 w 131"/>
                <a:gd name="T69" fmla="*/ 0 h 97"/>
                <a:gd name="T70" fmla="*/ 109 w 131"/>
                <a:gd name="T71"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 h="97">
                  <a:moveTo>
                    <a:pt x="109" y="0"/>
                  </a:moveTo>
                  <a:cubicBezTo>
                    <a:pt x="112" y="6"/>
                    <a:pt x="115" y="11"/>
                    <a:pt x="117" y="17"/>
                  </a:cubicBezTo>
                  <a:cubicBezTo>
                    <a:pt x="121" y="26"/>
                    <a:pt x="124" y="37"/>
                    <a:pt x="128" y="47"/>
                  </a:cubicBezTo>
                  <a:cubicBezTo>
                    <a:pt x="131" y="55"/>
                    <a:pt x="129" y="59"/>
                    <a:pt x="121" y="61"/>
                  </a:cubicBezTo>
                  <a:cubicBezTo>
                    <a:pt x="109" y="66"/>
                    <a:pt x="96" y="70"/>
                    <a:pt x="84" y="74"/>
                  </a:cubicBezTo>
                  <a:cubicBezTo>
                    <a:pt x="82" y="75"/>
                    <a:pt x="79" y="76"/>
                    <a:pt x="76" y="77"/>
                  </a:cubicBezTo>
                  <a:cubicBezTo>
                    <a:pt x="76" y="78"/>
                    <a:pt x="76" y="79"/>
                    <a:pt x="76" y="79"/>
                  </a:cubicBezTo>
                  <a:cubicBezTo>
                    <a:pt x="79" y="79"/>
                    <a:pt x="82" y="79"/>
                    <a:pt x="85" y="79"/>
                  </a:cubicBezTo>
                  <a:cubicBezTo>
                    <a:pt x="89" y="79"/>
                    <a:pt x="90" y="81"/>
                    <a:pt x="88" y="85"/>
                  </a:cubicBezTo>
                  <a:cubicBezTo>
                    <a:pt x="86" y="91"/>
                    <a:pt x="82" y="95"/>
                    <a:pt x="75" y="96"/>
                  </a:cubicBezTo>
                  <a:cubicBezTo>
                    <a:pt x="69" y="97"/>
                    <a:pt x="63" y="95"/>
                    <a:pt x="59" y="90"/>
                  </a:cubicBezTo>
                  <a:cubicBezTo>
                    <a:pt x="57" y="88"/>
                    <a:pt x="56" y="87"/>
                    <a:pt x="55" y="85"/>
                  </a:cubicBezTo>
                  <a:cubicBezTo>
                    <a:pt x="47" y="88"/>
                    <a:pt x="38" y="91"/>
                    <a:pt x="29" y="93"/>
                  </a:cubicBezTo>
                  <a:cubicBezTo>
                    <a:pt x="22" y="96"/>
                    <a:pt x="19" y="95"/>
                    <a:pt x="16" y="87"/>
                  </a:cubicBezTo>
                  <a:cubicBezTo>
                    <a:pt x="11" y="74"/>
                    <a:pt x="6" y="60"/>
                    <a:pt x="2" y="47"/>
                  </a:cubicBezTo>
                  <a:cubicBezTo>
                    <a:pt x="0" y="41"/>
                    <a:pt x="2" y="37"/>
                    <a:pt x="10" y="35"/>
                  </a:cubicBezTo>
                  <a:cubicBezTo>
                    <a:pt x="25" y="29"/>
                    <a:pt x="40" y="24"/>
                    <a:pt x="55" y="19"/>
                  </a:cubicBezTo>
                  <a:cubicBezTo>
                    <a:pt x="62" y="16"/>
                    <a:pt x="68" y="14"/>
                    <a:pt x="76" y="11"/>
                  </a:cubicBezTo>
                  <a:cubicBezTo>
                    <a:pt x="78" y="18"/>
                    <a:pt x="80" y="24"/>
                    <a:pt x="82" y="30"/>
                  </a:cubicBezTo>
                  <a:cubicBezTo>
                    <a:pt x="84" y="34"/>
                    <a:pt x="86" y="36"/>
                    <a:pt x="90" y="32"/>
                  </a:cubicBezTo>
                  <a:cubicBezTo>
                    <a:pt x="88" y="24"/>
                    <a:pt x="85" y="17"/>
                    <a:pt x="83" y="9"/>
                  </a:cubicBezTo>
                  <a:cubicBezTo>
                    <a:pt x="83" y="9"/>
                    <a:pt x="84" y="8"/>
                    <a:pt x="85" y="8"/>
                  </a:cubicBezTo>
                  <a:cubicBezTo>
                    <a:pt x="86" y="11"/>
                    <a:pt x="88" y="15"/>
                    <a:pt x="89" y="18"/>
                  </a:cubicBezTo>
                  <a:cubicBezTo>
                    <a:pt x="90" y="21"/>
                    <a:pt x="91" y="25"/>
                    <a:pt x="93" y="28"/>
                  </a:cubicBezTo>
                  <a:cubicBezTo>
                    <a:pt x="93" y="29"/>
                    <a:pt x="96" y="29"/>
                    <a:pt x="98" y="30"/>
                  </a:cubicBezTo>
                  <a:cubicBezTo>
                    <a:pt x="98" y="28"/>
                    <a:pt x="99" y="27"/>
                    <a:pt x="99" y="25"/>
                  </a:cubicBezTo>
                  <a:cubicBezTo>
                    <a:pt x="97" y="19"/>
                    <a:pt x="95" y="14"/>
                    <a:pt x="93" y="8"/>
                  </a:cubicBezTo>
                  <a:cubicBezTo>
                    <a:pt x="93" y="7"/>
                    <a:pt x="93" y="6"/>
                    <a:pt x="93" y="5"/>
                  </a:cubicBezTo>
                  <a:cubicBezTo>
                    <a:pt x="94" y="5"/>
                    <a:pt x="94" y="5"/>
                    <a:pt x="95" y="5"/>
                  </a:cubicBezTo>
                  <a:cubicBezTo>
                    <a:pt x="96" y="8"/>
                    <a:pt x="97" y="11"/>
                    <a:pt x="98" y="14"/>
                  </a:cubicBezTo>
                  <a:cubicBezTo>
                    <a:pt x="100" y="17"/>
                    <a:pt x="100" y="21"/>
                    <a:pt x="102" y="24"/>
                  </a:cubicBezTo>
                  <a:cubicBezTo>
                    <a:pt x="103" y="25"/>
                    <a:pt x="105" y="26"/>
                    <a:pt x="106" y="27"/>
                  </a:cubicBezTo>
                  <a:cubicBezTo>
                    <a:pt x="107" y="25"/>
                    <a:pt x="109" y="23"/>
                    <a:pt x="108" y="21"/>
                  </a:cubicBezTo>
                  <a:cubicBezTo>
                    <a:pt x="107" y="17"/>
                    <a:pt x="105" y="12"/>
                    <a:pt x="104" y="8"/>
                  </a:cubicBezTo>
                  <a:cubicBezTo>
                    <a:pt x="103" y="5"/>
                    <a:pt x="103" y="3"/>
                    <a:pt x="103" y="0"/>
                  </a:cubicBezTo>
                  <a:cubicBezTo>
                    <a:pt x="105" y="0"/>
                    <a:pt x="107"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8" name="Freeform 319">
              <a:extLst>
                <a:ext uri="{FF2B5EF4-FFF2-40B4-BE49-F238E27FC236}">
                  <a16:creationId xmlns:a16="http://schemas.microsoft.com/office/drawing/2014/main" id="{B6654050-3421-4F93-8DCB-35529F63EA90}"/>
                </a:ext>
              </a:extLst>
            </p:cNvPr>
            <p:cNvSpPr>
              <a:spLocks/>
            </p:cNvSpPr>
            <p:nvPr/>
          </p:nvSpPr>
          <p:spPr bwMode="auto">
            <a:xfrm>
              <a:off x="3823493" y="947046"/>
              <a:ext cx="64975" cy="153631"/>
            </a:xfrm>
            <a:custGeom>
              <a:avLst/>
              <a:gdLst>
                <a:gd name="T0" fmla="*/ 20 w 45"/>
                <a:gd name="T1" fmla="*/ 107 h 107"/>
                <a:gd name="T2" fmla="*/ 20 w 45"/>
                <a:gd name="T3" fmla="*/ 65 h 107"/>
                <a:gd name="T4" fmla="*/ 0 w 45"/>
                <a:gd name="T5" fmla="*/ 65 h 107"/>
                <a:gd name="T6" fmla="*/ 0 w 45"/>
                <a:gd name="T7" fmla="*/ 41 h 107"/>
                <a:gd name="T8" fmla="*/ 15 w 45"/>
                <a:gd name="T9" fmla="*/ 41 h 107"/>
                <a:gd name="T10" fmla="*/ 21 w 45"/>
                <a:gd name="T11" fmla="*/ 35 h 107"/>
                <a:gd name="T12" fmla="*/ 21 w 45"/>
                <a:gd name="T13" fmla="*/ 7 h 107"/>
                <a:gd name="T14" fmla="*/ 27 w 45"/>
                <a:gd name="T15" fmla="*/ 1 h 107"/>
                <a:gd name="T16" fmla="*/ 44 w 45"/>
                <a:gd name="T17" fmla="*/ 18 h 107"/>
                <a:gd name="T18" fmla="*/ 44 w 45"/>
                <a:gd name="T19" fmla="*/ 99 h 107"/>
                <a:gd name="T20" fmla="*/ 45 w 45"/>
                <a:gd name="T21" fmla="*/ 107 h 107"/>
                <a:gd name="T22" fmla="*/ 20 w 45"/>
                <a:gd name="T23"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107">
                  <a:moveTo>
                    <a:pt x="20" y="107"/>
                  </a:moveTo>
                  <a:cubicBezTo>
                    <a:pt x="20" y="93"/>
                    <a:pt x="20" y="80"/>
                    <a:pt x="20" y="65"/>
                  </a:cubicBezTo>
                  <a:cubicBezTo>
                    <a:pt x="13" y="65"/>
                    <a:pt x="7" y="65"/>
                    <a:pt x="0" y="65"/>
                  </a:cubicBezTo>
                  <a:cubicBezTo>
                    <a:pt x="0" y="57"/>
                    <a:pt x="0" y="50"/>
                    <a:pt x="0" y="41"/>
                  </a:cubicBezTo>
                  <a:cubicBezTo>
                    <a:pt x="5" y="41"/>
                    <a:pt x="10" y="41"/>
                    <a:pt x="15" y="41"/>
                  </a:cubicBezTo>
                  <a:cubicBezTo>
                    <a:pt x="19" y="42"/>
                    <a:pt x="21" y="40"/>
                    <a:pt x="21" y="35"/>
                  </a:cubicBezTo>
                  <a:cubicBezTo>
                    <a:pt x="21" y="26"/>
                    <a:pt x="21" y="16"/>
                    <a:pt x="21" y="7"/>
                  </a:cubicBezTo>
                  <a:cubicBezTo>
                    <a:pt x="21" y="2"/>
                    <a:pt x="22" y="1"/>
                    <a:pt x="27" y="1"/>
                  </a:cubicBezTo>
                  <a:cubicBezTo>
                    <a:pt x="44" y="0"/>
                    <a:pt x="44" y="0"/>
                    <a:pt x="44" y="18"/>
                  </a:cubicBezTo>
                  <a:cubicBezTo>
                    <a:pt x="44" y="45"/>
                    <a:pt x="44" y="72"/>
                    <a:pt x="44" y="99"/>
                  </a:cubicBezTo>
                  <a:cubicBezTo>
                    <a:pt x="44" y="102"/>
                    <a:pt x="45" y="104"/>
                    <a:pt x="45" y="107"/>
                  </a:cubicBezTo>
                  <a:cubicBezTo>
                    <a:pt x="37" y="107"/>
                    <a:pt x="29" y="107"/>
                    <a:pt x="20"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9" name="Freeform 320">
              <a:extLst>
                <a:ext uri="{FF2B5EF4-FFF2-40B4-BE49-F238E27FC236}">
                  <a16:creationId xmlns:a16="http://schemas.microsoft.com/office/drawing/2014/main" id="{FB7EEE9F-A64B-4B00-A181-90A089978409}"/>
                </a:ext>
              </a:extLst>
            </p:cNvPr>
            <p:cNvSpPr>
              <a:spLocks/>
            </p:cNvSpPr>
            <p:nvPr/>
          </p:nvSpPr>
          <p:spPr bwMode="auto">
            <a:xfrm>
              <a:off x="3609138" y="919721"/>
              <a:ext cx="33398" cy="18825"/>
            </a:xfrm>
            <a:custGeom>
              <a:avLst/>
              <a:gdLst>
                <a:gd name="T0" fmla="*/ 4 w 23"/>
                <a:gd name="T1" fmla="*/ 13 h 13"/>
                <a:gd name="T2" fmla="*/ 0 w 23"/>
                <a:gd name="T3" fmla="*/ 5 h 13"/>
                <a:gd name="T4" fmla="*/ 0 w 23"/>
                <a:gd name="T5" fmla="*/ 4 h 13"/>
                <a:gd name="T6" fmla="*/ 15 w 23"/>
                <a:gd name="T7" fmla="*/ 0 h 13"/>
                <a:gd name="T8" fmla="*/ 23 w 23"/>
                <a:gd name="T9" fmla="*/ 1 h 13"/>
                <a:gd name="T10" fmla="*/ 23 w 23"/>
                <a:gd name="T11" fmla="*/ 4 h 13"/>
                <a:gd name="T12" fmla="*/ 4 w 23"/>
                <a:gd name="T13" fmla="*/ 9 h 13"/>
                <a:gd name="T14" fmla="*/ 4 w 23"/>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3">
                  <a:moveTo>
                    <a:pt x="4" y="13"/>
                  </a:moveTo>
                  <a:cubicBezTo>
                    <a:pt x="3" y="10"/>
                    <a:pt x="2" y="8"/>
                    <a:pt x="0" y="5"/>
                  </a:cubicBezTo>
                  <a:cubicBezTo>
                    <a:pt x="0" y="5"/>
                    <a:pt x="0" y="4"/>
                    <a:pt x="0" y="4"/>
                  </a:cubicBezTo>
                  <a:cubicBezTo>
                    <a:pt x="5" y="3"/>
                    <a:pt x="10" y="1"/>
                    <a:pt x="15" y="0"/>
                  </a:cubicBezTo>
                  <a:cubicBezTo>
                    <a:pt x="17" y="0"/>
                    <a:pt x="20" y="1"/>
                    <a:pt x="23" y="1"/>
                  </a:cubicBezTo>
                  <a:cubicBezTo>
                    <a:pt x="23" y="2"/>
                    <a:pt x="23" y="3"/>
                    <a:pt x="23" y="4"/>
                  </a:cubicBezTo>
                  <a:cubicBezTo>
                    <a:pt x="20" y="2"/>
                    <a:pt x="6" y="5"/>
                    <a:pt x="4" y="9"/>
                  </a:cubicBezTo>
                  <a:cubicBezTo>
                    <a:pt x="4" y="10"/>
                    <a:pt x="4" y="11"/>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10" name="Freeform 321">
              <a:extLst>
                <a:ext uri="{FF2B5EF4-FFF2-40B4-BE49-F238E27FC236}">
                  <a16:creationId xmlns:a16="http://schemas.microsoft.com/office/drawing/2014/main" id="{EF3C6211-7D8A-462F-8E74-B90F98399F8A}"/>
                </a:ext>
              </a:extLst>
            </p:cNvPr>
            <p:cNvSpPr>
              <a:spLocks noEditPoints="1"/>
            </p:cNvSpPr>
            <p:nvPr/>
          </p:nvSpPr>
          <p:spPr bwMode="auto">
            <a:xfrm>
              <a:off x="3750625" y="971336"/>
              <a:ext cx="64367" cy="77727"/>
            </a:xfrm>
            <a:custGeom>
              <a:avLst/>
              <a:gdLst>
                <a:gd name="T0" fmla="*/ 14 w 45"/>
                <a:gd name="T1" fmla="*/ 23 h 54"/>
                <a:gd name="T2" fmla="*/ 20 w 45"/>
                <a:gd name="T3" fmla="*/ 21 h 54"/>
                <a:gd name="T4" fmla="*/ 40 w 45"/>
                <a:gd name="T5" fmla="*/ 26 h 54"/>
                <a:gd name="T6" fmla="*/ 42 w 45"/>
                <a:gd name="T7" fmla="*/ 45 h 54"/>
                <a:gd name="T8" fmla="*/ 24 w 45"/>
                <a:gd name="T9" fmla="*/ 53 h 54"/>
                <a:gd name="T10" fmla="*/ 11 w 45"/>
                <a:gd name="T11" fmla="*/ 38 h 54"/>
                <a:gd name="T12" fmla="*/ 3 w 45"/>
                <a:gd name="T13" fmla="*/ 15 h 54"/>
                <a:gd name="T14" fmla="*/ 0 w 45"/>
                <a:gd name="T15" fmla="*/ 8 h 54"/>
                <a:gd name="T16" fmla="*/ 22 w 45"/>
                <a:gd name="T17" fmla="*/ 0 h 54"/>
                <a:gd name="T18" fmla="*/ 29 w 45"/>
                <a:gd name="T19" fmla="*/ 12 h 54"/>
                <a:gd name="T20" fmla="*/ 13 w 45"/>
                <a:gd name="T21" fmla="*/ 21 h 54"/>
                <a:gd name="T22" fmla="*/ 14 w 45"/>
                <a:gd name="T23" fmla="*/ 23 h 54"/>
                <a:gd name="T24" fmla="*/ 20 w 45"/>
                <a:gd name="T25" fmla="*/ 38 h 54"/>
                <a:gd name="T26" fmla="*/ 27 w 45"/>
                <a:gd name="T27" fmla="*/ 43 h 54"/>
                <a:gd name="T28" fmla="*/ 34 w 45"/>
                <a:gd name="T29" fmla="*/ 36 h 54"/>
                <a:gd name="T30" fmla="*/ 27 w 45"/>
                <a:gd name="T31" fmla="*/ 30 h 54"/>
                <a:gd name="T32" fmla="*/ 20 w 45"/>
                <a:gd name="T33" fmla="*/ 3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54">
                  <a:moveTo>
                    <a:pt x="14" y="23"/>
                  </a:moveTo>
                  <a:cubicBezTo>
                    <a:pt x="16" y="23"/>
                    <a:pt x="18" y="22"/>
                    <a:pt x="20" y="21"/>
                  </a:cubicBezTo>
                  <a:cubicBezTo>
                    <a:pt x="28" y="17"/>
                    <a:pt x="34" y="19"/>
                    <a:pt x="40" y="26"/>
                  </a:cubicBezTo>
                  <a:cubicBezTo>
                    <a:pt x="45" y="31"/>
                    <a:pt x="45" y="38"/>
                    <a:pt x="42" y="45"/>
                  </a:cubicBezTo>
                  <a:cubicBezTo>
                    <a:pt x="38" y="51"/>
                    <a:pt x="31" y="54"/>
                    <a:pt x="24" y="53"/>
                  </a:cubicBezTo>
                  <a:cubicBezTo>
                    <a:pt x="17" y="52"/>
                    <a:pt x="10" y="45"/>
                    <a:pt x="11" y="38"/>
                  </a:cubicBezTo>
                  <a:cubicBezTo>
                    <a:pt x="11" y="29"/>
                    <a:pt x="7" y="22"/>
                    <a:pt x="3" y="15"/>
                  </a:cubicBezTo>
                  <a:cubicBezTo>
                    <a:pt x="2" y="12"/>
                    <a:pt x="1" y="10"/>
                    <a:pt x="0" y="8"/>
                  </a:cubicBezTo>
                  <a:cubicBezTo>
                    <a:pt x="7" y="5"/>
                    <a:pt x="14" y="2"/>
                    <a:pt x="22" y="0"/>
                  </a:cubicBezTo>
                  <a:cubicBezTo>
                    <a:pt x="24" y="3"/>
                    <a:pt x="26" y="8"/>
                    <a:pt x="29" y="12"/>
                  </a:cubicBezTo>
                  <a:cubicBezTo>
                    <a:pt x="23" y="15"/>
                    <a:pt x="18" y="18"/>
                    <a:pt x="13" y="21"/>
                  </a:cubicBezTo>
                  <a:cubicBezTo>
                    <a:pt x="13" y="22"/>
                    <a:pt x="14" y="23"/>
                    <a:pt x="14" y="23"/>
                  </a:cubicBezTo>
                  <a:close/>
                  <a:moveTo>
                    <a:pt x="20" y="38"/>
                  </a:moveTo>
                  <a:cubicBezTo>
                    <a:pt x="22" y="40"/>
                    <a:pt x="25" y="42"/>
                    <a:pt x="27" y="43"/>
                  </a:cubicBezTo>
                  <a:cubicBezTo>
                    <a:pt x="31" y="43"/>
                    <a:pt x="34" y="40"/>
                    <a:pt x="34" y="36"/>
                  </a:cubicBezTo>
                  <a:cubicBezTo>
                    <a:pt x="33" y="32"/>
                    <a:pt x="31" y="30"/>
                    <a:pt x="27" y="30"/>
                  </a:cubicBezTo>
                  <a:cubicBezTo>
                    <a:pt x="23" y="30"/>
                    <a:pt x="21" y="33"/>
                    <a:pt x="2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11" name="Freeform 322">
              <a:extLst>
                <a:ext uri="{FF2B5EF4-FFF2-40B4-BE49-F238E27FC236}">
                  <a16:creationId xmlns:a16="http://schemas.microsoft.com/office/drawing/2014/main" id="{7CAB665F-220D-4C08-8771-B2F5E7415B0E}"/>
                </a:ext>
              </a:extLst>
            </p:cNvPr>
            <p:cNvSpPr>
              <a:spLocks/>
            </p:cNvSpPr>
            <p:nvPr/>
          </p:nvSpPr>
          <p:spPr bwMode="auto">
            <a:xfrm>
              <a:off x="3615210" y="931258"/>
              <a:ext cx="37649" cy="38863"/>
            </a:xfrm>
            <a:custGeom>
              <a:avLst/>
              <a:gdLst>
                <a:gd name="T0" fmla="*/ 24 w 26"/>
                <a:gd name="T1" fmla="*/ 10 h 27"/>
                <a:gd name="T2" fmla="*/ 24 w 26"/>
                <a:gd name="T3" fmla="*/ 22 h 27"/>
                <a:gd name="T4" fmla="*/ 10 w 26"/>
                <a:gd name="T5" fmla="*/ 27 h 27"/>
                <a:gd name="T6" fmla="*/ 7 w 26"/>
                <a:gd name="T7" fmla="*/ 24 h 27"/>
                <a:gd name="T8" fmla="*/ 0 w 26"/>
                <a:gd name="T9" fmla="*/ 5 h 27"/>
                <a:gd name="T10" fmla="*/ 0 w 26"/>
                <a:gd name="T11" fmla="*/ 5 h 27"/>
                <a:gd name="T12" fmla="*/ 2 w 26"/>
                <a:gd name="T13" fmla="*/ 8 h 27"/>
                <a:gd name="T14" fmla="*/ 20 w 26"/>
                <a:gd name="T15" fmla="*/ 0 h 27"/>
                <a:gd name="T16" fmla="*/ 24 w 26"/>
                <a:gd name="T17"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7">
                  <a:moveTo>
                    <a:pt x="24" y="10"/>
                  </a:moveTo>
                  <a:cubicBezTo>
                    <a:pt x="24" y="14"/>
                    <a:pt x="26" y="20"/>
                    <a:pt x="24" y="22"/>
                  </a:cubicBezTo>
                  <a:cubicBezTo>
                    <a:pt x="21" y="25"/>
                    <a:pt x="15" y="26"/>
                    <a:pt x="10" y="27"/>
                  </a:cubicBezTo>
                  <a:cubicBezTo>
                    <a:pt x="10" y="27"/>
                    <a:pt x="7" y="25"/>
                    <a:pt x="7" y="24"/>
                  </a:cubicBezTo>
                  <a:cubicBezTo>
                    <a:pt x="4" y="17"/>
                    <a:pt x="2" y="11"/>
                    <a:pt x="0" y="5"/>
                  </a:cubicBezTo>
                  <a:cubicBezTo>
                    <a:pt x="0" y="5"/>
                    <a:pt x="0" y="5"/>
                    <a:pt x="0" y="5"/>
                  </a:cubicBezTo>
                  <a:cubicBezTo>
                    <a:pt x="1" y="6"/>
                    <a:pt x="1" y="7"/>
                    <a:pt x="2" y="8"/>
                  </a:cubicBezTo>
                  <a:cubicBezTo>
                    <a:pt x="6" y="9"/>
                    <a:pt x="18" y="3"/>
                    <a:pt x="20" y="0"/>
                  </a:cubicBezTo>
                  <a:cubicBezTo>
                    <a:pt x="21" y="3"/>
                    <a:pt x="23" y="7"/>
                    <a:pt x="2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12" name="Freeform 323">
              <a:extLst>
                <a:ext uri="{FF2B5EF4-FFF2-40B4-BE49-F238E27FC236}">
                  <a16:creationId xmlns:a16="http://schemas.microsoft.com/office/drawing/2014/main" id="{E7D175E5-45ED-440A-BB00-4DC415F06CB6}"/>
                </a:ext>
              </a:extLst>
            </p:cNvPr>
            <p:cNvSpPr>
              <a:spLocks/>
            </p:cNvSpPr>
            <p:nvPr/>
          </p:nvSpPr>
          <p:spPr bwMode="auto">
            <a:xfrm>
              <a:off x="3639500" y="905147"/>
              <a:ext cx="27326" cy="63153"/>
            </a:xfrm>
            <a:custGeom>
              <a:avLst/>
              <a:gdLst>
                <a:gd name="T0" fmla="*/ 7 w 19"/>
                <a:gd name="T1" fmla="*/ 28 h 44"/>
                <a:gd name="T2" fmla="*/ 3 w 19"/>
                <a:gd name="T3" fmla="*/ 18 h 44"/>
                <a:gd name="T4" fmla="*/ 2 w 19"/>
                <a:gd name="T5" fmla="*/ 14 h 44"/>
                <a:gd name="T6" fmla="*/ 2 w 19"/>
                <a:gd name="T7" fmla="*/ 11 h 44"/>
                <a:gd name="T8" fmla="*/ 0 w 19"/>
                <a:gd name="T9" fmla="*/ 4 h 44"/>
                <a:gd name="T10" fmla="*/ 3 w 19"/>
                <a:gd name="T11" fmla="*/ 1 h 44"/>
                <a:gd name="T12" fmla="*/ 6 w 19"/>
                <a:gd name="T13" fmla="*/ 2 h 44"/>
                <a:gd name="T14" fmla="*/ 19 w 19"/>
                <a:gd name="T15" fmla="*/ 40 h 44"/>
                <a:gd name="T16" fmla="*/ 17 w 19"/>
                <a:gd name="T17" fmla="*/ 44 h 44"/>
                <a:gd name="T18" fmla="*/ 13 w 19"/>
                <a:gd name="T19" fmla="*/ 41 h 44"/>
                <a:gd name="T20" fmla="*/ 7 w 19"/>
                <a:gd name="T2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4">
                  <a:moveTo>
                    <a:pt x="7" y="28"/>
                  </a:moveTo>
                  <a:cubicBezTo>
                    <a:pt x="6" y="25"/>
                    <a:pt x="4" y="21"/>
                    <a:pt x="3" y="18"/>
                  </a:cubicBezTo>
                  <a:cubicBezTo>
                    <a:pt x="3" y="17"/>
                    <a:pt x="3" y="16"/>
                    <a:pt x="2" y="14"/>
                  </a:cubicBezTo>
                  <a:cubicBezTo>
                    <a:pt x="2" y="13"/>
                    <a:pt x="2" y="12"/>
                    <a:pt x="2" y="11"/>
                  </a:cubicBezTo>
                  <a:cubicBezTo>
                    <a:pt x="1" y="9"/>
                    <a:pt x="0" y="6"/>
                    <a:pt x="0" y="4"/>
                  </a:cubicBezTo>
                  <a:cubicBezTo>
                    <a:pt x="0" y="3"/>
                    <a:pt x="2" y="1"/>
                    <a:pt x="3" y="1"/>
                  </a:cubicBezTo>
                  <a:cubicBezTo>
                    <a:pt x="3" y="0"/>
                    <a:pt x="5" y="2"/>
                    <a:pt x="6" y="2"/>
                  </a:cubicBezTo>
                  <a:cubicBezTo>
                    <a:pt x="10" y="15"/>
                    <a:pt x="15" y="27"/>
                    <a:pt x="19" y="40"/>
                  </a:cubicBezTo>
                  <a:cubicBezTo>
                    <a:pt x="19" y="41"/>
                    <a:pt x="18" y="43"/>
                    <a:pt x="17" y="44"/>
                  </a:cubicBezTo>
                  <a:cubicBezTo>
                    <a:pt x="16" y="43"/>
                    <a:pt x="14" y="42"/>
                    <a:pt x="13" y="41"/>
                  </a:cubicBezTo>
                  <a:cubicBezTo>
                    <a:pt x="11" y="37"/>
                    <a:pt x="9" y="33"/>
                    <a:pt x="7"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grpSp>
      <p:grpSp>
        <p:nvGrpSpPr>
          <p:cNvPr id="13" name="Group 12">
            <a:extLst>
              <a:ext uri="{FF2B5EF4-FFF2-40B4-BE49-F238E27FC236}">
                <a16:creationId xmlns:a16="http://schemas.microsoft.com/office/drawing/2014/main" id="{D51F3A76-F037-4E73-AF64-95A201E204D4}"/>
              </a:ext>
            </a:extLst>
          </p:cNvPr>
          <p:cNvGrpSpPr/>
          <p:nvPr/>
        </p:nvGrpSpPr>
        <p:grpSpPr>
          <a:xfrm flipH="1">
            <a:off x="793112" y="3124050"/>
            <a:ext cx="802409" cy="718281"/>
            <a:chOff x="3609138" y="836529"/>
            <a:chExt cx="279330" cy="264148"/>
          </a:xfrm>
          <a:solidFill>
            <a:schemeClr val="bg2">
              <a:alpha val="99000"/>
            </a:schemeClr>
          </a:solidFill>
          <a:effectLst/>
        </p:grpSpPr>
        <p:sp>
          <p:nvSpPr>
            <p:cNvPr id="14" name="Freeform 318">
              <a:extLst>
                <a:ext uri="{FF2B5EF4-FFF2-40B4-BE49-F238E27FC236}">
                  <a16:creationId xmlns:a16="http://schemas.microsoft.com/office/drawing/2014/main" id="{80A80B9D-5103-41BA-833C-CCC2AF1D1396}"/>
                </a:ext>
              </a:extLst>
            </p:cNvPr>
            <p:cNvSpPr>
              <a:spLocks/>
            </p:cNvSpPr>
            <p:nvPr/>
          </p:nvSpPr>
          <p:spPr bwMode="auto">
            <a:xfrm>
              <a:off x="3649823" y="836529"/>
              <a:ext cx="188244" cy="139058"/>
            </a:xfrm>
            <a:custGeom>
              <a:avLst/>
              <a:gdLst>
                <a:gd name="T0" fmla="*/ 109 w 131"/>
                <a:gd name="T1" fmla="*/ 0 h 97"/>
                <a:gd name="T2" fmla="*/ 117 w 131"/>
                <a:gd name="T3" fmla="*/ 17 h 97"/>
                <a:gd name="T4" fmla="*/ 128 w 131"/>
                <a:gd name="T5" fmla="*/ 47 h 97"/>
                <a:gd name="T6" fmla="*/ 121 w 131"/>
                <a:gd name="T7" fmla="*/ 61 h 97"/>
                <a:gd name="T8" fmla="*/ 84 w 131"/>
                <a:gd name="T9" fmla="*/ 74 h 97"/>
                <a:gd name="T10" fmla="*/ 76 w 131"/>
                <a:gd name="T11" fmla="*/ 77 h 97"/>
                <a:gd name="T12" fmla="*/ 76 w 131"/>
                <a:gd name="T13" fmla="*/ 79 h 97"/>
                <a:gd name="T14" fmla="*/ 85 w 131"/>
                <a:gd name="T15" fmla="*/ 79 h 97"/>
                <a:gd name="T16" fmla="*/ 88 w 131"/>
                <a:gd name="T17" fmla="*/ 85 h 97"/>
                <a:gd name="T18" fmla="*/ 75 w 131"/>
                <a:gd name="T19" fmla="*/ 96 h 97"/>
                <a:gd name="T20" fmla="*/ 59 w 131"/>
                <a:gd name="T21" fmla="*/ 90 h 97"/>
                <a:gd name="T22" fmla="*/ 55 w 131"/>
                <a:gd name="T23" fmla="*/ 85 h 97"/>
                <a:gd name="T24" fmla="*/ 29 w 131"/>
                <a:gd name="T25" fmla="*/ 93 h 97"/>
                <a:gd name="T26" fmla="*/ 16 w 131"/>
                <a:gd name="T27" fmla="*/ 87 h 97"/>
                <a:gd name="T28" fmla="*/ 2 w 131"/>
                <a:gd name="T29" fmla="*/ 47 h 97"/>
                <a:gd name="T30" fmla="*/ 10 w 131"/>
                <a:gd name="T31" fmla="*/ 35 h 97"/>
                <a:gd name="T32" fmla="*/ 55 w 131"/>
                <a:gd name="T33" fmla="*/ 19 h 97"/>
                <a:gd name="T34" fmla="*/ 76 w 131"/>
                <a:gd name="T35" fmla="*/ 11 h 97"/>
                <a:gd name="T36" fmla="*/ 82 w 131"/>
                <a:gd name="T37" fmla="*/ 30 h 97"/>
                <a:gd name="T38" fmla="*/ 90 w 131"/>
                <a:gd name="T39" fmla="*/ 32 h 97"/>
                <a:gd name="T40" fmla="*/ 83 w 131"/>
                <a:gd name="T41" fmla="*/ 9 h 97"/>
                <a:gd name="T42" fmla="*/ 85 w 131"/>
                <a:gd name="T43" fmla="*/ 8 h 97"/>
                <a:gd name="T44" fmla="*/ 89 w 131"/>
                <a:gd name="T45" fmla="*/ 18 h 97"/>
                <a:gd name="T46" fmla="*/ 93 w 131"/>
                <a:gd name="T47" fmla="*/ 28 h 97"/>
                <a:gd name="T48" fmla="*/ 98 w 131"/>
                <a:gd name="T49" fmla="*/ 30 h 97"/>
                <a:gd name="T50" fmla="*/ 99 w 131"/>
                <a:gd name="T51" fmla="*/ 25 h 97"/>
                <a:gd name="T52" fmla="*/ 93 w 131"/>
                <a:gd name="T53" fmla="*/ 8 h 97"/>
                <a:gd name="T54" fmla="*/ 93 w 131"/>
                <a:gd name="T55" fmla="*/ 5 h 97"/>
                <a:gd name="T56" fmla="*/ 95 w 131"/>
                <a:gd name="T57" fmla="*/ 5 h 97"/>
                <a:gd name="T58" fmla="*/ 98 w 131"/>
                <a:gd name="T59" fmla="*/ 14 h 97"/>
                <a:gd name="T60" fmla="*/ 102 w 131"/>
                <a:gd name="T61" fmla="*/ 24 h 97"/>
                <a:gd name="T62" fmla="*/ 106 w 131"/>
                <a:gd name="T63" fmla="*/ 27 h 97"/>
                <a:gd name="T64" fmla="*/ 108 w 131"/>
                <a:gd name="T65" fmla="*/ 21 h 97"/>
                <a:gd name="T66" fmla="*/ 104 w 131"/>
                <a:gd name="T67" fmla="*/ 8 h 97"/>
                <a:gd name="T68" fmla="*/ 103 w 131"/>
                <a:gd name="T69" fmla="*/ 0 h 97"/>
                <a:gd name="T70" fmla="*/ 109 w 131"/>
                <a:gd name="T71"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 h="97">
                  <a:moveTo>
                    <a:pt x="109" y="0"/>
                  </a:moveTo>
                  <a:cubicBezTo>
                    <a:pt x="112" y="6"/>
                    <a:pt x="115" y="11"/>
                    <a:pt x="117" y="17"/>
                  </a:cubicBezTo>
                  <a:cubicBezTo>
                    <a:pt x="121" y="26"/>
                    <a:pt x="124" y="37"/>
                    <a:pt x="128" y="47"/>
                  </a:cubicBezTo>
                  <a:cubicBezTo>
                    <a:pt x="131" y="55"/>
                    <a:pt x="129" y="59"/>
                    <a:pt x="121" y="61"/>
                  </a:cubicBezTo>
                  <a:cubicBezTo>
                    <a:pt x="109" y="66"/>
                    <a:pt x="96" y="70"/>
                    <a:pt x="84" y="74"/>
                  </a:cubicBezTo>
                  <a:cubicBezTo>
                    <a:pt x="82" y="75"/>
                    <a:pt x="79" y="76"/>
                    <a:pt x="76" y="77"/>
                  </a:cubicBezTo>
                  <a:cubicBezTo>
                    <a:pt x="76" y="78"/>
                    <a:pt x="76" y="79"/>
                    <a:pt x="76" y="79"/>
                  </a:cubicBezTo>
                  <a:cubicBezTo>
                    <a:pt x="79" y="79"/>
                    <a:pt x="82" y="79"/>
                    <a:pt x="85" y="79"/>
                  </a:cubicBezTo>
                  <a:cubicBezTo>
                    <a:pt x="89" y="79"/>
                    <a:pt x="90" y="81"/>
                    <a:pt x="88" y="85"/>
                  </a:cubicBezTo>
                  <a:cubicBezTo>
                    <a:pt x="86" y="91"/>
                    <a:pt x="82" y="95"/>
                    <a:pt x="75" y="96"/>
                  </a:cubicBezTo>
                  <a:cubicBezTo>
                    <a:pt x="69" y="97"/>
                    <a:pt x="63" y="95"/>
                    <a:pt x="59" y="90"/>
                  </a:cubicBezTo>
                  <a:cubicBezTo>
                    <a:pt x="57" y="88"/>
                    <a:pt x="56" y="87"/>
                    <a:pt x="55" y="85"/>
                  </a:cubicBezTo>
                  <a:cubicBezTo>
                    <a:pt x="47" y="88"/>
                    <a:pt x="38" y="91"/>
                    <a:pt x="29" y="93"/>
                  </a:cubicBezTo>
                  <a:cubicBezTo>
                    <a:pt x="22" y="96"/>
                    <a:pt x="19" y="95"/>
                    <a:pt x="16" y="87"/>
                  </a:cubicBezTo>
                  <a:cubicBezTo>
                    <a:pt x="11" y="74"/>
                    <a:pt x="6" y="60"/>
                    <a:pt x="2" y="47"/>
                  </a:cubicBezTo>
                  <a:cubicBezTo>
                    <a:pt x="0" y="41"/>
                    <a:pt x="2" y="37"/>
                    <a:pt x="10" y="35"/>
                  </a:cubicBezTo>
                  <a:cubicBezTo>
                    <a:pt x="25" y="29"/>
                    <a:pt x="40" y="24"/>
                    <a:pt x="55" y="19"/>
                  </a:cubicBezTo>
                  <a:cubicBezTo>
                    <a:pt x="62" y="16"/>
                    <a:pt x="68" y="14"/>
                    <a:pt x="76" y="11"/>
                  </a:cubicBezTo>
                  <a:cubicBezTo>
                    <a:pt x="78" y="18"/>
                    <a:pt x="80" y="24"/>
                    <a:pt x="82" y="30"/>
                  </a:cubicBezTo>
                  <a:cubicBezTo>
                    <a:pt x="84" y="34"/>
                    <a:pt x="86" y="36"/>
                    <a:pt x="90" y="32"/>
                  </a:cubicBezTo>
                  <a:cubicBezTo>
                    <a:pt x="88" y="24"/>
                    <a:pt x="85" y="17"/>
                    <a:pt x="83" y="9"/>
                  </a:cubicBezTo>
                  <a:cubicBezTo>
                    <a:pt x="83" y="9"/>
                    <a:pt x="84" y="8"/>
                    <a:pt x="85" y="8"/>
                  </a:cubicBezTo>
                  <a:cubicBezTo>
                    <a:pt x="86" y="11"/>
                    <a:pt x="88" y="15"/>
                    <a:pt x="89" y="18"/>
                  </a:cubicBezTo>
                  <a:cubicBezTo>
                    <a:pt x="90" y="21"/>
                    <a:pt x="91" y="25"/>
                    <a:pt x="93" y="28"/>
                  </a:cubicBezTo>
                  <a:cubicBezTo>
                    <a:pt x="93" y="29"/>
                    <a:pt x="96" y="29"/>
                    <a:pt x="98" y="30"/>
                  </a:cubicBezTo>
                  <a:cubicBezTo>
                    <a:pt x="98" y="28"/>
                    <a:pt x="99" y="27"/>
                    <a:pt x="99" y="25"/>
                  </a:cubicBezTo>
                  <a:cubicBezTo>
                    <a:pt x="97" y="19"/>
                    <a:pt x="95" y="14"/>
                    <a:pt x="93" y="8"/>
                  </a:cubicBezTo>
                  <a:cubicBezTo>
                    <a:pt x="93" y="7"/>
                    <a:pt x="93" y="6"/>
                    <a:pt x="93" y="5"/>
                  </a:cubicBezTo>
                  <a:cubicBezTo>
                    <a:pt x="94" y="5"/>
                    <a:pt x="94" y="5"/>
                    <a:pt x="95" y="5"/>
                  </a:cubicBezTo>
                  <a:cubicBezTo>
                    <a:pt x="96" y="8"/>
                    <a:pt x="97" y="11"/>
                    <a:pt x="98" y="14"/>
                  </a:cubicBezTo>
                  <a:cubicBezTo>
                    <a:pt x="100" y="17"/>
                    <a:pt x="100" y="21"/>
                    <a:pt x="102" y="24"/>
                  </a:cubicBezTo>
                  <a:cubicBezTo>
                    <a:pt x="103" y="25"/>
                    <a:pt x="105" y="26"/>
                    <a:pt x="106" y="27"/>
                  </a:cubicBezTo>
                  <a:cubicBezTo>
                    <a:pt x="107" y="25"/>
                    <a:pt x="109" y="23"/>
                    <a:pt x="108" y="21"/>
                  </a:cubicBezTo>
                  <a:cubicBezTo>
                    <a:pt x="107" y="17"/>
                    <a:pt x="105" y="12"/>
                    <a:pt x="104" y="8"/>
                  </a:cubicBezTo>
                  <a:cubicBezTo>
                    <a:pt x="103" y="5"/>
                    <a:pt x="103" y="3"/>
                    <a:pt x="103" y="0"/>
                  </a:cubicBezTo>
                  <a:cubicBezTo>
                    <a:pt x="105" y="0"/>
                    <a:pt x="107"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15" name="Freeform 319">
              <a:extLst>
                <a:ext uri="{FF2B5EF4-FFF2-40B4-BE49-F238E27FC236}">
                  <a16:creationId xmlns:a16="http://schemas.microsoft.com/office/drawing/2014/main" id="{F1285A37-4463-46E5-BE74-31056447F257}"/>
                </a:ext>
              </a:extLst>
            </p:cNvPr>
            <p:cNvSpPr>
              <a:spLocks/>
            </p:cNvSpPr>
            <p:nvPr/>
          </p:nvSpPr>
          <p:spPr bwMode="auto">
            <a:xfrm>
              <a:off x="3823493" y="947046"/>
              <a:ext cx="64975" cy="153631"/>
            </a:xfrm>
            <a:custGeom>
              <a:avLst/>
              <a:gdLst>
                <a:gd name="T0" fmla="*/ 20 w 45"/>
                <a:gd name="T1" fmla="*/ 107 h 107"/>
                <a:gd name="T2" fmla="*/ 20 w 45"/>
                <a:gd name="T3" fmla="*/ 65 h 107"/>
                <a:gd name="T4" fmla="*/ 0 w 45"/>
                <a:gd name="T5" fmla="*/ 65 h 107"/>
                <a:gd name="T6" fmla="*/ 0 w 45"/>
                <a:gd name="T7" fmla="*/ 41 h 107"/>
                <a:gd name="T8" fmla="*/ 15 w 45"/>
                <a:gd name="T9" fmla="*/ 41 h 107"/>
                <a:gd name="T10" fmla="*/ 21 w 45"/>
                <a:gd name="T11" fmla="*/ 35 h 107"/>
                <a:gd name="T12" fmla="*/ 21 w 45"/>
                <a:gd name="T13" fmla="*/ 7 h 107"/>
                <a:gd name="T14" fmla="*/ 27 w 45"/>
                <a:gd name="T15" fmla="*/ 1 h 107"/>
                <a:gd name="T16" fmla="*/ 44 w 45"/>
                <a:gd name="T17" fmla="*/ 18 h 107"/>
                <a:gd name="T18" fmla="*/ 44 w 45"/>
                <a:gd name="T19" fmla="*/ 99 h 107"/>
                <a:gd name="T20" fmla="*/ 45 w 45"/>
                <a:gd name="T21" fmla="*/ 107 h 107"/>
                <a:gd name="T22" fmla="*/ 20 w 45"/>
                <a:gd name="T23"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107">
                  <a:moveTo>
                    <a:pt x="20" y="107"/>
                  </a:moveTo>
                  <a:cubicBezTo>
                    <a:pt x="20" y="93"/>
                    <a:pt x="20" y="80"/>
                    <a:pt x="20" y="65"/>
                  </a:cubicBezTo>
                  <a:cubicBezTo>
                    <a:pt x="13" y="65"/>
                    <a:pt x="7" y="65"/>
                    <a:pt x="0" y="65"/>
                  </a:cubicBezTo>
                  <a:cubicBezTo>
                    <a:pt x="0" y="57"/>
                    <a:pt x="0" y="50"/>
                    <a:pt x="0" y="41"/>
                  </a:cubicBezTo>
                  <a:cubicBezTo>
                    <a:pt x="5" y="41"/>
                    <a:pt x="10" y="41"/>
                    <a:pt x="15" y="41"/>
                  </a:cubicBezTo>
                  <a:cubicBezTo>
                    <a:pt x="19" y="42"/>
                    <a:pt x="21" y="40"/>
                    <a:pt x="21" y="35"/>
                  </a:cubicBezTo>
                  <a:cubicBezTo>
                    <a:pt x="21" y="26"/>
                    <a:pt x="21" y="16"/>
                    <a:pt x="21" y="7"/>
                  </a:cubicBezTo>
                  <a:cubicBezTo>
                    <a:pt x="21" y="2"/>
                    <a:pt x="22" y="1"/>
                    <a:pt x="27" y="1"/>
                  </a:cubicBezTo>
                  <a:cubicBezTo>
                    <a:pt x="44" y="0"/>
                    <a:pt x="44" y="0"/>
                    <a:pt x="44" y="18"/>
                  </a:cubicBezTo>
                  <a:cubicBezTo>
                    <a:pt x="44" y="45"/>
                    <a:pt x="44" y="72"/>
                    <a:pt x="44" y="99"/>
                  </a:cubicBezTo>
                  <a:cubicBezTo>
                    <a:pt x="44" y="102"/>
                    <a:pt x="45" y="104"/>
                    <a:pt x="45" y="107"/>
                  </a:cubicBezTo>
                  <a:cubicBezTo>
                    <a:pt x="37" y="107"/>
                    <a:pt x="29" y="107"/>
                    <a:pt x="20"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16" name="Freeform 320">
              <a:extLst>
                <a:ext uri="{FF2B5EF4-FFF2-40B4-BE49-F238E27FC236}">
                  <a16:creationId xmlns:a16="http://schemas.microsoft.com/office/drawing/2014/main" id="{77132E16-C37D-4467-B68E-013552EA5F6A}"/>
                </a:ext>
              </a:extLst>
            </p:cNvPr>
            <p:cNvSpPr>
              <a:spLocks/>
            </p:cNvSpPr>
            <p:nvPr/>
          </p:nvSpPr>
          <p:spPr bwMode="auto">
            <a:xfrm>
              <a:off x="3609138" y="919721"/>
              <a:ext cx="33398" cy="18825"/>
            </a:xfrm>
            <a:custGeom>
              <a:avLst/>
              <a:gdLst>
                <a:gd name="T0" fmla="*/ 4 w 23"/>
                <a:gd name="T1" fmla="*/ 13 h 13"/>
                <a:gd name="T2" fmla="*/ 0 w 23"/>
                <a:gd name="T3" fmla="*/ 5 h 13"/>
                <a:gd name="T4" fmla="*/ 0 w 23"/>
                <a:gd name="T5" fmla="*/ 4 h 13"/>
                <a:gd name="T6" fmla="*/ 15 w 23"/>
                <a:gd name="T7" fmla="*/ 0 h 13"/>
                <a:gd name="T8" fmla="*/ 23 w 23"/>
                <a:gd name="T9" fmla="*/ 1 h 13"/>
                <a:gd name="T10" fmla="*/ 23 w 23"/>
                <a:gd name="T11" fmla="*/ 4 h 13"/>
                <a:gd name="T12" fmla="*/ 4 w 23"/>
                <a:gd name="T13" fmla="*/ 9 h 13"/>
                <a:gd name="T14" fmla="*/ 4 w 23"/>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3">
                  <a:moveTo>
                    <a:pt x="4" y="13"/>
                  </a:moveTo>
                  <a:cubicBezTo>
                    <a:pt x="3" y="10"/>
                    <a:pt x="2" y="8"/>
                    <a:pt x="0" y="5"/>
                  </a:cubicBezTo>
                  <a:cubicBezTo>
                    <a:pt x="0" y="5"/>
                    <a:pt x="0" y="4"/>
                    <a:pt x="0" y="4"/>
                  </a:cubicBezTo>
                  <a:cubicBezTo>
                    <a:pt x="5" y="3"/>
                    <a:pt x="10" y="1"/>
                    <a:pt x="15" y="0"/>
                  </a:cubicBezTo>
                  <a:cubicBezTo>
                    <a:pt x="17" y="0"/>
                    <a:pt x="20" y="1"/>
                    <a:pt x="23" y="1"/>
                  </a:cubicBezTo>
                  <a:cubicBezTo>
                    <a:pt x="23" y="2"/>
                    <a:pt x="23" y="3"/>
                    <a:pt x="23" y="4"/>
                  </a:cubicBezTo>
                  <a:cubicBezTo>
                    <a:pt x="20" y="2"/>
                    <a:pt x="6" y="5"/>
                    <a:pt x="4" y="9"/>
                  </a:cubicBezTo>
                  <a:cubicBezTo>
                    <a:pt x="4" y="10"/>
                    <a:pt x="4" y="11"/>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17" name="Freeform 321">
              <a:extLst>
                <a:ext uri="{FF2B5EF4-FFF2-40B4-BE49-F238E27FC236}">
                  <a16:creationId xmlns:a16="http://schemas.microsoft.com/office/drawing/2014/main" id="{BD1F4A79-4AD9-4ABD-AE0F-346242418B55}"/>
                </a:ext>
              </a:extLst>
            </p:cNvPr>
            <p:cNvSpPr>
              <a:spLocks noEditPoints="1"/>
            </p:cNvSpPr>
            <p:nvPr/>
          </p:nvSpPr>
          <p:spPr bwMode="auto">
            <a:xfrm>
              <a:off x="3750625" y="971336"/>
              <a:ext cx="64367" cy="77727"/>
            </a:xfrm>
            <a:custGeom>
              <a:avLst/>
              <a:gdLst>
                <a:gd name="T0" fmla="*/ 14 w 45"/>
                <a:gd name="T1" fmla="*/ 23 h 54"/>
                <a:gd name="T2" fmla="*/ 20 w 45"/>
                <a:gd name="T3" fmla="*/ 21 h 54"/>
                <a:gd name="T4" fmla="*/ 40 w 45"/>
                <a:gd name="T5" fmla="*/ 26 h 54"/>
                <a:gd name="T6" fmla="*/ 42 w 45"/>
                <a:gd name="T7" fmla="*/ 45 h 54"/>
                <a:gd name="T8" fmla="*/ 24 w 45"/>
                <a:gd name="T9" fmla="*/ 53 h 54"/>
                <a:gd name="T10" fmla="*/ 11 w 45"/>
                <a:gd name="T11" fmla="*/ 38 h 54"/>
                <a:gd name="T12" fmla="*/ 3 w 45"/>
                <a:gd name="T13" fmla="*/ 15 h 54"/>
                <a:gd name="T14" fmla="*/ 0 w 45"/>
                <a:gd name="T15" fmla="*/ 8 h 54"/>
                <a:gd name="T16" fmla="*/ 22 w 45"/>
                <a:gd name="T17" fmla="*/ 0 h 54"/>
                <a:gd name="T18" fmla="*/ 29 w 45"/>
                <a:gd name="T19" fmla="*/ 12 h 54"/>
                <a:gd name="T20" fmla="*/ 13 w 45"/>
                <a:gd name="T21" fmla="*/ 21 h 54"/>
                <a:gd name="T22" fmla="*/ 14 w 45"/>
                <a:gd name="T23" fmla="*/ 23 h 54"/>
                <a:gd name="T24" fmla="*/ 20 w 45"/>
                <a:gd name="T25" fmla="*/ 38 h 54"/>
                <a:gd name="T26" fmla="*/ 27 w 45"/>
                <a:gd name="T27" fmla="*/ 43 h 54"/>
                <a:gd name="T28" fmla="*/ 34 w 45"/>
                <a:gd name="T29" fmla="*/ 36 h 54"/>
                <a:gd name="T30" fmla="*/ 27 w 45"/>
                <a:gd name="T31" fmla="*/ 30 h 54"/>
                <a:gd name="T32" fmla="*/ 20 w 45"/>
                <a:gd name="T33" fmla="*/ 3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54">
                  <a:moveTo>
                    <a:pt x="14" y="23"/>
                  </a:moveTo>
                  <a:cubicBezTo>
                    <a:pt x="16" y="23"/>
                    <a:pt x="18" y="22"/>
                    <a:pt x="20" y="21"/>
                  </a:cubicBezTo>
                  <a:cubicBezTo>
                    <a:pt x="28" y="17"/>
                    <a:pt x="34" y="19"/>
                    <a:pt x="40" y="26"/>
                  </a:cubicBezTo>
                  <a:cubicBezTo>
                    <a:pt x="45" y="31"/>
                    <a:pt x="45" y="38"/>
                    <a:pt x="42" y="45"/>
                  </a:cubicBezTo>
                  <a:cubicBezTo>
                    <a:pt x="38" y="51"/>
                    <a:pt x="31" y="54"/>
                    <a:pt x="24" y="53"/>
                  </a:cubicBezTo>
                  <a:cubicBezTo>
                    <a:pt x="17" y="52"/>
                    <a:pt x="10" y="45"/>
                    <a:pt x="11" y="38"/>
                  </a:cubicBezTo>
                  <a:cubicBezTo>
                    <a:pt x="11" y="29"/>
                    <a:pt x="7" y="22"/>
                    <a:pt x="3" y="15"/>
                  </a:cubicBezTo>
                  <a:cubicBezTo>
                    <a:pt x="2" y="12"/>
                    <a:pt x="1" y="10"/>
                    <a:pt x="0" y="8"/>
                  </a:cubicBezTo>
                  <a:cubicBezTo>
                    <a:pt x="7" y="5"/>
                    <a:pt x="14" y="2"/>
                    <a:pt x="22" y="0"/>
                  </a:cubicBezTo>
                  <a:cubicBezTo>
                    <a:pt x="24" y="3"/>
                    <a:pt x="26" y="8"/>
                    <a:pt x="29" y="12"/>
                  </a:cubicBezTo>
                  <a:cubicBezTo>
                    <a:pt x="23" y="15"/>
                    <a:pt x="18" y="18"/>
                    <a:pt x="13" y="21"/>
                  </a:cubicBezTo>
                  <a:cubicBezTo>
                    <a:pt x="13" y="22"/>
                    <a:pt x="14" y="23"/>
                    <a:pt x="14" y="23"/>
                  </a:cubicBezTo>
                  <a:close/>
                  <a:moveTo>
                    <a:pt x="20" y="38"/>
                  </a:moveTo>
                  <a:cubicBezTo>
                    <a:pt x="22" y="40"/>
                    <a:pt x="25" y="42"/>
                    <a:pt x="27" y="43"/>
                  </a:cubicBezTo>
                  <a:cubicBezTo>
                    <a:pt x="31" y="43"/>
                    <a:pt x="34" y="40"/>
                    <a:pt x="34" y="36"/>
                  </a:cubicBezTo>
                  <a:cubicBezTo>
                    <a:pt x="33" y="32"/>
                    <a:pt x="31" y="30"/>
                    <a:pt x="27" y="30"/>
                  </a:cubicBezTo>
                  <a:cubicBezTo>
                    <a:pt x="23" y="30"/>
                    <a:pt x="21" y="33"/>
                    <a:pt x="2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18" name="Freeform 322">
              <a:extLst>
                <a:ext uri="{FF2B5EF4-FFF2-40B4-BE49-F238E27FC236}">
                  <a16:creationId xmlns:a16="http://schemas.microsoft.com/office/drawing/2014/main" id="{45C80C43-4C72-4FB8-9B95-5E6E189B614A}"/>
                </a:ext>
              </a:extLst>
            </p:cNvPr>
            <p:cNvSpPr>
              <a:spLocks/>
            </p:cNvSpPr>
            <p:nvPr/>
          </p:nvSpPr>
          <p:spPr bwMode="auto">
            <a:xfrm>
              <a:off x="3615210" y="931258"/>
              <a:ext cx="37649" cy="38863"/>
            </a:xfrm>
            <a:custGeom>
              <a:avLst/>
              <a:gdLst>
                <a:gd name="T0" fmla="*/ 24 w 26"/>
                <a:gd name="T1" fmla="*/ 10 h 27"/>
                <a:gd name="T2" fmla="*/ 24 w 26"/>
                <a:gd name="T3" fmla="*/ 22 h 27"/>
                <a:gd name="T4" fmla="*/ 10 w 26"/>
                <a:gd name="T5" fmla="*/ 27 h 27"/>
                <a:gd name="T6" fmla="*/ 7 w 26"/>
                <a:gd name="T7" fmla="*/ 24 h 27"/>
                <a:gd name="T8" fmla="*/ 0 w 26"/>
                <a:gd name="T9" fmla="*/ 5 h 27"/>
                <a:gd name="T10" fmla="*/ 0 w 26"/>
                <a:gd name="T11" fmla="*/ 5 h 27"/>
                <a:gd name="T12" fmla="*/ 2 w 26"/>
                <a:gd name="T13" fmla="*/ 8 h 27"/>
                <a:gd name="T14" fmla="*/ 20 w 26"/>
                <a:gd name="T15" fmla="*/ 0 h 27"/>
                <a:gd name="T16" fmla="*/ 24 w 26"/>
                <a:gd name="T17"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7">
                  <a:moveTo>
                    <a:pt x="24" y="10"/>
                  </a:moveTo>
                  <a:cubicBezTo>
                    <a:pt x="24" y="14"/>
                    <a:pt x="26" y="20"/>
                    <a:pt x="24" y="22"/>
                  </a:cubicBezTo>
                  <a:cubicBezTo>
                    <a:pt x="21" y="25"/>
                    <a:pt x="15" y="26"/>
                    <a:pt x="10" y="27"/>
                  </a:cubicBezTo>
                  <a:cubicBezTo>
                    <a:pt x="10" y="27"/>
                    <a:pt x="7" y="25"/>
                    <a:pt x="7" y="24"/>
                  </a:cubicBezTo>
                  <a:cubicBezTo>
                    <a:pt x="4" y="17"/>
                    <a:pt x="2" y="11"/>
                    <a:pt x="0" y="5"/>
                  </a:cubicBezTo>
                  <a:cubicBezTo>
                    <a:pt x="0" y="5"/>
                    <a:pt x="0" y="5"/>
                    <a:pt x="0" y="5"/>
                  </a:cubicBezTo>
                  <a:cubicBezTo>
                    <a:pt x="1" y="6"/>
                    <a:pt x="1" y="7"/>
                    <a:pt x="2" y="8"/>
                  </a:cubicBezTo>
                  <a:cubicBezTo>
                    <a:pt x="6" y="9"/>
                    <a:pt x="18" y="3"/>
                    <a:pt x="20" y="0"/>
                  </a:cubicBezTo>
                  <a:cubicBezTo>
                    <a:pt x="21" y="3"/>
                    <a:pt x="23" y="7"/>
                    <a:pt x="2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19" name="Freeform 323">
              <a:extLst>
                <a:ext uri="{FF2B5EF4-FFF2-40B4-BE49-F238E27FC236}">
                  <a16:creationId xmlns:a16="http://schemas.microsoft.com/office/drawing/2014/main" id="{07341392-0D68-4E2F-8CC5-E4A899D34212}"/>
                </a:ext>
              </a:extLst>
            </p:cNvPr>
            <p:cNvSpPr>
              <a:spLocks/>
            </p:cNvSpPr>
            <p:nvPr/>
          </p:nvSpPr>
          <p:spPr bwMode="auto">
            <a:xfrm>
              <a:off x="3639500" y="905147"/>
              <a:ext cx="27326" cy="63153"/>
            </a:xfrm>
            <a:custGeom>
              <a:avLst/>
              <a:gdLst>
                <a:gd name="T0" fmla="*/ 7 w 19"/>
                <a:gd name="T1" fmla="*/ 28 h 44"/>
                <a:gd name="T2" fmla="*/ 3 w 19"/>
                <a:gd name="T3" fmla="*/ 18 h 44"/>
                <a:gd name="T4" fmla="*/ 2 w 19"/>
                <a:gd name="T5" fmla="*/ 14 h 44"/>
                <a:gd name="T6" fmla="*/ 2 w 19"/>
                <a:gd name="T7" fmla="*/ 11 h 44"/>
                <a:gd name="T8" fmla="*/ 0 w 19"/>
                <a:gd name="T9" fmla="*/ 4 h 44"/>
                <a:gd name="T10" fmla="*/ 3 w 19"/>
                <a:gd name="T11" fmla="*/ 1 h 44"/>
                <a:gd name="T12" fmla="*/ 6 w 19"/>
                <a:gd name="T13" fmla="*/ 2 h 44"/>
                <a:gd name="T14" fmla="*/ 19 w 19"/>
                <a:gd name="T15" fmla="*/ 40 h 44"/>
                <a:gd name="T16" fmla="*/ 17 w 19"/>
                <a:gd name="T17" fmla="*/ 44 h 44"/>
                <a:gd name="T18" fmla="*/ 13 w 19"/>
                <a:gd name="T19" fmla="*/ 41 h 44"/>
                <a:gd name="T20" fmla="*/ 7 w 19"/>
                <a:gd name="T2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4">
                  <a:moveTo>
                    <a:pt x="7" y="28"/>
                  </a:moveTo>
                  <a:cubicBezTo>
                    <a:pt x="6" y="25"/>
                    <a:pt x="4" y="21"/>
                    <a:pt x="3" y="18"/>
                  </a:cubicBezTo>
                  <a:cubicBezTo>
                    <a:pt x="3" y="17"/>
                    <a:pt x="3" y="16"/>
                    <a:pt x="2" y="14"/>
                  </a:cubicBezTo>
                  <a:cubicBezTo>
                    <a:pt x="2" y="13"/>
                    <a:pt x="2" y="12"/>
                    <a:pt x="2" y="11"/>
                  </a:cubicBezTo>
                  <a:cubicBezTo>
                    <a:pt x="1" y="9"/>
                    <a:pt x="0" y="6"/>
                    <a:pt x="0" y="4"/>
                  </a:cubicBezTo>
                  <a:cubicBezTo>
                    <a:pt x="0" y="3"/>
                    <a:pt x="2" y="1"/>
                    <a:pt x="3" y="1"/>
                  </a:cubicBezTo>
                  <a:cubicBezTo>
                    <a:pt x="3" y="0"/>
                    <a:pt x="5" y="2"/>
                    <a:pt x="6" y="2"/>
                  </a:cubicBezTo>
                  <a:cubicBezTo>
                    <a:pt x="10" y="15"/>
                    <a:pt x="15" y="27"/>
                    <a:pt x="19" y="40"/>
                  </a:cubicBezTo>
                  <a:cubicBezTo>
                    <a:pt x="19" y="41"/>
                    <a:pt x="18" y="43"/>
                    <a:pt x="17" y="44"/>
                  </a:cubicBezTo>
                  <a:cubicBezTo>
                    <a:pt x="16" y="43"/>
                    <a:pt x="14" y="42"/>
                    <a:pt x="13" y="41"/>
                  </a:cubicBezTo>
                  <a:cubicBezTo>
                    <a:pt x="11" y="37"/>
                    <a:pt x="9" y="33"/>
                    <a:pt x="7"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grpSp>
      <p:grpSp>
        <p:nvGrpSpPr>
          <p:cNvPr id="28" name="Group 27">
            <a:extLst>
              <a:ext uri="{FF2B5EF4-FFF2-40B4-BE49-F238E27FC236}">
                <a16:creationId xmlns:a16="http://schemas.microsoft.com/office/drawing/2014/main" id="{828DADC6-A8F5-4192-8C27-35F3022E98BB}"/>
              </a:ext>
            </a:extLst>
          </p:cNvPr>
          <p:cNvGrpSpPr/>
          <p:nvPr/>
        </p:nvGrpSpPr>
        <p:grpSpPr>
          <a:xfrm>
            <a:off x="1844968" y="2428046"/>
            <a:ext cx="9236963" cy="2547876"/>
            <a:chOff x="1533088" y="1785254"/>
            <a:chExt cx="7893941" cy="2036552"/>
          </a:xfrm>
        </p:grpSpPr>
        <p:sp>
          <p:nvSpPr>
            <p:cNvPr id="29" name="TextBox 28">
              <a:extLst>
                <a:ext uri="{FF2B5EF4-FFF2-40B4-BE49-F238E27FC236}">
                  <a16:creationId xmlns:a16="http://schemas.microsoft.com/office/drawing/2014/main" id="{8C23B760-33AB-402A-9A85-F9B928C00FEF}"/>
                </a:ext>
              </a:extLst>
            </p:cNvPr>
            <p:cNvSpPr txBox="1"/>
            <p:nvPr/>
          </p:nvSpPr>
          <p:spPr>
            <a:xfrm>
              <a:off x="1533088" y="2291604"/>
              <a:ext cx="1003281" cy="615552"/>
            </a:xfrm>
            <a:prstGeom prst="rect">
              <a:avLst/>
            </a:prstGeom>
            <a:solidFill>
              <a:schemeClr val="bg1">
                <a:lumMod val="85000"/>
              </a:schemeClr>
            </a:solidFill>
            <a:ln>
              <a:solidFill>
                <a:schemeClr val="accent2"/>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Decode</a:t>
              </a:r>
            </a:p>
          </p:txBody>
        </p:sp>
        <p:sp>
          <p:nvSpPr>
            <p:cNvPr id="30" name="TextBox 29">
              <a:extLst>
                <a:ext uri="{FF2B5EF4-FFF2-40B4-BE49-F238E27FC236}">
                  <a16:creationId xmlns:a16="http://schemas.microsoft.com/office/drawing/2014/main" id="{BB108EFE-6546-493C-B477-A989D6C8EEAA}"/>
                </a:ext>
              </a:extLst>
            </p:cNvPr>
            <p:cNvSpPr txBox="1"/>
            <p:nvPr/>
          </p:nvSpPr>
          <p:spPr>
            <a:xfrm>
              <a:off x="2850260" y="2291604"/>
              <a:ext cx="1003281" cy="615552"/>
            </a:xfrm>
            <a:prstGeom prst="rect">
              <a:avLst/>
            </a:prstGeom>
            <a:solidFill>
              <a:schemeClr val="bg1">
                <a:lumMod val="85000"/>
              </a:schemeClr>
            </a:solidFill>
            <a:ln>
              <a:solidFill>
                <a:schemeClr val="accent2"/>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Scale/ CSC</a:t>
              </a:r>
            </a:p>
          </p:txBody>
        </p:sp>
        <p:sp>
          <p:nvSpPr>
            <p:cNvPr id="31" name="TextBox 30">
              <a:extLst>
                <a:ext uri="{FF2B5EF4-FFF2-40B4-BE49-F238E27FC236}">
                  <a16:creationId xmlns:a16="http://schemas.microsoft.com/office/drawing/2014/main" id="{D1247F2C-E7F1-4C0A-A91C-C03E54A7EB94}"/>
                </a:ext>
              </a:extLst>
            </p:cNvPr>
            <p:cNvSpPr txBox="1"/>
            <p:nvPr/>
          </p:nvSpPr>
          <p:spPr>
            <a:xfrm>
              <a:off x="4276288" y="2290161"/>
              <a:ext cx="1003281" cy="615552"/>
            </a:xfrm>
            <a:prstGeom prst="rect">
              <a:avLst/>
            </a:prstGeom>
            <a:solidFill>
              <a:srgbClr val="6A23F0"/>
            </a:solidFill>
            <a:ln>
              <a:solidFill>
                <a:schemeClr val="accent6"/>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prstClr val="white"/>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Inference</a:t>
              </a:r>
            </a:p>
          </p:txBody>
        </p:sp>
        <p:sp>
          <p:nvSpPr>
            <p:cNvPr id="32" name="TextBox 31">
              <a:extLst>
                <a:ext uri="{FF2B5EF4-FFF2-40B4-BE49-F238E27FC236}">
                  <a16:creationId xmlns:a16="http://schemas.microsoft.com/office/drawing/2014/main" id="{9AE747A5-4192-4993-B790-4928640222EB}"/>
                </a:ext>
              </a:extLst>
            </p:cNvPr>
            <p:cNvSpPr txBox="1"/>
            <p:nvPr/>
          </p:nvSpPr>
          <p:spPr>
            <a:xfrm>
              <a:off x="5593460" y="2293443"/>
              <a:ext cx="1003281" cy="615552"/>
            </a:xfrm>
            <a:prstGeom prst="rect">
              <a:avLst/>
            </a:prstGeom>
            <a:solidFill>
              <a:srgbClr val="6A23F0"/>
            </a:solidFill>
            <a:ln>
              <a:solidFill>
                <a:schemeClr val="accent6"/>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prstClr val="white"/>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Tracking</a:t>
              </a:r>
            </a:p>
          </p:txBody>
        </p:sp>
        <p:sp>
          <p:nvSpPr>
            <p:cNvPr id="33" name="TextBox 32">
              <a:extLst>
                <a:ext uri="{FF2B5EF4-FFF2-40B4-BE49-F238E27FC236}">
                  <a16:creationId xmlns:a16="http://schemas.microsoft.com/office/drawing/2014/main" id="{6E5034B0-1B23-4A3E-9C8C-678DCF6BDA8F}"/>
                </a:ext>
              </a:extLst>
            </p:cNvPr>
            <p:cNvSpPr txBox="1"/>
            <p:nvPr/>
          </p:nvSpPr>
          <p:spPr>
            <a:xfrm>
              <a:off x="7084896" y="2126550"/>
              <a:ext cx="1003281" cy="590338"/>
            </a:xfrm>
            <a:prstGeom prst="rect">
              <a:avLst/>
            </a:prstGeom>
            <a:solidFill>
              <a:srgbClr val="6A23F0"/>
            </a:solidFill>
            <a:ln>
              <a:solidFill>
                <a:schemeClr val="accent6"/>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67" b="0" i="0" u="none" strike="noStrike" kern="1200" cap="none" spc="0" normalizeH="0" baseline="0" noProof="0">
                <a:ln>
                  <a:noFill/>
                </a:ln>
                <a:solidFill>
                  <a:prstClr val="white"/>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34" name="TextBox 33">
              <a:extLst>
                <a:ext uri="{FF2B5EF4-FFF2-40B4-BE49-F238E27FC236}">
                  <a16:creationId xmlns:a16="http://schemas.microsoft.com/office/drawing/2014/main" id="{00829093-49B6-410B-8B2C-5E483B055785}"/>
                </a:ext>
              </a:extLst>
            </p:cNvPr>
            <p:cNvSpPr txBox="1"/>
            <p:nvPr/>
          </p:nvSpPr>
          <p:spPr>
            <a:xfrm>
              <a:off x="6998765" y="2218872"/>
              <a:ext cx="1003281" cy="590338"/>
            </a:xfrm>
            <a:prstGeom prst="rect">
              <a:avLst/>
            </a:prstGeom>
            <a:solidFill>
              <a:srgbClr val="6A23F0"/>
            </a:solidFill>
            <a:ln>
              <a:solidFill>
                <a:schemeClr val="accent6"/>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67" b="0" i="0" u="none" strike="noStrike" kern="1200" cap="none" spc="0" normalizeH="0" baseline="0" noProof="0">
                <a:ln>
                  <a:noFill/>
                </a:ln>
                <a:solidFill>
                  <a:prstClr val="white"/>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35" name="TextBox 34">
              <a:extLst>
                <a:ext uri="{FF2B5EF4-FFF2-40B4-BE49-F238E27FC236}">
                  <a16:creationId xmlns:a16="http://schemas.microsoft.com/office/drawing/2014/main" id="{21B2A161-3E6F-4A0F-97DC-D15F74CDA3FC}"/>
                </a:ext>
              </a:extLst>
            </p:cNvPr>
            <p:cNvSpPr txBox="1"/>
            <p:nvPr/>
          </p:nvSpPr>
          <p:spPr>
            <a:xfrm>
              <a:off x="6912634" y="2309331"/>
              <a:ext cx="1003281" cy="590338"/>
            </a:xfrm>
            <a:prstGeom prst="rect">
              <a:avLst/>
            </a:prstGeom>
            <a:solidFill>
              <a:srgbClr val="6A23F0"/>
            </a:solidFill>
            <a:ln>
              <a:solidFill>
                <a:schemeClr val="accent6"/>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prstClr val="white"/>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Inference</a:t>
              </a:r>
            </a:p>
          </p:txBody>
        </p:sp>
        <p:sp>
          <p:nvSpPr>
            <p:cNvPr id="36" name="TextBox 35">
              <a:extLst>
                <a:ext uri="{FF2B5EF4-FFF2-40B4-BE49-F238E27FC236}">
                  <a16:creationId xmlns:a16="http://schemas.microsoft.com/office/drawing/2014/main" id="{ED56B8FA-420C-4B56-B7DD-FDA1D45A11F6}"/>
                </a:ext>
              </a:extLst>
            </p:cNvPr>
            <p:cNvSpPr txBox="1"/>
            <p:nvPr/>
          </p:nvSpPr>
          <p:spPr>
            <a:xfrm>
              <a:off x="5593459" y="3206254"/>
              <a:ext cx="1003281" cy="615552"/>
            </a:xfrm>
            <a:prstGeom prst="rect">
              <a:avLst/>
            </a:prstGeom>
            <a:solidFill>
              <a:schemeClr val="bg1">
                <a:lumMod val="85000"/>
              </a:schemeClr>
            </a:solidFill>
            <a:ln>
              <a:solidFill>
                <a:schemeClr val="accent2"/>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Crop scale</a:t>
              </a:r>
            </a:p>
          </p:txBody>
        </p:sp>
        <p:sp>
          <p:nvSpPr>
            <p:cNvPr id="37" name="TextBox 36">
              <a:extLst>
                <a:ext uri="{FF2B5EF4-FFF2-40B4-BE49-F238E27FC236}">
                  <a16:creationId xmlns:a16="http://schemas.microsoft.com/office/drawing/2014/main" id="{AE0A6BA8-A774-4160-B69A-AE512678B421}"/>
                </a:ext>
              </a:extLst>
            </p:cNvPr>
            <p:cNvSpPr txBox="1"/>
            <p:nvPr/>
          </p:nvSpPr>
          <p:spPr>
            <a:xfrm>
              <a:off x="8299506" y="2309331"/>
              <a:ext cx="1003281" cy="615552"/>
            </a:xfrm>
            <a:prstGeom prst="rect">
              <a:avLst/>
            </a:prstGeom>
            <a:solidFill>
              <a:srgbClr val="6A23F0"/>
            </a:solidFill>
            <a:ln>
              <a:solidFill>
                <a:schemeClr val="accent2"/>
              </a:solidFill>
            </a:ln>
          </p:spPr>
          <p:txBody>
            <a:bodyPr vert="horz" wrap="square" lIns="0" tIns="0" rIns="0" bIns="0" rtlCol="0" anchor="ctr">
              <a:noAutofit/>
            </a:bodyPr>
            <a:lstStyle>
              <a:defPPr>
                <a:defRPr lang="en-US"/>
              </a:defPPr>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prstClr val="white"/>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Publish/ Process / Overlay</a:t>
              </a:r>
            </a:p>
          </p:txBody>
        </p:sp>
        <p:cxnSp>
          <p:nvCxnSpPr>
            <p:cNvPr id="42" name="Straight Arrow Connector 41">
              <a:extLst>
                <a:ext uri="{FF2B5EF4-FFF2-40B4-BE49-F238E27FC236}">
                  <a16:creationId xmlns:a16="http://schemas.microsoft.com/office/drawing/2014/main" id="{D97DE009-3FC7-4BEF-9AC4-F454872B0E04}"/>
                </a:ext>
              </a:extLst>
            </p:cNvPr>
            <p:cNvCxnSpPr>
              <a:stCxn id="29" idx="3"/>
              <a:endCxn id="30" idx="1"/>
            </p:cNvCxnSpPr>
            <p:nvPr/>
          </p:nvCxnSpPr>
          <p:spPr>
            <a:xfrm>
              <a:off x="2536369" y="2599380"/>
              <a:ext cx="313891" cy="0"/>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6233E17-E480-4649-982B-3159C7C9645F}"/>
                </a:ext>
              </a:extLst>
            </p:cNvPr>
            <p:cNvCxnSpPr>
              <a:stCxn id="30" idx="3"/>
              <a:endCxn id="31" idx="1"/>
            </p:cNvCxnSpPr>
            <p:nvPr/>
          </p:nvCxnSpPr>
          <p:spPr>
            <a:xfrm flipV="1">
              <a:off x="3853541" y="2597937"/>
              <a:ext cx="422747" cy="1443"/>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32A714E-BA11-4969-AB02-A37C10F97E79}"/>
                </a:ext>
              </a:extLst>
            </p:cNvPr>
            <p:cNvCxnSpPr>
              <a:stCxn id="31" idx="3"/>
              <a:endCxn id="32" idx="1"/>
            </p:cNvCxnSpPr>
            <p:nvPr/>
          </p:nvCxnSpPr>
          <p:spPr>
            <a:xfrm>
              <a:off x="5279569" y="2597937"/>
              <a:ext cx="313891" cy="3282"/>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C19347A-6816-4769-AF37-8BC3F819BE63}"/>
                </a:ext>
              </a:extLst>
            </p:cNvPr>
            <p:cNvCxnSpPr>
              <a:cxnSpLocks/>
              <a:endCxn id="35" idx="1"/>
            </p:cNvCxnSpPr>
            <p:nvPr/>
          </p:nvCxnSpPr>
          <p:spPr>
            <a:xfrm flipV="1">
              <a:off x="6617137" y="2604500"/>
              <a:ext cx="295497" cy="12607"/>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BD44AA9-C697-4E40-A8FE-C3D905AE57CB}"/>
                </a:ext>
              </a:extLst>
            </p:cNvPr>
            <p:cNvCxnSpPr>
              <a:cxnSpLocks/>
              <a:stCxn id="35" idx="3"/>
              <a:endCxn id="37" idx="1"/>
            </p:cNvCxnSpPr>
            <p:nvPr/>
          </p:nvCxnSpPr>
          <p:spPr>
            <a:xfrm>
              <a:off x="7915915" y="2604500"/>
              <a:ext cx="383591" cy="12607"/>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F0DC4B30-5922-4DC7-B504-596444BF76EE}"/>
                </a:ext>
              </a:extLst>
            </p:cNvPr>
            <p:cNvCxnSpPr>
              <a:cxnSpLocks/>
              <a:stCxn id="31" idx="2"/>
              <a:endCxn id="36" idx="1"/>
            </p:cNvCxnSpPr>
            <p:nvPr/>
          </p:nvCxnSpPr>
          <p:spPr>
            <a:xfrm rot="16200000" flipH="1">
              <a:off x="4881536" y="2802106"/>
              <a:ext cx="608317" cy="815530"/>
            </a:xfrm>
            <a:prstGeom prst="bentConnector2">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0194CA33-B220-4300-B894-841618BEF488}"/>
                </a:ext>
              </a:extLst>
            </p:cNvPr>
            <p:cNvCxnSpPr>
              <a:stCxn id="36" idx="3"/>
              <a:endCxn id="35" idx="2"/>
            </p:cNvCxnSpPr>
            <p:nvPr/>
          </p:nvCxnSpPr>
          <p:spPr>
            <a:xfrm flipV="1">
              <a:off x="6596740" y="2899669"/>
              <a:ext cx="817535" cy="614361"/>
            </a:xfrm>
            <a:prstGeom prst="bentConnector2">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9C7B941-23CE-4676-85EF-B08F81D088AF}"/>
                </a:ext>
              </a:extLst>
            </p:cNvPr>
            <p:cNvSpPr/>
            <p:nvPr/>
          </p:nvSpPr>
          <p:spPr>
            <a:xfrm>
              <a:off x="4049486" y="1785254"/>
              <a:ext cx="5377543" cy="1343964"/>
            </a:xfrm>
            <a:prstGeom prst="rect">
              <a:avLst/>
            </a:prstGeom>
            <a:noFill/>
            <a:ln>
              <a:solidFill>
                <a:sysClr val="windowText" lastClr="0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DL Streamer</a:t>
              </a:r>
            </a:p>
          </p:txBody>
        </p:sp>
      </p:grpSp>
      <p:sp>
        <p:nvSpPr>
          <p:cNvPr id="51" name="TextBox 50">
            <a:extLst>
              <a:ext uri="{FF2B5EF4-FFF2-40B4-BE49-F238E27FC236}">
                <a16:creationId xmlns:a16="http://schemas.microsoft.com/office/drawing/2014/main" id="{39668302-2C18-462C-B733-973BDEFDECF1}"/>
              </a:ext>
            </a:extLst>
          </p:cNvPr>
          <p:cNvSpPr txBox="1"/>
          <p:nvPr/>
        </p:nvSpPr>
        <p:spPr>
          <a:xfrm>
            <a:off x="9846751" y="1778737"/>
            <a:ext cx="1173972" cy="375260"/>
          </a:xfrm>
          <a:prstGeom prst="rect">
            <a:avLst/>
          </a:prstGeom>
          <a:solidFill>
            <a:schemeClr val="bg1">
              <a:lumMod val="85000"/>
            </a:schemeClr>
          </a:solidFill>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Display</a:t>
            </a:r>
          </a:p>
        </p:txBody>
      </p:sp>
      <p:cxnSp>
        <p:nvCxnSpPr>
          <p:cNvPr id="68" name="Straight Arrow Connector 67">
            <a:extLst>
              <a:ext uri="{FF2B5EF4-FFF2-40B4-BE49-F238E27FC236}">
                <a16:creationId xmlns:a16="http://schemas.microsoft.com/office/drawing/2014/main" id="{55CE62A4-7CCE-4924-B197-E5620FB30D0A}"/>
              </a:ext>
            </a:extLst>
          </p:cNvPr>
          <p:cNvCxnSpPr>
            <a:cxnSpLocks/>
          </p:cNvCxnSpPr>
          <p:nvPr/>
        </p:nvCxnSpPr>
        <p:spPr>
          <a:xfrm flipV="1">
            <a:off x="10349564" y="2268187"/>
            <a:ext cx="0" cy="815515"/>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3A0651A-EC1A-4B76-A551-22339809A313}"/>
              </a:ext>
            </a:extLst>
          </p:cNvPr>
          <p:cNvSpPr txBox="1"/>
          <p:nvPr/>
        </p:nvSpPr>
        <p:spPr>
          <a:xfrm>
            <a:off x="1503455" y="5271080"/>
            <a:ext cx="1506055" cy="786515"/>
          </a:xfrm>
          <a:prstGeom prst="rect">
            <a:avLst/>
          </a:prstGeom>
          <a:solidFill>
            <a:schemeClr val="bg1"/>
          </a:solidFill>
          <a:ln>
            <a:solidFill>
              <a:schemeClr val="accent2"/>
            </a:solidFill>
          </a:ln>
          <a:effectLst>
            <a:outerShdw blurRad="50800" dist="38100" dir="8100000" algn="tr" rotWithShape="0">
              <a:prstClr val="black">
                <a:alpha val="40000"/>
              </a:prstClr>
            </a:outerShdw>
          </a:effectLst>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CPU</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GPU Media FF</a:t>
            </a:r>
          </a:p>
        </p:txBody>
      </p:sp>
      <p:sp>
        <p:nvSpPr>
          <p:cNvPr id="79" name="TextBox 78">
            <a:extLst>
              <a:ext uri="{FF2B5EF4-FFF2-40B4-BE49-F238E27FC236}">
                <a16:creationId xmlns:a16="http://schemas.microsoft.com/office/drawing/2014/main" id="{267178E6-0246-4E63-9D9C-B14AA541708C}"/>
              </a:ext>
            </a:extLst>
          </p:cNvPr>
          <p:cNvSpPr txBox="1"/>
          <p:nvPr/>
        </p:nvSpPr>
        <p:spPr>
          <a:xfrm>
            <a:off x="3220193" y="5271080"/>
            <a:ext cx="1506055" cy="786515"/>
          </a:xfrm>
          <a:prstGeom prst="rect">
            <a:avLst/>
          </a:prstGeom>
          <a:solidFill>
            <a:schemeClr val="bg1"/>
          </a:solidFill>
          <a:ln>
            <a:solidFill>
              <a:schemeClr val="accent2"/>
            </a:solidFill>
          </a:ln>
          <a:effectLst>
            <a:outerShdw blurRad="50800" dist="38100" dir="8100000" algn="tr" rotWithShape="0">
              <a:prstClr val="black">
                <a:alpha val="40000"/>
              </a:prstClr>
            </a:outerShdw>
          </a:effectLst>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CPU</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GPU Media FF</a:t>
            </a:r>
          </a:p>
        </p:txBody>
      </p:sp>
      <p:sp>
        <p:nvSpPr>
          <p:cNvPr id="80" name="TextBox 79">
            <a:extLst>
              <a:ext uri="{FF2B5EF4-FFF2-40B4-BE49-F238E27FC236}">
                <a16:creationId xmlns:a16="http://schemas.microsoft.com/office/drawing/2014/main" id="{3531A4EF-C0FE-45ED-8116-95F644073C13}"/>
              </a:ext>
            </a:extLst>
          </p:cNvPr>
          <p:cNvSpPr txBox="1"/>
          <p:nvPr/>
        </p:nvSpPr>
        <p:spPr>
          <a:xfrm>
            <a:off x="5052533" y="5273933"/>
            <a:ext cx="1173972" cy="786515"/>
          </a:xfrm>
          <a:prstGeom prst="rect">
            <a:avLst/>
          </a:prstGeom>
          <a:solidFill>
            <a:schemeClr val="bg1"/>
          </a:solidFill>
          <a:ln>
            <a:solidFill>
              <a:schemeClr val="accent6"/>
            </a:solidFill>
          </a:ln>
          <a:effectLst>
            <a:outerShdw blurRad="50800" dist="38100" dir="8100000" algn="tr" rotWithShape="0">
              <a:prstClr val="black">
                <a:alpha val="40000"/>
              </a:prstClr>
            </a:outerShdw>
          </a:effectLst>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CPU</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GPU</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VPU</a:t>
            </a:r>
          </a:p>
        </p:txBody>
      </p:sp>
      <p:sp>
        <p:nvSpPr>
          <p:cNvPr id="81" name="TextBox 80">
            <a:extLst>
              <a:ext uri="{FF2B5EF4-FFF2-40B4-BE49-F238E27FC236}">
                <a16:creationId xmlns:a16="http://schemas.microsoft.com/office/drawing/2014/main" id="{060DE856-8D4F-413C-9CE0-DDBB9D3A6026}"/>
              </a:ext>
            </a:extLst>
          </p:cNvPr>
          <p:cNvSpPr txBox="1"/>
          <p:nvPr/>
        </p:nvSpPr>
        <p:spPr>
          <a:xfrm>
            <a:off x="6596143" y="5273933"/>
            <a:ext cx="1173972" cy="786515"/>
          </a:xfrm>
          <a:prstGeom prst="rect">
            <a:avLst/>
          </a:prstGeom>
          <a:solidFill>
            <a:schemeClr val="bg1"/>
          </a:solidFill>
          <a:ln>
            <a:solidFill>
              <a:schemeClr val="accent6"/>
            </a:solidFill>
          </a:ln>
          <a:effectLst>
            <a:outerShdw blurRad="50800" dist="38100" dir="8100000" algn="tr" rotWithShape="0">
              <a:prstClr val="black">
                <a:alpha val="40000"/>
              </a:prstClr>
            </a:outerShdw>
          </a:effectLst>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CPU</a:t>
            </a:r>
          </a:p>
        </p:txBody>
      </p:sp>
      <p:sp>
        <p:nvSpPr>
          <p:cNvPr id="82" name="TextBox 81">
            <a:extLst>
              <a:ext uri="{FF2B5EF4-FFF2-40B4-BE49-F238E27FC236}">
                <a16:creationId xmlns:a16="http://schemas.microsoft.com/office/drawing/2014/main" id="{F44307CA-64ED-4A06-8DCC-1B42FC6E2E79}"/>
              </a:ext>
            </a:extLst>
          </p:cNvPr>
          <p:cNvSpPr txBox="1"/>
          <p:nvPr/>
        </p:nvSpPr>
        <p:spPr>
          <a:xfrm>
            <a:off x="8139754" y="5273129"/>
            <a:ext cx="1173972" cy="786515"/>
          </a:xfrm>
          <a:prstGeom prst="rect">
            <a:avLst/>
          </a:prstGeom>
          <a:solidFill>
            <a:schemeClr val="bg1"/>
          </a:solidFill>
          <a:ln>
            <a:solidFill>
              <a:schemeClr val="accent6"/>
            </a:solidFill>
          </a:ln>
          <a:effectLst>
            <a:outerShdw blurRad="50800" dist="38100" dir="8100000" algn="tr" rotWithShape="0">
              <a:prstClr val="black">
                <a:alpha val="40000"/>
              </a:prstClr>
            </a:outerShdw>
          </a:effectLst>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CPU</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GPU</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VPU</a:t>
            </a:r>
          </a:p>
        </p:txBody>
      </p:sp>
      <p:sp>
        <p:nvSpPr>
          <p:cNvPr id="83" name="TextBox 82">
            <a:extLst>
              <a:ext uri="{FF2B5EF4-FFF2-40B4-BE49-F238E27FC236}">
                <a16:creationId xmlns:a16="http://schemas.microsoft.com/office/drawing/2014/main" id="{AF18FE67-1E83-4018-B0FF-C1B5CDBC51EB}"/>
              </a:ext>
            </a:extLst>
          </p:cNvPr>
          <p:cNvSpPr txBox="1"/>
          <p:nvPr/>
        </p:nvSpPr>
        <p:spPr>
          <a:xfrm>
            <a:off x="9762579" y="5271080"/>
            <a:ext cx="1258144" cy="786515"/>
          </a:xfrm>
          <a:prstGeom prst="rect">
            <a:avLst/>
          </a:prstGeom>
          <a:solidFill>
            <a:schemeClr val="bg1"/>
          </a:solidFill>
          <a:ln>
            <a:solidFill>
              <a:schemeClr val="accent2"/>
            </a:solidFill>
          </a:ln>
          <a:effectLst>
            <a:outerShdw blurRad="50800" dist="38100" dir="8100000" algn="tr" rotWithShape="0">
              <a:prstClr val="black">
                <a:alpha val="40000"/>
              </a:prstClr>
            </a:outerShdw>
          </a:effectLst>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CPU</a:t>
            </a:r>
          </a:p>
        </p:txBody>
      </p:sp>
      <p:grpSp>
        <p:nvGrpSpPr>
          <p:cNvPr id="84" name="Group 83">
            <a:extLst>
              <a:ext uri="{FF2B5EF4-FFF2-40B4-BE49-F238E27FC236}">
                <a16:creationId xmlns:a16="http://schemas.microsoft.com/office/drawing/2014/main" id="{E173F0C4-CCB1-4742-9E14-ABCD704A6BA9}"/>
              </a:ext>
            </a:extLst>
          </p:cNvPr>
          <p:cNvGrpSpPr/>
          <p:nvPr/>
        </p:nvGrpSpPr>
        <p:grpSpPr>
          <a:xfrm flipH="1">
            <a:off x="793128" y="3938933"/>
            <a:ext cx="802408" cy="718281"/>
            <a:chOff x="3609138" y="836529"/>
            <a:chExt cx="279330" cy="264148"/>
          </a:xfrm>
          <a:solidFill>
            <a:schemeClr val="bg2">
              <a:alpha val="99000"/>
            </a:schemeClr>
          </a:solidFill>
          <a:effectLst/>
        </p:grpSpPr>
        <p:sp>
          <p:nvSpPr>
            <p:cNvPr id="85" name="Freeform 318">
              <a:extLst>
                <a:ext uri="{FF2B5EF4-FFF2-40B4-BE49-F238E27FC236}">
                  <a16:creationId xmlns:a16="http://schemas.microsoft.com/office/drawing/2014/main" id="{DD1FA2D5-A49B-4B2C-89F4-65F0F19FF402}"/>
                </a:ext>
              </a:extLst>
            </p:cNvPr>
            <p:cNvSpPr>
              <a:spLocks/>
            </p:cNvSpPr>
            <p:nvPr/>
          </p:nvSpPr>
          <p:spPr bwMode="auto">
            <a:xfrm>
              <a:off x="3649823" y="836529"/>
              <a:ext cx="188244" cy="139058"/>
            </a:xfrm>
            <a:custGeom>
              <a:avLst/>
              <a:gdLst>
                <a:gd name="T0" fmla="*/ 109 w 131"/>
                <a:gd name="T1" fmla="*/ 0 h 97"/>
                <a:gd name="T2" fmla="*/ 117 w 131"/>
                <a:gd name="T3" fmla="*/ 17 h 97"/>
                <a:gd name="T4" fmla="*/ 128 w 131"/>
                <a:gd name="T5" fmla="*/ 47 h 97"/>
                <a:gd name="T6" fmla="*/ 121 w 131"/>
                <a:gd name="T7" fmla="*/ 61 h 97"/>
                <a:gd name="T8" fmla="*/ 84 w 131"/>
                <a:gd name="T9" fmla="*/ 74 h 97"/>
                <a:gd name="T10" fmla="*/ 76 w 131"/>
                <a:gd name="T11" fmla="*/ 77 h 97"/>
                <a:gd name="T12" fmla="*/ 76 w 131"/>
                <a:gd name="T13" fmla="*/ 79 h 97"/>
                <a:gd name="T14" fmla="*/ 85 w 131"/>
                <a:gd name="T15" fmla="*/ 79 h 97"/>
                <a:gd name="T16" fmla="*/ 88 w 131"/>
                <a:gd name="T17" fmla="*/ 85 h 97"/>
                <a:gd name="T18" fmla="*/ 75 w 131"/>
                <a:gd name="T19" fmla="*/ 96 h 97"/>
                <a:gd name="T20" fmla="*/ 59 w 131"/>
                <a:gd name="T21" fmla="*/ 90 h 97"/>
                <a:gd name="T22" fmla="*/ 55 w 131"/>
                <a:gd name="T23" fmla="*/ 85 h 97"/>
                <a:gd name="T24" fmla="*/ 29 w 131"/>
                <a:gd name="T25" fmla="*/ 93 h 97"/>
                <a:gd name="T26" fmla="*/ 16 w 131"/>
                <a:gd name="T27" fmla="*/ 87 h 97"/>
                <a:gd name="T28" fmla="*/ 2 w 131"/>
                <a:gd name="T29" fmla="*/ 47 h 97"/>
                <a:gd name="T30" fmla="*/ 10 w 131"/>
                <a:gd name="T31" fmla="*/ 35 h 97"/>
                <a:gd name="T32" fmla="*/ 55 w 131"/>
                <a:gd name="T33" fmla="*/ 19 h 97"/>
                <a:gd name="T34" fmla="*/ 76 w 131"/>
                <a:gd name="T35" fmla="*/ 11 h 97"/>
                <a:gd name="T36" fmla="*/ 82 w 131"/>
                <a:gd name="T37" fmla="*/ 30 h 97"/>
                <a:gd name="T38" fmla="*/ 90 w 131"/>
                <a:gd name="T39" fmla="*/ 32 h 97"/>
                <a:gd name="T40" fmla="*/ 83 w 131"/>
                <a:gd name="T41" fmla="*/ 9 h 97"/>
                <a:gd name="T42" fmla="*/ 85 w 131"/>
                <a:gd name="T43" fmla="*/ 8 h 97"/>
                <a:gd name="T44" fmla="*/ 89 w 131"/>
                <a:gd name="T45" fmla="*/ 18 h 97"/>
                <a:gd name="T46" fmla="*/ 93 w 131"/>
                <a:gd name="T47" fmla="*/ 28 h 97"/>
                <a:gd name="T48" fmla="*/ 98 w 131"/>
                <a:gd name="T49" fmla="*/ 30 h 97"/>
                <a:gd name="T50" fmla="*/ 99 w 131"/>
                <a:gd name="T51" fmla="*/ 25 h 97"/>
                <a:gd name="T52" fmla="*/ 93 w 131"/>
                <a:gd name="T53" fmla="*/ 8 h 97"/>
                <a:gd name="T54" fmla="*/ 93 w 131"/>
                <a:gd name="T55" fmla="*/ 5 h 97"/>
                <a:gd name="T56" fmla="*/ 95 w 131"/>
                <a:gd name="T57" fmla="*/ 5 h 97"/>
                <a:gd name="T58" fmla="*/ 98 w 131"/>
                <a:gd name="T59" fmla="*/ 14 h 97"/>
                <a:gd name="T60" fmla="*/ 102 w 131"/>
                <a:gd name="T61" fmla="*/ 24 h 97"/>
                <a:gd name="T62" fmla="*/ 106 w 131"/>
                <a:gd name="T63" fmla="*/ 27 h 97"/>
                <a:gd name="T64" fmla="*/ 108 w 131"/>
                <a:gd name="T65" fmla="*/ 21 h 97"/>
                <a:gd name="T66" fmla="*/ 104 w 131"/>
                <a:gd name="T67" fmla="*/ 8 h 97"/>
                <a:gd name="T68" fmla="*/ 103 w 131"/>
                <a:gd name="T69" fmla="*/ 0 h 97"/>
                <a:gd name="T70" fmla="*/ 109 w 131"/>
                <a:gd name="T71"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 h="97">
                  <a:moveTo>
                    <a:pt x="109" y="0"/>
                  </a:moveTo>
                  <a:cubicBezTo>
                    <a:pt x="112" y="6"/>
                    <a:pt x="115" y="11"/>
                    <a:pt x="117" y="17"/>
                  </a:cubicBezTo>
                  <a:cubicBezTo>
                    <a:pt x="121" y="26"/>
                    <a:pt x="124" y="37"/>
                    <a:pt x="128" y="47"/>
                  </a:cubicBezTo>
                  <a:cubicBezTo>
                    <a:pt x="131" y="55"/>
                    <a:pt x="129" y="59"/>
                    <a:pt x="121" y="61"/>
                  </a:cubicBezTo>
                  <a:cubicBezTo>
                    <a:pt x="109" y="66"/>
                    <a:pt x="96" y="70"/>
                    <a:pt x="84" y="74"/>
                  </a:cubicBezTo>
                  <a:cubicBezTo>
                    <a:pt x="82" y="75"/>
                    <a:pt x="79" y="76"/>
                    <a:pt x="76" y="77"/>
                  </a:cubicBezTo>
                  <a:cubicBezTo>
                    <a:pt x="76" y="78"/>
                    <a:pt x="76" y="79"/>
                    <a:pt x="76" y="79"/>
                  </a:cubicBezTo>
                  <a:cubicBezTo>
                    <a:pt x="79" y="79"/>
                    <a:pt x="82" y="79"/>
                    <a:pt x="85" y="79"/>
                  </a:cubicBezTo>
                  <a:cubicBezTo>
                    <a:pt x="89" y="79"/>
                    <a:pt x="90" y="81"/>
                    <a:pt x="88" y="85"/>
                  </a:cubicBezTo>
                  <a:cubicBezTo>
                    <a:pt x="86" y="91"/>
                    <a:pt x="82" y="95"/>
                    <a:pt x="75" y="96"/>
                  </a:cubicBezTo>
                  <a:cubicBezTo>
                    <a:pt x="69" y="97"/>
                    <a:pt x="63" y="95"/>
                    <a:pt x="59" y="90"/>
                  </a:cubicBezTo>
                  <a:cubicBezTo>
                    <a:pt x="57" y="88"/>
                    <a:pt x="56" y="87"/>
                    <a:pt x="55" y="85"/>
                  </a:cubicBezTo>
                  <a:cubicBezTo>
                    <a:pt x="47" y="88"/>
                    <a:pt x="38" y="91"/>
                    <a:pt x="29" y="93"/>
                  </a:cubicBezTo>
                  <a:cubicBezTo>
                    <a:pt x="22" y="96"/>
                    <a:pt x="19" y="95"/>
                    <a:pt x="16" y="87"/>
                  </a:cubicBezTo>
                  <a:cubicBezTo>
                    <a:pt x="11" y="74"/>
                    <a:pt x="6" y="60"/>
                    <a:pt x="2" y="47"/>
                  </a:cubicBezTo>
                  <a:cubicBezTo>
                    <a:pt x="0" y="41"/>
                    <a:pt x="2" y="37"/>
                    <a:pt x="10" y="35"/>
                  </a:cubicBezTo>
                  <a:cubicBezTo>
                    <a:pt x="25" y="29"/>
                    <a:pt x="40" y="24"/>
                    <a:pt x="55" y="19"/>
                  </a:cubicBezTo>
                  <a:cubicBezTo>
                    <a:pt x="62" y="16"/>
                    <a:pt x="68" y="14"/>
                    <a:pt x="76" y="11"/>
                  </a:cubicBezTo>
                  <a:cubicBezTo>
                    <a:pt x="78" y="18"/>
                    <a:pt x="80" y="24"/>
                    <a:pt x="82" y="30"/>
                  </a:cubicBezTo>
                  <a:cubicBezTo>
                    <a:pt x="84" y="34"/>
                    <a:pt x="86" y="36"/>
                    <a:pt x="90" y="32"/>
                  </a:cubicBezTo>
                  <a:cubicBezTo>
                    <a:pt x="88" y="24"/>
                    <a:pt x="85" y="17"/>
                    <a:pt x="83" y="9"/>
                  </a:cubicBezTo>
                  <a:cubicBezTo>
                    <a:pt x="83" y="9"/>
                    <a:pt x="84" y="8"/>
                    <a:pt x="85" y="8"/>
                  </a:cubicBezTo>
                  <a:cubicBezTo>
                    <a:pt x="86" y="11"/>
                    <a:pt x="88" y="15"/>
                    <a:pt x="89" y="18"/>
                  </a:cubicBezTo>
                  <a:cubicBezTo>
                    <a:pt x="90" y="21"/>
                    <a:pt x="91" y="25"/>
                    <a:pt x="93" y="28"/>
                  </a:cubicBezTo>
                  <a:cubicBezTo>
                    <a:pt x="93" y="29"/>
                    <a:pt x="96" y="29"/>
                    <a:pt x="98" y="30"/>
                  </a:cubicBezTo>
                  <a:cubicBezTo>
                    <a:pt x="98" y="28"/>
                    <a:pt x="99" y="27"/>
                    <a:pt x="99" y="25"/>
                  </a:cubicBezTo>
                  <a:cubicBezTo>
                    <a:pt x="97" y="19"/>
                    <a:pt x="95" y="14"/>
                    <a:pt x="93" y="8"/>
                  </a:cubicBezTo>
                  <a:cubicBezTo>
                    <a:pt x="93" y="7"/>
                    <a:pt x="93" y="6"/>
                    <a:pt x="93" y="5"/>
                  </a:cubicBezTo>
                  <a:cubicBezTo>
                    <a:pt x="94" y="5"/>
                    <a:pt x="94" y="5"/>
                    <a:pt x="95" y="5"/>
                  </a:cubicBezTo>
                  <a:cubicBezTo>
                    <a:pt x="96" y="8"/>
                    <a:pt x="97" y="11"/>
                    <a:pt x="98" y="14"/>
                  </a:cubicBezTo>
                  <a:cubicBezTo>
                    <a:pt x="100" y="17"/>
                    <a:pt x="100" y="21"/>
                    <a:pt x="102" y="24"/>
                  </a:cubicBezTo>
                  <a:cubicBezTo>
                    <a:pt x="103" y="25"/>
                    <a:pt x="105" y="26"/>
                    <a:pt x="106" y="27"/>
                  </a:cubicBezTo>
                  <a:cubicBezTo>
                    <a:pt x="107" y="25"/>
                    <a:pt x="109" y="23"/>
                    <a:pt x="108" y="21"/>
                  </a:cubicBezTo>
                  <a:cubicBezTo>
                    <a:pt x="107" y="17"/>
                    <a:pt x="105" y="12"/>
                    <a:pt x="104" y="8"/>
                  </a:cubicBezTo>
                  <a:cubicBezTo>
                    <a:pt x="103" y="5"/>
                    <a:pt x="103" y="3"/>
                    <a:pt x="103" y="0"/>
                  </a:cubicBezTo>
                  <a:cubicBezTo>
                    <a:pt x="105" y="0"/>
                    <a:pt x="107"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86" name="Freeform 319">
              <a:extLst>
                <a:ext uri="{FF2B5EF4-FFF2-40B4-BE49-F238E27FC236}">
                  <a16:creationId xmlns:a16="http://schemas.microsoft.com/office/drawing/2014/main" id="{E95E10D5-D454-4EFD-BCAD-6731C5D10AC4}"/>
                </a:ext>
              </a:extLst>
            </p:cNvPr>
            <p:cNvSpPr>
              <a:spLocks/>
            </p:cNvSpPr>
            <p:nvPr/>
          </p:nvSpPr>
          <p:spPr bwMode="auto">
            <a:xfrm>
              <a:off x="3823493" y="947046"/>
              <a:ext cx="64975" cy="153631"/>
            </a:xfrm>
            <a:custGeom>
              <a:avLst/>
              <a:gdLst>
                <a:gd name="T0" fmla="*/ 20 w 45"/>
                <a:gd name="T1" fmla="*/ 107 h 107"/>
                <a:gd name="T2" fmla="*/ 20 w 45"/>
                <a:gd name="T3" fmla="*/ 65 h 107"/>
                <a:gd name="T4" fmla="*/ 0 w 45"/>
                <a:gd name="T5" fmla="*/ 65 h 107"/>
                <a:gd name="T6" fmla="*/ 0 w 45"/>
                <a:gd name="T7" fmla="*/ 41 h 107"/>
                <a:gd name="T8" fmla="*/ 15 w 45"/>
                <a:gd name="T9" fmla="*/ 41 h 107"/>
                <a:gd name="T10" fmla="*/ 21 w 45"/>
                <a:gd name="T11" fmla="*/ 35 h 107"/>
                <a:gd name="T12" fmla="*/ 21 w 45"/>
                <a:gd name="T13" fmla="*/ 7 h 107"/>
                <a:gd name="T14" fmla="*/ 27 w 45"/>
                <a:gd name="T15" fmla="*/ 1 h 107"/>
                <a:gd name="T16" fmla="*/ 44 w 45"/>
                <a:gd name="T17" fmla="*/ 18 h 107"/>
                <a:gd name="T18" fmla="*/ 44 w 45"/>
                <a:gd name="T19" fmla="*/ 99 h 107"/>
                <a:gd name="T20" fmla="*/ 45 w 45"/>
                <a:gd name="T21" fmla="*/ 107 h 107"/>
                <a:gd name="T22" fmla="*/ 20 w 45"/>
                <a:gd name="T23"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107">
                  <a:moveTo>
                    <a:pt x="20" y="107"/>
                  </a:moveTo>
                  <a:cubicBezTo>
                    <a:pt x="20" y="93"/>
                    <a:pt x="20" y="80"/>
                    <a:pt x="20" y="65"/>
                  </a:cubicBezTo>
                  <a:cubicBezTo>
                    <a:pt x="13" y="65"/>
                    <a:pt x="7" y="65"/>
                    <a:pt x="0" y="65"/>
                  </a:cubicBezTo>
                  <a:cubicBezTo>
                    <a:pt x="0" y="57"/>
                    <a:pt x="0" y="50"/>
                    <a:pt x="0" y="41"/>
                  </a:cubicBezTo>
                  <a:cubicBezTo>
                    <a:pt x="5" y="41"/>
                    <a:pt x="10" y="41"/>
                    <a:pt x="15" y="41"/>
                  </a:cubicBezTo>
                  <a:cubicBezTo>
                    <a:pt x="19" y="42"/>
                    <a:pt x="21" y="40"/>
                    <a:pt x="21" y="35"/>
                  </a:cubicBezTo>
                  <a:cubicBezTo>
                    <a:pt x="21" y="26"/>
                    <a:pt x="21" y="16"/>
                    <a:pt x="21" y="7"/>
                  </a:cubicBezTo>
                  <a:cubicBezTo>
                    <a:pt x="21" y="2"/>
                    <a:pt x="22" y="1"/>
                    <a:pt x="27" y="1"/>
                  </a:cubicBezTo>
                  <a:cubicBezTo>
                    <a:pt x="44" y="0"/>
                    <a:pt x="44" y="0"/>
                    <a:pt x="44" y="18"/>
                  </a:cubicBezTo>
                  <a:cubicBezTo>
                    <a:pt x="44" y="45"/>
                    <a:pt x="44" y="72"/>
                    <a:pt x="44" y="99"/>
                  </a:cubicBezTo>
                  <a:cubicBezTo>
                    <a:pt x="44" y="102"/>
                    <a:pt x="45" y="104"/>
                    <a:pt x="45" y="107"/>
                  </a:cubicBezTo>
                  <a:cubicBezTo>
                    <a:pt x="37" y="107"/>
                    <a:pt x="29" y="107"/>
                    <a:pt x="20"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87" name="Freeform 320">
              <a:extLst>
                <a:ext uri="{FF2B5EF4-FFF2-40B4-BE49-F238E27FC236}">
                  <a16:creationId xmlns:a16="http://schemas.microsoft.com/office/drawing/2014/main" id="{FB0E2E62-1368-431A-8A6F-B50F50358D8A}"/>
                </a:ext>
              </a:extLst>
            </p:cNvPr>
            <p:cNvSpPr>
              <a:spLocks/>
            </p:cNvSpPr>
            <p:nvPr/>
          </p:nvSpPr>
          <p:spPr bwMode="auto">
            <a:xfrm>
              <a:off x="3609138" y="919721"/>
              <a:ext cx="33398" cy="18825"/>
            </a:xfrm>
            <a:custGeom>
              <a:avLst/>
              <a:gdLst>
                <a:gd name="T0" fmla="*/ 4 w 23"/>
                <a:gd name="T1" fmla="*/ 13 h 13"/>
                <a:gd name="T2" fmla="*/ 0 w 23"/>
                <a:gd name="T3" fmla="*/ 5 h 13"/>
                <a:gd name="T4" fmla="*/ 0 w 23"/>
                <a:gd name="T5" fmla="*/ 4 h 13"/>
                <a:gd name="T6" fmla="*/ 15 w 23"/>
                <a:gd name="T7" fmla="*/ 0 h 13"/>
                <a:gd name="T8" fmla="*/ 23 w 23"/>
                <a:gd name="T9" fmla="*/ 1 h 13"/>
                <a:gd name="T10" fmla="*/ 23 w 23"/>
                <a:gd name="T11" fmla="*/ 4 h 13"/>
                <a:gd name="T12" fmla="*/ 4 w 23"/>
                <a:gd name="T13" fmla="*/ 9 h 13"/>
                <a:gd name="T14" fmla="*/ 4 w 23"/>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3">
                  <a:moveTo>
                    <a:pt x="4" y="13"/>
                  </a:moveTo>
                  <a:cubicBezTo>
                    <a:pt x="3" y="10"/>
                    <a:pt x="2" y="8"/>
                    <a:pt x="0" y="5"/>
                  </a:cubicBezTo>
                  <a:cubicBezTo>
                    <a:pt x="0" y="5"/>
                    <a:pt x="0" y="4"/>
                    <a:pt x="0" y="4"/>
                  </a:cubicBezTo>
                  <a:cubicBezTo>
                    <a:pt x="5" y="3"/>
                    <a:pt x="10" y="1"/>
                    <a:pt x="15" y="0"/>
                  </a:cubicBezTo>
                  <a:cubicBezTo>
                    <a:pt x="17" y="0"/>
                    <a:pt x="20" y="1"/>
                    <a:pt x="23" y="1"/>
                  </a:cubicBezTo>
                  <a:cubicBezTo>
                    <a:pt x="23" y="2"/>
                    <a:pt x="23" y="3"/>
                    <a:pt x="23" y="4"/>
                  </a:cubicBezTo>
                  <a:cubicBezTo>
                    <a:pt x="20" y="2"/>
                    <a:pt x="6" y="5"/>
                    <a:pt x="4" y="9"/>
                  </a:cubicBezTo>
                  <a:cubicBezTo>
                    <a:pt x="4" y="10"/>
                    <a:pt x="4" y="11"/>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88" name="Freeform 321">
              <a:extLst>
                <a:ext uri="{FF2B5EF4-FFF2-40B4-BE49-F238E27FC236}">
                  <a16:creationId xmlns:a16="http://schemas.microsoft.com/office/drawing/2014/main" id="{DE49DFD3-0ED5-4691-9D6E-34733FBD3017}"/>
                </a:ext>
              </a:extLst>
            </p:cNvPr>
            <p:cNvSpPr>
              <a:spLocks noEditPoints="1"/>
            </p:cNvSpPr>
            <p:nvPr/>
          </p:nvSpPr>
          <p:spPr bwMode="auto">
            <a:xfrm>
              <a:off x="3750625" y="971336"/>
              <a:ext cx="64367" cy="77727"/>
            </a:xfrm>
            <a:custGeom>
              <a:avLst/>
              <a:gdLst>
                <a:gd name="T0" fmla="*/ 14 w 45"/>
                <a:gd name="T1" fmla="*/ 23 h 54"/>
                <a:gd name="T2" fmla="*/ 20 w 45"/>
                <a:gd name="T3" fmla="*/ 21 h 54"/>
                <a:gd name="T4" fmla="*/ 40 w 45"/>
                <a:gd name="T5" fmla="*/ 26 h 54"/>
                <a:gd name="T6" fmla="*/ 42 w 45"/>
                <a:gd name="T7" fmla="*/ 45 h 54"/>
                <a:gd name="T8" fmla="*/ 24 w 45"/>
                <a:gd name="T9" fmla="*/ 53 h 54"/>
                <a:gd name="T10" fmla="*/ 11 w 45"/>
                <a:gd name="T11" fmla="*/ 38 h 54"/>
                <a:gd name="T12" fmla="*/ 3 w 45"/>
                <a:gd name="T13" fmla="*/ 15 h 54"/>
                <a:gd name="T14" fmla="*/ 0 w 45"/>
                <a:gd name="T15" fmla="*/ 8 h 54"/>
                <a:gd name="T16" fmla="*/ 22 w 45"/>
                <a:gd name="T17" fmla="*/ 0 h 54"/>
                <a:gd name="T18" fmla="*/ 29 w 45"/>
                <a:gd name="T19" fmla="*/ 12 h 54"/>
                <a:gd name="T20" fmla="*/ 13 w 45"/>
                <a:gd name="T21" fmla="*/ 21 h 54"/>
                <a:gd name="T22" fmla="*/ 14 w 45"/>
                <a:gd name="T23" fmla="*/ 23 h 54"/>
                <a:gd name="T24" fmla="*/ 20 w 45"/>
                <a:gd name="T25" fmla="*/ 38 h 54"/>
                <a:gd name="T26" fmla="*/ 27 w 45"/>
                <a:gd name="T27" fmla="*/ 43 h 54"/>
                <a:gd name="T28" fmla="*/ 34 w 45"/>
                <a:gd name="T29" fmla="*/ 36 h 54"/>
                <a:gd name="T30" fmla="*/ 27 w 45"/>
                <a:gd name="T31" fmla="*/ 30 h 54"/>
                <a:gd name="T32" fmla="*/ 20 w 45"/>
                <a:gd name="T33" fmla="*/ 3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54">
                  <a:moveTo>
                    <a:pt x="14" y="23"/>
                  </a:moveTo>
                  <a:cubicBezTo>
                    <a:pt x="16" y="23"/>
                    <a:pt x="18" y="22"/>
                    <a:pt x="20" y="21"/>
                  </a:cubicBezTo>
                  <a:cubicBezTo>
                    <a:pt x="28" y="17"/>
                    <a:pt x="34" y="19"/>
                    <a:pt x="40" y="26"/>
                  </a:cubicBezTo>
                  <a:cubicBezTo>
                    <a:pt x="45" y="31"/>
                    <a:pt x="45" y="38"/>
                    <a:pt x="42" y="45"/>
                  </a:cubicBezTo>
                  <a:cubicBezTo>
                    <a:pt x="38" y="51"/>
                    <a:pt x="31" y="54"/>
                    <a:pt x="24" y="53"/>
                  </a:cubicBezTo>
                  <a:cubicBezTo>
                    <a:pt x="17" y="52"/>
                    <a:pt x="10" y="45"/>
                    <a:pt x="11" y="38"/>
                  </a:cubicBezTo>
                  <a:cubicBezTo>
                    <a:pt x="11" y="29"/>
                    <a:pt x="7" y="22"/>
                    <a:pt x="3" y="15"/>
                  </a:cubicBezTo>
                  <a:cubicBezTo>
                    <a:pt x="2" y="12"/>
                    <a:pt x="1" y="10"/>
                    <a:pt x="0" y="8"/>
                  </a:cubicBezTo>
                  <a:cubicBezTo>
                    <a:pt x="7" y="5"/>
                    <a:pt x="14" y="2"/>
                    <a:pt x="22" y="0"/>
                  </a:cubicBezTo>
                  <a:cubicBezTo>
                    <a:pt x="24" y="3"/>
                    <a:pt x="26" y="8"/>
                    <a:pt x="29" y="12"/>
                  </a:cubicBezTo>
                  <a:cubicBezTo>
                    <a:pt x="23" y="15"/>
                    <a:pt x="18" y="18"/>
                    <a:pt x="13" y="21"/>
                  </a:cubicBezTo>
                  <a:cubicBezTo>
                    <a:pt x="13" y="22"/>
                    <a:pt x="14" y="23"/>
                    <a:pt x="14" y="23"/>
                  </a:cubicBezTo>
                  <a:close/>
                  <a:moveTo>
                    <a:pt x="20" y="38"/>
                  </a:moveTo>
                  <a:cubicBezTo>
                    <a:pt x="22" y="40"/>
                    <a:pt x="25" y="42"/>
                    <a:pt x="27" y="43"/>
                  </a:cubicBezTo>
                  <a:cubicBezTo>
                    <a:pt x="31" y="43"/>
                    <a:pt x="34" y="40"/>
                    <a:pt x="34" y="36"/>
                  </a:cubicBezTo>
                  <a:cubicBezTo>
                    <a:pt x="33" y="32"/>
                    <a:pt x="31" y="30"/>
                    <a:pt x="27" y="30"/>
                  </a:cubicBezTo>
                  <a:cubicBezTo>
                    <a:pt x="23" y="30"/>
                    <a:pt x="21" y="33"/>
                    <a:pt x="2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89" name="Freeform 322">
              <a:extLst>
                <a:ext uri="{FF2B5EF4-FFF2-40B4-BE49-F238E27FC236}">
                  <a16:creationId xmlns:a16="http://schemas.microsoft.com/office/drawing/2014/main" id="{CE3D86A4-45DD-4350-877F-97CC0B967E9B}"/>
                </a:ext>
              </a:extLst>
            </p:cNvPr>
            <p:cNvSpPr>
              <a:spLocks/>
            </p:cNvSpPr>
            <p:nvPr/>
          </p:nvSpPr>
          <p:spPr bwMode="auto">
            <a:xfrm>
              <a:off x="3615210" y="931258"/>
              <a:ext cx="37649" cy="38863"/>
            </a:xfrm>
            <a:custGeom>
              <a:avLst/>
              <a:gdLst>
                <a:gd name="T0" fmla="*/ 24 w 26"/>
                <a:gd name="T1" fmla="*/ 10 h 27"/>
                <a:gd name="T2" fmla="*/ 24 w 26"/>
                <a:gd name="T3" fmla="*/ 22 h 27"/>
                <a:gd name="T4" fmla="*/ 10 w 26"/>
                <a:gd name="T5" fmla="*/ 27 h 27"/>
                <a:gd name="T6" fmla="*/ 7 w 26"/>
                <a:gd name="T7" fmla="*/ 24 h 27"/>
                <a:gd name="T8" fmla="*/ 0 w 26"/>
                <a:gd name="T9" fmla="*/ 5 h 27"/>
                <a:gd name="T10" fmla="*/ 0 w 26"/>
                <a:gd name="T11" fmla="*/ 5 h 27"/>
                <a:gd name="T12" fmla="*/ 2 w 26"/>
                <a:gd name="T13" fmla="*/ 8 h 27"/>
                <a:gd name="T14" fmla="*/ 20 w 26"/>
                <a:gd name="T15" fmla="*/ 0 h 27"/>
                <a:gd name="T16" fmla="*/ 24 w 26"/>
                <a:gd name="T17"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7">
                  <a:moveTo>
                    <a:pt x="24" y="10"/>
                  </a:moveTo>
                  <a:cubicBezTo>
                    <a:pt x="24" y="14"/>
                    <a:pt x="26" y="20"/>
                    <a:pt x="24" y="22"/>
                  </a:cubicBezTo>
                  <a:cubicBezTo>
                    <a:pt x="21" y="25"/>
                    <a:pt x="15" y="26"/>
                    <a:pt x="10" y="27"/>
                  </a:cubicBezTo>
                  <a:cubicBezTo>
                    <a:pt x="10" y="27"/>
                    <a:pt x="7" y="25"/>
                    <a:pt x="7" y="24"/>
                  </a:cubicBezTo>
                  <a:cubicBezTo>
                    <a:pt x="4" y="17"/>
                    <a:pt x="2" y="11"/>
                    <a:pt x="0" y="5"/>
                  </a:cubicBezTo>
                  <a:cubicBezTo>
                    <a:pt x="0" y="5"/>
                    <a:pt x="0" y="5"/>
                    <a:pt x="0" y="5"/>
                  </a:cubicBezTo>
                  <a:cubicBezTo>
                    <a:pt x="1" y="6"/>
                    <a:pt x="1" y="7"/>
                    <a:pt x="2" y="8"/>
                  </a:cubicBezTo>
                  <a:cubicBezTo>
                    <a:pt x="6" y="9"/>
                    <a:pt x="18" y="3"/>
                    <a:pt x="20" y="0"/>
                  </a:cubicBezTo>
                  <a:cubicBezTo>
                    <a:pt x="21" y="3"/>
                    <a:pt x="23" y="7"/>
                    <a:pt x="2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sp>
          <p:nvSpPr>
            <p:cNvPr id="90" name="Freeform 323">
              <a:extLst>
                <a:ext uri="{FF2B5EF4-FFF2-40B4-BE49-F238E27FC236}">
                  <a16:creationId xmlns:a16="http://schemas.microsoft.com/office/drawing/2014/main" id="{C8FF5292-1020-4B52-8DBE-50402FF807FD}"/>
                </a:ext>
              </a:extLst>
            </p:cNvPr>
            <p:cNvSpPr>
              <a:spLocks/>
            </p:cNvSpPr>
            <p:nvPr/>
          </p:nvSpPr>
          <p:spPr bwMode="auto">
            <a:xfrm>
              <a:off x="3639500" y="905147"/>
              <a:ext cx="27326" cy="63153"/>
            </a:xfrm>
            <a:custGeom>
              <a:avLst/>
              <a:gdLst>
                <a:gd name="T0" fmla="*/ 7 w 19"/>
                <a:gd name="T1" fmla="*/ 28 h 44"/>
                <a:gd name="T2" fmla="*/ 3 w 19"/>
                <a:gd name="T3" fmla="*/ 18 h 44"/>
                <a:gd name="T4" fmla="*/ 2 w 19"/>
                <a:gd name="T5" fmla="*/ 14 h 44"/>
                <a:gd name="T6" fmla="*/ 2 w 19"/>
                <a:gd name="T7" fmla="*/ 11 h 44"/>
                <a:gd name="T8" fmla="*/ 0 w 19"/>
                <a:gd name="T9" fmla="*/ 4 h 44"/>
                <a:gd name="T10" fmla="*/ 3 w 19"/>
                <a:gd name="T11" fmla="*/ 1 h 44"/>
                <a:gd name="T12" fmla="*/ 6 w 19"/>
                <a:gd name="T13" fmla="*/ 2 h 44"/>
                <a:gd name="T14" fmla="*/ 19 w 19"/>
                <a:gd name="T15" fmla="*/ 40 h 44"/>
                <a:gd name="T16" fmla="*/ 17 w 19"/>
                <a:gd name="T17" fmla="*/ 44 h 44"/>
                <a:gd name="T18" fmla="*/ 13 w 19"/>
                <a:gd name="T19" fmla="*/ 41 h 44"/>
                <a:gd name="T20" fmla="*/ 7 w 19"/>
                <a:gd name="T2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4">
                  <a:moveTo>
                    <a:pt x="7" y="28"/>
                  </a:moveTo>
                  <a:cubicBezTo>
                    <a:pt x="6" y="25"/>
                    <a:pt x="4" y="21"/>
                    <a:pt x="3" y="18"/>
                  </a:cubicBezTo>
                  <a:cubicBezTo>
                    <a:pt x="3" y="17"/>
                    <a:pt x="3" y="16"/>
                    <a:pt x="2" y="14"/>
                  </a:cubicBezTo>
                  <a:cubicBezTo>
                    <a:pt x="2" y="13"/>
                    <a:pt x="2" y="12"/>
                    <a:pt x="2" y="11"/>
                  </a:cubicBezTo>
                  <a:cubicBezTo>
                    <a:pt x="1" y="9"/>
                    <a:pt x="0" y="6"/>
                    <a:pt x="0" y="4"/>
                  </a:cubicBezTo>
                  <a:cubicBezTo>
                    <a:pt x="0" y="3"/>
                    <a:pt x="2" y="1"/>
                    <a:pt x="3" y="1"/>
                  </a:cubicBezTo>
                  <a:cubicBezTo>
                    <a:pt x="3" y="0"/>
                    <a:pt x="5" y="2"/>
                    <a:pt x="6" y="2"/>
                  </a:cubicBezTo>
                  <a:cubicBezTo>
                    <a:pt x="10" y="15"/>
                    <a:pt x="15" y="27"/>
                    <a:pt x="19" y="40"/>
                  </a:cubicBezTo>
                  <a:cubicBezTo>
                    <a:pt x="19" y="41"/>
                    <a:pt x="18" y="43"/>
                    <a:pt x="17" y="44"/>
                  </a:cubicBezTo>
                  <a:cubicBezTo>
                    <a:pt x="16" y="43"/>
                    <a:pt x="14" y="42"/>
                    <a:pt x="13" y="41"/>
                  </a:cubicBezTo>
                  <a:cubicBezTo>
                    <a:pt x="11" y="37"/>
                    <a:pt x="9" y="33"/>
                    <a:pt x="7"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801885" rtl="0" eaLnBrk="1" latinLnBrk="0" hangingPunct="1">
                <a:defRPr sz="1599" kern="1200">
                  <a:solidFill>
                    <a:schemeClr val="tx1"/>
                  </a:solidFill>
                  <a:latin typeface="+mn-lt"/>
                  <a:ea typeface="+mn-ea"/>
                  <a:cs typeface="+mn-cs"/>
                </a:defRPr>
              </a:lvl1pPr>
              <a:lvl2pPr marL="400942" algn="l" defTabSz="801885" rtl="0" eaLnBrk="1" latinLnBrk="0" hangingPunct="1">
                <a:defRPr sz="1599" kern="1200">
                  <a:solidFill>
                    <a:schemeClr val="tx1"/>
                  </a:solidFill>
                  <a:latin typeface="+mn-lt"/>
                  <a:ea typeface="+mn-ea"/>
                  <a:cs typeface="+mn-cs"/>
                </a:defRPr>
              </a:lvl2pPr>
              <a:lvl3pPr marL="801885" algn="l" defTabSz="801885" rtl="0" eaLnBrk="1" latinLnBrk="0" hangingPunct="1">
                <a:defRPr sz="1599" kern="1200">
                  <a:solidFill>
                    <a:schemeClr val="tx1"/>
                  </a:solidFill>
                  <a:latin typeface="+mn-lt"/>
                  <a:ea typeface="+mn-ea"/>
                  <a:cs typeface="+mn-cs"/>
                </a:defRPr>
              </a:lvl3pPr>
              <a:lvl4pPr marL="1202827" algn="l" defTabSz="801885" rtl="0" eaLnBrk="1" latinLnBrk="0" hangingPunct="1">
                <a:defRPr sz="1599" kern="1200">
                  <a:solidFill>
                    <a:schemeClr val="tx1"/>
                  </a:solidFill>
                  <a:latin typeface="+mn-lt"/>
                  <a:ea typeface="+mn-ea"/>
                  <a:cs typeface="+mn-cs"/>
                </a:defRPr>
              </a:lvl4pPr>
              <a:lvl5pPr marL="1603770" algn="l" defTabSz="801885" rtl="0" eaLnBrk="1" latinLnBrk="0" hangingPunct="1">
                <a:defRPr sz="1599" kern="1200">
                  <a:solidFill>
                    <a:schemeClr val="tx1"/>
                  </a:solidFill>
                  <a:latin typeface="+mn-lt"/>
                  <a:ea typeface="+mn-ea"/>
                  <a:cs typeface="+mn-cs"/>
                </a:defRPr>
              </a:lvl5pPr>
              <a:lvl6pPr marL="2004712" algn="l" defTabSz="801885" rtl="0" eaLnBrk="1" latinLnBrk="0" hangingPunct="1">
                <a:defRPr sz="1599" kern="1200">
                  <a:solidFill>
                    <a:schemeClr val="tx1"/>
                  </a:solidFill>
                  <a:latin typeface="+mn-lt"/>
                  <a:ea typeface="+mn-ea"/>
                  <a:cs typeface="+mn-cs"/>
                </a:defRPr>
              </a:lvl6pPr>
              <a:lvl7pPr marL="2405654" algn="l" defTabSz="801885" rtl="0" eaLnBrk="1" latinLnBrk="0" hangingPunct="1">
                <a:defRPr sz="1599" kern="1200">
                  <a:solidFill>
                    <a:schemeClr val="tx1"/>
                  </a:solidFill>
                  <a:latin typeface="+mn-lt"/>
                  <a:ea typeface="+mn-ea"/>
                  <a:cs typeface="+mn-cs"/>
                </a:defRPr>
              </a:lvl7pPr>
              <a:lvl8pPr marL="2806597" algn="l" defTabSz="801885" rtl="0" eaLnBrk="1" latinLnBrk="0" hangingPunct="1">
                <a:defRPr sz="1599" kern="1200">
                  <a:solidFill>
                    <a:schemeClr val="tx1"/>
                  </a:solidFill>
                  <a:latin typeface="+mn-lt"/>
                  <a:ea typeface="+mn-ea"/>
                  <a:cs typeface="+mn-cs"/>
                </a:defRPr>
              </a:lvl8pPr>
              <a:lvl9pPr marL="3207539" algn="l" defTabSz="801885" rtl="0" eaLnBrk="1" latinLnBrk="0" hangingPunct="1">
                <a:defRPr sz="1599" kern="1200">
                  <a:solidFill>
                    <a:schemeClr val="tx1"/>
                  </a:solidFill>
                  <a:latin typeface="+mn-lt"/>
                  <a:ea typeface="+mn-ea"/>
                  <a:cs typeface="+mn-cs"/>
                </a:defRPr>
              </a:lvl9pPr>
            </a:lstStyle>
            <a:p>
              <a:pPr marL="0" marR="0" lvl="0" indent="0" algn="l" defTabSz="80188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grpSp>
      <p:sp>
        <p:nvSpPr>
          <p:cNvPr id="65" name="TextBox 64">
            <a:extLst>
              <a:ext uri="{FF2B5EF4-FFF2-40B4-BE49-F238E27FC236}">
                <a16:creationId xmlns:a16="http://schemas.microsoft.com/office/drawing/2014/main" id="{F0694CFC-5F79-4BF9-B796-79175A8D2A3A}"/>
              </a:ext>
            </a:extLst>
          </p:cNvPr>
          <p:cNvSpPr txBox="1"/>
          <p:nvPr/>
        </p:nvSpPr>
        <p:spPr>
          <a:xfrm>
            <a:off x="9839302" y="1308022"/>
            <a:ext cx="1173972" cy="375260"/>
          </a:xfrm>
          <a:prstGeom prst="rect">
            <a:avLst/>
          </a:prstGeom>
          <a:solidFill>
            <a:schemeClr val="bg1">
              <a:lumMod val="85000"/>
            </a:schemeClr>
          </a:solidFill>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Storage</a:t>
            </a:r>
          </a:p>
        </p:txBody>
      </p:sp>
    </p:spTree>
    <p:extLst>
      <p:ext uri="{BB962C8B-B14F-4D97-AF65-F5344CB8AC3E}">
        <p14:creationId xmlns:p14="http://schemas.microsoft.com/office/powerpoint/2010/main" val="108829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5E74FE-C37E-420A-A243-648557FC880B}"/>
              </a:ext>
            </a:extLst>
          </p:cNvPr>
          <p:cNvSpPr>
            <a:spLocks noGrp="1"/>
          </p:cNvSpPr>
          <p:nvPr>
            <p:ph type="sldNum" sz="quarter"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a:ln>
                  <a:noFill/>
                </a:ln>
                <a:solidFill>
                  <a:srgbClr val="000000"/>
                </a:solidFill>
                <a:effectLst/>
                <a:uLnTx/>
                <a:uFillTx/>
                <a:latin typeface="Intel Clear"/>
                <a:ea typeface="+mn-ea"/>
                <a:cs typeface="Intel Clear"/>
              </a:rPr>
              <a:pPr marL="0" marR="0" lvl="0" indent="0" algn="r" defTabSz="609585" rtl="0" eaLnBrk="1" fontAlgn="auto" latinLnBrk="0" hangingPunct="1">
                <a:lnSpc>
                  <a:spcPct val="100000"/>
                </a:lnSpc>
                <a:spcBef>
                  <a:spcPts val="0"/>
                </a:spcBef>
                <a:spcAft>
                  <a:spcPts val="0"/>
                </a:spcAft>
                <a:buClrTx/>
                <a:buSzTx/>
                <a:buFontTx/>
                <a:buNone/>
                <a:tabLst/>
                <a:defRPr/>
              </a:pPr>
              <a:t>7</a:t>
            </a:fld>
            <a:endParaRPr kumimoji="0" lang="en-US" sz="1067" b="0" i="0" u="none" strike="noStrike" kern="1200" cap="none" spc="0" normalizeH="0" baseline="0" noProof="0">
              <a:ln>
                <a:noFill/>
              </a:ln>
              <a:solidFill>
                <a:srgbClr val="000000"/>
              </a:solidFill>
              <a:effectLst/>
              <a:uLnTx/>
              <a:uFillTx/>
              <a:latin typeface="Intel Clear"/>
              <a:ea typeface="+mn-ea"/>
              <a:cs typeface="Intel Clear"/>
            </a:endParaRPr>
          </a:p>
        </p:txBody>
      </p:sp>
      <p:sp>
        <p:nvSpPr>
          <p:cNvPr id="4" name="Title 3">
            <a:extLst>
              <a:ext uri="{FF2B5EF4-FFF2-40B4-BE49-F238E27FC236}">
                <a16:creationId xmlns:a16="http://schemas.microsoft.com/office/drawing/2014/main" id="{D878AC60-73BF-4224-94AB-34B293914F15}"/>
              </a:ext>
            </a:extLst>
          </p:cNvPr>
          <p:cNvSpPr>
            <a:spLocks noGrp="1"/>
          </p:cNvSpPr>
          <p:nvPr>
            <p:ph type="title"/>
          </p:nvPr>
        </p:nvSpPr>
        <p:spPr/>
        <p:txBody>
          <a:bodyPr/>
          <a:lstStyle/>
          <a:p>
            <a:r>
              <a:rPr lang="en-US" dirty="0"/>
              <a:t>Using the dl streamer</a:t>
            </a:r>
          </a:p>
        </p:txBody>
      </p:sp>
      <p:sp>
        <p:nvSpPr>
          <p:cNvPr id="5" name="Footer Placeholder 4">
            <a:extLst>
              <a:ext uri="{FF2B5EF4-FFF2-40B4-BE49-F238E27FC236}">
                <a16:creationId xmlns:a16="http://schemas.microsoft.com/office/drawing/2014/main" id="{74C72722-EA79-40D2-BEB5-15FB1C310EC5}"/>
              </a:ext>
            </a:extLst>
          </p:cNvPr>
          <p:cNvSpPr>
            <a:spLocks noGrp="1"/>
          </p:cNvSpPr>
          <p:nvPr>
            <p:ph type="ftr" sz="quarter" idx="3"/>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33" b="1" i="0" u="none" strike="noStrike" kern="1200" cap="none" spc="400" normalizeH="0" baseline="0" noProof="0">
                <a:ln>
                  <a:noFill/>
                </a:ln>
                <a:solidFill>
                  <a:srgbClr val="000000"/>
                </a:solidFill>
                <a:effectLst/>
                <a:uLnTx/>
                <a:uFillTx/>
                <a:latin typeface="Intel Clear"/>
                <a:ea typeface="+mn-ea"/>
                <a:cs typeface="Intel Clear"/>
              </a:rPr>
              <a:t>INTEL® DISTRIBUTION OF O</a:t>
            </a:r>
            <a:r>
              <a:rPr kumimoji="0" lang="en-US" sz="800" b="1" i="0" u="none" strike="noStrike" kern="1200" cap="none" spc="400" normalizeH="0" baseline="0" noProof="0">
                <a:ln>
                  <a:noFill/>
                </a:ln>
                <a:solidFill>
                  <a:srgbClr val="000000"/>
                </a:solidFill>
                <a:effectLst/>
                <a:uLnTx/>
                <a:uFillTx/>
                <a:latin typeface="Intel Clear"/>
                <a:ea typeface="+mn-ea"/>
                <a:cs typeface="Intel Clear"/>
              </a:rPr>
              <a:t>PEN</a:t>
            </a:r>
            <a:r>
              <a:rPr kumimoji="0" lang="en-US" sz="933" b="1" i="0" u="none" strike="noStrike" kern="1200" cap="none" spc="400" normalizeH="0" baseline="0" noProof="0">
                <a:ln>
                  <a:noFill/>
                </a:ln>
                <a:solidFill>
                  <a:srgbClr val="000000"/>
                </a:solidFill>
                <a:effectLst/>
                <a:uLnTx/>
                <a:uFillTx/>
                <a:latin typeface="Intel Clear"/>
                <a:ea typeface="+mn-ea"/>
                <a:cs typeface="Intel Clear"/>
              </a:rPr>
              <a:t>VINO™ TOOLKIT</a:t>
            </a:r>
          </a:p>
        </p:txBody>
      </p:sp>
      <p:sp>
        <p:nvSpPr>
          <p:cNvPr id="20" name="TextBox 19">
            <a:extLst>
              <a:ext uri="{FF2B5EF4-FFF2-40B4-BE49-F238E27FC236}">
                <a16:creationId xmlns:a16="http://schemas.microsoft.com/office/drawing/2014/main" id="{44F70960-6525-4985-A4F3-7C673CDBAA66}"/>
              </a:ext>
            </a:extLst>
          </p:cNvPr>
          <p:cNvSpPr txBox="1"/>
          <p:nvPr/>
        </p:nvSpPr>
        <p:spPr>
          <a:xfrm>
            <a:off x="586373" y="1776917"/>
            <a:ext cx="6503153" cy="574644"/>
          </a:xfrm>
          <a:prstGeom prst="rect">
            <a:avLst/>
          </a:prstGeom>
          <a:noFill/>
        </p:spPr>
        <p:txBody>
          <a:bodyPr vert="horz" wrap="square" lIns="0" tIns="0" rIns="0" bIns="0" rtlCol="0">
            <a:spAutoFit/>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Video Analytics pipeline – person and vehicle detection, person, vehicle attributes classification</a:t>
            </a:r>
          </a:p>
        </p:txBody>
      </p:sp>
      <p:cxnSp>
        <p:nvCxnSpPr>
          <p:cNvPr id="23" name="Straight Arrow Connector 22">
            <a:extLst>
              <a:ext uri="{FF2B5EF4-FFF2-40B4-BE49-F238E27FC236}">
                <a16:creationId xmlns:a16="http://schemas.microsoft.com/office/drawing/2014/main" id="{F9D8977A-4296-4440-A51E-3530604EFEF1}"/>
              </a:ext>
            </a:extLst>
          </p:cNvPr>
          <p:cNvCxnSpPr>
            <a:cxnSpLocks/>
            <a:stCxn id="24" idx="3"/>
          </p:cNvCxnSpPr>
          <p:nvPr/>
        </p:nvCxnSpPr>
        <p:spPr>
          <a:xfrm>
            <a:off x="1169048" y="2897324"/>
            <a:ext cx="6287561" cy="0"/>
          </a:xfrm>
          <a:prstGeom prst="straightConnector1">
            <a:avLst/>
          </a:prstGeom>
          <a:noFill/>
          <a:ln w="12700" cap="flat" cmpd="sng" algn="ctr">
            <a:solidFill>
              <a:schemeClr val="tx2"/>
            </a:solidFill>
            <a:prstDash val="solid"/>
            <a:miter lim="800000"/>
            <a:tailEnd type="triangle"/>
          </a:ln>
          <a:effectLst/>
        </p:spPr>
      </p:cxnSp>
      <p:sp>
        <p:nvSpPr>
          <p:cNvPr id="24" name="Rounded Rectangle 27">
            <a:extLst>
              <a:ext uri="{FF2B5EF4-FFF2-40B4-BE49-F238E27FC236}">
                <a16:creationId xmlns:a16="http://schemas.microsoft.com/office/drawing/2014/main" id="{08AC2E1E-108E-42CF-AD92-B97B0C8D7F31}"/>
              </a:ext>
            </a:extLst>
          </p:cNvPr>
          <p:cNvSpPr/>
          <p:nvPr/>
        </p:nvSpPr>
        <p:spPr>
          <a:xfrm>
            <a:off x="586372" y="2688107"/>
            <a:ext cx="582675" cy="418435"/>
          </a:xfrm>
          <a:prstGeom prst="round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lIns="0" rIns="0" rtlCol="0" anchor="ctr"/>
          <a:lstStyle/>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err="1">
                <a:ln>
                  <a:noFill/>
                </a:ln>
                <a:solidFill>
                  <a:prstClr val="black"/>
                </a:solidFill>
                <a:effectLst/>
                <a:uLnTx/>
                <a:uFillTx/>
                <a:latin typeface="Calibri" panose="020F0502020204030204"/>
                <a:ea typeface="+mn-ea"/>
                <a:cs typeface="+mn-cs"/>
              </a:rPr>
              <a:t>filesrc</a:t>
            </a:r>
            <a:endParaRPr kumimoji="0" lang="en-US" sz="1333" b="1"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5" name="Rounded Rectangle 28">
            <a:extLst>
              <a:ext uri="{FF2B5EF4-FFF2-40B4-BE49-F238E27FC236}">
                <a16:creationId xmlns:a16="http://schemas.microsoft.com/office/drawing/2014/main" id="{0DC3F300-C893-4ACC-A71A-C39FBAD05342}"/>
              </a:ext>
            </a:extLst>
          </p:cNvPr>
          <p:cNvSpPr/>
          <p:nvPr/>
        </p:nvSpPr>
        <p:spPr>
          <a:xfrm>
            <a:off x="1236241" y="2688095"/>
            <a:ext cx="824392" cy="418435"/>
          </a:xfrm>
          <a:prstGeom prst="round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lIns="0" rIns="0" rtlCol="0" anchor="ctr"/>
          <a:lstStyle/>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err="1">
                <a:ln>
                  <a:noFill/>
                </a:ln>
                <a:solidFill>
                  <a:prstClr val="black"/>
                </a:solidFill>
                <a:effectLst/>
                <a:uLnTx/>
                <a:uFillTx/>
                <a:latin typeface="Calibri" panose="020F0502020204030204"/>
                <a:ea typeface="+mn-ea"/>
                <a:cs typeface="+mn-cs"/>
              </a:rPr>
              <a:t>decodebin</a:t>
            </a:r>
            <a:endParaRPr kumimoji="0" lang="en-US" sz="1333" b="1"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6" name="Rounded Rectangle 29">
            <a:extLst>
              <a:ext uri="{FF2B5EF4-FFF2-40B4-BE49-F238E27FC236}">
                <a16:creationId xmlns:a16="http://schemas.microsoft.com/office/drawing/2014/main" id="{01D31724-B60F-4EEF-A40A-6E43905E339D}"/>
              </a:ext>
            </a:extLst>
          </p:cNvPr>
          <p:cNvSpPr/>
          <p:nvPr/>
        </p:nvSpPr>
        <p:spPr>
          <a:xfrm>
            <a:off x="3019416" y="2689528"/>
            <a:ext cx="824393" cy="418435"/>
          </a:xfrm>
          <a:prstGeom prst="roundRect">
            <a:avLst/>
          </a:prstGeom>
          <a:solidFill>
            <a:srgbClr val="6A23F0"/>
          </a:solidFill>
          <a:ln>
            <a:solidFill>
              <a:schemeClr val="tx2"/>
            </a:solidFill>
          </a:ln>
        </p:spPr>
        <p:style>
          <a:lnRef idx="1">
            <a:schemeClr val="accent2"/>
          </a:lnRef>
          <a:fillRef idx="2">
            <a:schemeClr val="accent2"/>
          </a:fillRef>
          <a:effectRef idx="1">
            <a:schemeClr val="accent2"/>
          </a:effectRef>
          <a:fontRef idx="minor">
            <a:schemeClr val="dk1"/>
          </a:fontRef>
        </p:style>
        <p:txBody>
          <a:bodyPr lIns="0" rIns="0" rtlCol="0" anchor="ctr"/>
          <a:lstStyle/>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dirty="0" err="1">
                <a:ln>
                  <a:noFill/>
                </a:ln>
                <a:solidFill>
                  <a:prstClr val="white"/>
                </a:solidFill>
                <a:effectLst/>
                <a:uLnTx/>
                <a:uFillTx/>
                <a:latin typeface="Calibri" panose="020F0502020204030204"/>
                <a:ea typeface="+mn-ea"/>
                <a:cs typeface="+mn-cs"/>
              </a:rPr>
              <a:t>gvatrack</a:t>
            </a:r>
            <a:endParaRPr kumimoji="0" lang="en-US" sz="1333"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Rounded Rectangle 30">
            <a:extLst>
              <a:ext uri="{FF2B5EF4-FFF2-40B4-BE49-F238E27FC236}">
                <a16:creationId xmlns:a16="http://schemas.microsoft.com/office/drawing/2014/main" id="{C5FB79BF-4FB4-4227-9B5F-0082025372DD}"/>
              </a:ext>
            </a:extLst>
          </p:cNvPr>
          <p:cNvSpPr/>
          <p:nvPr/>
        </p:nvSpPr>
        <p:spPr>
          <a:xfrm>
            <a:off x="4802589" y="2689528"/>
            <a:ext cx="824392" cy="418435"/>
          </a:xfrm>
          <a:prstGeom prst="roundRect">
            <a:avLst/>
          </a:prstGeom>
          <a:solidFill>
            <a:srgbClr val="6A23F0"/>
          </a:solidFill>
          <a:ln>
            <a:solidFill>
              <a:schemeClr val="tx2"/>
            </a:solidFill>
          </a:ln>
        </p:spPr>
        <p:style>
          <a:lnRef idx="1">
            <a:schemeClr val="accent2"/>
          </a:lnRef>
          <a:fillRef idx="2">
            <a:schemeClr val="accent2"/>
          </a:fillRef>
          <a:effectRef idx="1">
            <a:schemeClr val="accent2"/>
          </a:effectRef>
          <a:fontRef idx="minor">
            <a:schemeClr val="dk1"/>
          </a:fontRef>
        </p:style>
        <p:txBody>
          <a:bodyPr lIns="0" rIns="0" rtlCol="0" anchor="ctr"/>
          <a:lstStyle/>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err="1">
                <a:ln>
                  <a:noFill/>
                </a:ln>
                <a:solidFill>
                  <a:prstClr val="white"/>
                </a:solidFill>
                <a:effectLst/>
                <a:uLnTx/>
                <a:uFillTx/>
                <a:latin typeface="Calibri" panose="020F0502020204030204"/>
                <a:ea typeface="+mn-ea"/>
                <a:cs typeface="+mn-cs"/>
              </a:rPr>
              <a:t>gvaclassify</a:t>
            </a:r>
            <a:endParaRPr kumimoji="0" lang="en-US" sz="1333"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Rounded Rectangle 32">
            <a:extLst>
              <a:ext uri="{FF2B5EF4-FFF2-40B4-BE49-F238E27FC236}">
                <a16:creationId xmlns:a16="http://schemas.microsoft.com/office/drawing/2014/main" id="{185C3BEF-F437-4441-AF6D-E37A88238B46}"/>
              </a:ext>
            </a:extLst>
          </p:cNvPr>
          <p:cNvSpPr/>
          <p:nvPr/>
        </p:nvSpPr>
        <p:spPr>
          <a:xfrm>
            <a:off x="2127828" y="2693420"/>
            <a:ext cx="824392" cy="418435"/>
          </a:xfrm>
          <a:prstGeom prst="roundRect">
            <a:avLst/>
          </a:prstGeom>
          <a:solidFill>
            <a:srgbClr val="6A23F0"/>
          </a:solidFill>
          <a:ln>
            <a:solidFill>
              <a:schemeClr val="tx2"/>
            </a:solidFill>
          </a:ln>
        </p:spPr>
        <p:style>
          <a:lnRef idx="1">
            <a:schemeClr val="accent2"/>
          </a:lnRef>
          <a:fillRef idx="2">
            <a:schemeClr val="accent2"/>
          </a:fillRef>
          <a:effectRef idx="1">
            <a:schemeClr val="accent2"/>
          </a:effectRef>
          <a:fontRef idx="minor">
            <a:schemeClr val="dk1"/>
          </a:fontRef>
        </p:style>
        <p:txBody>
          <a:bodyPr lIns="0" rIns="0" rtlCol="0" anchor="ctr"/>
          <a:lstStyle/>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err="1">
                <a:ln>
                  <a:noFill/>
                </a:ln>
                <a:solidFill>
                  <a:prstClr val="white"/>
                </a:solidFill>
                <a:effectLst/>
                <a:uLnTx/>
                <a:uFillTx/>
                <a:latin typeface="Calibri" panose="020F0502020204030204"/>
                <a:ea typeface="+mn-ea"/>
                <a:cs typeface="+mn-cs"/>
              </a:rPr>
              <a:t>gvadetect</a:t>
            </a:r>
            <a:endParaRPr kumimoji="0" lang="en-US" sz="1333"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Rounded Rectangle 37">
            <a:extLst>
              <a:ext uri="{FF2B5EF4-FFF2-40B4-BE49-F238E27FC236}">
                <a16:creationId xmlns:a16="http://schemas.microsoft.com/office/drawing/2014/main" id="{5122851F-18D7-4018-8A5C-A184C8701B24}"/>
              </a:ext>
            </a:extLst>
          </p:cNvPr>
          <p:cNvSpPr/>
          <p:nvPr/>
        </p:nvSpPr>
        <p:spPr>
          <a:xfrm>
            <a:off x="3911003" y="2692241"/>
            <a:ext cx="824392" cy="418435"/>
          </a:xfrm>
          <a:prstGeom prst="roundRect">
            <a:avLst/>
          </a:prstGeom>
          <a:solidFill>
            <a:srgbClr val="6A23F0"/>
          </a:solidFill>
          <a:ln>
            <a:solidFill>
              <a:schemeClr val="tx2"/>
            </a:solidFill>
          </a:ln>
        </p:spPr>
        <p:style>
          <a:lnRef idx="1">
            <a:schemeClr val="accent2"/>
          </a:lnRef>
          <a:fillRef idx="2">
            <a:schemeClr val="accent2"/>
          </a:fillRef>
          <a:effectRef idx="1">
            <a:schemeClr val="accent2"/>
          </a:effectRef>
          <a:fontRef idx="minor">
            <a:schemeClr val="dk1"/>
          </a:fontRef>
        </p:style>
        <p:txBody>
          <a:bodyPr lIns="0" rIns="0" rtlCol="0" anchor="ctr"/>
          <a:lstStyle/>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err="1">
                <a:ln>
                  <a:noFill/>
                </a:ln>
                <a:solidFill>
                  <a:prstClr val="white"/>
                </a:solidFill>
                <a:effectLst/>
                <a:uLnTx/>
                <a:uFillTx/>
                <a:latin typeface="Calibri" panose="020F0502020204030204"/>
                <a:ea typeface="+mn-ea"/>
                <a:cs typeface="+mn-cs"/>
              </a:rPr>
              <a:t>gvaclassify</a:t>
            </a:r>
            <a:endParaRPr kumimoji="0" lang="en-US" sz="1333"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Rounded Rectangle 30">
            <a:extLst>
              <a:ext uri="{FF2B5EF4-FFF2-40B4-BE49-F238E27FC236}">
                <a16:creationId xmlns:a16="http://schemas.microsoft.com/office/drawing/2014/main" id="{839ECFA2-99B1-460C-8F3F-0F3938A35B3C}"/>
              </a:ext>
            </a:extLst>
          </p:cNvPr>
          <p:cNvSpPr/>
          <p:nvPr/>
        </p:nvSpPr>
        <p:spPr>
          <a:xfrm>
            <a:off x="5694176" y="2685548"/>
            <a:ext cx="1167013" cy="418435"/>
          </a:xfrm>
          <a:prstGeom prst="roundRect">
            <a:avLst/>
          </a:prstGeom>
          <a:solidFill>
            <a:srgbClr val="6A23F0"/>
          </a:solidFill>
          <a:ln>
            <a:solidFill>
              <a:schemeClr val="tx2"/>
            </a:solidFill>
          </a:ln>
        </p:spPr>
        <p:style>
          <a:lnRef idx="1">
            <a:schemeClr val="accent2"/>
          </a:lnRef>
          <a:fillRef idx="2">
            <a:schemeClr val="accent2"/>
          </a:fillRef>
          <a:effectRef idx="1">
            <a:schemeClr val="accent2"/>
          </a:effectRef>
          <a:fontRef idx="minor">
            <a:schemeClr val="dk1"/>
          </a:fontRef>
        </p:style>
        <p:txBody>
          <a:bodyPr lIns="0" rIns="0" rtlCol="0" anchor="ctr"/>
          <a:lstStyle/>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1333" b="1" i="0" u="none" strike="noStrike" kern="0" cap="none" spc="0" normalizeH="0" baseline="0" noProof="0">
              <a:ln>
                <a:noFill/>
              </a:ln>
              <a:solidFill>
                <a:prstClr val="white"/>
              </a:solidFill>
              <a:effectLst/>
              <a:uLnTx/>
              <a:uFillTx/>
              <a:latin typeface="Calibri" panose="020F0502020204030204"/>
              <a:ea typeface="+mn-ea"/>
              <a:cs typeface="+mn-cs"/>
            </a:endParaRPr>
          </a:p>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err="1">
                <a:ln>
                  <a:noFill/>
                </a:ln>
                <a:solidFill>
                  <a:prstClr val="white"/>
                </a:solidFill>
                <a:effectLst/>
                <a:uLnTx/>
                <a:uFillTx/>
                <a:latin typeface="Calibri" panose="020F0502020204030204"/>
                <a:ea typeface="+mn-ea"/>
                <a:cs typeface="+mn-cs"/>
              </a:rPr>
              <a:t>gvawatermark</a:t>
            </a:r>
            <a:endParaRPr kumimoji="0" lang="en-US" sz="1333" b="1" i="0" u="none" strike="noStrike" kern="0" cap="none" spc="0" normalizeH="0" baseline="0" noProof="0">
              <a:ln>
                <a:noFill/>
              </a:ln>
              <a:solidFill>
                <a:prstClr val="white"/>
              </a:solidFill>
              <a:effectLst/>
              <a:uLnTx/>
              <a:uFillTx/>
              <a:latin typeface="Calibri" panose="020F0502020204030204"/>
              <a:ea typeface="+mn-ea"/>
              <a:cs typeface="+mn-cs"/>
            </a:endParaRPr>
          </a:p>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1333"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Rounded Rectangle 28">
            <a:extLst>
              <a:ext uri="{FF2B5EF4-FFF2-40B4-BE49-F238E27FC236}">
                <a16:creationId xmlns:a16="http://schemas.microsoft.com/office/drawing/2014/main" id="{B69B79C0-894D-436E-9C24-06423C3D0023}"/>
              </a:ext>
            </a:extLst>
          </p:cNvPr>
          <p:cNvSpPr/>
          <p:nvPr/>
        </p:nvSpPr>
        <p:spPr>
          <a:xfrm>
            <a:off x="6912150" y="2686067"/>
            <a:ext cx="682703" cy="418435"/>
          </a:xfrm>
          <a:prstGeom prst="round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lIns="0" rIns="0" rtlCol="0" anchor="ctr"/>
          <a:lstStyle/>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err="1">
                <a:ln>
                  <a:noFill/>
                </a:ln>
                <a:solidFill>
                  <a:prstClr val="black"/>
                </a:solidFill>
                <a:effectLst/>
                <a:uLnTx/>
                <a:uFillTx/>
                <a:latin typeface="Calibri" panose="020F0502020204030204"/>
                <a:ea typeface="+mn-ea"/>
                <a:cs typeface="+mn-cs"/>
              </a:rPr>
              <a:t>xvimagesink</a:t>
            </a:r>
            <a:endParaRPr kumimoji="0" lang="en-US" sz="1333" b="1"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BDDFECD3-5554-465C-8EE8-7C1613FE6BB9}"/>
              </a:ext>
            </a:extLst>
          </p:cNvPr>
          <p:cNvSpPr/>
          <p:nvPr/>
        </p:nvSpPr>
        <p:spPr>
          <a:xfrm>
            <a:off x="422886" y="4510815"/>
            <a:ext cx="11442492" cy="2246769"/>
          </a:xfrm>
          <a:prstGeom prst="rect">
            <a:avLst/>
          </a:prstGeom>
          <a:solidFill>
            <a:schemeClr val="tx1">
              <a:lumMod val="75000"/>
              <a:lumOff val="25000"/>
            </a:schemeClr>
          </a:solidFill>
          <a:ln>
            <a:solidFill>
              <a:schemeClr val="tx1">
                <a:lumMod val="50000"/>
                <a:lumOff val="50000"/>
              </a:schemeClr>
            </a:solidFill>
          </a:ln>
        </p:spPr>
        <p:txBody>
          <a:bodyPr wrap="square">
            <a:spAutoFit/>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gst-launch-1.0 </a:t>
            </a:r>
            <a:r>
              <a:rPr kumimoji="0" lang="en-US" sz="14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filesrc</a:t>
            </a: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location=/path/to/video.mp4 !</a:t>
            </a:r>
          </a:p>
          <a:p>
            <a:pPr marL="0" marR="0" lvl="0" indent="0" algn="l" defTabSz="609555"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decodebin</a:t>
            </a: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 </a:t>
            </a:r>
            <a:r>
              <a:rPr kumimoji="0" lang="en-US" sz="14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videoconvert</a:t>
            </a: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 video/x-</a:t>
            </a:r>
            <a:r>
              <a:rPr kumimoji="0" lang="en-US" sz="14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raw,format</a:t>
            </a: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BGRx</a:t>
            </a: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 \</a:t>
            </a:r>
          </a:p>
          <a:p>
            <a:pPr marL="0" marR="0" lvl="0" indent="0" algn="l" defTabSz="609555"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gvadetect</a:t>
            </a: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model=person-vehicle-bike-detection-crossroad-0078.xml model-proc=person-vehicle-bike-detection-crossroad-0078.json inference-interval=10 threshold=0.6 device=CPU ! queue ! \</a:t>
            </a:r>
          </a:p>
          <a:p>
            <a:pPr marL="0" marR="0" lvl="0" indent="0" algn="l" defTabSz="609555"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gvatrack</a:t>
            </a: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tracking-type="short-term" ! queue ! \</a:t>
            </a:r>
          </a:p>
          <a:p>
            <a:pPr marL="0" marR="0" lvl="0" indent="0" algn="l" defTabSz="609555"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gvaclassify</a:t>
            </a: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model= person-attributes-recognition-crossroad-0230.xml model-proc= person-attributes-recognition-crossroad-0230.json reclassify-interval=10 device=CPU object-class=person ! queue ! \</a:t>
            </a:r>
          </a:p>
          <a:p>
            <a:pPr marL="0" marR="0" lvl="0" indent="0" algn="l" defTabSz="609555"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gvaclassify</a:t>
            </a: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model= vehicle-attributes-recognition-barrier-0039.xml model-proc= vehicle-attributes-recognition-barrier-0039.json reclassify-interval=10 device=CPU object-class=vehicle ! queue ! \</a:t>
            </a:r>
          </a:p>
          <a:p>
            <a:pPr marL="0" marR="0" lvl="0" indent="0" algn="l" defTabSz="609555"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gvawatermark</a:t>
            </a: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 </a:t>
            </a:r>
            <a:r>
              <a:rPr kumimoji="0" lang="en-US" sz="14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videoconvert</a:t>
            </a: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 </a:t>
            </a:r>
            <a:r>
              <a:rPr kumimoji="0" lang="en-US" sz="14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fpsdisplaysink</a:t>
            </a: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video-sink=</a:t>
            </a:r>
            <a:r>
              <a:rPr kumimoji="0" lang="en-US" sz="14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xvimagesink</a:t>
            </a:r>
            <a:r>
              <a:rPr kumimoji="0" lang="en-US" sz="14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sync=true</a:t>
            </a:r>
          </a:p>
        </p:txBody>
      </p:sp>
      <p:pic>
        <p:nvPicPr>
          <p:cNvPr id="6" name="Picture 5" descr="A picture containing road, man&#10;&#10;Description automatically generated">
            <a:extLst>
              <a:ext uri="{FF2B5EF4-FFF2-40B4-BE49-F238E27FC236}">
                <a16:creationId xmlns:a16="http://schemas.microsoft.com/office/drawing/2014/main" id="{B7D62136-CA80-497E-8549-E1B954132EAE}"/>
              </a:ext>
            </a:extLst>
          </p:cNvPr>
          <p:cNvPicPr>
            <a:picLocks noChangeAspect="1"/>
          </p:cNvPicPr>
          <p:nvPr/>
        </p:nvPicPr>
        <p:blipFill rotWithShape="1">
          <a:blip r:embed="rId3"/>
          <a:srcRect t="7497"/>
          <a:stretch/>
        </p:blipFill>
        <p:spPr>
          <a:xfrm>
            <a:off x="7645814" y="1929968"/>
            <a:ext cx="4219566" cy="2348029"/>
          </a:xfrm>
          <a:prstGeom prst="rect">
            <a:avLst/>
          </a:prstGeom>
        </p:spPr>
      </p:pic>
      <p:sp>
        <p:nvSpPr>
          <p:cNvPr id="7" name="TextBox 6">
            <a:extLst>
              <a:ext uri="{FF2B5EF4-FFF2-40B4-BE49-F238E27FC236}">
                <a16:creationId xmlns:a16="http://schemas.microsoft.com/office/drawing/2014/main" id="{88294968-A139-4EF1-A5A6-FD6C3DA7F3E3}"/>
              </a:ext>
            </a:extLst>
          </p:cNvPr>
          <p:cNvSpPr txBox="1"/>
          <p:nvPr/>
        </p:nvSpPr>
        <p:spPr>
          <a:xfrm>
            <a:off x="561320" y="3262745"/>
            <a:ext cx="582675" cy="169277"/>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Intel Clear"/>
                <a:ea typeface="+mn-ea"/>
                <a:cs typeface="+mn-cs"/>
              </a:rPr>
              <a:t>Input</a:t>
            </a:r>
          </a:p>
        </p:txBody>
      </p:sp>
      <p:sp>
        <p:nvSpPr>
          <p:cNvPr id="21" name="TextBox 20">
            <a:extLst>
              <a:ext uri="{FF2B5EF4-FFF2-40B4-BE49-F238E27FC236}">
                <a16:creationId xmlns:a16="http://schemas.microsoft.com/office/drawing/2014/main" id="{24062BE3-5DC4-4FE5-AD36-9A5A32ED74C9}"/>
              </a:ext>
            </a:extLst>
          </p:cNvPr>
          <p:cNvSpPr txBox="1"/>
          <p:nvPr/>
        </p:nvSpPr>
        <p:spPr>
          <a:xfrm>
            <a:off x="1236241" y="3271862"/>
            <a:ext cx="824392" cy="338554"/>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Intel Clear"/>
                <a:ea typeface="+mn-ea"/>
                <a:cs typeface="+mn-cs"/>
              </a:rPr>
              <a:t>HW/SW</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Intel Clear"/>
                <a:ea typeface="+mn-ea"/>
                <a:cs typeface="+mn-cs"/>
              </a:rPr>
              <a:t>Decode</a:t>
            </a:r>
          </a:p>
        </p:txBody>
      </p:sp>
      <p:sp>
        <p:nvSpPr>
          <p:cNvPr id="22" name="TextBox 21">
            <a:extLst>
              <a:ext uri="{FF2B5EF4-FFF2-40B4-BE49-F238E27FC236}">
                <a16:creationId xmlns:a16="http://schemas.microsoft.com/office/drawing/2014/main" id="{17BFF8B4-800C-4B6C-B862-716A5157F459}"/>
              </a:ext>
            </a:extLst>
          </p:cNvPr>
          <p:cNvSpPr txBox="1"/>
          <p:nvPr/>
        </p:nvSpPr>
        <p:spPr>
          <a:xfrm>
            <a:off x="2127828" y="3271862"/>
            <a:ext cx="824392" cy="507831"/>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A23F0"/>
                </a:solidFill>
                <a:effectLst/>
                <a:uLnTx/>
                <a:uFillTx/>
                <a:latin typeface="Intel Clear"/>
                <a:ea typeface="+mn-ea"/>
                <a:cs typeface="+mn-cs"/>
              </a:rPr>
              <a:t>Person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A23F0"/>
                </a:solidFill>
                <a:effectLst/>
                <a:uLnTx/>
                <a:uFillTx/>
                <a:latin typeface="Intel Clear"/>
                <a:ea typeface="+mn-ea"/>
                <a:cs typeface="+mn-cs"/>
              </a:rPr>
              <a:t>Vehicle Detection</a:t>
            </a:r>
          </a:p>
        </p:txBody>
      </p:sp>
      <p:sp>
        <p:nvSpPr>
          <p:cNvPr id="33" name="TextBox 32">
            <a:extLst>
              <a:ext uri="{FF2B5EF4-FFF2-40B4-BE49-F238E27FC236}">
                <a16:creationId xmlns:a16="http://schemas.microsoft.com/office/drawing/2014/main" id="{E5B8AED9-338E-4029-A1CA-734E55983D68}"/>
              </a:ext>
            </a:extLst>
          </p:cNvPr>
          <p:cNvSpPr txBox="1"/>
          <p:nvPr/>
        </p:nvSpPr>
        <p:spPr>
          <a:xfrm>
            <a:off x="3019417" y="3270303"/>
            <a:ext cx="824392" cy="338554"/>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A23F0"/>
                </a:solidFill>
                <a:effectLst/>
                <a:uLnTx/>
                <a:uFillTx/>
                <a:latin typeface="Intel Clear"/>
                <a:ea typeface="+mn-ea"/>
                <a:cs typeface="+mn-cs"/>
              </a:rPr>
              <a:t>Object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A23F0"/>
                </a:solidFill>
                <a:effectLst/>
                <a:uLnTx/>
                <a:uFillTx/>
                <a:latin typeface="Intel Clear"/>
                <a:ea typeface="+mn-ea"/>
                <a:cs typeface="+mn-cs"/>
              </a:rPr>
              <a:t>Tracking</a:t>
            </a:r>
          </a:p>
        </p:txBody>
      </p:sp>
      <p:sp>
        <p:nvSpPr>
          <p:cNvPr id="36" name="TextBox 35">
            <a:extLst>
              <a:ext uri="{FF2B5EF4-FFF2-40B4-BE49-F238E27FC236}">
                <a16:creationId xmlns:a16="http://schemas.microsoft.com/office/drawing/2014/main" id="{C23FB658-9F2A-4FA6-95AC-4D8A917E868E}"/>
              </a:ext>
            </a:extLst>
          </p:cNvPr>
          <p:cNvSpPr txBox="1"/>
          <p:nvPr/>
        </p:nvSpPr>
        <p:spPr>
          <a:xfrm>
            <a:off x="3911003" y="3270303"/>
            <a:ext cx="824392" cy="507831"/>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A23F0"/>
                </a:solidFill>
                <a:effectLst/>
                <a:uLnTx/>
                <a:uFillTx/>
                <a:latin typeface="Intel Clear"/>
                <a:ea typeface="+mn-ea"/>
                <a:cs typeface="+mn-cs"/>
              </a:rPr>
              <a:t>Person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A23F0"/>
                </a:solidFill>
                <a:effectLst/>
                <a:uLnTx/>
                <a:uFillTx/>
                <a:latin typeface="Intel Clear"/>
                <a:ea typeface="+mn-ea"/>
                <a:cs typeface="+mn-cs"/>
              </a:rPr>
              <a:t>Attributes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A23F0"/>
                </a:solidFill>
                <a:effectLst/>
                <a:uLnTx/>
                <a:uFillTx/>
                <a:latin typeface="Intel Clear"/>
                <a:ea typeface="+mn-ea"/>
                <a:cs typeface="+mn-cs"/>
              </a:rPr>
              <a:t>Recognition</a:t>
            </a:r>
          </a:p>
        </p:txBody>
      </p:sp>
      <p:sp>
        <p:nvSpPr>
          <p:cNvPr id="37" name="TextBox 36">
            <a:extLst>
              <a:ext uri="{FF2B5EF4-FFF2-40B4-BE49-F238E27FC236}">
                <a16:creationId xmlns:a16="http://schemas.microsoft.com/office/drawing/2014/main" id="{4B220382-454A-40EE-A42A-95424202E828}"/>
              </a:ext>
            </a:extLst>
          </p:cNvPr>
          <p:cNvSpPr txBox="1"/>
          <p:nvPr/>
        </p:nvSpPr>
        <p:spPr>
          <a:xfrm>
            <a:off x="4802589" y="3270303"/>
            <a:ext cx="824392" cy="507831"/>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A23F0"/>
                </a:solidFill>
                <a:effectLst/>
                <a:uLnTx/>
                <a:uFillTx/>
                <a:latin typeface="Intel Clear"/>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A23F0"/>
                </a:solidFill>
                <a:effectLst/>
                <a:uLnTx/>
                <a:uFillTx/>
                <a:latin typeface="Intel Clear"/>
                <a:ea typeface="+mn-ea"/>
                <a:cs typeface="+mn-cs"/>
              </a:rPr>
              <a:t>Attributes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A23F0"/>
                </a:solidFill>
                <a:effectLst/>
                <a:uLnTx/>
                <a:uFillTx/>
                <a:latin typeface="Intel Clear"/>
                <a:ea typeface="+mn-ea"/>
                <a:cs typeface="+mn-cs"/>
              </a:rPr>
              <a:t>Recognition</a:t>
            </a:r>
          </a:p>
        </p:txBody>
      </p:sp>
      <p:sp>
        <p:nvSpPr>
          <p:cNvPr id="38" name="TextBox 37">
            <a:extLst>
              <a:ext uri="{FF2B5EF4-FFF2-40B4-BE49-F238E27FC236}">
                <a16:creationId xmlns:a16="http://schemas.microsoft.com/office/drawing/2014/main" id="{9483DB5F-3786-4E6A-8D40-1E66CF7ACAF6}"/>
              </a:ext>
            </a:extLst>
          </p:cNvPr>
          <p:cNvSpPr txBox="1"/>
          <p:nvPr/>
        </p:nvSpPr>
        <p:spPr>
          <a:xfrm>
            <a:off x="5862638" y="3270303"/>
            <a:ext cx="824392" cy="169277"/>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A23F0"/>
                </a:solidFill>
                <a:effectLst/>
                <a:uLnTx/>
                <a:uFillTx/>
                <a:latin typeface="Intel Clear"/>
                <a:ea typeface="+mn-ea"/>
                <a:cs typeface="+mn-cs"/>
              </a:rPr>
              <a:t>Watermark</a:t>
            </a:r>
          </a:p>
        </p:txBody>
      </p:sp>
      <p:sp>
        <p:nvSpPr>
          <p:cNvPr id="39" name="TextBox 38">
            <a:extLst>
              <a:ext uri="{FF2B5EF4-FFF2-40B4-BE49-F238E27FC236}">
                <a16:creationId xmlns:a16="http://schemas.microsoft.com/office/drawing/2014/main" id="{58B63C4A-73D3-4BCB-868E-90500EB9550A}"/>
              </a:ext>
            </a:extLst>
          </p:cNvPr>
          <p:cNvSpPr txBox="1"/>
          <p:nvPr/>
        </p:nvSpPr>
        <p:spPr>
          <a:xfrm>
            <a:off x="6912149" y="3271862"/>
            <a:ext cx="682704" cy="338554"/>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Intel Clear"/>
                <a:ea typeface="+mn-ea"/>
                <a:cs typeface="+mn-cs"/>
              </a:rPr>
              <a:t>Render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Intel Clear"/>
                <a:ea typeface="+mn-ea"/>
                <a:cs typeface="+mn-cs"/>
              </a:rPr>
              <a:t>On Screen</a:t>
            </a:r>
          </a:p>
        </p:txBody>
      </p:sp>
    </p:spTree>
    <p:extLst>
      <p:ext uri="{BB962C8B-B14F-4D97-AF65-F5344CB8AC3E}">
        <p14:creationId xmlns:p14="http://schemas.microsoft.com/office/powerpoint/2010/main" val="183127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87FA2D-5AF5-4B78-A9CB-F5101C4A7025}"/>
              </a:ext>
            </a:extLst>
          </p:cNvPr>
          <p:cNvSpPr>
            <a:spLocks noGrp="1"/>
          </p:cNvSpPr>
          <p:nvPr>
            <p:ph type="sldNum" sz="quarter"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a:ln>
                  <a:noFill/>
                </a:ln>
                <a:solidFill>
                  <a:srgbClr val="000000"/>
                </a:solidFill>
                <a:effectLst/>
                <a:uLnTx/>
                <a:uFillTx/>
                <a:latin typeface="Intel Clear"/>
                <a:ea typeface="+mn-ea"/>
                <a:cs typeface="Intel Clear"/>
              </a:rPr>
              <a:pPr marL="0" marR="0" lvl="0" indent="0" algn="r" defTabSz="609585" rtl="0" eaLnBrk="1" fontAlgn="auto" latinLnBrk="0" hangingPunct="1">
                <a:lnSpc>
                  <a:spcPct val="100000"/>
                </a:lnSpc>
                <a:spcBef>
                  <a:spcPts val="0"/>
                </a:spcBef>
                <a:spcAft>
                  <a:spcPts val="0"/>
                </a:spcAft>
                <a:buClrTx/>
                <a:buSzTx/>
                <a:buFontTx/>
                <a:buNone/>
                <a:tabLst/>
                <a:defRPr/>
              </a:pPr>
              <a:t>8</a:t>
            </a:fld>
            <a:endParaRPr kumimoji="0" lang="en-US" sz="1067" b="0" i="0" u="none" strike="noStrike" kern="1200" cap="none" spc="0" normalizeH="0" baseline="0" noProof="0" dirty="0">
              <a:ln>
                <a:noFill/>
              </a:ln>
              <a:solidFill>
                <a:srgbClr val="000000"/>
              </a:solidFill>
              <a:effectLst/>
              <a:uLnTx/>
              <a:uFillTx/>
              <a:latin typeface="Intel Clear"/>
              <a:ea typeface="+mn-ea"/>
              <a:cs typeface="Intel Clear"/>
            </a:endParaRPr>
          </a:p>
        </p:txBody>
      </p:sp>
      <p:sp>
        <p:nvSpPr>
          <p:cNvPr id="4" name="Title 3">
            <a:extLst>
              <a:ext uri="{FF2B5EF4-FFF2-40B4-BE49-F238E27FC236}">
                <a16:creationId xmlns:a16="http://schemas.microsoft.com/office/drawing/2014/main" id="{0566F063-87F1-45E1-82AF-EFD5928BAE17}"/>
              </a:ext>
            </a:extLst>
          </p:cNvPr>
          <p:cNvSpPr>
            <a:spLocks noGrp="1"/>
          </p:cNvSpPr>
          <p:nvPr>
            <p:ph type="title"/>
          </p:nvPr>
        </p:nvSpPr>
        <p:spPr/>
        <p:txBody>
          <a:bodyPr/>
          <a:lstStyle/>
          <a:p>
            <a:r>
              <a:rPr lang="en-US" dirty="0"/>
              <a:t>Under the hood: dl streamer</a:t>
            </a:r>
          </a:p>
        </p:txBody>
      </p:sp>
      <p:sp>
        <p:nvSpPr>
          <p:cNvPr id="5" name="Footer Placeholder 4">
            <a:extLst>
              <a:ext uri="{FF2B5EF4-FFF2-40B4-BE49-F238E27FC236}">
                <a16:creationId xmlns:a16="http://schemas.microsoft.com/office/drawing/2014/main" id="{300957B8-2998-4C8B-B35D-B617A6209848}"/>
              </a:ext>
            </a:extLst>
          </p:cNvPr>
          <p:cNvSpPr>
            <a:spLocks noGrp="1"/>
          </p:cNvSpPr>
          <p:nvPr>
            <p:ph type="ftr" sz="quarter" idx="3"/>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33" b="1" i="0" u="none" strike="noStrike" kern="1200" cap="none" spc="400" normalizeH="0" baseline="0" noProof="0">
                <a:ln>
                  <a:noFill/>
                </a:ln>
                <a:solidFill>
                  <a:srgbClr val="000000"/>
                </a:solidFill>
                <a:effectLst/>
                <a:uLnTx/>
                <a:uFillTx/>
                <a:latin typeface="Intel Clear"/>
                <a:ea typeface="+mn-ea"/>
                <a:cs typeface="Intel Clear"/>
              </a:rPr>
              <a:t>INTEL® DISTRIBUTION OF O</a:t>
            </a:r>
            <a:r>
              <a:rPr kumimoji="0" lang="en-US" sz="800" b="1" i="0" u="none" strike="noStrike" kern="1200" cap="none" spc="400" normalizeH="0" baseline="0" noProof="0">
                <a:ln>
                  <a:noFill/>
                </a:ln>
                <a:solidFill>
                  <a:srgbClr val="000000"/>
                </a:solidFill>
                <a:effectLst/>
                <a:uLnTx/>
                <a:uFillTx/>
                <a:latin typeface="Intel Clear"/>
                <a:ea typeface="+mn-ea"/>
                <a:cs typeface="Intel Clear"/>
              </a:rPr>
              <a:t>PEN</a:t>
            </a:r>
            <a:r>
              <a:rPr kumimoji="0" lang="en-US" sz="933" b="1" i="0" u="none" strike="noStrike" kern="1200" cap="none" spc="400" normalizeH="0" baseline="0" noProof="0">
                <a:ln>
                  <a:noFill/>
                </a:ln>
                <a:solidFill>
                  <a:srgbClr val="000000"/>
                </a:solidFill>
                <a:effectLst/>
                <a:uLnTx/>
                <a:uFillTx/>
                <a:latin typeface="Intel Clear"/>
                <a:ea typeface="+mn-ea"/>
                <a:cs typeface="Intel Clear"/>
              </a:rPr>
              <a:t>VINO™ TOOLKIT</a:t>
            </a:r>
          </a:p>
        </p:txBody>
      </p:sp>
      <p:grpSp>
        <p:nvGrpSpPr>
          <p:cNvPr id="31" name="Group 30">
            <a:extLst>
              <a:ext uri="{FF2B5EF4-FFF2-40B4-BE49-F238E27FC236}">
                <a16:creationId xmlns:a16="http://schemas.microsoft.com/office/drawing/2014/main" id="{E4A64862-DA83-41A5-85EF-56426EF4A512}"/>
              </a:ext>
            </a:extLst>
          </p:cNvPr>
          <p:cNvGrpSpPr/>
          <p:nvPr/>
        </p:nvGrpSpPr>
        <p:grpSpPr>
          <a:xfrm>
            <a:off x="646996" y="1626377"/>
            <a:ext cx="10482093" cy="4267479"/>
            <a:chOff x="410363" y="1000792"/>
            <a:chExt cx="8020841" cy="3449996"/>
          </a:xfrm>
        </p:grpSpPr>
        <p:sp>
          <p:nvSpPr>
            <p:cNvPr id="6" name="Rectangle 5">
              <a:extLst>
                <a:ext uri="{FF2B5EF4-FFF2-40B4-BE49-F238E27FC236}">
                  <a16:creationId xmlns:a16="http://schemas.microsoft.com/office/drawing/2014/main" id="{2795571A-6C82-41E1-A046-3689FA94B399}"/>
                </a:ext>
              </a:extLst>
            </p:cNvPr>
            <p:cNvSpPr/>
            <p:nvPr/>
          </p:nvSpPr>
          <p:spPr>
            <a:xfrm>
              <a:off x="1610821" y="2068083"/>
              <a:ext cx="2839235" cy="1102109"/>
            </a:xfrm>
            <a:prstGeom prst="rect">
              <a:avLst/>
            </a:prstGeom>
            <a:solidFill>
              <a:schemeClr val="bg2">
                <a:lumMod val="60000"/>
                <a:lumOff val="40000"/>
              </a:schemeClr>
            </a:solid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3C71"/>
                  </a:solidFill>
                  <a:effectLst/>
                  <a:uLnTx/>
                  <a:uFillTx/>
                  <a:latin typeface="Intel Clear"/>
                  <a:ea typeface="+mn-ea"/>
                  <a:cs typeface="+mn-cs"/>
                </a:rPr>
                <a:t>GStreamer Media Plugins (Standard)</a:t>
              </a:r>
            </a:p>
          </p:txBody>
        </p:sp>
        <p:sp>
          <p:nvSpPr>
            <p:cNvPr id="7" name="Rectangle 6">
              <a:extLst>
                <a:ext uri="{FF2B5EF4-FFF2-40B4-BE49-F238E27FC236}">
                  <a16:creationId xmlns:a16="http://schemas.microsoft.com/office/drawing/2014/main" id="{B970D65A-FBC0-4265-942D-05AED168706F}"/>
                </a:ext>
              </a:extLst>
            </p:cNvPr>
            <p:cNvSpPr/>
            <p:nvPr/>
          </p:nvSpPr>
          <p:spPr>
            <a:xfrm>
              <a:off x="1610821" y="3370589"/>
              <a:ext cx="6820383" cy="624387"/>
            </a:xfrm>
            <a:prstGeom prst="rect">
              <a:avLst/>
            </a:prstGeom>
            <a:solidFill>
              <a:schemeClr val="bg1"/>
            </a:solid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Intel Clear"/>
                <a:ea typeface="+mn-ea"/>
                <a:cs typeface="+mn-cs"/>
              </a:endParaRPr>
            </a:p>
          </p:txBody>
        </p:sp>
        <p:sp>
          <p:nvSpPr>
            <p:cNvPr id="8" name="Rectangle 7">
              <a:extLst>
                <a:ext uri="{FF2B5EF4-FFF2-40B4-BE49-F238E27FC236}">
                  <a16:creationId xmlns:a16="http://schemas.microsoft.com/office/drawing/2014/main" id="{2A78DD3C-674A-462C-BF51-D90E54D374C0}"/>
                </a:ext>
              </a:extLst>
            </p:cNvPr>
            <p:cNvSpPr/>
            <p:nvPr/>
          </p:nvSpPr>
          <p:spPr>
            <a:xfrm>
              <a:off x="4689682" y="2068083"/>
              <a:ext cx="3725945" cy="1102109"/>
            </a:xfrm>
            <a:prstGeom prst="rect">
              <a:avLst/>
            </a:prstGeom>
            <a:solidFill>
              <a:srgbClr val="6A23F0"/>
            </a:solidFill>
            <a:ln w="28575">
              <a:solidFill>
                <a:srgbClr val="6A23F0"/>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t">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Intel Clear"/>
                  <a:ea typeface="+mn-ea"/>
                  <a:cs typeface="+mn-cs"/>
                </a:rPr>
                <a:t>DL Streamer - GStreamer Video Analytics (GVA) Plugin</a:t>
              </a:r>
            </a:p>
          </p:txBody>
        </p:sp>
        <p:sp>
          <p:nvSpPr>
            <p:cNvPr id="13" name="Rectangle 12">
              <a:extLst>
                <a:ext uri="{FF2B5EF4-FFF2-40B4-BE49-F238E27FC236}">
                  <a16:creationId xmlns:a16="http://schemas.microsoft.com/office/drawing/2014/main" id="{E9F00574-E032-4E72-B67F-FDB879238F1B}"/>
                </a:ext>
              </a:extLst>
            </p:cNvPr>
            <p:cNvSpPr/>
            <p:nvPr/>
          </p:nvSpPr>
          <p:spPr>
            <a:xfrm>
              <a:off x="1823864" y="3501146"/>
              <a:ext cx="1187738" cy="381405"/>
            </a:xfrm>
            <a:prstGeom prst="rect">
              <a:avLst/>
            </a:prstGeom>
            <a:solidFill>
              <a:srgbClr val="6E8FAB">
                <a:alpha val="39000"/>
              </a:srgbClr>
            </a:solid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lIns="0" rIns="0" rtlCol="0" anchor="ctr">
              <a:norm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3C71"/>
                  </a:solidFill>
                  <a:effectLst/>
                  <a:uLnTx/>
                  <a:uFillTx/>
                  <a:latin typeface="Intel Clear"/>
                  <a:ea typeface="+mn-ea"/>
                  <a:cs typeface="+mn-cs"/>
                </a:rPr>
                <a:t>VAAPI</a:t>
              </a:r>
            </a:p>
          </p:txBody>
        </p:sp>
        <p:sp>
          <p:nvSpPr>
            <p:cNvPr id="14" name="Rectangle 13">
              <a:extLst>
                <a:ext uri="{FF2B5EF4-FFF2-40B4-BE49-F238E27FC236}">
                  <a16:creationId xmlns:a16="http://schemas.microsoft.com/office/drawing/2014/main" id="{925440CF-2E60-4CCC-A5B3-5452049524A4}"/>
                </a:ext>
              </a:extLst>
            </p:cNvPr>
            <p:cNvSpPr/>
            <p:nvPr/>
          </p:nvSpPr>
          <p:spPr>
            <a:xfrm>
              <a:off x="4746830" y="3501146"/>
              <a:ext cx="1808465" cy="381406"/>
            </a:xfrm>
            <a:prstGeom prst="rect">
              <a:avLst/>
            </a:prstGeom>
            <a:solidFill>
              <a:srgbClr val="6A23F0"/>
            </a:solidFill>
            <a:ln w="28575">
              <a:solidFill>
                <a:srgbClr val="6A23F0"/>
              </a:solidFill>
            </a:ln>
            <a:effectLst/>
          </p:spPr>
          <p:style>
            <a:lnRef idx="1">
              <a:schemeClr val="accent1"/>
            </a:lnRef>
            <a:fillRef idx="3">
              <a:schemeClr val="accent1"/>
            </a:fillRef>
            <a:effectRef idx="2">
              <a:schemeClr val="accent1"/>
            </a:effectRef>
            <a:fontRef idx="minor">
              <a:schemeClr val="lt1"/>
            </a:fontRef>
          </p:style>
          <p:txBody>
            <a:bodyPr lIns="0" rIns="0" rtlCol="0" anchor="ctr">
              <a:normAutofit fontScale="70000" lnSpcReduction="20000"/>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Intel Clear"/>
                  <a:ea typeface="+mn-ea"/>
                  <a:cs typeface="+mn-cs"/>
                </a:rPr>
                <a:t>Intel® Distribution of </a:t>
              </a:r>
              <a:r>
                <a:rPr kumimoji="0" lang="en-US" sz="1400" b="1" i="0" u="none" strike="noStrike" kern="1200" cap="none" spc="0" normalizeH="0" baseline="0" noProof="0" dirty="0" err="1">
                  <a:ln>
                    <a:noFill/>
                  </a:ln>
                  <a:solidFill>
                    <a:prstClr val="white"/>
                  </a:solidFill>
                  <a:effectLst/>
                  <a:uLnTx/>
                  <a:uFillTx/>
                  <a:latin typeface="Intel Clear"/>
                  <a:ea typeface="+mn-ea"/>
                  <a:cs typeface="+mn-cs"/>
                </a:rPr>
                <a:t>OpenVINO</a:t>
              </a:r>
              <a:r>
                <a:rPr kumimoji="0" lang="en-US" sz="1400" b="1" i="0" u="none" strike="noStrike" kern="1200" cap="none" spc="0" normalizeH="0" baseline="0" noProof="0" dirty="0">
                  <a:ln>
                    <a:noFill/>
                  </a:ln>
                  <a:solidFill>
                    <a:prstClr val="white"/>
                  </a:solidFill>
                  <a:effectLst/>
                  <a:uLnTx/>
                  <a:uFillTx/>
                  <a:latin typeface="Intel Clear"/>
                  <a:ea typeface="+mn-ea"/>
                  <a:cs typeface="+mn-cs"/>
                </a:rPr>
                <a:t>™ toolkit Deep Learning </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Intel Clear"/>
                  <a:ea typeface="+mn-ea"/>
                  <a:cs typeface="+mn-cs"/>
                </a:rPr>
                <a:t>Inference Engine</a:t>
              </a:r>
            </a:p>
          </p:txBody>
        </p:sp>
        <p:sp>
          <p:nvSpPr>
            <p:cNvPr id="15" name="Rectangle 14">
              <a:extLst>
                <a:ext uri="{FF2B5EF4-FFF2-40B4-BE49-F238E27FC236}">
                  <a16:creationId xmlns:a16="http://schemas.microsoft.com/office/drawing/2014/main" id="{F30F43F8-30B2-4FA0-BE0D-E116DDC991CE}"/>
                </a:ext>
              </a:extLst>
            </p:cNvPr>
            <p:cNvSpPr/>
            <p:nvPr/>
          </p:nvSpPr>
          <p:spPr>
            <a:xfrm>
              <a:off x="1683182" y="2583657"/>
              <a:ext cx="882917" cy="490349"/>
            </a:xfrm>
            <a:prstGeom prst="rect">
              <a:avLst/>
            </a:prstGeom>
            <a:solidFill>
              <a:schemeClr val="bg2">
                <a:lumMod val="60000"/>
                <a:lumOff val="40000"/>
              </a:schemeClr>
            </a:solid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3C71"/>
                  </a:solidFill>
                  <a:effectLst/>
                  <a:uLnTx/>
                  <a:uFillTx/>
                  <a:latin typeface="Intel Clear"/>
                  <a:ea typeface="+mn-ea"/>
                  <a:cs typeface="+mn-cs"/>
                </a:rPr>
                <a:t>Decode </a:t>
              </a:r>
            </a:p>
          </p:txBody>
        </p:sp>
        <p:sp>
          <p:nvSpPr>
            <p:cNvPr id="16" name="Rectangle 15">
              <a:extLst>
                <a:ext uri="{FF2B5EF4-FFF2-40B4-BE49-F238E27FC236}">
                  <a16:creationId xmlns:a16="http://schemas.microsoft.com/office/drawing/2014/main" id="{5BF4A2F9-0006-4DCF-8015-92474C959997}"/>
                </a:ext>
              </a:extLst>
            </p:cNvPr>
            <p:cNvSpPr/>
            <p:nvPr/>
          </p:nvSpPr>
          <p:spPr>
            <a:xfrm>
              <a:off x="4746829" y="2588069"/>
              <a:ext cx="850169" cy="490349"/>
            </a:xfrm>
            <a:prstGeom prst="rect">
              <a:avLst/>
            </a:prstGeom>
            <a:solidFill>
              <a:srgbClr val="6A23F0"/>
            </a:solidFill>
            <a:ln w="28575">
              <a:solidFill>
                <a:srgbClr val="6A23F0"/>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Intel Clear"/>
                  <a:ea typeface="+mn-ea"/>
                  <a:cs typeface="+mn-cs"/>
                </a:rPr>
                <a:t>Detect</a:t>
              </a:r>
            </a:p>
          </p:txBody>
        </p:sp>
        <p:sp>
          <p:nvSpPr>
            <p:cNvPr id="17" name="Rectangle 16">
              <a:extLst>
                <a:ext uri="{FF2B5EF4-FFF2-40B4-BE49-F238E27FC236}">
                  <a16:creationId xmlns:a16="http://schemas.microsoft.com/office/drawing/2014/main" id="{0D57A620-996A-4149-AC1E-60624D5BD9E5}"/>
                </a:ext>
              </a:extLst>
            </p:cNvPr>
            <p:cNvSpPr/>
            <p:nvPr/>
          </p:nvSpPr>
          <p:spPr>
            <a:xfrm>
              <a:off x="5715958" y="2584419"/>
              <a:ext cx="822344" cy="490349"/>
            </a:xfrm>
            <a:prstGeom prst="rect">
              <a:avLst/>
            </a:prstGeom>
            <a:solidFill>
              <a:srgbClr val="6A23F0"/>
            </a:solidFill>
            <a:ln w="28575">
              <a:solidFill>
                <a:srgbClr val="6A23F0"/>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Intel Clear"/>
                  <a:ea typeface="+mn-ea"/>
                  <a:cs typeface="+mn-cs"/>
                </a:rPr>
                <a:t>Classify</a:t>
              </a:r>
            </a:p>
          </p:txBody>
        </p:sp>
        <p:sp>
          <p:nvSpPr>
            <p:cNvPr id="18" name="Rectangle 17">
              <a:extLst>
                <a:ext uri="{FF2B5EF4-FFF2-40B4-BE49-F238E27FC236}">
                  <a16:creationId xmlns:a16="http://schemas.microsoft.com/office/drawing/2014/main" id="{25AB036C-6ACF-46B2-A877-7BCE31A9B323}"/>
                </a:ext>
              </a:extLst>
            </p:cNvPr>
            <p:cNvSpPr/>
            <p:nvPr/>
          </p:nvSpPr>
          <p:spPr>
            <a:xfrm>
              <a:off x="7598565" y="2583657"/>
              <a:ext cx="758350" cy="490349"/>
            </a:xfrm>
            <a:prstGeom prst="rect">
              <a:avLst/>
            </a:prstGeom>
            <a:solidFill>
              <a:srgbClr val="6A23F0"/>
            </a:solidFill>
            <a:ln w="28575">
              <a:solidFill>
                <a:srgbClr val="6A23F0"/>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Intel Clear"/>
                  <a:ea typeface="+mn-ea"/>
                  <a:cs typeface="+mn-cs"/>
                </a:rPr>
                <a:t>Publish</a:t>
              </a:r>
            </a:p>
          </p:txBody>
        </p:sp>
        <p:sp>
          <p:nvSpPr>
            <p:cNvPr id="19" name="Rectangle 18">
              <a:extLst>
                <a:ext uri="{FF2B5EF4-FFF2-40B4-BE49-F238E27FC236}">
                  <a16:creationId xmlns:a16="http://schemas.microsoft.com/office/drawing/2014/main" id="{83661A8F-ED13-4C26-B4D1-CB3106E71222}"/>
                </a:ext>
              </a:extLst>
            </p:cNvPr>
            <p:cNvSpPr/>
            <p:nvPr/>
          </p:nvSpPr>
          <p:spPr>
            <a:xfrm>
              <a:off x="1610821" y="1000792"/>
              <a:ext cx="6802697" cy="388172"/>
            </a:xfrm>
            <a:prstGeom prst="rect">
              <a:avLst/>
            </a:prstGeom>
            <a:solidFill>
              <a:schemeClr val="accent3">
                <a:lumMod val="20000"/>
                <a:lumOff val="80000"/>
              </a:schemeClr>
            </a:solid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3C71"/>
                  </a:solidFill>
                  <a:effectLst/>
                  <a:uLnTx/>
                  <a:uFillTx/>
                  <a:latin typeface="Intel Clear"/>
                  <a:ea typeface="+mn-ea"/>
                  <a:cs typeface="+mn-cs"/>
                </a:rPr>
                <a:t>Reference Application Designs </a:t>
              </a:r>
            </a:p>
          </p:txBody>
        </p:sp>
        <p:sp>
          <p:nvSpPr>
            <p:cNvPr id="20" name="Rectangle 19">
              <a:extLst>
                <a:ext uri="{FF2B5EF4-FFF2-40B4-BE49-F238E27FC236}">
                  <a16:creationId xmlns:a16="http://schemas.microsoft.com/office/drawing/2014/main" id="{475227BC-70A7-4F0B-95ED-9710824E96B4}"/>
                </a:ext>
              </a:extLst>
            </p:cNvPr>
            <p:cNvSpPr/>
            <p:nvPr/>
          </p:nvSpPr>
          <p:spPr>
            <a:xfrm>
              <a:off x="2656147" y="2583657"/>
              <a:ext cx="776111" cy="490349"/>
            </a:xfrm>
            <a:prstGeom prst="rect">
              <a:avLst/>
            </a:prstGeom>
            <a:solidFill>
              <a:schemeClr val="bg2">
                <a:lumMod val="60000"/>
                <a:lumOff val="40000"/>
              </a:schemeClr>
            </a:solid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3C71"/>
                  </a:solidFill>
                  <a:effectLst/>
                  <a:uLnTx/>
                  <a:uFillTx/>
                  <a:latin typeface="Intel Clear"/>
                  <a:ea typeface="+mn-ea"/>
                  <a:cs typeface="+mn-cs"/>
                </a:rPr>
                <a:t>VPP </a:t>
              </a:r>
            </a:p>
          </p:txBody>
        </p:sp>
        <p:sp>
          <p:nvSpPr>
            <p:cNvPr id="21" name="Rectangle 20">
              <a:extLst>
                <a:ext uri="{FF2B5EF4-FFF2-40B4-BE49-F238E27FC236}">
                  <a16:creationId xmlns:a16="http://schemas.microsoft.com/office/drawing/2014/main" id="{A49F2F4C-7050-4466-944C-0B1F2B4CD13A}"/>
                </a:ext>
              </a:extLst>
            </p:cNvPr>
            <p:cNvSpPr/>
            <p:nvPr/>
          </p:nvSpPr>
          <p:spPr>
            <a:xfrm>
              <a:off x="3522304" y="2578697"/>
              <a:ext cx="850169" cy="490349"/>
            </a:xfrm>
            <a:prstGeom prst="rect">
              <a:avLst/>
            </a:prstGeom>
            <a:solidFill>
              <a:schemeClr val="bg2">
                <a:lumMod val="60000"/>
                <a:lumOff val="40000"/>
              </a:schemeClr>
            </a:solid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3C71"/>
                  </a:solidFill>
                  <a:effectLst/>
                  <a:uLnTx/>
                  <a:uFillTx/>
                  <a:latin typeface="Intel Clear"/>
                  <a:ea typeface="+mn-ea"/>
                  <a:cs typeface="+mn-cs"/>
                </a:rPr>
                <a:t>Encode </a:t>
              </a:r>
            </a:p>
          </p:txBody>
        </p:sp>
        <p:sp>
          <p:nvSpPr>
            <p:cNvPr id="22" name="Rectangle 21">
              <a:extLst>
                <a:ext uri="{FF2B5EF4-FFF2-40B4-BE49-F238E27FC236}">
                  <a16:creationId xmlns:a16="http://schemas.microsoft.com/office/drawing/2014/main" id="{6FDEACDA-1C2F-40A7-94F8-D1042C0CAF21}"/>
                </a:ext>
              </a:extLst>
            </p:cNvPr>
            <p:cNvSpPr/>
            <p:nvPr/>
          </p:nvSpPr>
          <p:spPr>
            <a:xfrm>
              <a:off x="6657262" y="2584419"/>
              <a:ext cx="822344" cy="490349"/>
            </a:xfrm>
            <a:prstGeom prst="rect">
              <a:avLst/>
            </a:prstGeom>
            <a:solidFill>
              <a:srgbClr val="6A23F0"/>
            </a:solidFill>
            <a:ln w="28575">
              <a:solidFill>
                <a:srgbClr val="6A23F0"/>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Intel Clear"/>
                  <a:ea typeface="+mn-ea"/>
                  <a:cs typeface="+mn-cs"/>
                </a:rPr>
                <a:t>Track</a:t>
              </a:r>
            </a:p>
          </p:txBody>
        </p:sp>
        <p:sp>
          <p:nvSpPr>
            <p:cNvPr id="23" name="TextBox 22">
              <a:extLst>
                <a:ext uri="{FF2B5EF4-FFF2-40B4-BE49-F238E27FC236}">
                  <a16:creationId xmlns:a16="http://schemas.microsoft.com/office/drawing/2014/main" id="{92A00E17-7425-4D11-8711-89456416BAEB}"/>
                </a:ext>
              </a:extLst>
            </p:cNvPr>
            <p:cNvSpPr txBox="1"/>
            <p:nvPr/>
          </p:nvSpPr>
          <p:spPr>
            <a:xfrm>
              <a:off x="410363" y="4185433"/>
              <a:ext cx="922564" cy="265355"/>
            </a:xfrm>
            <a:prstGeom prst="rect">
              <a:avLst/>
            </a:prstGeom>
            <a:noFill/>
          </p:spPr>
          <p:txBody>
            <a:bodyPr vert="horz" wrap="square" lIns="0" tIns="0" rIns="0" bIns="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a:ln>
                    <a:noFill/>
                  </a:ln>
                  <a:solidFill>
                    <a:srgbClr val="003C71"/>
                  </a:solidFill>
                  <a:effectLst/>
                  <a:uLnTx/>
                  <a:uFillTx/>
                  <a:latin typeface="Intel Clear"/>
                  <a:ea typeface="+mn-ea"/>
                  <a:cs typeface="+mn-cs"/>
                </a:rPr>
                <a:t>Hardware</a:t>
              </a:r>
            </a:p>
          </p:txBody>
        </p:sp>
        <p:sp>
          <p:nvSpPr>
            <p:cNvPr id="24" name="TextBox 23">
              <a:extLst>
                <a:ext uri="{FF2B5EF4-FFF2-40B4-BE49-F238E27FC236}">
                  <a16:creationId xmlns:a16="http://schemas.microsoft.com/office/drawing/2014/main" id="{C24FD807-5549-43A5-BA6E-287CFCE49E1D}"/>
                </a:ext>
              </a:extLst>
            </p:cNvPr>
            <p:cNvSpPr txBox="1"/>
            <p:nvPr/>
          </p:nvSpPr>
          <p:spPr>
            <a:xfrm>
              <a:off x="410605" y="3388791"/>
              <a:ext cx="960425" cy="530709"/>
            </a:xfrm>
            <a:prstGeom prst="rect">
              <a:avLst/>
            </a:prstGeom>
            <a:noFill/>
          </p:spPr>
          <p:txBody>
            <a:bodyPr vert="horz" wrap="square" lIns="0" tIns="0" rIns="0" bIns="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a:ln>
                    <a:noFill/>
                  </a:ln>
                  <a:solidFill>
                    <a:srgbClr val="003C71"/>
                  </a:solidFill>
                  <a:effectLst/>
                  <a:uLnTx/>
                  <a:uFillTx/>
                  <a:latin typeface="Intel Clear"/>
                  <a:ea typeface="+mn-ea"/>
                  <a:cs typeface="+mn-cs"/>
                </a:rPr>
                <a:t>Runtime Libraries</a:t>
              </a:r>
            </a:p>
          </p:txBody>
        </p:sp>
        <p:sp>
          <p:nvSpPr>
            <p:cNvPr id="25" name="TextBox 24">
              <a:extLst>
                <a:ext uri="{FF2B5EF4-FFF2-40B4-BE49-F238E27FC236}">
                  <a16:creationId xmlns:a16="http://schemas.microsoft.com/office/drawing/2014/main" id="{CCC50000-CBC7-420C-B888-3D55484450B5}"/>
                </a:ext>
              </a:extLst>
            </p:cNvPr>
            <p:cNvSpPr txBox="1"/>
            <p:nvPr/>
          </p:nvSpPr>
          <p:spPr>
            <a:xfrm>
              <a:off x="410605" y="2410875"/>
              <a:ext cx="1111799" cy="530709"/>
            </a:xfrm>
            <a:prstGeom prst="rect">
              <a:avLst/>
            </a:prstGeom>
            <a:noFill/>
          </p:spPr>
          <p:txBody>
            <a:bodyPr vert="horz" wrap="square" lIns="0" tIns="0" rIns="0" bIns="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err="1">
                  <a:ln>
                    <a:noFill/>
                  </a:ln>
                  <a:solidFill>
                    <a:srgbClr val="003C71"/>
                  </a:solidFill>
                  <a:effectLst/>
                  <a:uLnTx/>
                  <a:uFillTx/>
                  <a:latin typeface="Intel Clear"/>
                  <a:ea typeface="+mn-ea"/>
                  <a:cs typeface="+mn-cs"/>
                </a:rPr>
                <a:t>GStreamer</a:t>
              </a:r>
              <a:br>
                <a:rPr kumimoji="0" lang="en-US" sz="2133" b="0" i="0" u="none" strike="noStrike" kern="1200" cap="none" spc="0" normalizeH="0" baseline="0" noProof="0">
                  <a:ln>
                    <a:noFill/>
                  </a:ln>
                  <a:solidFill>
                    <a:srgbClr val="003C71"/>
                  </a:solidFill>
                  <a:effectLst/>
                  <a:uLnTx/>
                  <a:uFillTx/>
                  <a:latin typeface="Intel Clear"/>
                  <a:ea typeface="+mn-ea"/>
                  <a:cs typeface="+mn-cs"/>
                </a:rPr>
              </a:br>
              <a:r>
                <a:rPr kumimoji="0" lang="en-US" sz="2133" b="0" i="0" u="none" strike="noStrike" kern="1200" cap="none" spc="0" normalizeH="0" baseline="0" noProof="0">
                  <a:ln>
                    <a:noFill/>
                  </a:ln>
                  <a:solidFill>
                    <a:srgbClr val="003C71"/>
                  </a:solidFill>
                  <a:effectLst/>
                  <a:uLnTx/>
                  <a:uFillTx/>
                  <a:latin typeface="Intel Clear"/>
                  <a:ea typeface="+mn-ea"/>
                  <a:cs typeface="+mn-cs"/>
                </a:rPr>
                <a:t>plugins</a:t>
              </a:r>
            </a:p>
          </p:txBody>
        </p:sp>
        <p:sp>
          <p:nvSpPr>
            <p:cNvPr id="26" name="Rectangle 25">
              <a:extLst>
                <a:ext uri="{FF2B5EF4-FFF2-40B4-BE49-F238E27FC236}">
                  <a16:creationId xmlns:a16="http://schemas.microsoft.com/office/drawing/2014/main" id="{E17CE089-A695-4B9D-AD67-9F6924DFD41E}"/>
                </a:ext>
              </a:extLst>
            </p:cNvPr>
            <p:cNvSpPr/>
            <p:nvPr/>
          </p:nvSpPr>
          <p:spPr>
            <a:xfrm>
              <a:off x="6690249" y="3488865"/>
              <a:ext cx="823344" cy="381406"/>
            </a:xfrm>
            <a:prstGeom prst="rect">
              <a:avLst/>
            </a:prstGeom>
            <a:solidFill>
              <a:srgbClr val="6A23F0"/>
            </a:solidFill>
            <a:ln w="28575">
              <a:solidFill>
                <a:srgbClr val="6A23F0"/>
              </a:solidFill>
            </a:ln>
            <a:effectLst/>
          </p:spPr>
          <p:style>
            <a:lnRef idx="1">
              <a:schemeClr val="accent1"/>
            </a:lnRef>
            <a:fillRef idx="3">
              <a:schemeClr val="accent1"/>
            </a:fillRef>
            <a:effectRef idx="2">
              <a:schemeClr val="accent1"/>
            </a:effectRef>
            <a:fontRef idx="minor">
              <a:schemeClr val="lt1"/>
            </a:fontRef>
          </p:style>
          <p:txBody>
            <a:bodyPr lIns="0" rIns="0" rtlCol="0" anchor="ctr">
              <a:norm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Intel Clear"/>
                  <a:ea typeface="+mn-ea"/>
                  <a:cs typeface="+mn-cs"/>
                </a:rPr>
                <a:t>OpenCV</a:t>
              </a:r>
            </a:p>
          </p:txBody>
        </p:sp>
        <p:sp>
          <p:nvSpPr>
            <p:cNvPr id="27" name="Rectangle 26">
              <a:extLst>
                <a:ext uri="{FF2B5EF4-FFF2-40B4-BE49-F238E27FC236}">
                  <a16:creationId xmlns:a16="http://schemas.microsoft.com/office/drawing/2014/main" id="{C1EC31B8-F74B-452C-A850-CB77F7000E1C}"/>
                </a:ext>
              </a:extLst>
            </p:cNvPr>
            <p:cNvSpPr/>
            <p:nvPr/>
          </p:nvSpPr>
          <p:spPr>
            <a:xfrm>
              <a:off x="7670354" y="3488865"/>
              <a:ext cx="686560" cy="381406"/>
            </a:xfrm>
            <a:prstGeom prst="rect">
              <a:avLst/>
            </a:prstGeom>
            <a:solidFill>
              <a:schemeClr val="bg1">
                <a:lumMod val="65000"/>
                <a:alpha val="39000"/>
              </a:schemeClr>
            </a:solid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lIns="0" rIns="0" rtlCol="0" anchor="ctr">
              <a:normAutofit fontScale="92500" lnSpcReduction="10000"/>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3C71"/>
                  </a:solidFill>
                  <a:effectLst/>
                  <a:uLnTx/>
                  <a:uFillTx/>
                  <a:latin typeface="Intel Clear"/>
                  <a:ea typeface="+mn-ea"/>
                  <a:cs typeface="+mn-cs"/>
                </a:rPr>
                <a:t>MQTT/ Kafka</a:t>
              </a:r>
            </a:p>
          </p:txBody>
        </p:sp>
        <p:sp>
          <p:nvSpPr>
            <p:cNvPr id="28" name="Rectangle 27">
              <a:extLst>
                <a:ext uri="{FF2B5EF4-FFF2-40B4-BE49-F238E27FC236}">
                  <a16:creationId xmlns:a16="http://schemas.microsoft.com/office/drawing/2014/main" id="{BAE57889-A805-4C5E-ACE7-02B5DDAB8957}"/>
                </a:ext>
              </a:extLst>
            </p:cNvPr>
            <p:cNvSpPr/>
            <p:nvPr/>
          </p:nvSpPr>
          <p:spPr>
            <a:xfrm>
              <a:off x="3183406" y="3484327"/>
              <a:ext cx="1187738" cy="396907"/>
            </a:xfrm>
            <a:prstGeom prst="rect">
              <a:avLst/>
            </a:prstGeom>
            <a:solidFill>
              <a:srgbClr val="6E8FAB">
                <a:alpha val="39000"/>
              </a:srgbClr>
            </a:solid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lIns="0" rIns="0" rtlCol="0" anchor="ctr">
              <a:norm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err="1">
                  <a:ln>
                    <a:noFill/>
                  </a:ln>
                  <a:solidFill>
                    <a:srgbClr val="003C71"/>
                  </a:solidFill>
                  <a:effectLst/>
                  <a:uLnTx/>
                  <a:uFillTx/>
                  <a:latin typeface="Intel Clear"/>
                  <a:ea typeface="+mn-ea"/>
                  <a:cs typeface="+mn-cs"/>
                </a:rPr>
                <a:t>Libav</a:t>
              </a:r>
              <a:endParaRPr kumimoji="0" lang="en-US" sz="1400" b="1" i="0" u="none" strike="noStrike" kern="1200" cap="none" spc="0" normalizeH="0" baseline="0" noProof="0">
                <a:ln>
                  <a:noFill/>
                </a:ln>
                <a:solidFill>
                  <a:srgbClr val="003C71"/>
                </a:solidFill>
                <a:effectLst/>
                <a:uLnTx/>
                <a:uFillTx/>
                <a:latin typeface="Intel Clear"/>
                <a:ea typeface="+mn-ea"/>
                <a:cs typeface="+mn-cs"/>
              </a:endParaRPr>
            </a:p>
          </p:txBody>
        </p:sp>
        <p:sp>
          <p:nvSpPr>
            <p:cNvPr id="29" name="TextBox 28">
              <a:extLst>
                <a:ext uri="{FF2B5EF4-FFF2-40B4-BE49-F238E27FC236}">
                  <a16:creationId xmlns:a16="http://schemas.microsoft.com/office/drawing/2014/main" id="{F1DB0B37-2A4E-4504-BC4D-A0324ADD507E}"/>
                </a:ext>
              </a:extLst>
            </p:cNvPr>
            <p:cNvSpPr txBox="1"/>
            <p:nvPr/>
          </p:nvSpPr>
          <p:spPr>
            <a:xfrm>
              <a:off x="410363" y="1071766"/>
              <a:ext cx="1111799" cy="265355"/>
            </a:xfrm>
            <a:prstGeom prst="rect">
              <a:avLst/>
            </a:prstGeom>
            <a:noFill/>
          </p:spPr>
          <p:txBody>
            <a:bodyPr vert="horz" wrap="square" lIns="0" tIns="0" rIns="0" bIns="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a:ln>
                    <a:noFill/>
                  </a:ln>
                  <a:solidFill>
                    <a:srgbClr val="003C71"/>
                  </a:solidFill>
                  <a:effectLst/>
                  <a:uLnTx/>
                  <a:uFillTx/>
                  <a:latin typeface="Intel Clear"/>
                  <a:ea typeface="+mn-ea"/>
                  <a:cs typeface="+mn-cs"/>
                </a:rPr>
                <a:t>Application</a:t>
              </a:r>
            </a:p>
          </p:txBody>
        </p:sp>
        <p:sp>
          <p:nvSpPr>
            <p:cNvPr id="30" name="Rectangle 29">
              <a:extLst>
                <a:ext uri="{FF2B5EF4-FFF2-40B4-BE49-F238E27FC236}">
                  <a16:creationId xmlns:a16="http://schemas.microsoft.com/office/drawing/2014/main" id="{E99CF859-042B-4163-B640-1594EE126619}"/>
                </a:ext>
              </a:extLst>
            </p:cNvPr>
            <p:cNvSpPr/>
            <p:nvPr/>
          </p:nvSpPr>
          <p:spPr>
            <a:xfrm>
              <a:off x="1610821" y="1516366"/>
              <a:ext cx="6802697" cy="388172"/>
            </a:xfrm>
            <a:prstGeom prst="rect">
              <a:avLst/>
            </a:prstGeom>
            <a:solidFill>
              <a:schemeClr val="bg2">
                <a:lumMod val="60000"/>
                <a:lumOff val="40000"/>
              </a:schemeClr>
            </a:solid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err="1">
                  <a:ln>
                    <a:noFill/>
                  </a:ln>
                  <a:solidFill>
                    <a:srgbClr val="003C71"/>
                  </a:solidFill>
                  <a:effectLst/>
                  <a:uLnTx/>
                  <a:uFillTx/>
                  <a:latin typeface="Intel Clear"/>
                  <a:ea typeface="+mn-ea"/>
                  <a:cs typeface="+mn-cs"/>
                </a:rPr>
                <a:t>GStreamer</a:t>
              </a:r>
              <a:r>
                <a:rPr kumimoji="0" lang="en-US" sz="1600" b="1" i="0" u="none" strike="noStrike" kern="1200" cap="none" spc="0" normalizeH="0" baseline="0" noProof="0">
                  <a:ln>
                    <a:noFill/>
                  </a:ln>
                  <a:solidFill>
                    <a:srgbClr val="003C71"/>
                  </a:solidFill>
                  <a:effectLst/>
                  <a:uLnTx/>
                  <a:uFillTx/>
                  <a:latin typeface="Intel Clear"/>
                  <a:ea typeface="+mn-ea"/>
                  <a:cs typeface="+mn-cs"/>
                </a:rPr>
                <a:t> framework </a:t>
              </a:r>
            </a:p>
          </p:txBody>
        </p:sp>
      </p:grpSp>
      <p:pic>
        <p:nvPicPr>
          <p:cNvPr id="32" name="Picture 31">
            <a:extLst>
              <a:ext uri="{FF2B5EF4-FFF2-40B4-BE49-F238E27FC236}">
                <a16:creationId xmlns:a16="http://schemas.microsoft.com/office/drawing/2014/main" id="{0110A299-D94A-413A-9F80-F60838B72255}"/>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936187" y="5536793"/>
            <a:ext cx="666391" cy="666391"/>
          </a:xfrm>
          <a:prstGeom prst="rect">
            <a:avLst/>
          </a:prstGeom>
          <a:effectLst/>
        </p:spPr>
      </p:pic>
      <p:pic>
        <p:nvPicPr>
          <p:cNvPr id="33" name="Picture 32">
            <a:extLst>
              <a:ext uri="{FF2B5EF4-FFF2-40B4-BE49-F238E27FC236}">
                <a16:creationId xmlns:a16="http://schemas.microsoft.com/office/drawing/2014/main" id="{252713C8-4794-42DB-8FEC-EF0547514230}"/>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2169117" y="5536792"/>
            <a:ext cx="666391" cy="658965"/>
          </a:xfrm>
          <a:prstGeom prst="rect">
            <a:avLst/>
          </a:prstGeom>
          <a:effectLst/>
        </p:spPr>
      </p:pic>
      <p:pic>
        <p:nvPicPr>
          <p:cNvPr id="34" name="Picture 33">
            <a:extLst>
              <a:ext uri="{FF2B5EF4-FFF2-40B4-BE49-F238E27FC236}">
                <a16:creationId xmlns:a16="http://schemas.microsoft.com/office/drawing/2014/main" id="{7C524E10-BF83-4D4F-8FDD-BF7B69C3C1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76503" y="5626252"/>
            <a:ext cx="1082563" cy="361859"/>
          </a:xfrm>
          <a:prstGeom prst="rect">
            <a:avLst/>
          </a:prstGeom>
        </p:spPr>
      </p:pic>
      <p:pic>
        <p:nvPicPr>
          <p:cNvPr id="35" name="Picture 34">
            <a:extLst>
              <a:ext uri="{FF2B5EF4-FFF2-40B4-BE49-F238E27FC236}">
                <a16:creationId xmlns:a16="http://schemas.microsoft.com/office/drawing/2014/main" id="{EA913163-F886-4EB9-AC0A-B71B6AF581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3295" y="5523011"/>
            <a:ext cx="658967" cy="658967"/>
          </a:xfrm>
          <a:prstGeom prst="rect">
            <a:avLst/>
          </a:prstGeom>
        </p:spPr>
      </p:pic>
      <p:pic>
        <p:nvPicPr>
          <p:cNvPr id="40" name="Picture 39">
            <a:extLst>
              <a:ext uri="{FF2B5EF4-FFF2-40B4-BE49-F238E27FC236}">
                <a16:creationId xmlns:a16="http://schemas.microsoft.com/office/drawing/2014/main" id="{8BA4D8F5-7430-4719-855B-8D969BB34C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95086" y="5531283"/>
            <a:ext cx="658967" cy="658167"/>
          </a:xfrm>
          <a:prstGeom prst="rect">
            <a:avLst/>
          </a:prstGeom>
        </p:spPr>
      </p:pic>
      <p:sp>
        <p:nvSpPr>
          <p:cNvPr id="3" name="TextBox 2">
            <a:extLst>
              <a:ext uri="{FF2B5EF4-FFF2-40B4-BE49-F238E27FC236}">
                <a16:creationId xmlns:a16="http://schemas.microsoft.com/office/drawing/2014/main" id="{EADAF048-3261-4D3B-9463-893A0803AD94}"/>
              </a:ext>
            </a:extLst>
          </p:cNvPr>
          <p:cNvSpPr txBox="1"/>
          <p:nvPr/>
        </p:nvSpPr>
        <p:spPr>
          <a:xfrm>
            <a:off x="6959066" y="5481421"/>
            <a:ext cx="4516582" cy="1092607"/>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all" spc="-27" normalizeH="0" baseline="0" noProof="0" dirty="0">
                <a:ln>
                  <a:noFill/>
                </a:ln>
                <a:solidFill>
                  <a:prstClr val="black"/>
                </a:solidFill>
                <a:effectLst/>
                <a:uLnTx/>
                <a:uFillTx/>
                <a:latin typeface="Intel Clear Pro"/>
                <a:ea typeface="Intel Clear"/>
                <a:cs typeface="Intel Clear Pro Bold"/>
              </a:rPr>
              <a:t>Want to know more: check out the webinar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27"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hlinkClick r:id="rId8"/>
              </a:rPr>
              <a:t>https://software.seek.intel.com/openvino-webinar-series</a:t>
            </a:r>
            <a:r>
              <a:rPr kumimoji="0" lang="en-US" sz="1100" b="0" i="0" u="none" strike="noStrike" kern="1200" cap="all" spc="-27"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27"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27"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rPr>
              <a:t>Ready, Steady, Stream: Introducing Intel® Distribution of OpenVINO™ toolkit Deep Learning Streamer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Intel Clear"/>
              <a:ea typeface="+mn-ea"/>
              <a:cs typeface="+mn-cs"/>
            </a:endParaRPr>
          </a:p>
        </p:txBody>
      </p:sp>
    </p:spTree>
    <p:extLst>
      <p:ext uri="{BB962C8B-B14F-4D97-AF65-F5344CB8AC3E}">
        <p14:creationId xmlns:p14="http://schemas.microsoft.com/office/powerpoint/2010/main" val="384025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Pro">
      <a:majorFont>
        <a:latin typeface="Intel Clear Pro"/>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none" lIns="0" tIns="0" rIns="0" bIns="0" rtlCol="0">
        <a:spAutoFit/>
      </a:bodyPr>
      <a:lstStyle>
        <a:defPPr algn="l">
          <a:defRPr sz="1200" dirty="0" err="1" smtClean="0"/>
        </a:defPPr>
      </a:lstStyle>
    </a:txDef>
  </a:objectDefaults>
  <a:extraClrSchemeLst/>
  <a:extLst>
    <a:ext uri="{05A4C25C-085E-4340-85A3-A5531E510DB2}">
      <thm15:themeFamily xmlns:thm15="http://schemas.microsoft.com/office/thememl/2012/main" name="Presentation8" id="{10C8A4EB-E9E7-C649-A034-CD3A7FC5BE7B}" vid="{A0D8B605-52E2-CE47-8BA4-3F6BE42D76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841A34E513FA4F982AFE18AE51EB62" ma:contentTypeVersion="5" ma:contentTypeDescription="Create a new document." ma:contentTypeScope="" ma:versionID="91de44cf3bb8344f408096d500a9ffa4">
  <xsd:schema xmlns:xsd="http://www.w3.org/2001/XMLSchema" xmlns:xs="http://www.w3.org/2001/XMLSchema" xmlns:p="http://schemas.microsoft.com/office/2006/metadata/properties" xmlns:ns3="471a18b0-418f-4b36-b4a0-9395376f7975" xmlns:ns4="77e7df31-1c55-47fc-823f-8edcb0d8233d" targetNamespace="http://schemas.microsoft.com/office/2006/metadata/properties" ma:root="true" ma:fieldsID="6abe4ee0f15044c686717febbac6cd0e" ns3:_="" ns4:_="">
    <xsd:import namespace="471a18b0-418f-4b36-b4a0-9395376f7975"/>
    <xsd:import namespace="77e7df31-1c55-47fc-823f-8edcb0d8233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1a18b0-418f-4b36-b4a0-9395376f79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7e7df31-1c55-47fc-823f-8edcb0d8233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4C5E71-2CF5-4A4E-8529-981879AD22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1a18b0-418f-4b36-b4a0-9395376f7975"/>
    <ds:schemaRef ds:uri="77e7df31-1c55-47fc-823f-8edcb0d823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25554D-1804-4A45-8D60-E49D4FF62F36}">
  <ds:schemaRefs>
    <ds:schemaRef ds:uri="http://schemas.microsoft.com/sharepoint/v3/contenttype/forms"/>
  </ds:schemaRefs>
</ds:datastoreItem>
</file>

<file path=customXml/itemProps3.xml><?xml version="1.0" encoding="utf-8"?>
<ds:datastoreItem xmlns:ds="http://schemas.openxmlformats.org/officeDocument/2006/customXml" ds:itemID="{3D69DC06-4900-460A-8E29-2B59D107FE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1291</Words>
  <Application>Microsoft Office PowerPoint</Application>
  <PresentationFormat>Widescreen</PresentationFormat>
  <Paragraphs>158</Paragraphs>
  <Slides>8</Slides>
  <Notes>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vt:i4>
      </vt:variant>
    </vt:vector>
  </HeadingPairs>
  <TitlesOfParts>
    <vt:vector size="20" baseType="lpstr">
      <vt:lpstr>Lucida Grande</vt:lpstr>
      <vt:lpstr>Arial</vt:lpstr>
      <vt:lpstr>Calibri</vt:lpstr>
      <vt:lpstr>Calibri Light</vt:lpstr>
      <vt:lpstr>Consolas</vt:lpstr>
      <vt:lpstr>Intel Clear</vt:lpstr>
      <vt:lpstr>Intel Clear Light</vt:lpstr>
      <vt:lpstr>Intel Clear Pro</vt:lpstr>
      <vt:lpstr>Intel Clear Pro Bold</vt:lpstr>
      <vt:lpstr>Wingdings</vt:lpstr>
      <vt:lpstr>Office Theme</vt:lpstr>
      <vt:lpstr>Int_PPT Template_ClearPro_16x9</vt:lpstr>
      <vt:lpstr>Deep Learning streamer </vt:lpstr>
      <vt:lpstr>Introducing.. Dl streamer</vt:lpstr>
      <vt:lpstr>What is GStreamer?</vt:lpstr>
      <vt:lpstr>Media processing pipeline</vt:lpstr>
      <vt:lpstr>Media analytics pipeline</vt:lpstr>
      <vt:lpstr>Media analytics pipeline</vt:lpstr>
      <vt:lpstr>Using the dl streamer</vt:lpstr>
      <vt:lpstr>Under the hood: dl streamer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streamer </dc:title>
  <dc:creator>Ye, Shane</dc:creator>
  <cp:keywords>CTPClassification=CTP_NT</cp:keywords>
  <cp:lastModifiedBy>Ye, Shane</cp:lastModifiedBy>
  <cp:revision>1</cp:revision>
  <dcterms:created xsi:type="dcterms:W3CDTF">2020-08-12T21:32:36Z</dcterms:created>
  <dcterms:modified xsi:type="dcterms:W3CDTF">2020-08-12T21:33:10Z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bd8f4a8b-bf92-4fbf-8147-aeb4623cae37</vt:lpwstr>
  </property>
  <property fmtid="{D5CDD505-2E9C-101B-9397-08002B2CF9AE}" pid="3" name="CTP_TimeStamp">
    <vt:lpwstr>2020-08-12 21:33:08Z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0x01010059841A34E513FA4F982AFE18AE51EB62</vt:lpwstr>
  </property>
</Properties>
</file>