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61" r:id="rId5"/>
    <p:sldId id="262" r:id="rId6"/>
    <p:sldId id="268" r:id="rId7"/>
    <p:sldId id="267" r:id="rId8"/>
    <p:sldId id="269" r:id="rId9"/>
    <p:sldId id="270" r:id="rId10"/>
    <p:sldId id="263" r:id="rId11"/>
    <p:sldId id="264"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Mono" panose="00000009000000000000"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848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564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270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85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635793" y="2693398"/>
            <a:ext cx="815102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i="1" dirty="0">
                <a:solidFill>
                  <a:schemeClr val="lt1"/>
                </a:solidFill>
                <a:latin typeface="Roboto"/>
                <a:ea typeface="Roboto"/>
                <a:cs typeface="Roboto"/>
                <a:sym typeface="Roboto"/>
              </a:rPr>
              <a:t>Problem Statement Title: Product Recommendation System</a:t>
            </a:r>
            <a:br>
              <a:rPr lang="en-US" sz="2400" b="1" i="1" dirty="0">
                <a:solidFill>
                  <a:schemeClr val="lt1"/>
                </a:solidFill>
                <a:latin typeface="Roboto"/>
                <a:ea typeface="Roboto"/>
                <a:cs typeface="Roboto"/>
                <a:sym typeface="Roboto"/>
              </a:rPr>
            </a:br>
            <a:endParaRPr lang="en-US" sz="2400" b="1" i="1" dirty="0">
              <a:solidFill>
                <a:schemeClr val="lt1"/>
              </a:solidFill>
              <a:latin typeface="Roboto"/>
              <a:ea typeface="Roboto"/>
              <a:cs typeface="Roboto"/>
              <a:sym typeface="Roboto"/>
            </a:endParaRPr>
          </a:p>
          <a:p>
            <a:pPr marL="0" lvl="0" indent="0" algn="l" rtl="0">
              <a:spcBef>
                <a:spcPts val="0"/>
              </a:spcBef>
              <a:spcAft>
                <a:spcPts val="0"/>
              </a:spcAft>
              <a:buNone/>
            </a:pPr>
            <a:r>
              <a:rPr lang="en-US" sz="2400" b="1" i="1" dirty="0">
                <a:solidFill>
                  <a:schemeClr val="lt1"/>
                </a:solidFill>
                <a:latin typeface="Roboto"/>
                <a:ea typeface="Roboto"/>
                <a:cs typeface="Roboto"/>
                <a:sym typeface="Roboto"/>
              </a:rPr>
              <a:t>Team Name: 686157-UP3OD238</a:t>
            </a: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298500" y="380167"/>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Limitations</a:t>
            </a:r>
            <a:endParaRPr sz="2400" b="1" i="0" u="none" strike="noStrike" cap="none" dirty="0">
              <a:solidFill>
                <a:srgbClr val="000000"/>
              </a:solidFill>
              <a:latin typeface="Roboto Mono"/>
              <a:ea typeface="Roboto Mono"/>
              <a:cs typeface="Roboto Mono"/>
              <a:sym typeface="Roboto Mono"/>
            </a:endParaRPr>
          </a:p>
        </p:txBody>
      </p:sp>
      <p:sp>
        <p:nvSpPr>
          <p:cNvPr id="102" name="Google Shape;102;p21"/>
          <p:cNvSpPr txBox="1"/>
          <p:nvPr/>
        </p:nvSpPr>
        <p:spPr>
          <a:xfrm>
            <a:off x="239777" y="915609"/>
            <a:ext cx="8547000" cy="3933227"/>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Cold Start Problem: Personalized recommendation systems require user data to generate accurate recommendations. New users or products with limited historical data can pose a challenge, as the system may struggle to provide relevant recommendations.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Data Sparsity: In many cases, users interact with only a small subset of the available products. This leads to sparse data, making it difficult to accurately identify user preferences and relationships between items.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The data used in the project is created randomly using algorithms, it might not reflect the true trends in the real world. It is highly suggested to replace the data with real world data for best results.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Rank-based recommendations are not tailored to an individual user's preferences, which may result in less relevant recommendations for users who have specific tastes.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Privacy Concerns: To provide personalized recommendations, systems need access to user data, including browsing and purchase history. This raises privacy concerns and the need to handle user data responsibly.</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174960"/>
            <a:ext cx="9147575" cy="5143500"/>
          </a:xfrm>
          <a:prstGeom prst="rect">
            <a:avLst/>
          </a:prstGeom>
          <a:noFill/>
          <a:ln>
            <a:noFill/>
          </a:ln>
        </p:spPr>
      </p:pic>
      <p:sp>
        <p:nvSpPr>
          <p:cNvPr id="108" name="Google Shape;108;p22"/>
          <p:cNvSpPr txBox="1"/>
          <p:nvPr/>
        </p:nvSpPr>
        <p:spPr>
          <a:xfrm>
            <a:off x="298500"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Future Scope</a:t>
            </a:r>
            <a:endParaRPr sz="2400" b="1" i="0" u="none" strike="noStrike" cap="none" dirty="0">
              <a:solidFill>
                <a:srgbClr val="000000"/>
              </a:solidFill>
              <a:latin typeface="Roboto Mono"/>
              <a:ea typeface="Roboto Mono"/>
              <a:cs typeface="Roboto Mono"/>
              <a:sym typeface="Roboto Mono"/>
            </a:endParaRPr>
          </a:p>
        </p:txBody>
      </p:sp>
      <p:sp>
        <p:nvSpPr>
          <p:cNvPr id="109" name="Google Shape;109;p22"/>
          <p:cNvSpPr txBox="1"/>
          <p:nvPr/>
        </p:nvSpPr>
        <p:spPr>
          <a:xfrm>
            <a:off x="298500" y="768604"/>
            <a:ext cx="8547000" cy="4064132"/>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Long-Tail Recommendations: Special emphasis will be given to recommending niche or long-tail products that cater to specific user interests, ensuring a more diverse and personalized user experience.</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dirty="0">
              <a:latin typeface="Roboto Mono"/>
              <a:ea typeface="Roboto Mono"/>
              <a:cs typeface="Roboto Mono"/>
              <a:sym typeface="Roboto Mono"/>
            </a:endParaRPr>
          </a:p>
          <a:p>
            <a:pPr marL="171450" marR="0" lvl="0" indent="-171450"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Trust and Fairness: Ensuring fair and unbiased recommendations, as well as building user trust in the system, will be critical. Techniques to mitigate biases and maintain transparency will be essential.</a:t>
            </a: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Deep Learning and Neural Networks: The use of deep learning techniques, such as neural networks, is gaining traction in recommendation systems. These models can capture complex patterns and relationships in user-item interactions, leading to more accurate and sophisticated recommendations.</a:t>
            </a: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Hybrid Approaches: Combining multiple recommendation techniques, such as collaborative filtering, content-based filtering, and reinforcement learning, can lead to more robust and accurate recommendation systems.</a:t>
            </a:r>
            <a:endParaRPr lang="en-US" sz="1200" dirty="0">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000000"/>
                </a:solidFill>
                <a:latin typeface="Roboto Mono"/>
                <a:ea typeface="Roboto Mono"/>
                <a:cs typeface="Roboto Mono"/>
                <a:sym typeface="Roboto Mono"/>
              </a:rPr>
              <a:t>Contextual Recommendations: Future recommendation systems will focus on providing recommendations based not only on historical behavior but also on real-time context, such as location, time of day, and user mood. This will enhance the relevance and usefulness of recommendations.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803411440"/>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 </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686157-UP3OD238</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Institute 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Indian Institute Of Technology, Guwahati</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Members:</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3</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MAYANK YADAV</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ADITYA JANGIR</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RAHUL SHARMA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Batch:</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2024</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2024</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2024</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352338" y="290273"/>
            <a:ext cx="8405768"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Key Deliverables:</a:t>
            </a: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69" name="Google Shape;69;p16"/>
          <p:cNvSpPr txBox="1"/>
          <p:nvPr/>
        </p:nvSpPr>
        <p:spPr>
          <a:xfrm>
            <a:off x="385894" y="957263"/>
            <a:ext cx="8372213" cy="377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dirty="0">
                <a:latin typeface="Roboto Mono"/>
                <a:ea typeface="Roboto Mono"/>
                <a:cs typeface="Roboto Mono"/>
                <a:sym typeface="Roboto Mono"/>
              </a:rPr>
              <a:t>Product recommendation system is a machine learning based project that provides users with products’ recommendations based on their browsing and purchase history. </a:t>
            </a:r>
            <a:r>
              <a:rPr lang="en-IN" sz="1200" dirty="0">
                <a:latin typeface="Roboto Mono"/>
                <a:ea typeface="Roboto Mono"/>
                <a:cs typeface="Roboto Mono"/>
                <a:sym typeface="Roboto Mono"/>
              </a:rPr>
              <a:t>T</a:t>
            </a:r>
            <a:r>
              <a:rPr lang="en" sz="1200" dirty="0">
                <a:latin typeface="Roboto Mono"/>
                <a:ea typeface="Roboto Mono"/>
                <a:cs typeface="Roboto Mono"/>
                <a:sym typeface="Roboto Mono"/>
              </a:rPr>
              <a:t>he key deliverables are as follows:</a:t>
            </a:r>
          </a:p>
          <a:p>
            <a:pPr marL="0" marR="0" lvl="0" indent="0" algn="l" rtl="0">
              <a:lnSpc>
                <a:spcPct val="100000"/>
              </a:lnSpc>
              <a:spcBef>
                <a:spcPts val="0"/>
              </a:spcBef>
              <a:spcAft>
                <a:spcPts val="0"/>
              </a:spcAft>
              <a:buClr>
                <a:schemeClr val="dk1"/>
              </a:buClr>
              <a:buSzPts val="1100"/>
              <a:buFont typeface="Arial"/>
              <a:buNone/>
            </a:pPr>
            <a:endParaRPr lang="en" sz="1200" dirty="0">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 sz="1200" dirty="0">
              <a:latin typeface="Roboto Mono"/>
              <a:ea typeface="Roboto Mono"/>
              <a:cs typeface="Roboto Mono"/>
              <a:sym typeface="Roboto Mono"/>
            </a:endParaRP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200" b="1" i="0" dirty="0">
                <a:effectLst/>
                <a:latin typeface="Roboto Mono" panose="00000009000000000000" pitchFamily="49" charset="0"/>
                <a:ea typeface="Roboto Mono" panose="00000009000000000000" pitchFamily="49" charset="0"/>
              </a:rPr>
              <a:t>Personalized Product Recommendations:</a:t>
            </a:r>
            <a:r>
              <a:rPr lang="en-US" sz="1200" b="0" i="0" dirty="0">
                <a:solidFill>
                  <a:srgbClr val="D1D5DB"/>
                </a:solidFill>
                <a:effectLst/>
                <a:latin typeface="Roboto Mono" panose="00000009000000000000" pitchFamily="49" charset="0"/>
                <a:ea typeface="Roboto Mono" panose="00000009000000000000" pitchFamily="49" charset="0"/>
              </a:rPr>
              <a:t> </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The core deliverable is personalized product recommendations tailored to each user's preferences, past behaviors, and interactions. These recommendations can appear on various sections of the website, such as the homepage, product pages, shopping cart, and checkout process.</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endParaRPr lang="en-US" sz="1200" dirty="0">
              <a:solidFill>
                <a:schemeClr val="tx2">
                  <a:lumMod val="10000"/>
                </a:schemeClr>
              </a:solidFill>
              <a:latin typeface="Roboto Mono" panose="00000009000000000000" pitchFamily="49" charset="0"/>
              <a:ea typeface="Roboto Mono" panose="00000009000000000000" pitchFamily="49" charset="0"/>
              <a:cs typeface="Roboto Mono"/>
              <a:sym typeface="Roboto Mono"/>
            </a:endParaRP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200" b="1" i="0" dirty="0">
                <a:solidFill>
                  <a:schemeClr val="tx2">
                    <a:lumMod val="10000"/>
                  </a:schemeClr>
                </a:solidFill>
                <a:effectLst/>
                <a:latin typeface="Roboto Mono" panose="00000009000000000000" pitchFamily="49" charset="0"/>
                <a:ea typeface="Roboto Mono" panose="00000009000000000000" pitchFamily="49" charset="0"/>
              </a:rPr>
              <a:t>Increased Conversion Rates:</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 The recommendation system contributes to higher conversion rates by suggesting products that align with users' interests, leading to more purchases and a higher average order value.</a:t>
            </a: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endParaRPr lang="en-US" sz="1200" dirty="0">
              <a:solidFill>
                <a:schemeClr val="tx2">
                  <a:lumMod val="10000"/>
                </a:schemeClr>
              </a:solidFill>
              <a:latin typeface="Roboto Mono" panose="00000009000000000000" pitchFamily="49" charset="0"/>
              <a:ea typeface="Roboto Mono" panose="00000009000000000000" pitchFamily="49" charset="0"/>
              <a:cs typeface="Roboto Mono"/>
              <a:sym typeface="Roboto Mono"/>
            </a:endParaRPr>
          </a:p>
          <a:p>
            <a:pPr marL="285750" marR="0" lvl="0" indent="-285750" algn="l" rtl="0">
              <a:lnSpc>
                <a:spcPct val="100000"/>
              </a:lnSpc>
              <a:spcBef>
                <a:spcPts val="0"/>
              </a:spcBef>
              <a:spcAft>
                <a:spcPts val="0"/>
              </a:spcAft>
              <a:buClr>
                <a:schemeClr val="dk1"/>
              </a:buClr>
              <a:buSzPts val="1100"/>
              <a:buFont typeface="Arial" panose="020B0604020202020204" pitchFamily="34" charset="0"/>
              <a:buChar char="•"/>
            </a:pPr>
            <a:r>
              <a:rPr lang="en-US" sz="1200" b="1" i="0" dirty="0">
                <a:solidFill>
                  <a:schemeClr val="tx2">
                    <a:lumMod val="10000"/>
                  </a:schemeClr>
                </a:solidFill>
                <a:effectLst/>
                <a:latin typeface="Roboto Mono" panose="00000009000000000000" pitchFamily="49" charset="0"/>
                <a:ea typeface="Roboto Mono" panose="00000009000000000000" pitchFamily="49" charset="0"/>
              </a:rPr>
              <a:t>Improved User Experience:</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 Effective recommendations create a more intuitive and user-friendly shopping experience, making it easier for users to discover products that match their preferences without extensive searching, encourage users to spend more time on the platform, exploring a wider range of offerings and increasing overall engagement</a:t>
            </a:r>
            <a:endParaRPr lang="en" sz="1200" dirty="0">
              <a:solidFill>
                <a:schemeClr val="tx2">
                  <a:lumMod val="10000"/>
                </a:schemeClr>
              </a:solidFill>
              <a:latin typeface="Roboto Mono" panose="00000009000000000000" pitchFamily="49" charset="0"/>
              <a:ea typeface="Roboto Mono" panose="00000009000000000000" pitchFamily="49" charset="0"/>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7144"/>
            <a:ext cx="9147575" cy="5143500"/>
          </a:xfrm>
          <a:prstGeom prst="rect">
            <a:avLst/>
          </a:prstGeom>
          <a:noFill/>
          <a:ln>
            <a:noFill/>
          </a:ln>
        </p:spPr>
      </p:pic>
      <p:sp>
        <p:nvSpPr>
          <p:cNvPr id="87" name="Google Shape;87;p19"/>
          <p:cNvSpPr txBox="1"/>
          <p:nvPr/>
        </p:nvSpPr>
        <p:spPr>
          <a:xfrm>
            <a:off x="421154" y="353064"/>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endParaRPr sz="2400" b="1" i="0" u="none" strike="noStrike" cap="none" dirty="0">
              <a:solidFill>
                <a:srgbClr val="000000"/>
              </a:solidFill>
              <a:latin typeface="Roboto Mono"/>
              <a:ea typeface="Roboto Mono"/>
              <a:cs typeface="Roboto Mono"/>
              <a:sym typeface="Roboto Mono"/>
            </a:endParaRPr>
          </a:p>
        </p:txBody>
      </p:sp>
      <p:sp>
        <p:nvSpPr>
          <p:cNvPr id="88" name="Google Shape;88;p19"/>
          <p:cNvSpPr txBox="1"/>
          <p:nvPr/>
        </p:nvSpPr>
        <p:spPr>
          <a:xfrm>
            <a:off x="-67112" y="1073064"/>
            <a:ext cx="8789958" cy="3115332"/>
          </a:xfrm>
          <a:prstGeom prst="rect">
            <a:avLst/>
          </a:prstGeom>
          <a:noFill/>
          <a:ln>
            <a:noFill/>
          </a:ln>
        </p:spPr>
        <p:txBody>
          <a:bodyPr spcFirstLastPara="1" wrap="square" lIns="91425" tIns="91425" rIns="91425" bIns="91425" anchor="ctr" anchorCtr="0">
            <a:noAutofit/>
          </a:bodyPr>
          <a:lstStyle/>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r>
              <a:rPr lang="en-US" sz="1200" dirty="0">
                <a:solidFill>
                  <a:schemeClr val="tx2">
                    <a:lumMod val="10000"/>
                  </a:schemeClr>
                </a:solidFill>
                <a:latin typeface="Roboto Mono" panose="00000009000000000000" pitchFamily="49" charset="0"/>
                <a:ea typeface="Roboto Mono" panose="00000009000000000000" pitchFamily="49" charset="0"/>
              </a:rPr>
              <a:t>Curate</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 a list of the top-selling products across various categories, helping users find popular items and identify trends in consumer preferences</a:t>
            </a:r>
            <a:r>
              <a:rPr lang="en-US" sz="1200" dirty="0">
                <a:solidFill>
                  <a:schemeClr val="tx2">
                    <a:lumMod val="10000"/>
                  </a:schemeClr>
                </a:solidFill>
                <a:latin typeface="Roboto Mono" panose="00000009000000000000" pitchFamily="49" charset="0"/>
                <a:ea typeface="Roboto Mono" panose="00000009000000000000" pitchFamily="49" charset="0"/>
              </a:rPr>
              <a:t>.</a:t>
            </a: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endParaRPr lang="en-IN" sz="1200" b="0" i="0" u="none" strike="noStrike" cap="none" dirty="0">
              <a:solidFill>
                <a:srgbClr val="000000"/>
              </a:solidFill>
              <a:latin typeface="Roboto Mono"/>
              <a:ea typeface="Roboto Mono"/>
              <a:cs typeface="Roboto Mono"/>
              <a:sym typeface="Roboto Mono"/>
            </a:endParaRP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r>
              <a:rPr lang="en-US" sz="1200" dirty="0">
                <a:solidFill>
                  <a:schemeClr val="tx2">
                    <a:lumMod val="10000"/>
                  </a:schemeClr>
                </a:solidFill>
                <a:latin typeface="Roboto Mono" panose="00000009000000000000" pitchFamily="49" charset="0"/>
                <a:ea typeface="Roboto Mono" panose="00000009000000000000" pitchFamily="49" charset="0"/>
              </a:rPr>
              <a:t>Provide a ranked list</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 of highly rated or positively reviewed products, making it easier for users to identify items with a good reputation.</a:t>
            </a: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endParaRPr lang="en-US" sz="1200" b="0" i="0" dirty="0">
              <a:solidFill>
                <a:schemeClr val="tx2">
                  <a:lumMod val="10000"/>
                </a:schemeClr>
              </a:solidFill>
              <a:effectLst/>
              <a:latin typeface="Roboto Mono" panose="00000009000000000000" pitchFamily="49" charset="0"/>
              <a:ea typeface="Roboto Mono" panose="00000009000000000000" pitchFamily="49" charset="0"/>
            </a:endParaRP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r>
              <a:rPr lang="en-US" sz="1200" b="0" i="0" dirty="0">
                <a:solidFill>
                  <a:schemeClr val="tx2">
                    <a:lumMod val="10000"/>
                  </a:schemeClr>
                </a:solidFill>
                <a:effectLst/>
                <a:latin typeface="Roboto Mono" panose="00000009000000000000" pitchFamily="49" charset="0"/>
                <a:ea typeface="Roboto Mono" panose="00000009000000000000" pitchFamily="49" charset="0"/>
              </a:rPr>
              <a:t>Suggest items to users based on the preferences and behaviors of users with similar tastes. For example, if User A and User B have similar purchase histories, recommend products that User B has purchased but User A hasn’t.</a:t>
            </a:r>
          </a:p>
          <a:p>
            <a:pPr marL="457200" marR="0" lvl="0" rtl="0">
              <a:lnSpc>
                <a:spcPct val="100000"/>
              </a:lnSpc>
              <a:spcBef>
                <a:spcPts val="0"/>
              </a:spcBef>
              <a:spcAft>
                <a:spcPts val="0"/>
              </a:spcAft>
              <a:buClr>
                <a:srgbClr val="000000"/>
              </a:buClr>
              <a:buSzPts val="1200"/>
            </a:pPr>
            <a:endParaRPr lang="en-US" sz="1200" dirty="0">
              <a:solidFill>
                <a:schemeClr val="tx2">
                  <a:lumMod val="10000"/>
                </a:schemeClr>
              </a:solidFill>
              <a:latin typeface="Roboto Mono" panose="00000009000000000000" pitchFamily="49" charset="0"/>
              <a:ea typeface="Roboto Mono" panose="00000009000000000000" pitchFamily="49" charset="0"/>
            </a:endParaRP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r>
              <a:rPr lang="en-US" sz="1200" b="0" i="0" dirty="0">
                <a:solidFill>
                  <a:schemeClr val="tx2">
                    <a:lumMod val="10000"/>
                  </a:schemeClr>
                </a:solidFill>
                <a:effectLst/>
                <a:latin typeface="Roboto Mono" panose="00000009000000000000" pitchFamily="49" charset="0"/>
                <a:ea typeface="Roboto Mono" panose="00000009000000000000" pitchFamily="49" charset="0"/>
              </a:rPr>
              <a:t>Recommend similar items to a given product based on user behavior, helping users discover products that are related to their preferences.</a:t>
            </a: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endParaRPr lang="en-US" sz="1200" dirty="0">
              <a:solidFill>
                <a:schemeClr val="tx2">
                  <a:lumMod val="10000"/>
                </a:schemeClr>
              </a:solidFill>
              <a:latin typeface="Roboto Mono" panose="00000009000000000000" pitchFamily="49" charset="0"/>
              <a:ea typeface="Roboto Mono" panose="00000009000000000000" pitchFamily="49" charset="0"/>
            </a:endParaRPr>
          </a:p>
          <a:p>
            <a:pPr marL="742950" marR="0" lvl="0" indent="-285750" rtl="0">
              <a:lnSpc>
                <a:spcPct val="100000"/>
              </a:lnSpc>
              <a:spcBef>
                <a:spcPts val="0"/>
              </a:spcBef>
              <a:spcAft>
                <a:spcPts val="0"/>
              </a:spcAft>
              <a:buClr>
                <a:srgbClr val="000000"/>
              </a:buClr>
              <a:buSzPts val="1200"/>
              <a:buFont typeface="Arial" panose="020B0604020202020204" pitchFamily="34" charset="0"/>
              <a:buChar char="•"/>
            </a:pPr>
            <a:r>
              <a:rPr lang="en-US" sz="1200" b="0" i="0">
                <a:solidFill>
                  <a:schemeClr val="tx2">
                    <a:lumMod val="10000"/>
                  </a:schemeClr>
                </a:solidFill>
                <a:effectLst/>
                <a:latin typeface="Roboto Mono" panose="00000009000000000000" pitchFamily="49" charset="0"/>
                <a:ea typeface="Roboto Mono" panose="00000009000000000000" pitchFamily="49" charset="0"/>
              </a:rPr>
              <a:t>Used </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matrix factorization techniques to decompose the user-item interaction matrix into latent factors that represent user preferences and item attributes. This can help recommend items that align with a user's latent preferences.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393991" y="50511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393991" y="772110"/>
            <a:ext cx="8356018" cy="3389152"/>
          </a:xfrm>
          <a:prstGeom prst="rect">
            <a:avLst/>
          </a:prstGeom>
          <a:noFill/>
          <a:ln>
            <a:noFill/>
          </a:ln>
        </p:spPr>
        <p:txBody>
          <a:bodyPr spcFirstLastPara="1" wrap="square" lIns="91425" tIns="91425" rIns="91425" bIns="91425" anchor="ctr" anchorCtr="0">
            <a:noAutofit/>
          </a:bodyPr>
          <a:lstStyle/>
          <a:p>
            <a:pPr lvl="1">
              <a:buSzPts val="1200"/>
            </a:pPr>
            <a:r>
              <a:rPr lang="en-IN" sz="1600" b="1" i="0" u="sng" strike="noStrike" cap="none" dirty="0">
                <a:solidFill>
                  <a:srgbClr val="000000"/>
                </a:solidFill>
                <a:effectLst>
                  <a:outerShdw blurRad="38100" dist="38100" dir="2700000" algn="tl">
                    <a:srgbClr val="000000">
                      <a:alpha val="43137"/>
                    </a:srgbClr>
                  </a:outerShdw>
                </a:effectLst>
                <a:latin typeface="Roboto Mono"/>
                <a:ea typeface="Roboto Mono"/>
                <a:cs typeface="Roboto Mono"/>
                <a:sym typeface="Roboto Mono"/>
              </a:rPr>
              <a:t>Rank-Based </a:t>
            </a:r>
            <a:r>
              <a:rPr lang="en-IN" sz="1600" b="1" u="sng" dirty="0">
                <a:effectLst>
                  <a:outerShdw blurRad="38100" dist="38100" dir="2700000" algn="tl">
                    <a:srgbClr val="000000">
                      <a:alpha val="43137"/>
                    </a:srgbClr>
                  </a:outerShdw>
                </a:effectLst>
                <a:latin typeface="Roboto Mono"/>
                <a:ea typeface="Roboto Mono"/>
                <a:cs typeface="Roboto Mono"/>
                <a:sym typeface="Roboto Mono"/>
              </a:rPr>
              <a:t>P</a:t>
            </a:r>
            <a:r>
              <a:rPr lang="en-IN" sz="1600" b="1" i="0" u="sng" strike="noStrike" cap="none" dirty="0">
                <a:solidFill>
                  <a:srgbClr val="000000"/>
                </a:solidFill>
                <a:effectLst>
                  <a:outerShdw blurRad="38100" dist="38100" dir="2700000" algn="tl">
                    <a:srgbClr val="000000">
                      <a:alpha val="43137"/>
                    </a:srgbClr>
                  </a:outerShdw>
                </a:effectLst>
                <a:latin typeface="Roboto Mono"/>
                <a:ea typeface="Roboto Mono"/>
                <a:cs typeface="Roboto Mono"/>
                <a:sym typeface="Roboto Mono"/>
              </a:rPr>
              <a:t>roduct filtering:</a:t>
            </a:r>
          </a:p>
          <a:p>
            <a:pPr lvl="1">
              <a:buSzPts val="1200"/>
            </a:pPr>
            <a:endParaRPr lang="en-IN" sz="1600" b="1" i="0" u="sng" strike="noStrike" cap="none" dirty="0">
              <a:solidFill>
                <a:srgbClr val="000000"/>
              </a:solidFill>
              <a:latin typeface="Roboto Mono"/>
              <a:ea typeface="Roboto Mono"/>
              <a:cs typeface="Roboto Mono"/>
              <a:sym typeface="Roboto Mono"/>
            </a:endParaRPr>
          </a:p>
          <a:p>
            <a:pPr marL="228600" lvl="1" indent="-228600">
              <a:buSzPts val="1200"/>
              <a:buFont typeface="Arial"/>
              <a:buAutoNum type="arabicParenR"/>
            </a:pPr>
            <a:endParaRPr lang="en-IN" sz="1200" dirty="0">
              <a:latin typeface="Roboto Mono"/>
              <a:ea typeface="Roboto Mono"/>
              <a:cs typeface="Roboto Mono"/>
              <a:sym typeface="Roboto Mono"/>
            </a:endParaRPr>
          </a:p>
          <a:p>
            <a:pPr marL="171450" lvl="1" indent="-171450">
              <a:buSzPts val="1200"/>
              <a:buFont typeface="Arial" panose="020B0604020202020204" pitchFamily="34" charset="0"/>
              <a:buChar char="•"/>
            </a:pPr>
            <a:r>
              <a:rPr lang="en-IN" sz="1200" b="1" dirty="0">
                <a:latin typeface="Roboto Mono" panose="00000009000000000000" pitchFamily="49" charset="0"/>
                <a:ea typeface="Roboto Mono" panose="00000009000000000000" pitchFamily="49" charset="0"/>
                <a:sym typeface="Roboto Mono"/>
              </a:rPr>
              <a:t>Objective:</a:t>
            </a:r>
            <a:r>
              <a:rPr lang="en-IN" sz="1200" dirty="0">
                <a:latin typeface="Roboto Mono" panose="00000009000000000000" pitchFamily="49" charset="0"/>
                <a:ea typeface="Roboto Mono" panose="00000009000000000000" pitchFamily="49" charset="0"/>
                <a:sym typeface="Roboto Mono"/>
              </a:rPr>
              <a:t> To target new customers with the most popular products while solving the 	   “User Cold Start problem.” </a:t>
            </a:r>
          </a:p>
          <a:p>
            <a:pPr lvl="2">
              <a:buSzPts val="1200"/>
            </a:pPr>
            <a:endParaRPr lang="en-IN" sz="1200" dirty="0">
              <a:latin typeface="Roboto Mono" panose="00000009000000000000" pitchFamily="49" charset="0"/>
              <a:ea typeface="Roboto Mono" panose="00000009000000000000" pitchFamily="49" charset="0"/>
              <a:sym typeface="Roboto Mono"/>
            </a:endParaRPr>
          </a:p>
          <a:p>
            <a:pPr lvl="2">
              <a:buSzPts val="1200"/>
            </a:pPr>
            <a:endParaRPr lang="en-IN" sz="1200" dirty="0">
              <a:latin typeface="Roboto Mono" panose="00000009000000000000" pitchFamily="49" charset="0"/>
              <a:ea typeface="Roboto Mono" panose="00000009000000000000" pitchFamily="49" charset="0"/>
              <a:sym typeface="Roboto Mono"/>
            </a:endParaRPr>
          </a:p>
          <a:p>
            <a:pPr marL="171450" lvl="2" indent="-171450">
              <a:buSzPts val="1200"/>
              <a:buFont typeface="Arial" panose="020B0604020202020204" pitchFamily="34" charset="0"/>
              <a:buChar char="•"/>
            </a:pPr>
            <a:r>
              <a:rPr lang="en-IN" sz="1200" b="1" dirty="0">
                <a:latin typeface="Roboto Mono" panose="00000009000000000000" pitchFamily="49" charset="0"/>
                <a:ea typeface="Roboto Mono" panose="00000009000000000000" pitchFamily="49" charset="0"/>
                <a:sym typeface="Roboto Mono"/>
              </a:rPr>
              <a:t>Approach:</a:t>
            </a:r>
            <a:r>
              <a:rPr lang="en-IN" sz="1200" dirty="0">
                <a:latin typeface="Roboto Mono" panose="00000009000000000000" pitchFamily="49" charset="0"/>
                <a:ea typeface="Roboto Mono" panose="00000009000000000000" pitchFamily="49" charset="0"/>
                <a:sym typeface="Roboto Mono"/>
              </a:rPr>
              <a:t> </a:t>
            </a:r>
          </a:p>
          <a:p>
            <a:pPr marL="630238" lvl="2" indent="-171450">
              <a:buSzPts val="1200"/>
              <a:buFont typeface="Arial" panose="020B0604020202020204" pitchFamily="34" charset="0"/>
              <a:buChar char="•"/>
            </a:pPr>
            <a:r>
              <a:rPr lang="en-IN" sz="1200" dirty="0">
                <a:latin typeface="Roboto Mono" panose="00000009000000000000" pitchFamily="49" charset="0"/>
                <a:ea typeface="Roboto Mono" panose="00000009000000000000" pitchFamily="49" charset="0"/>
                <a:sym typeface="Roboto Mono"/>
              </a:rPr>
              <a:t>Calculated average rating for each product.</a:t>
            </a:r>
          </a:p>
          <a:p>
            <a:pPr marL="630238" lvl="2" indent="-171450">
              <a:buSzPts val="1200"/>
              <a:buFont typeface="Arial" panose="020B0604020202020204" pitchFamily="34" charset="0"/>
              <a:buChar char="•"/>
            </a:pPr>
            <a:r>
              <a:rPr lang="en-IN" sz="1200" dirty="0">
                <a:latin typeface="Roboto Mono" panose="00000009000000000000" pitchFamily="49" charset="0"/>
                <a:ea typeface="Roboto Mono" panose="00000009000000000000" pitchFamily="49" charset="0"/>
                <a:sym typeface="Roboto Mono"/>
              </a:rPr>
              <a:t>Calculated total ratings for each product.</a:t>
            </a:r>
          </a:p>
          <a:p>
            <a:pPr marL="630238" lvl="2" indent="-171450">
              <a:buSzPts val="1200"/>
              <a:buFont typeface="Arial" panose="020B0604020202020204" pitchFamily="34" charset="0"/>
              <a:buChar char="•"/>
            </a:pPr>
            <a:r>
              <a:rPr lang="en-IN" sz="1200" dirty="0">
                <a:latin typeface="Roboto Mono" panose="00000009000000000000" pitchFamily="49" charset="0"/>
                <a:ea typeface="Roboto Mono" panose="00000009000000000000" pitchFamily="49" charset="0"/>
                <a:sym typeface="Roboto Mono"/>
              </a:rPr>
              <a:t>Created a data frame using these values and sorted them in ascending order.</a:t>
            </a:r>
          </a:p>
          <a:p>
            <a:pPr marL="630238" lvl="2" indent="-171450">
              <a:buSzPts val="1200"/>
              <a:buFont typeface="Arial" panose="020B0604020202020204" pitchFamily="34" charset="0"/>
              <a:buChar char="•"/>
            </a:pPr>
            <a:r>
              <a:rPr lang="en-IN" sz="1200" dirty="0">
                <a:latin typeface="Roboto Mono" panose="00000009000000000000" pitchFamily="49" charset="0"/>
                <a:ea typeface="Roboto Mono" panose="00000009000000000000" pitchFamily="49" charset="0"/>
                <a:sym typeface="Roboto Mono"/>
              </a:rPr>
              <a:t>Wrote a function that returns ‘n’ top products with a specified minimum number of interactions.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390779" y="501379"/>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390778" y="720778"/>
            <a:ext cx="8454721" cy="348584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600" b="1" i="0" u="sng" strike="noStrike" cap="none" dirty="0">
                <a:solidFill>
                  <a:srgbClr val="000000"/>
                </a:solidFill>
                <a:effectLst>
                  <a:outerShdw blurRad="38100" dist="38100" dir="2700000" algn="tl">
                    <a:srgbClr val="000000">
                      <a:alpha val="43137"/>
                    </a:srgbClr>
                  </a:outerShdw>
                </a:effectLst>
                <a:latin typeface="Roboto Mono"/>
                <a:ea typeface="Roboto Mono"/>
                <a:cs typeface="Roboto Mono"/>
                <a:sym typeface="Roboto Mono"/>
              </a:rPr>
              <a:t>Similarity Based </a:t>
            </a:r>
            <a:r>
              <a:rPr lang="en-IN" sz="1600" b="1" u="sng" dirty="0">
                <a:effectLst>
                  <a:outerShdw blurRad="38100" dist="38100" dir="2700000" algn="tl">
                    <a:srgbClr val="000000">
                      <a:alpha val="43137"/>
                    </a:srgbClr>
                  </a:outerShdw>
                </a:effectLst>
                <a:latin typeface="Roboto Mono"/>
                <a:ea typeface="Roboto Mono"/>
                <a:cs typeface="Roboto Mono"/>
                <a:sym typeface="Roboto Mono"/>
              </a:rPr>
              <a:t>Collaborative filtering: </a:t>
            </a:r>
          </a:p>
          <a:p>
            <a:pPr marL="0" marR="0" lvl="0" indent="0" algn="l" rtl="0">
              <a:lnSpc>
                <a:spcPct val="100000"/>
              </a:lnSpc>
              <a:spcBef>
                <a:spcPts val="0"/>
              </a:spcBef>
              <a:spcAft>
                <a:spcPts val="0"/>
              </a:spcAft>
              <a:buClr>
                <a:srgbClr val="000000"/>
              </a:buClr>
              <a:buSzPts val="1200"/>
              <a:buFont typeface="Arial"/>
              <a:buNone/>
            </a:pPr>
            <a:endParaRPr lang="en-IN" sz="1600" b="1" u="sng" dirty="0">
              <a:effectLst>
                <a:outerShdw blurRad="38100" dist="38100" dir="2700000" algn="tl">
                  <a:srgbClr val="000000">
                    <a:alpha val="43137"/>
                  </a:srgbClr>
                </a:outerShdw>
              </a:effectLst>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We implemented user-based and product-based collaborative filtering.</a:t>
            </a: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Objective:</a:t>
            </a:r>
            <a:r>
              <a:rPr lang="en-IN" sz="1200" dirty="0">
                <a:latin typeface="Roboto Mono"/>
                <a:ea typeface="Roboto Mono"/>
                <a:cs typeface="Roboto Mono"/>
                <a:sym typeface="Roboto Mono"/>
              </a:rPr>
              <a:t> </a:t>
            </a:r>
            <a:r>
              <a:rPr lang="en-IN" sz="1200" b="0" i="0" u="none" strike="noStrike" cap="none" dirty="0">
                <a:solidFill>
                  <a:srgbClr val="000000"/>
                </a:solidFill>
                <a:latin typeface="Roboto Mono"/>
                <a:ea typeface="Roboto Mono"/>
                <a:cs typeface="Roboto Mono"/>
                <a:sym typeface="Roboto Mono"/>
              </a:rPr>
              <a:t>To provide recommendations based on user-to-user and product-to-</a:t>
            </a:r>
            <a:br>
              <a:rPr lang="en-IN" sz="1200" b="0" i="0" u="none" strike="noStrike" cap="none" dirty="0">
                <a:solidFill>
                  <a:srgbClr val="000000"/>
                </a:solidFill>
                <a:latin typeface="Roboto Mono"/>
                <a:ea typeface="Roboto Mono"/>
                <a:cs typeface="Roboto Mono"/>
                <a:sym typeface="Roboto Mono"/>
              </a:rPr>
            </a:br>
            <a:r>
              <a:rPr lang="en-IN" sz="1200" b="0" i="0" u="none" strike="noStrike" cap="none" dirty="0">
                <a:solidFill>
                  <a:srgbClr val="000000"/>
                </a:solidFill>
                <a:latin typeface="Roboto Mono"/>
                <a:ea typeface="Roboto Mono"/>
                <a:cs typeface="Roboto Mono"/>
                <a:sym typeface="Roboto Mono"/>
              </a:rPr>
              <a:t>	   product similarity.</a:t>
            </a:r>
          </a:p>
          <a:p>
            <a:pPr marL="171450" marR="0" lvl="0" indent="-171450" algn="l" rtl="0">
              <a:spcBef>
                <a:spcPts val="0"/>
              </a:spcBef>
              <a:spcAft>
                <a:spcPts val="0"/>
              </a:spcAft>
              <a:buClr>
                <a:srgbClr val="000000"/>
              </a:buClr>
              <a:buSzPts val="1200"/>
              <a:buFont typeface="Arial" panose="020B0604020202020204" pitchFamily="34" charset="0"/>
              <a:buChar char="•"/>
            </a:pPr>
            <a:endParaRPr lang="en-IN" sz="1200" b="0" i="0" u="none" strike="noStrike" cap="none" dirty="0">
              <a:solidFill>
                <a:srgbClr val="000000"/>
              </a:solidFill>
              <a:latin typeface="Roboto Mono"/>
              <a:ea typeface="Roboto Mono"/>
              <a:cs typeface="Roboto Mono"/>
              <a:sym typeface="Roboto Mono"/>
            </a:endParaRPr>
          </a:p>
          <a:p>
            <a:pPr marR="0" lvl="0" algn="l" rtl="0">
              <a:spcBef>
                <a:spcPts val="0"/>
              </a:spcBef>
              <a:spcAft>
                <a:spcPts val="0"/>
              </a:spcAft>
              <a:buClr>
                <a:srgbClr val="000000"/>
              </a:buClr>
              <a:buSzPts val="1200"/>
            </a:pP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Approach: </a:t>
            </a:r>
          </a:p>
          <a:p>
            <a:pPr marL="630238" marR="0" lvl="0" indent="-168275" algn="l" rtl="0">
              <a:spcBef>
                <a:spcPts val="0"/>
              </a:spcBef>
              <a:spcAft>
                <a:spcPts val="0"/>
              </a:spcAft>
              <a:buClr>
                <a:srgbClr val="000000"/>
              </a:buClr>
              <a:buSzPts val="1200"/>
              <a:buFont typeface="Arial" panose="020B0604020202020204" pitchFamily="34" charset="0"/>
              <a:buChar char="•"/>
            </a:pPr>
            <a:r>
              <a:rPr lang="en-IN" sz="1200" dirty="0">
                <a:latin typeface="Roboto Mono"/>
                <a:ea typeface="Roboto Mono"/>
                <a:cs typeface="Roboto Mono"/>
                <a:sym typeface="Roboto Mono"/>
              </a:rPr>
              <a:t>Used the ‘cosine_similarity’ metric to calculate the similarity score of desired user/product in the interaction matrix.</a:t>
            </a:r>
          </a:p>
          <a:p>
            <a:pPr marL="630238" marR="0" lvl="0" indent="-168275" algn="l" rtl="0">
              <a:spcBef>
                <a:spcPts val="0"/>
              </a:spcBef>
              <a:spcAft>
                <a:spcPts val="0"/>
              </a:spcAft>
              <a:buClr>
                <a:srgbClr val="000000"/>
              </a:buClr>
              <a:buSzPts val="1200"/>
              <a:buFont typeface="Arial" panose="020B0604020202020204" pitchFamily="34" charset="0"/>
              <a:buChar char="•"/>
            </a:pPr>
            <a:r>
              <a:rPr lang="en-IN" sz="1200" dirty="0">
                <a:latin typeface="Roboto Mono"/>
                <a:ea typeface="Roboto Mono"/>
                <a:cs typeface="Roboto Mono"/>
                <a:sym typeface="Roboto Mono"/>
              </a:rPr>
              <a:t>E</a:t>
            </a:r>
            <a:r>
              <a:rPr lang="en-IN" sz="1200" b="0" i="0" u="none" strike="noStrike" cap="none" dirty="0">
                <a:solidFill>
                  <a:srgbClr val="000000"/>
                </a:solidFill>
                <a:latin typeface="Roboto Mono"/>
                <a:ea typeface="Roboto Mono"/>
                <a:cs typeface="Roboto Mono"/>
                <a:sym typeface="Roboto Mono"/>
              </a:rPr>
              <a:t>xtracted similar users</a:t>
            </a:r>
            <a:r>
              <a:rPr lang="en-IN" sz="1200" dirty="0">
                <a:latin typeface="Roboto Mono"/>
                <a:ea typeface="Roboto Mono"/>
                <a:cs typeface="Roboto Mono"/>
                <a:sym typeface="Roboto Mono"/>
              </a:rPr>
              <a:t>/products based on the similarity scores.</a:t>
            </a:r>
          </a:p>
          <a:p>
            <a:pPr marL="630238" marR="0" lvl="0" indent="-168275" algn="l" rtl="0">
              <a:spcBef>
                <a:spcPts val="0"/>
              </a:spcBef>
              <a:spcAft>
                <a:spcPts val="0"/>
              </a:spcAft>
              <a:buClr>
                <a:srgbClr val="000000"/>
              </a:buClr>
              <a:buSzPts val="1200"/>
              <a:buFont typeface="Arial" panose="020B0604020202020204" pitchFamily="34" charset="0"/>
              <a:buChar char="•"/>
            </a:pPr>
            <a:r>
              <a:rPr lang="en-IN" sz="1200" dirty="0">
                <a:latin typeface="Roboto Mono"/>
                <a:ea typeface="Roboto Mono"/>
                <a:cs typeface="Roboto Mono"/>
                <a:sym typeface="Roboto Mono"/>
              </a:rPr>
              <a:t>R</a:t>
            </a:r>
            <a:r>
              <a:rPr lang="en-IN" sz="1200" b="0" i="0" u="none" strike="noStrike" cap="none" dirty="0">
                <a:solidFill>
                  <a:srgbClr val="000000"/>
                </a:solidFill>
                <a:latin typeface="Roboto Mono"/>
                <a:ea typeface="Roboto Mono"/>
                <a:cs typeface="Roboto Mono"/>
                <a:sym typeface="Roboto Mono"/>
              </a:rPr>
              <a:t>emoved the original user/product from the list.</a:t>
            </a:r>
            <a:endParaRPr sz="12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37750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387544" y="507981"/>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407557" y="1169258"/>
            <a:ext cx="8547000"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600" b="1" u="sng" dirty="0">
                <a:effectLst>
                  <a:outerShdw blurRad="38100" dist="38100" dir="2700000" algn="tl">
                    <a:srgbClr val="000000">
                      <a:alpha val="43137"/>
                    </a:srgbClr>
                  </a:outerShdw>
                </a:effectLst>
                <a:latin typeface="Roboto Mono"/>
                <a:ea typeface="Roboto Mono"/>
                <a:cs typeface="Roboto Mono"/>
                <a:sym typeface="Roboto Mono"/>
              </a:rPr>
              <a:t>Model </a:t>
            </a:r>
            <a:r>
              <a:rPr lang="en-IN" sz="1600" b="1" i="0" u="sng" strike="noStrike" cap="none" dirty="0">
                <a:solidFill>
                  <a:srgbClr val="000000"/>
                </a:solidFill>
                <a:effectLst>
                  <a:outerShdw blurRad="38100" dist="38100" dir="2700000" algn="tl">
                    <a:srgbClr val="000000">
                      <a:alpha val="43137"/>
                    </a:srgbClr>
                  </a:outerShdw>
                </a:effectLst>
                <a:latin typeface="Roboto Mono"/>
                <a:ea typeface="Roboto Mono"/>
                <a:cs typeface="Roboto Mono"/>
                <a:sym typeface="Roboto Mono"/>
              </a:rPr>
              <a:t>Based </a:t>
            </a:r>
            <a:r>
              <a:rPr lang="en-IN" sz="1600" b="1" u="sng" dirty="0">
                <a:effectLst>
                  <a:outerShdw blurRad="38100" dist="38100" dir="2700000" algn="tl">
                    <a:srgbClr val="000000">
                      <a:alpha val="43137"/>
                    </a:srgbClr>
                  </a:outerShdw>
                </a:effectLst>
                <a:latin typeface="Roboto Mono"/>
                <a:ea typeface="Roboto Mono"/>
                <a:cs typeface="Roboto Mono"/>
                <a:sym typeface="Roboto Mono"/>
              </a:rPr>
              <a:t>Collaborative filtering: </a:t>
            </a:r>
          </a:p>
          <a:p>
            <a:pPr marL="0" marR="0" lvl="0" indent="0" algn="l" rtl="0">
              <a:lnSpc>
                <a:spcPct val="100000"/>
              </a:lnSpc>
              <a:spcBef>
                <a:spcPts val="0"/>
              </a:spcBef>
              <a:spcAft>
                <a:spcPts val="0"/>
              </a:spcAft>
              <a:buClr>
                <a:srgbClr val="000000"/>
              </a:buClr>
              <a:buSzPts val="1200"/>
              <a:buFont typeface="Arial"/>
              <a:buNone/>
            </a:pPr>
            <a:endParaRPr lang="en-IN" sz="1600" b="1" u="sng" dirty="0">
              <a:effectLst>
                <a:outerShdw blurRad="38100" dist="38100" dir="2700000" algn="tl">
                  <a:srgbClr val="000000">
                    <a:alpha val="43137"/>
                  </a:srgbClr>
                </a:outerShdw>
              </a:effectLst>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Objective</a:t>
            </a:r>
            <a:r>
              <a:rPr lang="en-IN" sz="1200" dirty="0">
                <a:latin typeface="Roboto Mono"/>
                <a:ea typeface="Roboto Mono"/>
                <a:cs typeface="Roboto Mono"/>
                <a:sym typeface="Roboto Mono"/>
              </a:rPr>
              <a:t>: </a:t>
            </a:r>
            <a:r>
              <a:rPr lang="en-IN" sz="1200" b="0" i="0" u="none" strike="noStrike" cap="none" dirty="0">
                <a:solidFill>
                  <a:srgbClr val="000000"/>
                </a:solidFill>
                <a:latin typeface="Roboto Mono"/>
                <a:ea typeface="Roboto Mono"/>
                <a:cs typeface="Roboto Mono"/>
                <a:sym typeface="Roboto Mono"/>
              </a:rPr>
              <a:t>To provide recommendations based on </a:t>
            </a:r>
            <a:r>
              <a:rPr lang="en-IN" sz="1200" dirty="0">
                <a:latin typeface="Roboto Mono"/>
                <a:ea typeface="Roboto Mono"/>
                <a:cs typeface="Roboto Mono"/>
                <a:sym typeface="Roboto Mono"/>
              </a:rPr>
              <a:t>their past interactions while 	addressing</a:t>
            </a:r>
            <a:br>
              <a:rPr lang="en-IN" sz="1200" dirty="0">
                <a:latin typeface="Roboto Mono"/>
                <a:ea typeface="Roboto Mono"/>
                <a:cs typeface="Roboto Mono"/>
                <a:sym typeface="Roboto Mono"/>
              </a:rPr>
            </a:br>
            <a:r>
              <a:rPr lang="en-IN" sz="1200" dirty="0">
                <a:latin typeface="Roboto Mono"/>
                <a:ea typeface="Roboto Mono"/>
                <a:cs typeface="Roboto Mono"/>
                <a:sym typeface="Roboto Mono"/>
              </a:rPr>
              <a:t>	   the challenges of sparsity and scalability that can arise in other filtering 	   techniques.</a:t>
            </a: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IN" sz="1200" b="0" i="0" u="none" strike="noStrike" cap="none" dirty="0">
              <a:solidFill>
                <a:srgbClr val="000000"/>
              </a:solidFill>
              <a:latin typeface="Roboto Mono"/>
              <a:ea typeface="Roboto Mono"/>
              <a:cs typeface="Roboto Mono"/>
              <a:sym typeface="Roboto Mono"/>
            </a:endParaRPr>
          </a:p>
          <a:p>
            <a:pPr marR="0" lvl="0" algn="l" rtl="0">
              <a:lnSpc>
                <a:spcPct val="100000"/>
              </a:lnSpc>
              <a:spcBef>
                <a:spcPts val="0"/>
              </a:spcBef>
              <a:spcAft>
                <a:spcPts val="0"/>
              </a:spcAft>
              <a:buClr>
                <a:srgbClr val="000000"/>
              </a:buClr>
              <a:buSzPts val="1200"/>
            </a:pP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Approach</a:t>
            </a:r>
            <a:r>
              <a:rPr lang="en-IN" sz="1200" dirty="0">
                <a:latin typeface="Roboto Mono"/>
                <a:ea typeface="Roboto Mono"/>
                <a:cs typeface="Roboto Mono"/>
                <a:sym typeface="Roboto Mono"/>
              </a:rPr>
              <a:t>: </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Convert product ratings matrix to CSR format for memory efficiency.</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Use SVD to reduce matrix dimensions to 50 latent features.</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Predict ratings by multiplying U, sigma, and Vt matrices.</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Store predictions in a Data-Frame following original structure.</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Wrote a recommendation function.</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202577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16778" y="-8389"/>
            <a:ext cx="9147575" cy="5143500"/>
          </a:xfrm>
          <a:prstGeom prst="rect">
            <a:avLst/>
          </a:prstGeom>
          <a:noFill/>
          <a:ln>
            <a:noFill/>
          </a:ln>
        </p:spPr>
      </p:pic>
      <p:sp>
        <p:nvSpPr>
          <p:cNvPr id="94" name="Google Shape;94;p20"/>
          <p:cNvSpPr txBox="1"/>
          <p:nvPr/>
        </p:nvSpPr>
        <p:spPr>
          <a:xfrm>
            <a:off x="391871" y="497102"/>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399168" y="1082878"/>
            <a:ext cx="8484773"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600" b="1" u="sng" dirty="0">
                <a:effectLst>
                  <a:outerShdw blurRad="38100" dist="38100" dir="2700000" algn="tl">
                    <a:srgbClr val="000000">
                      <a:alpha val="43137"/>
                    </a:srgbClr>
                  </a:outerShdw>
                </a:effectLst>
                <a:latin typeface="Roboto Mono"/>
                <a:ea typeface="Roboto Mono"/>
                <a:cs typeface="Roboto Mono"/>
                <a:sym typeface="Roboto Mono"/>
              </a:rPr>
              <a:t>Model </a:t>
            </a:r>
            <a:r>
              <a:rPr lang="en-IN" sz="1600" b="1" i="0" u="sng" strike="noStrike" cap="none" dirty="0">
                <a:solidFill>
                  <a:srgbClr val="000000"/>
                </a:solidFill>
                <a:effectLst>
                  <a:outerShdw blurRad="38100" dist="38100" dir="2700000" algn="tl">
                    <a:srgbClr val="000000">
                      <a:alpha val="43137"/>
                    </a:srgbClr>
                  </a:outerShdw>
                </a:effectLst>
                <a:latin typeface="Roboto Mono"/>
                <a:ea typeface="Roboto Mono"/>
                <a:cs typeface="Roboto Mono"/>
                <a:sym typeface="Roboto Mono"/>
              </a:rPr>
              <a:t>Based </a:t>
            </a:r>
            <a:r>
              <a:rPr lang="en-IN" sz="1600" b="1" u="sng" dirty="0">
                <a:effectLst>
                  <a:outerShdw blurRad="38100" dist="38100" dir="2700000" algn="tl">
                    <a:srgbClr val="000000">
                      <a:alpha val="43137"/>
                    </a:srgbClr>
                  </a:outerShdw>
                </a:effectLst>
                <a:latin typeface="Roboto Mono"/>
                <a:ea typeface="Roboto Mono"/>
                <a:cs typeface="Roboto Mono"/>
                <a:sym typeface="Roboto Mono"/>
              </a:rPr>
              <a:t>Collaborative filtering (Recommendation Function): </a:t>
            </a:r>
          </a:p>
          <a:p>
            <a:pPr marL="0" marR="0" lvl="0" indent="0" algn="l" rtl="0">
              <a:lnSpc>
                <a:spcPct val="100000"/>
              </a:lnSpc>
              <a:spcBef>
                <a:spcPts val="0"/>
              </a:spcBef>
              <a:spcAft>
                <a:spcPts val="0"/>
              </a:spcAft>
              <a:buClr>
                <a:srgbClr val="000000"/>
              </a:buClr>
              <a:buSzPts val="1200"/>
              <a:buFont typeface="Arial"/>
              <a:buNone/>
            </a:pPr>
            <a:endParaRPr lang="en-IN" sz="1600" b="1" u="sng" dirty="0">
              <a:effectLst>
                <a:outerShdw blurRad="38100" dist="38100" dir="2700000" algn="tl">
                  <a:srgbClr val="000000">
                    <a:alpha val="43137"/>
                  </a:srgbClr>
                </a:outerShdw>
              </a:effectLst>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Objective: </a:t>
            </a:r>
            <a:r>
              <a:rPr lang="en-IN" sz="1200" b="0" i="0" u="none" strike="noStrike" cap="none" dirty="0">
                <a:solidFill>
                  <a:srgbClr val="000000"/>
                </a:solidFill>
                <a:latin typeface="Roboto Mono"/>
                <a:ea typeface="Roboto Mono"/>
                <a:cs typeface="Roboto Mono"/>
                <a:sym typeface="Roboto Mono"/>
              </a:rPr>
              <a:t>To provide recommendations based on </a:t>
            </a:r>
            <a:r>
              <a:rPr lang="en-IN" sz="1200" dirty="0">
                <a:latin typeface="Roboto Mono"/>
                <a:ea typeface="Roboto Mono"/>
                <a:cs typeface="Roboto Mono"/>
                <a:sym typeface="Roboto Mono"/>
              </a:rPr>
              <a:t>their past interactions while 	addressing</a:t>
            </a:r>
            <a:br>
              <a:rPr lang="en-IN" sz="1200" dirty="0">
                <a:latin typeface="Roboto Mono"/>
                <a:ea typeface="Roboto Mono"/>
                <a:cs typeface="Roboto Mono"/>
                <a:sym typeface="Roboto Mono"/>
              </a:rPr>
            </a:br>
            <a:r>
              <a:rPr lang="en-IN" sz="1200" dirty="0">
                <a:latin typeface="Roboto Mono"/>
                <a:ea typeface="Roboto Mono"/>
                <a:cs typeface="Roboto Mono"/>
                <a:sym typeface="Roboto Mono"/>
              </a:rPr>
              <a:t>	   the challenges of sparsity and scalability that can arise in other filtering 	   techniques.</a:t>
            </a: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IN" sz="1200" b="0" i="0" u="none" strike="noStrike" cap="none" dirty="0">
              <a:solidFill>
                <a:srgbClr val="000000"/>
              </a:solidFill>
              <a:latin typeface="Roboto Mono"/>
              <a:ea typeface="Roboto Mono"/>
              <a:cs typeface="Roboto Mono"/>
              <a:sym typeface="Roboto Mono"/>
            </a:endParaRPr>
          </a:p>
          <a:p>
            <a:pPr marR="0" lvl="0" algn="l" rtl="0">
              <a:lnSpc>
                <a:spcPct val="100000"/>
              </a:lnSpc>
              <a:spcBef>
                <a:spcPts val="0"/>
              </a:spcBef>
              <a:spcAft>
                <a:spcPts val="0"/>
              </a:spcAft>
              <a:buClr>
                <a:srgbClr val="000000"/>
              </a:buClr>
              <a:buSzPts val="1200"/>
            </a:pP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Approach: </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Fetched user's ratings and predicted ratings.</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Created Data-Frame with actual and predicted ratings, including product names.</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Filtered for unrated products and sorted by predicted ratings.</a:t>
            </a:r>
          </a:p>
          <a:p>
            <a:pPr marL="630238"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Displayed top recommendations.</a:t>
            </a:r>
          </a:p>
          <a:p>
            <a:pPr lvl="1">
              <a:buSzPts val="1200"/>
            </a:pPr>
            <a:r>
              <a:rPr lang="en-US" sz="1200" dirty="0">
                <a:latin typeface="Roboto Mono"/>
                <a:ea typeface="Roboto Mono"/>
                <a:cs typeface="Roboto Mono"/>
                <a:sym typeface="Roboto Mono"/>
              </a:rPr>
              <a:t>	</a:t>
            </a:r>
            <a:endParaRPr sz="12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26599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390780" y="503126"/>
            <a:ext cx="8546999"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407557" y="1268859"/>
            <a:ext cx="8547000"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600" b="1" u="sng" dirty="0">
                <a:effectLst>
                  <a:outerShdw blurRad="38100" dist="38100" dir="2700000" algn="tl">
                    <a:srgbClr val="000000">
                      <a:alpha val="43137"/>
                    </a:srgbClr>
                  </a:outerShdw>
                </a:effectLst>
                <a:latin typeface="Roboto Mono"/>
                <a:ea typeface="Roboto Mono"/>
                <a:cs typeface="Roboto Mono"/>
                <a:sym typeface="Roboto Mono"/>
              </a:rPr>
              <a:t>Evaluation Technique(RMSE): </a:t>
            </a:r>
          </a:p>
          <a:p>
            <a:pPr marL="0" marR="0" lvl="0" indent="0" algn="l" rtl="0">
              <a:lnSpc>
                <a:spcPct val="100000"/>
              </a:lnSpc>
              <a:spcBef>
                <a:spcPts val="0"/>
              </a:spcBef>
              <a:spcAft>
                <a:spcPts val="0"/>
              </a:spcAft>
              <a:buClr>
                <a:srgbClr val="000000"/>
              </a:buClr>
              <a:buSzPts val="1200"/>
              <a:buFont typeface="Arial"/>
              <a:buNone/>
            </a:pPr>
            <a:endParaRPr lang="en-IN" sz="1600" b="1" u="sng" dirty="0">
              <a:effectLst>
                <a:outerShdw blurRad="38100" dist="38100" dir="2700000" algn="tl">
                  <a:srgbClr val="000000">
                    <a:alpha val="43137"/>
                  </a:srgbClr>
                </a:outerShdw>
              </a:effectLst>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Objective</a:t>
            </a:r>
            <a:r>
              <a:rPr lang="en-IN" sz="1200" dirty="0">
                <a:latin typeface="Roboto Mono"/>
                <a:ea typeface="Roboto Mono"/>
                <a:cs typeface="Roboto Mono"/>
                <a:sym typeface="Roboto Mono"/>
              </a:rPr>
              <a:t>: </a:t>
            </a:r>
            <a:r>
              <a:rPr lang="en-IN" sz="1200" b="0" i="0" u="none" strike="noStrike" cap="none" dirty="0">
                <a:solidFill>
                  <a:srgbClr val="000000"/>
                </a:solidFill>
                <a:latin typeface="Roboto Mono"/>
                <a:ea typeface="Roboto Mono"/>
                <a:cs typeface="Roboto Mono"/>
                <a:sym typeface="Roboto Mono"/>
              </a:rPr>
              <a:t>To quantitatively assess the accuracy and quality of the recommendations</a:t>
            </a:r>
            <a:br>
              <a:rPr lang="en-IN" sz="1200" b="0" i="0" u="none" strike="noStrike" cap="none" dirty="0">
                <a:solidFill>
                  <a:srgbClr val="000000"/>
                </a:solidFill>
                <a:latin typeface="Roboto Mono"/>
                <a:ea typeface="Roboto Mono"/>
                <a:cs typeface="Roboto Mono"/>
                <a:sym typeface="Roboto Mono"/>
              </a:rPr>
            </a:br>
            <a:r>
              <a:rPr lang="en-IN" sz="1200" b="0" i="0" u="none" strike="noStrike" cap="none" dirty="0">
                <a:solidFill>
                  <a:srgbClr val="000000"/>
                </a:solidFill>
                <a:latin typeface="Roboto Mono"/>
                <a:ea typeface="Roboto Mono"/>
                <a:cs typeface="Roboto Mono"/>
                <a:sym typeface="Roboto Mono"/>
              </a:rPr>
              <a:t>	   provided by the recommendation engine.</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IN" sz="1200" b="0" i="0" u="none" strike="noStrike" cap="none" dirty="0">
              <a:solidFill>
                <a:srgbClr val="000000"/>
              </a:solidFill>
              <a:latin typeface="Roboto Mono"/>
              <a:ea typeface="Roboto Mono"/>
              <a:cs typeface="Roboto Mono"/>
              <a:sym typeface="Roboto Mono"/>
            </a:endParaRPr>
          </a:p>
          <a:p>
            <a:pPr marR="0" lvl="0" algn="l" rtl="0">
              <a:lnSpc>
                <a:spcPct val="100000"/>
              </a:lnSpc>
              <a:spcBef>
                <a:spcPts val="0"/>
              </a:spcBef>
              <a:spcAft>
                <a:spcPts val="0"/>
              </a:spcAft>
              <a:buClr>
                <a:srgbClr val="000000"/>
              </a:buClr>
              <a:buSzPts val="1200"/>
            </a:pPr>
            <a:endParaRPr lang="en-IN" sz="1200" b="0" i="0" u="none" strike="noStrike" cap="none" dirty="0">
              <a:solidFill>
                <a:srgbClr val="000000"/>
              </a:solidFill>
              <a:latin typeface="Roboto Mono"/>
              <a:ea typeface="Roboto Mono"/>
              <a:cs typeface="Roboto Mono"/>
              <a:sym typeface="Roboto Mono"/>
            </a:endParaRP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IN" sz="1200" b="1" dirty="0">
                <a:latin typeface="Roboto Mono"/>
                <a:ea typeface="Roboto Mono"/>
                <a:cs typeface="Roboto Mono"/>
                <a:sym typeface="Roboto Mono"/>
              </a:rPr>
              <a:t>Approach</a:t>
            </a:r>
            <a:r>
              <a:rPr lang="en-IN" sz="1200" dirty="0">
                <a:latin typeface="Roboto Mono"/>
                <a:ea typeface="Roboto Mono"/>
                <a:cs typeface="Roboto Mono"/>
                <a:sym typeface="Roboto Mono"/>
              </a:rPr>
              <a:t>: </a:t>
            </a:r>
          </a:p>
          <a:p>
            <a:pPr marL="630238" marR="0" lvl="0" indent="-168275" algn="l" rtl="0">
              <a:lnSpc>
                <a:spcPct val="100000"/>
              </a:lnSpc>
              <a:spcBef>
                <a:spcPts val="0"/>
              </a:spcBef>
              <a:spcAft>
                <a:spcPts val="0"/>
              </a:spcAft>
              <a:buClr>
                <a:srgbClr val="000000"/>
              </a:buClr>
              <a:buSzPts val="1200"/>
              <a:buFont typeface="Arial" panose="020B0604020202020204" pitchFamily="34" charset="0"/>
              <a:buChar char="•"/>
            </a:pPr>
            <a:r>
              <a:rPr lang="en-US" sz="1200" b="0" i="0" dirty="0">
                <a:solidFill>
                  <a:schemeClr val="tx2">
                    <a:lumMod val="10000"/>
                  </a:schemeClr>
                </a:solidFill>
                <a:effectLst/>
                <a:latin typeface="Roboto Mono" panose="00000009000000000000" pitchFamily="49" charset="0"/>
                <a:ea typeface="Roboto Mono" panose="00000009000000000000" pitchFamily="49" charset="0"/>
              </a:rPr>
              <a:t>Calculated the average rating by dividing the sum of all the ratings by the</a:t>
            </a:r>
            <a:r>
              <a:rPr lang="en-US" sz="1200" dirty="0">
                <a:solidFill>
                  <a:schemeClr val="tx2">
                    <a:lumMod val="10000"/>
                  </a:schemeClr>
                </a:solidFill>
                <a:latin typeface="Roboto Mono" panose="00000009000000000000" pitchFamily="49" charset="0"/>
                <a:ea typeface="Roboto Mono" panose="00000009000000000000" pitchFamily="49" charset="0"/>
              </a:rPr>
              <a:t> </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number of ratings.</a:t>
            </a:r>
            <a:endParaRPr lang="en-US" sz="1200" dirty="0">
              <a:solidFill>
                <a:schemeClr val="tx2">
                  <a:lumMod val="10000"/>
                </a:schemeClr>
              </a:solidFill>
              <a:latin typeface="Roboto Mono" panose="00000009000000000000" pitchFamily="49" charset="0"/>
              <a:ea typeface="Roboto Mono" panose="00000009000000000000" pitchFamily="49" charset="0"/>
            </a:endParaRPr>
          </a:p>
          <a:p>
            <a:pPr marL="630238" marR="0" lvl="0" indent="-168275" algn="l" rtl="0">
              <a:lnSpc>
                <a:spcPct val="100000"/>
              </a:lnSpc>
              <a:spcBef>
                <a:spcPts val="0"/>
              </a:spcBef>
              <a:spcAft>
                <a:spcPts val="0"/>
              </a:spcAft>
              <a:buClr>
                <a:srgbClr val="000000"/>
              </a:buClr>
              <a:buSzPts val="1200"/>
              <a:buFont typeface="Arial" panose="020B0604020202020204" pitchFamily="34" charset="0"/>
              <a:buChar char="•"/>
            </a:pPr>
            <a:r>
              <a:rPr lang="en-US" sz="1200" b="0" i="0" dirty="0">
                <a:solidFill>
                  <a:schemeClr val="tx2">
                    <a:lumMod val="10000"/>
                  </a:schemeClr>
                </a:solidFill>
                <a:effectLst/>
                <a:latin typeface="Roboto Mono" panose="00000009000000000000" pitchFamily="49" charset="0"/>
                <a:ea typeface="Roboto Mono" panose="00000009000000000000" pitchFamily="49" charset="0"/>
              </a:rPr>
              <a:t>Calculated the average rating for all the predicted ratings by dividing the</a:t>
            </a:r>
            <a:r>
              <a:rPr lang="en-US" sz="1200" dirty="0">
                <a:solidFill>
                  <a:schemeClr val="tx2">
                    <a:lumMod val="10000"/>
                  </a:schemeClr>
                </a:solidFill>
                <a:latin typeface="Roboto Mono" panose="00000009000000000000" pitchFamily="49" charset="0"/>
                <a:ea typeface="Roboto Mono" panose="00000009000000000000" pitchFamily="49" charset="0"/>
              </a:rPr>
              <a:t> </a:t>
            </a:r>
            <a:r>
              <a:rPr lang="en-US" sz="1200" b="0" i="0" dirty="0">
                <a:solidFill>
                  <a:schemeClr val="tx2">
                    <a:lumMod val="10000"/>
                  </a:schemeClr>
                </a:solidFill>
                <a:effectLst/>
                <a:latin typeface="Roboto Mono" panose="00000009000000000000" pitchFamily="49" charset="0"/>
                <a:ea typeface="Roboto Mono" panose="00000009000000000000" pitchFamily="49" charset="0"/>
              </a:rPr>
              <a:t>sum of all the predicted ratings by the number of ratings.</a:t>
            </a:r>
          </a:p>
          <a:p>
            <a:pPr marL="630238" marR="0" lvl="0" indent="-168275" algn="l" rtl="0">
              <a:lnSpc>
                <a:spcPct val="100000"/>
              </a:lnSpc>
              <a:spcBef>
                <a:spcPts val="0"/>
              </a:spcBef>
              <a:spcAft>
                <a:spcPts val="0"/>
              </a:spcAft>
              <a:buClr>
                <a:srgbClr val="000000"/>
              </a:buClr>
              <a:buSzPts val="1200"/>
              <a:buFont typeface="Arial" panose="020B0604020202020204" pitchFamily="34" charset="0"/>
              <a:buChar char="•"/>
            </a:pPr>
            <a:r>
              <a:rPr lang="en-US" sz="1200" b="0" i="0" dirty="0">
                <a:solidFill>
                  <a:schemeClr val="tx2">
                    <a:lumMod val="10000"/>
                  </a:schemeClr>
                </a:solidFill>
                <a:effectLst/>
                <a:latin typeface="Roboto Mono" panose="00000009000000000000" pitchFamily="49" charset="0"/>
                <a:ea typeface="Roboto Mono" panose="00000009000000000000" pitchFamily="49" charset="0"/>
              </a:rPr>
              <a:t>Calculated the RMSE of the SVD model by taking the square root of the mean of the squared errors between the average actual ratings and the average predicted ratings</a:t>
            </a:r>
          </a:p>
          <a:p>
            <a:pPr marL="630238" lvl="1" indent="-168275">
              <a:buSzPts val="1200"/>
            </a:pPr>
            <a:r>
              <a:rPr lang="en-US" sz="1200" dirty="0">
                <a:latin typeface="Roboto Mono"/>
                <a:ea typeface="Roboto Mono"/>
                <a:cs typeface="Roboto Mono"/>
                <a:sym typeface="Roboto Mono"/>
              </a:rPr>
              <a:t>	</a:t>
            </a:r>
            <a:endParaRPr sz="12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7467771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1159</Words>
  <Application>Microsoft Office PowerPoint</Application>
  <PresentationFormat>On-screen Show (16:9)</PresentationFormat>
  <Paragraphs>121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Mono</vt:lpstr>
      <vt:lpstr>Roboto</vt:lpstr>
      <vt:lpstr>Arial</vt:lpstr>
      <vt:lpstr>Simple Light</vt:lpstr>
      <vt:lpstr>Problem Statement Title: Product Recommendation System  Team Name: 686157-UP3OD238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Product Recommendation System  Team Name: 686157-UP3OD238</dc:title>
  <dc:creator>Mayank Yadav</dc:creator>
  <cp:lastModifiedBy>Mayank Yadav</cp:lastModifiedBy>
  <cp:revision>16</cp:revision>
  <dcterms:modified xsi:type="dcterms:W3CDTF">2023-08-31T16:53:56Z</dcterms:modified>
</cp:coreProperties>
</file>