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5" r:id="rId2"/>
    <p:sldId id="261" r:id="rId3"/>
    <p:sldId id="269" r:id="rId4"/>
    <p:sldId id="256" r:id="rId5"/>
    <p:sldId id="276" r:id="rId6"/>
    <p:sldId id="267" r:id="rId7"/>
    <p:sldId id="268" r:id="rId8"/>
    <p:sldId id="257" r:id="rId9"/>
    <p:sldId id="258" r:id="rId10"/>
    <p:sldId id="260" r:id="rId11"/>
    <p:sldId id="271" r:id="rId12"/>
    <p:sldId id="274" r:id="rId13"/>
    <p:sldId id="273" r:id="rId14"/>
    <p:sldId id="275" r:id="rId15"/>
    <p:sldId id="279" r:id="rId16"/>
    <p:sldId id="28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30" autoAdjust="0"/>
    <p:restoredTop sz="94660"/>
  </p:normalViewPr>
  <p:slideViewPr>
    <p:cSldViewPr snapToGrid="0">
      <p:cViewPr varScale="1">
        <p:scale>
          <a:sx n="43" d="100"/>
          <a:sy n="43" d="100"/>
        </p:scale>
        <p:origin x="53"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30C6A-DB24-464B-ABC5-C11A99B72FAC}"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56997-857A-477E-9936-105E12064905}" type="slidenum">
              <a:rPr lang="en-IN" smtClean="0"/>
              <a:t>‹#›</a:t>
            </a:fld>
            <a:endParaRPr lang="en-IN"/>
          </a:p>
        </p:txBody>
      </p:sp>
    </p:spTree>
    <p:extLst>
      <p:ext uri="{BB962C8B-B14F-4D97-AF65-F5344CB8AC3E}">
        <p14:creationId xmlns:p14="http://schemas.microsoft.com/office/powerpoint/2010/main" val="76756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9C9F57-02F1-4C51-A190-D27CC3238F6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392908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9F57-02F1-4C51-A190-D27CC3238F6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419828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9F57-02F1-4C51-A190-D27CC3238F6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141248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9F57-02F1-4C51-A190-D27CC3238F6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42664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C9F57-02F1-4C51-A190-D27CC3238F69}"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244836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9C9F57-02F1-4C51-A190-D27CC3238F6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390868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C9F57-02F1-4C51-A190-D27CC3238F69}"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243881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9C9F57-02F1-4C51-A190-D27CC3238F69}"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273124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C9F57-02F1-4C51-A190-D27CC3238F69}"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219529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C9F57-02F1-4C51-A190-D27CC3238F6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100086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C9F57-02F1-4C51-A190-D27CC3238F69}"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C4ABB-928E-414D-9FAA-518EF9A8BCEA}" type="slidenum">
              <a:rPr lang="en-US" smtClean="0"/>
              <a:t>‹#›</a:t>
            </a:fld>
            <a:endParaRPr lang="en-US"/>
          </a:p>
        </p:txBody>
      </p:sp>
    </p:spTree>
    <p:extLst>
      <p:ext uri="{BB962C8B-B14F-4D97-AF65-F5344CB8AC3E}">
        <p14:creationId xmlns:p14="http://schemas.microsoft.com/office/powerpoint/2010/main" val="18522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9F57-02F1-4C51-A190-D27CC3238F69}"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C4ABB-928E-414D-9FAA-518EF9A8BCEA}" type="slidenum">
              <a:rPr lang="en-US" smtClean="0"/>
              <a:t>‹#›</a:t>
            </a:fld>
            <a:endParaRPr lang="en-US"/>
          </a:p>
        </p:txBody>
      </p:sp>
    </p:spTree>
    <p:extLst>
      <p:ext uri="{BB962C8B-B14F-4D97-AF65-F5344CB8AC3E}">
        <p14:creationId xmlns:p14="http://schemas.microsoft.com/office/powerpoint/2010/main" val="2502909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692" y="635166"/>
            <a:ext cx="6363203" cy="1356350"/>
          </a:xfrm>
        </p:spPr>
        <p:txBody>
          <a:bodyPr>
            <a:noAutofit/>
          </a:bodyPr>
          <a:lstStyle/>
          <a:p>
            <a:br>
              <a:rPr lang="en-US" sz="2800" dirty="0">
                <a:latin typeface="Algerian" panose="04020705040A02060702" pitchFamily="82" charset="0"/>
              </a:rPr>
            </a:br>
            <a:r>
              <a:rPr lang="en-US" sz="2800" dirty="0">
                <a:latin typeface="Algerian" panose="04020705040A02060702" pitchFamily="82" charset="0"/>
              </a:rPr>
              <a:t>PRESENTATION ON :</a:t>
            </a:r>
            <a:br>
              <a:rPr lang="en-US" sz="2800" dirty="0">
                <a:latin typeface="Algerian" panose="04020705040A02060702" pitchFamily="82" charset="0"/>
              </a:rPr>
            </a:br>
            <a:br>
              <a:rPr lang="en-US" sz="2800" dirty="0">
                <a:latin typeface="Algerian" panose="04020705040A02060702" pitchFamily="82" charset="0"/>
              </a:rPr>
            </a:br>
            <a:r>
              <a:rPr lang="en-US" sz="2800" dirty="0">
                <a:latin typeface="Algerian" panose="04020705040A02060702" pitchFamily="82" charset="0"/>
              </a:rPr>
              <a:t>‘identifying associative risk in stock market’</a:t>
            </a:r>
          </a:p>
        </p:txBody>
      </p:sp>
      <p:sp>
        <p:nvSpPr>
          <p:cNvPr id="3" name="Content Placeholder 2"/>
          <p:cNvSpPr>
            <a:spLocks noGrp="1"/>
          </p:cNvSpPr>
          <p:nvPr>
            <p:ph idx="1"/>
          </p:nvPr>
        </p:nvSpPr>
        <p:spPr>
          <a:xfrm>
            <a:off x="876692" y="3162748"/>
            <a:ext cx="5219307" cy="2908138"/>
          </a:xfrm>
        </p:spPr>
        <p:txBody>
          <a:bodyPr anchor="t"/>
          <a:lstStyle/>
          <a:p>
            <a:pPr marL="0" indent="0">
              <a:buNone/>
            </a:pPr>
            <a:r>
              <a:rPr lang="en-US" sz="2000" dirty="0"/>
              <a:t>STUDENT DETAILS :</a:t>
            </a:r>
          </a:p>
          <a:p>
            <a:pPr marL="0" indent="0">
              <a:buNone/>
            </a:pPr>
            <a:r>
              <a:rPr lang="en-US" sz="2000" dirty="0">
                <a:latin typeface="Monotype Corsiva" panose="03010101010201010101" pitchFamily="66" charset="0"/>
              </a:rPr>
              <a:t>Mayank Baluni</a:t>
            </a:r>
          </a:p>
          <a:p>
            <a:pPr marL="0" indent="0">
              <a:buNone/>
            </a:pPr>
            <a:r>
              <a:rPr lang="en-US" sz="2000" dirty="0">
                <a:latin typeface="Monotype Corsiva" panose="03010101010201010101" pitchFamily="66" charset="0"/>
              </a:rPr>
              <a:t>Roll No. : 2021892</a:t>
            </a:r>
          </a:p>
          <a:p>
            <a:pPr marL="0" indent="0">
              <a:buNone/>
            </a:pPr>
            <a:endParaRPr lang="en-US" sz="2000" dirty="0">
              <a:latin typeface="Monotype Corsiva" panose="03010101010201010101" pitchFamily="66" charset="0"/>
            </a:endParaRPr>
          </a:p>
          <a:p>
            <a:pPr marL="0" indent="0">
              <a:buNone/>
            </a:pPr>
            <a:r>
              <a:rPr lang="en-US" sz="2000" dirty="0"/>
              <a:t>MENTOR NAME : </a:t>
            </a:r>
          </a:p>
          <a:p>
            <a:pPr marL="0" indent="0">
              <a:buNone/>
            </a:pPr>
            <a:r>
              <a:rPr lang="en-US" sz="2000" dirty="0">
                <a:latin typeface="Monotype Corsiva" panose="03010101010201010101" pitchFamily="66" charset="0"/>
              </a:rPr>
              <a:t>Dr. Jay Bhatnagar,  Professor</a:t>
            </a:r>
          </a:p>
          <a:p>
            <a:pPr marL="0" indent="0">
              <a:buNone/>
            </a:pPr>
            <a:endParaRPr lang="en-US" sz="2000" dirty="0">
              <a:latin typeface="Monotype Corsiva" panose="03010101010201010101" pitchFamily="66" charset="0"/>
            </a:endParaRPr>
          </a:p>
          <a:p>
            <a:pPr marL="0" indent="0">
              <a:buNone/>
            </a:pPr>
            <a:endParaRPr lang="en-US" sz="2000" dirty="0">
              <a:latin typeface="Monotype Corsiva" panose="03010101010201010101"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968" y="1991516"/>
            <a:ext cx="3170216" cy="3343202"/>
          </a:xfrm>
          <a:prstGeom prst="rect">
            <a:avLst/>
          </a:prstGeom>
        </p:spPr>
      </p:pic>
      <p:grpSp>
        <p:nvGrpSpPr>
          <p:cNvPr id="18" name="Group 17">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302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0"/>
            <a:ext cx="11128717" cy="6857999"/>
          </a:xfrm>
        </p:spPr>
        <p:txBody>
          <a:bodyPr>
            <a:normAutofit/>
          </a:bodyPr>
          <a:lstStyle/>
          <a:p>
            <a:pPr algn="l"/>
            <a:r>
              <a:rPr lang="en-US" sz="1300" dirty="0" err="1"/>
              <a:t>all_weekly_coefficients</a:t>
            </a:r>
            <a:r>
              <a:rPr lang="en-US" sz="1300" dirty="0"/>
              <a:t> = []</a:t>
            </a:r>
            <a:br>
              <a:rPr lang="en-US" sz="1300" dirty="0"/>
            </a:br>
            <a:br>
              <a:rPr lang="en-US" sz="1300" dirty="0"/>
            </a:br>
            <a:r>
              <a:rPr lang="en-US" sz="1300" dirty="0"/>
              <a:t>    for </a:t>
            </a:r>
            <a:r>
              <a:rPr lang="en-US" sz="1300" dirty="0" err="1"/>
              <a:t>sheet_name</a:t>
            </a:r>
            <a:r>
              <a:rPr lang="en-US" sz="1300" dirty="0"/>
              <a:t> in </a:t>
            </a:r>
            <a:r>
              <a:rPr lang="en-US" sz="1300" dirty="0" err="1"/>
              <a:t>sheet_names</a:t>
            </a:r>
            <a:r>
              <a:rPr lang="en-US" sz="1300" dirty="0"/>
              <a:t>:</a:t>
            </a:r>
            <a:br>
              <a:rPr lang="en-US" sz="1300" dirty="0"/>
            </a:br>
            <a:r>
              <a:rPr lang="en-US" sz="1300" dirty="0"/>
              <a:t>        if all(</a:t>
            </a:r>
            <a:r>
              <a:rPr lang="en-US" sz="1300" dirty="0" err="1"/>
              <a:t>sheet_name</a:t>
            </a:r>
            <a:r>
              <a:rPr lang="en-US" sz="1300" dirty="0"/>
              <a:t> in </a:t>
            </a:r>
            <a:r>
              <a:rPr lang="en-US" sz="1300" dirty="0" err="1"/>
              <a:t>wb.sheetnames</a:t>
            </a:r>
            <a:r>
              <a:rPr lang="en-US" sz="1300" dirty="0"/>
              <a:t> for </a:t>
            </a:r>
            <a:r>
              <a:rPr lang="en-US" sz="1300" dirty="0" err="1"/>
              <a:t>wb</a:t>
            </a:r>
            <a:r>
              <a:rPr lang="en-US" sz="1300" dirty="0"/>
              <a:t> in [wb1, wb2]):</a:t>
            </a:r>
            <a:br>
              <a:rPr lang="en-US" sz="1300" dirty="0"/>
            </a:br>
            <a:r>
              <a:rPr lang="en-US" sz="1300" dirty="0"/>
              <a:t>            </a:t>
            </a:r>
            <a:r>
              <a:rPr lang="en-US" sz="1300" dirty="0" err="1"/>
              <a:t>weekly_coefficients</a:t>
            </a:r>
            <a:r>
              <a:rPr lang="en-US" sz="1300" dirty="0"/>
              <a:t> = []</a:t>
            </a:r>
            <a:br>
              <a:rPr lang="en-US" sz="1300" dirty="0"/>
            </a:br>
            <a:r>
              <a:rPr lang="en-US" sz="1300" dirty="0"/>
              <a:t>            for col in columns:</a:t>
            </a:r>
            <a:br>
              <a:rPr lang="en-US" sz="1300" dirty="0"/>
            </a:br>
            <a:r>
              <a:rPr lang="en-US" sz="1300" dirty="0"/>
              <a:t>                sheet1 = wb1[</a:t>
            </a:r>
            <a:r>
              <a:rPr lang="en-US" sz="1300" dirty="0" err="1"/>
              <a:t>sheet_name</a:t>
            </a:r>
            <a:r>
              <a:rPr lang="en-US" sz="1300" dirty="0"/>
              <a:t>]</a:t>
            </a:r>
            <a:br>
              <a:rPr lang="en-US" sz="1300" dirty="0"/>
            </a:br>
            <a:r>
              <a:rPr lang="en-US" sz="1300" dirty="0"/>
              <a:t>                sheet2 = wb2[</a:t>
            </a:r>
            <a:r>
              <a:rPr lang="en-US" sz="1300" dirty="0" err="1"/>
              <a:t>sheet_name</a:t>
            </a:r>
            <a:r>
              <a:rPr lang="en-US" sz="1300" dirty="0"/>
              <a:t>]</a:t>
            </a:r>
            <a:br>
              <a:rPr lang="en-US" sz="1300" dirty="0"/>
            </a:br>
            <a:br>
              <a:rPr lang="en-US" sz="1300" dirty="0"/>
            </a:br>
            <a:r>
              <a:rPr lang="en-US" sz="1300" dirty="0"/>
              <a:t>                </a:t>
            </a:r>
            <a:r>
              <a:rPr lang="en-US" sz="1300" dirty="0" err="1"/>
              <a:t>correlation_coefficient</a:t>
            </a:r>
            <a:r>
              <a:rPr lang="en-US" sz="1300" dirty="0"/>
              <a:t> = </a:t>
            </a:r>
            <a:r>
              <a:rPr lang="en-US" sz="1300" dirty="0" err="1"/>
              <a:t>calculate_correlation</a:t>
            </a:r>
            <a:r>
              <a:rPr lang="en-US" sz="1300" dirty="0"/>
              <a:t>(sheet1, sheet2, k, col)</a:t>
            </a:r>
            <a:br>
              <a:rPr lang="en-US" sz="1300" dirty="0"/>
            </a:br>
            <a:r>
              <a:rPr lang="en-US" sz="1300" dirty="0"/>
              <a:t>                </a:t>
            </a:r>
            <a:r>
              <a:rPr lang="en-US" sz="1300" dirty="0" err="1"/>
              <a:t>weekly_coefficients.append</a:t>
            </a:r>
            <a:r>
              <a:rPr lang="en-US" sz="1300" dirty="0"/>
              <a:t>(</a:t>
            </a:r>
            <a:r>
              <a:rPr lang="en-US" sz="1300" dirty="0" err="1"/>
              <a:t>correlation_coefficient</a:t>
            </a:r>
            <a:r>
              <a:rPr lang="en-US" sz="1300" dirty="0"/>
              <a:t>)</a:t>
            </a:r>
            <a:br>
              <a:rPr lang="en-US" sz="1300" dirty="0"/>
            </a:br>
            <a:br>
              <a:rPr lang="en-US" sz="1300" dirty="0"/>
            </a:br>
            <a:r>
              <a:rPr lang="en-US" sz="1300" dirty="0"/>
              <a:t>            </a:t>
            </a:r>
            <a:r>
              <a:rPr lang="en-US" sz="1300" dirty="0" err="1"/>
              <a:t>all_weekly_coefficients.append</a:t>
            </a:r>
            <a:r>
              <a:rPr lang="en-US" sz="1300" dirty="0"/>
              <a:t>(</a:t>
            </a:r>
            <a:r>
              <a:rPr lang="en-US" sz="1300" dirty="0" err="1"/>
              <a:t>weekly_coefficients</a:t>
            </a:r>
            <a:r>
              <a:rPr lang="en-US" sz="1300" dirty="0"/>
              <a:t>)</a:t>
            </a:r>
            <a:br>
              <a:rPr lang="en-US" sz="1300" dirty="0"/>
            </a:br>
            <a:r>
              <a:rPr lang="en-US" sz="1300" dirty="0"/>
              <a:t>            k += 5</a:t>
            </a:r>
            <a:br>
              <a:rPr lang="en-US" sz="1300" dirty="0"/>
            </a:br>
            <a:r>
              <a:rPr lang="en-US" sz="1300" dirty="0"/>
              <a:t>        else:</a:t>
            </a:r>
            <a:br>
              <a:rPr lang="en-US" sz="1300" dirty="0"/>
            </a:br>
            <a:r>
              <a:rPr lang="en-US" sz="1300" dirty="0"/>
              <a:t>            print(</a:t>
            </a:r>
            <a:r>
              <a:rPr lang="en-US" sz="1300" dirty="0" err="1"/>
              <a:t>f"Sheet</a:t>
            </a:r>
            <a:r>
              <a:rPr lang="en-US" sz="1300" dirty="0"/>
              <a:t> {</a:t>
            </a:r>
            <a:r>
              <a:rPr lang="en-US" sz="1300" dirty="0" err="1"/>
              <a:t>sheet_name</a:t>
            </a:r>
            <a:r>
              <a:rPr lang="en-US" sz="1300" dirty="0"/>
              <a:t>} not found in one or both workbooks.")</a:t>
            </a:r>
            <a:br>
              <a:rPr lang="en-US" sz="1300" dirty="0"/>
            </a:br>
            <a:br>
              <a:rPr lang="en-US" sz="1300" dirty="0"/>
            </a:br>
            <a:r>
              <a:rPr lang="en-US" sz="1300" dirty="0"/>
              <a:t>    return </a:t>
            </a:r>
            <a:r>
              <a:rPr lang="en-US" sz="1300" dirty="0" err="1"/>
              <a:t>all_weekly_coefficients</a:t>
            </a:r>
            <a:br>
              <a:rPr lang="en-US" sz="1300" dirty="0"/>
            </a:br>
            <a:br>
              <a:rPr lang="en-US" sz="1300" dirty="0"/>
            </a:br>
            <a:r>
              <a:rPr lang="en-US" sz="1300" dirty="0"/>
              <a:t># Process different columns</a:t>
            </a:r>
            <a:br>
              <a:rPr lang="en-US" sz="1300" dirty="0"/>
            </a:br>
            <a:r>
              <a:rPr lang="en-US" sz="1300" dirty="0" err="1"/>
              <a:t>columns_to_process</a:t>
            </a:r>
            <a:r>
              <a:rPr lang="en-US" sz="1300" dirty="0"/>
              <a:t> = ['B', 'C', 'D', 'E']</a:t>
            </a:r>
            <a:br>
              <a:rPr lang="en-US" sz="1300" dirty="0"/>
            </a:br>
            <a:br>
              <a:rPr lang="en-US" sz="1300" dirty="0"/>
            </a:br>
            <a:br>
              <a:rPr lang="en-US" sz="1200" dirty="0"/>
            </a:br>
            <a:br>
              <a:rPr lang="en-US" sz="1200" dirty="0"/>
            </a:br>
            <a:br>
              <a:rPr lang="en-US" sz="1200" dirty="0"/>
            </a:br>
            <a:br>
              <a:rPr lang="en-US" sz="1200" dirty="0"/>
            </a:br>
            <a:br>
              <a:rPr lang="en-US" sz="1200" dirty="0"/>
            </a:br>
            <a:br>
              <a:rPr lang="en-US" sz="1200" dirty="0"/>
            </a:br>
            <a:endParaRPr lang="en-US" sz="1200" dirty="0"/>
          </a:p>
        </p:txBody>
      </p:sp>
    </p:spTree>
    <p:extLst>
      <p:ext uri="{BB962C8B-B14F-4D97-AF65-F5344CB8AC3E}">
        <p14:creationId xmlns:p14="http://schemas.microsoft.com/office/powerpoint/2010/main" val="79396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0"/>
            <a:ext cx="11128717" cy="6857999"/>
          </a:xfrm>
        </p:spPr>
        <p:txBody>
          <a:bodyPr>
            <a:normAutofit/>
          </a:bodyPr>
          <a:lstStyle/>
          <a:p>
            <a:pPr algn="l"/>
            <a:r>
              <a:rPr lang="en-US" sz="1200" dirty="0" err="1"/>
              <a:t>weekly_coefficients</a:t>
            </a:r>
            <a:r>
              <a:rPr lang="en-US" sz="1200" dirty="0"/>
              <a:t> = </a:t>
            </a:r>
            <a:r>
              <a:rPr lang="en-US" sz="1200" dirty="0" err="1"/>
              <a:t>process_correlation</a:t>
            </a:r>
            <a:r>
              <a:rPr lang="en-US" sz="1200" dirty="0"/>
              <a:t>(</a:t>
            </a:r>
            <a:r>
              <a:rPr lang="en-US" sz="1200" dirty="0" err="1"/>
              <a:t>columns_to_process</a:t>
            </a:r>
            <a:r>
              <a:rPr lang="en-US" sz="1200" dirty="0"/>
              <a:t>)</a:t>
            </a:r>
            <a:br>
              <a:rPr lang="en-US" sz="1200" dirty="0"/>
            </a:br>
            <a:br>
              <a:rPr lang="en-US" sz="1200" dirty="0"/>
            </a:br>
            <a:r>
              <a:rPr lang="en-US" sz="1200" dirty="0"/>
              <a:t>for week, coefficients in enumerate(</a:t>
            </a:r>
            <a:r>
              <a:rPr lang="en-US" sz="1200" dirty="0" err="1"/>
              <a:t>weekly_coefficients</a:t>
            </a:r>
            <a:r>
              <a:rPr lang="en-US" sz="1200" dirty="0"/>
              <a:t>, start=1):</a:t>
            </a:r>
            <a:br>
              <a:rPr lang="en-US" sz="1200" dirty="0"/>
            </a:br>
            <a:r>
              <a:rPr lang="en-US" sz="1200" dirty="0"/>
              <a:t>    print(</a:t>
            </a:r>
            <a:r>
              <a:rPr lang="en-US" sz="1200" dirty="0" err="1"/>
              <a:t>f"Week</a:t>
            </a:r>
            <a:r>
              <a:rPr lang="en-US" sz="1200" dirty="0"/>
              <a:t> {week} Correlation Coefficients: {coefficients}")</a:t>
            </a:r>
            <a:br>
              <a:rPr lang="en-US" sz="1200" dirty="0"/>
            </a:br>
            <a:br>
              <a:rPr lang="en-US" sz="1200" dirty="0"/>
            </a:br>
            <a:r>
              <a:rPr lang="en-US" sz="1200" dirty="0"/>
              <a:t># Plotting</a:t>
            </a:r>
            <a:br>
              <a:rPr lang="en-US" sz="1200" dirty="0"/>
            </a:br>
            <a:r>
              <a:rPr lang="en-US" sz="1200" dirty="0" err="1"/>
              <a:t>week_numbers</a:t>
            </a:r>
            <a:r>
              <a:rPr lang="en-US" sz="1200" dirty="0"/>
              <a:t> = list(range(1, 14))</a:t>
            </a:r>
            <a:br>
              <a:rPr lang="en-US" sz="1200" dirty="0"/>
            </a:br>
            <a:br>
              <a:rPr lang="en-US" sz="1200" dirty="0"/>
            </a:br>
            <a:r>
              <a:rPr lang="en-US" sz="1200" dirty="0" err="1"/>
              <a:t>column_labels</a:t>
            </a:r>
            <a:r>
              <a:rPr lang="en-US" sz="1200" dirty="0"/>
              <a:t> = {'B': 'Open', 'C': 'Max', 'D': 'Min', 'E': 'Closing'}</a:t>
            </a:r>
            <a:br>
              <a:rPr lang="en-US" sz="1200" dirty="0"/>
            </a:br>
            <a:br>
              <a:rPr lang="en-US" sz="1200" dirty="0"/>
            </a:br>
            <a:r>
              <a:rPr lang="en-US" sz="1200" dirty="0"/>
              <a:t>for col in </a:t>
            </a:r>
            <a:r>
              <a:rPr lang="en-US" sz="1200" dirty="0" err="1"/>
              <a:t>columns_to_process</a:t>
            </a:r>
            <a:r>
              <a:rPr lang="en-US" sz="1200" dirty="0"/>
              <a:t>:</a:t>
            </a:r>
            <a:br>
              <a:rPr lang="en-US" sz="1200" dirty="0"/>
            </a:br>
            <a:r>
              <a:rPr lang="en-US" sz="1200" dirty="0"/>
              <a:t>    </a:t>
            </a:r>
            <a:r>
              <a:rPr lang="en-US" sz="1200" dirty="0" err="1"/>
              <a:t>correlation_values</a:t>
            </a:r>
            <a:r>
              <a:rPr lang="en-US" sz="1200" dirty="0"/>
              <a:t> = [coefficients[</a:t>
            </a:r>
            <a:r>
              <a:rPr lang="en-US" sz="1200" dirty="0" err="1"/>
              <a:t>columns_to_process.index</a:t>
            </a:r>
            <a:r>
              <a:rPr lang="en-US" sz="1200" dirty="0"/>
              <a:t>(col)] for coefficients in </a:t>
            </a:r>
            <a:r>
              <a:rPr lang="en-US" sz="1200" dirty="0" err="1"/>
              <a:t>weekly_coefficients</a:t>
            </a:r>
            <a:r>
              <a:rPr lang="en-US" sz="1200" dirty="0"/>
              <a:t>]</a:t>
            </a:r>
            <a:br>
              <a:rPr lang="en-US" sz="1200" dirty="0"/>
            </a:br>
            <a:r>
              <a:rPr lang="en-US" sz="1200" dirty="0"/>
              <a:t>    </a:t>
            </a:r>
            <a:r>
              <a:rPr lang="en-US" sz="1200" dirty="0" err="1"/>
              <a:t>plt.plot</a:t>
            </a:r>
            <a:r>
              <a:rPr lang="en-US" sz="1200" dirty="0"/>
              <a:t>(</a:t>
            </a:r>
            <a:r>
              <a:rPr lang="en-US" sz="1200" dirty="0" err="1"/>
              <a:t>week_numbers</a:t>
            </a:r>
            <a:r>
              <a:rPr lang="en-US" sz="1200" dirty="0"/>
              <a:t>, </a:t>
            </a:r>
            <a:r>
              <a:rPr lang="en-US" sz="1200" dirty="0" err="1"/>
              <a:t>correlation_values</a:t>
            </a:r>
            <a:r>
              <a:rPr lang="en-US" sz="1200" dirty="0"/>
              <a:t>, label=</a:t>
            </a:r>
            <a:r>
              <a:rPr lang="en-US" sz="1200" dirty="0" err="1"/>
              <a:t>column_labels</a:t>
            </a:r>
            <a:r>
              <a:rPr lang="en-US" sz="1200" dirty="0"/>
              <a:t>[col])</a:t>
            </a:r>
            <a:br>
              <a:rPr lang="en-US" sz="1200" dirty="0"/>
            </a:br>
            <a:br>
              <a:rPr lang="en-US" sz="1200" dirty="0"/>
            </a:br>
            <a:r>
              <a:rPr lang="en-US" sz="1200" dirty="0" err="1"/>
              <a:t>plt.title</a:t>
            </a:r>
            <a:r>
              <a:rPr lang="en-US" sz="1200" dirty="0"/>
              <a:t>('Correlation Coefficients Over Weeks')</a:t>
            </a:r>
            <a:br>
              <a:rPr lang="en-US" sz="1200" dirty="0"/>
            </a:br>
            <a:r>
              <a:rPr lang="en-US" sz="1200" dirty="0" err="1"/>
              <a:t>plt.xlabel</a:t>
            </a:r>
            <a:r>
              <a:rPr lang="en-US" sz="1200" dirty="0"/>
              <a:t>('Week')</a:t>
            </a:r>
            <a:br>
              <a:rPr lang="en-US" sz="1200" dirty="0"/>
            </a:br>
            <a:r>
              <a:rPr lang="en-US" sz="1200" dirty="0" err="1"/>
              <a:t>plt.ylabel</a:t>
            </a:r>
            <a:r>
              <a:rPr lang="en-US" sz="1200" dirty="0"/>
              <a:t>('Correlation Coefficient')</a:t>
            </a:r>
            <a:br>
              <a:rPr lang="en-US" sz="1200" dirty="0"/>
            </a:br>
            <a:r>
              <a:rPr lang="en-US" sz="1200" dirty="0" err="1"/>
              <a:t>plt.ylim</a:t>
            </a:r>
            <a:r>
              <a:rPr lang="en-US" sz="1200" dirty="0"/>
              <a:t>(-1, 1)  # Set y-axis limits to vary between -1 and 1</a:t>
            </a:r>
            <a:br>
              <a:rPr lang="en-US" sz="1200" dirty="0"/>
            </a:br>
            <a:r>
              <a:rPr lang="en-US" sz="1200" dirty="0" err="1"/>
              <a:t>plt.xticks</a:t>
            </a:r>
            <a:r>
              <a:rPr lang="en-US" sz="1200" dirty="0"/>
              <a:t>(</a:t>
            </a:r>
            <a:r>
              <a:rPr lang="en-US" sz="1200" dirty="0" err="1"/>
              <a:t>week_numbers</a:t>
            </a:r>
            <a:r>
              <a:rPr lang="en-US" sz="1200" dirty="0"/>
              <a:t>)  # Set x-axis ticks to represent weeks 1 through 13</a:t>
            </a:r>
            <a:br>
              <a:rPr lang="en-US" sz="1200" dirty="0"/>
            </a:br>
            <a:r>
              <a:rPr lang="en-US" sz="1200" dirty="0" err="1"/>
              <a:t>plt.legend</a:t>
            </a:r>
            <a:r>
              <a:rPr lang="en-US" sz="1200" dirty="0"/>
              <a:t>()</a:t>
            </a:r>
            <a:br>
              <a:rPr lang="en-US" sz="1200" dirty="0"/>
            </a:br>
            <a:r>
              <a:rPr lang="en-US" sz="1200" dirty="0" err="1"/>
              <a:t>plt.grid</a:t>
            </a:r>
            <a:r>
              <a:rPr lang="en-US" sz="1200" dirty="0"/>
              <a:t>(True)</a:t>
            </a:r>
            <a:br>
              <a:rPr lang="en-US" sz="1200" dirty="0"/>
            </a:br>
            <a:r>
              <a:rPr lang="en-US" sz="1200" dirty="0" err="1"/>
              <a:t>plt.show</a:t>
            </a:r>
            <a:r>
              <a:rPr lang="en-US" sz="1200" dirty="0"/>
              <a:t>()</a:t>
            </a:r>
            <a:br>
              <a:rPr lang="en-US" sz="1200" dirty="0"/>
            </a:br>
            <a:br>
              <a:rPr lang="en-US" sz="1200" dirty="0"/>
            </a:br>
            <a:br>
              <a:rPr lang="en-US" sz="1200" dirty="0"/>
            </a:br>
            <a:br>
              <a:rPr lang="en-US" sz="1100" dirty="0"/>
            </a:br>
            <a:br>
              <a:rPr lang="en-US" sz="1100" dirty="0"/>
            </a:br>
            <a:br>
              <a:rPr lang="en-US" sz="1100" dirty="0"/>
            </a:br>
            <a:br>
              <a:rPr lang="en-US" sz="1100" dirty="0"/>
            </a:br>
            <a:br>
              <a:rPr lang="en-US" sz="1100" dirty="0"/>
            </a:br>
            <a:endParaRPr lang="en-US" sz="1200" dirty="0"/>
          </a:p>
        </p:txBody>
      </p:sp>
    </p:spTree>
    <p:extLst>
      <p:ext uri="{BB962C8B-B14F-4D97-AF65-F5344CB8AC3E}">
        <p14:creationId xmlns:p14="http://schemas.microsoft.com/office/powerpoint/2010/main" val="137153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5903" y="322729"/>
            <a:ext cx="10640754" cy="763793"/>
          </a:xfrm>
        </p:spPr>
        <p:txBody>
          <a:bodyPr anchor="b">
            <a:normAutofit/>
          </a:bodyPr>
          <a:lstStyle/>
          <a:p>
            <a:r>
              <a:rPr lang="en-US" sz="4000" dirty="0">
                <a:solidFill>
                  <a:schemeClr val="tx2"/>
                </a:solidFill>
                <a:latin typeface="Algerian" panose="04020705040A02060702" pitchFamily="82" charset="0"/>
              </a:rPr>
              <a:t>Output of code</a:t>
            </a:r>
          </a:p>
        </p:txBody>
      </p:sp>
      <p:sp>
        <p:nvSpPr>
          <p:cNvPr id="7" name="Subtitle 6"/>
          <p:cNvSpPr>
            <a:spLocks noGrp="1"/>
          </p:cNvSpPr>
          <p:nvPr>
            <p:ph type="subTitle" idx="1"/>
          </p:nvPr>
        </p:nvSpPr>
        <p:spPr>
          <a:xfrm>
            <a:off x="1514121" y="4171528"/>
            <a:ext cx="9163757" cy="450447"/>
          </a:xfrm>
        </p:spPr>
        <p:txBody>
          <a:bodyPr anchor="ctr">
            <a:normAutofit/>
          </a:bodyPr>
          <a:lstStyle/>
          <a:p>
            <a:endParaRPr lang="en-US" sz="2000">
              <a:solidFill>
                <a:schemeClr val="tx2"/>
              </a:solidFill>
            </a:endParaRPr>
          </a:p>
        </p:txBody>
      </p:sp>
      <p:grpSp>
        <p:nvGrpSpPr>
          <p:cNvPr id="16" name="Group 1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7" name="Freeform: Shape 1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number in a row&#10;&#10;Description automatically generated with medium confidence">
            <a:extLst>
              <a:ext uri="{FF2B5EF4-FFF2-40B4-BE49-F238E27FC236}">
                <a16:creationId xmlns:a16="http://schemas.microsoft.com/office/drawing/2014/main" id="{D9EEBB1F-971A-2407-9F25-880CC4527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5" y="1086523"/>
            <a:ext cx="11025295" cy="3657599"/>
          </a:xfrm>
          <a:prstGeom prst="rect">
            <a:avLst/>
          </a:prstGeom>
        </p:spPr>
      </p:pic>
      <p:grpSp>
        <p:nvGrpSpPr>
          <p:cNvPr id="22" name="Group 2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3" name="Freeform: Shape 2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193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46555" y="462580"/>
            <a:ext cx="7791544" cy="656358"/>
          </a:xfrm>
        </p:spPr>
        <p:txBody>
          <a:bodyPr anchor="b">
            <a:normAutofit/>
          </a:bodyPr>
          <a:lstStyle/>
          <a:p>
            <a:r>
              <a:rPr lang="en-US" sz="4000" dirty="0">
                <a:solidFill>
                  <a:schemeClr val="tx2"/>
                </a:solidFill>
                <a:latin typeface="Algerian" panose="04020705040A02060702" pitchFamily="82" charset="0"/>
              </a:rPr>
              <a:t>Output of code</a:t>
            </a:r>
          </a:p>
        </p:txBody>
      </p:sp>
      <p:grpSp>
        <p:nvGrpSpPr>
          <p:cNvPr id="16" name="Group 15">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7" name="Freeform: Shape 16">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graph with colored lines and numbers&#10;&#10;Description automatically generated">
            <a:extLst>
              <a:ext uri="{FF2B5EF4-FFF2-40B4-BE49-F238E27FC236}">
                <a16:creationId xmlns:a16="http://schemas.microsoft.com/office/drawing/2014/main" id="{E0789835-50BE-2C03-525E-A7ABD978F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39" y="1386348"/>
            <a:ext cx="8109614" cy="5282732"/>
          </a:xfrm>
          <a:prstGeom prst="rect">
            <a:avLst/>
          </a:prstGeom>
        </p:spPr>
      </p:pic>
      <p:grpSp>
        <p:nvGrpSpPr>
          <p:cNvPr id="22" name="Group 21">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3" name="Freeform: Shape 22">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0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9738DFB-46DE-74F7-A4D6-33779E91C635}"/>
              </a:ext>
            </a:extLst>
          </p:cNvPr>
          <p:cNvSpPr>
            <a:spLocks noGrp="1"/>
          </p:cNvSpPr>
          <p:nvPr>
            <p:ph type="title"/>
          </p:nvPr>
        </p:nvSpPr>
        <p:spPr>
          <a:xfrm>
            <a:off x="1179226" y="322730"/>
            <a:ext cx="9833548" cy="1118796"/>
          </a:xfrm>
        </p:spPr>
        <p:txBody>
          <a:bodyPr anchor="b">
            <a:normAutofit/>
          </a:bodyPr>
          <a:lstStyle/>
          <a:p>
            <a:pPr algn="ctr"/>
            <a:r>
              <a:rPr lang="en-US" sz="3600" dirty="0">
                <a:solidFill>
                  <a:schemeClr val="tx2"/>
                </a:solidFill>
                <a:latin typeface="Algerian" panose="04020705040A02060702" pitchFamily="82" charset="0"/>
              </a:rPr>
              <a:t>Results and discussion</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77B2EE5-2A06-4B7C-4AE2-99086DD229A1}"/>
              </a:ext>
            </a:extLst>
          </p:cNvPr>
          <p:cNvSpPr>
            <a:spLocks noGrp="1"/>
          </p:cNvSpPr>
          <p:nvPr>
            <p:ph idx="1"/>
          </p:nvPr>
        </p:nvSpPr>
        <p:spPr>
          <a:xfrm>
            <a:off x="1179226" y="1764255"/>
            <a:ext cx="9029781" cy="3356385"/>
          </a:xfrm>
        </p:spPr>
        <p:txBody>
          <a:bodyPr>
            <a:normAutofit/>
          </a:bodyPr>
          <a:lstStyle/>
          <a:p>
            <a:pPr marL="0" indent="0">
              <a:buNone/>
            </a:pPr>
            <a:r>
              <a:rPr lang="en-US" sz="1800" dirty="0">
                <a:solidFill>
                  <a:schemeClr val="tx2"/>
                </a:solidFill>
              </a:rPr>
              <a:t>We’ve used stocks of Adani Enterprises and Reliance Industries in our dataset, and we got 4 correlation coefficients for 13 weeks of data and plotted a graph between correlation coefficients and their subsequent weeks.</a:t>
            </a:r>
          </a:p>
          <a:p>
            <a:pPr marL="0" indent="0">
              <a:buNone/>
            </a:pPr>
            <a:endParaRPr lang="en-US" sz="1800" dirty="0">
              <a:solidFill>
                <a:schemeClr val="tx2"/>
              </a:solidFill>
            </a:endParaRPr>
          </a:p>
          <a:p>
            <a:pPr marL="0" indent="0">
              <a:buNone/>
            </a:pPr>
            <a:r>
              <a:rPr lang="en-US" sz="1800" dirty="0">
                <a:solidFill>
                  <a:schemeClr val="tx2"/>
                </a:solidFill>
              </a:rPr>
              <a:t>Where we saw we got a positive trend of correlation, that means there are no risks associated with the two stocks we considered.</a:t>
            </a:r>
          </a:p>
          <a:p>
            <a:pPr marL="0" indent="0">
              <a:buNone/>
            </a:pPr>
            <a:endParaRPr lang="en-US" dirty="0">
              <a:solidFill>
                <a:schemeClr val="tx2"/>
              </a:solidFill>
            </a:endParaRPr>
          </a:p>
          <a:p>
            <a:pPr marL="0" indent="0">
              <a:buNone/>
            </a:pPr>
            <a:endParaRPr lang="en-US" sz="1800" dirty="0">
              <a:solidFill>
                <a:schemeClr val="tx2"/>
              </a:solidFill>
            </a:endParaRPr>
          </a:p>
          <a:p>
            <a:pPr marL="0" indent="0">
              <a:buNone/>
            </a:pPr>
            <a:r>
              <a:rPr lang="en-US" sz="1800" dirty="0">
                <a:solidFill>
                  <a:schemeClr val="tx2"/>
                </a:solidFill>
              </a:rPr>
              <a:t> </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575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90341E-9B49-EFFF-6FFA-91AEDE7F8313}"/>
              </a:ext>
            </a:extLst>
          </p:cNvPr>
          <p:cNvSpPr txBox="1"/>
          <p:nvPr/>
        </p:nvSpPr>
        <p:spPr>
          <a:xfrm>
            <a:off x="670558" y="1317521"/>
            <a:ext cx="5867893" cy="479541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b="1" i="0" dirty="0">
                <a:effectLst/>
              </a:rPr>
              <a:t>Diversification:</a:t>
            </a:r>
            <a:endParaRPr lang="en-US" sz="1400" b="0" i="0" dirty="0">
              <a:effectLst/>
            </a:endParaRPr>
          </a:p>
          <a:p>
            <a:pPr marL="228600" lvl="1">
              <a:lnSpc>
                <a:spcPct val="90000"/>
              </a:lnSpc>
              <a:spcAft>
                <a:spcPts val="600"/>
              </a:spcAft>
            </a:pPr>
            <a:r>
              <a:rPr lang="en-US" sz="1400" b="0" i="0" dirty="0">
                <a:effectLst/>
              </a:rPr>
              <a:t>If the correlation coefficient between two stocks is close to +1, it indicates a strong positive correlation. This means that the two stocks tend to move in the same direction. In such cases, adding both stocks to a portfolio may </a:t>
            </a:r>
            <a:r>
              <a:rPr lang="en-US" b="0" i="0" dirty="0">
                <a:effectLst/>
              </a:rPr>
              <a:t>not</a:t>
            </a:r>
            <a:r>
              <a:rPr lang="en-US" sz="1400" b="0" i="0" dirty="0">
                <a:effectLst/>
              </a:rPr>
              <a:t> provide effective diversification, as they are likely to respond similarly to market fluctuations. Investors often seek stocks with low correlation to diversify their portfolio, reducing overall risk. Diversification is a strategy that mixes a wide variety of investments within a portfolio in an attempt to reduce portfolio risk. </a:t>
            </a:r>
          </a:p>
          <a:p>
            <a:pPr indent="-228600">
              <a:lnSpc>
                <a:spcPct val="90000"/>
              </a:lnSpc>
              <a:spcAft>
                <a:spcPts val="600"/>
              </a:spcAft>
              <a:buFont typeface="Arial" panose="020B0604020202020204" pitchFamily="34" charset="0"/>
              <a:buChar char="•"/>
            </a:pPr>
            <a:r>
              <a:rPr lang="en-US" sz="1400" b="1" i="0" dirty="0">
                <a:effectLst/>
              </a:rPr>
              <a:t>Risk Management:</a:t>
            </a:r>
            <a:endParaRPr lang="en-US" sz="1400" b="0" i="0" dirty="0">
              <a:effectLst/>
            </a:endParaRPr>
          </a:p>
          <a:p>
            <a:pPr marL="228600" lvl="1">
              <a:lnSpc>
                <a:spcPct val="90000"/>
              </a:lnSpc>
              <a:spcAft>
                <a:spcPts val="600"/>
              </a:spcAft>
            </a:pPr>
            <a:r>
              <a:rPr lang="en-US" sz="1400" b="0" i="0" dirty="0">
                <a:effectLst/>
              </a:rPr>
              <a:t>Conversely, if the correlation coefficient is close to -1, it indicates a strong negative correlation. This means that the two stocks move in opposite directions. Including negatively correlated stocks in a portfolio can help mitigate risk. When one stock is underperforming, the other may be performing well, providing a potential hedge against losses.</a:t>
            </a:r>
          </a:p>
          <a:p>
            <a:pPr indent="-228600">
              <a:lnSpc>
                <a:spcPct val="90000"/>
              </a:lnSpc>
              <a:spcAft>
                <a:spcPts val="600"/>
              </a:spcAft>
              <a:buFont typeface="Arial" panose="020B0604020202020204" pitchFamily="34" charset="0"/>
              <a:buChar char="•"/>
            </a:pPr>
            <a:r>
              <a:rPr lang="en-US" sz="1400" b="1" i="0" dirty="0">
                <a:effectLst/>
              </a:rPr>
              <a:t>Portfolio Construction:</a:t>
            </a:r>
            <a:endParaRPr lang="en-US" sz="1400" b="0" i="0" dirty="0">
              <a:effectLst/>
            </a:endParaRPr>
          </a:p>
          <a:p>
            <a:pPr marL="228600" lvl="1">
              <a:lnSpc>
                <a:spcPct val="90000"/>
              </a:lnSpc>
              <a:spcAft>
                <a:spcPts val="600"/>
              </a:spcAft>
            </a:pPr>
            <a:r>
              <a:rPr lang="en-US" sz="1400" b="0" i="0" dirty="0">
                <a:effectLst/>
              </a:rPr>
              <a:t>Investors can use correlation coefficients to construct portfolios that align with their risk tolerance and investment goals. Combining assets with low or negative correlations can lead to a more stable and less volatile portfolio.</a:t>
            </a:r>
          </a:p>
        </p:txBody>
      </p:sp>
      <p:pic>
        <p:nvPicPr>
          <p:cNvPr id="7" name="Graphic 6" descr="Financial">
            <a:extLst>
              <a:ext uri="{FF2B5EF4-FFF2-40B4-BE49-F238E27FC236}">
                <a16:creationId xmlns:a16="http://schemas.microsoft.com/office/drawing/2014/main" id="{1327F9FB-2C69-0502-A834-15DF3FED4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5282" y="587212"/>
            <a:ext cx="4938517" cy="4938517"/>
          </a:xfrm>
          <a:prstGeom prst="rect">
            <a:avLst/>
          </a:prstGeom>
        </p:spPr>
      </p:pic>
      <p:sp>
        <p:nvSpPr>
          <p:cNvPr id="4" name="TextBox 3">
            <a:extLst>
              <a:ext uri="{FF2B5EF4-FFF2-40B4-BE49-F238E27FC236}">
                <a16:creationId xmlns:a16="http://schemas.microsoft.com/office/drawing/2014/main" id="{668BCADD-083A-AD24-50A2-DA57A9B3838C}"/>
              </a:ext>
            </a:extLst>
          </p:cNvPr>
          <p:cNvSpPr txBox="1"/>
          <p:nvPr/>
        </p:nvSpPr>
        <p:spPr>
          <a:xfrm>
            <a:off x="838201" y="335596"/>
            <a:ext cx="4483800" cy="646331"/>
          </a:xfrm>
          <a:prstGeom prst="rect">
            <a:avLst/>
          </a:prstGeom>
          <a:noFill/>
        </p:spPr>
        <p:txBody>
          <a:bodyPr wrap="square" rtlCol="0">
            <a:spAutoFit/>
          </a:bodyPr>
          <a:lstStyle/>
          <a:p>
            <a:r>
              <a:rPr lang="en-IN" sz="3600" b="1" dirty="0">
                <a:latin typeface="Algerian" panose="04020705040A02060702" pitchFamily="82" charset="0"/>
              </a:rPr>
              <a:t>APPLICATIONS</a:t>
            </a:r>
          </a:p>
        </p:txBody>
      </p:sp>
    </p:spTree>
    <p:extLst>
      <p:ext uri="{BB962C8B-B14F-4D97-AF65-F5344CB8AC3E}">
        <p14:creationId xmlns:p14="http://schemas.microsoft.com/office/powerpoint/2010/main" val="77787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5F6C7-91CA-65B5-8073-88D8B5DC9D2F}"/>
              </a:ext>
            </a:extLst>
          </p:cNvPr>
          <p:cNvSpPr txBox="1"/>
          <p:nvPr/>
        </p:nvSpPr>
        <p:spPr>
          <a:xfrm>
            <a:off x="4709652" y="1279714"/>
            <a:ext cx="7108722" cy="5078313"/>
          </a:xfrm>
          <a:prstGeom prst="rect">
            <a:avLst/>
          </a:prstGeom>
          <a:noFill/>
        </p:spPr>
        <p:txBody>
          <a:bodyPr wrap="square">
            <a:spAutoFit/>
          </a:bodyPr>
          <a:lstStyle/>
          <a:p>
            <a:pPr marL="0" indent="0" algn="l">
              <a:buNone/>
            </a:pPr>
            <a:r>
              <a:rPr lang="en-US" b="1" i="0" dirty="0">
                <a:solidFill>
                  <a:schemeClr val="bg2">
                    <a:lumMod val="10000"/>
                  </a:schemeClr>
                </a:solidFill>
                <a:effectLst/>
                <a:latin typeface="Söhne"/>
              </a:rPr>
              <a:t>4.Sector Analysis:</a:t>
            </a:r>
            <a:endParaRPr lang="en-US" dirty="0">
              <a:solidFill>
                <a:schemeClr val="bg2">
                  <a:lumMod val="10000"/>
                </a:schemeClr>
              </a:solidFill>
              <a:latin typeface="Söhne"/>
            </a:endParaRPr>
          </a:p>
          <a:p>
            <a:pPr marL="0" indent="0" algn="l">
              <a:buNone/>
            </a:pPr>
            <a:r>
              <a:rPr lang="en-US" b="0" i="0" dirty="0">
                <a:solidFill>
                  <a:schemeClr val="bg2">
                    <a:lumMod val="10000"/>
                  </a:schemeClr>
                </a:solidFill>
                <a:effectLst/>
                <a:latin typeface="Söhne"/>
              </a:rPr>
              <a:t>Correlation coefficients are not limited to individual stocks; they can also be applied to sectors or industries. Understanding the correlation between sectors helps investors assess the overall market risk. For example, during economic downturns, certain sectors may be negatively impacted, while others may remain resilient.</a:t>
            </a:r>
          </a:p>
          <a:p>
            <a:pPr marL="0" indent="0" algn="l">
              <a:buNone/>
            </a:pPr>
            <a:endParaRPr lang="en-US" b="0" i="0" dirty="0">
              <a:solidFill>
                <a:schemeClr val="bg2">
                  <a:lumMod val="10000"/>
                </a:schemeClr>
              </a:solidFill>
              <a:effectLst/>
              <a:latin typeface="Söhne"/>
            </a:endParaRPr>
          </a:p>
          <a:p>
            <a:pPr marL="0" indent="0" algn="l">
              <a:buNone/>
            </a:pPr>
            <a:r>
              <a:rPr lang="en-US" b="1" dirty="0">
                <a:solidFill>
                  <a:schemeClr val="bg2">
                    <a:lumMod val="10000"/>
                  </a:schemeClr>
                </a:solidFill>
                <a:latin typeface="Söhne"/>
              </a:rPr>
              <a:t>5</a:t>
            </a:r>
            <a:r>
              <a:rPr lang="en-US" b="1" i="0" dirty="0">
                <a:solidFill>
                  <a:schemeClr val="bg2">
                    <a:lumMod val="10000"/>
                  </a:schemeClr>
                </a:solidFill>
                <a:effectLst/>
                <a:latin typeface="Söhne"/>
              </a:rPr>
              <a:t>.Market Conditions:</a:t>
            </a:r>
            <a:endParaRPr lang="en-US" dirty="0">
              <a:solidFill>
                <a:schemeClr val="bg2">
                  <a:lumMod val="10000"/>
                </a:schemeClr>
              </a:solidFill>
              <a:latin typeface="Söhne"/>
            </a:endParaRPr>
          </a:p>
          <a:p>
            <a:pPr marL="0" indent="0" algn="l">
              <a:buNone/>
            </a:pPr>
            <a:r>
              <a:rPr lang="en-US" b="0" i="0" dirty="0">
                <a:solidFill>
                  <a:schemeClr val="bg2">
                    <a:lumMod val="10000"/>
                  </a:schemeClr>
                </a:solidFill>
                <a:effectLst/>
                <a:latin typeface="Söhne"/>
              </a:rPr>
              <a:t>Changes in the correlation coefficient between two stocks can provide insights into broader market conditions. For example, during times of market stress or economic uncertainty, stocks may become more correlated as investors react similarly to external events.</a:t>
            </a:r>
          </a:p>
          <a:p>
            <a:pPr marL="0" indent="0" algn="l">
              <a:buNone/>
            </a:pPr>
            <a:endParaRPr lang="en-US" b="0" i="0" dirty="0">
              <a:solidFill>
                <a:schemeClr val="bg2">
                  <a:lumMod val="10000"/>
                </a:schemeClr>
              </a:solidFill>
              <a:effectLst/>
              <a:latin typeface="Söhne"/>
            </a:endParaRPr>
          </a:p>
          <a:p>
            <a:pPr marL="0" indent="0" algn="l">
              <a:buNone/>
            </a:pPr>
            <a:r>
              <a:rPr lang="en-US" b="1" dirty="0">
                <a:solidFill>
                  <a:schemeClr val="bg2">
                    <a:lumMod val="10000"/>
                  </a:schemeClr>
                </a:solidFill>
                <a:latin typeface="Söhne"/>
              </a:rPr>
              <a:t>6</a:t>
            </a:r>
            <a:r>
              <a:rPr lang="en-US" b="1" i="0" dirty="0">
                <a:solidFill>
                  <a:schemeClr val="bg2">
                    <a:lumMod val="10000"/>
                  </a:schemeClr>
                </a:solidFill>
                <a:effectLst/>
                <a:latin typeface="Söhne"/>
              </a:rPr>
              <a:t>.Forecasting:</a:t>
            </a:r>
            <a:r>
              <a:rPr lang="en-US" b="0" i="0" dirty="0">
                <a:solidFill>
                  <a:schemeClr val="bg2">
                    <a:lumMod val="10000"/>
                  </a:schemeClr>
                </a:solidFill>
                <a:effectLst/>
                <a:latin typeface="Söhne"/>
              </a:rPr>
              <a:t>While correlation does not imply causation, analyzing historical correlations can provide some insights into potential future trends. Investors can use this information to anticipate how changes in one stock might affect another in their portfolio.</a:t>
            </a:r>
          </a:p>
          <a:p>
            <a:endParaRPr lang="en-US" dirty="0">
              <a:solidFill>
                <a:schemeClr val="bg2">
                  <a:lumMod val="10000"/>
                </a:schemeClr>
              </a:solidFill>
            </a:endParaRPr>
          </a:p>
        </p:txBody>
      </p:sp>
      <p:pic>
        <p:nvPicPr>
          <p:cNvPr id="4" name="Graphic 3" descr="Financial">
            <a:extLst>
              <a:ext uri="{FF2B5EF4-FFF2-40B4-BE49-F238E27FC236}">
                <a16:creationId xmlns:a16="http://schemas.microsoft.com/office/drawing/2014/main" id="{DD4C4D11-5903-024E-C596-5C5392273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279713"/>
            <a:ext cx="4572895" cy="4572895"/>
          </a:xfrm>
          <a:prstGeom prst="rect">
            <a:avLst/>
          </a:prstGeom>
        </p:spPr>
      </p:pic>
      <p:sp>
        <p:nvSpPr>
          <p:cNvPr id="2" name="TextBox 1">
            <a:extLst>
              <a:ext uri="{FF2B5EF4-FFF2-40B4-BE49-F238E27FC236}">
                <a16:creationId xmlns:a16="http://schemas.microsoft.com/office/drawing/2014/main" id="{C8BDEDFC-C473-73E4-EA98-12CC7D0A714F}"/>
              </a:ext>
            </a:extLst>
          </p:cNvPr>
          <p:cNvSpPr txBox="1"/>
          <p:nvPr/>
        </p:nvSpPr>
        <p:spPr>
          <a:xfrm>
            <a:off x="4709652" y="356224"/>
            <a:ext cx="4267199" cy="646331"/>
          </a:xfrm>
          <a:prstGeom prst="rect">
            <a:avLst/>
          </a:prstGeom>
          <a:noFill/>
        </p:spPr>
        <p:txBody>
          <a:bodyPr wrap="square" rtlCol="0">
            <a:spAutoFit/>
          </a:bodyPr>
          <a:lstStyle/>
          <a:p>
            <a:r>
              <a:rPr lang="en-IN" sz="3600" b="1" dirty="0">
                <a:latin typeface="Algerian" panose="04020705040A02060702" pitchFamily="82" charset="0"/>
              </a:rPr>
              <a:t>APPLICATIONS</a:t>
            </a:r>
          </a:p>
        </p:txBody>
      </p:sp>
    </p:spTree>
    <p:extLst>
      <p:ext uri="{BB962C8B-B14F-4D97-AF65-F5344CB8AC3E}">
        <p14:creationId xmlns:p14="http://schemas.microsoft.com/office/powerpoint/2010/main" val="223410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Rectangle 1">
            <a:extLst>
              <a:ext uri="{FF2B5EF4-FFF2-40B4-BE49-F238E27FC236}">
                <a16:creationId xmlns:a16="http://schemas.microsoft.com/office/drawing/2014/main" id="{B4D397DB-F8CE-B653-E45A-32C1E98DE714}"/>
              </a:ext>
            </a:extLst>
          </p:cNvPr>
          <p:cNvSpPr/>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200" b="0" kern="1200" cap="none" spc="0" dirty="0">
              <a:ln w="0"/>
              <a:solidFill>
                <a:schemeClr val="tx2"/>
              </a:solidFill>
              <a:effectLst>
                <a:reflection blurRad="6350" stA="53000" endA="300" endPos="35500" dir="5400000" sy="-90000" algn="bl" rotWithShape="0"/>
              </a:effectLst>
              <a:latin typeface="+mj-lt"/>
              <a:ea typeface="+mj-ea"/>
              <a:cs typeface="+mj-cs"/>
            </a:endParaRPr>
          </a:p>
        </p:txBody>
      </p:sp>
      <p:sp>
        <p:nvSpPr>
          <p:cNvPr id="8" name="Rectangle 7">
            <a:extLst>
              <a:ext uri="{FF2B5EF4-FFF2-40B4-BE49-F238E27FC236}">
                <a16:creationId xmlns:a16="http://schemas.microsoft.com/office/drawing/2014/main" id="{7074B0BB-257E-641D-7D65-DBE2939B8516}"/>
              </a:ext>
            </a:extLst>
          </p:cNvPr>
          <p:cNvSpPr/>
          <p:nvPr/>
        </p:nvSpPr>
        <p:spPr>
          <a:xfrm>
            <a:off x="3421294" y="2967335"/>
            <a:ext cx="5349414" cy="1323439"/>
          </a:xfrm>
          <a:prstGeom prst="rect">
            <a:avLst/>
          </a:prstGeom>
          <a:noFill/>
        </p:spPr>
        <p:txBody>
          <a:bodyPr wrap="none" lIns="91440" tIns="45720" rIns="91440" bIns="45720">
            <a:spAutoFit/>
          </a:bodyPr>
          <a:lstStyle/>
          <a:p>
            <a:pPr algn="ctr"/>
            <a:r>
              <a:rPr lang="en-US" sz="8000" b="1" cap="none" spc="50" dirty="0">
                <a:ln w="0"/>
                <a:solidFill>
                  <a:schemeClr val="accent1">
                    <a:lumMod val="75000"/>
                  </a:schemeClr>
                </a:solidFill>
                <a:effectLst>
                  <a:innerShdw blurRad="63500" dist="50800" dir="13500000">
                    <a:srgbClr val="000000">
                      <a:alpha val="50000"/>
                    </a:srgbClr>
                  </a:innerShdw>
                </a:effectLst>
              </a:rPr>
              <a:t>THANK</a:t>
            </a:r>
            <a:r>
              <a:rPr lang="en-US" sz="8000" b="1" cap="none" spc="50" dirty="0">
                <a:ln w="0"/>
                <a:solidFill>
                  <a:schemeClr val="bg2"/>
                </a:solidFill>
                <a:effectLst>
                  <a:innerShdw blurRad="63500" dist="50800" dir="13500000">
                    <a:srgbClr val="000000">
                      <a:alpha val="50000"/>
                    </a:srgbClr>
                  </a:innerShdw>
                </a:effectLst>
              </a:rPr>
              <a:t> YOU</a:t>
            </a:r>
          </a:p>
        </p:txBody>
      </p:sp>
    </p:spTree>
    <p:extLst>
      <p:ext uri="{BB962C8B-B14F-4D97-AF65-F5344CB8AC3E}">
        <p14:creationId xmlns:p14="http://schemas.microsoft.com/office/powerpoint/2010/main" val="326197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43" y="-253218"/>
            <a:ext cx="11605845" cy="982423"/>
          </a:xfrm>
        </p:spPr>
        <p:txBody>
          <a:bodyPr>
            <a:normAutofit/>
          </a:bodyPr>
          <a:lstStyle/>
          <a:p>
            <a:r>
              <a:rPr lang="en-US" sz="3600">
                <a:latin typeface="Algerian" panose="04020705040A02060702" pitchFamily="82" charset="0"/>
              </a:rPr>
              <a:t>Risks in stock market</a:t>
            </a:r>
            <a:endParaRPr lang="en-US" sz="3600" dirty="0">
              <a:latin typeface="Algerian" panose="04020705040A02060702" pitchFamily="82" charset="0"/>
            </a:endParaRPr>
          </a:p>
        </p:txBody>
      </p:sp>
      <p:sp>
        <p:nvSpPr>
          <p:cNvPr id="3" name="Subtitle 2"/>
          <p:cNvSpPr>
            <a:spLocks noGrp="1"/>
          </p:cNvSpPr>
          <p:nvPr>
            <p:ph type="subTitle" idx="1"/>
          </p:nvPr>
        </p:nvSpPr>
        <p:spPr>
          <a:xfrm>
            <a:off x="1429407" y="4074912"/>
            <a:ext cx="8261131" cy="2651709"/>
          </a:xfrm>
        </p:spPr>
        <p:txBody>
          <a:bodyPr>
            <a:normAutofit/>
          </a:bodyPr>
          <a:lstStyle/>
          <a:p>
            <a:r>
              <a:rPr lang="en-IN" b="0" i="0" u="none" strike="noStrike">
                <a:solidFill>
                  <a:srgbClr val="374151"/>
                </a:solidFill>
                <a:effectLst/>
                <a:latin typeface="Söhne"/>
              </a:rPr>
              <a:t>Risk, in the context of financial markets, refers to the uncertainty and probability of financial loss. Markets are influenced by a myriad of factors, including economic indicators, geopolitical events, market sentiment, and technological advancements. The interconnected nature of global financial systems means that risks can emanate from various sources and impact different asset classes.</a:t>
            </a:r>
            <a:endParaRPr lang="en-US" dirty="0">
              <a:latin typeface="Monotype Corsiva" panose="03010101010201010101"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8047" r="8047"/>
          <a:stretch/>
        </p:blipFill>
        <p:spPr>
          <a:xfrm>
            <a:off x="3293145" y="922321"/>
            <a:ext cx="5244640" cy="2959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494448" y="1940394"/>
            <a:ext cx="18473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8111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43" y="-253218"/>
            <a:ext cx="11605845" cy="982423"/>
          </a:xfrm>
        </p:spPr>
        <p:txBody>
          <a:bodyPr>
            <a:normAutofit/>
          </a:bodyPr>
          <a:lstStyle/>
          <a:p>
            <a:r>
              <a:rPr lang="en-US" sz="3600" dirty="0">
                <a:latin typeface="Algerian" panose="04020705040A02060702" pitchFamily="82" charset="0"/>
              </a:rPr>
              <a:t>ASSOCIATIVE RISK in stock market</a:t>
            </a:r>
          </a:p>
        </p:txBody>
      </p:sp>
      <p:sp>
        <p:nvSpPr>
          <p:cNvPr id="3" name="Subtitle 2"/>
          <p:cNvSpPr>
            <a:spLocks noGrp="1"/>
          </p:cNvSpPr>
          <p:nvPr>
            <p:ph type="subTitle" idx="1"/>
          </p:nvPr>
        </p:nvSpPr>
        <p:spPr>
          <a:xfrm>
            <a:off x="1429407" y="4074912"/>
            <a:ext cx="8261131" cy="2651709"/>
          </a:xfrm>
        </p:spPr>
        <p:txBody>
          <a:bodyPr>
            <a:normAutofit fontScale="92500" lnSpcReduction="10000"/>
          </a:bodyPr>
          <a:lstStyle/>
          <a:p>
            <a:r>
              <a:rPr lang="en-IN" b="0" i="0" u="none" strike="noStrike" dirty="0">
                <a:solidFill>
                  <a:srgbClr val="374151"/>
                </a:solidFill>
                <a:effectLst/>
                <a:latin typeface="Söhne"/>
              </a:rPr>
              <a:t>Associative risk, as expressed through correlation, is a crucial element in the risk landscape of the stock market. Investors who grasp the intricacies of how different assets move in relation to each other can make more informed decisions and construct portfolios that align with their risk tolerance and investment objectives. By incorporating strategies such as diversification, correlation analysis, and dynamic asset allocation, market participants can navigate associative risk more effectively and strive for a more resilient and balanced investment portfolio</a:t>
            </a:r>
            <a:endParaRPr lang="en-US" dirty="0">
              <a:latin typeface="Monotype Corsiva" panose="03010101010201010101"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7741" r="7741"/>
          <a:stretch/>
        </p:blipFill>
        <p:spPr>
          <a:xfrm>
            <a:off x="3293145" y="922321"/>
            <a:ext cx="5244640" cy="2959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494448" y="1940394"/>
            <a:ext cx="18473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32120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looking at a computer screen&#10;&#10;Description automatically generated">
            <a:extLst>
              <a:ext uri="{FF2B5EF4-FFF2-40B4-BE49-F238E27FC236}">
                <a16:creationId xmlns:a16="http://schemas.microsoft.com/office/drawing/2014/main" id="{6D3482A9-97AA-8149-24F8-77B7C5C838EF}"/>
              </a:ext>
            </a:extLst>
          </p:cNvPr>
          <p:cNvPicPr>
            <a:picLocks noChangeAspect="1"/>
          </p:cNvPicPr>
          <p:nvPr/>
        </p:nvPicPr>
        <p:blipFill rotWithShape="1">
          <a:blip r:embed="rId2">
            <a:extLst>
              <a:ext uri="{28A0092B-C50C-407E-A947-70E740481C1C}">
                <a14:useLocalDpi xmlns:a14="http://schemas.microsoft.com/office/drawing/2010/main" val="0"/>
              </a:ext>
            </a:extLst>
          </a:blip>
          <a:srcRect l="8475" t="6483" r="26217"/>
          <a:stretch/>
        </p:blipFill>
        <p:spPr>
          <a:xfrm>
            <a:off x="4220308" y="10"/>
            <a:ext cx="7971691"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625684"/>
            <a:ext cx="6640272" cy="992102"/>
          </a:xfrm>
        </p:spPr>
        <p:txBody>
          <a:bodyPr anchor="b">
            <a:normAutofit fontScale="90000"/>
          </a:bodyPr>
          <a:lstStyle/>
          <a:p>
            <a:pPr algn="l"/>
            <a:r>
              <a:rPr lang="en-US" sz="4800" dirty="0">
                <a:solidFill>
                  <a:schemeClr val="bg1"/>
                </a:solidFill>
                <a:latin typeface="Algerian" panose="04020705040A02060702" pitchFamily="82" charset="0"/>
              </a:rPr>
              <a:t>What is correlation?</a:t>
            </a:r>
          </a:p>
        </p:txBody>
      </p:sp>
      <p:sp>
        <p:nvSpPr>
          <p:cNvPr id="3" name="Subtitle 2"/>
          <p:cNvSpPr>
            <a:spLocks noGrp="1"/>
          </p:cNvSpPr>
          <p:nvPr>
            <p:ph type="subTitle" idx="1"/>
          </p:nvPr>
        </p:nvSpPr>
        <p:spPr>
          <a:xfrm>
            <a:off x="1022554" y="1876584"/>
            <a:ext cx="6341239" cy="4514383"/>
          </a:xfrm>
        </p:spPr>
        <p:txBody>
          <a:bodyPr>
            <a:normAutofit fontScale="85000" lnSpcReduction="20000"/>
          </a:bodyPr>
          <a:lstStyle/>
          <a:p>
            <a:pPr marL="342900" indent="-342900" algn="l">
              <a:buFont typeface="Arial" panose="020B0604020202020204" pitchFamily="34" charset="0"/>
              <a:buChar char="•"/>
            </a:pPr>
            <a:r>
              <a:rPr lang="en-US" dirty="0">
                <a:solidFill>
                  <a:schemeClr val="bg1"/>
                </a:solidFill>
              </a:rPr>
              <a:t>The correlation between the activity of two stocks can be a very important factor in developing a prudent investing strategy.</a:t>
            </a:r>
          </a:p>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Stock analysts use the correlation coefficient to measure both the degree and direction of the correlation between any two stocks.</a:t>
            </a:r>
          </a:p>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The correlation coefficient can be anywhere between -1 and 1, though it is almost always in between. A coefficient of 0 indicates no relationship whatsoever.</a:t>
            </a:r>
          </a:p>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The correlation coefficient can be used to select stocks in different industries that tend to move in tandem, or to select stocks with a negative coefficient so that if one stock fails, the other is likely to get a boost.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7342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looking at a computer screen&#10;&#10;Description automatically generated">
            <a:extLst>
              <a:ext uri="{FF2B5EF4-FFF2-40B4-BE49-F238E27FC236}">
                <a16:creationId xmlns:a16="http://schemas.microsoft.com/office/drawing/2014/main" id="{6D3482A9-97AA-8149-24F8-77B7C5C838EF}"/>
              </a:ext>
            </a:extLst>
          </p:cNvPr>
          <p:cNvPicPr>
            <a:picLocks noChangeAspect="1"/>
          </p:cNvPicPr>
          <p:nvPr/>
        </p:nvPicPr>
        <p:blipFill rotWithShape="1">
          <a:blip r:embed="rId2">
            <a:extLst>
              <a:ext uri="{28A0092B-C50C-407E-A947-70E740481C1C}">
                <a14:useLocalDpi xmlns:a14="http://schemas.microsoft.com/office/drawing/2010/main" val="0"/>
              </a:ext>
            </a:extLst>
          </a:blip>
          <a:srcRect l="8475" t="6483" r="26217"/>
          <a:stretch/>
        </p:blipFill>
        <p:spPr>
          <a:xfrm>
            <a:off x="4220308" y="10"/>
            <a:ext cx="7971691"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79" y="625684"/>
            <a:ext cx="7310945" cy="1463995"/>
          </a:xfrm>
        </p:spPr>
        <p:txBody>
          <a:bodyPr anchor="b">
            <a:normAutofit/>
          </a:bodyPr>
          <a:lstStyle/>
          <a:p>
            <a:pPr algn="l"/>
            <a:r>
              <a:rPr lang="en-US" sz="3600" dirty="0">
                <a:solidFill>
                  <a:schemeClr val="bg1"/>
                </a:solidFill>
                <a:latin typeface="Algerian" panose="04020705040A02060702" pitchFamily="82" charset="0"/>
              </a:rPr>
              <a:t>Formula to  calculate correlation coefficient</a:t>
            </a:r>
          </a:p>
        </p:txBody>
      </p:sp>
      <p:sp>
        <p:nvSpPr>
          <p:cNvPr id="3" name="Subtitle 2"/>
          <p:cNvSpPr>
            <a:spLocks noGrp="1"/>
          </p:cNvSpPr>
          <p:nvPr>
            <p:ph type="subTitle" idx="1"/>
          </p:nvPr>
        </p:nvSpPr>
        <p:spPr>
          <a:xfrm>
            <a:off x="477979" y="6812280"/>
            <a:ext cx="6640273" cy="45719"/>
          </a:xfrm>
        </p:spPr>
        <p:txBody>
          <a:bodyPr>
            <a:normAutofit fontScale="25000" lnSpcReduction="20000"/>
          </a:bodyPr>
          <a:lstStyle/>
          <a:p>
            <a:pPr algn="l"/>
            <a:endParaRPr lang="en-US" sz="800" dirty="0">
              <a:solidFill>
                <a:schemeClr val="bg1"/>
              </a:solidFill>
              <a:latin typeface="Monotype Corsiva" panose="03010101010201010101" pitchFamily="66" charset="0"/>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ack and white text with black and white text&#10;&#10;Description automatically generated with medium confidence">
            <a:extLst>
              <a:ext uri="{FF2B5EF4-FFF2-40B4-BE49-F238E27FC236}">
                <a16:creationId xmlns:a16="http://schemas.microsoft.com/office/drawing/2014/main" id="{C8B04789-52D1-6AFC-3B53-A93B05409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904" y="2715353"/>
            <a:ext cx="4800600" cy="2184400"/>
          </a:xfrm>
          <a:prstGeom prst="rect">
            <a:avLst/>
          </a:prstGeom>
        </p:spPr>
      </p:pic>
    </p:spTree>
    <p:extLst>
      <p:ext uri="{BB962C8B-B14F-4D97-AF65-F5344CB8AC3E}">
        <p14:creationId xmlns:p14="http://schemas.microsoft.com/office/powerpoint/2010/main" val="4275266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stock chart&#10;&#10;Description automatically generated">
            <a:extLst>
              <a:ext uri="{FF2B5EF4-FFF2-40B4-BE49-F238E27FC236}">
                <a16:creationId xmlns:a16="http://schemas.microsoft.com/office/drawing/2014/main" id="{4E06967A-2A75-D482-519E-91834B81509F}"/>
              </a:ext>
            </a:extLst>
          </p:cNvPr>
          <p:cNvPicPr>
            <a:picLocks noChangeAspect="1"/>
          </p:cNvPicPr>
          <p:nvPr/>
        </p:nvPicPr>
        <p:blipFill rotWithShape="1">
          <a:blip r:embed="rId2">
            <a:extLst>
              <a:ext uri="{28A0092B-C50C-407E-A947-70E740481C1C}">
                <a14:useLocalDpi xmlns:a14="http://schemas.microsoft.com/office/drawing/2010/main" val="0"/>
              </a:ext>
            </a:extLst>
          </a:blip>
          <a:srcRect r="23010" b="9089"/>
          <a:stretch/>
        </p:blipFill>
        <p:spPr>
          <a:xfrm>
            <a:off x="3523488" y="312526"/>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771989"/>
            <a:ext cx="8861228" cy="933821"/>
          </a:xfrm>
        </p:spPr>
        <p:txBody>
          <a:bodyPr anchor="b">
            <a:normAutofit fontScale="90000"/>
          </a:bodyPr>
          <a:lstStyle/>
          <a:p>
            <a:pPr algn="l"/>
            <a:r>
              <a:rPr lang="en-US" sz="4800" dirty="0">
                <a:solidFill>
                  <a:schemeClr val="bg1"/>
                </a:solidFill>
                <a:latin typeface="Algerian" panose="04020705040A02060702" pitchFamily="82" charset="0"/>
              </a:rPr>
              <a:t>three trends of correlation</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Up Arrow 9">
            <a:extLst>
              <a:ext uri="{FF2B5EF4-FFF2-40B4-BE49-F238E27FC236}">
                <a16:creationId xmlns:a16="http://schemas.microsoft.com/office/drawing/2014/main" id="{AE5A321E-FC8D-9CE7-EA22-9F93E7696111}"/>
              </a:ext>
            </a:extLst>
          </p:cNvPr>
          <p:cNvSpPr/>
          <p:nvPr/>
        </p:nvSpPr>
        <p:spPr>
          <a:xfrm>
            <a:off x="670697" y="1880471"/>
            <a:ext cx="288865" cy="9784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Up Arrow 3">
            <a:extLst>
              <a:ext uri="{FF2B5EF4-FFF2-40B4-BE49-F238E27FC236}">
                <a16:creationId xmlns:a16="http://schemas.microsoft.com/office/drawing/2014/main" id="{F8C69B0E-105F-72B3-AD3C-AAB62D8306E7}"/>
              </a:ext>
            </a:extLst>
          </p:cNvPr>
          <p:cNvSpPr/>
          <p:nvPr/>
        </p:nvSpPr>
        <p:spPr>
          <a:xfrm>
            <a:off x="959562" y="1880471"/>
            <a:ext cx="288866" cy="9784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229F106F-C03E-2734-DD66-FDF94AA25B1E}"/>
              </a:ext>
            </a:extLst>
          </p:cNvPr>
          <p:cNvSpPr txBox="1"/>
          <p:nvPr/>
        </p:nvSpPr>
        <p:spPr>
          <a:xfrm>
            <a:off x="670698" y="3033540"/>
            <a:ext cx="5425302" cy="2677656"/>
          </a:xfrm>
          <a:prstGeom prst="rect">
            <a:avLst/>
          </a:prstGeom>
          <a:noFill/>
        </p:spPr>
        <p:txBody>
          <a:bodyPr wrap="square">
            <a:spAutoFit/>
          </a:bodyPr>
          <a:lstStyle/>
          <a:p>
            <a:r>
              <a:rPr lang="en-US" sz="2400" b="1" i="0" dirty="0">
                <a:solidFill>
                  <a:schemeClr val="accent3">
                    <a:lumMod val="20000"/>
                    <a:lumOff val="80000"/>
                  </a:schemeClr>
                </a:solidFill>
                <a:effectLst/>
                <a:latin typeface="Google Sans"/>
              </a:rPr>
              <a:t>In the world of stocks, a positive correlation describes a relationship where two individual stocks tend to move in the same direction. This means that when one stock price goes up, the other one also tends to increase</a:t>
            </a:r>
            <a:r>
              <a:rPr lang="en-US" sz="2400" b="1" i="0" dirty="0">
                <a:solidFill>
                  <a:schemeClr val="bg1"/>
                </a:solidFill>
                <a:effectLst/>
                <a:latin typeface="Google Sans"/>
              </a:rPr>
              <a:t>, and vice versa.</a:t>
            </a:r>
            <a:endParaRPr lang="en-IN" sz="2400" b="1" dirty="0">
              <a:solidFill>
                <a:schemeClr val="bg1"/>
              </a:solidFill>
            </a:endParaRPr>
          </a:p>
        </p:txBody>
      </p:sp>
    </p:spTree>
    <p:extLst>
      <p:ext uri="{BB962C8B-B14F-4D97-AF65-F5344CB8AC3E}">
        <p14:creationId xmlns:p14="http://schemas.microsoft.com/office/powerpoint/2010/main" val="380343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stock chart&#10;&#10;Description automatically generated">
            <a:extLst>
              <a:ext uri="{FF2B5EF4-FFF2-40B4-BE49-F238E27FC236}">
                <a16:creationId xmlns:a16="http://schemas.microsoft.com/office/drawing/2014/main" id="{4E06967A-2A75-D482-519E-91834B81509F}"/>
              </a:ext>
            </a:extLst>
          </p:cNvPr>
          <p:cNvPicPr>
            <a:picLocks noChangeAspect="1"/>
          </p:cNvPicPr>
          <p:nvPr/>
        </p:nvPicPr>
        <p:blipFill rotWithShape="1">
          <a:blip r:embed="rId2">
            <a:extLst>
              <a:ext uri="{28A0092B-C50C-407E-A947-70E740481C1C}">
                <a14:useLocalDpi xmlns:a14="http://schemas.microsoft.com/office/drawing/2010/main" val="0"/>
              </a:ext>
            </a:extLst>
          </a:blip>
          <a:srcRect r="23010" b="9089"/>
          <a:stretch/>
        </p:blipFill>
        <p:spPr>
          <a:xfrm>
            <a:off x="3593240" y="292861"/>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771989"/>
            <a:ext cx="8861228" cy="933821"/>
          </a:xfrm>
        </p:spPr>
        <p:txBody>
          <a:bodyPr anchor="b">
            <a:normAutofit fontScale="90000"/>
          </a:bodyPr>
          <a:lstStyle/>
          <a:p>
            <a:pPr algn="l"/>
            <a:r>
              <a:rPr lang="en-US" sz="4800" dirty="0">
                <a:solidFill>
                  <a:schemeClr val="bg1"/>
                </a:solidFill>
                <a:latin typeface="Algerian" panose="04020705040A02060702" pitchFamily="82" charset="0"/>
              </a:rPr>
              <a:t>three trends of correlation</a:t>
            </a:r>
          </a:p>
        </p:txBody>
      </p:sp>
      <p:sp>
        <p:nvSpPr>
          <p:cNvPr id="3" name="Subtitle 2"/>
          <p:cNvSpPr>
            <a:spLocks noGrp="1"/>
          </p:cNvSpPr>
          <p:nvPr>
            <p:ph type="subTitle" idx="1"/>
          </p:nvPr>
        </p:nvSpPr>
        <p:spPr>
          <a:xfrm>
            <a:off x="477979" y="3279529"/>
            <a:ext cx="5824498" cy="2531336"/>
          </a:xfrm>
        </p:spPr>
        <p:txBody>
          <a:bodyPr>
            <a:normAutofit/>
          </a:bodyPr>
          <a:lstStyle/>
          <a:p>
            <a:pPr algn="l"/>
            <a:r>
              <a:rPr lang="en-US" dirty="0">
                <a:solidFill>
                  <a:schemeClr val="bg1"/>
                </a:solidFill>
              </a:rPr>
              <a:t> The correlation coefficient falls between -1 and 0. A value closer to -1 indicates a stronger negative relationship.</a:t>
            </a:r>
          </a:p>
          <a:p>
            <a:pPr algn="l"/>
            <a:r>
              <a:rPr lang="en-US" dirty="0">
                <a:solidFill>
                  <a:schemeClr val="bg1"/>
                </a:solidFill>
              </a:rPr>
              <a:t> Two stocks with a negative correlation move in opposite directions. When one stock price rises, the other tends to fall, and vice versa.</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Down Arrow 4">
            <a:extLst>
              <a:ext uri="{FF2B5EF4-FFF2-40B4-BE49-F238E27FC236}">
                <a16:creationId xmlns:a16="http://schemas.microsoft.com/office/drawing/2014/main" id="{5091E725-04B5-CBC6-97FF-BABEAF876AA3}"/>
              </a:ext>
            </a:extLst>
          </p:cNvPr>
          <p:cNvSpPr/>
          <p:nvPr/>
        </p:nvSpPr>
        <p:spPr>
          <a:xfrm>
            <a:off x="691927" y="1988595"/>
            <a:ext cx="28229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a:extLst>
              <a:ext uri="{FF2B5EF4-FFF2-40B4-BE49-F238E27FC236}">
                <a16:creationId xmlns:a16="http://schemas.microsoft.com/office/drawing/2014/main" id="{DEDF0FA6-CD78-A008-113F-7D2C6DB2AB73}"/>
              </a:ext>
            </a:extLst>
          </p:cNvPr>
          <p:cNvSpPr/>
          <p:nvPr/>
        </p:nvSpPr>
        <p:spPr>
          <a:xfrm>
            <a:off x="1043971" y="1988595"/>
            <a:ext cx="28229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6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stock chart&#10;&#10;Description automatically generated">
            <a:extLst>
              <a:ext uri="{FF2B5EF4-FFF2-40B4-BE49-F238E27FC236}">
                <a16:creationId xmlns:a16="http://schemas.microsoft.com/office/drawing/2014/main" id="{4E06967A-2A75-D482-519E-91834B81509F}"/>
              </a:ext>
            </a:extLst>
          </p:cNvPr>
          <p:cNvPicPr>
            <a:picLocks noChangeAspect="1"/>
          </p:cNvPicPr>
          <p:nvPr/>
        </p:nvPicPr>
        <p:blipFill rotWithShape="1">
          <a:blip r:embed="rId2">
            <a:extLst>
              <a:ext uri="{28A0092B-C50C-407E-A947-70E740481C1C}">
                <a14:useLocalDpi xmlns:a14="http://schemas.microsoft.com/office/drawing/2010/main" val="0"/>
              </a:ext>
            </a:extLst>
          </a:blip>
          <a:srcRect r="23010" b="9089"/>
          <a:stretch/>
        </p:blipFill>
        <p:spPr>
          <a:xfrm>
            <a:off x="3523488" y="312526"/>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771989"/>
            <a:ext cx="8861228" cy="933821"/>
          </a:xfrm>
        </p:spPr>
        <p:txBody>
          <a:bodyPr anchor="b">
            <a:normAutofit fontScale="90000"/>
          </a:bodyPr>
          <a:lstStyle/>
          <a:p>
            <a:pPr algn="l"/>
            <a:r>
              <a:rPr lang="en-US" sz="4800" dirty="0">
                <a:solidFill>
                  <a:schemeClr val="bg1"/>
                </a:solidFill>
                <a:latin typeface="Algerian" panose="04020705040A02060702" pitchFamily="82" charset="0"/>
              </a:rPr>
              <a:t>three trends of correlation</a:t>
            </a:r>
          </a:p>
        </p:txBody>
      </p:sp>
      <p:sp>
        <p:nvSpPr>
          <p:cNvPr id="3" name="Subtitle 2"/>
          <p:cNvSpPr>
            <a:spLocks noGrp="1"/>
          </p:cNvSpPr>
          <p:nvPr>
            <p:ph type="subTitle" idx="1"/>
          </p:nvPr>
        </p:nvSpPr>
        <p:spPr>
          <a:xfrm>
            <a:off x="477979" y="3033541"/>
            <a:ext cx="5352550" cy="2580678"/>
          </a:xfrm>
        </p:spPr>
        <p:txBody>
          <a:bodyPr>
            <a:normAutofit/>
          </a:bodyPr>
          <a:lstStyle/>
          <a:p>
            <a:pPr algn="l"/>
            <a:r>
              <a:rPr lang="en-US" dirty="0">
                <a:solidFill>
                  <a:schemeClr val="bg1"/>
                </a:solidFill>
              </a:rPr>
              <a:t> The correlation coefficient is 0.</a:t>
            </a:r>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rPr>
              <a:t> Two stocks with zero correlation have no discernible relationship in their price movements. The change in one stock's price does not provide any information about the likely direction of the other stock.</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Up Arrow 9">
            <a:extLst>
              <a:ext uri="{FF2B5EF4-FFF2-40B4-BE49-F238E27FC236}">
                <a16:creationId xmlns:a16="http://schemas.microsoft.com/office/drawing/2014/main" id="{AE5A321E-FC8D-9CE7-EA22-9F93E7696111}"/>
              </a:ext>
            </a:extLst>
          </p:cNvPr>
          <p:cNvSpPr/>
          <p:nvPr/>
        </p:nvSpPr>
        <p:spPr>
          <a:xfrm>
            <a:off x="670697" y="1880471"/>
            <a:ext cx="288865" cy="9784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a:extLst>
              <a:ext uri="{FF2B5EF4-FFF2-40B4-BE49-F238E27FC236}">
                <a16:creationId xmlns:a16="http://schemas.microsoft.com/office/drawing/2014/main" id="{D2F1FCCB-43A8-68BC-C3F1-08FEE57C0A51}"/>
              </a:ext>
            </a:extLst>
          </p:cNvPr>
          <p:cNvSpPr/>
          <p:nvPr/>
        </p:nvSpPr>
        <p:spPr>
          <a:xfrm>
            <a:off x="959562" y="1950736"/>
            <a:ext cx="288865"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719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6949"/>
            <a:ext cx="9144000" cy="534572"/>
          </a:xfrm>
        </p:spPr>
        <p:txBody>
          <a:bodyPr>
            <a:normAutofit fontScale="90000"/>
          </a:bodyPr>
          <a:lstStyle/>
          <a:p>
            <a:r>
              <a:rPr lang="en-US" sz="4000" dirty="0">
                <a:latin typeface="Algerian" panose="04020705040A02060702" pitchFamily="82" charset="0"/>
              </a:rPr>
              <a:t>UNDERSTANDING THE CODE</a:t>
            </a:r>
          </a:p>
        </p:txBody>
      </p:sp>
      <p:sp>
        <p:nvSpPr>
          <p:cNvPr id="7" name="Subtitle 6"/>
          <p:cNvSpPr>
            <a:spLocks noGrp="1"/>
          </p:cNvSpPr>
          <p:nvPr>
            <p:ph type="subTitle" idx="1"/>
          </p:nvPr>
        </p:nvSpPr>
        <p:spPr>
          <a:xfrm>
            <a:off x="239151" y="731521"/>
            <a:ext cx="11704320" cy="5894362"/>
          </a:xfrm>
        </p:spPr>
        <p:txBody>
          <a:bodyPr>
            <a:noAutofit/>
          </a:bodyPr>
          <a:lstStyle/>
          <a:p>
            <a:pPr algn="l"/>
            <a:r>
              <a:rPr lang="en-US" sz="1200" dirty="0"/>
              <a:t>import </a:t>
            </a:r>
            <a:r>
              <a:rPr lang="en-US" sz="1200" dirty="0" err="1"/>
              <a:t>openpyxl</a:t>
            </a:r>
            <a:endParaRPr lang="en-US" sz="1200" dirty="0"/>
          </a:p>
          <a:p>
            <a:pPr algn="l"/>
            <a:r>
              <a:rPr lang="en-US" sz="1200" dirty="0"/>
              <a:t>import </a:t>
            </a:r>
            <a:r>
              <a:rPr lang="en-US" sz="1200" dirty="0" err="1"/>
              <a:t>numpy</a:t>
            </a:r>
            <a:r>
              <a:rPr lang="en-US" sz="1200" dirty="0"/>
              <a:t> as np</a:t>
            </a:r>
          </a:p>
          <a:p>
            <a:pPr algn="l"/>
            <a:r>
              <a:rPr lang="en-US" sz="1200" dirty="0"/>
              <a:t>import </a:t>
            </a:r>
            <a:r>
              <a:rPr lang="en-US" sz="1200" dirty="0" err="1"/>
              <a:t>matplotlib.pyplot</a:t>
            </a:r>
            <a:r>
              <a:rPr lang="en-US" sz="1200" dirty="0"/>
              <a:t> as </a:t>
            </a:r>
            <a:r>
              <a:rPr lang="en-US" sz="1200" dirty="0" err="1"/>
              <a:t>plt</a:t>
            </a:r>
            <a:endParaRPr lang="en-US" sz="1200" dirty="0"/>
          </a:p>
          <a:p>
            <a:pPr algn="l"/>
            <a:endParaRPr lang="en-US" sz="1200" dirty="0"/>
          </a:p>
          <a:p>
            <a:pPr algn="l"/>
            <a:r>
              <a:rPr lang="en-US" sz="1200" dirty="0"/>
              <a:t>def </a:t>
            </a:r>
            <a:r>
              <a:rPr lang="en-US" sz="1200" dirty="0" err="1"/>
              <a:t>extract_values_from_sheet</a:t>
            </a:r>
            <a:r>
              <a:rPr lang="en-US" sz="1200" dirty="0"/>
              <a:t>(sheet, k, column):</a:t>
            </a:r>
          </a:p>
          <a:p>
            <a:pPr algn="l"/>
            <a:r>
              <a:rPr lang="en-US" sz="1200" dirty="0"/>
              <a:t>    </a:t>
            </a:r>
            <a:r>
              <a:rPr lang="en-US" sz="1200" dirty="0" err="1"/>
              <a:t>values_range</a:t>
            </a:r>
            <a:r>
              <a:rPr lang="en-US" sz="1200" dirty="0"/>
              <a:t> = sheet[f'{column}2:{column}{k}']</a:t>
            </a:r>
          </a:p>
          <a:p>
            <a:pPr algn="l"/>
            <a:r>
              <a:rPr lang="en-US" sz="1200" dirty="0"/>
              <a:t>    return [</a:t>
            </a:r>
            <a:r>
              <a:rPr lang="en-US" sz="1200" dirty="0" err="1"/>
              <a:t>cell.value</a:t>
            </a:r>
            <a:r>
              <a:rPr lang="en-US" sz="1200" dirty="0"/>
              <a:t> if </a:t>
            </a:r>
            <a:r>
              <a:rPr lang="en-US" sz="1200" dirty="0" err="1"/>
              <a:t>cell.value</a:t>
            </a:r>
            <a:r>
              <a:rPr lang="en-US" sz="1200" dirty="0"/>
              <a:t> is not None else 0 for row in </a:t>
            </a:r>
            <a:r>
              <a:rPr lang="en-US" sz="1200" dirty="0" err="1"/>
              <a:t>values_range</a:t>
            </a:r>
            <a:r>
              <a:rPr lang="en-US" sz="1200" dirty="0"/>
              <a:t> for cell in row]</a:t>
            </a:r>
          </a:p>
          <a:p>
            <a:pPr algn="l"/>
            <a:endParaRPr lang="en-US" sz="1200" dirty="0"/>
          </a:p>
          <a:p>
            <a:pPr algn="l"/>
            <a:r>
              <a:rPr lang="en-US" sz="1200" dirty="0"/>
              <a:t>def </a:t>
            </a:r>
            <a:r>
              <a:rPr lang="en-US" sz="1200" dirty="0" err="1"/>
              <a:t>calculate_correlation</a:t>
            </a:r>
            <a:r>
              <a:rPr lang="en-US" sz="1200" dirty="0"/>
              <a:t>(sheet1, sheet2, k, column):</a:t>
            </a:r>
          </a:p>
          <a:p>
            <a:pPr algn="l"/>
            <a:r>
              <a:rPr lang="en-US" sz="1200" dirty="0"/>
              <a:t>    values_list1 = </a:t>
            </a:r>
            <a:r>
              <a:rPr lang="en-US" sz="1200" dirty="0" err="1"/>
              <a:t>extract_values_from_sheet</a:t>
            </a:r>
            <a:r>
              <a:rPr lang="en-US" sz="1200" dirty="0"/>
              <a:t>(sheet1, k, column)</a:t>
            </a:r>
          </a:p>
          <a:p>
            <a:pPr algn="l"/>
            <a:r>
              <a:rPr lang="en-US" sz="1200" dirty="0"/>
              <a:t>    values_list2 = </a:t>
            </a:r>
            <a:r>
              <a:rPr lang="en-US" sz="1200" dirty="0" err="1"/>
              <a:t>extract_values_from_sheet</a:t>
            </a:r>
            <a:r>
              <a:rPr lang="en-US" sz="1200" dirty="0"/>
              <a:t>(sheet2, k, column)</a:t>
            </a:r>
          </a:p>
          <a:p>
            <a:pPr algn="l"/>
            <a:r>
              <a:rPr lang="en-US" sz="1200" dirty="0"/>
              <a:t>    </a:t>
            </a:r>
            <a:r>
              <a:rPr lang="en-US" sz="1200" dirty="0" err="1"/>
              <a:t>correlation_coefficient</a:t>
            </a:r>
            <a:r>
              <a:rPr lang="en-US" sz="1200" dirty="0"/>
              <a:t> = </a:t>
            </a:r>
            <a:r>
              <a:rPr lang="en-US" sz="1200" dirty="0" err="1"/>
              <a:t>np.corrcoef</a:t>
            </a:r>
            <a:r>
              <a:rPr lang="en-US" sz="1200" dirty="0"/>
              <a:t>(values_list1, values_list2)[0, 1]</a:t>
            </a:r>
          </a:p>
          <a:p>
            <a:pPr algn="l"/>
            <a:r>
              <a:rPr lang="en-US" sz="1200" dirty="0"/>
              <a:t>    return </a:t>
            </a:r>
            <a:r>
              <a:rPr lang="en-US" sz="1200" dirty="0" err="1"/>
              <a:t>correlation_coefficient</a:t>
            </a:r>
            <a:endParaRPr lang="en-US" sz="1200" dirty="0"/>
          </a:p>
          <a:p>
            <a:pPr algn="l"/>
            <a:endParaRPr lang="en-US" sz="1200" dirty="0"/>
          </a:p>
          <a:p>
            <a:pPr algn="l"/>
            <a:r>
              <a:rPr lang="en-US" sz="1200" dirty="0"/>
              <a:t>def </a:t>
            </a:r>
            <a:r>
              <a:rPr lang="en-US" sz="1200" dirty="0" err="1"/>
              <a:t>process_correlation</a:t>
            </a:r>
            <a:r>
              <a:rPr lang="en-US" sz="1200" dirty="0"/>
              <a:t>(columns):</a:t>
            </a:r>
          </a:p>
          <a:p>
            <a:pPr algn="l"/>
            <a:r>
              <a:rPr lang="en-US" sz="1200" dirty="0"/>
              <a:t>    wb1 = </a:t>
            </a:r>
            <a:r>
              <a:rPr lang="en-US" sz="1200" dirty="0" err="1"/>
              <a:t>openpyxl.load_workbook</a:t>
            </a:r>
            <a:r>
              <a:rPr lang="en-US" sz="1200" dirty="0"/>
              <a:t>("Reliance </a:t>
            </a:r>
            <a:r>
              <a:rPr lang="en-US" sz="1200" dirty="0" err="1"/>
              <a:t>Dataset.xlsx</a:t>
            </a:r>
            <a:r>
              <a:rPr lang="en-US" sz="1200" dirty="0"/>
              <a:t>")</a:t>
            </a:r>
          </a:p>
          <a:p>
            <a:pPr algn="l"/>
            <a:r>
              <a:rPr lang="en-US" sz="1200" dirty="0"/>
              <a:t>    wb2 = </a:t>
            </a:r>
            <a:r>
              <a:rPr lang="en-US" sz="1200" dirty="0" err="1"/>
              <a:t>openpyxl.load_workbook</a:t>
            </a:r>
            <a:r>
              <a:rPr lang="en-US" sz="1200" dirty="0"/>
              <a:t>("Adani </a:t>
            </a:r>
            <a:r>
              <a:rPr lang="en-US" sz="1200" dirty="0" err="1"/>
              <a:t>Dataset.xlsx</a:t>
            </a:r>
            <a:r>
              <a:rPr lang="en-US" sz="1200" dirty="0"/>
              <a:t>")</a:t>
            </a:r>
          </a:p>
          <a:p>
            <a:pPr algn="l"/>
            <a:endParaRPr lang="en-US" sz="1200" dirty="0"/>
          </a:p>
          <a:p>
            <a:pPr algn="l"/>
            <a:r>
              <a:rPr lang="en-US" sz="1200" dirty="0"/>
              <a:t>    </a:t>
            </a:r>
            <a:r>
              <a:rPr lang="en-US" sz="1200" dirty="0" err="1"/>
              <a:t>sheet_names</a:t>
            </a:r>
            <a:r>
              <a:rPr lang="en-US" sz="1200" dirty="0"/>
              <a:t> = [</a:t>
            </a:r>
            <a:r>
              <a:rPr lang="en-US" sz="1200" dirty="0" err="1"/>
              <a:t>f'week</a:t>
            </a:r>
            <a:r>
              <a:rPr lang="en-US" sz="1200" dirty="0"/>
              <a:t> {</a:t>
            </a:r>
            <a:r>
              <a:rPr lang="en-US" sz="1200" dirty="0" err="1"/>
              <a:t>i</a:t>
            </a:r>
            <a:r>
              <a:rPr lang="en-US" sz="1200" dirty="0"/>
              <a:t>}' for </a:t>
            </a:r>
            <a:r>
              <a:rPr lang="en-US" sz="1200" dirty="0" err="1"/>
              <a:t>i</a:t>
            </a:r>
            <a:r>
              <a:rPr lang="en-US" sz="1200" dirty="0"/>
              <a:t> in range(1, 14)]</a:t>
            </a:r>
          </a:p>
          <a:p>
            <a:pPr algn="l"/>
            <a:r>
              <a:rPr lang="en-US" sz="1200" dirty="0"/>
              <a:t>    k = 6</a:t>
            </a:r>
          </a:p>
          <a:p>
            <a:pPr algn="l"/>
            <a:endParaRPr lang="en-US" sz="1200" dirty="0"/>
          </a:p>
        </p:txBody>
      </p:sp>
    </p:spTree>
    <p:extLst>
      <p:ext uri="{BB962C8B-B14F-4D97-AF65-F5344CB8AC3E}">
        <p14:creationId xmlns:p14="http://schemas.microsoft.com/office/powerpoint/2010/main" val="2843111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1756</TotalTime>
  <Words>1522</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Aptos</vt:lpstr>
      <vt:lpstr>Arial</vt:lpstr>
      <vt:lpstr>Calibri</vt:lpstr>
      <vt:lpstr>Calibri Light</vt:lpstr>
      <vt:lpstr>Google Sans</vt:lpstr>
      <vt:lpstr>Monotype Corsiva</vt:lpstr>
      <vt:lpstr>Söhne</vt:lpstr>
      <vt:lpstr>Office Theme</vt:lpstr>
      <vt:lpstr> PRESENTATION ON :  ‘identifying associative risk in stock market’</vt:lpstr>
      <vt:lpstr>Risks in stock market</vt:lpstr>
      <vt:lpstr>ASSOCIATIVE RISK in stock market</vt:lpstr>
      <vt:lpstr>What is correlation?</vt:lpstr>
      <vt:lpstr>Formula to  calculate correlation coefficient</vt:lpstr>
      <vt:lpstr>three trends of correlation</vt:lpstr>
      <vt:lpstr>three trends of correlation</vt:lpstr>
      <vt:lpstr>three trends of correlation</vt:lpstr>
      <vt:lpstr>UNDERSTANDING THE CODE</vt:lpstr>
      <vt:lpstr>all_weekly_coefficients = []      for sheet_name in sheet_names:         if all(sheet_name in wb.sheetnames for wb in [wb1, wb2]):             weekly_coefficients = []             for col in columns:                 sheet1 = wb1[sheet_name]                 sheet2 = wb2[sheet_name]                  correlation_coefficient = calculate_correlation(sheet1, sheet2, k, col)                 weekly_coefficients.append(correlation_coefficient)              all_weekly_coefficients.append(weekly_coefficients)             k += 5         else:             print(f"Sheet {sheet_name} not found in one or both workbooks.")      return all_weekly_coefficients  # Process different columns columns_to_process = ['B', 'C', 'D', 'E']        </vt:lpstr>
      <vt:lpstr>weekly_coefficients = process_correlation(columns_to_process)  for week, coefficients in enumerate(weekly_coefficients, start=1):     print(f"Week {week} Correlation Coefficients: {coefficients}")  # Plotting week_numbers = list(range(1, 14))  column_labels = {'B': 'Open', 'C': 'Max', 'D': 'Min', 'E': 'Closing'}  for col in columns_to_process:     correlation_values = [coefficients[columns_to_process.index(col)] for coefficients in weekly_coefficients]     plt.plot(week_numbers, correlation_values, label=column_labels[col])  plt.title('Correlation Coefficients Over Weeks') plt.xlabel('Week') plt.ylabel('Correlation Coefficient') plt.ylim(-1, 1)  # Set y-axis limits to vary between -1 and 1 plt.xticks(week_numbers)  # Set x-axis ticks to represent weeks 1 through 13 plt.legend() plt.grid(True) plt.show()        </vt:lpstr>
      <vt:lpstr>Output of code</vt:lpstr>
      <vt:lpstr>Output of code</vt:lpstr>
      <vt:lpstr>Results and discussion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Windows User</dc:creator>
  <cp:lastModifiedBy>Mayank Baluni</cp:lastModifiedBy>
  <cp:revision>36</cp:revision>
  <dcterms:created xsi:type="dcterms:W3CDTF">2023-01-24T23:53:08Z</dcterms:created>
  <dcterms:modified xsi:type="dcterms:W3CDTF">2024-07-13T19:04:02Z</dcterms:modified>
</cp:coreProperties>
</file>