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ppt/media/image24.jpg" ContentType="image/jpg"/>
  <Override PartName="/ppt/media/image4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8C"/>
    <a:srgbClr val="0E5229"/>
    <a:srgbClr val="4472C4"/>
    <a:srgbClr val="0E9AB1"/>
    <a:srgbClr val="0C4771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33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2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2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9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2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9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5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EC58-D183-4F3B-824F-687C20DCBD95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5190-3688-4930-AD68-196608F3C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lo.org/global/topics/labour-migration/news-statement/WCMS_436140/lang-en/index.htm" TargetMode="External"/><Relationship Id="rId3" Type="http://schemas.openxmlformats.org/officeDocument/2006/relationships/image" Target="../media/image18.jpg"/><Relationship Id="rId7" Type="http://schemas.openxmlformats.org/officeDocument/2006/relationships/hyperlink" Target="https://www.ir.randstaf.com/-/media/Files/R/Randstad-IR-V2/annual-reports/annual%20report%202017.pdf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4.jpg"/><Relationship Id="rId7" Type="http://schemas.openxmlformats.org/officeDocument/2006/relationships/image" Target="../media/image2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Relationship Id="rId9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                       </a:t>
            </a:r>
            <a:r>
              <a:rPr lang="en-IN" sz="60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Botler AI</a:t>
            </a:r>
            <a:endParaRPr lang="en-IN" sz="6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4" y="1802301"/>
            <a:ext cx="5980623" cy="5055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" y="1802300"/>
            <a:ext cx="11910177" cy="246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8167" y="3740045"/>
            <a:ext cx="36426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Connecting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Human Capital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With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Global opportunities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Phase 1 Region: Canada</a:t>
            </a:r>
            <a:endParaRPr lang="en-IN"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3" y="1968405"/>
            <a:ext cx="4114800" cy="397590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0" y="1921880"/>
            <a:ext cx="4678281" cy="3705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86" y="850115"/>
            <a:ext cx="6688014" cy="3785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6800" y="1506381"/>
            <a:ext cx="4557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98,135 Temporary Foreign Workers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                (2017)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1736" y="1506381"/>
            <a:ext cx="5046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$1.23 B Spent on Recruiting &amp; Immigration Process(2017)*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5353" y="6189785"/>
            <a:ext cx="1038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* Based on the estimation of ~$2500 recruitment price per recruit, ~$5000 legal immigration fees for employers, and ~$5000 legal immigration fees for workers.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6" y="720969"/>
            <a:ext cx="7473460" cy="981201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Phase 1 Skill Focus: Food industry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073" y="2992467"/>
            <a:ext cx="4402015" cy="362719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Currently, we have </a:t>
            </a:r>
            <a:r>
              <a:rPr lang="en-IN" u="sng" dirty="0" smtClean="0">
                <a:solidFill>
                  <a:schemeClr val="bg1"/>
                </a:solidFill>
              </a:rPr>
              <a:t>over 100 Opportunities</a:t>
            </a:r>
            <a:r>
              <a:rPr lang="en-IN" dirty="0" smtClean="0">
                <a:solidFill>
                  <a:schemeClr val="bg1"/>
                </a:solidFill>
              </a:rPr>
              <a:t> for Temporary Foreign Workers from more than six employers, including giant global food chains.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64569" y="1123156"/>
            <a:ext cx="5386754" cy="304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68" y="1948564"/>
            <a:ext cx="23241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21" y="2000518"/>
            <a:ext cx="2057400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69" y="4005964"/>
            <a:ext cx="24003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48" y="3931327"/>
            <a:ext cx="1809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5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E5229"/>
          </a:solidFill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Business Model </a:t>
            </a:r>
            <a:endParaRPr lang="en-IN" sz="3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81" y="775941"/>
            <a:ext cx="8009119" cy="47274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77" y="1214500"/>
            <a:ext cx="335280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248686"/>
            <a:ext cx="2362200" cy="201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69" y="1833109"/>
            <a:ext cx="12954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6269" y="3325931"/>
            <a:ext cx="230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$2500 CAD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Placing + Legal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3387485"/>
            <a:ext cx="4009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$5000 CAD</a:t>
            </a:r>
          </a:p>
          <a:p>
            <a:r>
              <a:rPr lang="en-IN" sz="2800" dirty="0" smtClean="0">
                <a:solidFill>
                  <a:schemeClr val="bg1"/>
                </a:solidFill>
              </a:rPr>
              <a:t>Recruitment + Legal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61" y="5433495"/>
            <a:ext cx="990600" cy="100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1239" y="4619950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Giving us</a:t>
            </a:r>
            <a:endParaRPr lang="en-IN" sz="3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60" y="4746617"/>
            <a:ext cx="7518889" cy="472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95" y="5433495"/>
            <a:ext cx="990600" cy="1009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78994" y="5730345"/>
            <a:ext cx="375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bg1"/>
                </a:solidFill>
              </a:rPr>
              <a:t>$4000 </a:t>
            </a:r>
            <a:r>
              <a:rPr lang="en-IN" sz="2800" dirty="0" smtClean="0">
                <a:solidFill>
                  <a:schemeClr val="bg1"/>
                </a:solidFill>
              </a:rPr>
              <a:t>CAD in net profits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0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The Ask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19" y="5747891"/>
            <a:ext cx="2171700" cy="28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4" y="739658"/>
            <a:ext cx="9344025" cy="288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4040349"/>
            <a:ext cx="2247900" cy="1603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97" y="1714310"/>
            <a:ext cx="2228850" cy="1953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47" y="1805283"/>
            <a:ext cx="4474307" cy="1771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82873" y="1285040"/>
            <a:ext cx="551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We’re raising</a:t>
            </a:r>
            <a:r>
              <a:rPr lang="en-IN" sz="2800" u="sng" dirty="0" smtClean="0">
                <a:solidFill>
                  <a:schemeClr val="bg1"/>
                </a:solidFill>
              </a:rPr>
              <a:t> $2.5M </a:t>
            </a:r>
            <a:r>
              <a:rPr lang="en-IN" sz="2800" dirty="0" smtClean="0">
                <a:solidFill>
                  <a:schemeClr val="bg1"/>
                </a:solidFill>
              </a:rPr>
              <a:t>USD in order to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214" y="3621340"/>
            <a:ext cx="4327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Open our first sourcing office in </a:t>
            </a:r>
            <a:r>
              <a:rPr lang="en-IN" sz="2800" u="sng" dirty="0" smtClean="0">
                <a:solidFill>
                  <a:schemeClr val="bg1"/>
                </a:solidFill>
              </a:rPr>
              <a:t>Singapore</a:t>
            </a:r>
            <a:endParaRPr lang="en-IN" sz="2800" u="sng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5283" y="3667738"/>
            <a:ext cx="3303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solidFill>
                  <a:schemeClr val="bg1"/>
                </a:solidFill>
              </a:rPr>
              <a:t>Scale</a:t>
            </a:r>
            <a:r>
              <a:rPr lang="en-IN" sz="2800" dirty="0" smtClean="0">
                <a:solidFill>
                  <a:schemeClr val="bg1"/>
                </a:solidFill>
              </a:rPr>
              <a:t> our operations in </a:t>
            </a:r>
            <a:r>
              <a:rPr lang="en-IN" sz="2800" u="sng" dirty="0" smtClean="0">
                <a:solidFill>
                  <a:schemeClr val="bg1"/>
                </a:solidFill>
              </a:rPr>
              <a:t>Canada</a:t>
            </a:r>
            <a:endParaRPr lang="en-IN" sz="2800" u="sng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6871" y="6133892"/>
            <a:ext cx="495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>
                <a:solidFill>
                  <a:schemeClr val="bg1"/>
                </a:solidFill>
              </a:rPr>
              <a:t>Accelerate product development</a:t>
            </a:r>
            <a:endParaRPr lang="en-IN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The Problem  </a:t>
            </a:r>
            <a:endParaRPr lang="en-IN" sz="3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27" y="874659"/>
            <a:ext cx="8611063" cy="319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71" y="1471612"/>
            <a:ext cx="92011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Human Capital </a:t>
            </a:r>
            <a:endParaRPr lang="en-IN"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800350" cy="2114550"/>
          </a:xfr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74" y="887065"/>
            <a:ext cx="8298426" cy="308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96" y="4959585"/>
            <a:ext cx="2981325" cy="1533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5789" y="2203553"/>
            <a:ext cx="505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Discovering global opportunities requires researching individual countries and positions one by one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226871"/>
            <a:ext cx="5774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>
                <a:solidFill>
                  <a:schemeClr val="bg1"/>
                </a:solidFill>
              </a:rPr>
              <a:t>Navigating through the policies of the opportunity , laws and the immigration process of the foreign country is the real challenge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093974" y="4085303"/>
            <a:ext cx="547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Discovery, is the easy part!</a:t>
            </a:r>
            <a:endParaRPr lang="en-IN"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4077" y="4322383"/>
            <a:ext cx="6948946" cy="25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520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bg1"/>
                </a:solidFill>
              </a:rPr>
              <a:t>    </a:t>
            </a:r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Opportunities</a:t>
            </a:r>
            <a:r>
              <a:rPr lang="en-IN" sz="3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lang="en-IN" sz="3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80" y="1195409"/>
            <a:ext cx="4194220" cy="3390900"/>
          </a:xfr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36" y="896815"/>
            <a:ext cx="8036064" cy="29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61" y="3877882"/>
            <a:ext cx="3562350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6789" y="203486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Sourcing and screening the right international talent requires significant investment.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9741" y="4586309"/>
            <a:ext cx="4199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The recruitment process involves dealing with complicated legal nuances, in both the source and destination countries.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 Solution</a:t>
            </a:r>
            <a:endParaRPr lang="en-IN"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95" y="1278083"/>
            <a:ext cx="9315450" cy="434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5" y="931992"/>
            <a:ext cx="8667136" cy="325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20" y="5621483"/>
            <a:ext cx="645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Harnessing the power of Artificial Intelligence to connect human capital with global opportunities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125"/>
            <a:ext cx="10805160" cy="1325563"/>
          </a:xfrm>
        </p:spPr>
        <p:txBody>
          <a:bodyPr/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Processing</a:t>
            </a:r>
            <a:r>
              <a:rPr lang="en-IN" sz="3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IN" sz="3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4344865"/>
            <a:ext cx="2057400" cy="228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12" y="4211515"/>
            <a:ext cx="234315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2205"/>
            <a:ext cx="1962150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60" y="4146379"/>
            <a:ext cx="2038350" cy="2381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3602" y="2115948"/>
            <a:ext cx="520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Using Machine Learning from plain text, Botler AI constructs decision making procedures, in order to: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909041"/>
            <a:ext cx="9391650" cy="3525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43161" y="3638952"/>
            <a:ext cx="684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Automate scanning and processing</a:t>
            </a:r>
            <a:endParaRPr lang="en-IN"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3862276"/>
            <a:ext cx="5320145" cy="1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7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Screening </a:t>
            </a:r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&amp; Discovery</a:t>
            </a:r>
            <a:endParaRPr lang="en-IN"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883"/>
            <a:ext cx="654069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7" y="958442"/>
            <a:ext cx="6956324" cy="2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 Market</a:t>
            </a: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830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$479.08B Global HR Industry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             (2017)*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03123" y="1825625"/>
            <a:ext cx="4501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$901.8B Global Migrant Workforce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           (150.3M Migrants)*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2765883"/>
            <a:ext cx="2800350" cy="1924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3" y="2656316"/>
            <a:ext cx="2857500" cy="2209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53282" y="5216555"/>
            <a:ext cx="199293" cy="240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4985056"/>
            <a:ext cx="190500" cy="171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5579790"/>
            <a:ext cx="200025" cy="2182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66083" y="4886115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Staffing($276.12B)(57.64%)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6083" y="5216555"/>
            <a:ext cx="307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Professionals(181.72B(37.93%)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2100" y="5504228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Executive Search($21.24B)(4.43%)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68" y="4984000"/>
            <a:ext cx="190500" cy="171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68" y="5185861"/>
            <a:ext cx="190500" cy="230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68" y="5470685"/>
            <a:ext cx="200025" cy="2182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25203" y="4883792"/>
            <a:ext cx="334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Services Sectors(106.8M)(71.11%)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4728" y="5151056"/>
            <a:ext cx="368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Manufacturing and </a:t>
            </a:r>
            <a:r>
              <a:rPr lang="en-IN" dirty="0">
                <a:solidFill>
                  <a:schemeClr val="bg1"/>
                </a:solidFill>
              </a:rPr>
              <a:t>C</a:t>
            </a:r>
            <a:r>
              <a:rPr lang="en-IN" dirty="0" smtClean="0">
                <a:solidFill>
                  <a:schemeClr val="bg1"/>
                </a:solidFill>
              </a:rPr>
              <a:t>onstru..(17.78%)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5203" y="5414090"/>
            <a:ext cx="309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Agriculture(16.7M)(11.12%)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4938" y="5976733"/>
            <a:ext cx="10646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hlinkClick r:id="rId7"/>
              </a:rPr>
              <a:t>https://www.ir.randstaf.com/-/media/Files/R/Randstad-IR-V2/annual-reports/annual%20report%202017.pdf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hlinkClick r:id="rId8"/>
              </a:rPr>
              <a:t>http://</a:t>
            </a:r>
            <a:r>
              <a:rPr lang="en-IN" dirty="0">
                <a:solidFill>
                  <a:schemeClr val="bg1"/>
                </a:solidFill>
                <a:hlinkClick r:id="rId8"/>
              </a:rPr>
              <a:t>www.ilo.org/global/topics/labour-migration/news-statement/WCMS_436140/lang-en/index.htm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Based on a conservative estimation of ~$6000 = government application + legal fees.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36" y="784653"/>
            <a:ext cx="908726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Strategy</a:t>
            </a:r>
            <a:endParaRPr lang="en-IN"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76" y="2777924"/>
            <a:ext cx="1371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pic>
      <p:sp>
        <p:nvSpPr>
          <p:cNvPr id="7" name="TextBox 6"/>
          <p:cNvSpPr txBox="1"/>
          <p:nvPr/>
        </p:nvSpPr>
        <p:spPr>
          <a:xfrm>
            <a:off x="1092215" y="1848063"/>
            <a:ext cx="4129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Will deploy in three phases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8629" y="2577584"/>
            <a:ext cx="425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Regional , Skilled-based focus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2610" y="3372492"/>
            <a:ext cx="3094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Regional Expansion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2610" y="4111261"/>
            <a:ext cx="272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Global Expansion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54" y="4013482"/>
            <a:ext cx="600075" cy="6572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60" y="3252407"/>
            <a:ext cx="628650" cy="714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70" y="2477193"/>
            <a:ext cx="600075" cy="657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06054" y="1850490"/>
            <a:ext cx="4947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150.3M Global Migrant Workforce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              by  Region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8" y="757222"/>
            <a:ext cx="9571892" cy="5417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13" y="3920924"/>
            <a:ext cx="4657725" cy="2143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7" y="4572926"/>
            <a:ext cx="2247900" cy="21852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20314" y="5919542"/>
            <a:ext cx="796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We started in </a:t>
            </a:r>
            <a:r>
              <a:rPr lang="en-IN" sz="2400" u="sng" dirty="0" smtClean="0">
                <a:solidFill>
                  <a:schemeClr val="bg1"/>
                </a:solidFill>
              </a:rPr>
              <a:t>North America</a:t>
            </a:r>
            <a:r>
              <a:rPr lang="en-IN" sz="2400" dirty="0" smtClean="0">
                <a:solidFill>
                  <a:schemeClr val="bg1"/>
                </a:solidFill>
              </a:rPr>
              <a:t>, the biggest market, and </a:t>
            </a:r>
            <a:r>
              <a:rPr lang="en-IN" sz="2400" u="sng" dirty="0" smtClean="0">
                <a:solidFill>
                  <a:schemeClr val="bg1"/>
                </a:solidFill>
              </a:rPr>
              <a:t>Canada</a:t>
            </a:r>
            <a:r>
              <a:rPr lang="en-IN" sz="2400" dirty="0" smtClean="0">
                <a:solidFill>
                  <a:schemeClr val="bg1"/>
                </a:solidFill>
              </a:rPr>
              <a:t>, the most migration friendly country in the region.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374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Malgun Gothic</vt:lpstr>
      <vt:lpstr>Arial</vt:lpstr>
      <vt:lpstr>Calibri</vt:lpstr>
      <vt:lpstr>Calibri Light</vt:lpstr>
      <vt:lpstr>Office Theme</vt:lpstr>
      <vt:lpstr>                       Botler AI</vt:lpstr>
      <vt:lpstr>The Problem  </vt:lpstr>
      <vt:lpstr>Human Capital </vt:lpstr>
      <vt:lpstr>    Opportunities </vt:lpstr>
      <vt:lpstr>The Solution</vt:lpstr>
      <vt:lpstr>Processing </vt:lpstr>
      <vt:lpstr>Screening &amp; Discovery</vt:lpstr>
      <vt:lpstr>The Market  </vt:lpstr>
      <vt:lpstr>Strategy</vt:lpstr>
      <vt:lpstr>Phase 1 Region: Canada</vt:lpstr>
      <vt:lpstr>Phase 1 Skill Focus: Food industry </vt:lpstr>
      <vt:lpstr>Business Model </vt:lpstr>
      <vt:lpstr>The 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Bhandari</dc:creator>
  <cp:lastModifiedBy>Mayank Bhandari</cp:lastModifiedBy>
  <cp:revision>34</cp:revision>
  <dcterms:created xsi:type="dcterms:W3CDTF">2018-05-23T06:23:26Z</dcterms:created>
  <dcterms:modified xsi:type="dcterms:W3CDTF">2018-05-23T13:58:55Z</dcterms:modified>
</cp:coreProperties>
</file>