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6" r:id="rId4"/>
    <p:sldId id="265" r:id="rId5"/>
    <p:sldId id="267" r:id="rId6"/>
    <p:sldId id="268" r:id="rId7"/>
    <p:sldId id="270" r:id="rId8"/>
    <p:sldId id="269" r:id="rId9"/>
    <p:sldId id="258" r:id="rId10"/>
    <p:sldId id="273" r:id="rId11"/>
    <p:sldId id="278" r:id="rId12"/>
    <p:sldId id="280" r:id="rId13"/>
    <p:sldId id="281" r:id="rId14"/>
    <p:sldId id="277" r:id="rId15"/>
    <p:sldId id="272" r:id="rId16"/>
    <p:sldId id="260" r:id="rId17"/>
    <p:sldId id="261" r:id="rId18"/>
    <p:sldId id="262" r:id="rId19"/>
    <p:sldId id="264"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8A66F-7CDA-422A-B2E2-51866F774D23}"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921AE-953D-4893-A854-B30DC6DF2587}" type="slidenum">
              <a:rPr lang="en-IN" smtClean="0"/>
              <a:t>‹#›</a:t>
            </a:fld>
            <a:endParaRPr lang="en-IN"/>
          </a:p>
        </p:txBody>
      </p:sp>
    </p:spTree>
    <p:extLst>
      <p:ext uri="{BB962C8B-B14F-4D97-AF65-F5344CB8AC3E}">
        <p14:creationId xmlns:p14="http://schemas.microsoft.com/office/powerpoint/2010/main" val="168004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921AE-953D-4893-A854-B30DC6DF2587}" type="slidenum">
              <a:rPr lang="en-IN" smtClean="0"/>
              <a:t>4</a:t>
            </a:fld>
            <a:endParaRPr lang="en-IN"/>
          </a:p>
        </p:txBody>
      </p:sp>
    </p:spTree>
    <p:extLst>
      <p:ext uri="{BB962C8B-B14F-4D97-AF65-F5344CB8AC3E}">
        <p14:creationId xmlns:p14="http://schemas.microsoft.com/office/powerpoint/2010/main" val="291299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921AE-953D-4893-A854-B30DC6DF2587}" type="slidenum">
              <a:rPr lang="en-IN" smtClean="0"/>
              <a:t>14</a:t>
            </a:fld>
            <a:endParaRPr lang="en-IN"/>
          </a:p>
        </p:txBody>
      </p:sp>
    </p:spTree>
    <p:extLst>
      <p:ext uri="{BB962C8B-B14F-4D97-AF65-F5344CB8AC3E}">
        <p14:creationId xmlns:p14="http://schemas.microsoft.com/office/powerpoint/2010/main" val="149167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3BDB-77C0-928A-1A65-BAEE68A75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60FB5-6D49-A14E-8F73-795E7742D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E19219-E681-6AA2-92E2-644CCF14E372}"/>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E60677C3-F9DB-11C4-B848-FE7AAF033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B87BB-9FEA-79A0-2D0F-AF86D1E9378B}"/>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19396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D6B6-8A9B-898E-402F-48A69FBF82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A0959B-B527-01C8-3924-AFBEDB91C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43D1D-02DE-31AF-5A67-56C2C9A59238}"/>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8D97E18B-8513-26B6-3F08-5BB3E7A8C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27A2A-D23B-7415-A20D-DC7C90E48746}"/>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6722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11C63-4AD5-43C4-3809-B69F71C345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CC9AA7-7942-6628-9F59-5F6982781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25A72-CC83-4B90-57E2-FBB9F4DF0439}"/>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9716F5FF-488F-E1C1-5CC9-988197F7B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A335C1-327A-B003-6B04-F5CF735429E7}"/>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80498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D46E-D5A8-F65B-65C9-3D099C24A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9DE58-BC43-AFF2-4DAC-2C77715CA7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3867C-24C9-A249-F4E9-BBB9C57256A2}"/>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27983297-C764-9A87-422E-6CDCCB78B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EC1CC-777B-DEF8-F4F1-4CD10B77F682}"/>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357669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C681-19BB-6C69-26F4-3318A88BE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25E8E9-C3D1-10DB-BD47-18B0E9029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F0ABA-88E2-3E1B-E5FA-7BC87B1BA1E6}"/>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5C8FC843-E484-20D6-67B9-6EDCB11F7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E674F-5D74-B30F-DE94-2415A7B3F206}"/>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259047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8BAF-92FF-72F2-63CD-8A343AEAB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1DB2B1-6946-7C22-8FC6-63F15C3A4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7BDDC6-3D33-E648-B643-67C254A6A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147B1-21E1-FA6A-24AC-55A8B792386F}"/>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6" name="Footer Placeholder 5">
            <a:extLst>
              <a:ext uri="{FF2B5EF4-FFF2-40B4-BE49-F238E27FC236}">
                <a16:creationId xmlns:a16="http://schemas.microsoft.com/office/drawing/2014/main" id="{D90AD7CA-1FB5-057C-1DB0-8C8692447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80DD4-9F0B-92DC-56A8-9A742AB4D139}"/>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35621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1CC0-96D3-75CC-A50A-C1B08E670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EFEAE-8E70-B28C-2094-127755CB0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6223D-73A9-20F1-6521-B6CCBCC53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85A00C-B1F7-7F9D-E61E-F8049238C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A7666D-F6DE-97A2-E676-D61B3E870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C55234-5A9B-103B-12CA-4C69990DA03A}"/>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8" name="Footer Placeholder 7">
            <a:extLst>
              <a:ext uri="{FF2B5EF4-FFF2-40B4-BE49-F238E27FC236}">
                <a16:creationId xmlns:a16="http://schemas.microsoft.com/office/drawing/2014/main" id="{04307AF3-D0C3-A891-CFA3-7F316786E5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9576EC-C3DB-6E70-5683-A9DA93215AA0}"/>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33628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B525-EDE3-1857-3226-2AE6D692FF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505B20-BA32-9EAE-57BB-15C1D0D2DA77}"/>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4" name="Footer Placeholder 3">
            <a:extLst>
              <a:ext uri="{FF2B5EF4-FFF2-40B4-BE49-F238E27FC236}">
                <a16:creationId xmlns:a16="http://schemas.microsoft.com/office/drawing/2014/main" id="{FFD4DE28-ED03-770B-69BF-6DC9B27442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80794A-0D39-A42D-71D8-683BFF0C073B}"/>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402931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89C3D-9178-E25C-4AB5-CD2DD95DF41E}"/>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3" name="Footer Placeholder 2">
            <a:extLst>
              <a:ext uri="{FF2B5EF4-FFF2-40B4-BE49-F238E27FC236}">
                <a16:creationId xmlns:a16="http://schemas.microsoft.com/office/drawing/2014/main" id="{A4650205-AE2C-190F-DBA9-5398A0DFEB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27DDD9-2240-34A1-2ED6-E45F99A4655B}"/>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411669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F8E3-2F5F-C4AB-A182-2498C7C6F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FA2F54-E1F3-DA0C-9BF0-16235903D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186162-7403-8575-5C94-911A80D45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99404-25AB-1811-2618-2A3AB590A49F}"/>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6" name="Footer Placeholder 5">
            <a:extLst>
              <a:ext uri="{FF2B5EF4-FFF2-40B4-BE49-F238E27FC236}">
                <a16:creationId xmlns:a16="http://schemas.microsoft.com/office/drawing/2014/main" id="{0DEDD671-C62E-0963-8E9C-D96A53763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1BE6B-590A-BBFA-4F2A-70C9CEE35E2A}"/>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96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9B48-3531-2F8C-6420-55703AC99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DBA881-81D1-893F-5830-71E4935A6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D28051-7914-5A05-FACF-DA4EBA153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E3F9D-6832-72C0-B9FC-B4A21B1F58E3}"/>
              </a:ext>
            </a:extLst>
          </p:cNvPr>
          <p:cNvSpPr>
            <a:spLocks noGrp="1"/>
          </p:cNvSpPr>
          <p:nvPr>
            <p:ph type="dt" sz="half" idx="10"/>
          </p:nvPr>
        </p:nvSpPr>
        <p:spPr/>
        <p:txBody>
          <a:bodyPr/>
          <a:lstStyle/>
          <a:p>
            <a:fld id="{D69A976D-3B40-48B8-907D-C8243875A683}" type="datetimeFigureOut">
              <a:rPr lang="en-IN" smtClean="0"/>
              <a:t>22-08-2024</a:t>
            </a:fld>
            <a:endParaRPr lang="en-IN"/>
          </a:p>
        </p:txBody>
      </p:sp>
      <p:sp>
        <p:nvSpPr>
          <p:cNvPr id="6" name="Footer Placeholder 5">
            <a:extLst>
              <a:ext uri="{FF2B5EF4-FFF2-40B4-BE49-F238E27FC236}">
                <a16:creationId xmlns:a16="http://schemas.microsoft.com/office/drawing/2014/main" id="{22A75E69-890B-1DE9-643C-BEE352505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FC3AFB-B467-BA2F-5B9F-D60A2C17F328}"/>
              </a:ext>
            </a:extLst>
          </p:cNvPr>
          <p:cNvSpPr>
            <a:spLocks noGrp="1"/>
          </p:cNvSpPr>
          <p:nvPr>
            <p:ph type="sldNum" sz="quarter" idx="12"/>
          </p:nvPr>
        </p:nvSpPr>
        <p:spPr/>
        <p:txBody>
          <a:bodyPr/>
          <a:lstStyle/>
          <a:p>
            <a:fld id="{CE031A29-FDC7-4862-BACB-170DD23E5F5F}" type="slidenum">
              <a:rPr lang="en-IN" smtClean="0"/>
              <a:t>‹#›</a:t>
            </a:fld>
            <a:endParaRPr lang="en-IN"/>
          </a:p>
        </p:txBody>
      </p:sp>
    </p:spTree>
    <p:extLst>
      <p:ext uri="{BB962C8B-B14F-4D97-AF65-F5344CB8AC3E}">
        <p14:creationId xmlns:p14="http://schemas.microsoft.com/office/powerpoint/2010/main" val="415095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B194A-8910-A8A9-76A9-1114E1D0D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45F8F6-4E00-6D2E-B82D-194B43292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1F3C5-9778-F1D8-5E28-EFA23511D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A976D-3B40-48B8-907D-C8243875A683}" type="datetimeFigureOut">
              <a:rPr lang="en-IN" smtClean="0"/>
              <a:t>22-08-2024</a:t>
            </a:fld>
            <a:endParaRPr lang="en-IN"/>
          </a:p>
        </p:txBody>
      </p:sp>
      <p:sp>
        <p:nvSpPr>
          <p:cNvPr id="5" name="Footer Placeholder 4">
            <a:extLst>
              <a:ext uri="{FF2B5EF4-FFF2-40B4-BE49-F238E27FC236}">
                <a16:creationId xmlns:a16="http://schemas.microsoft.com/office/drawing/2014/main" id="{A56AA969-4570-9F5B-6101-933CBE15B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1B4EC-3988-C342-D39D-07A6A803D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31A29-FDC7-4862-BACB-170DD23E5F5F}" type="slidenum">
              <a:rPr lang="en-IN" smtClean="0"/>
              <a:t>‹#›</a:t>
            </a:fld>
            <a:endParaRPr lang="en-IN"/>
          </a:p>
        </p:txBody>
      </p:sp>
    </p:spTree>
    <p:extLst>
      <p:ext uri="{BB962C8B-B14F-4D97-AF65-F5344CB8AC3E}">
        <p14:creationId xmlns:p14="http://schemas.microsoft.com/office/powerpoint/2010/main" val="278636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HarshaKGit/ExcelrSeleniumRepo.g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HarshaKGit/ExcelrSeleniumRepo.gi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9064BB-0A9C-847B-4902-0DAC87604604}"/>
              </a:ext>
            </a:extLst>
          </p:cNvPr>
          <p:cNvSpPr>
            <a:spLocks noGrp="1"/>
          </p:cNvSpPr>
          <p:nvPr>
            <p:ph type="ctrTitle"/>
          </p:nvPr>
        </p:nvSpPr>
        <p:spPr>
          <a:xfrm>
            <a:off x="1314824" y="735106"/>
            <a:ext cx="10053763" cy="2928470"/>
          </a:xfrm>
        </p:spPr>
        <p:txBody>
          <a:bodyPr anchor="b">
            <a:normAutofit/>
          </a:bodyPr>
          <a:lstStyle/>
          <a:p>
            <a:pPr algn="l"/>
            <a:r>
              <a:rPr lang="en-IN" sz="4800" dirty="0">
                <a:solidFill>
                  <a:srgbClr val="FFFFFF"/>
                </a:solidFill>
              </a:rPr>
              <a:t>			GIT / GIT HUB</a:t>
            </a:r>
          </a:p>
        </p:txBody>
      </p:sp>
    </p:spTree>
    <p:extLst>
      <p:ext uri="{BB962C8B-B14F-4D97-AF65-F5344CB8AC3E}">
        <p14:creationId xmlns:p14="http://schemas.microsoft.com/office/powerpoint/2010/main" val="420586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Characteristics/Features  of GIT</a:t>
            </a: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85352" y="1891970"/>
            <a:ext cx="10799068" cy="3779781"/>
          </a:xfrm>
        </p:spPr>
        <p:txBody>
          <a:bodyPr anchor="ctr">
            <a:noAutofit/>
          </a:bodyPr>
          <a:lstStyle/>
          <a:p>
            <a:endParaRPr lang="en-IN" sz="2000" i="0" dirty="0">
              <a:solidFill>
                <a:srgbClr val="273239"/>
              </a:solidFill>
              <a:effectLst/>
            </a:endParaRPr>
          </a:p>
          <a:p>
            <a:endParaRPr lang="en-IN" sz="2000" dirty="0">
              <a:solidFill>
                <a:srgbClr val="273239"/>
              </a:solidFill>
            </a:endParaRPr>
          </a:p>
          <a:p>
            <a:r>
              <a:rPr lang="en-IN" sz="2000" i="0" dirty="0">
                <a:solidFill>
                  <a:srgbClr val="273239"/>
                </a:solidFill>
                <a:effectLst/>
              </a:rPr>
              <a:t>Distributed System</a:t>
            </a:r>
          </a:p>
          <a:p>
            <a:r>
              <a:rPr lang="en-IN" sz="2000" i="0" dirty="0">
                <a:solidFill>
                  <a:srgbClr val="273239"/>
                </a:solidFill>
                <a:effectLst/>
              </a:rPr>
              <a:t>Compatibility</a:t>
            </a:r>
            <a:endParaRPr lang="en-IN" sz="2000" dirty="0">
              <a:solidFill>
                <a:srgbClr val="273239"/>
              </a:solidFill>
            </a:endParaRPr>
          </a:p>
          <a:p>
            <a:r>
              <a:rPr lang="en-IN" sz="2000" i="0" dirty="0">
                <a:solidFill>
                  <a:srgbClr val="273239"/>
                </a:solidFill>
                <a:effectLst/>
              </a:rPr>
              <a:t>Non-linear Development</a:t>
            </a:r>
          </a:p>
          <a:p>
            <a:r>
              <a:rPr lang="en-IN" sz="2000" i="0" dirty="0">
                <a:solidFill>
                  <a:srgbClr val="273239"/>
                </a:solidFill>
                <a:effectLst/>
              </a:rPr>
              <a:t>Branching</a:t>
            </a:r>
            <a:endParaRPr lang="en-IN" sz="2000" dirty="0">
              <a:solidFill>
                <a:srgbClr val="273239"/>
              </a:solidFill>
            </a:endParaRPr>
          </a:p>
          <a:p>
            <a:r>
              <a:rPr lang="en-IN" sz="2000" i="0" dirty="0">
                <a:solidFill>
                  <a:srgbClr val="273239"/>
                </a:solidFill>
                <a:effectLst/>
              </a:rPr>
              <a:t>Lightweight</a:t>
            </a:r>
          </a:p>
          <a:p>
            <a:r>
              <a:rPr lang="en-IN" sz="2000" i="0" dirty="0">
                <a:solidFill>
                  <a:srgbClr val="273239"/>
                </a:solidFill>
                <a:effectLst/>
              </a:rPr>
              <a:t>Speed</a:t>
            </a:r>
          </a:p>
          <a:p>
            <a:r>
              <a:rPr lang="en-IN" sz="2000" i="0" dirty="0">
                <a:solidFill>
                  <a:srgbClr val="273239"/>
                </a:solidFill>
                <a:effectLst/>
              </a:rPr>
              <a:t>Open-Source</a:t>
            </a:r>
            <a:endParaRPr lang="en-IN" sz="2000" dirty="0">
              <a:solidFill>
                <a:srgbClr val="273239"/>
              </a:solidFill>
            </a:endParaRPr>
          </a:p>
          <a:p>
            <a:r>
              <a:rPr lang="en-IN" sz="2000" i="0" dirty="0">
                <a:solidFill>
                  <a:srgbClr val="273239"/>
                </a:solidFill>
                <a:effectLst/>
              </a:rPr>
              <a:t>Reliable</a:t>
            </a:r>
          </a:p>
          <a:p>
            <a:r>
              <a:rPr lang="en-IN" sz="2000" dirty="0">
                <a:solidFill>
                  <a:srgbClr val="273239"/>
                </a:solidFill>
              </a:rPr>
              <a:t>Secure</a:t>
            </a:r>
          </a:p>
          <a:p>
            <a:endParaRPr lang="en-IN" sz="2000" dirty="0">
              <a:solidFill>
                <a:srgbClr val="273239"/>
              </a:solidFill>
            </a:endParaRPr>
          </a:p>
          <a:p>
            <a:endParaRPr lang="en-US" sz="2000" dirty="0">
              <a:solidFill>
                <a:srgbClr val="FF0000"/>
              </a:solidFill>
            </a:endParaRPr>
          </a:p>
        </p:txBody>
      </p:sp>
    </p:spTree>
    <p:extLst>
      <p:ext uri="{BB962C8B-B14F-4D97-AF65-F5344CB8AC3E}">
        <p14:creationId xmlns:p14="http://schemas.microsoft.com/office/powerpoint/2010/main" val="417829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GIT Repositories</a:t>
            </a: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85352" y="1891971"/>
            <a:ext cx="10799068" cy="2000408"/>
          </a:xfrm>
        </p:spPr>
        <p:txBody>
          <a:bodyPr anchor="ctr">
            <a:noAutofit/>
          </a:bodyPr>
          <a:lstStyle/>
          <a:p>
            <a:endParaRPr lang="en-US" sz="2000" dirty="0"/>
          </a:p>
          <a:p>
            <a:endParaRPr lang="en-US" sz="2000" dirty="0"/>
          </a:p>
          <a:p>
            <a:r>
              <a:rPr lang="en-US" sz="2000" dirty="0"/>
              <a:t>Repositories in GIT contain a collection of files of various versions of a Project. </a:t>
            </a:r>
          </a:p>
          <a:p>
            <a:r>
              <a:rPr lang="en-US" sz="2000" dirty="0"/>
              <a:t>These files are imported from the repository into the local server of the user for further updating and modifications in the content of the file. </a:t>
            </a:r>
          </a:p>
          <a:p>
            <a:r>
              <a:rPr lang="en-US" sz="2000" dirty="0"/>
              <a:t>A VCS or the Version Control System is used to create these versions and store them in a specific place termed a repository. </a:t>
            </a:r>
          </a:p>
          <a:p>
            <a:r>
              <a:rPr lang="en-US" sz="2000" dirty="0"/>
              <a:t>The process of copying the content from an existing Git Repository with the help of various Git Tools is termed cloning. </a:t>
            </a:r>
          </a:p>
          <a:p>
            <a:r>
              <a:rPr lang="en-US" sz="2000" dirty="0"/>
              <a:t>Once the cloning process is done, the user gets the complete repository on his local machine</a:t>
            </a:r>
          </a:p>
        </p:txBody>
      </p:sp>
    </p:spTree>
    <p:extLst>
      <p:ext uri="{BB962C8B-B14F-4D97-AF65-F5344CB8AC3E}">
        <p14:creationId xmlns:p14="http://schemas.microsoft.com/office/powerpoint/2010/main" val="149730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GIT Repositories</a:t>
            </a: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85351" y="1891971"/>
            <a:ext cx="4794611" cy="1934441"/>
          </a:xfrm>
        </p:spPr>
        <p:txBody>
          <a:bodyPr anchor="ctr">
            <a:noAutofit/>
          </a:bodyPr>
          <a:lstStyle/>
          <a:p>
            <a:endParaRPr lang="en-US" sz="1600" dirty="0"/>
          </a:p>
          <a:p>
            <a:endParaRPr lang="en-US" sz="1600" dirty="0"/>
          </a:p>
          <a:p>
            <a:endParaRPr lang="en-US" sz="1600" dirty="0"/>
          </a:p>
          <a:p>
            <a:endParaRPr lang="en-US" sz="1600" dirty="0"/>
          </a:p>
          <a:p>
            <a:endParaRPr lang="en-US" sz="1600" dirty="0"/>
          </a:p>
          <a:p>
            <a:endParaRPr lang="en-US" sz="2000" dirty="0"/>
          </a:p>
          <a:p>
            <a:endParaRPr lang="en-US" sz="2000" dirty="0"/>
          </a:p>
          <a:p>
            <a:endParaRPr lang="en-US" sz="2000" dirty="0"/>
          </a:p>
          <a:p>
            <a:r>
              <a:rPr lang="en-US" sz="2000" dirty="0"/>
              <a:t>Repositories in GIT contain a collection of files of various versions of a Project. </a:t>
            </a:r>
          </a:p>
          <a:p>
            <a:r>
              <a:rPr lang="en-US" sz="2000" dirty="0"/>
              <a:t>These files are imported from the repository into the local server of the user for further updating and modifications in the content of the file. </a:t>
            </a:r>
          </a:p>
          <a:p>
            <a:r>
              <a:rPr lang="en-US" sz="2000" dirty="0"/>
              <a:t>A VCS or the Version Control System is used to create these versions and store them in a specific place termed a repository. </a:t>
            </a:r>
          </a:p>
          <a:p>
            <a:r>
              <a:rPr lang="en-US" sz="2000" dirty="0"/>
              <a:t>The process of copying the content from an existing Git Repository with the help of various Git Tools is termed cloning. </a:t>
            </a:r>
          </a:p>
          <a:p>
            <a:r>
              <a:rPr lang="en-US" sz="2000" dirty="0"/>
              <a:t>Once the cloning process is done, the user gets the complete repository on his local machine</a:t>
            </a:r>
          </a:p>
        </p:txBody>
      </p:sp>
      <p:pic>
        <p:nvPicPr>
          <p:cNvPr id="6146" name="Picture 2">
            <a:extLst>
              <a:ext uri="{FF2B5EF4-FFF2-40B4-BE49-F238E27FC236}">
                <a16:creationId xmlns:a16="http://schemas.microsoft.com/office/drawing/2014/main" id="{23C2A0E0-CF0E-E72A-2ECB-D66827701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753" y="2194561"/>
            <a:ext cx="4794612" cy="302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4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GIT Architecture</a:t>
            </a:r>
          </a:p>
        </p:txBody>
      </p:sp>
      <p:sp>
        <p:nvSpPr>
          <p:cNvPr id="3" name="Rectangle: Rounded Corners 2">
            <a:extLst>
              <a:ext uri="{FF2B5EF4-FFF2-40B4-BE49-F238E27FC236}">
                <a16:creationId xmlns:a16="http://schemas.microsoft.com/office/drawing/2014/main" id="{7AE1AC59-9D36-5B6C-68AD-69398BBFE3B2}"/>
              </a:ext>
            </a:extLst>
          </p:cNvPr>
          <p:cNvSpPr/>
          <p:nvPr/>
        </p:nvSpPr>
        <p:spPr>
          <a:xfrm>
            <a:off x="459350" y="2891481"/>
            <a:ext cx="1606286" cy="11738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Working Directory</a:t>
            </a:r>
          </a:p>
        </p:txBody>
      </p:sp>
      <p:sp>
        <p:nvSpPr>
          <p:cNvPr id="5" name="Rectangle: Rounded Corners 4">
            <a:extLst>
              <a:ext uri="{FF2B5EF4-FFF2-40B4-BE49-F238E27FC236}">
                <a16:creationId xmlns:a16="http://schemas.microsoft.com/office/drawing/2014/main" id="{5CA240A5-6488-5962-F8AA-CF7615D2C59A}"/>
              </a:ext>
            </a:extLst>
          </p:cNvPr>
          <p:cNvSpPr/>
          <p:nvPr/>
        </p:nvSpPr>
        <p:spPr>
          <a:xfrm>
            <a:off x="3065073" y="2891481"/>
            <a:ext cx="1606287" cy="11738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Staging / Index</a:t>
            </a:r>
          </a:p>
        </p:txBody>
      </p:sp>
      <p:sp>
        <p:nvSpPr>
          <p:cNvPr id="12" name="Rectangle: Rounded Corners 11">
            <a:extLst>
              <a:ext uri="{FF2B5EF4-FFF2-40B4-BE49-F238E27FC236}">
                <a16:creationId xmlns:a16="http://schemas.microsoft.com/office/drawing/2014/main" id="{06C3ECE1-9E4B-2971-A76C-358A0A73D3CD}"/>
              </a:ext>
            </a:extLst>
          </p:cNvPr>
          <p:cNvSpPr/>
          <p:nvPr/>
        </p:nvSpPr>
        <p:spPr>
          <a:xfrm>
            <a:off x="5685479" y="2891481"/>
            <a:ext cx="1606288" cy="11738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Local repositories </a:t>
            </a:r>
          </a:p>
        </p:txBody>
      </p:sp>
      <p:sp>
        <p:nvSpPr>
          <p:cNvPr id="14" name="Rectangle: Rounded Corners 13">
            <a:extLst>
              <a:ext uri="{FF2B5EF4-FFF2-40B4-BE49-F238E27FC236}">
                <a16:creationId xmlns:a16="http://schemas.microsoft.com/office/drawing/2014/main" id="{C931C442-EB36-361D-E0EB-0C73A5BAFCC3}"/>
              </a:ext>
            </a:extLst>
          </p:cNvPr>
          <p:cNvSpPr/>
          <p:nvPr/>
        </p:nvSpPr>
        <p:spPr>
          <a:xfrm>
            <a:off x="8389553" y="2891481"/>
            <a:ext cx="1394164" cy="11738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hub remote repository</a:t>
            </a:r>
          </a:p>
        </p:txBody>
      </p:sp>
      <p:cxnSp>
        <p:nvCxnSpPr>
          <p:cNvPr id="18" name="Straight Arrow Connector 17">
            <a:extLst>
              <a:ext uri="{FF2B5EF4-FFF2-40B4-BE49-F238E27FC236}">
                <a16:creationId xmlns:a16="http://schemas.microsoft.com/office/drawing/2014/main" id="{C15B4B76-DDB0-B996-567E-58CEEF457A4D}"/>
              </a:ext>
            </a:extLst>
          </p:cNvPr>
          <p:cNvCxnSpPr>
            <a:stCxn id="3" idx="3"/>
            <a:endCxn id="5" idx="1"/>
          </p:cNvCxnSpPr>
          <p:nvPr/>
        </p:nvCxnSpPr>
        <p:spPr>
          <a:xfrm>
            <a:off x="2065636" y="3478427"/>
            <a:ext cx="999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7BBA1-482D-2B6B-A359-F5860CCB07E6}"/>
              </a:ext>
            </a:extLst>
          </p:cNvPr>
          <p:cNvCxnSpPr/>
          <p:nvPr/>
        </p:nvCxnSpPr>
        <p:spPr>
          <a:xfrm>
            <a:off x="4671360" y="3464011"/>
            <a:ext cx="999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E18F821-362F-A9FA-1C52-30F7AD1B8AA7}"/>
              </a:ext>
            </a:extLst>
          </p:cNvPr>
          <p:cNvCxnSpPr/>
          <p:nvPr/>
        </p:nvCxnSpPr>
        <p:spPr>
          <a:xfrm>
            <a:off x="7375434" y="3478427"/>
            <a:ext cx="999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9728288-6E0F-5345-0DC6-989D9EB6F7DF}"/>
              </a:ext>
            </a:extLst>
          </p:cNvPr>
          <p:cNvSpPr/>
          <p:nvPr/>
        </p:nvSpPr>
        <p:spPr>
          <a:xfrm>
            <a:off x="434635" y="4990745"/>
            <a:ext cx="1606286" cy="941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Untracked files</a:t>
            </a:r>
          </a:p>
        </p:txBody>
      </p:sp>
      <p:sp>
        <p:nvSpPr>
          <p:cNvPr id="23" name="Oval 22">
            <a:extLst>
              <a:ext uri="{FF2B5EF4-FFF2-40B4-BE49-F238E27FC236}">
                <a16:creationId xmlns:a16="http://schemas.microsoft.com/office/drawing/2014/main" id="{2CED9F3E-B621-770F-151B-F3BFF8AFC093}"/>
              </a:ext>
            </a:extLst>
          </p:cNvPr>
          <p:cNvSpPr/>
          <p:nvPr/>
        </p:nvSpPr>
        <p:spPr>
          <a:xfrm>
            <a:off x="3065073" y="5040172"/>
            <a:ext cx="1606286" cy="941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Tracked files</a:t>
            </a:r>
          </a:p>
        </p:txBody>
      </p:sp>
      <p:sp>
        <p:nvSpPr>
          <p:cNvPr id="24" name="Oval 23">
            <a:extLst>
              <a:ext uri="{FF2B5EF4-FFF2-40B4-BE49-F238E27FC236}">
                <a16:creationId xmlns:a16="http://schemas.microsoft.com/office/drawing/2014/main" id="{362EDC94-7E6A-7C5F-5453-808299607EC9}"/>
              </a:ext>
            </a:extLst>
          </p:cNvPr>
          <p:cNvSpPr/>
          <p:nvPr/>
        </p:nvSpPr>
        <p:spPr>
          <a:xfrm>
            <a:off x="5655960" y="4990070"/>
            <a:ext cx="1719474" cy="941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Committed files</a:t>
            </a:r>
          </a:p>
        </p:txBody>
      </p:sp>
      <p:sp>
        <p:nvSpPr>
          <p:cNvPr id="25" name="Oval 24">
            <a:extLst>
              <a:ext uri="{FF2B5EF4-FFF2-40B4-BE49-F238E27FC236}">
                <a16:creationId xmlns:a16="http://schemas.microsoft.com/office/drawing/2014/main" id="{BE3FDB7D-025C-9A97-BAE5-06AEF5DE72B2}"/>
              </a:ext>
            </a:extLst>
          </p:cNvPr>
          <p:cNvSpPr/>
          <p:nvPr/>
        </p:nvSpPr>
        <p:spPr>
          <a:xfrm>
            <a:off x="8286398" y="5040172"/>
            <a:ext cx="1606286" cy="941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files</a:t>
            </a:r>
          </a:p>
        </p:txBody>
      </p:sp>
      <p:cxnSp>
        <p:nvCxnSpPr>
          <p:cNvPr id="27" name="Straight Arrow Connector 26">
            <a:extLst>
              <a:ext uri="{FF2B5EF4-FFF2-40B4-BE49-F238E27FC236}">
                <a16:creationId xmlns:a16="http://schemas.microsoft.com/office/drawing/2014/main" id="{478A98C5-6D5F-C3A6-767E-C813D0A11653}"/>
              </a:ext>
            </a:extLst>
          </p:cNvPr>
          <p:cNvCxnSpPr/>
          <p:nvPr/>
        </p:nvCxnSpPr>
        <p:spPr>
          <a:xfrm flipV="1">
            <a:off x="1149178" y="4065373"/>
            <a:ext cx="0" cy="92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44FE3C-C711-5118-88C5-C847780C2074}"/>
              </a:ext>
            </a:extLst>
          </p:cNvPr>
          <p:cNvCxnSpPr/>
          <p:nvPr/>
        </p:nvCxnSpPr>
        <p:spPr>
          <a:xfrm flipV="1">
            <a:off x="3835264" y="4115475"/>
            <a:ext cx="0" cy="92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3B64D6-1D5D-32C3-68CC-A60AB67B80DA}"/>
              </a:ext>
            </a:extLst>
          </p:cNvPr>
          <p:cNvCxnSpPr/>
          <p:nvPr/>
        </p:nvCxnSpPr>
        <p:spPr>
          <a:xfrm flipV="1">
            <a:off x="6515697" y="4065372"/>
            <a:ext cx="0" cy="92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D36A1C8-1FA9-B6EC-4403-AAF5EAF2727B}"/>
              </a:ext>
            </a:extLst>
          </p:cNvPr>
          <p:cNvCxnSpPr/>
          <p:nvPr/>
        </p:nvCxnSpPr>
        <p:spPr>
          <a:xfrm flipV="1">
            <a:off x="9069727" y="4065371"/>
            <a:ext cx="0" cy="92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77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GIT lifecycle</a:t>
            </a:r>
          </a:p>
        </p:txBody>
      </p:sp>
      <p:sp>
        <p:nvSpPr>
          <p:cNvPr id="14" name="TextBox 13">
            <a:extLst>
              <a:ext uri="{FF2B5EF4-FFF2-40B4-BE49-F238E27FC236}">
                <a16:creationId xmlns:a16="http://schemas.microsoft.com/office/drawing/2014/main" id="{D3175532-4A71-2F9E-F52A-DA68A9C7A053}"/>
              </a:ext>
            </a:extLst>
          </p:cNvPr>
          <p:cNvSpPr txBox="1"/>
          <p:nvPr/>
        </p:nvSpPr>
        <p:spPr>
          <a:xfrm>
            <a:off x="861883" y="1910361"/>
            <a:ext cx="10679327" cy="4093428"/>
          </a:xfrm>
          <a:prstGeom prst="rect">
            <a:avLst/>
          </a:prstGeom>
          <a:noFill/>
        </p:spPr>
        <p:txBody>
          <a:bodyPr wrap="square">
            <a:spAutoFit/>
          </a:bodyPr>
          <a:lstStyle/>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You clone the Git repository as a working copy.</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You modify the working copy by adding/editing files.</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If necessary, you also update the working copy by taking other developer's changes.</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You review the changes before commit.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You commit changes. If everything is fine, then you push the changes to the repository.</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After committing, if you realize something is wrong, then you correct the last commit and push the changes to the repository.</a:t>
            </a:r>
          </a:p>
        </p:txBody>
      </p:sp>
    </p:spTree>
    <p:extLst>
      <p:ext uri="{BB962C8B-B14F-4D97-AF65-F5344CB8AC3E}">
        <p14:creationId xmlns:p14="http://schemas.microsoft.com/office/powerpoint/2010/main" val="282491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 GIT Installation</a:t>
            </a:r>
            <a:br>
              <a:rPr lang="en-IN" sz="4000" dirty="0">
                <a:solidFill>
                  <a:srgbClr val="FFFFFF"/>
                </a:solidFill>
              </a:rPr>
            </a:br>
            <a:endParaRPr lang="en-IN" sz="4000" dirty="0">
              <a:solidFill>
                <a:srgbClr val="FFFFFF"/>
              </a:solidFill>
            </a:endParaRP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85352" y="1891970"/>
            <a:ext cx="10799068" cy="2766527"/>
          </a:xfrm>
        </p:spPr>
        <p:txBody>
          <a:bodyPr anchor="ctr">
            <a:noAutofit/>
          </a:bodyPr>
          <a:lstStyle/>
          <a:p>
            <a:pPr marL="0" indent="0">
              <a:buNone/>
            </a:pPr>
            <a:endParaRPr lang="en-US" sz="2000" b="1" dirty="0"/>
          </a:p>
          <a:p>
            <a:pPr marL="0" indent="0">
              <a:buNone/>
            </a:pPr>
            <a:endParaRPr lang="en-US" sz="2000" b="1" dirty="0"/>
          </a:p>
          <a:p>
            <a:pPr marL="0" indent="0">
              <a:buNone/>
            </a:pPr>
            <a:r>
              <a:rPr lang="en-US" sz="2000" b="1" dirty="0"/>
              <a:t>Git Official web site : </a:t>
            </a:r>
          </a:p>
          <a:p>
            <a:pPr marL="0" indent="0">
              <a:buNone/>
            </a:pPr>
            <a:r>
              <a:rPr lang="en-US" sz="2000" b="1" dirty="0">
                <a:solidFill>
                  <a:srgbClr val="FF0000"/>
                </a:solidFill>
                <a:hlinkClick r:id="rId2"/>
              </a:rPr>
              <a:t>https://git-scm.com/book/en/v2/Getting-Started-Installing-Git</a:t>
            </a:r>
            <a:endParaRPr lang="en-US" sz="2000" b="1" dirty="0">
              <a:solidFill>
                <a:srgbClr val="FF0000"/>
              </a:solidFill>
            </a:endParaRPr>
          </a:p>
          <a:p>
            <a:pPr marL="0" indent="0">
              <a:buNone/>
            </a:pPr>
            <a:r>
              <a:rPr lang="en-US" sz="2000" b="1" dirty="0"/>
              <a:t>Installing on Windows</a:t>
            </a:r>
          </a:p>
          <a:p>
            <a:pPr marL="0" indent="0">
              <a:buNone/>
            </a:pPr>
            <a:r>
              <a:rPr lang="en-US" sz="2000" b="1" dirty="0"/>
              <a:t>There are also a few ways to install Git on Windows. The most official build is available for download on the Git website. Just go to https://git-scm.com/download/win and the download will start automatically. Note that this is a project called Git for Windows, which is separate from Git itself; for more information on it, go</a:t>
            </a:r>
          </a:p>
          <a:p>
            <a:pPr marL="0" indent="0">
              <a:buNone/>
            </a:pPr>
            <a:r>
              <a:rPr lang="en-US" sz="2000" b="1" dirty="0"/>
              <a:t> </a:t>
            </a:r>
            <a:r>
              <a:rPr lang="en-US" sz="2000" b="1" dirty="0">
                <a:hlinkClick r:id="rId3"/>
              </a:rPr>
              <a:t>https://gitforwindows.org</a:t>
            </a:r>
            <a:endParaRPr lang="en-US" sz="2000" b="1" dirty="0"/>
          </a:p>
          <a:p>
            <a:pPr marL="0" indent="0">
              <a:buNone/>
            </a:pPr>
            <a:endParaRPr lang="en-US" sz="2000" b="1" dirty="0"/>
          </a:p>
          <a:p>
            <a:pPr marL="0" indent="0">
              <a:buNone/>
            </a:pPr>
            <a:endParaRPr lang="en-US" sz="2000" b="1" dirty="0">
              <a:solidFill>
                <a:srgbClr val="FF0000"/>
              </a:solidFill>
            </a:endParaRPr>
          </a:p>
        </p:txBody>
      </p:sp>
    </p:spTree>
    <p:extLst>
      <p:ext uri="{BB962C8B-B14F-4D97-AF65-F5344CB8AC3E}">
        <p14:creationId xmlns:p14="http://schemas.microsoft.com/office/powerpoint/2010/main" val="2187087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 GIT Installation</a:t>
            </a:r>
            <a:br>
              <a:rPr lang="en-IN" sz="4000" dirty="0">
                <a:solidFill>
                  <a:srgbClr val="FFFFFF"/>
                </a:solidFill>
              </a:rPr>
            </a:br>
            <a:endParaRPr lang="en-IN" sz="4000" dirty="0">
              <a:solidFill>
                <a:srgbClr val="FFFFFF"/>
              </a:solidFill>
            </a:endParaRPr>
          </a:p>
        </p:txBody>
      </p:sp>
      <p:pic>
        <p:nvPicPr>
          <p:cNvPr id="5" name="Content Placeholder 4">
            <a:extLst>
              <a:ext uri="{FF2B5EF4-FFF2-40B4-BE49-F238E27FC236}">
                <a16:creationId xmlns:a16="http://schemas.microsoft.com/office/drawing/2014/main" id="{1CA27037-7730-4442-D0C8-8627EC82038C}"/>
              </a:ext>
            </a:extLst>
          </p:cNvPr>
          <p:cNvPicPr>
            <a:picLocks noGrp="1" noChangeAspect="1"/>
          </p:cNvPicPr>
          <p:nvPr>
            <p:ph idx="1"/>
          </p:nvPr>
        </p:nvPicPr>
        <p:blipFill>
          <a:blip r:embed="rId2"/>
          <a:stretch>
            <a:fillRect/>
          </a:stretch>
        </p:blipFill>
        <p:spPr>
          <a:xfrm>
            <a:off x="2430559" y="2046287"/>
            <a:ext cx="6763500" cy="2765425"/>
          </a:xfrm>
        </p:spPr>
      </p:pic>
      <p:pic>
        <p:nvPicPr>
          <p:cNvPr id="4" name="Picture 3">
            <a:extLst>
              <a:ext uri="{FF2B5EF4-FFF2-40B4-BE49-F238E27FC236}">
                <a16:creationId xmlns:a16="http://schemas.microsoft.com/office/drawing/2014/main" id="{BA9692E3-CAE0-0A9E-0E95-33AE16BE66C7}"/>
              </a:ext>
            </a:extLst>
          </p:cNvPr>
          <p:cNvPicPr>
            <a:picLocks noChangeAspect="1"/>
          </p:cNvPicPr>
          <p:nvPr/>
        </p:nvPicPr>
        <p:blipFill>
          <a:blip r:embed="rId3"/>
          <a:stretch>
            <a:fillRect/>
          </a:stretch>
        </p:blipFill>
        <p:spPr>
          <a:xfrm>
            <a:off x="4258720" y="5333578"/>
            <a:ext cx="7713157" cy="896880"/>
          </a:xfrm>
          <a:prstGeom prst="rect">
            <a:avLst/>
          </a:prstGeom>
        </p:spPr>
      </p:pic>
    </p:spTree>
    <p:extLst>
      <p:ext uri="{BB962C8B-B14F-4D97-AF65-F5344CB8AC3E}">
        <p14:creationId xmlns:p14="http://schemas.microsoft.com/office/powerpoint/2010/main" val="426827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 GIT Installation</a:t>
            </a:r>
            <a:br>
              <a:rPr lang="en-IN" sz="4000" dirty="0">
                <a:solidFill>
                  <a:srgbClr val="FFFFFF"/>
                </a:solidFill>
              </a:rPr>
            </a:br>
            <a:endParaRPr lang="en-IN" sz="4000" dirty="0">
              <a:solidFill>
                <a:srgbClr val="FFFFFF"/>
              </a:solidFill>
            </a:endParaRPr>
          </a:p>
        </p:txBody>
      </p:sp>
      <p:pic>
        <p:nvPicPr>
          <p:cNvPr id="8" name="Content Placeholder 7">
            <a:extLst>
              <a:ext uri="{FF2B5EF4-FFF2-40B4-BE49-F238E27FC236}">
                <a16:creationId xmlns:a16="http://schemas.microsoft.com/office/drawing/2014/main" id="{7417A6FD-261B-9934-E06C-4CE21EF36398}"/>
              </a:ext>
            </a:extLst>
          </p:cNvPr>
          <p:cNvPicPr>
            <a:picLocks noGrp="1" noChangeAspect="1"/>
          </p:cNvPicPr>
          <p:nvPr>
            <p:ph idx="1"/>
          </p:nvPr>
        </p:nvPicPr>
        <p:blipFill>
          <a:blip r:embed="rId2"/>
          <a:stretch>
            <a:fillRect/>
          </a:stretch>
        </p:blipFill>
        <p:spPr>
          <a:xfrm>
            <a:off x="3762047" y="2172238"/>
            <a:ext cx="4667901" cy="3658111"/>
          </a:xfrm>
        </p:spPr>
      </p:pic>
    </p:spTree>
    <p:extLst>
      <p:ext uri="{BB962C8B-B14F-4D97-AF65-F5344CB8AC3E}">
        <p14:creationId xmlns:p14="http://schemas.microsoft.com/office/powerpoint/2010/main" val="1573576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 GIT Installation</a:t>
            </a:r>
            <a:br>
              <a:rPr lang="en-IN" sz="4000" dirty="0">
                <a:solidFill>
                  <a:srgbClr val="FFFFFF"/>
                </a:solidFill>
              </a:rPr>
            </a:br>
            <a:endParaRPr lang="en-IN" sz="4000" dirty="0">
              <a:solidFill>
                <a:srgbClr val="FFFFFF"/>
              </a:solidFill>
            </a:endParaRPr>
          </a:p>
        </p:txBody>
      </p:sp>
      <p:sp>
        <p:nvSpPr>
          <p:cNvPr id="4" name="Content Placeholder 3">
            <a:extLst>
              <a:ext uri="{FF2B5EF4-FFF2-40B4-BE49-F238E27FC236}">
                <a16:creationId xmlns:a16="http://schemas.microsoft.com/office/drawing/2014/main" id="{DE92BA4B-1D0C-B123-F596-38F94369F21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8C733CD-FF70-50E4-65B7-CD8589392FC3}"/>
              </a:ext>
            </a:extLst>
          </p:cNvPr>
          <p:cNvPicPr>
            <a:picLocks noChangeAspect="1"/>
          </p:cNvPicPr>
          <p:nvPr/>
        </p:nvPicPr>
        <p:blipFill>
          <a:blip r:embed="rId2"/>
          <a:stretch>
            <a:fillRect/>
          </a:stretch>
        </p:blipFill>
        <p:spPr>
          <a:xfrm>
            <a:off x="3320049" y="2148423"/>
            <a:ext cx="4715533" cy="3705742"/>
          </a:xfrm>
          <a:prstGeom prst="rect">
            <a:avLst/>
          </a:prstGeom>
        </p:spPr>
      </p:pic>
    </p:spTree>
    <p:extLst>
      <p:ext uri="{BB962C8B-B14F-4D97-AF65-F5344CB8AC3E}">
        <p14:creationId xmlns:p14="http://schemas.microsoft.com/office/powerpoint/2010/main" val="189234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fontScale="90000"/>
          </a:bodyPr>
          <a:lstStyle/>
          <a:p>
            <a:r>
              <a:rPr lang="en-IN" sz="4000" dirty="0">
                <a:solidFill>
                  <a:srgbClr val="FFFFFF"/>
                </a:solidFill>
              </a:rPr>
              <a:t> GIT Installation</a:t>
            </a:r>
            <a:br>
              <a:rPr lang="en-IN" sz="4000" dirty="0">
                <a:solidFill>
                  <a:srgbClr val="FFFFFF"/>
                </a:solidFill>
              </a:rPr>
            </a:br>
            <a:endParaRPr lang="en-IN" sz="4000" dirty="0">
              <a:solidFill>
                <a:srgbClr val="FFFFFF"/>
              </a:solidFill>
            </a:endParaRPr>
          </a:p>
        </p:txBody>
      </p:sp>
      <p:sp>
        <p:nvSpPr>
          <p:cNvPr id="4" name="Content Placeholder 3">
            <a:extLst>
              <a:ext uri="{FF2B5EF4-FFF2-40B4-BE49-F238E27FC236}">
                <a16:creationId xmlns:a16="http://schemas.microsoft.com/office/drawing/2014/main" id="{DE92BA4B-1D0C-B123-F596-38F94369F210}"/>
              </a:ext>
            </a:extLst>
          </p:cNvPr>
          <p:cNvSpPr>
            <a:spLocks noGrp="1"/>
          </p:cNvSpPr>
          <p:nvPr>
            <p:ph idx="1"/>
          </p:nvPr>
        </p:nvSpPr>
        <p:spPr/>
        <p:txBody>
          <a:bodyPr/>
          <a:lstStyle/>
          <a:p>
            <a:r>
              <a:rPr lang="en-IN" dirty="0"/>
              <a:t>Check the installation using </a:t>
            </a:r>
            <a:r>
              <a:rPr lang="en-IN" dirty="0" err="1"/>
              <a:t>cmd</a:t>
            </a:r>
            <a:r>
              <a:rPr lang="en-IN" dirty="0"/>
              <a:t> and giving the command git --version</a:t>
            </a:r>
          </a:p>
          <a:p>
            <a:endParaRPr lang="en-IN" dirty="0"/>
          </a:p>
        </p:txBody>
      </p:sp>
      <p:pic>
        <p:nvPicPr>
          <p:cNvPr id="5" name="Picture 4">
            <a:extLst>
              <a:ext uri="{FF2B5EF4-FFF2-40B4-BE49-F238E27FC236}">
                <a16:creationId xmlns:a16="http://schemas.microsoft.com/office/drawing/2014/main" id="{E5373A25-9E14-3275-F165-D0653A40C322}"/>
              </a:ext>
            </a:extLst>
          </p:cNvPr>
          <p:cNvPicPr>
            <a:picLocks noChangeAspect="1"/>
          </p:cNvPicPr>
          <p:nvPr/>
        </p:nvPicPr>
        <p:blipFill>
          <a:blip r:embed="rId2"/>
          <a:stretch>
            <a:fillRect/>
          </a:stretch>
        </p:blipFill>
        <p:spPr>
          <a:xfrm>
            <a:off x="3264695" y="2499800"/>
            <a:ext cx="4706007" cy="3677163"/>
          </a:xfrm>
          <a:prstGeom prst="rect">
            <a:avLst/>
          </a:prstGeom>
        </p:spPr>
      </p:pic>
    </p:spTree>
    <p:extLst>
      <p:ext uri="{BB962C8B-B14F-4D97-AF65-F5344CB8AC3E}">
        <p14:creationId xmlns:p14="http://schemas.microsoft.com/office/powerpoint/2010/main" val="36560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Agenda</a:t>
            </a: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457558" y="3134238"/>
            <a:ext cx="9724031" cy="2173573"/>
          </a:xfrm>
        </p:spPr>
        <p:txBody>
          <a:bodyPr anchor="ctr">
            <a:noAutofit/>
          </a:bodyPr>
          <a:lstStyle/>
          <a:p>
            <a:r>
              <a:rPr lang="en-US" sz="1800" dirty="0"/>
              <a:t> Introduction to GIT</a:t>
            </a:r>
          </a:p>
          <a:p>
            <a:pPr lvl="1"/>
            <a:r>
              <a:rPr lang="en-US" sz="1800" dirty="0"/>
              <a:t>What is version control system</a:t>
            </a:r>
          </a:p>
          <a:p>
            <a:pPr lvl="1"/>
            <a:r>
              <a:rPr lang="en-US" sz="1800" dirty="0"/>
              <a:t>Types of VCS</a:t>
            </a:r>
          </a:p>
          <a:p>
            <a:pPr lvl="1"/>
            <a:r>
              <a:rPr lang="en-US" sz="1800" dirty="0"/>
              <a:t>What is GIT</a:t>
            </a:r>
          </a:p>
          <a:p>
            <a:pPr lvl="1"/>
            <a:r>
              <a:rPr lang="en-US" sz="1800" dirty="0"/>
              <a:t>Characteristics of GIT</a:t>
            </a:r>
          </a:p>
          <a:p>
            <a:pPr lvl="1"/>
            <a:r>
              <a:rPr lang="en-US" sz="1800" dirty="0"/>
              <a:t>GIT Repositories</a:t>
            </a:r>
          </a:p>
          <a:p>
            <a:pPr lvl="1"/>
            <a:r>
              <a:rPr lang="en-US" sz="1800" dirty="0"/>
              <a:t>Git Life cycle </a:t>
            </a:r>
          </a:p>
          <a:p>
            <a:pPr lvl="1"/>
            <a:r>
              <a:rPr lang="en-US" sz="1800" dirty="0"/>
              <a:t>What is Git hub</a:t>
            </a:r>
          </a:p>
          <a:p>
            <a:pPr lvl="1"/>
            <a:r>
              <a:rPr lang="en-US" sz="1800" dirty="0"/>
              <a:t>Differences between GIT and GIT hub</a:t>
            </a:r>
          </a:p>
          <a:p>
            <a:r>
              <a:rPr lang="en-US" sz="1800" dirty="0"/>
              <a:t>GIT Installation</a:t>
            </a:r>
          </a:p>
          <a:p>
            <a:r>
              <a:rPr lang="en-US" sz="1800" dirty="0"/>
              <a:t>Creating GitHub account</a:t>
            </a:r>
          </a:p>
          <a:p>
            <a:r>
              <a:rPr lang="en-US" sz="1800" dirty="0"/>
              <a:t> Creation of repository</a:t>
            </a:r>
          </a:p>
          <a:p>
            <a:r>
              <a:rPr lang="en-US" sz="1800" dirty="0"/>
              <a:t> Git commands</a:t>
            </a:r>
          </a:p>
        </p:txBody>
      </p:sp>
    </p:spTree>
    <p:extLst>
      <p:ext uri="{BB962C8B-B14F-4D97-AF65-F5344CB8AC3E}">
        <p14:creationId xmlns:p14="http://schemas.microsoft.com/office/powerpoint/2010/main" val="373289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4" name="TextBox 3">
            <a:extLst>
              <a:ext uri="{FF2B5EF4-FFF2-40B4-BE49-F238E27FC236}">
                <a16:creationId xmlns:a16="http://schemas.microsoft.com/office/drawing/2014/main" id="{F474ADB2-A74A-0087-42FB-BDF3064BBB95}"/>
              </a:ext>
            </a:extLst>
          </p:cNvPr>
          <p:cNvSpPr txBox="1"/>
          <p:nvPr/>
        </p:nvSpPr>
        <p:spPr>
          <a:xfrm>
            <a:off x="753255" y="2154757"/>
            <a:ext cx="10834141" cy="3477875"/>
          </a:xfrm>
          <a:prstGeom prst="rect">
            <a:avLst/>
          </a:prstGeom>
          <a:noFill/>
        </p:spPr>
        <p:txBody>
          <a:bodyPr wrap="square">
            <a:spAutoFit/>
          </a:bodyPr>
          <a:lstStyle/>
          <a:p>
            <a:pPr marL="285750" indent="-285750">
              <a:buFont typeface="Arial" panose="020B0604020202020204" pitchFamily="34" charset="0"/>
              <a:buChar char="•"/>
            </a:pPr>
            <a:r>
              <a:rPr lang="en-IN" sz="2000" b="1" dirty="0"/>
              <a:t>git </a:t>
            </a:r>
            <a:r>
              <a:rPr lang="en-IN" sz="2000" b="1" dirty="0" err="1"/>
              <a:t>init</a:t>
            </a:r>
            <a:endParaRPr lang="en-IN" sz="2000" b="1" dirty="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add README.md</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commit -m "first commit“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branch -M main</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remote add origin </a:t>
            </a:r>
            <a:r>
              <a:rPr lang="en-IN" sz="2000" b="1" dirty="0">
                <a:hlinkClick r:id="rId2"/>
              </a:rPr>
              <a:t>https://github.com/HarshaKGit/ExcelrSeleniumRepo.git</a:t>
            </a:r>
            <a:endParaRPr lang="en-IN" sz="2000" b="1" dirty="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push -u origin main</a:t>
            </a:r>
          </a:p>
        </p:txBody>
      </p:sp>
    </p:spTree>
    <p:extLst>
      <p:ext uri="{BB962C8B-B14F-4D97-AF65-F5344CB8AC3E}">
        <p14:creationId xmlns:p14="http://schemas.microsoft.com/office/powerpoint/2010/main" val="49385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fontAlgn="base"/>
            <a:r>
              <a:rPr lang="en-US" sz="4000" kern="1200">
                <a:solidFill>
                  <a:srgbClr val="FFFFFF"/>
                </a:solidFill>
                <a:latin typeface="+mj-lt"/>
                <a:ea typeface="+mj-ea"/>
                <a:cs typeface="+mj-cs"/>
              </a:rPr>
              <a:t>GITHUB Commands </a:t>
            </a:r>
          </a:p>
        </p:txBody>
      </p:sp>
      <p:sp>
        <p:nvSpPr>
          <p:cNvPr id="4" name="TextBox 3">
            <a:extLst>
              <a:ext uri="{FF2B5EF4-FFF2-40B4-BE49-F238E27FC236}">
                <a16:creationId xmlns:a16="http://schemas.microsoft.com/office/drawing/2014/main" id="{F474ADB2-A74A-0087-42FB-BDF3064BBB95}"/>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git init</a:t>
            </a:r>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b="1" dirty="0"/>
              <a:t>The git </a:t>
            </a:r>
            <a:r>
              <a:rPr lang="en-US" sz="2000" b="1"/>
              <a:t>init</a:t>
            </a:r>
            <a:r>
              <a:rPr lang="en-US" sz="2000" b="1" dirty="0"/>
              <a:t> command is used to initialize a new Git repository.</a:t>
            </a:r>
            <a:endParaRPr lang="en-US" sz="2000" b="1"/>
          </a:p>
          <a:p>
            <a:pPr marL="285750"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b="1" dirty="0"/>
              <a:t> It prepares a new directory to be used for version control by Git, creating the necessary data structures (referred to as a .git directory) that store the repository's configuration and history.</a:t>
            </a:r>
            <a:endParaRPr lang="en-US" sz="2000" b="1"/>
          </a:p>
        </p:txBody>
      </p:sp>
    </p:spTree>
    <p:extLst>
      <p:ext uri="{BB962C8B-B14F-4D97-AF65-F5344CB8AC3E}">
        <p14:creationId xmlns:p14="http://schemas.microsoft.com/office/powerpoint/2010/main" val="3317833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fontAlgn="base"/>
            <a:r>
              <a:rPr lang="en-US" sz="4000" kern="1200">
                <a:solidFill>
                  <a:srgbClr val="FFFFFF"/>
                </a:solidFill>
                <a:latin typeface="+mj-lt"/>
                <a:ea typeface="+mj-ea"/>
                <a:cs typeface="+mj-cs"/>
              </a:rPr>
              <a:t>GITHUB Commands </a:t>
            </a:r>
          </a:p>
        </p:txBody>
      </p:sp>
      <p:sp>
        <p:nvSpPr>
          <p:cNvPr id="4" name="TextBox 3">
            <a:extLst>
              <a:ext uri="{FF2B5EF4-FFF2-40B4-BE49-F238E27FC236}">
                <a16:creationId xmlns:a16="http://schemas.microsoft.com/office/drawing/2014/main" id="{F474ADB2-A74A-0087-42FB-BDF3064BBB95}"/>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b="1" dirty="0"/>
              <a:t>The .git directory structure</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HEAD:</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The HEAD file is a reference to the current branch that's checked out. By default, it points to the master or main branch, but it won't actually refer to a valid branch until you make your first commit. It can also point to a commit if you're in a 'detached HEAD' state.</a:t>
            </a:r>
          </a:p>
          <a:p>
            <a:pPr indent="-228600">
              <a:lnSpc>
                <a:spcPct val="90000"/>
              </a:lnSpc>
              <a:spcAft>
                <a:spcPts val="600"/>
              </a:spcAft>
              <a:buFont typeface="Arial" panose="020B0604020202020204" pitchFamily="34" charset="0"/>
              <a:buChar char="•"/>
            </a:pPr>
            <a:r>
              <a:rPr lang="en-US" sz="2000" b="1" dirty="0"/>
              <a:t>config:</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Objects </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The objects directory stores all the data for your commits, including files and the structure of the commit tree. This data is stored in a compressed format, making Git very efficient. The objects are identified by a SHA-1 hash of their content.</a:t>
            </a:r>
          </a:p>
        </p:txBody>
      </p:sp>
    </p:spTree>
    <p:extLst>
      <p:ext uri="{BB962C8B-B14F-4D97-AF65-F5344CB8AC3E}">
        <p14:creationId xmlns:p14="http://schemas.microsoft.com/office/powerpoint/2010/main" val="413093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fontAlgn="base"/>
            <a:r>
              <a:rPr lang="en-US" sz="4000" kern="1200">
                <a:solidFill>
                  <a:srgbClr val="FFFFFF"/>
                </a:solidFill>
                <a:latin typeface="+mj-lt"/>
                <a:ea typeface="+mj-ea"/>
                <a:cs typeface="+mj-cs"/>
              </a:rPr>
              <a:t>GITHUB Commands </a:t>
            </a:r>
          </a:p>
        </p:txBody>
      </p:sp>
      <p:sp>
        <p:nvSpPr>
          <p:cNvPr id="18" name="TextBox 17">
            <a:extLst>
              <a:ext uri="{FF2B5EF4-FFF2-40B4-BE49-F238E27FC236}">
                <a16:creationId xmlns:a16="http://schemas.microsoft.com/office/drawing/2014/main" id="{F474ADB2-A74A-0087-42FB-BDF3064BBB95}"/>
              </a:ext>
            </a:extLst>
          </p:cNvPr>
          <p:cNvSpPr txBox="1"/>
          <p:nvPr/>
        </p:nvSpPr>
        <p:spPr>
          <a:xfrm>
            <a:off x="359765" y="2668249"/>
            <a:ext cx="11617376" cy="333330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b="1" dirty="0"/>
              <a:t>The refs directory contains references to commit objects in the repository, organized into subdirectories such as heads/ for branch heads and tags/ for tag objects. These references are updated as you commit and branch within your repository.</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hooks/:</a:t>
            </a:r>
          </a:p>
          <a:p>
            <a:pPr indent="-228600">
              <a:lnSpc>
                <a:spcPct val="90000"/>
              </a:lnSpc>
              <a:spcAft>
                <a:spcPts val="600"/>
              </a:spcAft>
              <a:buFont typeface="Arial" panose="020B0604020202020204" pitchFamily="34" charset="0"/>
              <a:buChar char="•"/>
            </a:pPr>
            <a:r>
              <a:rPr lang="en-US" b="1" dirty="0"/>
              <a:t>This directory contains client-side or server-side scripts that are invoked at different phases of the Git workflow, such as before a commit is finalized (pre-commit) or before pushing to a remote repository (pre-push). By default, Git populates this directory with example scripts. These scripts are not active until renamed (removing the .sample extension).</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info/:</a:t>
            </a:r>
          </a:p>
          <a:p>
            <a:pPr indent="-228600">
              <a:lnSpc>
                <a:spcPct val="90000"/>
              </a:lnSpc>
              <a:spcAft>
                <a:spcPts val="600"/>
              </a:spcAft>
              <a:buFont typeface="Arial" panose="020B0604020202020204" pitchFamily="34" charset="0"/>
              <a:buChar char="•"/>
            </a:pPr>
            <a:r>
              <a:rPr lang="en-US" b="1" dirty="0"/>
              <a:t>Inside, you'll find the exclude file, which works like a .</a:t>
            </a:r>
            <a:r>
              <a:rPr lang="en-US" b="1" dirty="0" err="1"/>
              <a:t>gitignore</a:t>
            </a:r>
            <a:r>
              <a:rPr lang="en-US" b="1" dirty="0"/>
              <a:t> file but is specific to this repository. The patterns listed in the exclude file will be ignored by Git, similar to how .</a:t>
            </a:r>
            <a:r>
              <a:rPr lang="en-US" b="1" dirty="0" err="1"/>
              <a:t>gitignore</a:t>
            </a:r>
            <a:r>
              <a:rPr lang="en-US" b="1" dirty="0"/>
              <a:t> works, but without the need to commit this file into the repository.</a:t>
            </a:r>
          </a:p>
          <a:p>
            <a:pPr indent="-228600">
              <a:lnSpc>
                <a:spcPct val="90000"/>
              </a:lnSpc>
              <a:spcAft>
                <a:spcPts val="600"/>
              </a:spcAft>
              <a:buFont typeface="Arial" panose="020B0604020202020204" pitchFamily="34" charset="0"/>
              <a:buChar char="•"/>
            </a:pPr>
            <a:r>
              <a:rPr lang="en-US" b="1" dirty="0"/>
              <a:t>description:</a:t>
            </a:r>
          </a:p>
        </p:txBody>
      </p:sp>
    </p:spTree>
    <p:extLst>
      <p:ext uri="{BB962C8B-B14F-4D97-AF65-F5344CB8AC3E}">
        <p14:creationId xmlns:p14="http://schemas.microsoft.com/office/powerpoint/2010/main" val="383703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fontAlgn="base"/>
            <a:r>
              <a:rPr lang="en-US" sz="4000" kern="1200">
                <a:solidFill>
                  <a:srgbClr val="FFFFFF"/>
                </a:solidFill>
                <a:latin typeface="+mj-lt"/>
                <a:ea typeface="+mj-ea"/>
                <a:cs typeface="+mj-cs"/>
              </a:rPr>
              <a:t>GITHUB Commands </a:t>
            </a:r>
          </a:p>
        </p:txBody>
      </p:sp>
      <p:sp>
        <p:nvSpPr>
          <p:cNvPr id="4" name="TextBox 3">
            <a:extLst>
              <a:ext uri="{FF2B5EF4-FFF2-40B4-BE49-F238E27FC236}">
                <a16:creationId xmlns:a16="http://schemas.microsoft.com/office/drawing/2014/main" id="{F474ADB2-A74A-0087-42FB-BDF3064BBB95}"/>
              </a:ext>
            </a:extLst>
          </p:cNvPr>
          <p:cNvSpPr txBox="1"/>
          <p:nvPr/>
        </p:nvSpPr>
        <p:spPr>
          <a:xfrm>
            <a:off x="1101776" y="2303206"/>
            <a:ext cx="1048562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b="1" dirty="0"/>
              <a:t>description: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This file is only used by the </a:t>
            </a:r>
            <a:r>
              <a:rPr lang="en-US" sz="2000" b="1" dirty="0" err="1"/>
              <a:t>GitWeb</a:t>
            </a:r>
            <a:r>
              <a:rPr lang="en-US" sz="2000" b="1" dirty="0"/>
              <a:t> program, which is a Git web interface. By default, it contains a placeholder text ("Unnamed repository; edit this file 'description' to name the repository."), which can be changed to provide a meaningful description of your repository for viewers on </a:t>
            </a:r>
            <a:r>
              <a:rPr lang="en-US" sz="2000" b="1" dirty="0" err="1"/>
              <a:t>GitWeb</a:t>
            </a:r>
            <a:r>
              <a:rPr lang="en-US" sz="2000" b="1" dirty="0"/>
              <a:t>.</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index:</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The index file (not present immediately after git </a:t>
            </a:r>
            <a:r>
              <a:rPr lang="en-US" sz="2000" b="1" dirty="0" err="1"/>
              <a:t>init</a:t>
            </a:r>
            <a:r>
              <a:rPr lang="en-US" sz="2000" b="1" dirty="0"/>
              <a:t> but created upon first adding files to the staging area) acts as the staging area ("index") for Git. It tracks which files will be included in the next commit.</a:t>
            </a:r>
          </a:p>
        </p:txBody>
      </p:sp>
    </p:spTree>
    <p:extLst>
      <p:ext uri="{BB962C8B-B14F-4D97-AF65-F5344CB8AC3E}">
        <p14:creationId xmlns:p14="http://schemas.microsoft.com/office/powerpoint/2010/main" val="333759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186003" y="527366"/>
            <a:ext cx="6093500" cy="523220"/>
          </a:xfrm>
          <a:prstGeom prst="rect">
            <a:avLst/>
          </a:prstGeom>
          <a:noFill/>
        </p:spPr>
        <p:txBody>
          <a:bodyPr wrap="square">
            <a:spAutoFit/>
          </a:bodyPr>
          <a:lstStyle/>
          <a:p>
            <a:r>
              <a:rPr lang="en-IN" sz="2800" b="1" dirty="0"/>
              <a:t>Git add command </a:t>
            </a:r>
          </a:p>
        </p:txBody>
      </p:sp>
      <p:sp>
        <p:nvSpPr>
          <p:cNvPr id="7" name="TextBox 6">
            <a:extLst>
              <a:ext uri="{FF2B5EF4-FFF2-40B4-BE49-F238E27FC236}">
                <a16:creationId xmlns:a16="http://schemas.microsoft.com/office/drawing/2014/main" id="{7A62077E-63CF-F149-0D19-DA34C7BD31E5}"/>
              </a:ext>
            </a:extLst>
          </p:cNvPr>
          <p:cNvSpPr txBox="1"/>
          <p:nvPr/>
        </p:nvSpPr>
        <p:spPr>
          <a:xfrm>
            <a:off x="1083038" y="1858541"/>
            <a:ext cx="9724869" cy="2554545"/>
          </a:xfrm>
          <a:prstGeom prst="rect">
            <a:avLst/>
          </a:prstGeom>
          <a:noFill/>
        </p:spPr>
        <p:txBody>
          <a:bodyPr wrap="square">
            <a:spAutoFit/>
          </a:bodyPr>
          <a:lstStyle/>
          <a:p>
            <a:r>
              <a:rPr lang="en-US" sz="2000" b="1" dirty="0">
                <a:solidFill>
                  <a:srgbClr val="4A4A4A"/>
                </a:solidFill>
              </a:rPr>
              <a:t>The git add command adds a change in the working directory to the Staging Area. It tells Git that there are few updates in the project, which the user wants to commit next. </a:t>
            </a:r>
          </a:p>
          <a:p>
            <a:endParaRPr lang="en-US" sz="2000" b="1" dirty="0">
              <a:solidFill>
                <a:srgbClr val="4A4A4A"/>
              </a:solidFill>
            </a:endParaRPr>
          </a:p>
          <a:p>
            <a:r>
              <a:rPr lang="en-IN" sz="2000" b="1" dirty="0">
                <a:solidFill>
                  <a:srgbClr val="212529"/>
                </a:solidFill>
              </a:rPr>
              <a:t>Add single file - git add filename. </a:t>
            </a:r>
          </a:p>
          <a:p>
            <a:endParaRPr lang="en-IN" sz="2000" b="1" dirty="0">
              <a:solidFill>
                <a:srgbClr val="212529"/>
              </a:solidFill>
            </a:endParaRPr>
          </a:p>
          <a:p>
            <a:pPr algn="l">
              <a:buFont typeface="Arial" panose="020B0604020202020204" pitchFamily="34" charset="0"/>
              <a:buChar char="•"/>
            </a:pPr>
            <a:r>
              <a:rPr lang="en-IN" sz="2000" b="1" dirty="0">
                <a:solidFill>
                  <a:srgbClr val="212529"/>
                </a:solidFill>
              </a:rPr>
              <a:t>Add multiple files - git add &lt;file&gt; &lt;file&gt;.</a:t>
            </a:r>
          </a:p>
          <a:p>
            <a:pPr algn="l">
              <a:buFont typeface="Arial" panose="020B0604020202020204" pitchFamily="34" charset="0"/>
              <a:buChar char="•"/>
            </a:pPr>
            <a:endParaRPr lang="en-IN" sz="2000" b="1" dirty="0">
              <a:solidFill>
                <a:srgbClr val="212529"/>
              </a:solidFill>
            </a:endParaRPr>
          </a:p>
          <a:p>
            <a:pPr algn="l">
              <a:buFont typeface="Arial" panose="020B0604020202020204" pitchFamily="34" charset="0"/>
              <a:buChar char="•"/>
            </a:pPr>
            <a:r>
              <a:rPr lang="en-IN" sz="2000" b="1" dirty="0">
                <a:solidFill>
                  <a:srgbClr val="212529"/>
                </a:solidFill>
              </a:rPr>
              <a:t>Add all files – git add .</a:t>
            </a:r>
          </a:p>
        </p:txBody>
      </p:sp>
    </p:spTree>
    <p:extLst>
      <p:ext uri="{BB962C8B-B14F-4D97-AF65-F5344CB8AC3E}">
        <p14:creationId xmlns:p14="http://schemas.microsoft.com/office/powerpoint/2010/main" val="295289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1517755" y="512375"/>
            <a:ext cx="6093500" cy="523220"/>
          </a:xfrm>
          <a:prstGeom prst="rect">
            <a:avLst/>
          </a:prstGeom>
          <a:noFill/>
        </p:spPr>
        <p:txBody>
          <a:bodyPr wrap="square">
            <a:spAutoFit/>
          </a:bodyPr>
          <a:lstStyle/>
          <a:p>
            <a:r>
              <a:rPr lang="en-IN" sz="2800" b="1" dirty="0"/>
              <a:t>			git remove command </a:t>
            </a:r>
          </a:p>
        </p:txBody>
      </p:sp>
      <p:sp>
        <p:nvSpPr>
          <p:cNvPr id="7" name="TextBox 6">
            <a:extLst>
              <a:ext uri="{FF2B5EF4-FFF2-40B4-BE49-F238E27FC236}">
                <a16:creationId xmlns:a16="http://schemas.microsoft.com/office/drawing/2014/main" id="{7A62077E-63CF-F149-0D19-DA34C7BD31E5}"/>
              </a:ext>
            </a:extLst>
          </p:cNvPr>
          <p:cNvSpPr txBox="1"/>
          <p:nvPr/>
        </p:nvSpPr>
        <p:spPr>
          <a:xfrm>
            <a:off x="1083038" y="1858541"/>
            <a:ext cx="9724869" cy="2246769"/>
          </a:xfrm>
          <a:prstGeom prst="rect">
            <a:avLst/>
          </a:prstGeom>
          <a:noFill/>
        </p:spPr>
        <p:txBody>
          <a:bodyPr wrap="square">
            <a:spAutoFit/>
          </a:bodyPr>
          <a:lstStyle/>
          <a:p>
            <a:endParaRPr lang="en-IN" sz="2000" b="1" dirty="0">
              <a:solidFill>
                <a:srgbClr val="212529"/>
              </a:solidFill>
            </a:endParaRPr>
          </a:p>
          <a:p>
            <a:r>
              <a:rPr lang="en-US" sz="2000" b="1" dirty="0">
                <a:solidFill>
                  <a:srgbClr val="212529"/>
                </a:solidFill>
              </a:rPr>
              <a:t>The git rm command removes tracked changes from the Staging Area. It tells Git that the updates which were pushed to staging earlier with git add command, are not ready to commit.</a:t>
            </a:r>
          </a:p>
          <a:p>
            <a:r>
              <a:rPr lang="en-IN" sz="2000" b="1" dirty="0">
                <a:solidFill>
                  <a:srgbClr val="212529"/>
                </a:solidFill>
              </a:rPr>
              <a:t>Remove single file – git rm --cached &lt;file&gt;.</a:t>
            </a:r>
          </a:p>
          <a:p>
            <a:r>
              <a:rPr lang="en-IN" sz="2000" b="1" dirty="0">
                <a:solidFill>
                  <a:srgbClr val="212529"/>
                </a:solidFill>
              </a:rPr>
              <a:t>Remove  multiple files – </a:t>
            </a:r>
            <a:r>
              <a:rPr lang="en-US" sz="2000" b="1" dirty="0">
                <a:solidFill>
                  <a:srgbClr val="212529"/>
                </a:solidFill>
              </a:rPr>
              <a:t>git rm --cached &lt;file&gt; &lt;file&gt;.</a:t>
            </a:r>
            <a:endParaRPr lang="en-IN" sz="2000" b="1" dirty="0">
              <a:solidFill>
                <a:srgbClr val="212529"/>
              </a:solidFill>
            </a:endParaRPr>
          </a:p>
          <a:p>
            <a:endParaRPr lang="en-IN" sz="2000" b="1" dirty="0">
              <a:solidFill>
                <a:srgbClr val="212529"/>
              </a:solidFill>
            </a:endParaRPr>
          </a:p>
        </p:txBody>
      </p:sp>
    </p:spTree>
    <p:extLst>
      <p:ext uri="{BB962C8B-B14F-4D97-AF65-F5344CB8AC3E}">
        <p14:creationId xmlns:p14="http://schemas.microsoft.com/office/powerpoint/2010/main" val="252789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2237282" y="587326"/>
            <a:ext cx="6093500" cy="523220"/>
          </a:xfrm>
          <a:prstGeom prst="rect">
            <a:avLst/>
          </a:prstGeom>
          <a:noFill/>
        </p:spPr>
        <p:txBody>
          <a:bodyPr wrap="square">
            <a:spAutoFit/>
          </a:bodyPr>
          <a:lstStyle/>
          <a:p>
            <a:r>
              <a:rPr lang="en-IN" sz="2800" b="1" dirty="0"/>
              <a:t>		      git commit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785652"/>
          </a:xfrm>
          <a:prstGeom prst="rect">
            <a:avLst/>
          </a:prstGeom>
          <a:noFill/>
        </p:spPr>
        <p:txBody>
          <a:bodyPr wrap="square">
            <a:spAutoFit/>
          </a:bodyPr>
          <a:lstStyle/>
          <a:p>
            <a:r>
              <a:rPr lang="en-US" sz="2000" b="1" dirty="0"/>
              <a:t>How to add the file to the staging area</a:t>
            </a:r>
          </a:p>
          <a:p>
            <a:endParaRPr lang="en-US" sz="2000" b="1" dirty="0"/>
          </a:p>
          <a:p>
            <a:pPr marL="457189" indent="-457189">
              <a:buFont typeface="Arial" panose="020B0604020202020204" pitchFamily="34" charset="0"/>
              <a:buAutoNum type="arabicPeriod"/>
            </a:pPr>
            <a:r>
              <a:rPr lang="en-US" sz="2000" b="1" dirty="0"/>
              <a:t>git commit -m "This is my first commit"-</a:t>
            </a:r>
          </a:p>
          <a:p>
            <a:pPr marL="457189" indent="-457189">
              <a:buFont typeface="Arial" panose="020B0604020202020204" pitchFamily="34" charset="0"/>
              <a:buAutoNum type="arabicPeriod"/>
            </a:pPr>
            <a:endParaRPr lang="en-US" sz="2000" b="1" dirty="0"/>
          </a:p>
          <a:p>
            <a:pPr marL="457189" indent="-457189">
              <a:buFont typeface="Arial" panose="020B0604020202020204" pitchFamily="34" charset="0"/>
              <a:buAutoNum type="arabicPeriod"/>
            </a:pPr>
            <a:r>
              <a:rPr lang="en-US" sz="2000" b="1" dirty="0"/>
              <a:t> This command is used to commit the changes. But see that Git says there is nothing added to commit but untracked files present.</a:t>
            </a:r>
          </a:p>
          <a:p>
            <a:pPr marL="457189" indent="-457189">
              <a:buFont typeface="Arial" panose="020B0604020202020204" pitchFamily="34" charset="0"/>
              <a:buAutoNum type="arabicPeriod"/>
            </a:pPr>
            <a:endParaRPr lang="en-US" sz="2000" b="1" dirty="0"/>
          </a:p>
          <a:p>
            <a:pPr marL="457189" indent="-457189">
              <a:buFont typeface="Arial" panose="020B0604020202020204" pitchFamily="34" charset="0"/>
              <a:buAutoNum type="arabicPeriod"/>
            </a:pPr>
            <a:r>
              <a:rPr lang="en-US" sz="2000" b="1" i="0" dirty="0">
                <a:solidFill>
                  <a:srgbClr val="081B2E"/>
                </a:solidFill>
                <a:effectLst/>
                <a:highlight>
                  <a:srgbClr val="FFFFFF"/>
                </a:highlight>
                <a:latin typeface="InterVariable"/>
              </a:rPr>
              <a:t>The "commit" command is used to save your changes to the local repository.</a:t>
            </a:r>
          </a:p>
          <a:p>
            <a:pPr marL="457189" indent="-457189">
              <a:buFont typeface="Arial" panose="020B0604020202020204" pitchFamily="34" charset="0"/>
              <a:buAutoNum type="arabicPeriod"/>
            </a:pPr>
            <a:endParaRPr lang="en-US" sz="2000" b="1" dirty="0">
              <a:solidFill>
                <a:srgbClr val="081B2E"/>
              </a:solidFill>
              <a:highlight>
                <a:srgbClr val="FFFFFF"/>
              </a:highlight>
              <a:latin typeface="InterVariable"/>
            </a:endParaRPr>
          </a:p>
          <a:p>
            <a:pPr marL="457189" indent="-457189">
              <a:buFont typeface="Arial" panose="020B0604020202020204" pitchFamily="34" charset="0"/>
              <a:buAutoNum type="arabicPeriod"/>
            </a:pPr>
            <a:r>
              <a:rPr lang="en-US" sz="2000" b="1" i="0" dirty="0">
                <a:solidFill>
                  <a:srgbClr val="081B2E"/>
                </a:solidFill>
                <a:effectLst/>
                <a:highlight>
                  <a:srgbClr val="FFFFFF"/>
                </a:highlight>
                <a:latin typeface="InterVariable"/>
              </a:rPr>
              <a:t>Using the "git commit" command only saves a new commit object in the </a:t>
            </a:r>
            <a:r>
              <a:rPr lang="en-US" sz="2000" b="1" i="1" dirty="0">
                <a:solidFill>
                  <a:srgbClr val="081B2E"/>
                </a:solidFill>
                <a:effectLst/>
                <a:highlight>
                  <a:srgbClr val="FFFFFF"/>
                </a:highlight>
                <a:latin typeface="InterVariable"/>
              </a:rPr>
              <a:t>local</a:t>
            </a:r>
            <a:r>
              <a:rPr lang="en-US" sz="2000" b="1" i="0" dirty="0">
                <a:solidFill>
                  <a:srgbClr val="081B2E"/>
                </a:solidFill>
                <a:effectLst/>
                <a:highlight>
                  <a:srgbClr val="FFFFFF"/>
                </a:highlight>
                <a:latin typeface="InterVariable"/>
              </a:rPr>
              <a:t> Git repository. Exchanging commits has to be performed manually and explicitly (with the "git fetch", "git pull", and "git push" commands).</a:t>
            </a:r>
            <a:endParaRPr lang="en-US" sz="2000" b="1" dirty="0"/>
          </a:p>
        </p:txBody>
      </p:sp>
    </p:spTree>
    <p:extLst>
      <p:ext uri="{BB962C8B-B14F-4D97-AF65-F5344CB8AC3E}">
        <p14:creationId xmlns:p14="http://schemas.microsoft.com/office/powerpoint/2010/main" val="288998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305925" y="182592"/>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558E2CCB-42DC-18CD-ABEF-A2AC16FDDA1C}"/>
              </a:ext>
            </a:extLst>
          </p:cNvPr>
          <p:cNvSpPr txBox="1"/>
          <p:nvPr/>
        </p:nvSpPr>
        <p:spPr>
          <a:xfrm>
            <a:off x="213611" y="561176"/>
            <a:ext cx="10954062" cy="6186309"/>
          </a:xfrm>
          <a:prstGeom prst="rect">
            <a:avLst/>
          </a:prstGeom>
          <a:noFill/>
        </p:spPr>
        <p:txBody>
          <a:bodyPr wrap="square">
            <a:spAutoFit/>
          </a:bodyPr>
          <a:lstStyle/>
          <a:p>
            <a:pPr marL="457189" indent="-457189">
              <a:buAutoNum type="arabicPeriod"/>
            </a:pPr>
            <a:endParaRPr lang="en-IN" sz="1800" b="1" dirty="0"/>
          </a:p>
          <a:p>
            <a:pPr marL="457189" indent="-457189">
              <a:buAutoNum type="arabicPeriod"/>
            </a:pPr>
            <a:r>
              <a:rPr lang="en-US" sz="1800" b="1" dirty="0"/>
              <a:t> a branch in Git is a way to keep developing and coding a new feature or modification to the software and still not affecting the main part of the project. We can also say that branches create another line of development in the project.</a:t>
            </a:r>
          </a:p>
          <a:p>
            <a:pPr marL="457189" indent="-457189">
              <a:buAutoNum type="arabicPeriod"/>
            </a:pPr>
            <a:endParaRPr lang="en-IN" sz="1800" b="1" dirty="0"/>
          </a:p>
          <a:p>
            <a:pPr marL="457189" indent="-457189">
              <a:buAutoNum type="arabicPeriod"/>
            </a:pPr>
            <a:r>
              <a:rPr lang="en-US" sz="1800" b="1" dirty="0"/>
              <a:t>The primary or default branch in Git is the master branch </a:t>
            </a:r>
          </a:p>
          <a:p>
            <a:pPr marL="457189" indent="-457189">
              <a:buAutoNum type="arabicPeriod"/>
            </a:pPr>
            <a:endParaRPr lang="en-US" sz="1800" b="1" dirty="0"/>
          </a:p>
          <a:p>
            <a:pPr marL="457189" indent="-457189">
              <a:buFont typeface="Arial" panose="020B0604020202020204" pitchFamily="34" charset="0"/>
              <a:buAutoNum type="arabicPeriod"/>
            </a:pPr>
            <a:r>
              <a:rPr lang="en-IN" sz="1800" b="1" dirty="0"/>
              <a:t>Different Operations On Branches</a:t>
            </a:r>
          </a:p>
          <a:p>
            <a:pPr marL="457189" indent="-457189">
              <a:buAutoNum type="arabicPeriod"/>
            </a:pPr>
            <a:endParaRPr lang="en-US" sz="1800" b="1" dirty="0"/>
          </a:p>
          <a:p>
            <a:pPr algn="l">
              <a:buFont typeface="Arial" panose="020B0604020202020204" pitchFamily="34" charset="0"/>
              <a:buChar char="•"/>
            </a:pPr>
            <a:r>
              <a:rPr lang="en-US" sz="1800" b="1" dirty="0"/>
              <a:t>Create a Branch: This is the first step in the process, you can start on a default branch or create a new branch for the development.</a:t>
            </a:r>
          </a:p>
          <a:p>
            <a:pPr algn="l">
              <a:buFont typeface="Arial" panose="020B0604020202020204" pitchFamily="34" charset="0"/>
              <a:buChar char="•"/>
            </a:pPr>
            <a:endParaRPr lang="en-US" sz="1800" b="1" dirty="0"/>
          </a:p>
          <a:p>
            <a:pPr algn="l">
              <a:buFont typeface="Arial" panose="020B0604020202020204" pitchFamily="34" charset="0"/>
              <a:buChar char="•"/>
            </a:pPr>
            <a:r>
              <a:rPr lang="en-US" sz="1800" b="1" dirty="0"/>
              <a:t>Merge A Branch: An already running branch can merge with any other branch in your Git repository. Merging a branch can help when you are done with the branch and want the code to integrate into another branch code.</a:t>
            </a:r>
          </a:p>
          <a:p>
            <a:pPr algn="l">
              <a:buFont typeface="Arial" panose="020B0604020202020204" pitchFamily="34" charset="0"/>
              <a:buChar char="•"/>
            </a:pPr>
            <a:endParaRPr lang="en-US" sz="1800" b="1" dirty="0"/>
          </a:p>
          <a:p>
            <a:pPr algn="l">
              <a:buFont typeface="Arial" panose="020B0604020202020204" pitchFamily="34" charset="0"/>
              <a:buChar char="•"/>
            </a:pPr>
            <a:r>
              <a:rPr lang="en-US" sz="1800" b="1" dirty="0"/>
              <a:t>Delete A Branch: An already running branch can delete from your Git repository. Deleting a branch can help when the branch has done its job, i.e., it's already merged, or you no longer need it in your repository for any reason.</a:t>
            </a:r>
          </a:p>
          <a:p>
            <a:pPr algn="l">
              <a:buFont typeface="Arial" panose="020B0604020202020204" pitchFamily="34" charset="0"/>
              <a:buChar char="•"/>
            </a:pPr>
            <a:endParaRPr lang="en-US" sz="1800" b="1" dirty="0"/>
          </a:p>
          <a:p>
            <a:pPr algn="l">
              <a:buFont typeface="Arial" panose="020B0604020202020204" pitchFamily="34" charset="0"/>
              <a:buChar char="•"/>
            </a:pPr>
            <a:r>
              <a:rPr lang="en-US" sz="1800" b="1" dirty="0"/>
              <a:t>Checkout A Branch: An already running branch can pull or checkout to make a clone of the branch so that the user can work on any of them. Pulling a branch can help when you don't want to disturb the older branch and experiment on the new one.</a:t>
            </a:r>
          </a:p>
        </p:txBody>
      </p:sp>
    </p:spTree>
    <p:extLst>
      <p:ext uri="{BB962C8B-B14F-4D97-AF65-F5344CB8AC3E}">
        <p14:creationId xmlns:p14="http://schemas.microsoft.com/office/powerpoint/2010/main" val="13445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648325" y="152612"/>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pic>
        <p:nvPicPr>
          <p:cNvPr id="3076" name="Picture 4">
            <a:extLst>
              <a:ext uri="{FF2B5EF4-FFF2-40B4-BE49-F238E27FC236}">
                <a16:creationId xmlns:a16="http://schemas.microsoft.com/office/drawing/2014/main" id="{A321E982-EBD9-4024-4FDB-8BD2D4C2D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066800"/>
            <a:ext cx="9220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92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148022" y="573776"/>
            <a:ext cx="9895951" cy="758502"/>
          </a:xfrm>
        </p:spPr>
        <p:txBody>
          <a:bodyPr>
            <a:normAutofit/>
          </a:bodyPr>
          <a:lstStyle/>
          <a:p>
            <a:r>
              <a:rPr lang="en-IN" sz="4000" dirty="0">
                <a:solidFill>
                  <a:srgbClr val="FFFFFF"/>
                </a:solidFill>
              </a:rPr>
              <a:t>What is Version control system</a:t>
            </a:r>
          </a:p>
        </p:txBody>
      </p:sp>
      <p:pic>
        <p:nvPicPr>
          <p:cNvPr id="3074" name="Picture 2" descr="Git – Introduction to Version Control System #GIT #GitLab – Force Journal">
            <a:extLst>
              <a:ext uri="{FF2B5EF4-FFF2-40B4-BE49-F238E27FC236}">
                <a16:creationId xmlns:a16="http://schemas.microsoft.com/office/drawing/2014/main" id="{3129963A-DDEC-0CE4-886E-57B6F6601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539" y="2044017"/>
            <a:ext cx="9596511" cy="409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70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036102" y="332494"/>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861C72A1-BDB2-9F49-6308-3EFE52119384}"/>
              </a:ext>
            </a:extLst>
          </p:cNvPr>
          <p:cNvSpPr txBox="1"/>
          <p:nvPr/>
        </p:nvSpPr>
        <p:spPr>
          <a:xfrm>
            <a:off x="528403" y="1299679"/>
            <a:ext cx="10129604" cy="4708981"/>
          </a:xfrm>
          <a:prstGeom prst="rect">
            <a:avLst/>
          </a:prstGeom>
          <a:noFill/>
        </p:spPr>
        <p:txBody>
          <a:bodyPr wrap="square">
            <a:spAutoFit/>
          </a:bodyPr>
          <a:lstStyle/>
          <a:p>
            <a:pPr algn="l"/>
            <a:r>
              <a:rPr lang="en-US" sz="2000" b="1" i="0" dirty="0">
                <a:solidFill>
                  <a:srgbClr val="000000"/>
                </a:solidFill>
                <a:effectLst/>
                <a:highlight>
                  <a:srgbClr val="FFFFFF"/>
                </a:highlight>
                <a:latin typeface="freight-sans-pro"/>
              </a:rPr>
              <a:t>See What Branch You're On</a:t>
            </a:r>
          </a:p>
          <a:p>
            <a:pPr algn="l"/>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r>
              <a:rPr lang="en-US" sz="2000" b="1" i="0" dirty="0">
                <a:solidFill>
                  <a:srgbClr val="000000"/>
                </a:solidFill>
                <a:effectLst/>
                <a:highlight>
                  <a:srgbClr val="FFFFFF"/>
                </a:highlight>
                <a:latin typeface="freight-sans-pro"/>
              </a:rPr>
              <a:t>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status</a:t>
            </a:r>
          </a:p>
          <a:p>
            <a:pPr marL="742950" lvl="1" indent="-285750" algn="l">
              <a:buFont typeface="Arial" panose="020B0604020202020204" pitchFamily="34" charset="0"/>
              <a:buChar char="•"/>
            </a:pPr>
            <a:endParaRPr lang="en-US" sz="2000" b="1" dirty="0">
              <a:solidFill>
                <a:srgbClr val="000000"/>
              </a:solidFill>
              <a:highlight>
                <a:srgbClr val="FFFFFF"/>
              </a:highlight>
              <a:latin typeface="freight-sans-pro"/>
            </a:endParaRPr>
          </a:p>
          <a:p>
            <a:pPr algn="l"/>
            <a:r>
              <a:rPr lang="en-US" sz="2000" b="1" i="0" dirty="0">
                <a:solidFill>
                  <a:srgbClr val="000000"/>
                </a:solidFill>
                <a:effectLst/>
                <a:highlight>
                  <a:srgbClr val="FFFFFF"/>
                </a:highlight>
                <a:latin typeface="freight-sans-pro"/>
              </a:rPr>
              <a:t>List All Branches</a:t>
            </a:r>
          </a:p>
          <a:p>
            <a:pPr algn="l"/>
            <a:endParaRPr lang="en-US" sz="2000" b="1" i="0" dirty="0">
              <a:solidFill>
                <a:srgbClr val="000000"/>
              </a:solidFill>
              <a:effectLst/>
              <a:highlight>
                <a:srgbClr val="FFFFFF"/>
              </a:highlight>
              <a:latin typeface="freight-sans-pro"/>
            </a:endParaRPr>
          </a:p>
          <a:p>
            <a:pPr algn="l"/>
            <a:r>
              <a:rPr lang="en-US" sz="2000" b="1" i="0" dirty="0">
                <a:solidFill>
                  <a:srgbClr val="000000"/>
                </a:solidFill>
                <a:effectLst/>
                <a:highlight>
                  <a:srgbClr val="FFFFFF"/>
                </a:highlight>
                <a:latin typeface="freight-sans-pro"/>
              </a:rPr>
              <a:t>NOTE: The current local branch will be marked with an asterisk (*).</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To see local branches, 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branch</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To see remote branches, 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branch -r</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To see all local and remote branches, 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branch -a</a:t>
            </a:r>
          </a:p>
          <a:p>
            <a:pPr marL="742950" lvl="1" indent="-285750" algn="l">
              <a:buFont typeface="Arial" panose="020B0604020202020204" pitchFamily="34" charset="0"/>
              <a:buChar char="•"/>
            </a:pPr>
            <a:endParaRPr lang="en-US" sz="2000" b="1" i="0" dirty="0">
              <a:solidFill>
                <a:srgbClr val="000000"/>
              </a:solidFill>
              <a:effectLst/>
              <a:highlight>
                <a:srgbClr val="FFFFFF"/>
              </a:highlight>
              <a:latin typeface="freight-sans-pro"/>
            </a:endParaRPr>
          </a:p>
        </p:txBody>
      </p:sp>
    </p:spTree>
    <p:extLst>
      <p:ext uri="{BB962C8B-B14F-4D97-AF65-F5344CB8AC3E}">
        <p14:creationId xmlns:p14="http://schemas.microsoft.com/office/powerpoint/2010/main" val="45891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171013" y="347484"/>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861C72A1-BDB2-9F49-6308-3EFE52119384}"/>
              </a:ext>
            </a:extLst>
          </p:cNvPr>
          <p:cNvSpPr txBox="1"/>
          <p:nvPr/>
        </p:nvSpPr>
        <p:spPr>
          <a:xfrm>
            <a:off x="528403" y="1299679"/>
            <a:ext cx="10129604" cy="5940088"/>
          </a:xfrm>
          <a:prstGeom prst="rect">
            <a:avLst/>
          </a:prstGeom>
          <a:noFill/>
        </p:spPr>
        <p:txBody>
          <a:bodyPr wrap="square">
            <a:spAutoFit/>
          </a:bodyPr>
          <a:lstStyle/>
          <a:p>
            <a:pPr algn="l"/>
            <a:r>
              <a:rPr lang="en-US" sz="2000" b="1" i="0" dirty="0">
                <a:solidFill>
                  <a:srgbClr val="000000"/>
                </a:solidFill>
                <a:effectLst/>
                <a:highlight>
                  <a:srgbClr val="FFFFFF"/>
                </a:highlight>
                <a:latin typeface="freight-sans-pro"/>
              </a:rPr>
              <a:t>Create a New Branch</a:t>
            </a:r>
          </a:p>
          <a:p>
            <a:pPr algn="l"/>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r>
              <a:rPr lang="en-US" sz="2000" b="1" i="0" dirty="0">
                <a:solidFill>
                  <a:srgbClr val="000000"/>
                </a:solidFill>
                <a:effectLst/>
                <a:highlight>
                  <a:srgbClr val="FFFFFF"/>
                </a:highlight>
                <a:latin typeface="freight-sans-pro"/>
              </a:rPr>
              <a:t>Run this command (replacing my-branch-name with whatever name you want):</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checkout -b my-branch-name</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You're now ready to commit to this branch.</a:t>
            </a:r>
          </a:p>
          <a:p>
            <a:pPr algn="l">
              <a:buFont typeface="Arial" panose="020B0604020202020204" pitchFamily="34" charset="0"/>
              <a:buChar char="•"/>
            </a:pPr>
            <a:endParaRPr lang="en-US" sz="2000" b="1" dirty="0">
              <a:solidFill>
                <a:srgbClr val="000000"/>
              </a:solidFill>
              <a:highlight>
                <a:srgbClr val="FFFFFF"/>
              </a:highlight>
              <a:latin typeface="freight-sans-pro"/>
            </a:endParaRPr>
          </a:p>
          <a:p>
            <a:pPr algn="l"/>
            <a:r>
              <a:rPr lang="en-US" sz="2000" b="1" i="0" dirty="0">
                <a:solidFill>
                  <a:srgbClr val="000000"/>
                </a:solidFill>
                <a:effectLst/>
                <a:highlight>
                  <a:srgbClr val="FFFFFF"/>
                </a:highlight>
                <a:latin typeface="freight-sans-pro"/>
              </a:rPr>
              <a:t>Switch to a Branch In Your Local Repo</a:t>
            </a:r>
          </a:p>
          <a:p>
            <a:pPr algn="l"/>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r>
              <a:rPr lang="en-US" sz="2000" b="1" i="0" dirty="0">
                <a:solidFill>
                  <a:srgbClr val="000000"/>
                </a:solidFill>
                <a:effectLst/>
                <a:highlight>
                  <a:srgbClr val="FFFFFF"/>
                </a:highlight>
                <a:latin typeface="freight-sans-pro"/>
              </a:rPr>
              <a:t>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checkout my-branch-name</a:t>
            </a:r>
          </a:p>
          <a:p>
            <a:pPr algn="l">
              <a:buFont typeface="Arial" panose="020B0604020202020204" pitchFamily="34" charset="0"/>
              <a:buChar char="•"/>
            </a:pPr>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endParaRPr lang="en-US" sz="2000" b="1" dirty="0">
              <a:solidFill>
                <a:srgbClr val="000000"/>
              </a:solidFill>
              <a:highlight>
                <a:srgbClr val="FFFFFF"/>
              </a:highlight>
              <a:latin typeface="freight-sans-pro"/>
            </a:endParaRPr>
          </a:p>
          <a:p>
            <a:pPr algn="l"/>
            <a:r>
              <a:rPr lang="en-US" sz="2000" b="1" i="0" dirty="0">
                <a:solidFill>
                  <a:srgbClr val="000000"/>
                </a:solidFill>
                <a:effectLst/>
                <a:highlight>
                  <a:srgbClr val="FFFFFF"/>
                </a:highlight>
                <a:latin typeface="freight-sans-pro"/>
              </a:rPr>
              <a:t>Switch to a Branch That Came From a Remote Repo</a:t>
            </a:r>
          </a:p>
          <a:p>
            <a:pPr algn="l">
              <a:buFont typeface="+mj-lt"/>
              <a:buAutoNum type="arabicPeriod"/>
            </a:pPr>
            <a:r>
              <a:rPr lang="en-US" sz="2000" b="1" i="0" dirty="0">
                <a:solidFill>
                  <a:srgbClr val="000000"/>
                </a:solidFill>
                <a:effectLst/>
                <a:highlight>
                  <a:srgbClr val="FFFFFF"/>
                </a:highlight>
                <a:latin typeface="freight-sans-pro"/>
              </a:rPr>
              <a:t>To get a list of all branches from the remote, run this command:</a:t>
            </a:r>
          </a:p>
          <a:p>
            <a:pPr marL="742950" lvl="1" indent="-285750" algn="l">
              <a:buFont typeface="+mj-lt"/>
              <a:buAutoNum type="arabicPeriod"/>
            </a:pPr>
            <a:r>
              <a:rPr lang="en-US" sz="2000" b="1" i="0" dirty="0">
                <a:solidFill>
                  <a:srgbClr val="000000"/>
                </a:solidFill>
                <a:effectLst/>
                <a:highlight>
                  <a:srgbClr val="FFFFFF"/>
                </a:highlight>
                <a:latin typeface="freight-sans-pro"/>
              </a:rPr>
              <a:t>git pull</a:t>
            </a:r>
          </a:p>
          <a:p>
            <a:pPr algn="l">
              <a:buFont typeface="+mj-lt"/>
              <a:buAutoNum type="arabicPeriod"/>
            </a:pPr>
            <a:r>
              <a:rPr lang="en-US" sz="2000" b="1" i="0" dirty="0">
                <a:solidFill>
                  <a:srgbClr val="000000"/>
                </a:solidFill>
                <a:effectLst/>
                <a:highlight>
                  <a:srgbClr val="FFFFFF"/>
                </a:highlight>
                <a:latin typeface="freight-sans-pro"/>
              </a:rPr>
              <a:t>Run this command to switch to the branch:</a:t>
            </a:r>
          </a:p>
          <a:p>
            <a:pPr marL="742950" lvl="1" indent="-285750" algn="l">
              <a:buFont typeface="+mj-lt"/>
              <a:buAutoNum type="arabicPeriod"/>
            </a:pPr>
            <a:r>
              <a:rPr lang="en-US" sz="2000" b="1" i="0" dirty="0">
                <a:solidFill>
                  <a:srgbClr val="000000"/>
                </a:solidFill>
                <a:effectLst/>
                <a:highlight>
                  <a:srgbClr val="FFFFFF"/>
                </a:highlight>
                <a:latin typeface="freight-sans-pro"/>
              </a:rPr>
              <a:t>git checkout --track origin/my-branch-name</a:t>
            </a:r>
          </a:p>
          <a:p>
            <a:pPr algn="l">
              <a:buFont typeface="Arial" panose="020B0604020202020204" pitchFamily="34" charset="0"/>
              <a:buChar char="•"/>
            </a:pPr>
            <a:endParaRPr lang="en-US" sz="2000" b="1" i="0" dirty="0">
              <a:solidFill>
                <a:srgbClr val="000000"/>
              </a:solidFill>
              <a:effectLst/>
              <a:highlight>
                <a:srgbClr val="FFFFFF"/>
              </a:highlight>
              <a:latin typeface="freight-sans-pro"/>
            </a:endParaRPr>
          </a:p>
          <a:p>
            <a:pPr marL="742950" lvl="1" indent="-285750" algn="l">
              <a:buFont typeface="Arial" panose="020B0604020202020204" pitchFamily="34" charset="0"/>
              <a:buChar char="•"/>
            </a:pPr>
            <a:endParaRPr lang="en-US" sz="2000" b="1" i="0" dirty="0">
              <a:solidFill>
                <a:srgbClr val="000000"/>
              </a:solidFill>
              <a:effectLst/>
              <a:highlight>
                <a:srgbClr val="FFFFFF"/>
              </a:highlight>
              <a:latin typeface="freight-sans-pro"/>
            </a:endParaRPr>
          </a:p>
        </p:txBody>
      </p:sp>
    </p:spTree>
    <p:extLst>
      <p:ext uri="{BB962C8B-B14F-4D97-AF65-F5344CB8AC3E}">
        <p14:creationId xmlns:p14="http://schemas.microsoft.com/office/powerpoint/2010/main" val="617458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410856" y="497386"/>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861C72A1-BDB2-9F49-6308-3EFE52119384}"/>
              </a:ext>
            </a:extLst>
          </p:cNvPr>
          <p:cNvSpPr txBox="1"/>
          <p:nvPr/>
        </p:nvSpPr>
        <p:spPr>
          <a:xfrm>
            <a:off x="528403" y="1299679"/>
            <a:ext cx="10129604" cy="3477875"/>
          </a:xfrm>
          <a:prstGeom prst="rect">
            <a:avLst/>
          </a:prstGeom>
          <a:noFill/>
        </p:spPr>
        <p:txBody>
          <a:bodyPr wrap="square">
            <a:spAutoFit/>
          </a:bodyPr>
          <a:lstStyle/>
          <a:p>
            <a:pPr algn="l"/>
            <a:r>
              <a:rPr lang="en-US" sz="2000" b="1" i="0" dirty="0">
                <a:solidFill>
                  <a:srgbClr val="000000"/>
                </a:solidFill>
                <a:effectLst/>
                <a:highlight>
                  <a:srgbClr val="FFFFFF"/>
                </a:highlight>
                <a:latin typeface="freight-sans-pro"/>
              </a:rPr>
              <a:t>Push to a Branch</a:t>
            </a:r>
          </a:p>
          <a:p>
            <a:pPr algn="l"/>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r>
              <a:rPr lang="en-US" sz="2000" b="1" i="0" dirty="0">
                <a:solidFill>
                  <a:srgbClr val="000000"/>
                </a:solidFill>
                <a:effectLst/>
                <a:highlight>
                  <a:srgbClr val="FFFFFF"/>
                </a:highlight>
                <a:latin typeface="freight-sans-pro"/>
              </a:rPr>
              <a:t>If your local branch does not exist on the remote, run either of these commands:</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push -u origin my-branch-name</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push -u origin HEAD</a:t>
            </a:r>
          </a:p>
          <a:p>
            <a:pPr algn="l"/>
            <a:r>
              <a:rPr lang="en-US" sz="2000" b="1" i="0" dirty="0">
                <a:solidFill>
                  <a:srgbClr val="000000"/>
                </a:solidFill>
                <a:effectLst/>
                <a:highlight>
                  <a:srgbClr val="FFFFFF"/>
                </a:highlight>
                <a:latin typeface="freight-sans-pro"/>
              </a:rPr>
              <a:t>NOTE: HEAD is a reference to the top of the current branch, so it's an easy way to push to a branch of the same name on the remote. This saves you from having to type out the exact name of the branch!</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If your local branch already exists on the remote, 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push</a:t>
            </a:r>
          </a:p>
          <a:p>
            <a:pPr marL="742950" lvl="1" indent="-285750" algn="l">
              <a:buFont typeface="Arial" panose="020B0604020202020204" pitchFamily="34" charset="0"/>
              <a:buChar char="•"/>
            </a:pPr>
            <a:endParaRPr lang="en-US" sz="2000" b="1" i="0" dirty="0">
              <a:solidFill>
                <a:srgbClr val="000000"/>
              </a:solidFill>
              <a:effectLst/>
              <a:highlight>
                <a:srgbClr val="FFFFFF"/>
              </a:highlight>
              <a:latin typeface="freight-sans-pro"/>
            </a:endParaRPr>
          </a:p>
        </p:txBody>
      </p:sp>
    </p:spTree>
    <p:extLst>
      <p:ext uri="{BB962C8B-B14F-4D97-AF65-F5344CB8AC3E}">
        <p14:creationId xmlns:p14="http://schemas.microsoft.com/office/powerpoint/2010/main" val="3650450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111053" y="407445"/>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861C72A1-BDB2-9F49-6308-3EFE52119384}"/>
              </a:ext>
            </a:extLst>
          </p:cNvPr>
          <p:cNvSpPr txBox="1"/>
          <p:nvPr/>
        </p:nvSpPr>
        <p:spPr>
          <a:xfrm>
            <a:off x="528403" y="1299679"/>
            <a:ext cx="10129604" cy="4708981"/>
          </a:xfrm>
          <a:prstGeom prst="rect">
            <a:avLst/>
          </a:prstGeom>
          <a:noFill/>
        </p:spPr>
        <p:txBody>
          <a:bodyPr wrap="square">
            <a:spAutoFit/>
          </a:bodyPr>
          <a:lstStyle/>
          <a:p>
            <a:pPr algn="l"/>
            <a:r>
              <a:rPr lang="en-US" sz="2000" b="1" i="0" dirty="0">
                <a:solidFill>
                  <a:srgbClr val="000000"/>
                </a:solidFill>
                <a:effectLst/>
                <a:highlight>
                  <a:srgbClr val="FFFFFF"/>
                </a:highlight>
                <a:latin typeface="freight-sans-pro"/>
              </a:rPr>
              <a:t>Merge a Branch</a:t>
            </a:r>
          </a:p>
          <a:p>
            <a:pPr algn="l"/>
            <a:endParaRPr lang="en-US" sz="2000" b="1" i="0" dirty="0">
              <a:solidFill>
                <a:srgbClr val="000000"/>
              </a:solidFill>
              <a:effectLst/>
              <a:highlight>
                <a:srgbClr val="FFFFFF"/>
              </a:highlight>
              <a:latin typeface="freight-sans-pro"/>
            </a:endParaRPr>
          </a:p>
          <a:p>
            <a:pPr algn="l">
              <a:buFont typeface="+mj-lt"/>
              <a:buAutoNum type="arabicPeriod"/>
            </a:pPr>
            <a:r>
              <a:rPr lang="en-US" sz="2000" b="1" i="0" dirty="0">
                <a:solidFill>
                  <a:srgbClr val="000000"/>
                </a:solidFill>
                <a:effectLst/>
                <a:highlight>
                  <a:srgbClr val="FFFFFF"/>
                </a:highlight>
                <a:latin typeface="freight-sans-pro"/>
              </a:rPr>
              <a:t>You'll want to make sure your working tree is clean and see what branch you're on. Run this command:</a:t>
            </a:r>
          </a:p>
          <a:p>
            <a:pPr marL="742950" lvl="1" indent="-285750" algn="l">
              <a:buFont typeface="+mj-lt"/>
              <a:buAutoNum type="arabicPeriod"/>
            </a:pPr>
            <a:r>
              <a:rPr lang="en-US" sz="2000" b="1" i="0" dirty="0">
                <a:solidFill>
                  <a:srgbClr val="000000"/>
                </a:solidFill>
                <a:effectLst/>
                <a:highlight>
                  <a:srgbClr val="FFFFFF"/>
                </a:highlight>
                <a:latin typeface="freight-sans-pro"/>
              </a:rPr>
              <a:t>git status</a:t>
            </a:r>
          </a:p>
          <a:p>
            <a:pPr algn="l">
              <a:buFont typeface="+mj-lt"/>
              <a:buAutoNum type="arabicPeriod"/>
            </a:pPr>
            <a:r>
              <a:rPr lang="en-US" sz="2000" b="1" i="0" dirty="0">
                <a:solidFill>
                  <a:srgbClr val="000000"/>
                </a:solidFill>
                <a:effectLst/>
                <a:highlight>
                  <a:srgbClr val="FFFFFF"/>
                </a:highlight>
                <a:latin typeface="freight-sans-pro"/>
              </a:rPr>
              <a:t>First, you must check out the branch that you want to merge another branch into (changes will be merged into this branch). If you're not already on the desired branch, run this command:</a:t>
            </a:r>
          </a:p>
          <a:p>
            <a:pPr marL="742950" lvl="1" indent="-285750" algn="l">
              <a:buFont typeface="+mj-lt"/>
              <a:buAutoNum type="arabicPeriod"/>
            </a:pPr>
            <a:r>
              <a:rPr lang="en-US" sz="2000" b="1" i="0" dirty="0">
                <a:solidFill>
                  <a:srgbClr val="000000"/>
                </a:solidFill>
                <a:effectLst/>
                <a:highlight>
                  <a:srgbClr val="FFFFFF"/>
                </a:highlight>
                <a:latin typeface="freight-sans-pro"/>
              </a:rPr>
              <a:t>git checkout master</a:t>
            </a:r>
          </a:p>
          <a:p>
            <a:pPr marL="742950" lvl="1" indent="-285750" algn="l">
              <a:buFont typeface="+mj-lt"/>
              <a:buAutoNum type="arabicPeriod"/>
            </a:pPr>
            <a:r>
              <a:rPr lang="en-US" sz="2000" b="1" i="0" dirty="0">
                <a:solidFill>
                  <a:srgbClr val="000000"/>
                </a:solidFill>
                <a:effectLst/>
                <a:highlight>
                  <a:srgbClr val="FFFFFF"/>
                </a:highlight>
                <a:latin typeface="freight-sans-pro"/>
              </a:rPr>
              <a:t>NOTE: Replace master with another branch name as needed.</a:t>
            </a:r>
          </a:p>
          <a:p>
            <a:pPr algn="l">
              <a:buFont typeface="+mj-lt"/>
              <a:buAutoNum type="arabicPeriod"/>
            </a:pPr>
            <a:r>
              <a:rPr lang="en-US" sz="2000" b="1" i="0" dirty="0">
                <a:solidFill>
                  <a:srgbClr val="000000"/>
                </a:solidFill>
                <a:effectLst/>
                <a:highlight>
                  <a:srgbClr val="FFFFFF"/>
                </a:highlight>
                <a:latin typeface="freight-sans-pro"/>
              </a:rPr>
              <a:t>Now you can merge another branch into the current branch. Run this command:</a:t>
            </a:r>
          </a:p>
          <a:p>
            <a:pPr marL="742950" lvl="1" indent="-285750" algn="l">
              <a:buFont typeface="+mj-lt"/>
              <a:buAutoNum type="arabicPeriod"/>
            </a:pPr>
            <a:r>
              <a:rPr lang="en-US" sz="2000" b="1" i="0" dirty="0">
                <a:solidFill>
                  <a:srgbClr val="000000"/>
                </a:solidFill>
                <a:effectLst/>
                <a:highlight>
                  <a:srgbClr val="FFFFFF"/>
                </a:highlight>
                <a:latin typeface="freight-sans-pro"/>
              </a:rPr>
              <a:t>git merge my-branch-name</a:t>
            </a:r>
          </a:p>
          <a:p>
            <a:pPr marL="742950" lvl="1" indent="-285750" algn="l">
              <a:buFont typeface="+mj-lt"/>
              <a:buAutoNum type="arabicPeriod"/>
            </a:pPr>
            <a:r>
              <a:rPr lang="en-US" sz="2000" b="1" i="0" dirty="0">
                <a:solidFill>
                  <a:srgbClr val="000000"/>
                </a:solidFill>
                <a:effectLst/>
                <a:highlight>
                  <a:srgbClr val="FFFFFF"/>
                </a:highlight>
                <a:latin typeface="freight-sans-pro"/>
              </a:rPr>
              <a:t>NOTE: When you merge, there may be a conflict. Refer to Handling Merge Conflicts (the next exercise) to learn what to do.</a:t>
            </a:r>
          </a:p>
          <a:p>
            <a:pPr marL="742950" lvl="1" indent="-285750" algn="l">
              <a:buFont typeface="Arial" panose="020B0604020202020204" pitchFamily="34" charset="0"/>
              <a:buChar char="•"/>
            </a:pPr>
            <a:endParaRPr lang="en-US" sz="2000" b="1" i="0" dirty="0">
              <a:solidFill>
                <a:srgbClr val="000000"/>
              </a:solidFill>
              <a:effectLst/>
              <a:highlight>
                <a:srgbClr val="FFFFFF"/>
              </a:highlight>
              <a:latin typeface="freight-sans-pro"/>
            </a:endParaRPr>
          </a:p>
        </p:txBody>
      </p:sp>
    </p:spTree>
    <p:extLst>
      <p:ext uri="{BB962C8B-B14F-4D97-AF65-F5344CB8AC3E}">
        <p14:creationId xmlns:p14="http://schemas.microsoft.com/office/powerpoint/2010/main" val="110766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096063" y="542357"/>
            <a:ext cx="6093500" cy="523220"/>
          </a:xfrm>
          <a:prstGeom prst="rect">
            <a:avLst/>
          </a:prstGeom>
          <a:noFill/>
        </p:spPr>
        <p:txBody>
          <a:bodyPr wrap="square">
            <a:spAutoFit/>
          </a:bodyPr>
          <a:lstStyle/>
          <a:p>
            <a:r>
              <a:rPr lang="en-IN" sz="2800" b="1" dirty="0"/>
              <a:t>git branch  command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6" name="TextBox 5">
            <a:extLst>
              <a:ext uri="{FF2B5EF4-FFF2-40B4-BE49-F238E27FC236}">
                <a16:creationId xmlns:a16="http://schemas.microsoft.com/office/drawing/2014/main" id="{861C72A1-BDB2-9F49-6308-3EFE52119384}"/>
              </a:ext>
            </a:extLst>
          </p:cNvPr>
          <p:cNvSpPr txBox="1"/>
          <p:nvPr/>
        </p:nvSpPr>
        <p:spPr>
          <a:xfrm>
            <a:off x="528403" y="1299679"/>
            <a:ext cx="10129604" cy="3170099"/>
          </a:xfrm>
          <a:prstGeom prst="rect">
            <a:avLst/>
          </a:prstGeom>
          <a:noFill/>
        </p:spPr>
        <p:txBody>
          <a:bodyPr wrap="square">
            <a:spAutoFit/>
          </a:bodyPr>
          <a:lstStyle/>
          <a:p>
            <a:pPr algn="l"/>
            <a:r>
              <a:rPr lang="en-US" sz="2000" b="1" i="0" dirty="0">
                <a:solidFill>
                  <a:srgbClr val="000000"/>
                </a:solidFill>
                <a:effectLst/>
                <a:highlight>
                  <a:srgbClr val="FFFFFF"/>
                </a:highlight>
                <a:latin typeface="freight-sans-pro"/>
              </a:rPr>
              <a:t>Delete Branches</a:t>
            </a:r>
          </a:p>
          <a:p>
            <a:pPr algn="l"/>
            <a:endParaRPr lang="en-US" sz="2000" b="1" i="0" dirty="0">
              <a:solidFill>
                <a:srgbClr val="000000"/>
              </a:solidFill>
              <a:effectLst/>
              <a:highlight>
                <a:srgbClr val="FFFFFF"/>
              </a:highlight>
              <a:latin typeface="freight-sans-pro"/>
            </a:endParaRPr>
          </a:p>
          <a:p>
            <a:pPr algn="l">
              <a:buFont typeface="Arial" panose="020B0604020202020204" pitchFamily="34" charset="0"/>
              <a:buChar char="•"/>
            </a:pPr>
            <a:r>
              <a:rPr lang="en-US" sz="2000" b="1" i="0" dirty="0">
                <a:solidFill>
                  <a:srgbClr val="000000"/>
                </a:solidFill>
                <a:effectLst/>
                <a:highlight>
                  <a:srgbClr val="FFFFFF"/>
                </a:highlight>
                <a:latin typeface="freight-sans-pro"/>
              </a:rPr>
              <a:t>To delete a remote branch, run this command:</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push origin --delete my-branch-name</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To delete a local branch, run either of these commands:</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branch -d my-branch-name</a:t>
            </a:r>
          </a:p>
          <a:p>
            <a:pPr marL="742950" lvl="1" indent="-285750" algn="l">
              <a:buFont typeface="Arial" panose="020B0604020202020204" pitchFamily="34" charset="0"/>
              <a:buChar char="•"/>
            </a:pPr>
            <a:r>
              <a:rPr lang="en-US" sz="2000" b="1" i="0" dirty="0">
                <a:solidFill>
                  <a:srgbClr val="000000"/>
                </a:solidFill>
                <a:effectLst/>
                <a:highlight>
                  <a:srgbClr val="FFFFFF"/>
                </a:highlight>
                <a:latin typeface="freight-sans-pro"/>
              </a:rPr>
              <a:t>git branch -D my-branch-name</a:t>
            </a:r>
          </a:p>
          <a:p>
            <a:pPr algn="l">
              <a:buFont typeface="Arial" panose="020B0604020202020204" pitchFamily="34" charset="0"/>
              <a:buChar char="•"/>
            </a:pPr>
            <a:r>
              <a:rPr lang="en-US" sz="2000" b="1" i="0" dirty="0">
                <a:solidFill>
                  <a:srgbClr val="000000"/>
                </a:solidFill>
                <a:effectLst/>
                <a:highlight>
                  <a:srgbClr val="FFFFFF"/>
                </a:highlight>
                <a:latin typeface="freight-sans-pro"/>
              </a:rPr>
              <a:t>NOTE: The -d option only deletes the branch if it has already been merged. The -D option is a shortcut for --delete --force, which deletes the branch irrespective of its merged status.</a:t>
            </a:r>
          </a:p>
          <a:p>
            <a:pPr marL="742950" lvl="1" indent="-285750" algn="l">
              <a:buFont typeface="Arial" panose="020B0604020202020204" pitchFamily="34" charset="0"/>
              <a:buChar char="•"/>
            </a:pPr>
            <a:endParaRPr lang="en-US" sz="2000" b="1" i="0" dirty="0">
              <a:solidFill>
                <a:srgbClr val="000000"/>
              </a:solidFill>
              <a:effectLst/>
              <a:highlight>
                <a:srgbClr val="FFFFFF"/>
              </a:highlight>
              <a:latin typeface="freight-sans-pro"/>
            </a:endParaRPr>
          </a:p>
        </p:txBody>
      </p:sp>
    </p:spTree>
    <p:extLst>
      <p:ext uri="{BB962C8B-B14F-4D97-AF65-F5344CB8AC3E}">
        <p14:creationId xmlns:p14="http://schemas.microsoft.com/office/powerpoint/2010/main" val="2194330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3196653" y="347485"/>
            <a:ext cx="6093500" cy="523220"/>
          </a:xfrm>
          <a:prstGeom prst="rect">
            <a:avLst/>
          </a:prstGeom>
          <a:noFill/>
        </p:spPr>
        <p:txBody>
          <a:bodyPr wrap="square">
            <a:spAutoFit/>
          </a:bodyPr>
          <a:lstStyle/>
          <a:p>
            <a:r>
              <a:rPr lang="en-IN" sz="2800" b="1" dirty="0"/>
              <a:t>Git remote add origin and Git push </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8" name="TextBox 7">
            <a:extLst>
              <a:ext uri="{FF2B5EF4-FFF2-40B4-BE49-F238E27FC236}">
                <a16:creationId xmlns:a16="http://schemas.microsoft.com/office/drawing/2014/main" id="{3D7DC0E1-F1F9-AD79-D046-EACF158622BE}"/>
              </a:ext>
            </a:extLst>
          </p:cNvPr>
          <p:cNvSpPr txBox="1"/>
          <p:nvPr/>
        </p:nvSpPr>
        <p:spPr>
          <a:xfrm>
            <a:off x="1023079" y="1438179"/>
            <a:ext cx="10204554" cy="2554545"/>
          </a:xfrm>
          <a:prstGeom prst="rect">
            <a:avLst/>
          </a:prstGeom>
          <a:noFill/>
        </p:spPr>
        <p:txBody>
          <a:bodyPr wrap="square">
            <a:spAutoFit/>
          </a:bodyPr>
          <a:lstStyle/>
          <a:p>
            <a:r>
              <a:rPr lang="en-IN" sz="2000" b="1" dirty="0"/>
              <a:t>When you do git push -u origin main, what it means is "push everything from my local master to the remote named origin". </a:t>
            </a:r>
          </a:p>
          <a:p>
            <a:endParaRPr lang="en-IN" sz="2000" b="1" dirty="0"/>
          </a:p>
          <a:p>
            <a:endParaRPr lang="en-IN" sz="2000" b="1" dirty="0"/>
          </a:p>
          <a:p>
            <a:pPr marL="285750" indent="-285750">
              <a:buFont typeface="Arial" panose="020B0604020202020204" pitchFamily="34" charset="0"/>
              <a:buChar char="•"/>
            </a:pPr>
            <a:r>
              <a:rPr lang="en-IN" sz="2000" b="1" dirty="0"/>
              <a:t>git remote add origin </a:t>
            </a:r>
            <a:r>
              <a:rPr lang="en-IN" sz="2000" b="1" dirty="0">
                <a:hlinkClick r:id="rId2"/>
              </a:rPr>
              <a:t>https://github.com/HarshaKGit/ExcelrSeleniumRepo.git</a:t>
            </a:r>
            <a:endParaRPr lang="en-IN" sz="2000" b="1" dirty="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git push -u origin main</a:t>
            </a:r>
          </a:p>
          <a:p>
            <a:endParaRPr lang="en-IN" sz="2000" b="1" dirty="0"/>
          </a:p>
        </p:txBody>
      </p:sp>
    </p:spTree>
    <p:extLst>
      <p:ext uri="{BB962C8B-B14F-4D97-AF65-F5344CB8AC3E}">
        <p14:creationId xmlns:p14="http://schemas.microsoft.com/office/powerpoint/2010/main" val="2636354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5" name="TextBox 4">
            <a:extLst>
              <a:ext uri="{FF2B5EF4-FFF2-40B4-BE49-F238E27FC236}">
                <a16:creationId xmlns:a16="http://schemas.microsoft.com/office/drawing/2014/main" id="{E851449A-73DE-183B-8500-B691E2D76299}"/>
              </a:ext>
            </a:extLst>
          </p:cNvPr>
          <p:cNvSpPr txBox="1"/>
          <p:nvPr/>
        </p:nvSpPr>
        <p:spPr>
          <a:xfrm>
            <a:off x="4995473" y="482396"/>
            <a:ext cx="6093500" cy="523220"/>
          </a:xfrm>
          <a:prstGeom prst="rect">
            <a:avLst/>
          </a:prstGeom>
          <a:noFill/>
        </p:spPr>
        <p:txBody>
          <a:bodyPr wrap="square">
            <a:spAutoFit/>
          </a:bodyPr>
          <a:lstStyle/>
          <a:p>
            <a:r>
              <a:rPr lang="en-IN" sz="2800" b="1" dirty="0"/>
              <a:t>Git merging</a:t>
            </a: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8" name="TextBox 7">
            <a:extLst>
              <a:ext uri="{FF2B5EF4-FFF2-40B4-BE49-F238E27FC236}">
                <a16:creationId xmlns:a16="http://schemas.microsoft.com/office/drawing/2014/main" id="{3D7DC0E1-F1F9-AD79-D046-EACF158622BE}"/>
              </a:ext>
            </a:extLst>
          </p:cNvPr>
          <p:cNvSpPr txBox="1"/>
          <p:nvPr/>
        </p:nvSpPr>
        <p:spPr>
          <a:xfrm>
            <a:off x="1023079" y="1438179"/>
            <a:ext cx="10204554" cy="4708981"/>
          </a:xfrm>
          <a:prstGeom prst="rect">
            <a:avLst/>
          </a:prstGeom>
          <a:noFill/>
        </p:spPr>
        <p:txBody>
          <a:bodyPr wrap="square">
            <a:spAutoFit/>
          </a:bodyPr>
          <a:lstStyle/>
          <a:p>
            <a:pPr marL="0" indent="0">
              <a:buNone/>
            </a:pPr>
            <a:r>
              <a:rPr lang="en-IN" sz="2000" b="1" dirty="0">
                <a:solidFill>
                  <a:srgbClr val="182228"/>
                </a:solidFill>
              </a:rPr>
              <a:t>Git Merge Branch</a:t>
            </a:r>
          </a:p>
          <a:p>
            <a:pPr marL="0" indent="0">
              <a:buNone/>
            </a:pPr>
            <a:endParaRPr lang="en-IN" sz="2000" b="1" dirty="0">
              <a:solidFill>
                <a:srgbClr val="182228"/>
              </a:solidFill>
            </a:endParaRPr>
          </a:p>
          <a:p>
            <a:pPr marL="0" indent="0">
              <a:buNone/>
            </a:pPr>
            <a:endParaRPr lang="en-IN" sz="2000" b="1" dirty="0">
              <a:solidFill>
                <a:srgbClr val="182228"/>
              </a:solidFill>
            </a:endParaRPr>
          </a:p>
          <a:p>
            <a:pPr marL="0" indent="0">
              <a:buNone/>
            </a:pPr>
            <a:r>
              <a:rPr lang="en-US" sz="2000" b="1" dirty="0">
                <a:solidFill>
                  <a:srgbClr val="212529"/>
                </a:solidFill>
              </a:rPr>
              <a:t>We create Branches to work separately on a feature without disturbing the main stable branch, also known as the master branch.</a:t>
            </a:r>
          </a:p>
          <a:p>
            <a:pPr marL="0" indent="0">
              <a:buNone/>
            </a:pPr>
            <a:endParaRPr lang="en-US" sz="2000" b="1" dirty="0">
              <a:solidFill>
                <a:srgbClr val="212529"/>
              </a:solidFill>
            </a:endParaRPr>
          </a:p>
          <a:p>
            <a:pPr marL="0" indent="0">
              <a:buNone/>
            </a:pPr>
            <a:r>
              <a:rPr lang="en-US" sz="2000" b="1" dirty="0">
                <a:solidFill>
                  <a:srgbClr val="212529"/>
                </a:solidFill>
              </a:rPr>
              <a:t> The branches are to be get merged.</a:t>
            </a:r>
          </a:p>
          <a:p>
            <a:pPr marL="0" indent="0">
              <a:buNone/>
            </a:pPr>
            <a:endParaRPr lang="en-US" sz="2000" b="1" dirty="0">
              <a:solidFill>
                <a:srgbClr val="212529"/>
              </a:solidFill>
            </a:endParaRPr>
          </a:p>
          <a:p>
            <a:pPr marL="0" indent="0">
              <a:buNone/>
            </a:pPr>
            <a:r>
              <a:rPr lang="en-US" sz="2000" b="1" dirty="0">
                <a:solidFill>
                  <a:srgbClr val="212529"/>
                </a:solidFill>
              </a:rPr>
              <a:t> We create them so that they can merge after finishing work on them.</a:t>
            </a:r>
          </a:p>
          <a:p>
            <a:pPr marL="0" indent="0">
              <a:buNone/>
            </a:pPr>
            <a:endParaRPr lang="en-US" sz="2000" b="1" dirty="0">
              <a:solidFill>
                <a:srgbClr val="212529"/>
              </a:solidFill>
            </a:endParaRPr>
          </a:p>
          <a:p>
            <a:pPr marL="0" indent="0">
              <a:buNone/>
            </a:pPr>
            <a:r>
              <a:rPr lang="en-US" sz="2000" b="1" dirty="0">
                <a:solidFill>
                  <a:srgbClr val="212529"/>
                </a:solidFill>
              </a:rPr>
              <a:t> Merging a branch into the master branch symbolizes that the feature you were developing into that branch is complete and tested and is now ready to be a part of the software.</a:t>
            </a:r>
          </a:p>
          <a:p>
            <a:pPr marL="0" indent="0">
              <a:buNone/>
            </a:pPr>
            <a:endParaRPr lang="en-US" sz="2000" b="1" dirty="0">
              <a:solidFill>
                <a:srgbClr val="212529"/>
              </a:solidFill>
            </a:endParaRPr>
          </a:p>
          <a:p>
            <a:pPr marL="0" indent="0">
              <a:buNone/>
            </a:pPr>
            <a:r>
              <a:rPr lang="de-DE" sz="2000" b="1" dirty="0"/>
              <a:t>git merge &lt;branch_name&gt;</a:t>
            </a:r>
          </a:p>
          <a:p>
            <a:endParaRPr lang="en-IN" sz="2000" b="1" dirty="0"/>
          </a:p>
        </p:txBody>
      </p:sp>
    </p:spTree>
    <p:extLst>
      <p:ext uri="{BB962C8B-B14F-4D97-AF65-F5344CB8AC3E}">
        <p14:creationId xmlns:p14="http://schemas.microsoft.com/office/powerpoint/2010/main" val="43546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299803" y="359765"/>
            <a:ext cx="10744171" cy="972514"/>
          </a:xfrm>
        </p:spPr>
        <p:txBody>
          <a:bodyPr>
            <a:normAutofit/>
          </a:bodyPr>
          <a:lstStyle/>
          <a:p>
            <a:pPr algn="l" fontAlgn="base"/>
            <a:r>
              <a:rPr lang="en-IN" sz="4000" dirty="0">
                <a:solidFill>
                  <a:schemeClr val="bg1"/>
                </a:solidFill>
              </a:rPr>
              <a:t>GITHUB Commands </a:t>
            </a:r>
            <a:endParaRPr lang="en-US" sz="4000" dirty="0">
              <a:solidFill>
                <a:schemeClr val="bg1"/>
              </a:solidFill>
            </a:endParaRPr>
          </a:p>
        </p:txBody>
      </p:sp>
      <p:sp>
        <p:nvSpPr>
          <p:cNvPr id="4" name="TextBox 3">
            <a:extLst>
              <a:ext uri="{FF2B5EF4-FFF2-40B4-BE49-F238E27FC236}">
                <a16:creationId xmlns:a16="http://schemas.microsoft.com/office/drawing/2014/main" id="{1804C514-ED29-27F6-0FA8-97FFA875672C}"/>
              </a:ext>
            </a:extLst>
          </p:cNvPr>
          <p:cNvSpPr txBox="1"/>
          <p:nvPr/>
        </p:nvSpPr>
        <p:spPr>
          <a:xfrm>
            <a:off x="1008088" y="1922089"/>
            <a:ext cx="9679899" cy="369332"/>
          </a:xfrm>
          <a:prstGeom prst="rect">
            <a:avLst/>
          </a:prstGeom>
          <a:noFill/>
        </p:spPr>
        <p:txBody>
          <a:bodyPr wrap="square">
            <a:spAutoFit/>
          </a:bodyPr>
          <a:lstStyle/>
          <a:p>
            <a:endParaRPr lang="en-US" sz="1800" b="1" dirty="0"/>
          </a:p>
        </p:txBody>
      </p:sp>
      <p:sp>
        <p:nvSpPr>
          <p:cNvPr id="8" name="TextBox 7">
            <a:extLst>
              <a:ext uri="{FF2B5EF4-FFF2-40B4-BE49-F238E27FC236}">
                <a16:creationId xmlns:a16="http://schemas.microsoft.com/office/drawing/2014/main" id="{3D7DC0E1-F1F9-AD79-D046-EACF158622BE}"/>
              </a:ext>
            </a:extLst>
          </p:cNvPr>
          <p:cNvSpPr txBox="1"/>
          <p:nvPr/>
        </p:nvSpPr>
        <p:spPr>
          <a:xfrm>
            <a:off x="1187971" y="2982166"/>
            <a:ext cx="10204554" cy="369332"/>
          </a:xfrm>
          <a:prstGeom prst="rect">
            <a:avLst/>
          </a:prstGeom>
          <a:noFill/>
        </p:spPr>
        <p:txBody>
          <a:bodyPr wrap="square">
            <a:spAutoFit/>
          </a:bodyPr>
          <a:lstStyle/>
          <a:p>
            <a:r>
              <a:rPr lang="en-IN" b="1" dirty="0"/>
              <a:t>				Thank You</a:t>
            </a:r>
          </a:p>
        </p:txBody>
      </p:sp>
    </p:spTree>
    <p:extLst>
      <p:ext uri="{BB962C8B-B14F-4D97-AF65-F5344CB8AC3E}">
        <p14:creationId xmlns:p14="http://schemas.microsoft.com/office/powerpoint/2010/main" val="65993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148022" y="573776"/>
            <a:ext cx="9895951" cy="758502"/>
          </a:xfrm>
        </p:spPr>
        <p:txBody>
          <a:bodyPr>
            <a:normAutofit/>
          </a:bodyPr>
          <a:lstStyle/>
          <a:p>
            <a:r>
              <a:rPr lang="en-IN" sz="4000" dirty="0">
                <a:solidFill>
                  <a:srgbClr val="FFFFFF"/>
                </a:solidFill>
              </a:rPr>
              <a:t>What is Version control system</a:t>
            </a:r>
          </a:p>
        </p:txBody>
      </p:sp>
      <p:sp>
        <p:nvSpPr>
          <p:cNvPr id="4" name="Content Placeholder 3">
            <a:extLst>
              <a:ext uri="{FF2B5EF4-FFF2-40B4-BE49-F238E27FC236}">
                <a16:creationId xmlns:a16="http://schemas.microsoft.com/office/drawing/2014/main" id="{DE92BA4B-1D0C-B123-F596-38F94369F210}"/>
              </a:ext>
            </a:extLst>
          </p:cNvPr>
          <p:cNvSpPr>
            <a:spLocks noGrp="1"/>
          </p:cNvSpPr>
          <p:nvPr>
            <p:ph idx="1"/>
          </p:nvPr>
        </p:nvSpPr>
        <p:spPr>
          <a:xfrm>
            <a:off x="838197" y="1704837"/>
            <a:ext cx="10515600" cy="5032375"/>
          </a:xfrm>
        </p:spPr>
        <p:txBody>
          <a:bodyPr>
            <a:noAutofit/>
          </a:bodyPr>
          <a:lstStyle/>
          <a:p>
            <a:pPr marL="0" indent="0">
              <a:buNone/>
            </a:pPr>
            <a:r>
              <a:rPr lang="en-US" sz="2000" b="1" i="0" dirty="0">
                <a:effectLst/>
              </a:rPr>
              <a:t>Version control systems are a category of software tools that helps in recording changes made to files by keeping a track of modifications done in the code.</a:t>
            </a:r>
          </a:p>
          <a:p>
            <a:pPr marL="0" indent="0">
              <a:buNone/>
            </a:pPr>
            <a:r>
              <a:rPr lang="en-US" sz="2000" b="1" dirty="0"/>
              <a:t>Benefits</a:t>
            </a:r>
          </a:p>
          <a:p>
            <a:pPr algn="l"/>
            <a:r>
              <a:rPr lang="en-US" sz="2000" b="1" i="0" dirty="0">
                <a:effectLst/>
              </a:rPr>
              <a:t>Managing and Protecting the Source Code</a:t>
            </a:r>
          </a:p>
          <a:p>
            <a:pPr algn="l"/>
            <a:r>
              <a:rPr lang="en-US" sz="2000" b="1" i="0" dirty="0">
                <a:effectLst/>
              </a:rPr>
              <a:t>The Version Control System helps manage the source code for the software team by keeping track of all the code modifications. It also protects the source code from any unintended human error and consequences.</a:t>
            </a:r>
          </a:p>
          <a:p>
            <a:pPr algn="l"/>
            <a:r>
              <a:rPr lang="en-US" sz="2000" b="1" i="0" dirty="0">
                <a:effectLst/>
              </a:rPr>
              <a:t>Keeping Track of All the Modifications Made to the Code</a:t>
            </a:r>
          </a:p>
          <a:p>
            <a:pPr algn="l"/>
            <a:r>
              <a:rPr lang="en-US" sz="2000" b="1" i="0" dirty="0">
                <a:effectLst/>
              </a:rPr>
              <a:t>The team working on the project continuously produces new source codes and keeps making amendments to the existing code. These changes are recorded for future references and can be used if ever needed in the future to discover the root cause of any problem.</a:t>
            </a:r>
          </a:p>
          <a:p>
            <a:pPr algn="l"/>
            <a:r>
              <a:rPr lang="en-US" sz="2000" b="1" i="0" dirty="0">
                <a:effectLst/>
              </a:rPr>
              <a:t>Comparing Earlier Versions of the Code</a:t>
            </a:r>
          </a:p>
          <a:p>
            <a:pPr algn="l"/>
            <a:r>
              <a:rPr lang="en-US" sz="2000" b="1" i="0" dirty="0">
                <a:effectLst/>
              </a:rPr>
              <a:t>Since all the versions of the code are saved, this makes it possible for developers to go back at any time and compare the earlier versions of the code to help fix the mistake while reducing disruption to all team members.</a:t>
            </a:r>
          </a:p>
          <a:p>
            <a:pPr algn="l"/>
            <a:endParaRPr lang="en-US" sz="2000" b="1" i="0" dirty="0">
              <a:solidFill>
                <a:srgbClr val="51565E"/>
              </a:solidFill>
              <a:effectLst/>
            </a:endParaRPr>
          </a:p>
          <a:p>
            <a:endParaRPr lang="en-US" sz="2000" b="1" dirty="0">
              <a:solidFill>
                <a:srgbClr val="273239"/>
              </a:solidFill>
            </a:endParaRPr>
          </a:p>
          <a:p>
            <a:endParaRPr lang="en-US" sz="2000" b="1" dirty="0">
              <a:solidFill>
                <a:srgbClr val="273239"/>
              </a:solidFill>
            </a:endParaRPr>
          </a:p>
          <a:p>
            <a:endParaRPr lang="en-US" sz="2000" b="1" dirty="0">
              <a:solidFill>
                <a:srgbClr val="273239"/>
              </a:solidFill>
            </a:endParaRPr>
          </a:p>
          <a:p>
            <a:endParaRPr lang="en-US" sz="2000" b="1" dirty="0">
              <a:solidFill>
                <a:srgbClr val="273239"/>
              </a:solidFill>
            </a:endParaRPr>
          </a:p>
          <a:p>
            <a:endParaRPr lang="en-IN" sz="2000" b="1" dirty="0"/>
          </a:p>
        </p:txBody>
      </p:sp>
    </p:spTree>
    <p:extLst>
      <p:ext uri="{BB962C8B-B14F-4D97-AF65-F5344CB8AC3E}">
        <p14:creationId xmlns:p14="http://schemas.microsoft.com/office/powerpoint/2010/main" val="25169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148022" y="573776"/>
            <a:ext cx="9895951" cy="758502"/>
          </a:xfrm>
        </p:spPr>
        <p:txBody>
          <a:bodyPr>
            <a:normAutofit/>
          </a:bodyPr>
          <a:lstStyle/>
          <a:p>
            <a:r>
              <a:rPr lang="en-IN" sz="4000" dirty="0">
                <a:solidFill>
                  <a:srgbClr val="FFFFFF"/>
                </a:solidFill>
              </a:rPr>
              <a:t>Types of Version control system</a:t>
            </a:r>
          </a:p>
        </p:txBody>
      </p:sp>
      <p:sp>
        <p:nvSpPr>
          <p:cNvPr id="4" name="TextBox 3">
            <a:extLst>
              <a:ext uri="{FF2B5EF4-FFF2-40B4-BE49-F238E27FC236}">
                <a16:creationId xmlns:a16="http://schemas.microsoft.com/office/drawing/2014/main" id="{CED79EAF-8D07-6FBF-71C1-255B38C059E3}"/>
              </a:ext>
            </a:extLst>
          </p:cNvPr>
          <p:cNvSpPr txBox="1"/>
          <p:nvPr/>
        </p:nvSpPr>
        <p:spPr>
          <a:xfrm>
            <a:off x="410862" y="1906054"/>
            <a:ext cx="11142705" cy="2554545"/>
          </a:xfrm>
          <a:prstGeom prst="rect">
            <a:avLst/>
          </a:prstGeom>
          <a:noFill/>
        </p:spPr>
        <p:txBody>
          <a:bodyPr wrap="square">
            <a:spAutoFit/>
          </a:bodyPr>
          <a:lstStyle/>
          <a:p>
            <a:pPr algn="ctr" fontAlgn="base"/>
            <a:r>
              <a:rPr lang="en-US" sz="2000" b="1" i="1" dirty="0">
                <a:solidFill>
                  <a:srgbClr val="273239"/>
                </a:solidFill>
                <a:effectLst/>
              </a:rPr>
              <a:t> </a:t>
            </a:r>
          </a:p>
          <a:p>
            <a:pPr algn="l" fontAlgn="base"/>
            <a:r>
              <a:rPr lang="en-US" sz="2000" b="1" i="0" dirty="0">
                <a:solidFill>
                  <a:srgbClr val="273239"/>
                </a:solidFill>
                <a:effectLst/>
              </a:rPr>
              <a:t>Types of Version Control Systems: </a:t>
            </a:r>
          </a:p>
          <a:p>
            <a:pPr algn="l" fontAlgn="base"/>
            <a:endParaRPr lang="en-US" sz="2000" b="1" i="0" dirty="0">
              <a:solidFill>
                <a:srgbClr val="273239"/>
              </a:solidFill>
              <a:effectLst/>
            </a:endParaRPr>
          </a:p>
          <a:p>
            <a:pPr algn="l" fontAlgn="base">
              <a:buFont typeface="Arial" panose="020B0604020202020204" pitchFamily="34" charset="0"/>
              <a:buChar char="•"/>
            </a:pPr>
            <a:r>
              <a:rPr lang="en-US" sz="2000" b="1" i="0" dirty="0">
                <a:solidFill>
                  <a:srgbClr val="273239"/>
                </a:solidFill>
                <a:effectLst/>
              </a:rPr>
              <a:t> Local Version Control Systems</a:t>
            </a:r>
          </a:p>
          <a:p>
            <a:pPr algn="l" fontAlgn="base">
              <a:buFont typeface="Arial" panose="020B0604020202020204" pitchFamily="34" charset="0"/>
              <a:buChar char="•"/>
            </a:pPr>
            <a:endParaRPr lang="en-US" sz="2000" b="1" i="0" dirty="0">
              <a:solidFill>
                <a:srgbClr val="273239"/>
              </a:solidFill>
              <a:effectLst/>
            </a:endParaRPr>
          </a:p>
          <a:p>
            <a:pPr algn="l" fontAlgn="base">
              <a:buFont typeface="Arial" panose="020B0604020202020204" pitchFamily="34" charset="0"/>
              <a:buChar char="•"/>
            </a:pPr>
            <a:r>
              <a:rPr lang="en-US" sz="2000" b="1" i="0" dirty="0">
                <a:solidFill>
                  <a:srgbClr val="273239"/>
                </a:solidFill>
                <a:effectLst/>
              </a:rPr>
              <a:t> Centralized Version Control Systems</a:t>
            </a:r>
          </a:p>
          <a:p>
            <a:pPr algn="l" fontAlgn="base">
              <a:buFont typeface="Arial" panose="020B0604020202020204" pitchFamily="34" charset="0"/>
              <a:buChar char="•"/>
            </a:pPr>
            <a:endParaRPr lang="en-US" sz="2000" b="1" i="0" dirty="0">
              <a:solidFill>
                <a:srgbClr val="273239"/>
              </a:solidFill>
              <a:effectLst/>
            </a:endParaRPr>
          </a:p>
          <a:p>
            <a:pPr algn="l" fontAlgn="base">
              <a:buFont typeface="Arial" panose="020B0604020202020204" pitchFamily="34" charset="0"/>
              <a:buChar char="•"/>
            </a:pPr>
            <a:r>
              <a:rPr lang="en-US" sz="2000" b="1" i="0" dirty="0">
                <a:solidFill>
                  <a:srgbClr val="273239"/>
                </a:solidFill>
                <a:effectLst/>
              </a:rPr>
              <a:t> Distributed Version Control Systems</a:t>
            </a:r>
          </a:p>
        </p:txBody>
      </p:sp>
    </p:spTree>
    <p:extLst>
      <p:ext uri="{BB962C8B-B14F-4D97-AF65-F5344CB8AC3E}">
        <p14:creationId xmlns:p14="http://schemas.microsoft.com/office/powerpoint/2010/main" val="214643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308920" y="573776"/>
            <a:ext cx="10735054" cy="758502"/>
          </a:xfrm>
        </p:spPr>
        <p:txBody>
          <a:bodyPr>
            <a:normAutofit/>
          </a:bodyPr>
          <a:lstStyle/>
          <a:p>
            <a:pPr algn="l" fontAlgn="base"/>
            <a:r>
              <a:rPr lang="en-US" sz="4000" b="0" i="0" dirty="0">
                <a:solidFill>
                  <a:schemeClr val="bg1"/>
                </a:solidFill>
                <a:effectLst/>
              </a:rPr>
              <a:t>	Local Version Control Systems</a:t>
            </a:r>
          </a:p>
        </p:txBody>
      </p:sp>
      <p:pic>
        <p:nvPicPr>
          <p:cNvPr id="4098" name="Picture 2" descr="Git - About Version Control">
            <a:extLst>
              <a:ext uri="{FF2B5EF4-FFF2-40B4-BE49-F238E27FC236}">
                <a16:creationId xmlns:a16="http://schemas.microsoft.com/office/drawing/2014/main" id="{EB262490-CB3B-20B7-B55D-E20C6E106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270" y="2243763"/>
            <a:ext cx="4442218" cy="36572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59F8D5-AD88-C468-A47C-4217FE5FFC24}"/>
              </a:ext>
            </a:extLst>
          </p:cNvPr>
          <p:cNvSpPr txBox="1"/>
          <p:nvPr/>
        </p:nvSpPr>
        <p:spPr>
          <a:xfrm>
            <a:off x="397512" y="2235377"/>
            <a:ext cx="6098058" cy="2862322"/>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73239"/>
                </a:solidFill>
                <a:effectLst/>
              </a:rPr>
              <a:t>It is one of the simplest forms and has a database that kept all the changes to files under revision control.</a:t>
            </a:r>
          </a:p>
          <a:p>
            <a:pPr marL="285750" indent="-285750">
              <a:buFont typeface="Arial" panose="020B0604020202020204" pitchFamily="34" charset="0"/>
              <a:buChar char="•"/>
            </a:pPr>
            <a:endParaRPr lang="en-US" sz="2000" b="1" i="0" dirty="0">
              <a:solidFill>
                <a:srgbClr val="273239"/>
              </a:solidFill>
              <a:effectLst/>
            </a:endParaRPr>
          </a:p>
          <a:p>
            <a:pPr marL="285750" indent="-285750">
              <a:buFont typeface="Arial" panose="020B0604020202020204" pitchFamily="34" charset="0"/>
              <a:buChar char="•"/>
            </a:pPr>
            <a:r>
              <a:rPr lang="en-US" sz="2000" b="1" i="0" dirty="0">
                <a:solidFill>
                  <a:srgbClr val="273239"/>
                </a:solidFill>
                <a:effectLst/>
              </a:rPr>
              <a:t>It keeps patch sets (differences between files) in a special format on disk. </a:t>
            </a:r>
          </a:p>
          <a:p>
            <a:pPr marL="285750" indent="-285750">
              <a:buFont typeface="Arial" panose="020B0604020202020204" pitchFamily="34" charset="0"/>
              <a:buChar char="•"/>
            </a:pPr>
            <a:endParaRPr lang="en-US" sz="2000" b="1" i="0" dirty="0">
              <a:solidFill>
                <a:srgbClr val="273239"/>
              </a:solidFill>
              <a:effectLst/>
            </a:endParaRPr>
          </a:p>
          <a:p>
            <a:pPr marL="285750" indent="-285750">
              <a:buFont typeface="Arial" panose="020B0604020202020204" pitchFamily="34" charset="0"/>
              <a:buChar char="•"/>
            </a:pPr>
            <a:r>
              <a:rPr lang="en-US" sz="2000" b="1" i="0" dirty="0">
                <a:solidFill>
                  <a:srgbClr val="273239"/>
                </a:solidFill>
                <a:effectLst/>
              </a:rPr>
              <a:t>By adding up all the patches it can then re-create what any file looked like at any point in time. </a:t>
            </a:r>
            <a:endParaRPr lang="en-IN" sz="2000" b="1" dirty="0"/>
          </a:p>
        </p:txBody>
      </p:sp>
    </p:spTree>
    <p:extLst>
      <p:ext uri="{BB962C8B-B14F-4D97-AF65-F5344CB8AC3E}">
        <p14:creationId xmlns:p14="http://schemas.microsoft.com/office/powerpoint/2010/main" val="29768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308920" y="573776"/>
            <a:ext cx="10735054" cy="758502"/>
          </a:xfrm>
        </p:spPr>
        <p:txBody>
          <a:bodyPr>
            <a:normAutofit/>
          </a:bodyPr>
          <a:lstStyle/>
          <a:p>
            <a:pPr algn="l" fontAlgn="base"/>
            <a:r>
              <a:rPr lang="en-US" sz="4000" b="0" i="0" dirty="0">
                <a:solidFill>
                  <a:schemeClr val="bg1"/>
                </a:solidFill>
                <a:effectLst/>
              </a:rPr>
              <a:t>	Distributed Version Control Systems</a:t>
            </a:r>
          </a:p>
        </p:txBody>
      </p:sp>
      <p:sp>
        <p:nvSpPr>
          <p:cNvPr id="5" name="TextBox 4">
            <a:extLst>
              <a:ext uri="{FF2B5EF4-FFF2-40B4-BE49-F238E27FC236}">
                <a16:creationId xmlns:a16="http://schemas.microsoft.com/office/drawing/2014/main" id="{F459F8D5-AD88-C468-A47C-4217FE5FFC24}"/>
              </a:ext>
            </a:extLst>
          </p:cNvPr>
          <p:cNvSpPr txBox="1"/>
          <p:nvPr/>
        </p:nvSpPr>
        <p:spPr>
          <a:xfrm>
            <a:off x="397512" y="1590741"/>
            <a:ext cx="6872718" cy="5632311"/>
          </a:xfrm>
          <a:prstGeom prst="rect">
            <a:avLst/>
          </a:prstGeom>
          <a:noFill/>
        </p:spPr>
        <p:txBody>
          <a:bodyPr wrap="square">
            <a:spAutoFit/>
          </a:bodyPr>
          <a:lstStyle/>
          <a:p>
            <a:pPr algn="l" fontAlgn="base"/>
            <a:r>
              <a:rPr lang="en-US" sz="2000" b="1" i="0" dirty="0">
                <a:effectLst/>
              </a:rPr>
              <a:t>Distributed version control systems contain multiple repositories. </a:t>
            </a:r>
          </a:p>
          <a:p>
            <a:pPr algn="l" fontAlgn="base"/>
            <a:r>
              <a:rPr lang="en-US" sz="2000" b="1" i="0" dirty="0">
                <a:effectLst/>
              </a:rPr>
              <a:t>Each user has their own repository and working copy. Just committing your changes will not give others access to your changes. </a:t>
            </a:r>
          </a:p>
          <a:p>
            <a:pPr algn="l" fontAlgn="base"/>
            <a:endParaRPr lang="en-US" sz="2000" b="1" i="0" dirty="0">
              <a:effectLst/>
            </a:endParaRPr>
          </a:p>
          <a:p>
            <a:pPr algn="l" fontAlgn="base"/>
            <a:r>
              <a:rPr lang="en-US" sz="2000" b="1" i="0" dirty="0">
                <a:effectLst/>
              </a:rPr>
              <a:t>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pPr algn="l" fontAlgn="base"/>
            <a:endParaRPr lang="en-US" sz="2000" b="1" i="0" dirty="0">
              <a:effectLst/>
            </a:endParaRPr>
          </a:p>
          <a:p>
            <a:pPr algn="l" fontAlgn="base"/>
            <a:r>
              <a:rPr lang="en-US" sz="2000" b="1" i="0" dirty="0">
                <a:effectLst/>
              </a:rPr>
              <a:t>To make your changes visible to others, 4 things are required:  </a:t>
            </a:r>
          </a:p>
          <a:p>
            <a:pPr algn="l" fontAlgn="base">
              <a:buFont typeface="Arial" panose="020B0604020202020204" pitchFamily="34" charset="0"/>
              <a:buChar char="•"/>
            </a:pPr>
            <a:r>
              <a:rPr lang="en-US" sz="2000" b="1" i="0" dirty="0">
                <a:effectLst/>
              </a:rPr>
              <a:t>You commit</a:t>
            </a:r>
          </a:p>
          <a:p>
            <a:pPr algn="l" fontAlgn="base">
              <a:buFont typeface="Arial" panose="020B0604020202020204" pitchFamily="34" charset="0"/>
              <a:buChar char="•"/>
            </a:pPr>
            <a:r>
              <a:rPr lang="en-US" sz="2000" b="1" i="0" dirty="0">
                <a:effectLst/>
              </a:rPr>
              <a:t>You push</a:t>
            </a:r>
          </a:p>
          <a:p>
            <a:pPr algn="l" fontAlgn="base">
              <a:buFont typeface="Arial" panose="020B0604020202020204" pitchFamily="34" charset="0"/>
              <a:buChar char="•"/>
            </a:pPr>
            <a:r>
              <a:rPr lang="en-US" sz="2000" b="1" i="0" dirty="0">
                <a:effectLst/>
              </a:rPr>
              <a:t>They pull</a:t>
            </a:r>
          </a:p>
          <a:p>
            <a:pPr algn="l" fontAlgn="base">
              <a:buFont typeface="Arial" panose="020B0604020202020204" pitchFamily="34" charset="0"/>
              <a:buChar char="•"/>
            </a:pPr>
            <a:r>
              <a:rPr lang="en-US" sz="2000" b="1" i="0" dirty="0">
                <a:effectLst/>
              </a:rPr>
              <a:t>They update</a:t>
            </a:r>
          </a:p>
          <a:p>
            <a:pPr marL="285750" indent="-285750">
              <a:buFont typeface="Arial" panose="020B0604020202020204" pitchFamily="34" charset="0"/>
              <a:buChar char="•"/>
            </a:pPr>
            <a:endParaRPr lang="en-IN" sz="2000" b="1" dirty="0"/>
          </a:p>
        </p:txBody>
      </p:sp>
      <p:pic>
        <p:nvPicPr>
          <p:cNvPr id="5122" name="Picture 2" descr="cvcs">
            <a:extLst>
              <a:ext uri="{FF2B5EF4-FFF2-40B4-BE49-F238E27FC236}">
                <a16:creationId xmlns:a16="http://schemas.microsoft.com/office/drawing/2014/main" id="{A4B4D9ED-F8EA-9284-91C7-43F3234A6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876" y="1906054"/>
            <a:ext cx="3984612" cy="417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7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308920" y="573776"/>
            <a:ext cx="10735054" cy="758502"/>
          </a:xfrm>
        </p:spPr>
        <p:txBody>
          <a:bodyPr>
            <a:normAutofit/>
          </a:bodyPr>
          <a:lstStyle/>
          <a:p>
            <a:pPr algn="l" fontAlgn="base"/>
            <a:r>
              <a:rPr lang="en-US" sz="4000" b="0" i="0" dirty="0">
                <a:solidFill>
                  <a:schemeClr val="bg1"/>
                </a:solidFill>
                <a:effectLst/>
              </a:rPr>
              <a:t>	Centralized Version Control Systems</a:t>
            </a:r>
          </a:p>
        </p:txBody>
      </p:sp>
      <p:sp>
        <p:nvSpPr>
          <p:cNvPr id="5" name="TextBox 4">
            <a:extLst>
              <a:ext uri="{FF2B5EF4-FFF2-40B4-BE49-F238E27FC236}">
                <a16:creationId xmlns:a16="http://schemas.microsoft.com/office/drawing/2014/main" id="{F459F8D5-AD88-C468-A47C-4217FE5FFC24}"/>
              </a:ext>
            </a:extLst>
          </p:cNvPr>
          <p:cNvSpPr txBox="1"/>
          <p:nvPr/>
        </p:nvSpPr>
        <p:spPr>
          <a:xfrm>
            <a:off x="397512" y="1830525"/>
            <a:ext cx="6098058" cy="5632311"/>
          </a:xfrm>
          <a:prstGeom prst="rect">
            <a:avLst/>
          </a:prstGeom>
          <a:noFill/>
        </p:spPr>
        <p:txBody>
          <a:bodyPr wrap="square">
            <a:spAutoFit/>
          </a:bodyPr>
          <a:lstStyle/>
          <a:p>
            <a:pPr algn="l" fontAlgn="base"/>
            <a:r>
              <a:rPr lang="en-US" sz="2000" b="1" i="0" dirty="0">
                <a:effectLst/>
              </a:rPr>
              <a:t>Centralized version control systems contain just one repository globally and every user need to commit for reflecting one’s changes in the repository.</a:t>
            </a:r>
          </a:p>
          <a:p>
            <a:pPr algn="l" fontAlgn="base"/>
            <a:endParaRPr lang="en-US" sz="2000" b="1" dirty="0"/>
          </a:p>
          <a:p>
            <a:pPr algn="l" fontAlgn="base"/>
            <a:r>
              <a:rPr lang="en-US" sz="2000" b="1" i="0" dirty="0">
                <a:effectLst/>
              </a:rPr>
              <a:t> It is possible for others to see your changes by updating. </a:t>
            </a:r>
          </a:p>
          <a:p>
            <a:pPr algn="l" fontAlgn="base"/>
            <a:endParaRPr lang="en-US" sz="2000" b="1" i="0" dirty="0">
              <a:effectLst/>
            </a:endParaRPr>
          </a:p>
          <a:p>
            <a:pPr algn="l" fontAlgn="base"/>
            <a:r>
              <a:rPr lang="en-US" sz="2000" b="1" i="0" dirty="0">
                <a:effectLst/>
              </a:rPr>
              <a:t>Two things are required to make your changes visible to others which are:  </a:t>
            </a:r>
          </a:p>
          <a:p>
            <a:pPr algn="l" fontAlgn="base"/>
            <a:endParaRPr lang="en-US" sz="2000" b="1" i="0" dirty="0">
              <a:effectLst/>
            </a:endParaRPr>
          </a:p>
          <a:p>
            <a:pPr algn="l" fontAlgn="base">
              <a:buFont typeface="Arial" panose="020B0604020202020204" pitchFamily="34" charset="0"/>
              <a:buChar char="•"/>
            </a:pPr>
            <a:r>
              <a:rPr lang="en-US" sz="2000" b="1" i="0" dirty="0">
                <a:effectLst/>
              </a:rPr>
              <a:t>You commit</a:t>
            </a:r>
          </a:p>
          <a:p>
            <a:pPr algn="l" fontAlgn="base">
              <a:buFont typeface="Arial" panose="020B0604020202020204" pitchFamily="34" charset="0"/>
              <a:buChar char="•"/>
            </a:pPr>
            <a:r>
              <a:rPr lang="en-US" sz="2000" b="1" i="0" dirty="0">
                <a:effectLst/>
              </a:rPr>
              <a:t>They update</a:t>
            </a:r>
          </a:p>
          <a:p>
            <a:pPr algn="l" fontAlgn="base">
              <a:buFont typeface="Arial" panose="020B0604020202020204" pitchFamily="34" charset="0"/>
              <a:buChar char="•"/>
            </a:pPr>
            <a:endParaRPr lang="en-US" sz="2000" b="1" dirty="0"/>
          </a:p>
          <a:p>
            <a:pPr algn="l" fontAlgn="base">
              <a:buFont typeface="Arial" panose="020B0604020202020204" pitchFamily="34" charset="0"/>
              <a:buChar char="•"/>
            </a:pPr>
            <a:r>
              <a:rPr lang="en-US" sz="2000" b="1" i="0" dirty="0">
                <a:effectLst/>
              </a:rPr>
              <a:t>The benefit of CVCS (Centralized Version Control Systems) makes collaboration amongst developers along with providing an insight to a certain extent on what everyone else is doing on the project</a:t>
            </a:r>
          </a:p>
          <a:p>
            <a:pPr marL="285750" indent="-285750">
              <a:buFont typeface="Arial" panose="020B0604020202020204" pitchFamily="34" charset="0"/>
              <a:buChar char="•"/>
            </a:pPr>
            <a:endParaRPr lang="en-IN" sz="2000" b="1" dirty="0"/>
          </a:p>
        </p:txBody>
      </p:sp>
      <p:pic>
        <p:nvPicPr>
          <p:cNvPr id="5122" name="Picture 2" descr="cvcs">
            <a:extLst>
              <a:ext uri="{FF2B5EF4-FFF2-40B4-BE49-F238E27FC236}">
                <a16:creationId xmlns:a16="http://schemas.microsoft.com/office/drawing/2014/main" id="{A4B4D9ED-F8EA-9284-91C7-43F3234A6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760" y="2113035"/>
            <a:ext cx="4821728" cy="417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064BB-0A9C-847B-4902-0DAC8760460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What is GIT</a:t>
            </a:r>
          </a:p>
        </p:txBody>
      </p:sp>
      <p:sp>
        <p:nvSpPr>
          <p:cNvPr id="4" name="Content Placeholder 3">
            <a:extLst>
              <a:ext uri="{FF2B5EF4-FFF2-40B4-BE49-F238E27FC236}">
                <a16:creationId xmlns:a16="http://schemas.microsoft.com/office/drawing/2014/main" id="{ABA06ED1-600F-A3A2-5576-9BE727FAD456}"/>
              </a:ext>
            </a:extLst>
          </p:cNvPr>
          <p:cNvSpPr>
            <a:spLocks noGrp="1"/>
          </p:cNvSpPr>
          <p:nvPr>
            <p:ph idx="1"/>
          </p:nvPr>
        </p:nvSpPr>
        <p:spPr>
          <a:xfrm>
            <a:off x="185352" y="1891970"/>
            <a:ext cx="10799068" cy="3779781"/>
          </a:xfrm>
        </p:spPr>
        <p:txBody>
          <a:bodyPr anchor="ctr">
            <a:noAutofit/>
          </a:bodyPr>
          <a:lstStyle/>
          <a:p>
            <a:r>
              <a:rPr lang="en-US" sz="2000" i="0" dirty="0">
                <a:solidFill>
                  <a:srgbClr val="273239"/>
                </a:solidFill>
                <a:effectLst/>
              </a:rPr>
              <a:t>Git is a free and open-source distributed version control system designed to handle everything from small to very large projects with speed and efficiency.</a:t>
            </a:r>
          </a:p>
          <a:p>
            <a:r>
              <a:rPr lang="en-US" sz="2000" i="0" dirty="0">
                <a:solidFill>
                  <a:srgbClr val="273239"/>
                </a:solidFill>
                <a:effectLst/>
              </a:rPr>
              <a:t>Git relies based on distributed development of software where more than one developer may have access to the source code of a specific application and can modify changes to it that may be seen by other developers.</a:t>
            </a:r>
          </a:p>
          <a:p>
            <a:r>
              <a:rPr lang="en-US" sz="2000" i="0" dirty="0">
                <a:solidFill>
                  <a:srgbClr val="273239"/>
                </a:solidFill>
                <a:effectLst/>
              </a:rPr>
              <a:t>Initially designed and developed by Linus Torvalds for Linux kernel development in 2005.</a:t>
            </a:r>
          </a:p>
          <a:p>
            <a:r>
              <a:rPr lang="en-US" sz="2000" i="0" dirty="0">
                <a:solidFill>
                  <a:srgbClr val="273239"/>
                </a:solidFill>
                <a:effectLst/>
              </a:rPr>
              <a:t>Every git working directory is a full-fledged repository with complete history and full version tracking capabilities, independent of network access or a central server.</a:t>
            </a:r>
          </a:p>
          <a:p>
            <a:r>
              <a:rPr lang="en-US" sz="2000" i="0" dirty="0">
                <a:solidFill>
                  <a:srgbClr val="273239"/>
                </a:solidFill>
                <a:effectLst/>
              </a:rPr>
              <a:t>Git allows a team of people to work together, all using the same files. And it helps the team cope up with the confusion that tends to happen when multiple people are editing the same files.</a:t>
            </a:r>
          </a:p>
          <a:p>
            <a:endParaRPr lang="en-US" sz="2000" dirty="0">
              <a:solidFill>
                <a:srgbClr val="FF0000"/>
              </a:solidFill>
            </a:endParaRPr>
          </a:p>
        </p:txBody>
      </p:sp>
    </p:spTree>
    <p:extLst>
      <p:ext uri="{BB962C8B-B14F-4D97-AF65-F5344CB8AC3E}">
        <p14:creationId xmlns:p14="http://schemas.microsoft.com/office/powerpoint/2010/main" val="272521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2766</Words>
  <Application>Microsoft Office PowerPoint</Application>
  <PresentationFormat>Widescreen</PresentationFormat>
  <Paragraphs>325</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freight-sans-pro</vt:lpstr>
      <vt:lpstr>InterVariable</vt:lpstr>
      <vt:lpstr>Office Theme</vt:lpstr>
      <vt:lpstr>   GIT / GIT HUB</vt:lpstr>
      <vt:lpstr>Agenda</vt:lpstr>
      <vt:lpstr>What is Version control system</vt:lpstr>
      <vt:lpstr>What is Version control system</vt:lpstr>
      <vt:lpstr>Types of Version control system</vt:lpstr>
      <vt:lpstr> Local Version Control Systems</vt:lpstr>
      <vt:lpstr> Distributed Version Control Systems</vt:lpstr>
      <vt:lpstr> Centralized Version Control Systems</vt:lpstr>
      <vt:lpstr>What is GIT</vt:lpstr>
      <vt:lpstr>Characteristics/Features  of GIT</vt:lpstr>
      <vt:lpstr>GIT Repositories</vt:lpstr>
      <vt:lpstr>GIT Repositories</vt:lpstr>
      <vt:lpstr>GIT Architecture</vt:lpstr>
      <vt:lpstr>GIT lifecycle</vt:lpstr>
      <vt:lpstr> GIT Installation </vt:lpstr>
      <vt:lpstr> GIT Installation </vt:lpstr>
      <vt:lpstr> GIT Installation </vt:lpstr>
      <vt:lpstr> GIT Installation </vt:lpstr>
      <vt:lpstr> GIT Installation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lpstr>GITHUB Commands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Harsha Khande</dc:creator>
  <cp:lastModifiedBy>Harsha Khande</cp:lastModifiedBy>
  <cp:revision>384</cp:revision>
  <dcterms:created xsi:type="dcterms:W3CDTF">2023-10-16T07:47:20Z</dcterms:created>
  <dcterms:modified xsi:type="dcterms:W3CDTF">2024-08-22T04:55:24Z</dcterms:modified>
</cp:coreProperties>
</file>