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933b177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933b177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b933b177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933b177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b933b1773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b933b1773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b933b1773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b933b1773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933b1773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933b1773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933b177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933b177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b933b1773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b933b1773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933b1773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933b1773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b933b177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b933b177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b933b1773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b933b1773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933b177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933b177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b933b177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b933b177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b933b1773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933b1773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b933b1773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b933b1773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b933b177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b933b177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b933b1773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b933b1773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b933b1773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b933b1773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b933b1773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b933b1773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b933b1773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b933b1773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b933b1773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b933b1773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b933b1773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b933b1773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933b177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933b177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b933b1773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b933b1773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b933b1773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b933b1773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b933b1773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b933b1773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b933b1773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b933b1773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b933b1773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b933b1773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b933b1773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b933b1773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b933b1773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b933b1773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b933b177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b933b177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b933b1773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b933b1773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b933b177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b933b177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933b177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933b177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b933b177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b933b177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b933b1773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b933b1773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6b933b1773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b933b1773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6b933b177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b933b177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b933b177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b933b177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b933b177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b933b177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b933b177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b933b177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b933b177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b933b177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b933b177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b933b177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6b933b1773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b933b1773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b933b177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933b177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933b177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933b177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933b177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933b177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b933b177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b933b177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b933b177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933b177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62" name="Google Shape;62;p1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grpSp>
        <p:nvGrpSpPr>
          <p:cNvPr id="65" name="Google Shape;65;p15"/>
          <p:cNvGrpSpPr/>
          <p:nvPr/>
        </p:nvGrpSpPr>
        <p:grpSpPr>
          <a:xfrm>
            <a:off x="6098378" y="5"/>
            <a:ext cx="3045625" cy="2030570"/>
            <a:chOff x="6098378" y="5"/>
            <a:chExt cx="3045625" cy="2030570"/>
          </a:xfrm>
        </p:grpSpPr>
        <p:sp>
          <p:nvSpPr>
            <p:cNvPr id="66" name="Google Shape;66;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72" name="Google Shape;72;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3" name="Shape 73"/>
        <p:cNvGrpSpPr/>
        <p:nvPr/>
      </p:nvGrpSpPr>
      <p:grpSpPr>
        <a:xfrm>
          <a:off x="0" y="0"/>
          <a:ext cx="0" cy="0"/>
          <a:chOff x="0" y="0"/>
          <a:chExt cx="0" cy="0"/>
        </a:xfrm>
      </p:grpSpPr>
      <p:grpSp>
        <p:nvGrpSpPr>
          <p:cNvPr id="74" name="Google Shape;74;p16"/>
          <p:cNvGrpSpPr/>
          <p:nvPr/>
        </p:nvGrpSpPr>
        <p:grpSpPr>
          <a:xfrm>
            <a:off x="0" y="3903669"/>
            <a:ext cx="9144000" cy="1239925"/>
            <a:chOff x="0" y="3903669"/>
            <a:chExt cx="9144000" cy="1239925"/>
          </a:xfrm>
        </p:grpSpPr>
        <p:sp>
          <p:nvSpPr>
            <p:cNvPr id="75" name="Google Shape;75;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3" name="Shape 83"/>
        <p:cNvGrpSpPr/>
        <p:nvPr/>
      </p:nvGrpSpPr>
      <p:grpSpPr>
        <a:xfrm>
          <a:off x="0" y="0"/>
          <a:ext cx="0" cy="0"/>
          <a:chOff x="0" y="0"/>
          <a:chExt cx="0" cy="0"/>
        </a:xfrm>
      </p:grpSpPr>
      <p:sp>
        <p:nvSpPr>
          <p:cNvPr id="84" name="Google Shape;8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7" name="Google Shape;87;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 name="Shape 88"/>
        <p:cNvGrpSpPr/>
        <p:nvPr/>
      </p:nvGrpSpPr>
      <p:grpSpPr>
        <a:xfrm>
          <a:off x="0" y="0"/>
          <a:ext cx="0" cy="0"/>
          <a:chOff x="0" y="0"/>
          <a:chExt cx="0" cy="0"/>
        </a:xfrm>
      </p:grpSpPr>
      <p:sp>
        <p:nvSpPr>
          <p:cNvPr id="89" name="Google Shape;8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9"/>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4" name="Google Shape;94;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95"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3" name="Google Shape;103;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7" name="Google Shape;107;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8" name="Google Shape;108;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Google Shape;109;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10" name="Google Shape;110;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13" name="Google Shape;113;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14"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23" name="Google Shape;123;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latentflip.com/loupe/?code=c2V0VGltZW91dChmdW5jdGlvbiB0aW1lb3V0KCkgewogICAgY29uc29sZS5sb2coIkNsaWNrIHRoZSBidXR0b24hIik7Cn0sIDUwMDApOwoK!!!PGJ1dHRvbj5DbGljayBtZSE8L2J1dHRvbj4%3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8.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Working With 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291325"/>
            <a:ext cx="85206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Based Structure</a:t>
            </a:r>
            <a:endParaRPr/>
          </a:p>
        </p:txBody>
      </p:sp>
      <p:sp>
        <p:nvSpPr>
          <p:cNvPr id="180" name="Google Shape;180;p34"/>
          <p:cNvSpPr txBox="1"/>
          <p:nvPr>
            <p:ph idx="1" type="body"/>
          </p:nvPr>
        </p:nvSpPr>
        <p:spPr>
          <a:xfrm>
            <a:off x="261475" y="1195450"/>
            <a:ext cx="85206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Separation of Concern is on the basis of Components</a:t>
            </a:r>
            <a:endParaRPr sz="1400">
              <a:solidFill>
                <a:srgbClr val="000000"/>
              </a:solidFill>
              <a:latin typeface="Calibri"/>
              <a:ea typeface="Calibri"/>
              <a:cs typeface="Calibri"/>
              <a:sym typeface="Calibri"/>
            </a:endParaRPr>
          </a:p>
          <a:p>
            <a:pPr indent="0" lvl="0" marL="0" rtl="0" algn="l">
              <a:spcBef>
                <a:spcPts val="1600"/>
              </a:spcBef>
              <a:spcAft>
                <a:spcPts val="0"/>
              </a:spcAft>
              <a:buNone/>
            </a:pPr>
            <a:r>
              <a:rPr lang="en" sz="1400">
                <a:solidFill>
                  <a:srgbClr val="000000"/>
                </a:solidFill>
                <a:latin typeface="Calibri"/>
                <a:ea typeface="Calibri"/>
                <a:cs typeface="Calibri"/>
                <a:sym typeface="Calibri"/>
              </a:rPr>
              <a:t>React separates application into multiple components</a:t>
            </a:r>
            <a:endParaRPr sz="1400">
              <a:solidFill>
                <a:srgbClr val="000000"/>
              </a:solidFill>
              <a:latin typeface="Calibri"/>
              <a:ea typeface="Calibri"/>
              <a:cs typeface="Calibri"/>
              <a:sym typeface="Calibri"/>
            </a:endParaRPr>
          </a:p>
          <a:p>
            <a:pPr indent="0" lvl="0" marL="0" rtl="0" algn="l">
              <a:spcBef>
                <a:spcPts val="1600"/>
              </a:spcBef>
              <a:spcAft>
                <a:spcPts val="0"/>
              </a:spcAft>
              <a:buNone/>
            </a:pPr>
            <a:r>
              <a:rPr lang="en" sz="1400">
                <a:solidFill>
                  <a:srgbClr val="000000"/>
                </a:solidFill>
                <a:latin typeface="Calibri"/>
                <a:ea typeface="Calibri"/>
                <a:cs typeface="Calibri"/>
                <a:sym typeface="Calibri"/>
              </a:rPr>
              <a:t>The application is not segregated on the basis of:</a:t>
            </a:r>
            <a:endParaRPr sz="1400">
              <a:solidFill>
                <a:srgbClr val="000000"/>
              </a:solidFill>
              <a:latin typeface="Calibri"/>
              <a:ea typeface="Calibri"/>
              <a:cs typeface="Calibri"/>
              <a:sym typeface="Calibri"/>
            </a:endParaRPr>
          </a:p>
          <a:p>
            <a:pPr indent="-317500" lvl="0" marL="457200" rtl="0" algn="l">
              <a:spcBef>
                <a:spcPts val="160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Scripts</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Styling</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Templates</a:t>
            </a:r>
            <a:endParaRPr sz="1400">
              <a:solidFill>
                <a:srgbClr val="000000"/>
              </a:solidFill>
              <a:latin typeface="Calibri"/>
              <a:ea typeface="Calibri"/>
              <a:cs typeface="Calibri"/>
              <a:sym typeface="Calibri"/>
            </a:endParaRPr>
          </a:p>
          <a:p>
            <a:pPr indent="0" lvl="0" marL="0" rtl="0" algn="l">
              <a:spcBef>
                <a:spcPts val="1600"/>
              </a:spcBef>
              <a:spcAft>
                <a:spcPts val="0"/>
              </a:spcAft>
              <a:buNone/>
            </a:pPr>
            <a:r>
              <a:rPr lang="en" sz="1400">
                <a:solidFill>
                  <a:srgbClr val="000000"/>
                </a:solidFill>
                <a:latin typeface="Calibri"/>
                <a:ea typeface="Calibri"/>
                <a:cs typeface="Calibri"/>
                <a:sym typeface="Calibri"/>
              </a:rPr>
              <a:t>The Approach given above is more of Separation of Technologies</a:t>
            </a:r>
            <a:endParaRPr sz="1400">
              <a:solidFill>
                <a:srgbClr val="000000"/>
              </a:solidFill>
              <a:latin typeface="Calibri"/>
              <a:ea typeface="Calibri"/>
              <a:cs typeface="Calibri"/>
              <a:sym typeface="Calibri"/>
            </a:endParaRPr>
          </a:p>
          <a:p>
            <a:pPr indent="0" lvl="0" marL="0" rtl="0" algn="l">
              <a:spcBef>
                <a:spcPts val="1600"/>
              </a:spcBef>
              <a:spcAft>
                <a:spcPts val="1600"/>
              </a:spcAft>
              <a:buNone/>
            </a:pPr>
            <a:r>
              <a:rPr lang="en" sz="1400">
                <a:solidFill>
                  <a:srgbClr val="000000"/>
                </a:solidFill>
                <a:latin typeface="Calibri"/>
                <a:ea typeface="Calibri"/>
                <a:cs typeface="Calibri"/>
                <a:sym typeface="Calibri"/>
              </a:rPr>
              <a:t>Each component contains it own styling, Scripts and Templates</a:t>
            </a:r>
            <a:endParaRPr sz="14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Lightweight Library</a:t>
            </a:r>
            <a:endParaRPr/>
          </a:p>
        </p:txBody>
      </p:sp>
      <p:sp>
        <p:nvSpPr>
          <p:cNvPr id="186" name="Google Shape;186;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Calibri"/>
                <a:ea typeface="Calibri"/>
                <a:cs typeface="Calibri"/>
                <a:sym typeface="Calibri"/>
              </a:rPr>
              <a:t>React </a:t>
            </a:r>
            <a:r>
              <a:rPr lang="en" sz="1400">
                <a:latin typeface="Calibri"/>
                <a:ea typeface="Calibri"/>
                <a:cs typeface="Calibri"/>
                <a:sym typeface="Calibri"/>
              </a:rPr>
              <a:t>is a lightweight library which can support multiple other libraries:</a:t>
            </a:r>
            <a:endParaRPr sz="1400">
              <a:latin typeface="Calibri"/>
              <a:ea typeface="Calibri"/>
              <a:cs typeface="Calibri"/>
              <a:sym typeface="Calibri"/>
            </a:endParaRPr>
          </a:p>
          <a:p>
            <a:pPr indent="-317500" lvl="0" marL="457200" rtl="0" algn="l">
              <a:lnSpc>
                <a:spcPct val="150000"/>
              </a:lnSpc>
              <a:spcBef>
                <a:spcPts val="1600"/>
              </a:spcBef>
              <a:spcAft>
                <a:spcPts val="0"/>
              </a:spcAft>
              <a:buSzPts val="1400"/>
              <a:buFont typeface="Calibri"/>
              <a:buChar char="●"/>
            </a:pPr>
            <a:r>
              <a:rPr lang="en" sz="1400">
                <a:latin typeface="Calibri"/>
                <a:ea typeface="Calibri"/>
                <a:cs typeface="Calibri"/>
                <a:sym typeface="Calibri"/>
              </a:rPr>
              <a:t>Being a library, less overhead of Setup is there</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Developer can pull multiple libraries</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Example, the following libraries, can be used:</a:t>
            </a:r>
            <a:endParaRPr sz="1400">
              <a:latin typeface="Calibri"/>
              <a:ea typeface="Calibri"/>
              <a:cs typeface="Calibri"/>
              <a:sym typeface="Calibri"/>
            </a:endParaRPr>
          </a:p>
          <a:p>
            <a:pPr indent="-317500" lvl="0" marL="457200" rtl="0" algn="l">
              <a:spcBef>
                <a:spcPts val="1600"/>
              </a:spcBef>
              <a:spcAft>
                <a:spcPts val="0"/>
              </a:spcAft>
              <a:buSzPts val="1400"/>
              <a:buFont typeface="Calibri"/>
              <a:buAutoNum type="arabicPeriod"/>
            </a:pPr>
            <a:r>
              <a:rPr lang="en" sz="1400">
                <a:latin typeface="Calibri"/>
                <a:ea typeface="Calibri"/>
                <a:cs typeface="Calibri"/>
                <a:sym typeface="Calibri"/>
              </a:rPr>
              <a:t>Form Validation: “react-forms”</a:t>
            </a:r>
            <a:endParaRPr sz="1400">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 sz="1400">
                <a:latin typeface="Calibri"/>
                <a:ea typeface="Calibri"/>
                <a:cs typeface="Calibri"/>
                <a:sym typeface="Calibri"/>
              </a:rPr>
              <a:t>Routing: “react-router”</a:t>
            </a:r>
            <a:endParaRPr sz="1400">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 sz="1400">
                <a:latin typeface="Calibri"/>
                <a:ea typeface="Calibri"/>
                <a:cs typeface="Calibri"/>
                <a:sym typeface="Calibri"/>
              </a:rPr>
              <a:t>Http Requests and Response: Axios</a:t>
            </a:r>
            <a:endParaRPr sz="1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1795350"/>
            <a:ext cx="85206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React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React	</a:t>
            </a:r>
            <a:endParaRPr/>
          </a:p>
        </p:txBody>
      </p:sp>
      <p:sp>
        <p:nvSpPr>
          <p:cNvPr id="197" name="Google Shape;197;p37"/>
          <p:cNvSpPr txBox="1"/>
          <p:nvPr>
            <p:ph idx="1" type="body"/>
          </p:nvPr>
        </p:nvSpPr>
        <p:spPr>
          <a:xfrm>
            <a:off x="532175" y="1469975"/>
            <a:ext cx="8300100" cy="1947300"/>
          </a:xfrm>
          <a:prstGeom prst="rect">
            <a:avLst/>
          </a:prstGeom>
        </p:spPr>
        <p:txBody>
          <a:bodyPr anchorCtr="0" anchor="t" bIns="91425" lIns="91425" spcFirstLastPara="1" rIns="91425" wrap="square" tIns="91425">
            <a:noAutofit/>
          </a:bodyPr>
          <a:lstStyle/>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Install Node</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Run “npm install -g create-react-app”</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Run “create-react-app employee-management”</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Run “cd employee-management”</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Run “npm start” </a:t>
            </a:r>
            <a:endParaRPr sz="1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Rendering First React Element	</a:t>
            </a:r>
            <a:endParaRPr/>
          </a:p>
        </p:txBody>
      </p:sp>
      <p:sp>
        <p:nvSpPr>
          <p:cNvPr id="203" name="Google Shape;203;p38"/>
          <p:cNvSpPr txBox="1"/>
          <p:nvPr>
            <p:ph idx="1" type="body"/>
          </p:nvPr>
        </p:nvSpPr>
        <p:spPr>
          <a:xfrm>
            <a:off x="311700" y="2981175"/>
            <a:ext cx="8520600" cy="15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Controls the contents of the container node which is passed as the second argument</a:t>
            </a:r>
            <a:endParaRPr sz="1400">
              <a:solidFill>
                <a:srgbClr val="000000"/>
              </a:solidFill>
              <a:latin typeface="Calibri"/>
              <a:ea typeface="Calibri"/>
              <a:cs typeface="Calibri"/>
              <a:sym typeface="Calibri"/>
            </a:endParaRPr>
          </a:p>
          <a:p>
            <a:pPr indent="0" lvl="0" marL="0" rtl="0" algn="l">
              <a:spcBef>
                <a:spcPts val="1600"/>
              </a:spcBef>
              <a:spcAft>
                <a:spcPts val="0"/>
              </a:spcAft>
              <a:buNone/>
            </a:pPr>
            <a:r>
              <a:rPr lang="en" sz="1400">
                <a:solidFill>
                  <a:srgbClr val="000000"/>
                </a:solidFill>
                <a:latin typeface="Calibri"/>
                <a:ea typeface="Calibri"/>
                <a:cs typeface="Calibri"/>
                <a:sym typeface="Calibri"/>
              </a:rPr>
              <a:t>DOM elements inside are replaced when first called.</a:t>
            </a:r>
            <a:endParaRPr sz="1400">
              <a:solidFill>
                <a:srgbClr val="000000"/>
              </a:solidFill>
              <a:latin typeface="Calibri"/>
              <a:ea typeface="Calibri"/>
              <a:cs typeface="Calibri"/>
              <a:sym typeface="Calibri"/>
            </a:endParaRPr>
          </a:p>
          <a:p>
            <a:pPr indent="0" lvl="0" marL="0" rtl="0" algn="l">
              <a:spcBef>
                <a:spcPts val="1600"/>
              </a:spcBef>
              <a:spcAft>
                <a:spcPts val="1600"/>
              </a:spcAft>
              <a:buNone/>
            </a:pPr>
            <a:r>
              <a:rPr lang="en" sz="1400">
                <a:solidFill>
                  <a:srgbClr val="000000"/>
                </a:solidFill>
                <a:latin typeface="Calibri"/>
                <a:ea typeface="Calibri"/>
                <a:cs typeface="Calibri"/>
                <a:sym typeface="Calibri"/>
              </a:rPr>
              <a:t>Later calls use React DOM Diffing algorithm for efficient updates.</a:t>
            </a:r>
            <a:endParaRPr sz="1400">
              <a:solidFill>
                <a:srgbClr val="000000"/>
              </a:solidFill>
              <a:latin typeface="Calibri"/>
              <a:ea typeface="Calibri"/>
              <a:cs typeface="Calibri"/>
              <a:sym typeface="Calibri"/>
            </a:endParaRPr>
          </a:p>
        </p:txBody>
      </p:sp>
      <p:pic>
        <p:nvPicPr>
          <p:cNvPr id="204" name="Google Shape;204;p38"/>
          <p:cNvPicPr preferRelativeResize="0"/>
          <p:nvPr/>
        </p:nvPicPr>
        <p:blipFill>
          <a:blip r:embed="rId3">
            <a:alphaModFix/>
          </a:blip>
          <a:stretch>
            <a:fillRect/>
          </a:stretch>
        </p:blipFill>
        <p:spPr>
          <a:xfrm>
            <a:off x="311700" y="1257550"/>
            <a:ext cx="7429500" cy="1257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JSX</a:t>
            </a:r>
            <a:endParaRPr/>
          </a:p>
        </p:txBody>
      </p:sp>
      <p:sp>
        <p:nvSpPr>
          <p:cNvPr id="210" name="Google Shape;210;p39"/>
          <p:cNvSpPr txBox="1"/>
          <p:nvPr>
            <p:ph idx="1" type="body"/>
          </p:nvPr>
        </p:nvSpPr>
        <p:spPr>
          <a:xfrm>
            <a:off x="311700" y="2466825"/>
            <a:ext cx="8520600" cy="21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React embraces the fact that rendering logic is inherently coupled with other UI logic</a:t>
            </a:r>
            <a:endParaRPr sz="1300">
              <a:solidFill>
                <a:srgbClr val="000000"/>
              </a:solidFill>
              <a:latin typeface="Calibri"/>
              <a:ea typeface="Calibri"/>
              <a:cs typeface="Calibri"/>
              <a:sym typeface="Calibri"/>
            </a:endParaRPr>
          </a:p>
          <a:p>
            <a:pPr indent="0" lvl="0" marL="0" rtl="0" algn="l">
              <a:spcBef>
                <a:spcPts val="1600"/>
              </a:spcBef>
              <a:spcAft>
                <a:spcPts val="0"/>
              </a:spcAft>
              <a:buNone/>
            </a:pPr>
            <a:r>
              <a:rPr lang="en" sz="1300">
                <a:solidFill>
                  <a:srgbClr val="000000"/>
                </a:solidFill>
                <a:latin typeface="Calibri"/>
                <a:ea typeface="Calibri"/>
                <a:cs typeface="Calibri"/>
                <a:sym typeface="Calibri"/>
              </a:rPr>
              <a:t>Templates are not segregated into different files</a:t>
            </a:r>
            <a:endParaRPr sz="1300">
              <a:solidFill>
                <a:srgbClr val="000000"/>
              </a:solidFill>
              <a:latin typeface="Calibri"/>
              <a:ea typeface="Calibri"/>
              <a:cs typeface="Calibri"/>
              <a:sym typeface="Calibri"/>
            </a:endParaRPr>
          </a:p>
          <a:p>
            <a:pPr indent="0" lvl="0" marL="0" rtl="0" algn="l">
              <a:spcBef>
                <a:spcPts val="1600"/>
              </a:spcBef>
              <a:spcAft>
                <a:spcPts val="0"/>
              </a:spcAft>
              <a:buNone/>
            </a:pPr>
            <a:r>
              <a:rPr lang="en" sz="1300">
                <a:solidFill>
                  <a:srgbClr val="000000"/>
                </a:solidFill>
                <a:latin typeface="Calibri"/>
                <a:ea typeface="Calibri"/>
                <a:cs typeface="Calibri"/>
                <a:sym typeface="Calibri"/>
              </a:rPr>
              <a:t>The syntax stated in neither String not HTML</a:t>
            </a:r>
            <a:endParaRPr sz="1300">
              <a:solidFill>
                <a:srgbClr val="000000"/>
              </a:solidFill>
              <a:latin typeface="Calibri"/>
              <a:ea typeface="Calibri"/>
              <a:cs typeface="Calibri"/>
              <a:sym typeface="Calibri"/>
            </a:endParaRPr>
          </a:p>
          <a:p>
            <a:pPr indent="0" lvl="0" marL="0" rtl="0" algn="l">
              <a:spcBef>
                <a:spcPts val="1600"/>
              </a:spcBef>
              <a:spcAft>
                <a:spcPts val="0"/>
              </a:spcAft>
              <a:buNone/>
            </a:pPr>
            <a:r>
              <a:rPr lang="en" sz="1300">
                <a:solidFill>
                  <a:srgbClr val="000000"/>
                </a:solidFill>
                <a:latin typeface="Calibri"/>
                <a:ea typeface="Calibri"/>
                <a:cs typeface="Calibri"/>
                <a:sym typeface="Calibri"/>
              </a:rPr>
              <a:t>It is called JSX, and it is a Syntax Extension to JavaScript.</a:t>
            </a:r>
            <a:endParaRPr sz="1300">
              <a:solidFill>
                <a:srgbClr val="000000"/>
              </a:solidFill>
              <a:latin typeface="Calibri"/>
              <a:ea typeface="Calibri"/>
              <a:cs typeface="Calibri"/>
              <a:sym typeface="Calibri"/>
            </a:endParaRPr>
          </a:p>
          <a:p>
            <a:pPr indent="0" lvl="0" marL="0" rtl="0" algn="l">
              <a:spcBef>
                <a:spcPts val="1600"/>
              </a:spcBef>
              <a:spcAft>
                <a:spcPts val="1600"/>
              </a:spcAft>
              <a:buNone/>
            </a:pPr>
            <a:r>
              <a:rPr lang="en" sz="1300">
                <a:solidFill>
                  <a:srgbClr val="000000"/>
                </a:solidFill>
                <a:latin typeface="Calibri"/>
                <a:ea typeface="Calibri"/>
                <a:cs typeface="Calibri"/>
                <a:sym typeface="Calibri"/>
              </a:rPr>
              <a:t>JSX may remind you of a template language, but it comes with the full power of JavaScript.</a:t>
            </a:r>
            <a:endParaRPr sz="1300">
              <a:solidFill>
                <a:srgbClr val="000000"/>
              </a:solidFill>
              <a:latin typeface="Calibri"/>
              <a:ea typeface="Calibri"/>
              <a:cs typeface="Calibri"/>
              <a:sym typeface="Calibri"/>
            </a:endParaRPr>
          </a:p>
        </p:txBody>
      </p:sp>
      <p:pic>
        <p:nvPicPr>
          <p:cNvPr id="211" name="Google Shape;211;p39"/>
          <p:cNvPicPr preferRelativeResize="0"/>
          <p:nvPr/>
        </p:nvPicPr>
        <p:blipFill>
          <a:blip r:embed="rId3">
            <a:alphaModFix/>
          </a:blip>
          <a:stretch>
            <a:fillRect/>
          </a:stretch>
        </p:blipFill>
        <p:spPr>
          <a:xfrm>
            <a:off x="399300" y="1328750"/>
            <a:ext cx="5286375" cy="61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Automatic Semicolon Insertion</a:t>
            </a:r>
            <a:endParaRPr/>
          </a:p>
        </p:txBody>
      </p:sp>
      <p:pic>
        <p:nvPicPr>
          <p:cNvPr id="217" name="Google Shape;217;p40"/>
          <p:cNvPicPr preferRelativeResize="0"/>
          <p:nvPr/>
        </p:nvPicPr>
        <p:blipFill>
          <a:blip r:embed="rId3">
            <a:alphaModFix/>
          </a:blip>
          <a:stretch>
            <a:fillRect/>
          </a:stretch>
        </p:blipFill>
        <p:spPr>
          <a:xfrm>
            <a:off x="605050" y="1447950"/>
            <a:ext cx="3247144" cy="215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in Multi Line</a:t>
            </a:r>
            <a:endParaRPr/>
          </a:p>
        </p:txBody>
      </p:sp>
      <p:sp>
        <p:nvSpPr>
          <p:cNvPr id="223" name="Google Shape;223;p41"/>
          <p:cNvSpPr txBox="1"/>
          <p:nvPr>
            <p:ph idx="1" type="body"/>
          </p:nvPr>
        </p:nvSpPr>
        <p:spPr>
          <a:xfrm>
            <a:off x="311700" y="3258925"/>
            <a:ext cx="8520600" cy="13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JSX Template Extends to multiple Lines it is enclosed within “Brackets”</a:t>
            </a:r>
            <a:endParaRPr/>
          </a:p>
          <a:p>
            <a:pPr indent="0" lvl="0" marL="0" rtl="0" algn="l">
              <a:spcBef>
                <a:spcPts val="1600"/>
              </a:spcBef>
              <a:spcAft>
                <a:spcPts val="1600"/>
              </a:spcAft>
              <a:buNone/>
            </a:pPr>
            <a:r>
              <a:rPr lang="en"/>
              <a:t>JavaScript has got Automatic Semicolon Insertion by default.</a:t>
            </a:r>
            <a:endParaRPr/>
          </a:p>
        </p:txBody>
      </p:sp>
      <p:pic>
        <p:nvPicPr>
          <p:cNvPr id="224" name="Google Shape;224;p41"/>
          <p:cNvPicPr preferRelativeResize="0"/>
          <p:nvPr/>
        </p:nvPicPr>
        <p:blipFill>
          <a:blip r:embed="rId3">
            <a:alphaModFix/>
          </a:blip>
          <a:stretch>
            <a:fillRect/>
          </a:stretch>
        </p:blipFill>
        <p:spPr>
          <a:xfrm>
            <a:off x="311688" y="1437738"/>
            <a:ext cx="7248525" cy="166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19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Stateless Components		</a:t>
            </a:r>
            <a:endParaRPr/>
          </a:p>
        </p:txBody>
      </p:sp>
      <p:sp>
        <p:nvSpPr>
          <p:cNvPr id="230" name="Google Shape;230;p42"/>
          <p:cNvSpPr txBox="1"/>
          <p:nvPr>
            <p:ph idx="1" type="body"/>
          </p:nvPr>
        </p:nvSpPr>
        <p:spPr>
          <a:xfrm>
            <a:off x="311700" y="1612075"/>
            <a:ext cx="8520600" cy="2966400"/>
          </a:xfrm>
          <a:prstGeom prst="rect">
            <a:avLst/>
          </a:prstGeom>
        </p:spPr>
        <p:txBody>
          <a:bodyPr anchorCtr="0" anchor="t" bIns="91425" lIns="91425" spcFirstLastPara="1" rIns="91425" wrap="square" tIns="91425">
            <a:noAutofit/>
          </a:bodyPr>
          <a:lstStyle/>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Components created using “functions” are stateless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These components extracts the state from the parent Elements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The parent Component passes data to the Child Component</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The Child component can access the Parent Component data using “props”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“Props” are read only properties.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Any attempt to update them will lead to an Error Condition</a:t>
            </a:r>
            <a:endParaRPr sz="1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43"/>
          <p:cNvPicPr preferRelativeResize="0"/>
          <p:nvPr/>
        </p:nvPicPr>
        <p:blipFill>
          <a:blip r:embed="rId3">
            <a:alphaModFix/>
          </a:blip>
          <a:stretch>
            <a:fillRect/>
          </a:stretch>
        </p:blipFill>
        <p:spPr>
          <a:xfrm>
            <a:off x="739875" y="1171500"/>
            <a:ext cx="7534275" cy="233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962300" y="1965475"/>
            <a:ext cx="7869900" cy="9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Single Threaded Architecture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Separation of Concerns in React</a:t>
            </a:r>
            <a:endParaRPr/>
          </a:p>
        </p:txBody>
      </p:sp>
      <p:sp>
        <p:nvSpPr>
          <p:cNvPr id="241" name="Google Shape;241;p44"/>
          <p:cNvSpPr txBox="1"/>
          <p:nvPr>
            <p:ph idx="1" type="body"/>
          </p:nvPr>
        </p:nvSpPr>
        <p:spPr>
          <a:xfrm>
            <a:off x="311700" y="1223150"/>
            <a:ext cx="8520600" cy="97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Char char="●"/>
            </a:pPr>
            <a:r>
              <a:rPr lang="en" sz="1300">
                <a:solidFill>
                  <a:srgbClr val="000000"/>
                </a:solidFill>
              </a:rPr>
              <a:t>Instead of artificially separating technologies by putting markup and logic in separate files</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React separates concerns with loosely coupled units called “components” that contain both	</a:t>
            </a:r>
            <a:endParaRPr sz="1300">
              <a:solidFill>
                <a:srgbClr val="000000"/>
              </a:solidFill>
            </a:endParaRPr>
          </a:p>
          <a:p>
            <a:pPr indent="0" lvl="0" marL="0" rtl="0" algn="l">
              <a:lnSpc>
                <a:spcPct val="150000"/>
              </a:lnSpc>
              <a:spcBef>
                <a:spcPts val="1600"/>
              </a:spcBef>
              <a:spcAft>
                <a:spcPts val="0"/>
              </a:spcAft>
              <a:buNone/>
            </a:pPr>
            <a:r>
              <a:t/>
            </a:r>
            <a:endParaRPr sz="1300">
              <a:solidFill>
                <a:srgbClr val="000000"/>
              </a:solidFill>
            </a:endParaRPr>
          </a:p>
          <a:p>
            <a:pPr indent="0" lvl="0" marL="0" rtl="0" algn="l">
              <a:lnSpc>
                <a:spcPct val="150000"/>
              </a:lnSpc>
              <a:spcBef>
                <a:spcPts val="1600"/>
              </a:spcBef>
              <a:spcAft>
                <a:spcPts val="1600"/>
              </a:spcAft>
              <a:buNone/>
            </a:pPr>
            <a:r>
              <a:t/>
            </a:r>
            <a:endParaRPr sz="1300">
              <a:solidFill>
                <a:srgbClr val="000000"/>
              </a:solidFill>
            </a:endParaRPr>
          </a:p>
        </p:txBody>
      </p:sp>
      <p:pic>
        <p:nvPicPr>
          <p:cNvPr id="242" name="Google Shape;242;p44"/>
          <p:cNvPicPr preferRelativeResize="0"/>
          <p:nvPr/>
        </p:nvPicPr>
        <p:blipFill>
          <a:blip r:embed="rId3">
            <a:alphaModFix/>
          </a:blip>
          <a:stretch>
            <a:fillRect/>
          </a:stretch>
        </p:blipFill>
        <p:spPr>
          <a:xfrm>
            <a:off x="430150" y="2099300"/>
            <a:ext cx="6939372" cy="264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264925"/>
            <a:ext cx="8520600" cy="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Styles to Elements</a:t>
            </a:r>
            <a:endParaRPr/>
          </a:p>
        </p:txBody>
      </p:sp>
      <p:pic>
        <p:nvPicPr>
          <p:cNvPr id="248" name="Google Shape;248;p45"/>
          <p:cNvPicPr preferRelativeResize="0"/>
          <p:nvPr/>
        </p:nvPicPr>
        <p:blipFill>
          <a:blip r:embed="rId3">
            <a:alphaModFix/>
          </a:blip>
          <a:stretch>
            <a:fillRect/>
          </a:stretch>
        </p:blipFill>
        <p:spPr>
          <a:xfrm>
            <a:off x="419875" y="1170200"/>
            <a:ext cx="4075550" cy="3459749"/>
          </a:xfrm>
          <a:prstGeom prst="rect">
            <a:avLst/>
          </a:prstGeom>
          <a:noFill/>
          <a:ln>
            <a:noFill/>
          </a:ln>
        </p:spPr>
      </p:pic>
      <p:sp>
        <p:nvSpPr>
          <p:cNvPr id="249" name="Google Shape;249;p45"/>
          <p:cNvSpPr txBox="1"/>
          <p:nvPr/>
        </p:nvSpPr>
        <p:spPr>
          <a:xfrm>
            <a:off x="4861525" y="1184275"/>
            <a:ext cx="4075500" cy="24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Inline Css to the Element</a:t>
            </a:r>
            <a:endParaRPr/>
          </a:p>
        </p:txBody>
      </p:sp>
      <p:sp>
        <p:nvSpPr>
          <p:cNvPr id="255" name="Google Shape;255;p46"/>
          <p:cNvSpPr txBox="1"/>
          <p:nvPr>
            <p:ph idx="1" type="body"/>
          </p:nvPr>
        </p:nvSpPr>
        <p:spPr>
          <a:xfrm>
            <a:off x="311700" y="2993300"/>
            <a:ext cx="8520600" cy="157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order to add style to the element, it is enclosed within “{{styling}}”</a:t>
            </a:r>
            <a:endParaRPr/>
          </a:p>
        </p:txBody>
      </p:sp>
      <p:pic>
        <p:nvPicPr>
          <p:cNvPr id="256" name="Google Shape;256;p46"/>
          <p:cNvPicPr preferRelativeResize="0"/>
          <p:nvPr/>
        </p:nvPicPr>
        <p:blipFill>
          <a:blip r:embed="rId3">
            <a:alphaModFix/>
          </a:blip>
          <a:stretch>
            <a:fillRect/>
          </a:stretch>
        </p:blipFill>
        <p:spPr>
          <a:xfrm>
            <a:off x="420425" y="1624925"/>
            <a:ext cx="5007321" cy="907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without JSX </a:t>
            </a:r>
            <a:endParaRPr/>
          </a:p>
        </p:txBody>
      </p:sp>
      <p:pic>
        <p:nvPicPr>
          <p:cNvPr id="262" name="Google Shape;262;p47"/>
          <p:cNvPicPr preferRelativeResize="0"/>
          <p:nvPr/>
        </p:nvPicPr>
        <p:blipFill>
          <a:blip r:embed="rId3">
            <a:alphaModFix/>
          </a:blip>
          <a:stretch>
            <a:fillRect/>
          </a:stretch>
        </p:blipFill>
        <p:spPr>
          <a:xfrm>
            <a:off x="681038" y="1159925"/>
            <a:ext cx="7781925" cy="1828800"/>
          </a:xfrm>
          <a:prstGeom prst="rect">
            <a:avLst/>
          </a:prstGeom>
          <a:noFill/>
          <a:ln>
            <a:noFill/>
          </a:ln>
        </p:spPr>
      </p:pic>
      <p:pic>
        <p:nvPicPr>
          <p:cNvPr id="263" name="Google Shape;263;p47"/>
          <p:cNvPicPr preferRelativeResize="0"/>
          <p:nvPr/>
        </p:nvPicPr>
        <p:blipFill>
          <a:blip r:embed="rId4">
            <a:alphaModFix/>
          </a:blip>
          <a:stretch>
            <a:fillRect/>
          </a:stretch>
        </p:blipFill>
        <p:spPr>
          <a:xfrm>
            <a:off x="681050" y="3346850"/>
            <a:ext cx="5419725" cy="1276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to JavaScript Compilation	</a:t>
            </a:r>
            <a:endParaRPr/>
          </a:p>
        </p:txBody>
      </p:sp>
      <p:pic>
        <p:nvPicPr>
          <p:cNvPr id="269" name="Google Shape;269;p48"/>
          <p:cNvPicPr preferRelativeResize="0"/>
          <p:nvPr/>
        </p:nvPicPr>
        <p:blipFill>
          <a:blip r:embed="rId3">
            <a:alphaModFix/>
          </a:blip>
          <a:stretch>
            <a:fillRect/>
          </a:stretch>
        </p:blipFill>
        <p:spPr>
          <a:xfrm>
            <a:off x="152400" y="1170200"/>
            <a:ext cx="8839201" cy="29540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to HTML </a:t>
            </a:r>
            <a:endParaRPr/>
          </a:p>
        </p:txBody>
      </p:sp>
      <p:pic>
        <p:nvPicPr>
          <p:cNvPr id="275" name="Google Shape;275;p49"/>
          <p:cNvPicPr preferRelativeResize="0"/>
          <p:nvPr/>
        </p:nvPicPr>
        <p:blipFill>
          <a:blip r:embed="rId3">
            <a:alphaModFix/>
          </a:blip>
          <a:stretch>
            <a:fillRect/>
          </a:stretch>
        </p:blipFill>
        <p:spPr>
          <a:xfrm>
            <a:off x="479750" y="1170200"/>
            <a:ext cx="5276850" cy="1390650"/>
          </a:xfrm>
          <a:prstGeom prst="rect">
            <a:avLst/>
          </a:prstGeom>
          <a:noFill/>
          <a:ln>
            <a:noFill/>
          </a:ln>
        </p:spPr>
      </p:pic>
      <p:pic>
        <p:nvPicPr>
          <p:cNvPr id="276" name="Google Shape;276;p49"/>
          <p:cNvPicPr preferRelativeResize="0"/>
          <p:nvPr/>
        </p:nvPicPr>
        <p:blipFill>
          <a:blip r:embed="rId4">
            <a:alphaModFix/>
          </a:blip>
          <a:stretch>
            <a:fillRect/>
          </a:stretch>
        </p:blipFill>
        <p:spPr>
          <a:xfrm>
            <a:off x="479750" y="2713250"/>
            <a:ext cx="6191250" cy="1828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0"/>
          <p:cNvSpPr txBox="1"/>
          <p:nvPr>
            <p:ph type="title"/>
          </p:nvPr>
        </p:nvSpPr>
        <p:spPr>
          <a:xfrm>
            <a:off x="311700" y="146300"/>
            <a:ext cx="85206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Rendered Element</a:t>
            </a:r>
            <a:endParaRPr/>
          </a:p>
        </p:txBody>
      </p:sp>
      <p:sp>
        <p:nvSpPr>
          <p:cNvPr id="282" name="Google Shape;282;p50"/>
          <p:cNvSpPr txBox="1"/>
          <p:nvPr>
            <p:ph idx="1" type="body"/>
          </p:nvPr>
        </p:nvSpPr>
        <p:spPr>
          <a:xfrm>
            <a:off x="311700" y="3186925"/>
            <a:ext cx="8520600" cy="13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rPr>
              <a:t>When a component need to be updated:</a:t>
            </a:r>
            <a:endParaRPr sz="1000">
              <a:solidFill>
                <a:srgbClr val="000000"/>
              </a:solidFill>
            </a:endParaRPr>
          </a:p>
          <a:p>
            <a:pPr indent="-292100" lvl="0" marL="457200" rtl="0" algn="l">
              <a:spcBef>
                <a:spcPts val="1600"/>
              </a:spcBef>
              <a:spcAft>
                <a:spcPts val="0"/>
              </a:spcAft>
              <a:buClr>
                <a:srgbClr val="000000"/>
              </a:buClr>
              <a:buSzPts val="1000"/>
              <a:buChar char="●"/>
            </a:pPr>
            <a:r>
              <a:rPr lang="en" sz="1000">
                <a:solidFill>
                  <a:srgbClr val="000000"/>
                </a:solidFill>
              </a:rPr>
              <a:t>DOM difference is evaluated</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Once the difference is calculated, the changes are batched.</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All the batched changes are updated at once.</a:t>
            </a:r>
            <a:endParaRPr sz="1000">
              <a:solidFill>
                <a:srgbClr val="000000"/>
              </a:solidFill>
            </a:endParaRPr>
          </a:p>
        </p:txBody>
      </p:sp>
      <p:pic>
        <p:nvPicPr>
          <p:cNvPr id="283" name="Google Shape;283;p50"/>
          <p:cNvPicPr preferRelativeResize="0"/>
          <p:nvPr/>
        </p:nvPicPr>
        <p:blipFill>
          <a:blip r:embed="rId3">
            <a:alphaModFix/>
          </a:blip>
          <a:stretch>
            <a:fillRect/>
          </a:stretch>
        </p:blipFill>
        <p:spPr>
          <a:xfrm>
            <a:off x="311700" y="913175"/>
            <a:ext cx="4770101" cy="1864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 Components within Parent</a:t>
            </a:r>
            <a:endParaRPr/>
          </a:p>
        </p:txBody>
      </p:sp>
      <p:sp>
        <p:nvSpPr>
          <p:cNvPr id="289" name="Google Shape;289;p51"/>
          <p:cNvSpPr txBox="1"/>
          <p:nvPr>
            <p:ph idx="1" type="body"/>
          </p:nvPr>
        </p:nvSpPr>
        <p:spPr>
          <a:xfrm>
            <a:off x="311700" y="3804125"/>
            <a:ext cx="8520600" cy="76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Enhance the reusability of the component.</a:t>
            </a:r>
            <a:endParaRPr/>
          </a:p>
        </p:txBody>
      </p:sp>
      <p:pic>
        <p:nvPicPr>
          <p:cNvPr id="290" name="Google Shape;290;p51"/>
          <p:cNvPicPr preferRelativeResize="0"/>
          <p:nvPr/>
        </p:nvPicPr>
        <p:blipFill>
          <a:blip r:embed="rId3">
            <a:alphaModFix/>
          </a:blip>
          <a:stretch>
            <a:fillRect/>
          </a:stretch>
        </p:blipFill>
        <p:spPr>
          <a:xfrm>
            <a:off x="450725" y="1221625"/>
            <a:ext cx="5943600" cy="952500"/>
          </a:xfrm>
          <a:prstGeom prst="rect">
            <a:avLst/>
          </a:prstGeom>
          <a:noFill/>
          <a:ln>
            <a:noFill/>
          </a:ln>
        </p:spPr>
      </p:pic>
      <p:pic>
        <p:nvPicPr>
          <p:cNvPr id="291" name="Google Shape;291;p51"/>
          <p:cNvPicPr preferRelativeResize="0"/>
          <p:nvPr/>
        </p:nvPicPr>
        <p:blipFill>
          <a:blip r:embed="rId4">
            <a:alphaModFix/>
          </a:blip>
          <a:stretch>
            <a:fillRect/>
          </a:stretch>
        </p:blipFill>
        <p:spPr>
          <a:xfrm>
            <a:off x="450725" y="2377950"/>
            <a:ext cx="6189967" cy="132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props to Component</a:t>
            </a:r>
            <a:endParaRPr/>
          </a:p>
        </p:txBody>
      </p:sp>
      <p:sp>
        <p:nvSpPr>
          <p:cNvPr id="297" name="Google Shape;297;p52"/>
          <p:cNvSpPr txBox="1"/>
          <p:nvPr>
            <p:ph idx="1" type="body"/>
          </p:nvPr>
        </p:nvSpPr>
        <p:spPr>
          <a:xfrm>
            <a:off x="311700" y="3625975"/>
            <a:ext cx="85206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variable will be passed to the “props” argument</a:t>
            </a:r>
            <a:endParaRPr/>
          </a:p>
          <a:p>
            <a:pPr indent="0" lvl="0" marL="0" rtl="0" algn="l">
              <a:spcBef>
                <a:spcPts val="1600"/>
              </a:spcBef>
              <a:spcAft>
                <a:spcPts val="1600"/>
              </a:spcAft>
              <a:buNone/>
            </a:pPr>
            <a:r>
              <a:t/>
            </a:r>
            <a:endParaRPr/>
          </a:p>
        </p:txBody>
      </p:sp>
      <p:pic>
        <p:nvPicPr>
          <p:cNvPr id="298" name="Google Shape;298;p52"/>
          <p:cNvPicPr preferRelativeResize="0"/>
          <p:nvPr/>
        </p:nvPicPr>
        <p:blipFill>
          <a:blip r:embed="rId3">
            <a:alphaModFix/>
          </a:blip>
          <a:stretch>
            <a:fillRect/>
          </a:stretch>
        </p:blipFill>
        <p:spPr>
          <a:xfrm>
            <a:off x="311700" y="1239400"/>
            <a:ext cx="6048375" cy="1743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53"/>
          <p:cNvPicPr preferRelativeResize="0"/>
          <p:nvPr/>
        </p:nvPicPr>
        <p:blipFill>
          <a:blip r:embed="rId3">
            <a:alphaModFix/>
          </a:blip>
          <a:stretch>
            <a:fillRect/>
          </a:stretch>
        </p:blipFill>
        <p:spPr>
          <a:xfrm>
            <a:off x="344225" y="1051625"/>
            <a:ext cx="8048625" cy="237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uFill>
                  <a:noFill/>
                </a:uFill>
                <a:hlinkClick r:id="rId3"/>
              </a:rPr>
              <a:t>Single Threaded Architecture</a:t>
            </a:r>
            <a:endParaRPr>
              <a:solidFill>
                <a:srgbClr val="000000"/>
              </a:solidFill>
            </a:endParaRPr>
          </a:p>
        </p:txBody>
      </p:sp>
      <p:sp>
        <p:nvSpPr>
          <p:cNvPr id="141" name="Google Shape;141;p27"/>
          <p:cNvSpPr txBox="1"/>
          <p:nvPr/>
        </p:nvSpPr>
        <p:spPr>
          <a:xfrm>
            <a:off x="483500" y="1201525"/>
            <a:ext cx="7591800" cy="3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is Single Threaded Execution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Thread can Only Execute a Single Function at a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Execution, in case of Asynchronous Functions like “setTimeout”: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As soon as asynchronous request is received, it goes to Web APIs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Web APIs process the request for timeout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Once the timeout is complete, callback waits in the Callback Queue for Execution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Once the main execution thread is available, it start processing callbacks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“Props” cannot be Modified</a:t>
            </a:r>
            <a:endParaRPr/>
          </a:p>
        </p:txBody>
      </p:sp>
      <p:sp>
        <p:nvSpPr>
          <p:cNvPr id="309" name="Google Shape;309;p54"/>
          <p:cNvSpPr txBox="1"/>
          <p:nvPr>
            <p:ph idx="1" type="body"/>
          </p:nvPr>
        </p:nvSpPr>
        <p:spPr>
          <a:xfrm>
            <a:off x="311700" y="2981175"/>
            <a:ext cx="8520600" cy="15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never modify the props value</a:t>
            </a:r>
            <a:endParaRPr/>
          </a:p>
          <a:p>
            <a:pPr indent="0" lvl="0" marL="0" rtl="0" algn="l">
              <a:spcBef>
                <a:spcPts val="1600"/>
              </a:spcBef>
              <a:spcAft>
                <a:spcPts val="0"/>
              </a:spcAft>
              <a:buNone/>
            </a:pPr>
            <a:r>
              <a:rPr lang="en"/>
              <a:t>Props should be considered as Read Only Value</a:t>
            </a:r>
            <a:endParaRPr/>
          </a:p>
          <a:p>
            <a:pPr indent="0" lvl="0" marL="0" rtl="0" algn="l">
              <a:spcBef>
                <a:spcPts val="1600"/>
              </a:spcBef>
              <a:spcAft>
                <a:spcPts val="1600"/>
              </a:spcAft>
              <a:buNone/>
            </a:pPr>
            <a:r>
              <a:rPr lang="en"/>
              <a:t>Any Modification in the value shall result in Error</a:t>
            </a:r>
            <a:endParaRPr/>
          </a:p>
        </p:txBody>
      </p:sp>
      <p:pic>
        <p:nvPicPr>
          <p:cNvPr id="310" name="Google Shape;310;p54"/>
          <p:cNvPicPr preferRelativeResize="0"/>
          <p:nvPr/>
        </p:nvPicPr>
        <p:blipFill>
          <a:blip r:embed="rId3">
            <a:alphaModFix/>
          </a:blip>
          <a:stretch>
            <a:fillRect/>
          </a:stretch>
        </p:blipFill>
        <p:spPr>
          <a:xfrm>
            <a:off x="399300" y="1572525"/>
            <a:ext cx="6781800" cy="1047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Re-rendering Parent Element</a:t>
            </a:r>
            <a:endParaRPr/>
          </a:p>
        </p:txBody>
      </p:sp>
      <p:pic>
        <p:nvPicPr>
          <p:cNvPr id="316" name="Google Shape;316;p55"/>
          <p:cNvPicPr preferRelativeResize="0"/>
          <p:nvPr/>
        </p:nvPicPr>
        <p:blipFill>
          <a:blip r:embed="rId3">
            <a:alphaModFix/>
          </a:blip>
          <a:stretch>
            <a:fillRect/>
          </a:stretch>
        </p:blipFill>
        <p:spPr>
          <a:xfrm>
            <a:off x="311700" y="1403550"/>
            <a:ext cx="6430125" cy="3259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Props to Update Time</a:t>
            </a:r>
            <a:endParaRPr/>
          </a:p>
        </p:txBody>
      </p:sp>
      <p:pic>
        <p:nvPicPr>
          <p:cNvPr id="322" name="Google Shape;322;p56"/>
          <p:cNvPicPr preferRelativeResize="0"/>
          <p:nvPr/>
        </p:nvPicPr>
        <p:blipFill>
          <a:blip r:embed="rId3">
            <a:alphaModFix/>
          </a:blip>
          <a:stretch>
            <a:fillRect/>
          </a:stretch>
        </p:blipFill>
        <p:spPr>
          <a:xfrm>
            <a:off x="311700" y="1170200"/>
            <a:ext cx="6391226" cy="32940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Simple ES6 Classes</a:t>
            </a:r>
            <a:endParaRPr/>
          </a:p>
        </p:txBody>
      </p:sp>
      <p:pic>
        <p:nvPicPr>
          <p:cNvPr id="328" name="Google Shape;328;p57"/>
          <p:cNvPicPr preferRelativeResize="0"/>
          <p:nvPr/>
        </p:nvPicPr>
        <p:blipFill>
          <a:blip r:embed="rId3">
            <a:alphaModFix/>
          </a:blip>
          <a:stretch>
            <a:fillRect/>
          </a:stretch>
        </p:blipFill>
        <p:spPr>
          <a:xfrm>
            <a:off x="311700" y="1296600"/>
            <a:ext cx="7258050" cy="2228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Functions to Classes</a:t>
            </a:r>
            <a:endParaRPr/>
          </a:p>
        </p:txBody>
      </p:sp>
      <p:pic>
        <p:nvPicPr>
          <p:cNvPr id="334" name="Google Shape;334;p58"/>
          <p:cNvPicPr preferRelativeResize="0"/>
          <p:nvPr/>
        </p:nvPicPr>
        <p:blipFill>
          <a:blip r:embed="rId3">
            <a:alphaModFix/>
          </a:blip>
          <a:stretch>
            <a:fillRect/>
          </a:stretch>
        </p:blipFill>
        <p:spPr>
          <a:xfrm>
            <a:off x="311700" y="1179925"/>
            <a:ext cx="6118976" cy="33476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Super Keyword in Constructor</a:t>
            </a:r>
            <a:endParaRPr/>
          </a:p>
        </p:txBody>
      </p:sp>
      <p:pic>
        <p:nvPicPr>
          <p:cNvPr id="340" name="Google Shape;340;p59"/>
          <p:cNvPicPr preferRelativeResize="0"/>
          <p:nvPr/>
        </p:nvPicPr>
        <p:blipFill>
          <a:blip r:embed="rId3">
            <a:alphaModFix/>
          </a:blip>
          <a:stretch>
            <a:fillRect/>
          </a:stretch>
        </p:blipFill>
        <p:spPr>
          <a:xfrm>
            <a:off x="360325" y="1374400"/>
            <a:ext cx="6844474" cy="2316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Subclass Function</a:t>
            </a:r>
            <a:endParaRPr/>
          </a:p>
        </p:txBody>
      </p:sp>
      <p:pic>
        <p:nvPicPr>
          <p:cNvPr id="346" name="Google Shape;346;p60"/>
          <p:cNvPicPr preferRelativeResize="0"/>
          <p:nvPr/>
        </p:nvPicPr>
        <p:blipFill>
          <a:blip r:embed="rId3">
            <a:alphaModFix/>
          </a:blip>
          <a:stretch>
            <a:fillRect/>
          </a:stretch>
        </p:blipFill>
        <p:spPr>
          <a:xfrm>
            <a:off x="311700" y="1227405"/>
            <a:ext cx="7479751" cy="268599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Static Methods and Properties</a:t>
            </a:r>
            <a:endParaRPr/>
          </a:p>
        </p:txBody>
      </p:sp>
      <p:pic>
        <p:nvPicPr>
          <p:cNvPr id="352" name="Google Shape;352;p61"/>
          <p:cNvPicPr preferRelativeResize="0"/>
          <p:nvPr/>
        </p:nvPicPr>
        <p:blipFill>
          <a:blip r:embed="rId3">
            <a:alphaModFix/>
          </a:blip>
          <a:stretch>
            <a:fillRect/>
          </a:stretch>
        </p:blipFill>
        <p:spPr>
          <a:xfrm>
            <a:off x="311700" y="1384100"/>
            <a:ext cx="6972300" cy="1666875"/>
          </a:xfrm>
          <a:prstGeom prst="rect">
            <a:avLst/>
          </a:prstGeom>
          <a:noFill/>
          <a:ln>
            <a:noFill/>
          </a:ln>
        </p:spPr>
      </p:pic>
      <p:sp>
        <p:nvSpPr>
          <p:cNvPr id="353" name="Google Shape;353;p61"/>
          <p:cNvSpPr txBox="1"/>
          <p:nvPr/>
        </p:nvSpPr>
        <p:spPr>
          <a:xfrm>
            <a:off x="359750" y="3274725"/>
            <a:ext cx="69243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Static Properties can only be accessed inside Static Methods.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ES6 Classes</a:t>
            </a:r>
            <a:endParaRPr/>
          </a:p>
        </p:txBody>
      </p:sp>
      <p:sp>
        <p:nvSpPr>
          <p:cNvPr id="359" name="Google Shape;359;p62"/>
          <p:cNvSpPr txBox="1"/>
          <p:nvPr>
            <p:ph idx="1" type="body"/>
          </p:nvPr>
        </p:nvSpPr>
        <p:spPr>
          <a:xfrm>
            <a:off x="311700" y="3732125"/>
            <a:ext cx="85206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Instead of function we can use ES6 Classes</a:t>
            </a:r>
            <a:endParaRPr sz="1400"/>
          </a:p>
          <a:p>
            <a:pPr indent="0" lvl="0" marL="0" rtl="0" algn="l">
              <a:spcBef>
                <a:spcPts val="1600"/>
              </a:spcBef>
              <a:spcAft>
                <a:spcPts val="1600"/>
              </a:spcAft>
              <a:buNone/>
            </a:pPr>
            <a:r>
              <a:rPr lang="en" sz="1400"/>
              <a:t>In order to create React Class, it must extend from “React.Component”</a:t>
            </a:r>
            <a:endParaRPr sz="1400"/>
          </a:p>
        </p:txBody>
      </p:sp>
      <p:pic>
        <p:nvPicPr>
          <p:cNvPr id="360" name="Google Shape;360;p62"/>
          <p:cNvPicPr preferRelativeResize="0"/>
          <p:nvPr/>
        </p:nvPicPr>
        <p:blipFill>
          <a:blip r:embed="rId3">
            <a:alphaModFix/>
          </a:blip>
          <a:stretch>
            <a:fillRect/>
          </a:stretch>
        </p:blipFill>
        <p:spPr>
          <a:xfrm>
            <a:off x="483050" y="2188975"/>
            <a:ext cx="5608300" cy="1109150"/>
          </a:xfrm>
          <a:prstGeom prst="rect">
            <a:avLst/>
          </a:prstGeom>
          <a:noFill/>
          <a:ln>
            <a:noFill/>
          </a:ln>
        </p:spPr>
      </p:pic>
      <p:pic>
        <p:nvPicPr>
          <p:cNvPr id="361" name="Google Shape;361;p62"/>
          <p:cNvPicPr preferRelativeResize="0"/>
          <p:nvPr/>
        </p:nvPicPr>
        <p:blipFill>
          <a:blip r:embed="rId4">
            <a:alphaModFix/>
          </a:blip>
          <a:stretch>
            <a:fillRect/>
          </a:stretch>
        </p:blipFill>
        <p:spPr>
          <a:xfrm>
            <a:off x="483050" y="1140550"/>
            <a:ext cx="4969750" cy="782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3"/>
          <p:cNvSpPr txBox="1"/>
          <p:nvPr>
            <p:ph type="title"/>
          </p:nvPr>
        </p:nvSpPr>
        <p:spPr>
          <a:xfrm>
            <a:off x="311700" y="769250"/>
            <a:ext cx="8520600" cy="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 are Patched</a:t>
            </a:r>
            <a:endParaRPr/>
          </a:p>
        </p:txBody>
      </p:sp>
      <p:sp>
        <p:nvSpPr>
          <p:cNvPr id="367" name="Google Shape;367;p63"/>
          <p:cNvSpPr txBox="1"/>
          <p:nvPr>
            <p:ph idx="1" type="body"/>
          </p:nvPr>
        </p:nvSpPr>
        <p:spPr>
          <a:xfrm>
            <a:off x="311700" y="1685225"/>
            <a:ext cx="8520600" cy="2883600"/>
          </a:xfrm>
          <a:prstGeom prst="rect">
            <a:avLst/>
          </a:prstGeom>
        </p:spPr>
        <p:txBody>
          <a:bodyPr anchorCtr="0" anchor="t" bIns="91425" lIns="91425" spcFirstLastPara="1" rIns="91425" wrap="square" tIns="91425">
            <a:noAutofit/>
          </a:bodyPr>
          <a:lstStyle/>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React component do not updates for every state and property changes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React looks for all the updates that need to be done in the UI</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Updates are patched together and are updated all at once.</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It reduces the overhead of updating the Component on every state change</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React promotes higher performance using the same approach.</a:t>
            </a:r>
            <a:endParaRPr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981950" y="244975"/>
            <a:ext cx="4431426" cy="4368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311700" y="144900"/>
            <a:ext cx="8520600" cy="6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Avoiding Reflow and Repaints</a:t>
            </a:r>
            <a:endParaRPr/>
          </a:p>
        </p:txBody>
      </p:sp>
      <p:sp>
        <p:nvSpPr>
          <p:cNvPr id="373" name="Google Shape;373;p64"/>
          <p:cNvSpPr txBox="1"/>
          <p:nvPr>
            <p:ph idx="1" type="body"/>
          </p:nvPr>
        </p:nvSpPr>
        <p:spPr>
          <a:xfrm>
            <a:off x="311700" y="828025"/>
            <a:ext cx="8520600" cy="3741000"/>
          </a:xfrm>
          <a:prstGeom prst="rect">
            <a:avLst/>
          </a:prstGeom>
        </p:spPr>
        <p:txBody>
          <a:bodyPr anchorCtr="0" anchor="t" bIns="91425" lIns="91425" spcFirstLastPara="1" rIns="91425" wrap="square" tIns="91425">
            <a:noAutofit/>
          </a:bodyPr>
          <a:lstStyle/>
          <a:p>
            <a:pPr indent="0" lvl="0" marL="0" rtl="0" algn="l">
              <a:lnSpc>
                <a:spcPct val="122000"/>
              </a:lnSpc>
              <a:spcBef>
                <a:spcPts val="2300"/>
              </a:spcBef>
              <a:spcAft>
                <a:spcPts val="0"/>
              </a:spcAft>
              <a:buNone/>
            </a:pPr>
            <a:r>
              <a:rPr b="1" lang="en" sz="1200">
                <a:solidFill>
                  <a:srgbClr val="000000"/>
                </a:solidFill>
                <a:latin typeface="Calibri"/>
                <a:ea typeface="Calibri"/>
                <a:cs typeface="Calibri"/>
                <a:sym typeface="Calibri"/>
              </a:rPr>
              <a:t>Reflow</a:t>
            </a:r>
            <a:endParaRPr b="1" sz="1200">
              <a:solidFill>
                <a:srgbClr val="000000"/>
              </a:solidFill>
              <a:latin typeface="Calibri"/>
              <a:ea typeface="Calibri"/>
              <a:cs typeface="Calibri"/>
              <a:sym typeface="Calibri"/>
            </a:endParaRPr>
          </a:p>
          <a:p>
            <a:pPr indent="0" lvl="0" marL="0" rtl="0" algn="l">
              <a:lnSpc>
                <a:spcPct val="158000"/>
              </a:lnSpc>
              <a:spcBef>
                <a:spcPts val="500"/>
              </a:spcBef>
              <a:spcAft>
                <a:spcPts val="0"/>
              </a:spcAft>
              <a:buNone/>
            </a:pPr>
            <a:r>
              <a:rPr lang="en" sz="1200">
                <a:solidFill>
                  <a:srgbClr val="000000"/>
                </a:solidFill>
                <a:latin typeface="Calibri"/>
                <a:ea typeface="Calibri"/>
                <a:cs typeface="Calibri"/>
                <a:sym typeface="Calibri"/>
              </a:rPr>
              <a:t>The process used by the browser for positioning elements on the screen is called Reflow. This process is executed always a DOM element is manipulated, any CSS rule about position or geometry is changed or when the browser is resized. The reflow process is executed for each element's children, ancestors and elements that appear after it in the DOM, once it needs to re-calculate the styles based on the target element.</a:t>
            </a:r>
            <a:endParaRPr sz="1200">
              <a:solidFill>
                <a:srgbClr val="000000"/>
              </a:solidFill>
              <a:latin typeface="Calibri"/>
              <a:ea typeface="Calibri"/>
              <a:cs typeface="Calibri"/>
              <a:sym typeface="Calibri"/>
            </a:endParaRPr>
          </a:p>
          <a:p>
            <a:pPr indent="0" lvl="0" marL="0" rtl="0" algn="l">
              <a:lnSpc>
                <a:spcPct val="122000"/>
              </a:lnSpc>
              <a:spcBef>
                <a:spcPts val="2300"/>
              </a:spcBef>
              <a:spcAft>
                <a:spcPts val="0"/>
              </a:spcAft>
              <a:buNone/>
            </a:pPr>
            <a:r>
              <a:rPr b="1" lang="en" sz="1200">
                <a:solidFill>
                  <a:srgbClr val="000000"/>
                </a:solidFill>
                <a:latin typeface="Calibri"/>
                <a:ea typeface="Calibri"/>
                <a:cs typeface="Calibri"/>
                <a:sym typeface="Calibri"/>
              </a:rPr>
              <a:t>Repaint</a:t>
            </a:r>
            <a:endParaRPr b="1" sz="1200">
              <a:solidFill>
                <a:srgbClr val="000000"/>
              </a:solidFill>
              <a:latin typeface="Calibri"/>
              <a:ea typeface="Calibri"/>
              <a:cs typeface="Calibri"/>
              <a:sym typeface="Calibri"/>
            </a:endParaRPr>
          </a:p>
          <a:p>
            <a:pPr indent="0" lvl="0" marL="0" rtl="0" algn="l">
              <a:lnSpc>
                <a:spcPct val="158000"/>
              </a:lnSpc>
              <a:spcBef>
                <a:spcPts val="500"/>
              </a:spcBef>
              <a:spcAft>
                <a:spcPts val="0"/>
              </a:spcAft>
              <a:buNone/>
            </a:pPr>
            <a:r>
              <a:rPr lang="en" sz="1200">
                <a:solidFill>
                  <a:srgbClr val="000000"/>
                </a:solidFill>
                <a:latin typeface="Calibri"/>
                <a:ea typeface="Calibri"/>
                <a:cs typeface="Calibri"/>
                <a:sym typeface="Calibri"/>
              </a:rPr>
              <a:t>Also known as redraw, repaint is the name of the process used by the browser when it needs to update some style that is not about layout. In other words styles not related with position, width or height. An example would be a manipulation of the background color.</a:t>
            </a:r>
            <a:endParaRPr sz="1200">
              <a:solidFill>
                <a:srgbClr val="000000"/>
              </a:solidFill>
              <a:latin typeface="Calibri"/>
              <a:ea typeface="Calibri"/>
              <a:cs typeface="Calibri"/>
              <a:sym typeface="Calibri"/>
            </a:endParaRPr>
          </a:p>
          <a:p>
            <a:pPr indent="0" lvl="0" marL="0" rtl="0" algn="l">
              <a:lnSpc>
                <a:spcPct val="158000"/>
              </a:lnSpc>
              <a:spcBef>
                <a:spcPts val="500"/>
              </a:spcBef>
              <a:spcAft>
                <a:spcPts val="0"/>
              </a:spcAft>
              <a:buNone/>
            </a:pPr>
            <a:r>
              <a:t/>
            </a:r>
            <a:endParaRPr sz="1200">
              <a:solidFill>
                <a:srgbClr val="000000"/>
              </a:solidFill>
              <a:latin typeface="Calibri"/>
              <a:ea typeface="Calibri"/>
              <a:cs typeface="Calibri"/>
              <a:sym typeface="Calibri"/>
            </a:endParaRPr>
          </a:p>
          <a:p>
            <a:pPr indent="0" lvl="0" marL="0" rtl="0" algn="l">
              <a:lnSpc>
                <a:spcPct val="158000"/>
              </a:lnSpc>
              <a:spcBef>
                <a:spcPts val="220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1600"/>
              </a:spcAft>
              <a:buNone/>
            </a:pPr>
            <a:r>
              <a:t/>
            </a:r>
            <a:endParaRPr sz="12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Manage Component Updates</a:t>
            </a:r>
            <a:endParaRPr/>
          </a:p>
        </p:txBody>
      </p:sp>
      <p:sp>
        <p:nvSpPr>
          <p:cNvPr id="379" name="Google Shape;379;p65"/>
          <p:cNvSpPr txBox="1"/>
          <p:nvPr>
            <p:ph idx="1" type="body"/>
          </p:nvPr>
        </p:nvSpPr>
        <p:spPr>
          <a:xfrm>
            <a:off x="311700" y="1530250"/>
            <a:ext cx="85206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On state changes, React component can control the Re-Rendering</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On conditional basis, the Rendering for the current change can be disabled</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In order to stop component from updation</a:t>
            </a:r>
            <a:endParaRPr sz="1400">
              <a:latin typeface="Calibri"/>
              <a:ea typeface="Calibri"/>
              <a:cs typeface="Calibri"/>
              <a:sym typeface="Calibri"/>
            </a:endParaRPr>
          </a:p>
          <a:p>
            <a:pPr indent="-317500" lvl="0" marL="457200" rtl="0" algn="l">
              <a:lnSpc>
                <a:spcPct val="150000"/>
              </a:lnSpc>
              <a:spcBef>
                <a:spcPts val="1600"/>
              </a:spcBef>
              <a:spcAft>
                <a:spcPts val="0"/>
              </a:spcAft>
              <a:buSzPts val="1400"/>
              <a:buFont typeface="Calibri"/>
              <a:buChar char="●"/>
            </a:pPr>
            <a:r>
              <a:rPr lang="en" sz="1400">
                <a:latin typeface="Calibri"/>
                <a:ea typeface="Calibri"/>
                <a:cs typeface="Calibri"/>
                <a:sym typeface="Calibri"/>
              </a:rPr>
              <a:t>“shouldComponentUpdate” should return “false”</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On returning “false”, Component will not be updated</a:t>
            </a:r>
            <a:endParaRPr sz="14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Pure Stateless Functions Components</a:t>
            </a:r>
            <a:endParaRPr/>
          </a:p>
        </p:txBody>
      </p:sp>
      <p:sp>
        <p:nvSpPr>
          <p:cNvPr id="385" name="Google Shape;385;p66"/>
          <p:cNvSpPr txBox="1"/>
          <p:nvPr>
            <p:ph idx="1" type="body"/>
          </p:nvPr>
        </p:nvSpPr>
        <p:spPr>
          <a:xfrm>
            <a:off x="311700" y="2756050"/>
            <a:ext cx="8520600" cy="18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React contains Stateless Components</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In case of Stateless components, the Component is rendered according to the “props”</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It behaves as a pure function, where for each specific state, same output is rendered</a:t>
            </a:r>
            <a:endParaRPr sz="1400">
              <a:latin typeface="Calibri"/>
              <a:ea typeface="Calibri"/>
              <a:cs typeface="Calibri"/>
              <a:sym typeface="Calibri"/>
            </a:endParaRPr>
          </a:p>
          <a:p>
            <a:pPr indent="0" lvl="0" marL="0" rtl="0" algn="l">
              <a:spcBef>
                <a:spcPts val="1600"/>
              </a:spcBef>
              <a:spcAft>
                <a:spcPts val="1600"/>
              </a:spcAft>
              <a:buNone/>
            </a:pPr>
            <a:r>
              <a:t/>
            </a:r>
            <a:endParaRPr sz="1400">
              <a:latin typeface="Calibri"/>
              <a:ea typeface="Calibri"/>
              <a:cs typeface="Calibri"/>
              <a:sym typeface="Calibri"/>
            </a:endParaRPr>
          </a:p>
        </p:txBody>
      </p:sp>
      <p:pic>
        <p:nvPicPr>
          <p:cNvPr id="386" name="Google Shape;386;p66"/>
          <p:cNvPicPr preferRelativeResize="0"/>
          <p:nvPr/>
        </p:nvPicPr>
        <p:blipFill>
          <a:blip r:embed="rId3">
            <a:alphaModFix/>
          </a:blip>
          <a:stretch>
            <a:fillRect/>
          </a:stretch>
        </p:blipFill>
        <p:spPr>
          <a:xfrm>
            <a:off x="311700" y="1466775"/>
            <a:ext cx="5648325" cy="942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Synthetic Events</a:t>
            </a:r>
            <a:endParaRPr/>
          </a:p>
        </p:txBody>
      </p:sp>
      <p:sp>
        <p:nvSpPr>
          <p:cNvPr id="392" name="Google Shape;392;p6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Synthetic events are the wrapper over plain JavaScript Events</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Cross Browser Compatibility for Synthetic Events</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Events are not directly attached to the elements</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When we have multiple clickable divs inside a parent div:</a:t>
            </a:r>
            <a:endParaRPr sz="1400">
              <a:latin typeface="Calibri"/>
              <a:ea typeface="Calibri"/>
              <a:cs typeface="Calibri"/>
              <a:sym typeface="Calibri"/>
            </a:endParaRPr>
          </a:p>
          <a:p>
            <a:pPr indent="-317500" lvl="0" marL="457200" rtl="0" algn="l">
              <a:lnSpc>
                <a:spcPct val="150000"/>
              </a:lnSpc>
              <a:spcBef>
                <a:spcPts val="1600"/>
              </a:spcBef>
              <a:spcAft>
                <a:spcPts val="0"/>
              </a:spcAft>
              <a:buSzPts val="1400"/>
              <a:buFont typeface="Calibri"/>
              <a:buChar char="●"/>
            </a:pPr>
            <a:r>
              <a:rPr lang="en" sz="1400">
                <a:latin typeface="Calibri"/>
                <a:ea typeface="Calibri"/>
                <a:cs typeface="Calibri"/>
                <a:sym typeface="Calibri"/>
              </a:rPr>
              <a:t>React wont attach click event to each div</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React will automatically attach the event to parent div</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On the basis on input parameters, React decide which event to Call</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Optimises the performance of the Application</a:t>
            </a:r>
            <a:endParaRPr sz="14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8"/>
          <p:cNvSpPr txBox="1"/>
          <p:nvPr>
            <p:ph type="title"/>
          </p:nvPr>
        </p:nvSpPr>
        <p:spPr>
          <a:xfrm>
            <a:off x="311700" y="180825"/>
            <a:ext cx="85206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Way vs Two Way Binding</a:t>
            </a:r>
            <a:endParaRPr/>
          </a:p>
        </p:txBody>
      </p:sp>
      <p:pic>
        <p:nvPicPr>
          <p:cNvPr id="398" name="Google Shape;398;p68"/>
          <p:cNvPicPr preferRelativeResize="0"/>
          <p:nvPr/>
        </p:nvPicPr>
        <p:blipFill>
          <a:blip r:embed="rId3">
            <a:alphaModFix/>
          </a:blip>
          <a:stretch>
            <a:fillRect/>
          </a:stretch>
        </p:blipFill>
        <p:spPr>
          <a:xfrm>
            <a:off x="1385875" y="2154675"/>
            <a:ext cx="6372225" cy="2190750"/>
          </a:xfrm>
          <a:prstGeom prst="rect">
            <a:avLst/>
          </a:prstGeom>
          <a:noFill/>
          <a:ln>
            <a:noFill/>
          </a:ln>
        </p:spPr>
      </p:pic>
      <p:sp>
        <p:nvSpPr>
          <p:cNvPr id="399" name="Google Shape;399;p68"/>
          <p:cNvSpPr txBox="1"/>
          <p:nvPr/>
        </p:nvSpPr>
        <p:spPr>
          <a:xfrm>
            <a:off x="522375" y="122560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Two Way Data Binding</a:t>
            </a:r>
            <a:endParaRPr b="1">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180825"/>
            <a:ext cx="85206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Way vs Two Way Binding</a:t>
            </a:r>
            <a:endParaRPr/>
          </a:p>
        </p:txBody>
      </p:sp>
      <p:sp>
        <p:nvSpPr>
          <p:cNvPr id="405" name="Google Shape;405;p69"/>
          <p:cNvSpPr txBox="1"/>
          <p:nvPr/>
        </p:nvSpPr>
        <p:spPr>
          <a:xfrm>
            <a:off x="522375" y="122560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One Way Data Binding</a:t>
            </a:r>
            <a:endParaRPr b="1">
              <a:latin typeface="Roboto"/>
              <a:ea typeface="Roboto"/>
              <a:cs typeface="Roboto"/>
              <a:sym typeface="Roboto"/>
            </a:endParaRPr>
          </a:p>
        </p:txBody>
      </p:sp>
      <p:pic>
        <p:nvPicPr>
          <p:cNvPr id="406" name="Google Shape;406;p69"/>
          <p:cNvPicPr preferRelativeResize="0"/>
          <p:nvPr/>
        </p:nvPicPr>
        <p:blipFill>
          <a:blip r:embed="rId3">
            <a:alphaModFix/>
          </a:blip>
          <a:stretch>
            <a:fillRect/>
          </a:stretch>
        </p:blipFill>
        <p:spPr>
          <a:xfrm>
            <a:off x="1701475" y="2003825"/>
            <a:ext cx="5741050" cy="2515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70"/>
          <p:cNvSpPr txBox="1"/>
          <p:nvPr>
            <p:ph type="title"/>
          </p:nvPr>
        </p:nvSpPr>
        <p:spPr>
          <a:xfrm>
            <a:off x="200913" y="691275"/>
            <a:ext cx="3596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Way Data Flow</a:t>
            </a:r>
            <a:endParaRPr/>
          </a:p>
        </p:txBody>
      </p:sp>
      <p:sp>
        <p:nvSpPr>
          <p:cNvPr id="412" name="Google Shape;412;p70"/>
          <p:cNvSpPr txBox="1"/>
          <p:nvPr>
            <p:ph idx="1" type="body"/>
          </p:nvPr>
        </p:nvSpPr>
        <p:spPr>
          <a:xfrm>
            <a:off x="3872600" y="399825"/>
            <a:ext cx="51435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Application Data is defined at Parent Level</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This Parent Level Data(state) Flows from Parent To Children</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Child Components takes this data in form of “props”</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“Props” are read only and cannot be modified by Child</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State can change consistently. Any state Changes, propagates down</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Encourage to create Application State at Single Point</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Data flow from Top to Bottom</a:t>
            </a:r>
            <a:endParaRPr sz="1400">
              <a:latin typeface="Calibri"/>
              <a:ea typeface="Calibri"/>
              <a:cs typeface="Calibri"/>
              <a:sym typeface="Calibri"/>
            </a:endParaRPr>
          </a:p>
          <a:p>
            <a:pPr indent="0" lvl="0" marL="0" rtl="0" algn="l">
              <a:spcBef>
                <a:spcPts val="1600"/>
              </a:spcBef>
              <a:spcAft>
                <a:spcPts val="0"/>
              </a:spcAft>
              <a:buNone/>
            </a:pPr>
            <a:r>
              <a:rPr lang="en" sz="1400">
                <a:latin typeface="Calibri"/>
                <a:ea typeface="Calibri"/>
                <a:cs typeface="Calibri"/>
                <a:sym typeface="Calibri"/>
              </a:rPr>
              <a:t>“Props” + “State” combines to form data model to render</a:t>
            </a:r>
            <a:endParaRPr sz="1400">
              <a:latin typeface="Calibri"/>
              <a:ea typeface="Calibri"/>
              <a:cs typeface="Calibri"/>
              <a:sym typeface="Calibri"/>
            </a:endParaRPr>
          </a:p>
          <a:p>
            <a:pPr indent="0" lvl="0" marL="0" rtl="0" algn="l">
              <a:spcBef>
                <a:spcPts val="1600"/>
              </a:spcBef>
              <a:spcAft>
                <a:spcPts val="1600"/>
              </a:spcAft>
              <a:buNone/>
            </a:pPr>
            <a:r>
              <a:t/>
            </a:r>
            <a:endParaRPr sz="1400">
              <a:latin typeface="Calibri"/>
              <a:ea typeface="Calibri"/>
              <a:cs typeface="Calibri"/>
              <a:sym typeface="Calibri"/>
            </a:endParaRPr>
          </a:p>
        </p:txBody>
      </p:sp>
      <p:pic>
        <p:nvPicPr>
          <p:cNvPr id="413" name="Google Shape;413;p70"/>
          <p:cNvPicPr preferRelativeResize="0"/>
          <p:nvPr/>
        </p:nvPicPr>
        <p:blipFill>
          <a:blip r:embed="rId3">
            <a:alphaModFix/>
          </a:blip>
          <a:stretch>
            <a:fillRect/>
          </a:stretch>
        </p:blipFill>
        <p:spPr>
          <a:xfrm>
            <a:off x="668175" y="1542188"/>
            <a:ext cx="2661875" cy="266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71"/>
          <p:cNvSpPr txBox="1"/>
          <p:nvPr>
            <p:ph type="title"/>
          </p:nvPr>
        </p:nvSpPr>
        <p:spPr>
          <a:xfrm>
            <a:off x="1131463" y="319600"/>
            <a:ext cx="6881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Propagating Event From Child to Parent</a:t>
            </a:r>
            <a:endParaRPr/>
          </a:p>
        </p:txBody>
      </p:sp>
      <p:pic>
        <p:nvPicPr>
          <p:cNvPr id="419" name="Google Shape;419;p71"/>
          <p:cNvPicPr preferRelativeResize="0"/>
          <p:nvPr/>
        </p:nvPicPr>
        <p:blipFill>
          <a:blip r:embed="rId3">
            <a:alphaModFix/>
          </a:blip>
          <a:stretch>
            <a:fillRect/>
          </a:stretch>
        </p:blipFill>
        <p:spPr>
          <a:xfrm>
            <a:off x="2576013" y="1165322"/>
            <a:ext cx="3991976" cy="3447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72"/>
          <p:cNvSpPr txBox="1"/>
          <p:nvPr>
            <p:ph type="title"/>
          </p:nvPr>
        </p:nvSpPr>
        <p:spPr>
          <a:xfrm>
            <a:off x="3085200" y="269350"/>
            <a:ext cx="2973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Events</a:t>
            </a:r>
            <a:endParaRPr/>
          </a:p>
        </p:txBody>
      </p:sp>
      <p:sp>
        <p:nvSpPr>
          <p:cNvPr id="425" name="Google Shape;425;p72"/>
          <p:cNvSpPr txBox="1"/>
          <p:nvPr>
            <p:ph idx="1" type="body"/>
          </p:nvPr>
        </p:nvSpPr>
        <p:spPr>
          <a:xfrm>
            <a:off x="4048500" y="1456650"/>
            <a:ext cx="4783800" cy="2099700"/>
          </a:xfrm>
          <a:prstGeom prst="rect">
            <a:avLst/>
          </a:prstGeom>
        </p:spPr>
        <p:txBody>
          <a:bodyPr anchorCtr="0" anchor="t" bIns="91425" lIns="91425" spcFirstLastPara="1" rIns="91425" wrap="square" tIns="91425">
            <a:noAutofit/>
          </a:bodyPr>
          <a:lstStyle/>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Events are raised to bring changes to State</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Once the State Data changes, render Cycle is called</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Updates are propagated to the Components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Not Entire Component is re-rendered.</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Brings the Concept of Virtual DOM in the picture</a:t>
            </a:r>
            <a:endParaRPr sz="1400">
              <a:latin typeface="Calibri"/>
              <a:ea typeface="Calibri"/>
              <a:cs typeface="Calibri"/>
              <a:sym typeface="Calibri"/>
            </a:endParaRPr>
          </a:p>
        </p:txBody>
      </p:sp>
      <p:pic>
        <p:nvPicPr>
          <p:cNvPr id="426" name="Google Shape;426;p72"/>
          <p:cNvPicPr preferRelativeResize="0"/>
          <p:nvPr/>
        </p:nvPicPr>
        <p:blipFill>
          <a:blip r:embed="rId3">
            <a:alphaModFix/>
          </a:blip>
          <a:stretch>
            <a:fillRect/>
          </a:stretch>
        </p:blipFill>
        <p:spPr>
          <a:xfrm>
            <a:off x="447275" y="1239925"/>
            <a:ext cx="3410575" cy="3019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React..</a:t>
            </a:r>
            <a:endParaRPr/>
          </a:p>
        </p:txBody>
      </p:sp>
      <p:sp>
        <p:nvSpPr>
          <p:cNvPr id="432" name="Google Shape;432;p7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Working with JSX (JavaScript Expressions)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React Applications may vary in Composition</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Multiple Tools to Ecomplish same tasks.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Need to Import Multiple Packages to Create Full Fledged Application</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Focusses on the View Layer Only.</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Working with Third Party State Management Libraries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Additional SEO Hassles</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React Library is Still Developing.</a:t>
            </a:r>
            <a:endParaRPr sz="1400">
              <a:latin typeface="Calibri"/>
              <a:ea typeface="Calibri"/>
              <a:cs typeface="Calibri"/>
              <a:sym typeface="Calibri"/>
            </a:endParaRPr>
          </a:p>
          <a:p>
            <a:pPr indent="-317500" lvl="0" marL="457200" rtl="0" algn="l">
              <a:lnSpc>
                <a:spcPct val="180000"/>
              </a:lnSpc>
              <a:spcBef>
                <a:spcPts val="0"/>
              </a:spcBef>
              <a:spcAft>
                <a:spcPts val="0"/>
              </a:spcAft>
              <a:buSzPts val="1400"/>
              <a:buFont typeface="Calibri"/>
              <a:buChar char="●"/>
            </a:pPr>
            <a:r>
              <a:rPr lang="en" sz="1400">
                <a:latin typeface="Calibri"/>
                <a:ea typeface="Calibri"/>
                <a:cs typeface="Calibri"/>
                <a:sym typeface="Calibri"/>
              </a:rPr>
              <a:t>Bootstrapping is slower for the React Application.</a:t>
            </a:r>
            <a:endParaRPr sz="1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3">
            <a:alphaModFix/>
          </a:blip>
          <a:stretch>
            <a:fillRect/>
          </a:stretch>
        </p:blipFill>
        <p:spPr>
          <a:xfrm>
            <a:off x="785275" y="836648"/>
            <a:ext cx="6849601" cy="335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React </a:t>
            </a:r>
            <a:endParaRPr/>
          </a:p>
        </p:txBody>
      </p:sp>
      <p:sp>
        <p:nvSpPr>
          <p:cNvPr id="157" name="Google Shape;157;p30"/>
          <p:cNvSpPr txBox="1"/>
          <p:nvPr>
            <p:ph idx="1" type="body"/>
          </p:nvPr>
        </p:nvSpPr>
        <p:spPr>
          <a:xfrm>
            <a:off x="311700" y="1171025"/>
            <a:ext cx="82089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Calibri"/>
                <a:ea typeface="Calibri"/>
                <a:cs typeface="Calibri"/>
                <a:sym typeface="Calibri"/>
              </a:rPr>
              <a:t>Major Feature of React which make it distinct are:</a:t>
            </a:r>
            <a:endParaRPr sz="1400">
              <a:latin typeface="Calibri"/>
              <a:ea typeface="Calibri"/>
              <a:cs typeface="Calibri"/>
              <a:sym typeface="Calibri"/>
            </a:endParaRPr>
          </a:p>
          <a:p>
            <a:pPr indent="-317500" lvl="0" marL="457200" rtl="0" algn="l">
              <a:lnSpc>
                <a:spcPct val="150000"/>
              </a:lnSpc>
              <a:spcBef>
                <a:spcPts val="1600"/>
              </a:spcBef>
              <a:spcAft>
                <a:spcPts val="0"/>
              </a:spcAft>
              <a:buSzPts val="1400"/>
              <a:buFont typeface="Calibri"/>
              <a:buAutoNum type="arabicPeriod"/>
            </a:pPr>
            <a:r>
              <a:rPr lang="en" sz="1400">
                <a:latin typeface="Calibri"/>
                <a:ea typeface="Calibri"/>
                <a:cs typeface="Calibri"/>
                <a:sym typeface="Calibri"/>
              </a:rPr>
              <a:t>Concept of Virtual DOM</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en" sz="1400">
                <a:latin typeface="Calibri"/>
                <a:ea typeface="Calibri"/>
                <a:cs typeface="Calibri"/>
                <a:sym typeface="Calibri"/>
              </a:rPr>
              <a:t>Component based Structure</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en" sz="1400">
                <a:latin typeface="Calibri"/>
                <a:ea typeface="Calibri"/>
                <a:cs typeface="Calibri"/>
                <a:sym typeface="Calibri"/>
              </a:rPr>
              <a:t>Lightweight Library</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en" sz="1400">
                <a:latin typeface="Calibri"/>
                <a:ea typeface="Calibri"/>
                <a:cs typeface="Calibri"/>
                <a:sym typeface="Calibri"/>
              </a:rPr>
              <a:t>Updates are Patched</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en" sz="1400">
                <a:latin typeface="Calibri"/>
                <a:ea typeface="Calibri"/>
                <a:cs typeface="Calibri"/>
                <a:sym typeface="Calibri"/>
              </a:rPr>
              <a:t>Can Manage Component Updates</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en" sz="1400">
                <a:latin typeface="Calibri"/>
                <a:ea typeface="Calibri"/>
                <a:cs typeface="Calibri"/>
                <a:sym typeface="Calibri"/>
              </a:rPr>
              <a:t>Concept of Pure Functions</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en" sz="1400">
                <a:latin typeface="Calibri"/>
                <a:ea typeface="Calibri"/>
                <a:cs typeface="Calibri"/>
                <a:sym typeface="Calibri"/>
              </a:rPr>
              <a:t>Synthetic Events</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AutoNum type="arabicPeriod"/>
            </a:pPr>
            <a:r>
              <a:rPr lang="en" sz="1400">
                <a:latin typeface="Calibri"/>
                <a:ea typeface="Calibri"/>
                <a:cs typeface="Calibri"/>
                <a:sym typeface="Calibri"/>
              </a:rPr>
              <a:t>One Way Binding</a:t>
            </a:r>
            <a:endParaRPr sz="1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 of Virtual DOM	</a:t>
            </a:r>
            <a:endParaRPr/>
          </a:p>
        </p:txBody>
      </p:sp>
      <p:sp>
        <p:nvSpPr>
          <p:cNvPr id="163" name="Google Shape;163;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Calibri"/>
                <a:ea typeface="Calibri"/>
                <a:cs typeface="Calibri"/>
                <a:sym typeface="Calibri"/>
              </a:rPr>
              <a:t>In case of update in React Component state:</a:t>
            </a:r>
            <a:endParaRPr sz="1400">
              <a:latin typeface="Calibri"/>
              <a:ea typeface="Calibri"/>
              <a:cs typeface="Calibri"/>
              <a:sym typeface="Calibri"/>
            </a:endParaRPr>
          </a:p>
          <a:p>
            <a:pPr indent="-317500" lvl="0" marL="457200" rtl="0" algn="l">
              <a:lnSpc>
                <a:spcPct val="150000"/>
              </a:lnSpc>
              <a:spcBef>
                <a:spcPts val="1600"/>
              </a:spcBef>
              <a:spcAft>
                <a:spcPts val="0"/>
              </a:spcAft>
              <a:buSzPts val="1400"/>
              <a:buFont typeface="Calibri"/>
              <a:buChar char="●"/>
            </a:pPr>
            <a:r>
              <a:rPr lang="en" sz="1400">
                <a:latin typeface="Calibri"/>
                <a:ea typeface="Calibri"/>
                <a:cs typeface="Calibri"/>
                <a:sym typeface="Calibri"/>
              </a:rPr>
              <a:t>Updation to real DOM is an Expensive Operation</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React creates a Virtual DOM</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React do not re-renders the UI every time when State Changes</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Re-rendering cause Repaint and Layout stages on Browser</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Updates are first made to Virtual DOM</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React looks for the Difference between the previous and new DOM</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a:latin typeface="Calibri"/>
                <a:ea typeface="Calibri"/>
                <a:cs typeface="Calibri"/>
                <a:sym typeface="Calibri"/>
              </a:rPr>
              <a:t>Only differences are re-rendered, not entire component</a:t>
            </a:r>
            <a:endParaRPr sz="1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200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DOM Model..</a:t>
            </a:r>
            <a:endParaRPr/>
          </a:p>
        </p:txBody>
      </p:sp>
      <p:pic>
        <p:nvPicPr>
          <p:cNvPr id="169" name="Google Shape;169;p32"/>
          <p:cNvPicPr preferRelativeResize="0"/>
          <p:nvPr/>
        </p:nvPicPr>
        <p:blipFill>
          <a:blip r:embed="rId3">
            <a:alphaModFix/>
          </a:blip>
          <a:stretch>
            <a:fillRect/>
          </a:stretch>
        </p:blipFill>
        <p:spPr>
          <a:xfrm>
            <a:off x="1805200" y="1190300"/>
            <a:ext cx="5533601" cy="342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33"/>
          <p:cNvPicPr preferRelativeResize="0"/>
          <p:nvPr/>
        </p:nvPicPr>
        <p:blipFill>
          <a:blip r:embed="rId3">
            <a:alphaModFix/>
          </a:blip>
          <a:stretch>
            <a:fillRect/>
          </a:stretch>
        </p:blipFill>
        <p:spPr>
          <a:xfrm>
            <a:off x="1014413" y="1468400"/>
            <a:ext cx="7115175" cy="197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