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330A9-358F-4099-B84C-E15010384E5A}"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EFBEFE1-3AF8-4F8C-8200-714515D22105}">
      <dgm:prSet/>
      <dgm:spPr/>
      <dgm:t>
        <a:bodyPr/>
        <a:lstStyle/>
        <a:p>
          <a:r>
            <a:rPr lang="en-US"/>
            <a:t>For solving his project I used various model followed by Naïve Bayes, LSTM.</a:t>
          </a:r>
        </a:p>
      </dgm:t>
    </dgm:pt>
    <dgm:pt modelId="{DB859D38-FE5A-4822-90EB-7AFC48CC5D8E}" type="parTrans" cxnId="{ACD8B90B-33DE-4F24-954F-813326B4F509}">
      <dgm:prSet/>
      <dgm:spPr/>
      <dgm:t>
        <a:bodyPr/>
        <a:lstStyle/>
        <a:p>
          <a:endParaRPr lang="en-US"/>
        </a:p>
      </dgm:t>
    </dgm:pt>
    <dgm:pt modelId="{0AE81336-947B-4855-8A7E-152E4C757B54}" type="sibTrans" cxnId="{ACD8B90B-33DE-4F24-954F-813326B4F509}">
      <dgm:prSet/>
      <dgm:spPr/>
      <dgm:t>
        <a:bodyPr/>
        <a:lstStyle/>
        <a:p>
          <a:endParaRPr lang="en-US"/>
        </a:p>
      </dgm:t>
    </dgm:pt>
    <dgm:pt modelId="{8683E31D-4356-453F-B7BE-351F89F260DB}">
      <dgm:prSet/>
      <dgm:spPr/>
      <dgm:t>
        <a:bodyPr/>
        <a:lstStyle/>
        <a:p>
          <a:r>
            <a:rPr lang="en-US"/>
            <a:t>For text preprocessing I used TFIDF and count vectorizer and used both and check the metrics.</a:t>
          </a:r>
        </a:p>
      </dgm:t>
    </dgm:pt>
    <dgm:pt modelId="{AB19DEFB-3B69-440D-A9C5-86436B8DA7A7}" type="parTrans" cxnId="{D6A00F1E-6429-4BEC-AF4E-1A3FF00196EA}">
      <dgm:prSet/>
      <dgm:spPr/>
      <dgm:t>
        <a:bodyPr/>
        <a:lstStyle/>
        <a:p>
          <a:endParaRPr lang="en-US"/>
        </a:p>
      </dgm:t>
    </dgm:pt>
    <dgm:pt modelId="{2E92195B-FBF6-4824-9A56-BE9AF3CD7001}" type="sibTrans" cxnId="{D6A00F1E-6429-4BEC-AF4E-1A3FF00196EA}">
      <dgm:prSet/>
      <dgm:spPr/>
      <dgm:t>
        <a:bodyPr/>
        <a:lstStyle/>
        <a:p>
          <a:endParaRPr lang="en-US"/>
        </a:p>
      </dgm:t>
    </dgm:pt>
    <dgm:pt modelId="{5D96C5D4-4059-48D9-9E59-FA8BE91D0F7A}">
      <dgm:prSet/>
      <dgm:spPr/>
      <dgm:t>
        <a:bodyPr/>
        <a:lstStyle/>
        <a:p>
          <a:r>
            <a:rPr lang="en-US"/>
            <a:t>Also used hyperparameter tuning and calculate the score and select the best model from all.</a:t>
          </a:r>
        </a:p>
      </dgm:t>
    </dgm:pt>
    <dgm:pt modelId="{89FF2785-69BC-45C8-9940-F0AE0105BCF8}" type="parTrans" cxnId="{BFBF90AC-48F8-4AEB-A76A-22A0ED82012B}">
      <dgm:prSet/>
      <dgm:spPr/>
      <dgm:t>
        <a:bodyPr/>
        <a:lstStyle/>
        <a:p>
          <a:endParaRPr lang="en-US"/>
        </a:p>
      </dgm:t>
    </dgm:pt>
    <dgm:pt modelId="{9216ED0B-9F36-42F7-B353-B3C64C12F2D2}" type="sibTrans" cxnId="{BFBF90AC-48F8-4AEB-A76A-22A0ED82012B}">
      <dgm:prSet/>
      <dgm:spPr/>
      <dgm:t>
        <a:bodyPr/>
        <a:lstStyle/>
        <a:p>
          <a:endParaRPr lang="en-US"/>
        </a:p>
      </dgm:t>
    </dgm:pt>
    <dgm:pt modelId="{C2128DEE-34A3-4F2D-BB18-D677970E8BF9}" type="pres">
      <dgm:prSet presAssocID="{B12330A9-358F-4099-B84C-E15010384E5A}" presName="root" presStyleCnt="0">
        <dgm:presLayoutVars>
          <dgm:dir/>
          <dgm:resizeHandles val="exact"/>
        </dgm:presLayoutVars>
      </dgm:prSet>
      <dgm:spPr/>
    </dgm:pt>
    <dgm:pt modelId="{3BA36A2D-4778-4041-AD42-4846F6A47F4B}" type="pres">
      <dgm:prSet presAssocID="{0EFBEFE1-3AF8-4F8C-8200-714515D22105}" presName="compNode" presStyleCnt="0"/>
      <dgm:spPr/>
    </dgm:pt>
    <dgm:pt modelId="{9EE3A73F-0EBA-4358-BCFC-F99337024773}" type="pres">
      <dgm:prSet presAssocID="{0EFBEFE1-3AF8-4F8C-8200-714515D221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B63FF9F8-7096-4082-9F30-07A7A849BE80}" type="pres">
      <dgm:prSet presAssocID="{0EFBEFE1-3AF8-4F8C-8200-714515D22105}" presName="spaceRect" presStyleCnt="0"/>
      <dgm:spPr/>
    </dgm:pt>
    <dgm:pt modelId="{F375D088-AC49-4BBE-A306-87923E185BB6}" type="pres">
      <dgm:prSet presAssocID="{0EFBEFE1-3AF8-4F8C-8200-714515D22105}" presName="textRect" presStyleLbl="revTx" presStyleIdx="0" presStyleCnt="3">
        <dgm:presLayoutVars>
          <dgm:chMax val="1"/>
          <dgm:chPref val="1"/>
        </dgm:presLayoutVars>
      </dgm:prSet>
      <dgm:spPr/>
    </dgm:pt>
    <dgm:pt modelId="{685CB6E3-8A5D-4B50-86C1-0B01B6B55946}" type="pres">
      <dgm:prSet presAssocID="{0AE81336-947B-4855-8A7E-152E4C757B54}" presName="sibTrans" presStyleCnt="0"/>
      <dgm:spPr/>
    </dgm:pt>
    <dgm:pt modelId="{98210EF2-FB5F-413C-967C-BA5FB7F57A67}" type="pres">
      <dgm:prSet presAssocID="{8683E31D-4356-453F-B7BE-351F89F260DB}" presName="compNode" presStyleCnt="0"/>
      <dgm:spPr/>
    </dgm:pt>
    <dgm:pt modelId="{641D1935-869C-4C41-8805-F8E2E33F223C}" type="pres">
      <dgm:prSet presAssocID="{8683E31D-4356-453F-B7BE-351F89F260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Bubble"/>
        </a:ext>
      </dgm:extLst>
    </dgm:pt>
    <dgm:pt modelId="{4E881C7E-FAC1-4CB5-AD4B-B83CDEB0EF12}" type="pres">
      <dgm:prSet presAssocID="{8683E31D-4356-453F-B7BE-351F89F260DB}" presName="spaceRect" presStyleCnt="0"/>
      <dgm:spPr/>
    </dgm:pt>
    <dgm:pt modelId="{4566AFD3-EEEB-43AA-ADD5-285DE3C84CDB}" type="pres">
      <dgm:prSet presAssocID="{8683E31D-4356-453F-B7BE-351F89F260DB}" presName="textRect" presStyleLbl="revTx" presStyleIdx="1" presStyleCnt="3">
        <dgm:presLayoutVars>
          <dgm:chMax val="1"/>
          <dgm:chPref val="1"/>
        </dgm:presLayoutVars>
      </dgm:prSet>
      <dgm:spPr/>
    </dgm:pt>
    <dgm:pt modelId="{4ECF05D0-D8E4-4141-A58F-764F599F1F1D}" type="pres">
      <dgm:prSet presAssocID="{2E92195B-FBF6-4824-9A56-BE9AF3CD7001}" presName="sibTrans" presStyleCnt="0"/>
      <dgm:spPr/>
    </dgm:pt>
    <dgm:pt modelId="{65969410-90DB-489A-A793-BFB156C588F6}" type="pres">
      <dgm:prSet presAssocID="{5D96C5D4-4059-48D9-9E59-FA8BE91D0F7A}" presName="compNode" presStyleCnt="0"/>
      <dgm:spPr/>
    </dgm:pt>
    <dgm:pt modelId="{7E19CD79-0BE2-48B9-A66C-D2E002B5452A}" type="pres">
      <dgm:prSet presAssocID="{5D96C5D4-4059-48D9-9E59-FA8BE91D0F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3A0E1890-53EB-455C-8606-47BA195C745C}" type="pres">
      <dgm:prSet presAssocID="{5D96C5D4-4059-48D9-9E59-FA8BE91D0F7A}" presName="spaceRect" presStyleCnt="0"/>
      <dgm:spPr/>
    </dgm:pt>
    <dgm:pt modelId="{F12572BA-3924-4626-A423-E3AAB67C57B5}" type="pres">
      <dgm:prSet presAssocID="{5D96C5D4-4059-48D9-9E59-FA8BE91D0F7A}" presName="textRect" presStyleLbl="revTx" presStyleIdx="2" presStyleCnt="3">
        <dgm:presLayoutVars>
          <dgm:chMax val="1"/>
          <dgm:chPref val="1"/>
        </dgm:presLayoutVars>
      </dgm:prSet>
      <dgm:spPr/>
    </dgm:pt>
  </dgm:ptLst>
  <dgm:cxnLst>
    <dgm:cxn modelId="{ACD8B90B-33DE-4F24-954F-813326B4F509}" srcId="{B12330A9-358F-4099-B84C-E15010384E5A}" destId="{0EFBEFE1-3AF8-4F8C-8200-714515D22105}" srcOrd="0" destOrd="0" parTransId="{DB859D38-FE5A-4822-90EB-7AFC48CC5D8E}" sibTransId="{0AE81336-947B-4855-8A7E-152E4C757B54}"/>
    <dgm:cxn modelId="{A7253717-8B94-4693-9A99-AC09B2DC03E0}" type="presOf" srcId="{B12330A9-358F-4099-B84C-E15010384E5A}" destId="{C2128DEE-34A3-4F2D-BB18-D677970E8BF9}" srcOrd="0" destOrd="0" presId="urn:microsoft.com/office/officeart/2018/2/layout/IconLabelList"/>
    <dgm:cxn modelId="{67599117-D377-4420-BC29-29E8B4BCBA41}" type="presOf" srcId="{8683E31D-4356-453F-B7BE-351F89F260DB}" destId="{4566AFD3-EEEB-43AA-ADD5-285DE3C84CDB}" srcOrd="0" destOrd="0" presId="urn:microsoft.com/office/officeart/2018/2/layout/IconLabelList"/>
    <dgm:cxn modelId="{D6A00F1E-6429-4BEC-AF4E-1A3FF00196EA}" srcId="{B12330A9-358F-4099-B84C-E15010384E5A}" destId="{8683E31D-4356-453F-B7BE-351F89F260DB}" srcOrd="1" destOrd="0" parTransId="{AB19DEFB-3B69-440D-A9C5-86436B8DA7A7}" sibTransId="{2E92195B-FBF6-4824-9A56-BE9AF3CD7001}"/>
    <dgm:cxn modelId="{04B8A58E-ECB0-49F6-9E78-63C5E86FBD5A}" type="presOf" srcId="{0EFBEFE1-3AF8-4F8C-8200-714515D22105}" destId="{F375D088-AC49-4BBE-A306-87923E185BB6}" srcOrd="0" destOrd="0" presId="urn:microsoft.com/office/officeart/2018/2/layout/IconLabelList"/>
    <dgm:cxn modelId="{E9705DAB-4A96-411E-BEDF-7C0CF846666B}" type="presOf" srcId="{5D96C5D4-4059-48D9-9E59-FA8BE91D0F7A}" destId="{F12572BA-3924-4626-A423-E3AAB67C57B5}" srcOrd="0" destOrd="0" presId="urn:microsoft.com/office/officeart/2018/2/layout/IconLabelList"/>
    <dgm:cxn modelId="{BFBF90AC-48F8-4AEB-A76A-22A0ED82012B}" srcId="{B12330A9-358F-4099-B84C-E15010384E5A}" destId="{5D96C5D4-4059-48D9-9E59-FA8BE91D0F7A}" srcOrd="2" destOrd="0" parTransId="{89FF2785-69BC-45C8-9940-F0AE0105BCF8}" sibTransId="{9216ED0B-9F36-42F7-B353-B3C64C12F2D2}"/>
    <dgm:cxn modelId="{938E211D-7B22-417C-BB8F-2BF5A745619B}" type="presParOf" srcId="{C2128DEE-34A3-4F2D-BB18-D677970E8BF9}" destId="{3BA36A2D-4778-4041-AD42-4846F6A47F4B}" srcOrd="0" destOrd="0" presId="urn:microsoft.com/office/officeart/2018/2/layout/IconLabelList"/>
    <dgm:cxn modelId="{5A70E51F-0DD1-4539-A913-3FF9D65AD163}" type="presParOf" srcId="{3BA36A2D-4778-4041-AD42-4846F6A47F4B}" destId="{9EE3A73F-0EBA-4358-BCFC-F99337024773}" srcOrd="0" destOrd="0" presId="urn:microsoft.com/office/officeart/2018/2/layout/IconLabelList"/>
    <dgm:cxn modelId="{E42932DC-9CC6-4330-8FB4-D42D30622656}" type="presParOf" srcId="{3BA36A2D-4778-4041-AD42-4846F6A47F4B}" destId="{B63FF9F8-7096-4082-9F30-07A7A849BE80}" srcOrd="1" destOrd="0" presId="urn:microsoft.com/office/officeart/2018/2/layout/IconLabelList"/>
    <dgm:cxn modelId="{D98A21DB-4184-4C8D-BDC7-2D45D1F7BC8B}" type="presParOf" srcId="{3BA36A2D-4778-4041-AD42-4846F6A47F4B}" destId="{F375D088-AC49-4BBE-A306-87923E185BB6}" srcOrd="2" destOrd="0" presId="urn:microsoft.com/office/officeart/2018/2/layout/IconLabelList"/>
    <dgm:cxn modelId="{E33472EA-BEEA-4002-ABB7-9C77A964E4E2}" type="presParOf" srcId="{C2128DEE-34A3-4F2D-BB18-D677970E8BF9}" destId="{685CB6E3-8A5D-4B50-86C1-0B01B6B55946}" srcOrd="1" destOrd="0" presId="urn:microsoft.com/office/officeart/2018/2/layout/IconLabelList"/>
    <dgm:cxn modelId="{972076DE-828C-4885-B70A-6F8B49CF8108}" type="presParOf" srcId="{C2128DEE-34A3-4F2D-BB18-D677970E8BF9}" destId="{98210EF2-FB5F-413C-967C-BA5FB7F57A67}" srcOrd="2" destOrd="0" presId="urn:microsoft.com/office/officeart/2018/2/layout/IconLabelList"/>
    <dgm:cxn modelId="{8F82DE4B-0227-43B8-9C4F-191D6A545498}" type="presParOf" srcId="{98210EF2-FB5F-413C-967C-BA5FB7F57A67}" destId="{641D1935-869C-4C41-8805-F8E2E33F223C}" srcOrd="0" destOrd="0" presId="urn:microsoft.com/office/officeart/2018/2/layout/IconLabelList"/>
    <dgm:cxn modelId="{52F30AA6-42F7-471D-9F7C-F39C5231D4B3}" type="presParOf" srcId="{98210EF2-FB5F-413C-967C-BA5FB7F57A67}" destId="{4E881C7E-FAC1-4CB5-AD4B-B83CDEB0EF12}" srcOrd="1" destOrd="0" presId="urn:microsoft.com/office/officeart/2018/2/layout/IconLabelList"/>
    <dgm:cxn modelId="{D86DD473-3EF7-4389-B80E-50CE8031C3C4}" type="presParOf" srcId="{98210EF2-FB5F-413C-967C-BA5FB7F57A67}" destId="{4566AFD3-EEEB-43AA-ADD5-285DE3C84CDB}" srcOrd="2" destOrd="0" presId="urn:microsoft.com/office/officeart/2018/2/layout/IconLabelList"/>
    <dgm:cxn modelId="{E145D239-A7E6-4A1B-BB6E-D734583E3E39}" type="presParOf" srcId="{C2128DEE-34A3-4F2D-BB18-D677970E8BF9}" destId="{4ECF05D0-D8E4-4141-A58F-764F599F1F1D}" srcOrd="3" destOrd="0" presId="urn:microsoft.com/office/officeart/2018/2/layout/IconLabelList"/>
    <dgm:cxn modelId="{149B678E-D798-40B6-8129-27C4050134C1}" type="presParOf" srcId="{C2128DEE-34A3-4F2D-BB18-D677970E8BF9}" destId="{65969410-90DB-489A-A793-BFB156C588F6}" srcOrd="4" destOrd="0" presId="urn:microsoft.com/office/officeart/2018/2/layout/IconLabelList"/>
    <dgm:cxn modelId="{6BCCB602-4E87-44F9-B46B-AC4D0602AF5B}" type="presParOf" srcId="{65969410-90DB-489A-A793-BFB156C588F6}" destId="{7E19CD79-0BE2-48B9-A66C-D2E002B5452A}" srcOrd="0" destOrd="0" presId="urn:microsoft.com/office/officeart/2018/2/layout/IconLabelList"/>
    <dgm:cxn modelId="{1EEE32E8-188D-41A1-AD8D-CD2AD92744C4}" type="presParOf" srcId="{65969410-90DB-489A-A793-BFB156C588F6}" destId="{3A0E1890-53EB-455C-8606-47BA195C745C}" srcOrd="1" destOrd="0" presId="urn:microsoft.com/office/officeart/2018/2/layout/IconLabelList"/>
    <dgm:cxn modelId="{1ED06D6F-60A5-4F76-9E8E-3847617C59A1}" type="presParOf" srcId="{65969410-90DB-489A-A793-BFB156C588F6}" destId="{F12572BA-3924-4626-A423-E3AAB67C57B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3A73F-0EBA-4358-BCFC-F99337024773}">
      <dsp:nvSpPr>
        <dsp:cNvPr id="0" name=""/>
        <dsp:cNvSpPr/>
      </dsp:nvSpPr>
      <dsp:spPr>
        <a:xfrm>
          <a:off x="1082105" y="878242"/>
          <a:ext cx="1485526" cy="14855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75D088-AC49-4BBE-A306-87923E185BB6}">
      <dsp:nvSpPr>
        <dsp:cNvPr id="0" name=""/>
        <dsp:cNvSpPr/>
      </dsp:nvSpPr>
      <dsp:spPr>
        <a:xfrm>
          <a:off x="174284"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For solving his project I used various model followed by Naïve Bayes, LSTM.</a:t>
          </a:r>
        </a:p>
      </dsp:txBody>
      <dsp:txXfrm>
        <a:off x="174284" y="2753095"/>
        <a:ext cx="3301169" cy="720000"/>
      </dsp:txXfrm>
    </dsp:sp>
    <dsp:sp modelId="{641D1935-869C-4C41-8805-F8E2E33F223C}">
      <dsp:nvSpPr>
        <dsp:cNvPr id="0" name=""/>
        <dsp:cNvSpPr/>
      </dsp:nvSpPr>
      <dsp:spPr>
        <a:xfrm>
          <a:off x="4960980" y="878242"/>
          <a:ext cx="1485526" cy="14855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6AFD3-EEEB-43AA-ADD5-285DE3C84CDB}">
      <dsp:nvSpPr>
        <dsp:cNvPr id="0" name=""/>
        <dsp:cNvSpPr/>
      </dsp:nvSpPr>
      <dsp:spPr>
        <a:xfrm>
          <a:off x="4053158"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For text preprocessing I used TFIDF and count vectorizer and used both and check the metrics.</a:t>
          </a:r>
        </a:p>
      </dsp:txBody>
      <dsp:txXfrm>
        <a:off x="4053158" y="2753095"/>
        <a:ext cx="3301169" cy="720000"/>
      </dsp:txXfrm>
    </dsp:sp>
    <dsp:sp modelId="{7E19CD79-0BE2-48B9-A66C-D2E002B5452A}">
      <dsp:nvSpPr>
        <dsp:cNvPr id="0" name=""/>
        <dsp:cNvSpPr/>
      </dsp:nvSpPr>
      <dsp:spPr>
        <a:xfrm>
          <a:off x="8839854" y="878242"/>
          <a:ext cx="1485526" cy="14855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2572BA-3924-4626-A423-E3AAB67C57B5}">
      <dsp:nvSpPr>
        <dsp:cNvPr id="0" name=""/>
        <dsp:cNvSpPr/>
      </dsp:nvSpPr>
      <dsp:spPr>
        <a:xfrm>
          <a:off x="7932033"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Also used hyperparameter tuning and calculate the score and select the best model from all.</a:t>
          </a:r>
        </a:p>
      </dsp:txBody>
      <dsp:txXfrm>
        <a:off x="7932033" y="2753095"/>
        <a:ext cx="330116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EC0C-2B32-4A81-BEC7-6508867BDC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AE0D7-3947-426B-B5C0-B48D3B08E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071C9F-55C9-4C62-8D91-5ACC2E0F508C}"/>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5" name="Footer Placeholder 4">
            <a:extLst>
              <a:ext uri="{FF2B5EF4-FFF2-40B4-BE49-F238E27FC236}">
                <a16:creationId xmlns:a16="http://schemas.microsoft.com/office/drawing/2014/main" id="{2887E2D3-9285-44E6-9EF1-C42836608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1156E-CA89-4D2E-8E11-223DC8C4B575}"/>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19074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70E6-3346-44CB-9C52-CDD8605E1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81841-4143-416B-A37B-EB7D240FBB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0E402-434F-4002-ACAB-C083E2B28680}"/>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5" name="Footer Placeholder 4">
            <a:extLst>
              <a:ext uri="{FF2B5EF4-FFF2-40B4-BE49-F238E27FC236}">
                <a16:creationId xmlns:a16="http://schemas.microsoft.com/office/drawing/2014/main" id="{91B9E34B-9E7A-454A-9999-BE0A8F7B2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F8994-C6D7-456C-B1AD-E4D7EBE57DB3}"/>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15553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2F1D4-7B99-4A8B-BFE2-321E9320D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D91A81-45B5-446C-9EEB-DE6BFB246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B1A67-6F92-494F-830C-9403E41EF71C}"/>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5" name="Footer Placeholder 4">
            <a:extLst>
              <a:ext uri="{FF2B5EF4-FFF2-40B4-BE49-F238E27FC236}">
                <a16:creationId xmlns:a16="http://schemas.microsoft.com/office/drawing/2014/main" id="{92830879-BE5F-4B8E-8395-BC7ED9DE6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4D7B9-0C07-4195-8D5E-E342740191EB}"/>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247452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94DF-5906-4024-9C21-B554A5A84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20D919-BD8C-4E10-9AF3-DD3F4AB55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9ED4E-47EB-48A9-A4C5-AC764CF9EFE9}"/>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5" name="Footer Placeholder 4">
            <a:extLst>
              <a:ext uri="{FF2B5EF4-FFF2-40B4-BE49-F238E27FC236}">
                <a16:creationId xmlns:a16="http://schemas.microsoft.com/office/drawing/2014/main" id="{FD563532-83B2-46C2-84CE-E805166A7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C791F-60A5-403A-923D-FBFF04ED1C5B}"/>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206580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3242-1FA6-4188-A7C0-35A6D262A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8578E6-5FAB-4A5F-A255-3DDAF6F37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235B42-30B0-4D79-A4D3-3F20C8A46C9F}"/>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5" name="Footer Placeholder 4">
            <a:extLst>
              <a:ext uri="{FF2B5EF4-FFF2-40B4-BE49-F238E27FC236}">
                <a16:creationId xmlns:a16="http://schemas.microsoft.com/office/drawing/2014/main" id="{120B4650-18D4-4F60-814B-9980811CC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791AB-5E3B-4D65-88E2-198F155E555B}"/>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281858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C517-68A4-40C2-8885-AB1D5A6311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AD2A5-E3F9-4104-AF3E-EFE7F0067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B5919-D100-49A4-8921-79BE709C96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F6ED05-4D40-4675-8E7A-85801169C15E}"/>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6" name="Footer Placeholder 5">
            <a:extLst>
              <a:ext uri="{FF2B5EF4-FFF2-40B4-BE49-F238E27FC236}">
                <a16:creationId xmlns:a16="http://schemas.microsoft.com/office/drawing/2014/main" id="{1F52A77A-124E-40A5-B33D-843D32231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B569F-9DB0-44B7-A1E7-CBC29CDF270C}"/>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105201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7947-93CD-40D6-B2D1-E46BE8EF15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0E8443-823F-4383-8B15-48BEF39DA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6CEAC1-BC00-4222-94AA-11F0EF081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82FAB4-B129-4EF7-9497-064D3FEFF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2D4DB-C632-4103-95EC-E473BEB69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563FFC-8171-4974-8D10-EF763C41CF42}"/>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8" name="Footer Placeholder 7">
            <a:extLst>
              <a:ext uri="{FF2B5EF4-FFF2-40B4-BE49-F238E27FC236}">
                <a16:creationId xmlns:a16="http://schemas.microsoft.com/office/drawing/2014/main" id="{1B1EA6C0-3891-4070-9BD5-7E0581894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095FD5-BFE2-4352-AB3E-44CD5443CEDB}"/>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338803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CED9-B801-49D1-AD09-C691DD74B0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7126F1-6A11-4CCD-9811-A8FF4CB054D7}"/>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4" name="Footer Placeholder 3">
            <a:extLst>
              <a:ext uri="{FF2B5EF4-FFF2-40B4-BE49-F238E27FC236}">
                <a16:creationId xmlns:a16="http://schemas.microsoft.com/office/drawing/2014/main" id="{17478261-3606-4055-9774-19C360043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C24F99-7FAF-4334-BA37-4A2B5FE68B6D}"/>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181505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4CFBC-9ED7-4DBB-B251-162114CDE5C9}"/>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3" name="Footer Placeholder 2">
            <a:extLst>
              <a:ext uri="{FF2B5EF4-FFF2-40B4-BE49-F238E27FC236}">
                <a16:creationId xmlns:a16="http://schemas.microsoft.com/office/drawing/2014/main" id="{7D3AD665-8FD5-43A6-8161-2FF6D36CD4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BB1C02-D933-4CC0-A72F-87AE0FE0E543}"/>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24901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38C4-A311-4F36-8E86-DAF105323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FA08F9-4339-440E-8347-B266B4FE1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A1A24-590C-486E-8ECF-A41E6CCE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30C1-9C94-48A4-849A-62B941EE521A}"/>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6" name="Footer Placeholder 5">
            <a:extLst>
              <a:ext uri="{FF2B5EF4-FFF2-40B4-BE49-F238E27FC236}">
                <a16:creationId xmlns:a16="http://schemas.microsoft.com/office/drawing/2014/main" id="{23B51EDF-7758-477B-BE99-8D78F4912E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480C0-EB84-4BE2-8B83-BDEADB358D7C}"/>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57962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038D-65CD-4D75-9D24-DB2906048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D7B205-6D09-4183-A6FC-925A6A251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AA335F-E146-4D52-BC7C-2090FEB3D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8ED5E-1D0A-49FD-A43C-80F350328555}"/>
              </a:ext>
            </a:extLst>
          </p:cNvPr>
          <p:cNvSpPr>
            <a:spLocks noGrp="1"/>
          </p:cNvSpPr>
          <p:nvPr>
            <p:ph type="dt" sz="half" idx="10"/>
          </p:nvPr>
        </p:nvSpPr>
        <p:spPr/>
        <p:txBody>
          <a:bodyPr/>
          <a:lstStyle/>
          <a:p>
            <a:fld id="{A727A0A3-1932-4E61-A585-090A358CDF90}" type="datetimeFigureOut">
              <a:rPr lang="en-US" smtClean="0"/>
              <a:t>11/20/2020</a:t>
            </a:fld>
            <a:endParaRPr lang="en-US"/>
          </a:p>
        </p:txBody>
      </p:sp>
      <p:sp>
        <p:nvSpPr>
          <p:cNvPr id="6" name="Footer Placeholder 5">
            <a:extLst>
              <a:ext uri="{FF2B5EF4-FFF2-40B4-BE49-F238E27FC236}">
                <a16:creationId xmlns:a16="http://schemas.microsoft.com/office/drawing/2014/main" id="{B2C585C3-7EF9-4DD8-919B-BF7D4FB45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0DA4E-65B6-41D3-A9BA-3530EC7B592A}"/>
              </a:ext>
            </a:extLst>
          </p:cNvPr>
          <p:cNvSpPr>
            <a:spLocks noGrp="1"/>
          </p:cNvSpPr>
          <p:nvPr>
            <p:ph type="sldNum" sz="quarter" idx="12"/>
          </p:nvPr>
        </p:nvSpPr>
        <p:spPr/>
        <p:txBody>
          <a:bodyPr/>
          <a:lstStyle/>
          <a:p>
            <a:fld id="{F05CD2F8-4819-43A2-ACAC-D323EBC1CCFD}" type="slidenum">
              <a:rPr lang="en-US" smtClean="0"/>
              <a:t>‹#›</a:t>
            </a:fld>
            <a:endParaRPr lang="en-US"/>
          </a:p>
        </p:txBody>
      </p:sp>
    </p:spTree>
    <p:extLst>
      <p:ext uri="{BB962C8B-B14F-4D97-AF65-F5344CB8AC3E}">
        <p14:creationId xmlns:p14="http://schemas.microsoft.com/office/powerpoint/2010/main" val="346490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BFCCC-C02D-42C8-8CF8-527D1B778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06D1D0-9A1C-4CC4-8259-EF8646E19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3D083-FC5A-4621-AA05-3BE989037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7A0A3-1932-4E61-A585-090A358CDF90}" type="datetimeFigureOut">
              <a:rPr lang="en-US" smtClean="0"/>
              <a:t>11/20/2020</a:t>
            </a:fld>
            <a:endParaRPr lang="en-US"/>
          </a:p>
        </p:txBody>
      </p:sp>
      <p:sp>
        <p:nvSpPr>
          <p:cNvPr id="5" name="Footer Placeholder 4">
            <a:extLst>
              <a:ext uri="{FF2B5EF4-FFF2-40B4-BE49-F238E27FC236}">
                <a16:creationId xmlns:a16="http://schemas.microsoft.com/office/drawing/2014/main" id="{15BB70AA-6E59-4DB5-A1B7-119C16A2B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460C5C-2DAF-4AA8-9D8F-5B615AE4F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CD2F8-4819-43A2-ACAC-D323EBC1CCFD}" type="slidenum">
              <a:rPr lang="en-US" smtClean="0"/>
              <a:t>‹#›</a:t>
            </a:fld>
            <a:endParaRPr lang="en-US"/>
          </a:p>
        </p:txBody>
      </p:sp>
    </p:spTree>
    <p:extLst>
      <p:ext uri="{BB962C8B-B14F-4D97-AF65-F5344CB8AC3E}">
        <p14:creationId xmlns:p14="http://schemas.microsoft.com/office/powerpoint/2010/main" val="1878458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inancecue.it/fake-news-notizie-false-per-guadagni-veri/8847/" TargetMode="Externa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AF2F2A58-2FF4-4B5E-B56D-CF06C7F3436E}"/>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Fake News Classifier</a:t>
            </a:r>
          </a:p>
        </p:txBody>
      </p:sp>
      <p:sp>
        <p:nvSpPr>
          <p:cNvPr id="9" name="Text Placeholder 8">
            <a:extLst>
              <a:ext uri="{FF2B5EF4-FFF2-40B4-BE49-F238E27FC236}">
                <a16:creationId xmlns:a16="http://schemas.microsoft.com/office/drawing/2014/main" id="{923E2D08-5444-4BC4-A617-0CAF815D2AF5}"/>
              </a:ext>
            </a:extLst>
          </p:cNvPr>
          <p:cNvSpPr>
            <a:spLocks noGrp="1"/>
          </p:cNvSpPr>
          <p:nvPr>
            <p:ph type="body" idx="1"/>
          </p:nvPr>
        </p:nvSpPr>
        <p:spPr>
          <a:xfrm>
            <a:off x="804672" y="3602038"/>
            <a:ext cx="3308131" cy="1655762"/>
          </a:xfrm>
        </p:spPr>
        <p:txBody>
          <a:bodyPr vert="horz" lIns="91440" tIns="45720" rIns="91440" bIns="45720" rtlCol="0">
            <a:normAutofit/>
          </a:bodyPr>
          <a:lstStyle/>
          <a:p>
            <a:r>
              <a:rPr lang="en-US" sz="2000" kern="1200">
                <a:solidFill>
                  <a:srgbClr val="FFFFFF"/>
                </a:solidFill>
                <a:latin typeface="+mn-lt"/>
                <a:ea typeface="+mn-ea"/>
                <a:cs typeface="+mn-cs"/>
              </a:rPr>
              <a:t>Mayank Kumar</a:t>
            </a:r>
          </a:p>
        </p:txBody>
      </p:sp>
      <p:pic>
        <p:nvPicPr>
          <p:cNvPr id="5" name="Picture 4" descr="A picture containing calendar&#10;&#10;Description automatically generated">
            <a:extLst>
              <a:ext uri="{FF2B5EF4-FFF2-40B4-BE49-F238E27FC236}">
                <a16:creationId xmlns:a16="http://schemas.microsoft.com/office/drawing/2014/main" id="{6A4ADFED-B498-4D6C-AC61-D949CD5F1C2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729" r="13729" b="-1"/>
          <a:stretch/>
        </p:blipFill>
        <p:spPr>
          <a:xfrm rot="21600000">
            <a:off x="5396535" y="643467"/>
            <a:ext cx="6123217" cy="5571066"/>
          </a:xfrm>
          <a:prstGeom prst="rect">
            <a:avLst/>
          </a:prstGeom>
        </p:spPr>
      </p:pic>
      <p:sp>
        <p:nvSpPr>
          <p:cNvPr id="6" name="TextBox 5">
            <a:extLst>
              <a:ext uri="{FF2B5EF4-FFF2-40B4-BE49-F238E27FC236}">
                <a16:creationId xmlns:a16="http://schemas.microsoft.com/office/drawing/2014/main" id="{F901A005-54A2-423F-8C80-C80AFEA3E1C6}"/>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financecue.it/fake-news-notizie-false-per-guadagni-veri/8847/">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416119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0D3F7-117C-4EE8-890B-53D35C13E444}"/>
              </a:ext>
            </a:extLst>
          </p:cNvPr>
          <p:cNvSpPr>
            <a:spLocks noGrp="1"/>
          </p:cNvSpPr>
          <p:nvPr>
            <p:ph type="title"/>
          </p:nvPr>
        </p:nvSpPr>
        <p:spPr>
          <a:xfrm>
            <a:off x="1156851" y="637762"/>
            <a:ext cx="9888496" cy="900131"/>
          </a:xfrm>
        </p:spPr>
        <p:txBody>
          <a:bodyPr anchor="t">
            <a:normAutofit/>
          </a:bodyPr>
          <a:lstStyle/>
          <a:p>
            <a:r>
              <a:rPr lang="en-IN" sz="2800" dirty="0">
                <a:solidFill>
                  <a:schemeClr val="bg1"/>
                </a:solidFill>
              </a:rPr>
              <a:t>Key Findings and Conclusions of the Study</a:t>
            </a:r>
            <a:br>
              <a:rPr lang="en-US" sz="2800" dirty="0">
                <a:solidFill>
                  <a:schemeClr val="bg1"/>
                </a:solidFill>
              </a:rPr>
            </a:br>
            <a:endParaRPr lang="en-US" sz="28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1A76F4-770F-4E25-8939-3CFD16104E9A}"/>
              </a:ext>
            </a:extLst>
          </p:cNvPr>
          <p:cNvSpPr>
            <a:spLocks noGrp="1"/>
          </p:cNvSpPr>
          <p:nvPr>
            <p:ph idx="1"/>
          </p:nvPr>
        </p:nvSpPr>
        <p:spPr>
          <a:xfrm>
            <a:off x="1155548" y="2217343"/>
            <a:ext cx="9880893" cy="3959619"/>
          </a:xfrm>
        </p:spPr>
        <p:txBody>
          <a:bodyPr>
            <a:normAutofit/>
          </a:bodyPr>
          <a:lstStyle/>
          <a:p>
            <a:pPr marL="0" indent="0">
              <a:buNone/>
            </a:pPr>
            <a:r>
              <a:rPr lang="en-IN" sz="2000" dirty="0"/>
              <a:t>There are various aspect of the dataset and observation from my point of view:</a:t>
            </a:r>
            <a:endParaRPr lang="en-US" sz="2000" dirty="0"/>
          </a:p>
          <a:p>
            <a:pPr lvl="0"/>
            <a:r>
              <a:rPr lang="en-IN" sz="2000" dirty="0"/>
              <a:t>There are more than 60% news that are real.</a:t>
            </a:r>
            <a:endParaRPr lang="en-US" sz="2000" dirty="0"/>
          </a:p>
          <a:p>
            <a:pPr lvl="0"/>
            <a:r>
              <a:rPr lang="en-IN" sz="2000" dirty="0"/>
              <a:t>Most of the real news are containing words followed by election, president etc.</a:t>
            </a:r>
            <a:endParaRPr lang="en-US" sz="2000" dirty="0"/>
          </a:p>
          <a:p>
            <a:pPr lvl="0"/>
            <a:r>
              <a:rPr lang="en-IN" sz="2000" dirty="0"/>
              <a:t>Removing the column that are unnamed and id does not impact the model training.</a:t>
            </a:r>
            <a:endParaRPr lang="en-US" sz="2000" dirty="0"/>
          </a:p>
          <a:p>
            <a:pPr lvl="0"/>
            <a:r>
              <a:rPr lang="en-IN" sz="2000" dirty="0"/>
              <a:t>Also, using tfidf vectorizer along with hyper parameter tuning reduce the false positive error.</a:t>
            </a:r>
            <a:endParaRPr lang="en-US" sz="2000" dirty="0"/>
          </a:p>
          <a:p>
            <a:pPr lvl="0"/>
            <a:r>
              <a:rPr lang="en-IN" sz="2000" dirty="0"/>
              <a:t>Using the roc_auc_curve most of the region fall under the curve and accuracy is near to 90%.</a:t>
            </a:r>
            <a:endParaRPr lang="en-US" sz="2000" dirty="0"/>
          </a:p>
          <a:p>
            <a:r>
              <a:rPr lang="en-IN" sz="2000" dirty="0"/>
              <a:t>From multiple model i.e. Naïve Bayes using both tfidf and count vectorizer and LSTM, Naïve Bayes with tfidf suit well for the data and have better performance as compared to others</a:t>
            </a:r>
            <a:endParaRPr lang="en-US" sz="2000" dirty="0"/>
          </a:p>
        </p:txBody>
      </p:sp>
    </p:spTree>
    <p:extLst>
      <p:ext uri="{BB962C8B-B14F-4D97-AF65-F5344CB8AC3E}">
        <p14:creationId xmlns:p14="http://schemas.microsoft.com/office/powerpoint/2010/main" val="167823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B929EE-AF26-4053-BE7E-BE5954A2527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Thanks</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Smiling Face with No Fill">
            <a:extLst>
              <a:ext uri="{FF2B5EF4-FFF2-40B4-BE49-F238E27FC236}">
                <a16:creationId xmlns:a16="http://schemas.microsoft.com/office/drawing/2014/main" id="{163193CB-3856-4DA7-B497-5C19724382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32815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8534C35-2E93-4077-BBD9-910B3A98C085}"/>
              </a:ext>
            </a:extLst>
          </p:cNvPr>
          <p:cNvSpPr>
            <a:spLocks noGrp="1"/>
          </p:cNvSpPr>
          <p:nvPr>
            <p:ph type="title"/>
          </p:nvPr>
        </p:nvSpPr>
        <p:spPr>
          <a:xfrm>
            <a:off x="801340" y="802955"/>
            <a:ext cx="4977976" cy="1454051"/>
          </a:xfrm>
        </p:spPr>
        <p:txBody>
          <a:bodyPr>
            <a:normAutofit/>
          </a:bodyPr>
          <a:lstStyle/>
          <a:p>
            <a:r>
              <a:rPr lang="en-US">
                <a:solidFill>
                  <a:srgbClr val="000000"/>
                </a:solidFill>
              </a:rPr>
              <a:t>Use Case</a:t>
            </a:r>
          </a:p>
        </p:txBody>
      </p:sp>
      <p:sp>
        <p:nvSpPr>
          <p:cNvPr id="27" name="Content Placeholder 2">
            <a:extLst>
              <a:ext uri="{FF2B5EF4-FFF2-40B4-BE49-F238E27FC236}">
                <a16:creationId xmlns:a16="http://schemas.microsoft.com/office/drawing/2014/main" id="{85419FDE-2E85-4934-83EC-6EDFA7C6BE8A}"/>
              </a:ext>
            </a:extLst>
          </p:cNvPr>
          <p:cNvSpPr>
            <a:spLocks noGrp="1"/>
          </p:cNvSpPr>
          <p:nvPr>
            <p:ph idx="1"/>
          </p:nvPr>
        </p:nvSpPr>
        <p:spPr>
          <a:xfrm>
            <a:off x="797809" y="2421682"/>
            <a:ext cx="4977578" cy="3639289"/>
          </a:xfrm>
        </p:spPr>
        <p:txBody>
          <a:bodyPr anchor="ctr">
            <a:normAutofit/>
          </a:bodyPr>
          <a:lstStyle/>
          <a:p>
            <a:r>
              <a:rPr lang="en-US" sz="1700">
                <a:solidFill>
                  <a:srgbClr val="000000"/>
                </a:solidFill>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p>
          <a:p>
            <a:r>
              <a:rPr lang="en-US" sz="1700">
                <a:solidFill>
                  <a:srgbClr val="000000"/>
                </a:solidFill>
              </a:rPr>
              <a:t>In this project, using various model we must build a model which able to predict whether the news is real or fake.</a:t>
            </a:r>
          </a:p>
        </p:txBody>
      </p:sp>
      <p:sp>
        <p:nvSpPr>
          <p:cNvPr id="2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Connections">
            <a:extLst>
              <a:ext uri="{FF2B5EF4-FFF2-40B4-BE49-F238E27FC236}">
                <a16:creationId xmlns:a16="http://schemas.microsoft.com/office/drawing/2014/main" id="{415F0C20-D29A-452F-A524-F4BFDE792E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89401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Shape 10">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BA0171-A3B4-498A-998E-26C0A1A8DB1E}"/>
              </a:ext>
            </a:extLst>
          </p:cNvPr>
          <p:cNvSpPr>
            <a:spLocks noGrp="1"/>
          </p:cNvSpPr>
          <p:nvPr>
            <p:ph type="title"/>
          </p:nvPr>
        </p:nvSpPr>
        <p:spPr>
          <a:xfrm>
            <a:off x="880281" y="2961564"/>
            <a:ext cx="5124734" cy="3268639"/>
          </a:xfrm>
        </p:spPr>
        <p:txBody>
          <a:bodyPr vert="horz" lIns="91440" tIns="45720" rIns="91440" bIns="45720" rtlCol="0" anchor="ctr">
            <a:normAutofit/>
          </a:bodyPr>
          <a:lstStyle/>
          <a:p>
            <a:r>
              <a:rPr lang="en-US" sz="7200" kern="1200">
                <a:solidFill>
                  <a:schemeClr val="bg1"/>
                </a:solidFill>
                <a:latin typeface="+mj-lt"/>
                <a:ea typeface="+mj-ea"/>
                <a:cs typeface="+mj-cs"/>
              </a:rPr>
              <a:t>Approach and Life Cycle</a:t>
            </a:r>
          </a:p>
        </p:txBody>
      </p:sp>
      <p:grpSp>
        <p:nvGrpSpPr>
          <p:cNvPr id="15" name="Group 14">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1571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iagram&#10;&#10;Description automatically generated">
            <a:extLst>
              <a:ext uri="{FF2B5EF4-FFF2-40B4-BE49-F238E27FC236}">
                <a16:creationId xmlns:a16="http://schemas.microsoft.com/office/drawing/2014/main" id="{C4084DE1-95DE-450F-BB4E-C076B051E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395" y="643467"/>
            <a:ext cx="554320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6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445B94-BE81-490F-9FD5-96AA13CAE3CA}"/>
              </a:ext>
            </a:extLst>
          </p:cNvPr>
          <p:cNvSpPr>
            <a:spLocks noGrp="1"/>
          </p:cNvSpPr>
          <p:nvPr>
            <p:ph type="title"/>
          </p:nvPr>
        </p:nvSpPr>
        <p:spPr>
          <a:xfrm>
            <a:off x="6094105" y="802955"/>
            <a:ext cx="4977976" cy="1454051"/>
          </a:xfrm>
        </p:spPr>
        <p:txBody>
          <a:bodyPr>
            <a:normAutofit/>
          </a:bodyPr>
          <a:lstStyle/>
          <a:p>
            <a:r>
              <a:rPr lang="en-US">
                <a:solidFill>
                  <a:srgbClr val="000000"/>
                </a:solidFill>
              </a:rPr>
              <a:t>Data Description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B16384F2-824D-4170-87DF-CB0E12ADB2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4A594E44-41B7-41CF-9AE4-47310D0F6BAA}"/>
              </a:ext>
            </a:extLst>
          </p:cNvPr>
          <p:cNvSpPr>
            <a:spLocks noGrp="1"/>
          </p:cNvSpPr>
          <p:nvPr>
            <p:ph idx="1"/>
          </p:nvPr>
        </p:nvSpPr>
        <p:spPr>
          <a:xfrm>
            <a:off x="6090574" y="2421682"/>
            <a:ext cx="4977578" cy="3639289"/>
          </a:xfrm>
        </p:spPr>
        <p:txBody>
          <a:bodyPr anchor="ctr">
            <a:normAutofit/>
          </a:bodyPr>
          <a:lstStyle/>
          <a:p>
            <a:r>
              <a:rPr lang="en-US" sz="1700" dirty="0">
                <a:solidFill>
                  <a:srgbClr val="000000"/>
                </a:solidFill>
              </a:rPr>
              <a:t>There are 6 columns in the dataset provided to you. The description of each of the column is given below:</a:t>
            </a:r>
          </a:p>
          <a:p>
            <a:r>
              <a:rPr lang="en-US" sz="1700" dirty="0">
                <a:solidFill>
                  <a:srgbClr val="000000"/>
                </a:solidFill>
              </a:rPr>
              <a:t>“id”:  Unique id of each news article</a:t>
            </a:r>
          </a:p>
          <a:p>
            <a:r>
              <a:rPr lang="en-US" sz="1700" dirty="0">
                <a:solidFill>
                  <a:srgbClr val="000000"/>
                </a:solidFill>
              </a:rPr>
              <a:t>“headline”:  It is the title of the news.</a:t>
            </a:r>
          </a:p>
          <a:p>
            <a:r>
              <a:rPr lang="en-US" sz="1700" dirty="0">
                <a:solidFill>
                  <a:srgbClr val="000000"/>
                </a:solidFill>
              </a:rPr>
              <a:t>“news”:  It contains the full text of the news article</a:t>
            </a:r>
          </a:p>
          <a:p>
            <a:r>
              <a:rPr lang="en-US" sz="1700" dirty="0">
                <a:solidFill>
                  <a:srgbClr val="000000"/>
                </a:solidFill>
              </a:rPr>
              <a:t>“Unnamed:0”:  It is a serial number</a:t>
            </a:r>
          </a:p>
          <a:p>
            <a:r>
              <a:rPr lang="en-US" sz="1700" dirty="0">
                <a:solidFill>
                  <a:srgbClr val="000000"/>
                </a:solidFill>
              </a:rPr>
              <a:t>“</a:t>
            </a:r>
            <a:r>
              <a:rPr lang="en-US" sz="1700" dirty="0" err="1">
                <a:solidFill>
                  <a:srgbClr val="000000"/>
                </a:solidFill>
              </a:rPr>
              <a:t>written_by</a:t>
            </a:r>
            <a:r>
              <a:rPr lang="en-US" sz="1700" dirty="0">
                <a:solidFill>
                  <a:srgbClr val="000000"/>
                </a:solidFill>
              </a:rPr>
              <a:t>”:  It represents the author of the news article</a:t>
            </a:r>
          </a:p>
          <a:p>
            <a:r>
              <a:rPr lang="en-US" sz="1700" dirty="0">
                <a:solidFill>
                  <a:srgbClr val="000000"/>
                </a:solidFill>
              </a:rPr>
              <a:t>“label”:  It tells whether the news is fake (1) or not fake (0).</a:t>
            </a:r>
          </a:p>
          <a:p>
            <a:endParaRPr lang="en-US" sz="1700" dirty="0">
              <a:solidFill>
                <a:srgbClr val="000000"/>
              </a:solidFill>
            </a:endParaRPr>
          </a:p>
        </p:txBody>
      </p:sp>
    </p:spTree>
    <p:extLst>
      <p:ext uri="{BB962C8B-B14F-4D97-AF65-F5344CB8AC3E}">
        <p14:creationId xmlns:p14="http://schemas.microsoft.com/office/powerpoint/2010/main" val="415458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76B051-9953-4197-8EBE-90D46416C498}"/>
              </a:ext>
            </a:extLst>
          </p:cNvPr>
          <p:cNvSpPr>
            <a:spLocks noGrp="1"/>
          </p:cNvSpPr>
          <p:nvPr>
            <p:ph type="title"/>
          </p:nvPr>
        </p:nvSpPr>
        <p:spPr>
          <a:xfrm>
            <a:off x="640079" y="2053641"/>
            <a:ext cx="3669161" cy="2760098"/>
          </a:xfrm>
        </p:spPr>
        <p:txBody>
          <a:bodyPr>
            <a:normAutofit/>
          </a:bodyPr>
          <a:lstStyle/>
          <a:p>
            <a:r>
              <a:rPr lang="en-US">
                <a:solidFill>
                  <a:srgbClr val="FFFFFF"/>
                </a:solidFill>
              </a:rPr>
              <a:t>Data Cleaning</a:t>
            </a:r>
          </a:p>
        </p:txBody>
      </p:sp>
      <p:sp>
        <p:nvSpPr>
          <p:cNvPr id="3" name="Content Placeholder 2">
            <a:extLst>
              <a:ext uri="{FF2B5EF4-FFF2-40B4-BE49-F238E27FC236}">
                <a16:creationId xmlns:a16="http://schemas.microsoft.com/office/drawing/2014/main" id="{C1F6D872-5F83-4718-B9C0-32FE1B231916}"/>
              </a:ext>
            </a:extLst>
          </p:cNvPr>
          <p:cNvSpPr>
            <a:spLocks noGrp="1"/>
          </p:cNvSpPr>
          <p:nvPr>
            <p:ph idx="1"/>
          </p:nvPr>
        </p:nvSpPr>
        <p:spPr>
          <a:xfrm>
            <a:off x="6090574" y="801866"/>
            <a:ext cx="5306084" cy="5230634"/>
          </a:xfrm>
        </p:spPr>
        <p:txBody>
          <a:bodyPr anchor="ctr">
            <a:normAutofit/>
          </a:bodyPr>
          <a:lstStyle/>
          <a:p>
            <a:pPr lvl="0"/>
            <a:r>
              <a:rPr lang="en-IN" sz="2200">
                <a:solidFill>
                  <a:srgbClr val="000000"/>
                </a:solidFill>
              </a:rPr>
              <a:t>For Data Cleaning, there are 2 features in the dataset “unnamed” and “id” which are not playing an important role for the model building, so I removed them from the dataset.</a:t>
            </a:r>
            <a:endParaRPr lang="en-US" sz="2200">
              <a:solidFill>
                <a:srgbClr val="000000"/>
              </a:solidFill>
            </a:endParaRPr>
          </a:p>
          <a:p>
            <a:pPr lvl="0"/>
            <a:r>
              <a:rPr lang="en-IN" sz="2200">
                <a:solidFill>
                  <a:srgbClr val="000000"/>
                </a:solidFill>
              </a:rPr>
              <a:t>Also, while doing text pre-processing, I used TFIDF vectorizer and count vectorizer, in which I used most important 5000 features from the dataset.</a:t>
            </a:r>
            <a:endParaRPr lang="en-US" sz="2200">
              <a:solidFill>
                <a:srgbClr val="000000"/>
              </a:solidFill>
            </a:endParaRPr>
          </a:p>
          <a:p>
            <a:r>
              <a:rPr lang="en-US" sz="2200">
                <a:solidFill>
                  <a:srgbClr val="000000"/>
                </a:solidFill>
              </a:rPr>
              <a:t>While using word embedding, every news of a row does not follow same length so, I added padding of zero sequence at prefix side to match each sentence length.</a:t>
            </a:r>
          </a:p>
        </p:txBody>
      </p:sp>
    </p:spTree>
    <p:extLst>
      <p:ext uri="{BB962C8B-B14F-4D97-AF65-F5344CB8AC3E}">
        <p14:creationId xmlns:p14="http://schemas.microsoft.com/office/powerpoint/2010/main" val="401843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ECC9-0A02-41B8-8FD1-C2E864937644}"/>
              </a:ext>
            </a:extLst>
          </p:cNvPr>
          <p:cNvSpPr>
            <a:spLocks noGrp="1"/>
          </p:cNvSpPr>
          <p:nvPr>
            <p:ph type="title"/>
          </p:nvPr>
        </p:nvSpPr>
        <p:spPr>
          <a:xfrm>
            <a:off x="396573" y="320675"/>
            <a:ext cx="11407487" cy="1325563"/>
          </a:xfrm>
        </p:spPr>
        <p:txBody>
          <a:bodyPr>
            <a:normAutofit/>
          </a:bodyPr>
          <a:lstStyle/>
          <a:p>
            <a:r>
              <a:rPr lang="en-US" sz="5400"/>
              <a:t>Creating Model	</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B2504D8-35B6-4966-A45B-71A493B194AC}"/>
              </a:ext>
            </a:extLst>
          </p:cNvPr>
          <p:cNvGraphicFramePr>
            <a:graphicFrameLocks noGrp="1"/>
          </p:cNvGraphicFramePr>
          <p:nvPr>
            <p:ph idx="1"/>
            <p:extLst>
              <p:ext uri="{D42A27DB-BD31-4B8C-83A1-F6EECF244321}">
                <p14:modId xmlns:p14="http://schemas.microsoft.com/office/powerpoint/2010/main" val="1704523557"/>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641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66F4-B0B8-4AB7-B6BA-645142AEE696}"/>
              </a:ext>
            </a:extLst>
          </p:cNvPr>
          <p:cNvSpPr>
            <a:spLocks noGrp="1"/>
          </p:cNvSpPr>
          <p:nvPr>
            <p:ph type="title"/>
          </p:nvPr>
        </p:nvSpPr>
        <p:spPr>
          <a:xfrm>
            <a:off x="648930" y="629266"/>
            <a:ext cx="5121644" cy="1676603"/>
          </a:xfrm>
        </p:spPr>
        <p:txBody>
          <a:bodyPr vert="horz" lIns="91440" tIns="45720" rIns="91440" bIns="45720" rtlCol="0" anchor="ctr">
            <a:normAutofit/>
          </a:bodyPr>
          <a:lstStyle/>
          <a:p>
            <a:r>
              <a:rPr lang="en-US"/>
              <a:t>Metrics : Accuracy, Confusion Matrix</a:t>
            </a:r>
            <a:endParaRPr lang="en-US" dirty="0"/>
          </a:p>
        </p:txBody>
      </p:sp>
      <p:sp>
        <p:nvSpPr>
          <p:cNvPr id="6" name="Content Placeholder 5">
            <a:extLst>
              <a:ext uri="{FF2B5EF4-FFF2-40B4-BE49-F238E27FC236}">
                <a16:creationId xmlns:a16="http://schemas.microsoft.com/office/drawing/2014/main" id="{E360BA08-8945-43B8-B3AF-450941A2477A}"/>
              </a:ext>
            </a:extLst>
          </p:cNvPr>
          <p:cNvSpPr>
            <a:spLocks noGrp="1"/>
          </p:cNvSpPr>
          <p:nvPr>
            <p:ph sz="half" idx="2"/>
          </p:nvPr>
        </p:nvSpPr>
        <p:spPr>
          <a:xfrm>
            <a:off x="648931" y="2438400"/>
            <a:ext cx="5121642" cy="3785419"/>
          </a:xfrm>
        </p:spPr>
        <p:txBody>
          <a:bodyPr vert="horz" lIns="91440" tIns="45720" rIns="91440" bIns="45720" rtlCol="0">
            <a:normAutofit/>
          </a:bodyPr>
          <a:lstStyle/>
          <a:p>
            <a:r>
              <a:rPr lang="en-US" sz="2000"/>
              <a:t>Naïve Bayes with hyperparameter tuning providing the best result among all.</a:t>
            </a:r>
          </a:p>
          <a:p>
            <a:r>
              <a:rPr lang="en-US" sz="2000"/>
              <a:t>For text preprocessing TFIDF providing the best result then count vectorizer.</a:t>
            </a:r>
          </a:p>
          <a:p>
            <a:r>
              <a:rPr lang="en-US" sz="2000"/>
              <a:t>As the False Positive is very less in this case as compared to others</a:t>
            </a:r>
          </a:p>
        </p:txBody>
      </p:sp>
      <p:sp>
        <p:nvSpPr>
          <p:cNvPr id="11" name="Rectangle 10">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40D96DE1-FABD-492D-86BC-10B2D2A68C6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017" b="3"/>
          <a:stretch/>
        </p:blipFill>
        <p:spPr>
          <a:xfrm>
            <a:off x="6721233" y="640082"/>
            <a:ext cx="4831104" cy="5577837"/>
          </a:xfrm>
          <a:prstGeom prst="rect">
            <a:avLst/>
          </a:prstGeom>
          <a:effectLst/>
        </p:spPr>
      </p:pic>
    </p:spTree>
    <p:extLst>
      <p:ext uri="{BB962C8B-B14F-4D97-AF65-F5344CB8AC3E}">
        <p14:creationId xmlns:p14="http://schemas.microsoft.com/office/powerpoint/2010/main" val="360166600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43A5-BCAC-4749-A3D9-ADFBC2242BC0}"/>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a:t>Roc Curve </a:t>
            </a:r>
          </a:p>
        </p:txBody>
      </p:sp>
      <p:sp>
        <p:nvSpPr>
          <p:cNvPr id="4" name="Content Placeholder 3">
            <a:extLst>
              <a:ext uri="{FF2B5EF4-FFF2-40B4-BE49-F238E27FC236}">
                <a16:creationId xmlns:a16="http://schemas.microsoft.com/office/drawing/2014/main" id="{892FB5A3-BF11-4C1E-8ED3-979FED2F0D29}"/>
              </a:ext>
            </a:extLst>
          </p:cNvPr>
          <p:cNvSpPr>
            <a:spLocks noGrp="1"/>
          </p:cNvSpPr>
          <p:nvPr>
            <p:ph sz="half" idx="2"/>
          </p:nvPr>
        </p:nvSpPr>
        <p:spPr>
          <a:xfrm>
            <a:off x="648931" y="2438401"/>
            <a:ext cx="3667036" cy="3779520"/>
          </a:xfrm>
        </p:spPr>
        <p:txBody>
          <a:bodyPr vert="horz" lIns="91440" tIns="45720" rIns="91440" bIns="45720" rtlCol="0">
            <a:normAutofit/>
          </a:bodyPr>
          <a:lstStyle/>
          <a:p>
            <a:r>
              <a:rPr lang="en-US" sz="1800"/>
              <a:t>Most of area is lying under the curve and providing the high true positive rate approx. 90% which is good sign of better prediction</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10;&#10;Description automatically generated">
            <a:extLst>
              <a:ext uri="{FF2B5EF4-FFF2-40B4-BE49-F238E27FC236}">
                <a16:creationId xmlns:a16="http://schemas.microsoft.com/office/drawing/2014/main" id="{0D2964A3-B348-4B6F-BE56-7C86A75CAA5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0580" r="31753"/>
          <a:stretch/>
        </p:blipFill>
        <p:spPr>
          <a:xfrm>
            <a:off x="5276088" y="640082"/>
            <a:ext cx="6276250" cy="5577838"/>
          </a:xfrm>
          <a:prstGeom prst="rect">
            <a:avLst/>
          </a:prstGeom>
          <a:effectLst/>
        </p:spPr>
      </p:pic>
    </p:spTree>
    <p:extLst>
      <p:ext uri="{BB962C8B-B14F-4D97-AF65-F5344CB8AC3E}">
        <p14:creationId xmlns:p14="http://schemas.microsoft.com/office/powerpoint/2010/main" val="40647675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Fake News Classifier</vt:lpstr>
      <vt:lpstr>Use Case</vt:lpstr>
      <vt:lpstr>Approach and Life Cycle</vt:lpstr>
      <vt:lpstr>PowerPoint Presentation</vt:lpstr>
      <vt:lpstr>Data Description</vt:lpstr>
      <vt:lpstr>Data Cleaning</vt:lpstr>
      <vt:lpstr>Creating Model </vt:lpstr>
      <vt:lpstr>Metrics : Accuracy, Confusion Matrix</vt:lpstr>
      <vt:lpstr>Roc Curve </vt:lpstr>
      <vt:lpstr>Key Findings and Conclusions of the Study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dc:title>
  <dc:creator>Mayank Yogi</dc:creator>
  <cp:lastModifiedBy>Mayank Yogi</cp:lastModifiedBy>
  <cp:revision>1</cp:revision>
  <dcterms:created xsi:type="dcterms:W3CDTF">2020-11-20T08:07:27Z</dcterms:created>
  <dcterms:modified xsi:type="dcterms:W3CDTF">2020-11-20T08:07:42Z</dcterms:modified>
</cp:coreProperties>
</file>