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E40E1F-A7E4-4E82-92B3-1410B0184804}"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90449-6731-4F05-AE5F-FB1252ABD7C8}">
      <dgm:prSet/>
      <dgm:spPr/>
      <dgm:t>
        <a:bodyPr/>
        <a:lstStyle/>
        <a:p>
          <a:r>
            <a:rPr lang="en-US"/>
            <a:t>This is a classification problem where dependent features is label which means if 1 – Non-Defaulter, 0 – Defaulter.</a:t>
          </a:r>
        </a:p>
      </dgm:t>
    </dgm:pt>
    <dgm:pt modelId="{6BF0473A-1DCA-44A9-89E3-55964FF1617E}" type="parTrans" cxnId="{CBC904BE-0CC5-4C12-AB5F-A1D37ECCBA53}">
      <dgm:prSet/>
      <dgm:spPr/>
      <dgm:t>
        <a:bodyPr/>
        <a:lstStyle/>
        <a:p>
          <a:endParaRPr lang="en-US"/>
        </a:p>
      </dgm:t>
    </dgm:pt>
    <dgm:pt modelId="{2558FDA7-67A8-49EB-B0EF-32689033B5B5}" type="sibTrans" cxnId="{CBC904BE-0CC5-4C12-AB5F-A1D37ECCBA53}">
      <dgm:prSet/>
      <dgm:spPr/>
      <dgm:t>
        <a:bodyPr/>
        <a:lstStyle/>
        <a:p>
          <a:endParaRPr lang="en-US"/>
        </a:p>
      </dgm:t>
    </dgm:pt>
    <dgm:pt modelId="{3DD532DE-0DFC-402B-9732-3B74174DD46C}">
      <dgm:prSet/>
      <dgm:spPr/>
      <dgm:t>
        <a:bodyPr/>
        <a:lstStyle/>
        <a:p>
          <a:r>
            <a:rPr lang="en-US" dirty="0"/>
            <a:t>So, I used multiple model and tried hyperparameter tuning with cross validation. Models are Logistic regression, KNN, Random Forest, SVC, Gradient Boosting, ExtraTreeClassifier.</a:t>
          </a:r>
        </a:p>
      </dgm:t>
    </dgm:pt>
    <dgm:pt modelId="{26DA7B35-714A-40F6-A384-69E728DCBD02}" type="parTrans" cxnId="{8CC5BD43-6DAB-4DAF-A1A2-78BEDE303AC1}">
      <dgm:prSet/>
      <dgm:spPr/>
      <dgm:t>
        <a:bodyPr/>
        <a:lstStyle/>
        <a:p>
          <a:endParaRPr lang="en-US"/>
        </a:p>
      </dgm:t>
    </dgm:pt>
    <dgm:pt modelId="{9427EEB7-2E16-4675-839A-CA733E8B70CE}" type="sibTrans" cxnId="{8CC5BD43-6DAB-4DAF-A1A2-78BEDE303AC1}">
      <dgm:prSet/>
      <dgm:spPr/>
      <dgm:t>
        <a:bodyPr/>
        <a:lstStyle/>
        <a:p>
          <a:endParaRPr lang="en-US"/>
        </a:p>
      </dgm:t>
    </dgm:pt>
    <dgm:pt modelId="{C785993A-8626-4E06-9D8C-466F6BFBFC3B}">
      <dgm:prSet/>
      <dgm:spPr/>
      <dgm:t>
        <a:bodyPr/>
        <a:lstStyle/>
        <a:p>
          <a:r>
            <a:rPr lang="en-US"/>
            <a:t>As the data set is imbalance so to make that balance, I used one library called SMOTE Tomek, which will increase data pint of less label value.</a:t>
          </a:r>
        </a:p>
      </dgm:t>
    </dgm:pt>
    <dgm:pt modelId="{D65C9259-2BFF-4927-B2BA-DB3A0670B1FD}" type="parTrans" cxnId="{30FABAE6-B8CC-4677-B47B-440A2D573F80}">
      <dgm:prSet/>
      <dgm:spPr/>
      <dgm:t>
        <a:bodyPr/>
        <a:lstStyle/>
        <a:p>
          <a:endParaRPr lang="en-US"/>
        </a:p>
      </dgm:t>
    </dgm:pt>
    <dgm:pt modelId="{5F7866F0-1DA1-4946-84F7-3B1096F678C3}" type="sibTrans" cxnId="{30FABAE6-B8CC-4677-B47B-440A2D573F80}">
      <dgm:prSet/>
      <dgm:spPr/>
      <dgm:t>
        <a:bodyPr/>
        <a:lstStyle/>
        <a:p>
          <a:endParaRPr lang="en-US"/>
        </a:p>
      </dgm:t>
    </dgm:pt>
    <dgm:pt modelId="{2D1C9EB0-BE8E-440A-8EE6-864153C5E0B0}" type="pres">
      <dgm:prSet presAssocID="{6EE40E1F-A7E4-4E82-92B3-1410B0184804}" presName="root" presStyleCnt="0">
        <dgm:presLayoutVars>
          <dgm:dir/>
          <dgm:resizeHandles val="exact"/>
        </dgm:presLayoutVars>
      </dgm:prSet>
      <dgm:spPr/>
    </dgm:pt>
    <dgm:pt modelId="{4A2DE2A7-59AD-42A2-9A6E-4BD57551F617}" type="pres">
      <dgm:prSet presAssocID="{6EE40E1F-A7E4-4E82-92B3-1410B0184804}" presName="container" presStyleCnt="0">
        <dgm:presLayoutVars>
          <dgm:dir/>
          <dgm:resizeHandles val="exact"/>
        </dgm:presLayoutVars>
      </dgm:prSet>
      <dgm:spPr/>
    </dgm:pt>
    <dgm:pt modelId="{63DEC32C-147E-4802-A2D2-0246D15EF91A}" type="pres">
      <dgm:prSet presAssocID="{5D690449-6731-4F05-AE5F-FB1252ABD7C8}" presName="compNode" presStyleCnt="0"/>
      <dgm:spPr/>
    </dgm:pt>
    <dgm:pt modelId="{6EF7684A-6DC9-4BE1-980A-ABF54589132D}" type="pres">
      <dgm:prSet presAssocID="{5D690449-6731-4F05-AE5F-FB1252ABD7C8}" presName="iconBgRect" presStyleLbl="bgShp" presStyleIdx="0" presStyleCnt="3"/>
      <dgm:spPr/>
    </dgm:pt>
    <dgm:pt modelId="{64DD3E87-258D-4D28-97EC-B0412729FB6B}" type="pres">
      <dgm:prSet presAssocID="{5D690449-6731-4F05-AE5F-FB1252ABD7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4019811-C42B-4203-ACE2-F70BB05CA484}" type="pres">
      <dgm:prSet presAssocID="{5D690449-6731-4F05-AE5F-FB1252ABD7C8}" presName="spaceRect" presStyleCnt="0"/>
      <dgm:spPr/>
    </dgm:pt>
    <dgm:pt modelId="{8839550A-F1A2-4D6D-8920-89186525C04A}" type="pres">
      <dgm:prSet presAssocID="{5D690449-6731-4F05-AE5F-FB1252ABD7C8}" presName="textRect" presStyleLbl="revTx" presStyleIdx="0" presStyleCnt="3">
        <dgm:presLayoutVars>
          <dgm:chMax val="1"/>
          <dgm:chPref val="1"/>
        </dgm:presLayoutVars>
      </dgm:prSet>
      <dgm:spPr/>
    </dgm:pt>
    <dgm:pt modelId="{9709A1B0-3D8A-4027-A6B1-4D49533C0D7A}" type="pres">
      <dgm:prSet presAssocID="{2558FDA7-67A8-49EB-B0EF-32689033B5B5}" presName="sibTrans" presStyleLbl="sibTrans2D1" presStyleIdx="0" presStyleCnt="0"/>
      <dgm:spPr/>
    </dgm:pt>
    <dgm:pt modelId="{3CDABCBF-70A5-4459-932B-81BFD32E07DA}" type="pres">
      <dgm:prSet presAssocID="{3DD532DE-0DFC-402B-9732-3B74174DD46C}" presName="compNode" presStyleCnt="0"/>
      <dgm:spPr/>
    </dgm:pt>
    <dgm:pt modelId="{42C62D6C-1F2F-4C5E-87A7-8A02981BC522}" type="pres">
      <dgm:prSet presAssocID="{3DD532DE-0DFC-402B-9732-3B74174DD46C}" presName="iconBgRect" presStyleLbl="bgShp" presStyleIdx="1" presStyleCnt="3"/>
      <dgm:spPr/>
    </dgm:pt>
    <dgm:pt modelId="{DA0E2832-58F7-4408-AD8A-DEB4BC94799A}" type="pres">
      <dgm:prSet presAssocID="{3DD532DE-0DFC-402B-9732-3B74174DD4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CEFC11A6-CAF3-4FB4-A74B-8A62467AF8F5}" type="pres">
      <dgm:prSet presAssocID="{3DD532DE-0DFC-402B-9732-3B74174DD46C}" presName="spaceRect" presStyleCnt="0"/>
      <dgm:spPr/>
    </dgm:pt>
    <dgm:pt modelId="{9FA80DAD-C7C1-4C71-BAD7-4F2E5FD88908}" type="pres">
      <dgm:prSet presAssocID="{3DD532DE-0DFC-402B-9732-3B74174DD46C}" presName="textRect" presStyleLbl="revTx" presStyleIdx="1" presStyleCnt="3">
        <dgm:presLayoutVars>
          <dgm:chMax val="1"/>
          <dgm:chPref val="1"/>
        </dgm:presLayoutVars>
      </dgm:prSet>
      <dgm:spPr/>
    </dgm:pt>
    <dgm:pt modelId="{6BE73CA4-FCBC-4A6C-8BA3-C88F5E1B977F}" type="pres">
      <dgm:prSet presAssocID="{9427EEB7-2E16-4675-839A-CA733E8B70CE}" presName="sibTrans" presStyleLbl="sibTrans2D1" presStyleIdx="0" presStyleCnt="0"/>
      <dgm:spPr/>
    </dgm:pt>
    <dgm:pt modelId="{C1D276DF-A8ED-44F1-96DA-F8BF358E1DDA}" type="pres">
      <dgm:prSet presAssocID="{C785993A-8626-4E06-9D8C-466F6BFBFC3B}" presName="compNode" presStyleCnt="0"/>
      <dgm:spPr/>
    </dgm:pt>
    <dgm:pt modelId="{B205BAD2-7399-4217-80CC-04A092B57847}" type="pres">
      <dgm:prSet presAssocID="{C785993A-8626-4E06-9D8C-466F6BFBFC3B}" presName="iconBgRect" presStyleLbl="bgShp" presStyleIdx="2" presStyleCnt="3"/>
      <dgm:spPr/>
    </dgm:pt>
    <dgm:pt modelId="{DDC0384B-E9C1-4B1D-82C1-B9CA3A89B1C6}" type="pres">
      <dgm:prSet presAssocID="{C785993A-8626-4E06-9D8C-466F6BFBFC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FA05D939-4040-4A29-8FDA-34382D7900D3}" type="pres">
      <dgm:prSet presAssocID="{C785993A-8626-4E06-9D8C-466F6BFBFC3B}" presName="spaceRect" presStyleCnt="0"/>
      <dgm:spPr/>
    </dgm:pt>
    <dgm:pt modelId="{3DC9198C-1423-45CC-B489-A66BF1522D62}" type="pres">
      <dgm:prSet presAssocID="{C785993A-8626-4E06-9D8C-466F6BFBFC3B}" presName="textRect" presStyleLbl="revTx" presStyleIdx="2" presStyleCnt="3">
        <dgm:presLayoutVars>
          <dgm:chMax val="1"/>
          <dgm:chPref val="1"/>
        </dgm:presLayoutVars>
      </dgm:prSet>
      <dgm:spPr/>
    </dgm:pt>
  </dgm:ptLst>
  <dgm:cxnLst>
    <dgm:cxn modelId="{E33FF82B-A79C-4BF9-9BC8-E2F817E624FD}" type="presOf" srcId="{9427EEB7-2E16-4675-839A-CA733E8B70CE}" destId="{6BE73CA4-FCBC-4A6C-8BA3-C88F5E1B977F}" srcOrd="0" destOrd="0" presId="urn:microsoft.com/office/officeart/2018/2/layout/IconCircleList"/>
    <dgm:cxn modelId="{8CC5BD43-6DAB-4DAF-A1A2-78BEDE303AC1}" srcId="{6EE40E1F-A7E4-4E82-92B3-1410B0184804}" destId="{3DD532DE-0DFC-402B-9732-3B74174DD46C}" srcOrd="1" destOrd="0" parTransId="{26DA7B35-714A-40F6-A384-69E728DCBD02}" sibTransId="{9427EEB7-2E16-4675-839A-CA733E8B70CE}"/>
    <dgm:cxn modelId="{83487C54-0342-4BCF-A982-B322DFD2EA2F}" type="presOf" srcId="{3DD532DE-0DFC-402B-9732-3B74174DD46C}" destId="{9FA80DAD-C7C1-4C71-BAD7-4F2E5FD88908}" srcOrd="0" destOrd="0" presId="urn:microsoft.com/office/officeart/2018/2/layout/IconCircleList"/>
    <dgm:cxn modelId="{9C7568A9-B34D-4601-B045-F641AF38CE16}" type="presOf" srcId="{2558FDA7-67A8-49EB-B0EF-32689033B5B5}" destId="{9709A1B0-3D8A-4027-A6B1-4D49533C0D7A}" srcOrd="0" destOrd="0" presId="urn:microsoft.com/office/officeart/2018/2/layout/IconCircleList"/>
    <dgm:cxn modelId="{A409F9BC-D9A4-4968-AD98-7397AB62383B}" type="presOf" srcId="{5D690449-6731-4F05-AE5F-FB1252ABD7C8}" destId="{8839550A-F1A2-4D6D-8920-89186525C04A}" srcOrd="0" destOrd="0" presId="urn:microsoft.com/office/officeart/2018/2/layout/IconCircleList"/>
    <dgm:cxn modelId="{CBC904BE-0CC5-4C12-AB5F-A1D37ECCBA53}" srcId="{6EE40E1F-A7E4-4E82-92B3-1410B0184804}" destId="{5D690449-6731-4F05-AE5F-FB1252ABD7C8}" srcOrd="0" destOrd="0" parTransId="{6BF0473A-1DCA-44A9-89E3-55964FF1617E}" sibTransId="{2558FDA7-67A8-49EB-B0EF-32689033B5B5}"/>
    <dgm:cxn modelId="{D999BAD6-9431-4805-A2D2-C5DE2A4B29D4}" type="presOf" srcId="{6EE40E1F-A7E4-4E82-92B3-1410B0184804}" destId="{2D1C9EB0-BE8E-440A-8EE6-864153C5E0B0}" srcOrd="0" destOrd="0" presId="urn:microsoft.com/office/officeart/2018/2/layout/IconCircleList"/>
    <dgm:cxn modelId="{30FABAE6-B8CC-4677-B47B-440A2D573F80}" srcId="{6EE40E1F-A7E4-4E82-92B3-1410B0184804}" destId="{C785993A-8626-4E06-9D8C-466F6BFBFC3B}" srcOrd="2" destOrd="0" parTransId="{D65C9259-2BFF-4927-B2BA-DB3A0670B1FD}" sibTransId="{5F7866F0-1DA1-4946-84F7-3B1096F678C3}"/>
    <dgm:cxn modelId="{178091F3-A675-4EB5-8D7B-28CBCAC8CBEF}" type="presOf" srcId="{C785993A-8626-4E06-9D8C-466F6BFBFC3B}" destId="{3DC9198C-1423-45CC-B489-A66BF1522D62}" srcOrd="0" destOrd="0" presId="urn:microsoft.com/office/officeart/2018/2/layout/IconCircleList"/>
    <dgm:cxn modelId="{A5B44402-B27D-4D09-A352-94AE329F81CC}" type="presParOf" srcId="{2D1C9EB0-BE8E-440A-8EE6-864153C5E0B0}" destId="{4A2DE2A7-59AD-42A2-9A6E-4BD57551F617}" srcOrd="0" destOrd="0" presId="urn:microsoft.com/office/officeart/2018/2/layout/IconCircleList"/>
    <dgm:cxn modelId="{2FBDA75D-2CF8-4DD0-8187-EEA212367D77}" type="presParOf" srcId="{4A2DE2A7-59AD-42A2-9A6E-4BD57551F617}" destId="{63DEC32C-147E-4802-A2D2-0246D15EF91A}" srcOrd="0" destOrd="0" presId="urn:microsoft.com/office/officeart/2018/2/layout/IconCircleList"/>
    <dgm:cxn modelId="{23109C17-8D88-459A-948E-651B620236DC}" type="presParOf" srcId="{63DEC32C-147E-4802-A2D2-0246D15EF91A}" destId="{6EF7684A-6DC9-4BE1-980A-ABF54589132D}" srcOrd="0" destOrd="0" presId="urn:microsoft.com/office/officeart/2018/2/layout/IconCircleList"/>
    <dgm:cxn modelId="{C63D9D61-DDF6-4DB6-A11E-DF2C077D1384}" type="presParOf" srcId="{63DEC32C-147E-4802-A2D2-0246D15EF91A}" destId="{64DD3E87-258D-4D28-97EC-B0412729FB6B}" srcOrd="1" destOrd="0" presId="urn:microsoft.com/office/officeart/2018/2/layout/IconCircleList"/>
    <dgm:cxn modelId="{1828592C-5E15-44FC-8652-ED48A0F09C27}" type="presParOf" srcId="{63DEC32C-147E-4802-A2D2-0246D15EF91A}" destId="{14019811-C42B-4203-ACE2-F70BB05CA484}" srcOrd="2" destOrd="0" presId="urn:microsoft.com/office/officeart/2018/2/layout/IconCircleList"/>
    <dgm:cxn modelId="{42673F64-F44B-4158-8E74-4A99BA13660C}" type="presParOf" srcId="{63DEC32C-147E-4802-A2D2-0246D15EF91A}" destId="{8839550A-F1A2-4D6D-8920-89186525C04A}" srcOrd="3" destOrd="0" presId="urn:microsoft.com/office/officeart/2018/2/layout/IconCircleList"/>
    <dgm:cxn modelId="{EDF6EC4B-F161-435C-9ABE-FB1A6CB8D5F9}" type="presParOf" srcId="{4A2DE2A7-59AD-42A2-9A6E-4BD57551F617}" destId="{9709A1B0-3D8A-4027-A6B1-4D49533C0D7A}" srcOrd="1" destOrd="0" presId="urn:microsoft.com/office/officeart/2018/2/layout/IconCircleList"/>
    <dgm:cxn modelId="{49ABA316-FF31-4FFC-99A4-7C38F18AEEC4}" type="presParOf" srcId="{4A2DE2A7-59AD-42A2-9A6E-4BD57551F617}" destId="{3CDABCBF-70A5-4459-932B-81BFD32E07DA}" srcOrd="2" destOrd="0" presId="urn:microsoft.com/office/officeart/2018/2/layout/IconCircleList"/>
    <dgm:cxn modelId="{999780F5-05C9-44D9-B2EF-B02826C098D1}" type="presParOf" srcId="{3CDABCBF-70A5-4459-932B-81BFD32E07DA}" destId="{42C62D6C-1F2F-4C5E-87A7-8A02981BC522}" srcOrd="0" destOrd="0" presId="urn:microsoft.com/office/officeart/2018/2/layout/IconCircleList"/>
    <dgm:cxn modelId="{4385F3A8-0BEA-40C4-B804-CA4009637101}" type="presParOf" srcId="{3CDABCBF-70A5-4459-932B-81BFD32E07DA}" destId="{DA0E2832-58F7-4408-AD8A-DEB4BC94799A}" srcOrd="1" destOrd="0" presId="urn:microsoft.com/office/officeart/2018/2/layout/IconCircleList"/>
    <dgm:cxn modelId="{5382B277-D32D-4834-B927-738B7D4E49C2}" type="presParOf" srcId="{3CDABCBF-70A5-4459-932B-81BFD32E07DA}" destId="{CEFC11A6-CAF3-4FB4-A74B-8A62467AF8F5}" srcOrd="2" destOrd="0" presId="urn:microsoft.com/office/officeart/2018/2/layout/IconCircleList"/>
    <dgm:cxn modelId="{040CC09D-2654-48D6-AE0D-978CE7A26EE1}" type="presParOf" srcId="{3CDABCBF-70A5-4459-932B-81BFD32E07DA}" destId="{9FA80DAD-C7C1-4C71-BAD7-4F2E5FD88908}" srcOrd="3" destOrd="0" presId="urn:microsoft.com/office/officeart/2018/2/layout/IconCircleList"/>
    <dgm:cxn modelId="{917814BC-5DD9-474A-8E1C-93A2C41C2549}" type="presParOf" srcId="{4A2DE2A7-59AD-42A2-9A6E-4BD57551F617}" destId="{6BE73CA4-FCBC-4A6C-8BA3-C88F5E1B977F}" srcOrd="3" destOrd="0" presId="urn:microsoft.com/office/officeart/2018/2/layout/IconCircleList"/>
    <dgm:cxn modelId="{3E39BF87-F953-4F83-8F89-45153F6EFE8F}" type="presParOf" srcId="{4A2DE2A7-59AD-42A2-9A6E-4BD57551F617}" destId="{C1D276DF-A8ED-44F1-96DA-F8BF358E1DDA}" srcOrd="4" destOrd="0" presId="urn:microsoft.com/office/officeart/2018/2/layout/IconCircleList"/>
    <dgm:cxn modelId="{079E6E19-A136-4751-943C-0BE3810F206F}" type="presParOf" srcId="{C1D276DF-A8ED-44F1-96DA-F8BF358E1DDA}" destId="{B205BAD2-7399-4217-80CC-04A092B57847}" srcOrd="0" destOrd="0" presId="urn:microsoft.com/office/officeart/2018/2/layout/IconCircleList"/>
    <dgm:cxn modelId="{6C6F47B9-5233-4716-9036-7DA15C71FE83}" type="presParOf" srcId="{C1D276DF-A8ED-44F1-96DA-F8BF358E1DDA}" destId="{DDC0384B-E9C1-4B1D-82C1-B9CA3A89B1C6}" srcOrd="1" destOrd="0" presId="urn:microsoft.com/office/officeart/2018/2/layout/IconCircleList"/>
    <dgm:cxn modelId="{3CD82B31-BE87-492B-9E8C-9C6DDCABC51C}" type="presParOf" srcId="{C1D276DF-A8ED-44F1-96DA-F8BF358E1DDA}" destId="{FA05D939-4040-4A29-8FDA-34382D7900D3}" srcOrd="2" destOrd="0" presId="urn:microsoft.com/office/officeart/2018/2/layout/IconCircleList"/>
    <dgm:cxn modelId="{2546F3F1-0568-4481-B566-1F405AAFB98D}" type="presParOf" srcId="{C1D276DF-A8ED-44F1-96DA-F8BF358E1DDA}" destId="{3DC9198C-1423-45CC-B489-A66BF1522D6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7684A-6DC9-4BE1-980A-ABF54589132D}">
      <dsp:nvSpPr>
        <dsp:cNvPr id="0" name=""/>
        <dsp:cNvSpPr/>
      </dsp:nvSpPr>
      <dsp:spPr>
        <a:xfrm>
          <a:off x="348507" y="1711437"/>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D3E87-258D-4D28-97EC-B0412729FB6B}">
      <dsp:nvSpPr>
        <dsp:cNvPr id="0" name=""/>
        <dsp:cNvSpPr/>
      </dsp:nvSpPr>
      <dsp:spPr>
        <a:xfrm>
          <a:off x="543484" y="1906415"/>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39550A-F1A2-4D6D-8920-89186525C04A}">
      <dsp:nvSpPr>
        <dsp:cNvPr id="0" name=""/>
        <dsp:cNvSpPr/>
      </dsp:nvSpPr>
      <dsp:spPr>
        <a:xfrm>
          <a:off x="1475925" y="171143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This is a classification problem where dependent features is label which means if 1 – Non-Defaulter, 0 – Defaulter.</a:t>
          </a:r>
        </a:p>
      </dsp:txBody>
      <dsp:txXfrm>
        <a:off x="1475925" y="1711437"/>
        <a:ext cx="2188517" cy="928462"/>
      </dsp:txXfrm>
    </dsp:sp>
    <dsp:sp modelId="{42C62D6C-1F2F-4C5E-87A7-8A02981BC522}">
      <dsp:nvSpPr>
        <dsp:cNvPr id="0" name=""/>
        <dsp:cNvSpPr/>
      </dsp:nvSpPr>
      <dsp:spPr>
        <a:xfrm>
          <a:off x="4045775" y="1711437"/>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E2832-58F7-4408-AD8A-DEB4BC94799A}">
      <dsp:nvSpPr>
        <dsp:cNvPr id="0" name=""/>
        <dsp:cNvSpPr/>
      </dsp:nvSpPr>
      <dsp:spPr>
        <a:xfrm>
          <a:off x="4240752" y="1906415"/>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A80DAD-C7C1-4C71-BAD7-4F2E5FD88908}">
      <dsp:nvSpPr>
        <dsp:cNvPr id="0" name=""/>
        <dsp:cNvSpPr/>
      </dsp:nvSpPr>
      <dsp:spPr>
        <a:xfrm>
          <a:off x="5173193" y="171143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So, I used multiple model and tried hyperparameter tuning with cross validation. Models are Logistic regression, KNN, Random Forest, SVC, Gradient Boosting, ExtraTreeClassifier.</a:t>
          </a:r>
        </a:p>
      </dsp:txBody>
      <dsp:txXfrm>
        <a:off x="5173193" y="1711437"/>
        <a:ext cx="2188517" cy="928462"/>
      </dsp:txXfrm>
    </dsp:sp>
    <dsp:sp modelId="{B205BAD2-7399-4217-80CC-04A092B57847}">
      <dsp:nvSpPr>
        <dsp:cNvPr id="0" name=""/>
        <dsp:cNvSpPr/>
      </dsp:nvSpPr>
      <dsp:spPr>
        <a:xfrm>
          <a:off x="7743044" y="1711437"/>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0384B-E9C1-4B1D-82C1-B9CA3A89B1C6}">
      <dsp:nvSpPr>
        <dsp:cNvPr id="0" name=""/>
        <dsp:cNvSpPr/>
      </dsp:nvSpPr>
      <dsp:spPr>
        <a:xfrm>
          <a:off x="7938021" y="1906415"/>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C9198C-1423-45CC-B489-A66BF1522D62}">
      <dsp:nvSpPr>
        <dsp:cNvPr id="0" name=""/>
        <dsp:cNvSpPr/>
      </dsp:nvSpPr>
      <dsp:spPr>
        <a:xfrm>
          <a:off x="8870462" y="171143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As the data set is imbalance so to make that balance, I used one library called SMOTE Tomek, which will increase data pint of less label value.</a:t>
          </a:r>
        </a:p>
      </dsp:txBody>
      <dsp:txXfrm>
        <a:off x="8870462" y="1711437"/>
        <a:ext cx="2188517" cy="92846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16DE-9F2D-4D0E-A280-E8789D8D84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C78498-28D1-4135-9AF2-A6A0B267F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FD5DFF-E265-471A-BB2C-EA4F6CA0AF1F}"/>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5" name="Footer Placeholder 4">
            <a:extLst>
              <a:ext uri="{FF2B5EF4-FFF2-40B4-BE49-F238E27FC236}">
                <a16:creationId xmlns:a16="http://schemas.microsoft.com/office/drawing/2014/main" id="{E3CA4775-AC75-4838-A38C-5149E8413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2F0D5-4174-4B74-A77A-375CB1B7FEDD}"/>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169032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9FFB-C586-4FDD-A5EB-7725DF4DC4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B1370E-F8DC-45F8-BBCB-8666117B57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71D70-E2DC-46A1-B8C9-A497C20202EE}"/>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5" name="Footer Placeholder 4">
            <a:extLst>
              <a:ext uri="{FF2B5EF4-FFF2-40B4-BE49-F238E27FC236}">
                <a16:creationId xmlns:a16="http://schemas.microsoft.com/office/drawing/2014/main" id="{1F24BF40-621A-4099-883F-093C55906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D7D00-E524-4DB6-98D7-B6EE53A3F666}"/>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190347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62049-8835-4A85-9AD8-0E608FDD98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72D54C-941C-4B7D-B3C9-A467C9268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4992D-8DF6-4F83-A9E8-7C5A79BE4CC5}"/>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5" name="Footer Placeholder 4">
            <a:extLst>
              <a:ext uri="{FF2B5EF4-FFF2-40B4-BE49-F238E27FC236}">
                <a16:creationId xmlns:a16="http://schemas.microsoft.com/office/drawing/2014/main" id="{F9C05F74-E901-4A3E-AAFF-DD919D2C3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767C5-2ED2-45B4-A64E-75AE5ADCF78F}"/>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197313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CE20-68F2-4827-A307-61D93C577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3127F-C37B-4CE1-B887-ED3679249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1F4C9-373F-4335-821D-9E5340702867}"/>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5" name="Footer Placeholder 4">
            <a:extLst>
              <a:ext uri="{FF2B5EF4-FFF2-40B4-BE49-F238E27FC236}">
                <a16:creationId xmlns:a16="http://schemas.microsoft.com/office/drawing/2014/main" id="{71FAEEFA-BC8B-41DA-BA08-80429BC2E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252E2-494D-41C0-9507-F9760261ED13}"/>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321521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8774-C841-452A-B135-3E6CB873C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D465D-BC96-4C60-9C5D-8E0E36211B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F699F0-7D38-4D85-995E-CE59A7EFEAC3}"/>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5" name="Footer Placeholder 4">
            <a:extLst>
              <a:ext uri="{FF2B5EF4-FFF2-40B4-BE49-F238E27FC236}">
                <a16:creationId xmlns:a16="http://schemas.microsoft.com/office/drawing/2014/main" id="{AA343A35-EE80-4C6A-B72C-566EF6BC6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F1999-C97B-40CE-95B8-77121B54EEFA}"/>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59090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3AFF-9247-4FF5-A19A-4767787B3D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4B6BC-852B-4DFC-9E6D-AC2606D1E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7C262-5A1B-4F78-9B90-104B857F0A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EC31A8-DFD7-4BF8-9E74-A405D48DB8BC}"/>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6" name="Footer Placeholder 5">
            <a:extLst>
              <a:ext uri="{FF2B5EF4-FFF2-40B4-BE49-F238E27FC236}">
                <a16:creationId xmlns:a16="http://schemas.microsoft.com/office/drawing/2014/main" id="{613995CA-21AD-4B2B-B8F9-19F2A9CF8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7F372-CCAA-4B45-A0B8-D340DA82D0F4}"/>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409571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337F-7553-4F79-98C2-641434F83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534E6-561C-4FEF-AF21-B385C933F9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C3F5E-2F6A-4E7A-BC33-3058D38036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404C9A-EA14-4C5D-B226-17B3D04DC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2C8E7-105C-4B19-AB01-29776D3F0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D49F2B-7DC3-4A0E-9FD2-6A0C8B7383FC}"/>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8" name="Footer Placeholder 7">
            <a:extLst>
              <a:ext uri="{FF2B5EF4-FFF2-40B4-BE49-F238E27FC236}">
                <a16:creationId xmlns:a16="http://schemas.microsoft.com/office/drawing/2014/main" id="{27315805-1898-4597-BFA8-DED5D9FE9A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4BC0E-D803-4217-893D-AECF7ABC1A12}"/>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329296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18BCC-F4AB-44BF-A552-7FF9CFA8E9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152453-3267-4E88-9AEF-63E65F5070D3}"/>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4" name="Footer Placeholder 3">
            <a:extLst>
              <a:ext uri="{FF2B5EF4-FFF2-40B4-BE49-F238E27FC236}">
                <a16:creationId xmlns:a16="http://schemas.microsoft.com/office/drawing/2014/main" id="{5DAE1443-EC00-479F-B374-2BCD12AFB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3F9873-8919-4C53-824A-2B20A7AAA0E6}"/>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42792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E859F-5E50-44B2-896D-E2FD13909DB4}"/>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3" name="Footer Placeholder 2">
            <a:extLst>
              <a:ext uri="{FF2B5EF4-FFF2-40B4-BE49-F238E27FC236}">
                <a16:creationId xmlns:a16="http://schemas.microsoft.com/office/drawing/2014/main" id="{97167461-E11F-4E77-98D1-1406E520B6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826E85-6B54-456F-B89C-20A1CBCD5C09}"/>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266350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0D38-8216-4F16-B83D-29A00BA53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695A0A-3DCE-4ADD-920C-019F892F8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9B4665-9625-4B43-BDA3-AAEE37CFE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190D2-4168-4403-AB2D-E363E385A625}"/>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6" name="Footer Placeholder 5">
            <a:extLst>
              <a:ext uri="{FF2B5EF4-FFF2-40B4-BE49-F238E27FC236}">
                <a16:creationId xmlns:a16="http://schemas.microsoft.com/office/drawing/2014/main" id="{A93DCBA7-2FE4-4B5C-B8BA-813C85E1C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7012C-22CA-4863-869D-5D44CF0A8844}"/>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381769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3FEF-E587-410A-9C82-80D98CFA6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D0A175-EC65-4784-8B21-52D5275DC7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94679F-155B-4ACA-A712-1FCF9A026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4FCC0-01B7-48FC-B57C-86A1F7A9E544}"/>
              </a:ext>
            </a:extLst>
          </p:cNvPr>
          <p:cNvSpPr>
            <a:spLocks noGrp="1"/>
          </p:cNvSpPr>
          <p:nvPr>
            <p:ph type="dt" sz="half" idx="10"/>
          </p:nvPr>
        </p:nvSpPr>
        <p:spPr/>
        <p:txBody>
          <a:bodyPr/>
          <a:lstStyle/>
          <a:p>
            <a:fld id="{FDFD6B7A-694E-4A2A-B101-5B366FFC95D8}" type="datetimeFigureOut">
              <a:rPr lang="en-US" smtClean="0"/>
              <a:t>11/4/2020</a:t>
            </a:fld>
            <a:endParaRPr lang="en-US"/>
          </a:p>
        </p:txBody>
      </p:sp>
      <p:sp>
        <p:nvSpPr>
          <p:cNvPr id="6" name="Footer Placeholder 5">
            <a:extLst>
              <a:ext uri="{FF2B5EF4-FFF2-40B4-BE49-F238E27FC236}">
                <a16:creationId xmlns:a16="http://schemas.microsoft.com/office/drawing/2014/main" id="{0F574BCE-FA78-43C3-A87D-B450FA08E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B3067-D61C-4015-A902-2EE19755AB45}"/>
              </a:ext>
            </a:extLst>
          </p:cNvPr>
          <p:cNvSpPr>
            <a:spLocks noGrp="1"/>
          </p:cNvSpPr>
          <p:nvPr>
            <p:ph type="sldNum" sz="quarter" idx="12"/>
          </p:nvPr>
        </p:nvSpPr>
        <p:spPr/>
        <p:txBody>
          <a:bodyPr/>
          <a:lstStyle/>
          <a:p>
            <a:fld id="{2B8A1733-24E8-424D-A610-D1A01DDF1826}" type="slidenum">
              <a:rPr lang="en-US" smtClean="0"/>
              <a:t>‹#›</a:t>
            </a:fld>
            <a:endParaRPr lang="en-US"/>
          </a:p>
        </p:txBody>
      </p:sp>
    </p:spTree>
    <p:extLst>
      <p:ext uri="{BB962C8B-B14F-4D97-AF65-F5344CB8AC3E}">
        <p14:creationId xmlns:p14="http://schemas.microsoft.com/office/powerpoint/2010/main" val="127694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EB4525-2CDB-4815-8184-581B77349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8143FB-B81D-417C-BBA5-10AF118971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9F309-3559-4D5B-AD73-FD64D81BB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D6B7A-694E-4A2A-B101-5B366FFC95D8}" type="datetimeFigureOut">
              <a:rPr lang="en-US" smtClean="0"/>
              <a:t>11/4/2020</a:t>
            </a:fld>
            <a:endParaRPr lang="en-US"/>
          </a:p>
        </p:txBody>
      </p:sp>
      <p:sp>
        <p:nvSpPr>
          <p:cNvPr id="5" name="Footer Placeholder 4">
            <a:extLst>
              <a:ext uri="{FF2B5EF4-FFF2-40B4-BE49-F238E27FC236}">
                <a16:creationId xmlns:a16="http://schemas.microsoft.com/office/drawing/2014/main" id="{B351CEEB-16E7-4207-A436-060A02326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AC50F-72D5-461D-AB04-D35C35284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A1733-24E8-424D-A610-D1A01DDF1826}" type="slidenum">
              <a:rPr lang="en-US" smtClean="0"/>
              <a:t>‹#›</a:t>
            </a:fld>
            <a:endParaRPr lang="en-US"/>
          </a:p>
        </p:txBody>
      </p:sp>
    </p:spTree>
    <p:extLst>
      <p:ext uri="{BB962C8B-B14F-4D97-AF65-F5344CB8AC3E}">
        <p14:creationId xmlns:p14="http://schemas.microsoft.com/office/powerpoint/2010/main" val="4004271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mikemacmarketing/30212411048" TargetMode="External"/><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2C3230F5-A609-49F7-9EA9-635C5C8C83D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98"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CEE3F47A-B883-4E8A-AFCB-C950387EC37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Micro Credit Defaulter Model</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27741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7AA9-48B1-461F-A08F-66FA0203A688}"/>
              </a:ext>
            </a:extLst>
          </p:cNvPr>
          <p:cNvSpPr>
            <a:spLocks noGrp="1"/>
          </p:cNvSpPr>
          <p:nvPr>
            <p:ph type="title"/>
          </p:nvPr>
        </p:nvSpPr>
        <p:spPr>
          <a:xfrm>
            <a:off x="396573" y="320675"/>
            <a:ext cx="11407487" cy="1325563"/>
          </a:xfrm>
        </p:spPr>
        <p:txBody>
          <a:bodyPr>
            <a:normAutofit/>
          </a:bodyPr>
          <a:lstStyle/>
          <a:p>
            <a:r>
              <a:rPr lang="en-US" sz="5400"/>
              <a:t>Creating Model	</a:t>
            </a: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91CDE15-9006-4283-8E74-5616ABBA4BA9}"/>
              </a:ext>
            </a:extLst>
          </p:cNvPr>
          <p:cNvGraphicFramePr>
            <a:graphicFrameLocks noGrp="1"/>
          </p:cNvGraphicFramePr>
          <p:nvPr>
            <p:ph idx="1"/>
            <p:extLst>
              <p:ext uri="{D42A27DB-BD31-4B8C-83A1-F6EECF244321}">
                <p14:modId xmlns:p14="http://schemas.microsoft.com/office/powerpoint/2010/main" val="3273395845"/>
              </p:ext>
            </p:extLst>
          </p:nvPr>
        </p:nvGraphicFramePr>
        <p:xfrm>
          <a:off x="396574" y="1843380"/>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14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CD7A3-9E1C-45B5-A384-35570CAC90BC}"/>
              </a:ext>
            </a:extLst>
          </p:cNvPr>
          <p:cNvSpPr>
            <a:spLocks noGrp="1"/>
          </p:cNvSpPr>
          <p:nvPr>
            <p:ph type="title"/>
          </p:nvPr>
        </p:nvSpPr>
        <p:spPr>
          <a:xfrm>
            <a:off x="838200" y="585216"/>
            <a:ext cx="10515600" cy="1325563"/>
          </a:xfrm>
        </p:spPr>
        <p:txBody>
          <a:bodyPr>
            <a:normAutofit/>
          </a:bodyPr>
          <a:lstStyle/>
          <a:p>
            <a:r>
              <a:rPr lang="en-US">
                <a:solidFill>
                  <a:schemeClr val="bg1"/>
                </a:solidFill>
              </a:rPr>
              <a:t>Metrics : Accuracy, Confusion Matrix</a:t>
            </a:r>
          </a:p>
        </p:txBody>
      </p:sp>
      <p:pic>
        <p:nvPicPr>
          <p:cNvPr id="5" name="Picture 4" descr="Text&#10;&#10;Description automatically generated">
            <a:extLst>
              <a:ext uri="{FF2B5EF4-FFF2-40B4-BE49-F238E27FC236}">
                <a16:creationId xmlns:a16="http://schemas.microsoft.com/office/drawing/2014/main" id="{DED81652-8244-4B9B-BB62-6CDBEE94148D}"/>
              </a:ext>
            </a:extLst>
          </p:cNvPr>
          <p:cNvPicPr>
            <a:picLocks noChangeAspect="1"/>
          </p:cNvPicPr>
          <p:nvPr/>
        </p:nvPicPr>
        <p:blipFill rotWithShape="1">
          <a:blip r:embed="rId2">
            <a:extLst>
              <a:ext uri="{28A0092B-C50C-407E-A947-70E740481C1C}">
                <a14:useLocalDpi xmlns:a14="http://schemas.microsoft.com/office/drawing/2010/main" val="0"/>
              </a:ext>
            </a:extLst>
          </a:blip>
          <a:srcRect t="3859" r="4" b="6267"/>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67396C91-9071-4DDF-B9B2-6F63197E3D70}"/>
              </a:ext>
            </a:extLst>
          </p:cNvPr>
          <p:cNvSpPr>
            <a:spLocks noGrp="1"/>
          </p:cNvSpPr>
          <p:nvPr>
            <p:ph idx="1"/>
          </p:nvPr>
        </p:nvSpPr>
        <p:spPr>
          <a:xfrm>
            <a:off x="7546848" y="2516777"/>
            <a:ext cx="3803904" cy="3660185"/>
          </a:xfrm>
        </p:spPr>
        <p:txBody>
          <a:bodyPr anchor="ctr">
            <a:normAutofit/>
          </a:bodyPr>
          <a:lstStyle/>
          <a:p>
            <a:r>
              <a:rPr lang="en-US" sz="2200" dirty="0"/>
              <a:t>Random forest is providing the best result in term of accuracy and less false positive value.</a:t>
            </a:r>
          </a:p>
          <a:p>
            <a:r>
              <a:rPr lang="en-US" sz="2200" dirty="0"/>
              <a:t>As Random forest is robust to imbalance data set because of multiple week learners and internally uses decision tree and robust to outliers.</a:t>
            </a:r>
          </a:p>
          <a:p>
            <a:endParaRPr lang="en-US" sz="2200" dirty="0"/>
          </a:p>
          <a:p>
            <a:endParaRPr lang="en-US" sz="2200" dirty="0"/>
          </a:p>
        </p:txBody>
      </p:sp>
    </p:spTree>
    <p:extLst>
      <p:ext uri="{BB962C8B-B14F-4D97-AF65-F5344CB8AC3E}">
        <p14:creationId xmlns:p14="http://schemas.microsoft.com/office/powerpoint/2010/main" val="70526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D11DA-1FFA-413F-B7DF-D114FDC5BD93}"/>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Roc Curve </a:t>
            </a:r>
          </a:p>
        </p:txBody>
      </p:sp>
      <p:pic>
        <p:nvPicPr>
          <p:cNvPr id="5" name="Content Placeholder 4" descr="Chart&#10;&#10;Description automatically generated">
            <a:extLst>
              <a:ext uri="{FF2B5EF4-FFF2-40B4-BE49-F238E27FC236}">
                <a16:creationId xmlns:a16="http://schemas.microsoft.com/office/drawing/2014/main" id="{CB308116-3A67-4E19-8F55-4E29587B84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159" b="-3"/>
          <a:stretch/>
        </p:blipFill>
        <p:spPr>
          <a:xfrm>
            <a:off x="841248" y="2516777"/>
            <a:ext cx="6236208" cy="3660185"/>
          </a:xfrm>
          <a:prstGeom prst="rect">
            <a:avLst/>
          </a:prstGeom>
        </p:spPr>
      </p:pic>
      <p:sp>
        <p:nvSpPr>
          <p:cNvPr id="6" name="Rectangle 5">
            <a:extLst>
              <a:ext uri="{FF2B5EF4-FFF2-40B4-BE49-F238E27FC236}">
                <a16:creationId xmlns:a16="http://schemas.microsoft.com/office/drawing/2014/main" id="{6FEB4B5F-52E6-46BE-B2E7-8185F1B86AEA}"/>
              </a:ext>
            </a:extLst>
          </p:cNvPr>
          <p:cNvSpPr/>
          <p:nvPr/>
        </p:nvSpPr>
        <p:spPr>
          <a:xfrm>
            <a:off x="7546848" y="2516777"/>
            <a:ext cx="3803904" cy="366018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solidFill>
                  <a:schemeClr val="tx1"/>
                </a:solidFill>
              </a:rPr>
              <a:t>As the Roc value is near to 0.85 so it is classified the 0 and 1 efficiently and our model is performing well in this case, and area under curve is justify the prediction.</a:t>
            </a:r>
          </a:p>
        </p:txBody>
      </p:sp>
    </p:spTree>
    <p:extLst>
      <p:ext uri="{BB962C8B-B14F-4D97-AF65-F5344CB8AC3E}">
        <p14:creationId xmlns:p14="http://schemas.microsoft.com/office/powerpoint/2010/main" val="123493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2AAFFD4-1E4A-493B-B3B4-CAAD29AA9ECD}"/>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Key Findings and Conclusions of the Study</a:t>
            </a:r>
            <a:br>
              <a:rPr lang="en-US" sz="4000">
                <a:solidFill>
                  <a:srgbClr val="FFFFFF"/>
                </a:solidFill>
              </a:rPr>
            </a:br>
            <a:endParaRPr lang="en-US" sz="4000">
              <a:solidFill>
                <a:srgbClr val="FFFFFF"/>
              </a:solidFill>
            </a:endParaRPr>
          </a:p>
        </p:txBody>
      </p:sp>
      <p:sp>
        <p:nvSpPr>
          <p:cNvPr id="50" name="Content Placeholder 2">
            <a:extLst>
              <a:ext uri="{FF2B5EF4-FFF2-40B4-BE49-F238E27FC236}">
                <a16:creationId xmlns:a16="http://schemas.microsoft.com/office/drawing/2014/main" id="{99CC2794-DC6E-4FDC-B4BF-3C2E560808E6}"/>
              </a:ext>
            </a:extLst>
          </p:cNvPr>
          <p:cNvSpPr>
            <a:spLocks noGrp="1"/>
          </p:cNvSpPr>
          <p:nvPr>
            <p:ph idx="1"/>
          </p:nvPr>
        </p:nvSpPr>
        <p:spPr>
          <a:xfrm>
            <a:off x="1367624" y="2490436"/>
            <a:ext cx="9708995" cy="3567173"/>
          </a:xfrm>
        </p:spPr>
        <p:txBody>
          <a:bodyPr anchor="ctr">
            <a:normAutofit/>
          </a:bodyPr>
          <a:lstStyle/>
          <a:p>
            <a:pPr lvl="0"/>
            <a:r>
              <a:rPr lang="en-IN" sz="1700"/>
              <a:t>There are various aspect of the dataset and observation from my point of view:</a:t>
            </a:r>
            <a:endParaRPr lang="en-US" sz="1700"/>
          </a:p>
          <a:p>
            <a:pPr lvl="0"/>
            <a:r>
              <a:rPr lang="en-IN" sz="1700"/>
              <a:t>From the statistical analysis it is clearly see that there is difference between the 75th percentile and max so this is an indication of the outliers in the dataset.</a:t>
            </a:r>
            <a:endParaRPr lang="en-US" sz="1700"/>
          </a:p>
          <a:p>
            <a:pPr lvl="0"/>
            <a:r>
              <a:rPr lang="en-IN" sz="1700"/>
              <a:t>There is no defaulter in 8th month i.e. August month of 2016 year</a:t>
            </a:r>
            <a:endParaRPr lang="en-US" sz="1700"/>
          </a:p>
          <a:p>
            <a:pPr lvl="0"/>
            <a:r>
              <a:rPr lang="en-IN" sz="1700"/>
              <a:t>In June month there are more defaulter as compared to non-defaulter and their age on cellular network is also more.</a:t>
            </a:r>
            <a:endParaRPr lang="en-US" sz="1700"/>
          </a:p>
          <a:p>
            <a:pPr lvl="0"/>
            <a:r>
              <a:rPr lang="en-IN" sz="1700"/>
              <a:t>Removing unwanted column like msisdn number which does not play any imp role because that is unique.</a:t>
            </a:r>
            <a:endParaRPr lang="en-US" sz="1700"/>
          </a:p>
          <a:p>
            <a:pPr lvl="0"/>
            <a:r>
              <a:rPr lang="en-IN" sz="1700"/>
              <a:t>Removing telecom circle and date column, which is also not an imp features, because telecom circle is same for all.</a:t>
            </a:r>
            <a:endParaRPr lang="en-US" sz="1700"/>
          </a:p>
          <a:p>
            <a:pPr lvl="0"/>
            <a:r>
              <a:rPr lang="en-IN" sz="1700"/>
              <a:t>In this data set there are negative values which are from the total amount, age which can’t be negative.</a:t>
            </a:r>
            <a:endParaRPr lang="en-US" sz="1700"/>
          </a:p>
          <a:p>
            <a:pPr marL="0" indent="0">
              <a:buNone/>
            </a:pPr>
            <a:endParaRPr lang="en-US" sz="1700"/>
          </a:p>
        </p:txBody>
      </p:sp>
    </p:spTree>
    <p:extLst>
      <p:ext uri="{BB962C8B-B14F-4D97-AF65-F5344CB8AC3E}">
        <p14:creationId xmlns:p14="http://schemas.microsoft.com/office/powerpoint/2010/main" val="32174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6E5E438-C32A-4E03-B759-04828592379F}"/>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Use Case</a:t>
            </a:r>
          </a:p>
        </p:txBody>
      </p:sp>
      <p:sp>
        <p:nvSpPr>
          <p:cNvPr id="3" name="Content Placeholder 2">
            <a:extLst>
              <a:ext uri="{FF2B5EF4-FFF2-40B4-BE49-F238E27FC236}">
                <a16:creationId xmlns:a16="http://schemas.microsoft.com/office/drawing/2014/main" id="{1412CE4A-5AA2-4F9F-8468-DE0C20F3822E}"/>
              </a:ext>
            </a:extLst>
          </p:cNvPr>
          <p:cNvSpPr>
            <a:spLocks noGrp="1"/>
          </p:cNvSpPr>
          <p:nvPr>
            <p:ph idx="1"/>
          </p:nvPr>
        </p:nvSpPr>
        <p:spPr>
          <a:xfrm>
            <a:off x="5573864" y="1166933"/>
            <a:ext cx="5716988" cy="4279709"/>
          </a:xfrm>
        </p:spPr>
        <p:txBody>
          <a:bodyPr anchor="ctr">
            <a:normAutofit/>
          </a:bodyPr>
          <a:lstStyle/>
          <a:p>
            <a:pPr marL="0" indent="0">
              <a:buNone/>
            </a:pPr>
            <a:r>
              <a:rPr lang="en-IN" sz="2200" dirty="0"/>
              <a:t>There are multiple telecommunication company that are providing micro loan credit to their customers which help the low financial population not to disconnect from the communication world. So, in this use case there are multiple customers which taken loan, and some don’t, so I must predict by taking important features that whether in future customers having this type of inputs and history will be able to pay back the loan or not. So, this a real-world use case which will help telecom industry to provide the loan to which type of customers.</a:t>
            </a:r>
            <a:endParaRPr lang="en-US" sz="2200" dirty="0"/>
          </a:p>
          <a:p>
            <a:endParaRPr lang="en-US" sz="2200" dirty="0"/>
          </a:p>
        </p:txBody>
      </p:sp>
    </p:spTree>
    <p:extLst>
      <p:ext uri="{BB962C8B-B14F-4D97-AF65-F5344CB8AC3E}">
        <p14:creationId xmlns:p14="http://schemas.microsoft.com/office/powerpoint/2010/main" val="201299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B9AD45-98E4-4F6C-BDCC-76FE0F5C035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Approach and Life Cycle</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471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DDB086C0-82EB-41D8-A729-819DE9AA2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650" y="288485"/>
            <a:ext cx="7182075" cy="630281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79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0E0C38-D3CC-4034-A263-5144E7FB6627}"/>
              </a:ext>
            </a:extLst>
          </p:cNvPr>
          <p:cNvSpPr>
            <a:spLocks noGrp="1"/>
          </p:cNvSpPr>
          <p:nvPr>
            <p:ph type="title"/>
          </p:nvPr>
        </p:nvSpPr>
        <p:spPr>
          <a:xfrm>
            <a:off x="804671" y="640263"/>
            <a:ext cx="3284331" cy="5254510"/>
          </a:xfrm>
        </p:spPr>
        <p:txBody>
          <a:bodyPr>
            <a:normAutofit/>
          </a:bodyPr>
          <a:lstStyle/>
          <a:p>
            <a:r>
              <a:rPr lang="en-IN" dirty="0"/>
              <a:t>Review of Literature</a:t>
            </a:r>
            <a:br>
              <a:rPr lang="en-US" dirty="0"/>
            </a:br>
            <a:endParaRPr lang="en-US" dirty="0"/>
          </a:p>
        </p:txBody>
      </p:sp>
      <p:sp>
        <p:nvSpPr>
          <p:cNvPr id="3" name="Content Placeholder 2">
            <a:extLst>
              <a:ext uri="{FF2B5EF4-FFF2-40B4-BE49-F238E27FC236}">
                <a16:creationId xmlns:a16="http://schemas.microsoft.com/office/drawing/2014/main" id="{BD018A29-E338-4AD6-BFEF-61BB0C428006}"/>
              </a:ext>
            </a:extLst>
          </p:cNvPr>
          <p:cNvSpPr>
            <a:spLocks noGrp="1"/>
          </p:cNvSpPr>
          <p:nvPr>
            <p:ph idx="1"/>
          </p:nvPr>
        </p:nvSpPr>
        <p:spPr>
          <a:xfrm>
            <a:off x="5358384" y="640263"/>
            <a:ext cx="6028944" cy="5254510"/>
          </a:xfrm>
        </p:spPr>
        <p:txBody>
          <a:bodyPr anchor="ctr">
            <a:normAutofit/>
          </a:bodyPr>
          <a:lstStyle/>
          <a:p>
            <a:pPr marL="0" indent="0">
              <a:buNone/>
            </a:pPr>
            <a:r>
              <a:rPr lang="en-IN" sz="2000" dirty="0">
                <a:solidFill>
                  <a:schemeClr val="bg1"/>
                </a:solidFill>
              </a:rPr>
              <a:t>Micro Credit Loan policy is offered by MFI which is very useful for the low-income population, In this current era everyone need to connect virtually so this policy provide the option to low-income people to take a next step in this, In India also Jio and BSNL are providing this type of facility to their low-income customers which need loan if they don’t have enough and can payback the amount. So, I also go through some telecom sites and see that most of the remote people and low income population taking the benefit for this, and for sure in the future these telecom industry will be able to provide loan on their smart package i.e. 3 month package (include data and call) so this will help both customers and most important the industry, but before bringing this policy company should able to find a way that if they provide the loan on smart packages then how they will get the payback because 3 months is big time, customers may be change the network.</a:t>
            </a:r>
            <a:endParaRPr lang="en-US" sz="2000" dirty="0">
              <a:solidFill>
                <a:schemeClr val="bg1"/>
              </a:solidFill>
            </a:endParaRPr>
          </a:p>
          <a:p>
            <a:pPr marL="0" indent="0">
              <a:buNone/>
            </a:pPr>
            <a:endParaRPr lang="en-US" sz="2000" dirty="0">
              <a:solidFill>
                <a:schemeClr val="bg1"/>
              </a:solidFill>
            </a:endParaRPr>
          </a:p>
        </p:txBody>
      </p:sp>
    </p:spTree>
    <p:extLst>
      <p:ext uri="{BB962C8B-B14F-4D97-AF65-F5344CB8AC3E}">
        <p14:creationId xmlns:p14="http://schemas.microsoft.com/office/powerpoint/2010/main" val="20038284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0911-4C94-4CC1-9B78-1689645AE539}"/>
              </a:ext>
            </a:extLst>
          </p:cNvPr>
          <p:cNvSpPr>
            <a:spLocks noGrp="1"/>
          </p:cNvSpPr>
          <p:nvPr>
            <p:ph type="title"/>
          </p:nvPr>
        </p:nvSpPr>
        <p:spPr>
          <a:xfrm>
            <a:off x="762001" y="803325"/>
            <a:ext cx="5314536" cy="1325563"/>
          </a:xfrm>
        </p:spPr>
        <p:txBody>
          <a:bodyPr>
            <a:normAutofit/>
          </a:bodyPr>
          <a:lstStyle/>
          <a:p>
            <a:r>
              <a:rPr lang="en-US"/>
              <a:t>Data Cleaning</a:t>
            </a:r>
            <a:endParaRPr lang="en-US" dirty="0"/>
          </a:p>
        </p:txBody>
      </p:sp>
      <p:sp>
        <p:nvSpPr>
          <p:cNvPr id="17" name="Content Placeholder 2">
            <a:extLst>
              <a:ext uri="{FF2B5EF4-FFF2-40B4-BE49-F238E27FC236}">
                <a16:creationId xmlns:a16="http://schemas.microsoft.com/office/drawing/2014/main" id="{95133EDD-6A02-4E1C-86AC-61A63A1267BA}"/>
              </a:ext>
            </a:extLst>
          </p:cNvPr>
          <p:cNvSpPr>
            <a:spLocks noGrp="1"/>
          </p:cNvSpPr>
          <p:nvPr>
            <p:ph idx="1"/>
          </p:nvPr>
        </p:nvSpPr>
        <p:spPr>
          <a:xfrm>
            <a:off x="762000" y="2279018"/>
            <a:ext cx="5314543" cy="3375920"/>
          </a:xfrm>
        </p:spPr>
        <p:txBody>
          <a:bodyPr anchor="t">
            <a:normAutofit/>
          </a:bodyPr>
          <a:lstStyle/>
          <a:p>
            <a:r>
              <a:rPr lang="en-US" sz="1700"/>
              <a:t>This step include data cleaning, In this dataset there are negative values for some features like “age of network” and “amount” etc. So, removed them and replace with 0.</a:t>
            </a:r>
          </a:p>
          <a:p>
            <a:r>
              <a:rPr lang="en-US" sz="1700"/>
              <a:t>Most of the features are continuous and numeric so using QQ plot I check whether the data are normally distributed or not.</a:t>
            </a:r>
          </a:p>
          <a:p>
            <a:r>
              <a:rPr lang="en-US" sz="1700"/>
              <a:t>Outliers may have the high impact in distracting the model performance, So I used IQR and third deviation range value to replace all the outliers.</a:t>
            </a:r>
          </a:p>
          <a:p>
            <a:r>
              <a:rPr lang="en-US" sz="1700"/>
              <a:t>The payback amount is 6 and 12 only but some of the rows have value 0 so I remove that error data.</a:t>
            </a:r>
          </a:p>
          <a:p>
            <a:endParaRPr lang="en-US" sz="1700"/>
          </a:p>
        </p:txBody>
      </p:sp>
      <p:sp>
        <p:nvSpPr>
          <p:cNvPr id="18"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6" descr="Mop and bucket">
            <a:extLst>
              <a:ext uri="{FF2B5EF4-FFF2-40B4-BE49-F238E27FC236}">
                <a16:creationId xmlns:a16="http://schemas.microsoft.com/office/drawing/2014/main" id="{EF818E6B-66AC-422C-8C6B-07CD5AFD7C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9779350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4852F4F-4A7E-444E-BC99-C0CADA9B04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222FE984-5918-4CB5-8087-DE60EDDC0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4B960DD-8968-418D-A06C-436CB677B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2D09607-6CF6-492B-9F82-ACE6B07A8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1067204-A66E-4D3B-9BDE-F8E0AFF5E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DBA1EE3-8D95-42A0-A32A-AA9D0E771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3B2B9ED-844B-4364-AD69-BF0F9B93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FE0A165-DB4A-4C8B-A28C-5A6CE55F6BFF}"/>
              </a:ext>
            </a:extLst>
          </p:cNvPr>
          <p:cNvSpPr>
            <a:spLocks noGrp="1"/>
          </p:cNvSpPr>
          <p:nvPr>
            <p:ph type="title"/>
          </p:nvPr>
        </p:nvSpPr>
        <p:spPr>
          <a:xfrm>
            <a:off x="630936" y="630936"/>
            <a:ext cx="6168062" cy="2819399"/>
          </a:xfrm>
          <a:noFill/>
        </p:spPr>
        <p:txBody>
          <a:bodyPr vert="horz" lIns="91440" tIns="45720" rIns="91440" bIns="45720" rtlCol="0" anchor="b">
            <a:normAutofit/>
          </a:bodyPr>
          <a:lstStyle/>
          <a:p>
            <a:r>
              <a:rPr lang="en-US" sz="4800" kern="1200">
                <a:solidFill>
                  <a:schemeClr val="bg1"/>
                </a:solidFill>
                <a:latin typeface="+mj-lt"/>
                <a:ea typeface="+mj-ea"/>
                <a:cs typeface="+mj-cs"/>
              </a:rPr>
              <a:t>Exploratory Data Analysis</a:t>
            </a:r>
          </a:p>
        </p:txBody>
      </p:sp>
      <p:sp>
        <p:nvSpPr>
          <p:cNvPr id="30" name="Rectangle 29">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392166" y="107183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8FBDFC-CF2A-4A9A-88B1-15D45D68BC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4EC299EF-4D18-40D1-AAB9-5082B26ABF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649880C-55B6-4C46-A7F6-6A2856231B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809907-F418-42B7-B7DA-7578B44AAB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71152CA-C7C6-498B-AC68-B4620D242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59383479-A4F3-459F-A2B1-EB48DF734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3" name="Straight Connector 42">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Graphic 5" descr="Magnifying glass">
            <a:extLst>
              <a:ext uri="{FF2B5EF4-FFF2-40B4-BE49-F238E27FC236}">
                <a16:creationId xmlns:a16="http://schemas.microsoft.com/office/drawing/2014/main" id="{689CB2C8-6EA3-4753-A55A-CA7B6A51E0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055" y="1377348"/>
            <a:ext cx="4134103" cy="4134103"/>
          </a:xfrm>
          <a:prstGeom prst="rect">
            <a:avLst/>
          </a:prstGeom>
        </p:spPr>
      </p:pic>
      <p:grpSp>
        <p:nvGrpSpPr>
          <p:cNvPr id="48" name="Group 47">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49" name="Straight Connector 48">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55" name="Straight Connector 54">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342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9E301E5-1206-47D0-9CDF-72583D73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A31FBE-7948-4384-B68A-75DEFDC4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113A162A-19E8-4AC4-BAD1-434BDCED803A}"/>
              </a:ext>
            </a:extLst>
          </p:cNvPr>
          <p:cNvPicPr>
            <a:picLocks noChangeAspect="1"/>
          </p:cNvPicPr>
          <p:nvPr/>
        </p:nvPicPr>
        <p:blipFill rotWithShape="1">
          <a:blip r:embed="rId2">
            <a:extLst>
              <a:ext uri="{28A0092B-C50C-407E-A947-70E740481C1C}">
                <a14:useLocalDpi xmlns:a14="http://schemas.microsoft.com/office/drawing/2010/main" val="0"/>
              </a:ext>
            </a:extLst>
          </a:blip>
          <a:srcRect l="1626" r="-3" b="-3"/>
          <a:stretch/>
        </p:blipFill>
        <p:spPr>
          <a:xfrm>
            <a:off x="641276" y="643467"/>
            <a:ext cx="4013020" cy="2702558"/>
          </a:xfrm>
          <a:prstGeom prst="rect">
            <a:avLst/>
          </a:prstGeom>
        </p:spPr>
      </p:pic>
      <p:pic>
        <p:nvPicPr>
          <p:cNvPr id="8" name="Picture 7" descr="Chart, bar chart&#10;&#10;Description automatically generated">
            <a:extLst>
              <a:ext uri="{FF2B5EF4-FFF2-40B4-BE49-F238E27FC236}">
                <a16:creationId xmlns:a16="http://schemas.microsoft.com/office/drawing/2014/main" id="{41229F8B-7467-4DE5-854F-5DA8F6A18AC8}"/>
              </a:ext>
            </a:extLst>
          </p:cNvPr>
          <p:cNvPicPr>
            <a:picLocks noChangeAspect="1"/>
          </p:cNvPicPr>
          <p:nvPr/>
        </p:nvPicPr>
        <p:blipFill rotWithShape="1">
          <a:blip r:embed="rId3">
            <a:extLst>
              <a:ext uri="{28A0092B-C50C-407E-A947-70E740481C1C}">
                <a14:useLocalDpi xmlns:a14="http://schemas.microsoft.com/office/drawing/2010/main" val="0"/>
              </a:ext>
            </a:extLst>
          </a:blip>
          <a:srcRect l="1396" r="9268" b="-4"/>
          <a:stretch/>
        </p:blipFill>
        <p:spPr>
          <a:xfrm>
            <a:off x="643467" y="3509433"/>
            <a:ext cx="4010830" cy="2705099"/>
          </a:xfrm>
          <a:prstGeom prst="rect">
            <a:avLst/>
          </a:prstGeom>
        </p:spPr>
      </p:pic>
      <p:pic>
        <p:nvPicPr>
          <p:cNvPr id="6" name="Picture 5" descr="Graphical user interface, application, Word&#10;&#10;Description automatically generated">
            <a:extLst>
              <a:ext uri="{FF2B5EF4-FFF2-40B4-BE49-F238E27FC236}">
                <a16:creationId xmlns:a16="http://schemas.microsoft.com/office/drawing/2014/main" id="{8B47FB17-397E-412A-94C2-39461AB8A5DE}"/>
              </a:ext>
            </a:extLst>
          </p:cNvPr>
          <p:cNvPicPr>
            <a:picLocks noChangeAspect="1"/>
          </p:cNvPicPr>
          <p:nvPr/>
        </p:nvPicPr>
        <p:blipFill rotWithShape="1">
          <a:blip r:embed="rId4">
            <a:extLst>
              <a:ext uri="{28A0092B-C50C-407E-A947-70E740481C1C}">
                <a14:useLocalDpi xmlns:a14="http://schemas.microsoft.com/office/drawing/2010/main" val="0"/>
              </a:ext>
            </a:extLst>
          </a:blip>
          <a:srcRect r="55566" b="-1"/>
          <a:stretch/>
        </p:blipFill>
        <p:spPr>
          <a:xfrm>
            <a:off x="4812633" y="643467"/>
            <a:ext cx="6735900" cy="5571066"/>
          </a:xfrm>
          <a:prstGeom prst="rect">
            <a:avLst/>
          </a:prstGeom>
        </p:spPr>
      </p:pic>
    </p:spTree>
    <p:extLst>
      <p:ext uri="{BB962C8B-B14F-4D97-AF65-F5344CB8AC3E}">
        <p14:creationId xmlns:p14="http://schemas.microsoft.com/office/powerpoint/2010/main" val="32019793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3799-4C7C-4100-AD4C-0FB6A5DE1DA9}"/>
              </a:ext>
            </a:extLst>
          </p:cNvPr>
          <p:cNvSpPr>
            <a:spLocks noGrp="1"/>
          </p:cNvSpPr>
          <p:nvPr>
            <p:ph type="title"/>
          </p:nvPr>
        </p:nvSpPr>
        <p:spPr>
          <a:xfrm>
            <a:off x="762001" y="803325"/>
            <a:ext cx="5314536" cy="1325563"/>
          </a:xfrm>
        </p:spPr>
        <p:txBody>
          <a:bodyPr>
            <a:normAutofit/>
          </a:bodyPr>
          <a:lstStyle/>
          <a:p>
            <a:r>
              <a:rPr lang="en-US"/>
              <a:t>Feature Engineering</a:t>
            </a:r>
            <a:endParaRPr lang="en-US" dirty="0"/>
          </a:p>
        </p:txBody>
      </p:sp>
      <p:sp>
        <p:nvSpPr>
          <p:cNvPr id="21" name="Content Placeholder 2">
            <a:extLst>
              <a:ext uri="{FF2B5EF4-FFF2-40B4-BE49-F238E27FC236}">
                <a16:creationId xmlns:a16="http://schemas.microsoft.com/office/drawing/2014/main" id="{5515B628-18E1-417E-A4C8-E01AD3989941}"/>
              </a:ext>
            </a:extLst>
          </p:cNvPr>
          <p:cNvSpPr>
            <a:spLocks noGrp="1"/>
          </p:cNvSpPr>
          <p:nvPr>
            <p:ph idx="1"/>
          </p:nvPr>
        </p:nvSpPr>
        <p:spPr>
          <a:xfrm>
            <a:off x="762000" y="2279018"/>
            <a:ext cx="5314543" cy="3375920"/>
          </a:xfrm>
        </p:spPr>
        <p:txBody>
          <a:bodyPr anchor="t">
            <a:normAutofit/>
          </a:bodyPr>
          <a:lstStyle/>
          <a:p>
            <a:r>
              <a:rPr lang="en-US" sz="1800"/>
              <a:t>This step include the feature selection and feature scaling.</a:t>
            </a:r>
          </a:p>
          <a:p>
            <a:r>
              <a:rPr lang="en-US" sz="1800"/>
              <a:t>There are 30+ features and most of them are continuous. So, by plotting correlation heatmap it shows most then 9 features are highly correlated.</a:t>
            </a:r>
          </a:p>
          <a:p>
            <a:r>
              <a:rPr lang="en-US" sz="1800"/>
              <a:t>So I removed those features because this will cause problem of  overfitting.</a:t>
            </a:r>
          </a:p>
          <a:p>
            <a:r>
              <a:rPr lang="en-US" sz="1800"/>
              <a:t>Also, Feature Scaling is important factor, as there are multiple features which had their magnitude and unit. So, to scale down at one scale I used Standardization.</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lowchart">
            <a:extLst>
              <a:ext uri="{FF2B5EF4-FFF2-40B4-BE49-F238E27FC236}">
                <a16:creationId xmlns:a16="http://schemas.microsoft.com/office/drawing/2014/main" id="{3849640B-B811-4E56-987E-CA1D5DA47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23244523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821</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Micro Credit Defaulter Model</vt:lpstr>
      <vt:lpstr>Use Case</vt:lpstr>
      <vt:lpstr>Approach and Life Cycle</vt:lpstr>
      <vt:lpstr>PowerPoint Presentation</vt:lpstr>
      <vt:lpstr>Review of Literature </vt:lpstr>
      <vt:lpstr>Data Cleaning</vt:lpstr>
      <vt:lpstr>Exploratory Data Analysis</vt:lpstr>
      <vt:lpstr>PowerPoint Presentation</vt:lpstr>
      <vt:lpstr>Feature Engineering</vt:lpstr>
      <vt:lpstr>Creating Model </vt:lpstr>
      <vt:lpstr>Metrics : Accuracy, Confusion Matrix</vt:lpstr>
      <vt:lpstr>Roc Curve </vt:lpstr>
      <vt:lpstr>Key Findings and Conclusions of the Study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Model</dc:title>
  <dc:creator>Mayank Yogi</dc:creator>
  <cp:lastModifiedBy>Mayank Yogi</cp:lastModifiedBy>
  <cp:revision>4</cp:revision>
  <dcterms:created xsi:type="dcterms:W3CDTF">2020-11-04T06:46:19Z</dcterms:created>
  <dcterms:modified xsi:type="dcterms:W3CDTF">2020-11-04T06:50:41Z</dcterms:modified>
</cp:coreProperties>
</file>