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DA03ED04-E0DD-4E2F-816D-DA0D634C5A7A}"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5AC40DB5-318A-4899-9A61-150AAFA76F8F}">
      <dgm:prSet/>
      <dgm:spPr/>
      <dgm:t>
        <a:bodyPr/>
        <a:lstStyle/>
        <a:p>
          <a:pPr>
            <a:defRPr cap="all"/>
          </a:pPr>
          <a:r>
            <a:rPr lang="en-IN"/>
            <a:t>As there are no null values in the dataset, but as the comment column in text format so there require lot of text pre-processing.</a:t>
          </a:r>
          <a:endParaRPr lang="en-US"/>
        </a:p>
      </dgm:t>
    </dgm:pt>
    <dgm:pt modelId="{9922FE80-3C3F-47A0-ABFB-D00187E0CD73}" type="parTrans" cxnId="{3098B44F-C280-4684-988E-5963A3C71722}">
      <dgm:prSet/>
      <dgm:spPr/>
      <dgm:t>
        <a:bodyPr/>
        <a:lstStyle/>
        <a:p>
          <a:endParaRPr lang="en-US"/>
        </a:p>
      </dgm:t>
    </dgm:pt>
    <dgm:pt modelId="{3C7C75BE-EE7B-4CF2-91F7-0D1A1E0A315B}" type="sibTrans" cxnId="{3098B44F-C280-4684-988E-5963A3C71722}">
      <dgm:prSet/>
      <dgm:spPr/>
      <dgm:t>
        <a:bodyPr/>
        <a:lstStyle/>
        <a:p>
          <a:endParaRPr lang="en-US"/>
        </a:p>
      </dgm:t>
    </dgm:pt>
    <dgm:pt modelId="{DD74C01C-83A9-4BAE-A9A0-C6700649C08D}">
      <dgm:prSet/>
      <dgm:spPr/>
      <dgm:t>
        <a:bodyPr/>
        <a:lstStyle/>
        <a:p>
          <a:pPr>
            <a:defRPr cap="all"/>
          </a:pPr>
          <a:r>
            <a:rPr lang="en-IN"/>
            <a:t>Percentage of unlabelled comments or good comments is 89.832.</a:t>
          </a:r>
          <a:endParaRPr lang="en-US"/>
        </a:p>
      </dgm:t>
    </dgm:pt>
    <dgm:pt modelId="{1C30DE79-426C-443B-A59B-DED9C8BCCA92}" type="parTrans" cxnId="{0CAA24B6-2D8E-4299-8249-A0B187609FE5}">
      <dgm:prSet/>
      <dgm:spPr/>
      <dgm:t>
        <a:bodyPr/>
        <a:lstStyle/>
        <a:p>
          <a:endParaRPr lang="en-US"/>
        </a:p>
      </dgm:t>
    </dgm:pt>
    <dgm:pt modelId="{48EA677A-1195-4B2C-A438-12323F2A8A94}" type="sibTrans" cxnId="{0CAA24B6-2D8E-4299-8249-A0B187609FE5}">
      <dgm:prSet/>
      <dgm:spPr/>
      <dgm:t>
        <a:bodyPr/>
        <a:lstStyle/>
        <a:p>
          <a:endParaRPr lang="en-US"/>
        </a:p>
      </dgm:t>
    </dgm:pt>
    <dgm:pt modelId="{191DCE3D-DC47-4C57-B3A5-18AB38EC4DC8}">
      <dgm:prSet/>
      <dgm:spPr/>
      <dgm:t>
        <a:bodyPr/>
        <a:lstStyle/>
        <a:p>
          <a:pPr>
            <a:defRPr cap="all"/>
          </a:pPr>
          <a:r>
            <a:rPr lang="en-IN"/>
            <a:t>Percentage of all bad comments 0.0194.</a:t>
          </a:r>
          <a:endParaRPr lang="en-US"/>
        </a:p>
      </dgm:t>
    </dgm:pt>
    <dgm:pt modelId="{DC68CB86-083B-4CA1-B1D4-918C5DEE783C}" type="parTrans" cxnId="{872BCCE3-600B-4554-9BE5-D894E9B6D9AB}">
      <dgm:prSet/>
      <dgm:spPr/>
      <dgm:t>
        <a:bodyPr/>
        <a:lstStyle/>
        <a:p>
          <a:endParaRPr lang="en-US"/>
        </a:p>
      </dgm:t>
    </dgm:pt>
    <dgm:pt modelId="{1093A2B8-8414-4D85-8262-2F19EF4DB7DD}" type="sibTrans" cxnId="{872BCCE3-600B-4554-9BE5-D894E9B6D9AB}">
      <dgm:prSet/>
      <dgm:spPr/>
      <dgm:t>
        <a:bodyPr/>
        <a:lstStyle/>
        <a:p>
          <a:endParaRPr lang="en-US"/>
        </a:p>
      </dgm:t>
    </dgm:pt>
    <dgm:pt modelId="{425DAB74-1396-441E-93AB-E1D34666F9B3}">
      <dgm:prSet/>
      <dgm:spPr/>
      <dgm:t>
        <a:bodyPr/>
        <a:lstStyle/>
        <a:p>
          <a:pPr>
            <a:defRPr cap="all"/>
          </a:pPr>
          <a:r>
            <a:rPr lang="en-IN"/>
            <a:t>As, number of offensive comments are in very less in number</a:t>
          </a:r>
          <a:endParaRPr lang="en-US"/>
        </a:p>
      </dgm:t>
    </dgm:pt>
    <dgm:pt modelId="{BDF05390-0A68-4241-A487-A79F38F440DD}" type="parTrans" cxnId="{6B8EB43B-C4C5-483C-A617-FB5DE006A2FE}">
      <dgm:prSet/>
      <dgm:spPr/>
      <dgm:t>
        <a:bodyPr/>
        <a:lstStyle/>
        <a:p>
          <a:endParaRPr lang="en-US"/>
        </a:p>
      </dgm:t>
    </dgm:pt>
    <dgm:pt modelId="{306BC43C-D7F6-471A-8D7A-DCC5A60D85CB}" type="sibTrans" cxnId="{6B8EB43B-C4C5-483C-A617-FB5DE006A2FE}">
      <dgm:prSet/>
      <dgm:spPr/>
      <dgm:t>
        <a:bodyPr/>
        <a:lstStyle/>
        <a:p>
          <a:endParaRPr lang="en-US"/>
        </a:p>
      </dgm:t>
    </dgm:pt>
    <dgm:pt modelId="{7EF4E472-8176-4008-B558-8C454D3DA946}" type="pres">
      <dgm:prSet presAssocID="{DA03ED04-E0DD-4E2F-816D-DA0D634C5A7A}" presName="root" presStyleCnt="0">
        <dgm:presLayoutVars>
          <dgm:dir/>
          <dgm:resizeHandles val="exact"/>
        </dgm:presLayoutVars>
      </dgm:prSet>
      <dgm:spPr/>
    </dgm:pt>
    <dgm:pt modelId="{913E1C59-E67E-48E9-8749-7CF98FBD6E2E}" type="pres">
      <dgm:prSet presAssocID="{5AC40DB5-318A-4899-9A61-150AAFA76F8F}" presName="compNode" presStyleCnt="0"/>
      <dgm:spPr/>
    </dgm:pt>
    <dgm:pt modelId="{DE663A46-9AB6-4351-A485-8D134BED131F}" type="pres">
      <dgm:prSet presAssocID="{5AC40DB5-318A-4899-9A61-150AAFA76F8F}" presName="iconBgRect" presStyleLbl="bgShp" presStyleIdx="0" presStyleCnt="4"/>
      <dgm:spPr>
        <a:prstGeom prst="round2DiagRect">
          <a:avLst>
            <a:gd name="adj1" fmla="val 29727"/>
            <a:gd name="adj2" fmla="val 0"/>
          </a:avLst>
        </a:prstGeom>
      </dgm:spPr>
    </dgm:pt>
    <dgm:pt modelId="{7F29C748-B483-4571-B665-D716B81E9942}" type="pres">
      <dgm:prSet presAssocID="{5AC40DB5-318A-4899-9A61-150AAFA76F8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57C468C7-ABDC-4506-B35E-2F295A8C8863}" type="pres">
      <dgm:prSet presAssocID="{5AC40DB5-318A-4899-9A61-150AAFA76F8F}" presName="spaceRect" presStyleCnt="0"/>
      <dgm:spPr/>
    </dgm:pt>
    <dgm:pt modelId="{3BC00D78-67F4-4689-848E-E2B8BC6BD144}" type="pres">
      <dgm:prSet presAssocID="{5AC40DB5-318A-4899-9A61-150AAFA76F8F}" presName="textRect" presStyleLbl="revTx" presStyleIdx="0" presStyleCnt="4">
        <dgm:presLayoutVars>
          <dgm:chMax val="1"/>
          <dgm:chPref val="1"/>
        </dgm:presLayoutVars>
      </dgm:prSet>
      <dgm:spPr/>
    </dgm:pt>
    <dgm:pt modelId="{E6CC022F-0E81-4FA5-B5D3-3E1DE2C790CC}" type="pres">
      <dgm:prSet presAssocID="{3C7C75BE-EE7B-4CF2-91F7-0D1A1E0A315B}" presName="sibTrans" presStyleCnt="0"/>
      <dgm:spPr/>
    </dgm:pt>
    <dgm:pt modelId="{D3067CF1-6F14-4C8E-A53F-72F602C040B9}" type="pres">
      <dgm:prSet presAssocID="{DD74C01C-83A9-4BAE-A9A0-C6700649C08D}" presName="compNode" presStyleCnt="0"/>
      <dgm:spPr/>
    </dgm:pt>
    <dgm:pt modelId="{8BCED121-50FB-483C-86B0-2FC65F1B7FEC}" type="pres">
      <dgm:prSet presAssocID="{DD74C01C-83A9-4BAE-A9A0-C6700649C08D}" presName="iconBgRect" presStyleLbl="bgShp" presStyleIdx="1" presStyleCnt="4"/>
      <dgm:spPr>
        <a:prstGeom prst="round2DiagRect">
          <a:avLst>
            <a:gd name="adj1" fmla="val 29727"/>
            <a:gd name="adj2" fmla="val 0"/>
          </a:avLst>
        </a:prstGeom>
      </dgm:spPr>
    </dgm:pt>
    <dgm:pt modelId="{81CCD597-4CBE-4666-9B26-74491C4EB258}" type="pres">
      <dgm:prSet presAssocID="{DD74C01C-83A9-4BAE-A9A0-C6700649C08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ch"/>
        </a:ext>
      </dgm:extLst>
    </dgm:pt>
    <dgm:pt modelId="{670AF2AD-D509-4266-8278-F6256106EA93}" type="pres">
      <dgm:prSet presAssocID="{DD74C01C-83A9-4BAE-A9A0-C6700649C08D}" presName="spaceRect" presStyleCnt="0"/>
      <dgm:spPr/>
    </dgm:pt>
    <dgm:pt modelId="{46F8FFEC-5A44-4983-967F-7EE3FE9750DC}" type="pres">
      <dgm:prSet presAssocID="{DD74C01C-83A9-4BAE-A9A0-C6700649C08D}" presName="textRect" presStyleLbl="revTx" presStyleIdx="1" presStyleCnt="4">
        <dgm:presLayoutVars>
          <dgm:chMax val="1"/>
          <dgm:chPref val="1"/>
        </dgm:presLayoutVars>
      </dgm:prSet>
      <dgm:spPr/>
    </dgm:pt>
    <dgm:pt modelId="{23B8657E-1DEA-4FD8-9F7C-8AA50D3A6670}" type="pres">
      <dgm:prSet presAssocID="{48EA677A-1195-4B2C-A438-12323F2A8A94}" presName="sibTrans" presStyleCnt="0"/>
      <dgm:spPr/>
    </dgm:pt>
    <dgm:pt modelId="{6681D39B-D55F-4AD2-9181-939762414DBC}" type="pres">
      <dgm:prSet presAssocID="{191DCE3D-DC47-4C57-B3A5-18AB38EC4DC8}" presName="compNode" presStyleCnt="0"/>
      <dgm:spPr/>
    </dgm:pt>
    <dgm:pt modelId="{5D3C3FD6-D2B5-428F-9F9C-A13FD52F85AB}" type="pres">
      <dgm:prSet presAssocID="{191DCE3D-DC47-4C57-B3A5-18AB38EC4DC8}" presName="iconBgRect" presStyleLbl="bgShp" presStyleIdx="2" presStyleCnt="4"/>
      <dgm:spPr>
        <a:prstGeom prst="round2DiagRect">
          <a:avLst>
            <a:gd name="adj1" fmla="val 29727"/>
            <a:gd name="adj2" fmla="val 0"/>
          </a:avLst>
        </a:prstGeom>
      </dgm:spPr>
    </dgm:pt>
    <dgm:pt modelId="{8EDEE3FA-FCA7-4FCD-A5AB-31B09BC61296}" type="pres">
      <dgm:prSet presAssocID="{191DCE3D-DC47-4C57-B3A5-18AB38EC4DC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0A15A4B1-98F2-4B71-8E66-62820411B5FF}" type="pres">
      <dgm:prSet presAssocID="{191DCE3D-DC47-4C57-B3A5-18AB38EC4DC8}" presName="spaceRect" presStyleCnt="0"/>
      <dgm:spPr/>
    </dgm:pt>
    <dgm:pt modelId="{F1AA49A2-424E-4BD2-8BF5-DDE6BC88D5CD}" type="pres">
      <dgm:prSet presAssocID="{191DCE3D-DC47-4C57-B3A5-18AB38EC4DC8}" presName="textRect" presStyleLbl="revTx" presStyleIdx="2" presStyleCnt="4">
        <dgm:presLayoutVars>
          <dgm:chMax val="1"/>
          <dgm:chPref val="1"/>
        </dgm:presLayoutVars>
      </dgm:prSet>
      <dgm:spPr/>
    </dgm:pt>
    <dgm:pt modelId="{BCCDE584-6E5D-4433-907F-7F9A7DDC1D06}" type="pres">
      <dgm:prSet presAssocID="{1093A2B8-8414-4D85-8262-2F19EF4DB7DD}" presName="sibTrans" presStyleCnt="0"/>
      <dgm:spPr/>
    </dgm:pt>
    <dgm:pt modelId="{8F520E57-2392-46F6-8E8C-EA0B85D0E276}" type="pres">
      <dgm:prSet presAssocID="{425DAB74-1396-441E-93AB-E1D34666F9B3}" presName="compNode" presStyleCnt="0"/>
      <dgm:spPr/>
    </dgm:pt>
    <dgm:pt modelId="{75AA27EE-F7BF-4116-BA04-E32744C7EFE6}" type="pres">
      <dgm:prSet presAssocID="{425DAB74-1396-441E-93AB-E1D34666F9B3}" presName="iconBgRect" presStyleLbl="bgShp" presStyleIdx="3" presStyleCnt="4"/>
      <dgm:spPr>
        <a:prstGeom prst="round2DiagRect">
          <a:avLst>
            <a:gd name="adj1" fmla="val 29727"/>
            <a:gd name="adj2" fmla="val 0"/>
          </a:avLst>
        </a:prstGeom>
      </dgm:spPr>
    </dgm:pt>
    <dgm:pt modelId="{732D88B6-9937-4E6C-A8A5-2A0D64691190}" type="pres">
      <dgm:prSet presAssocID="{425DAB74-1396-441E-93AB-E1D34666F9B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ongue"/>
        </a:ext>
      </dgm:extLst>
    </dgm:pt>
    <dgm:pt modelId="{CE6844E0-B565-450F-847F-AACB40ED4F7D}" type="pres">
      <dgm:prSet presAssocID="{425DAB74-1396-441E-93AB-E1D34666F9B3}" presName="spaceRect" presStyleCnt="0"/>
      <dgm:spPr/>
    </dgm:pt>
    <dgm:pt modelId="{99033791-95BA-40FD-B9CB-8F9D607C461D}" type="pres">
      <dgm:prSet presAssocID="{425DAB74-1396-441E-93AB-E1D34666F9B3}" presName="textRect" presStyleLbl="revTx" presStyleIdx="3" presStyleCnt="4">
        <dgm:presLayoutVars>
          <dgm:chMax val="1"/>
          <dgm:chPref val="1"/>
        </dgm:presLayoutVars>
      </dgm:prSet>
      <dgm:spPr/>
    </dgm:pt>
  </dgm:ptLst>
  <dgm:cxnLst>
    <dgm:cxn modelId="{ECDED717-ADB0-442D-91BE-03E842DAF387}" type="presOf" srcId="{5AC40DB5-318A-4899-9A61-150AAFA76F8F}" destId="{3BC00D78-67F4-4689-848E-E2B8BC6BD144}" srcOrd="0" destOrd="0" presId="urn:microsoft.com/office/officeart/2018/5/layout/IconLeafLabelList"/>
    <dgm:cxn modelId="{2100AA30-27EA-4849-926B-1455263EA1B1}" type="presOf" srcId="{DD74C01C-83A9-4BAE-A9A0-C6700649C08D}" destId="{46F8FFEC-5A44-4983-967F-7EE3FE9750DC}" srcOrd="0" destOrd="0" presId="urn:microsoft.com/office/officeart/2018/5/layout/IconLeafLabelList"/>
    <dgm:cxn modelId="{6B8EB43B-C4C5-483C-A617-FB5DE006A2FE}" srcId="{DA03ED04-E0DD-4E2F-816D-DA0D634C5A7A}" destId="{425DAB74-1396-441E-93AB-E1D34666F9B3}" srcOrd="3" destOrd="0" parTransId="{BDF05390-0A68-4241-A487-A79F38F440DD}" sibTransId="{306BC43C-D7F6-471A-8D7A-DCC5A60D85CB}"/>
    <dgm:cxn modelId="{3098B44F-C280-4684-988E-5963A3C71722}" srcId="{DA03ED04-E0DD-4E2F-816D-DA0D634C5A7A}" destId="{5AC40DB5-318A-4899-9A61-150AAFA76F8F}" srcOrd="0" destOrd="0" parTransId="{9922FE80-3C3F-47A0-ABFB-D00187E0CD73}" sibTransId="{3C7C75BE-EE7B-4CF2-91F7-0D1A1E0A315B}"/>
    <dgm:cxn modelId="{DBAA249F-FBC7-40EF-BD8C-97EDCA9D00BE}" type="presOf" srcId="{DA03ED04-E0DD-4E2F-816D-DA0D634C5A7A}" destId="{7EF4E472-8176-4008-B558-8C454D3DA946}" srcOrd="0" destOrd="0" presId="urn:microsoft.com/office/officeart/2018/5/layout/IconLeafLabelList"/>
    <dgm:cxn modelId="{387D9AB0-33B8-403E-954F-1521FDFDAB3E}" type="presOf" srcId="{191DCE3D-DC47-4C57-B3A5-18AB38EC4DC8}" destId="{F1AA49A2-424E-4BD2-8BF5-DDE6BC88D5CD}" srcOrd="0" destOrd="0" presId="urn:microsoft.com/office/officeart/2018/5/layout/IconLeafLabelList"/>
    <dgm:cxn modelId="{0CAA24B6-2D8E-4299-8249-A0B187609FE5}" srcId="{DA03ED04-E0DD-4E2F-816D-DA0D634C5A7A}" destId="{DD74C01C-83A9-4BAE-A9A0-C6700649C08D}" srcOrd="1" destOrd="0" parTransId="{1C30DE79-426C-443B-A59B-DED9C8BCCA92}" sibTransId="{48EA677A-1195-4B2C-A438-12323F2A8A94}"/>
    <dgm:cxn modelId="{872BCCE3-600B-4554-9BE5-D894E9B6D9AB}" srcId="{DA03ED04-E0DD-4E2F-816D-DA0D634C5A7A}" destId="{191DCE3D-DC47-4C57-B3A5-18AB38EC4DC8}" srcOrd="2" destOrd="0" parTransId="{DC68CB86-083B-4CA1-B1D4-918C5DEE783C}" sibTransId="{1093A2B8-8414-4D85-8262-2F19EF4DB7DD}"/>
    <dgm:cxn modelId="{F29227E7-EAC9-4B4F-8BC1-0897CBE3AEE9}" type="presOf" srcId="{425DAB74-1396-441E-93AB-E1D34666F9B3}" destId="{99033791-95BA-40FD-B9CB-8F9D607C461D}" srcOrd="0" destOrd="0" presId="urn:microsoft.com/office/officeart/2018/5/layout/IconLeafLabelList"/>
    <dgm:cxn modelId="{CF88A104-361A-404E-9F2E-DAED585614B0}" type="presParOf" srcId="{7EF4E472-8176-4008-B558-8C454D3DA946}" destId="{913E1C59-E67E-48E9-8749-7CF98FBD6E2E}" srcOrd="0" destOrd="0" presId="urn:microsoft.com/office/officeart/2018/5/layout/IconLeafLabelList"/>
    <dgm:cxn modelId="{3B5186F8-D70C-4867-B9F6-AF4EA0EC8759}" type="presParOf" srcId="{913E1C59-E67E-48E9-8749-7CF98FBD6E2E}" destId="{DE663A46-9AB6-4351-A485-8D134BED131F}" srcOrd="0" destOrd="0" presId="urn:microsoft.com/office/officeart/2018/5/layout/IconLeafLabelList"/>
    <dgm:cxn modelId="{C6DC00CA-371B-4BB9-ADD7-9A7B20F1865A}" type="presParOf" srcId="{913E1C59-E67E-48E9-8749-7CF98FBD6E2E}" destId="{7F29C748-B483-4571-B665-D716B81E9942}" srcOrd="1" destOrd="0" presId="urn:microsoft.com/office/officeart/2018/5/layout/IconLeafLabelList"/>
    <dgm:cxn modelId="{2F98AF8F-65B3-42EA-9E00-3F96E3B505DC}" type="presParOf" srcId="{913E1C59-E67E-48E9-8749-7CF98FBD6E2E}" destId="{57C468C7-ABDC-4506-B35E-2F295A8C8863}" srcOrd="2" destOrd="0" presId="urn:microsoft.com/office/officeart/2018/5/layout/IconLeafLabelList"/>
    <dgm:cxn modelId="{4769AE34-18DD-49F9-96BB-5B171F50B444}" type="presParOf" srcId="{913E1C59-E67E-48E9-8749-7CF98FBD6E2E}" destId="{3BC00D78-67F4-4689-848E-E2B8BC6BD144}" srcOrd="3" destOrd="0" presId="urn:microsoft.com/office/officeart/2018/5/layout/IconLeafLabelList"/>
    <dgm:cxn modelId="{200D71A7-E53F-42E7-A264-6B6725B26175}" type="presParOf" srcId="{7EF4E472-8176-4008-B558-8C454D3DA946}" destId="{E6CC022F-0E81-4FA5-B5D3-3E1DE2C790CC}" srcOrd="1" destOrd="0" presId="urn:microsoft.com/office/officeart/2018/5/layout/IconLeafLabelList"/>
    <dgm:cxn modelId="{AF5972ED-6E37-41E7-B9F3-E701CAC6D180}" type="presParOf" srcId="{7EF4E472-8176-4008-B558-8C454D3DA946}" destId="{D3067CF1-6F14-4C8E-A53F-72F602C040B9}" srcOrd="2" destOrd="0" presId="urn:microsoft.com/office/officeart/2018/5/layout/IconLeafLabelList"/>
    <dgm:cxn modelId="{BCF9E0F8-A5A9-4B8A-9ECF-F0DB4DC5E7EC}" type="presParOf" srcId="{D3067CF1-6F14-4C8E-A53F-72F602C040B9}" destId="{8BCED121-50FB-483C-86B0-2FC65F1B7FEC}" srcOrd="0" destOrd="0" presId="urn:microsoft.com/office/officeart/2018/5/layout/IconLeafLabelList"/>
    <dgm:cxn modelId="{B886EF1D-56F8-41DF-8A24-F4371ADD99B8}" type="presParOf" srcId="{D3067CF1-6F14-4C8E-A53F-72F602C040B9}" destId="{81CCD597-4CBE-4666-9B26-74491C4EB258}" srcOrd="1" destOrd="0" presId="urn:microsoft.com/office/officeart/2018/5/layout/IconLeafLabelList"/>
    <dgm:cxn modelId="{E6DF3EF9-9C1F-4897-856C-89C11DF87957}" type="presParOf" srcId="{D3067CF1-6F14-4C8E-A53F-72F602C040B9}" destId="{670AF2AD-D509-4266-8278-F6256106EA93}" srcOrd="2" destOrd="0" presId="urn:microsoft.com/office/officeart/2018/5/layout/IconLeafLabelList"/>
    <dgm:cxn modelId="{2311908B-3DEF-4ECD-9D56-012555F73E09}" type="presParOf" srcId="{D3067CF1-6F14-4C8E-A53F-72F602C040B9}" destId="{46F8FFEC-5A44-4983-967F-7EE3FE9750DC}" srcOrd="3" destOrd="0" presId="urn:microsoft.com/office/officeart/2018/5/layout/IconLeafLabelList"/>
    <dgm:cxn modelId="{E41E9AA8-13E1-4BFC-9FA7-767615DD3B68}" type="presParOf" srcId="{7EF4E472-8176-4008-B558-8C454D3DA946}" destId="{23B8657E-1DEA-4FD8-9F7C-8AA50D3A6670}" srcOrd="3" destOrd="0" presId="urn:microsoft.com/office/officeart/2018/5/layout/IconLeafLabelList"/>
    <dgm:cxn modelId="{59CC736D-53B2-459D-8E62-4DEB352AD890}" type="presParOf" srcId="{7EF4E472-8176-4008-B558-8C454D3DA946}" destId="{6681D39B-D55F-4AD2-9181-939762414DBC}" srcOrd="4" destOrd="0" presId="urn:microsoft.com/office/officeart/2018/5/layout/IconLeafLabelList"/>
    <dgm:cxn modelId="{7C528185-14F1-4277-BE4C-A39C8268ACE8}" type="presParOf" srcId="{6681D39B-D55F-4AD2-9181-939762414DBC}" destId="{5D3C3FD6-D2B5-428F-9F9C-A13FD52F85AB}" srcOrd="0" destOrd="0" presId="urn:microsoft.com/office/officeart/2018/5/layout/IconLeafLabelList"/>
    <dgm:cxn modelId="{D6D24333-2DD5-4080-95A0-C1B14B605183}" type="presParOf" srcId="{6681D39B-D55F-4AD2-9181-939762414DBC}" destId="{8EDEE3FA-FCA7-4FCD-A5AB-31B09BC61296}" srcOrd="1" destOrd="0" presId="urn:microsoft.com/office/officeart/2018/5/layout/IconLeafLabelList"/>
    <dgm:cxn modelId="{917765F0-0012-4145-A2A9-03A055DE4488}" type="presParOf" srcId="{6681D39B-D55F-4AD2-9181-939762414DBC}" destId="{0A15A4B1-98F2-4B71-8E66-62820411B5FF}" srcOrd="2" destOrd="0" presId="urn:microsoft.com/office/officeart/2018/5/layout/IconLeafLabelList"/>
    <dgm:cxn modelId="{865331DE-FD61-44B6-AEA7-9641153195CE}" type="presParOf" srcId="{6681D39B-D55F-4AD2-9181-939762414DBC}" destId="{F1AA49A2-424E-4BD2-8BF5-DDE6BC88D5CD}" srcOrd="3" destOrd="0" presId="urn:microsoft.com/office/officeart/2018/5/layout/IconLeafLabelList"/>
    <dgm:cxn modelId="{8CAE89F9-5B5B-41B7-A29A-A671BB70D266}" type="presParOf" srcId="{7EF4E472-8176-4008-B558-8C454D3DA946}" destId="{BCCDE584-6E5D-4433-907F-7F9A7DDC1D06}" srcOrd="5" destOrd="0" presId="urn:microsoft.com/office/officeart/2018/5/layout/IconLeafLabelList"/>
    <dgm:cxn modelId="{00427031-7326-45A7-8FB9-5CC047C99ABF}" type="presParOf" srcId="{7EF4E472-8176-4008-B558-8C454D3DA946}" destId="{8F520E57-2392-46F6-8E8C-EA0B85D0E276}" srcOrd="6" destOrd="0" presId="urn:microsoft.com/office/officeart/2018/5/layout/IconLeafLabelList"/>
    <dgm:cxn modelId="{43927D01-0345-4253-BA48-4E99094958C7}" type="presParOf" srcId="{8F520E57-2392-46F6-8E8C-EA0B85D0E276}" destId="{75AA27EE-F7BF-4116-BA04-E32744C7EFE6}" srcOrd="0" destOrd="0" presId="urn:microsoft.com/office/officeart/2018/5/layout/IconLeafLabelList"/>
    <dgm:cxn modelId="{CBC28DD8-0DB5-4DA2-BB0A-882E00ECCC37}" type="presParOf" srcId="{8F520E57-2392-46F6-8E8C-EA0B85D0E276}" destId="{732D88B6-9937-4E6C-A8A5-2A0D64691190}" srcOrd="1" destOrd="0" presId="urn:microsoft.com/office/officeart/2018/5/layout/IconLeafLabelList"/>
    <dgm:cxn modelId="{9FA12679-EEA9-477F-8316-9A4EB9BC0224}" type="presParOf" srcId="{8F520E57-2392-46F6-8E8C-EA0B85D0E276}" destId="{CE6844E0-B565-450F-847F-AACB40ED4F7D}" srcOrd="2" destOrd="0" presId="urn:microsoft.com/office/officeart/2018/5/layout/IconLeafLabelList"/>
    <dgm:cxn modelId="{DBD8F510-BD96-43EA-B7EA-F13F32CC3A12}" type="presParOf" srcId="{8F520E57-2392-46F6-8E8C-EA0B85D0E276}" destId="{99033791-95BA-40FD-B9CB-8F9D607C461D}"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663A46-9AB6-4351-A485-8D134BED131F}">
      <dsp:nvSpPr>
        <dsp:cNvPr id="0" name=""/>
        <dsp:cNvSpPr/>
      </dsp:nvSpPr>
      <dsp:spPr>
        <a:xfrm>
          <a:off x="973190" y="952974"/>
          <a:ext cx="1264141" cy="126414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29C748-B483-4571-B665-D716B81E9942}">
      <dsp:nvSpPr>
        <dsp:cNvPr id="0" name=""/>
        <dsp:cNvSpPr/>
      </dsp:nvSpPr>
      <dsp:spPr>
        <a:xfrm>
          <a:off x="1242597" y="122238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C00D78-67F4-4689-848E-E2B8BC6BD144}">
      <dsp:nvSpPr>
        <dsp:cNvPr id="0" name=""/>
        <dsp:cNvSpPr/>
      </dsp:nvSpPr>
      <dsp:spPr>
        <a:xfrm>
          <a:off x="569079" y="2610864"/>
          <a:ext cx="207236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kern="1200"/>
            <a:t>As there are no null values in the dataset, but as the comment column in text format so there require lot of text pre-processing.</a:t>
          </a:r>
          <a:endParaRPr lang="en-US" sz="1100" kern="1200"/>
        </a:p>
      </dsp:txBody>
      <dsp:txXfrm>
        <a:off x="569079" y="2610864"/>
        <a:ext cx="2072362" cy="787500"/>
      </dsp:txXfrm>
    </dsp:sp>
    <dsp:sp modelId="{8BCED121-50FB-483C-86B0-2FC65F1B7FEC}">
      <dsp:nvSpPr>
        <dsp:cNvPr id="0" name=""/>
        <dsp:cNvSpPr/>
      </dsp:nvSpPr>
      <dsp:spPr>
        <a:xfrm>
          <a:off x="3408216" y="952974"/>
          <a:ext cx="1264141" cy="126414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CCD597-4CBE-4666-9B26-74491C4EB258}">
      <dsp:nvSpPr>
        <dsp:cNvPr id="0" name=""/>
        <dsp:cNvSpPr/>
      </dsp:nvSpPr>
      <dsp:spPr>
        <a:xfrm>
          <a:off x="3677623" y="122238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F8FFEC-5A44-4983-967F-7EE3FE9750DC}">
      <dsp:nvSpPr>
        <dsp:cNvPr id="0" name=""/>
        <dsp:cNvSpPr/>
      </dsp:nvSpPr>
      <dsp:spPr>
        <a:xfrm>
          <a:off x="3004105" y="2610864"/>
          <a:ext cx="207236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kern="1200"/>
            <a:t>Percentage of unlabelled comments or good comments is 89.832.</a:t>
          </a:r>
          <a:endParaRPr lang="en-US" sz="1100" kern="1200"/>
        </a:p>
      </dsp:txBody>
      <dsp:txXfrm>
        <a:off x="3004105" y="2610864"/>
        <a:ext cx="2072362" cy="787500"/>
      </dsp:txXfrm>
    </dsp:sp>
    <dsp:sp modelId="{5D3C3FD6-D2B5-428F-9F9C-A13FD52F85AB}">
      <dsp:nvSpPr>
        <dsp:cNvPr id="0" name=""/>
        <dsp:cNvSpPr/>
      </dsp:nvSpPr>
      <dsp:spPr>
        <a:xfrm>
          <a:off x="5843242" y="952974"/>
          <a:ext cx="1264141" cy="126414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DEE3FA-FCA7-4FCD-A5AB-31B09BC61296}">
      <dsp:nvSpPr>
        <dsp:cNvPr id="0" name=""/>
        <dsp:cNvSpPr/>
      </dsp:nvSpPr>
      <dsp:spPr>
        <a:xfrm>
          <a:off x="6112649" y="122238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AA49A2-424E-4BD2-8BF5-DDE6BC88D5CD}">
      <dsp:nvSpPr>
        <dsp:cNvPr id="0" name=""/>
        <dsp:cNvSpPr/>
      </dsp:nvSpPr>
      <dsp:spPr>
        <a:xfrm>
          <a:off x="5439131" y="2610864"/>
          <a:ext cx="207236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kern="1200"/>
            <a:t>Percentage of all bad comments 0.0194.</a:t>
          </a:r>
          <a:endParaRPr lang="en-US" sz="1100" kern="1200"/>
        </a:p>
      </dsp:txBody>
      <dsp:txXfrm>
        <a:off x="5439131" y="2610864"/>
        <a:ext cx="2072362" cy="787500"/>
      </dsp:txXfrm>
    </dsp:sp>
    <dsp:sp modelId="{75AA27EE-F7BF-4116-BA04-E32744C7EFE6}">
      <dsp:nvSpPr>
        <dsp:cNvPr id="0" name=""/>
        <dsp:cNvSpPr/>
      </dsp:nvSpPr>
      <dsp:spPr>
        <a:xfrm>
          <a:off x="8278268" y="952974"/>
          <a:ext cx="1264141" cy="126414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2D88B6-9937-4E6C-A8A5-2A0D64691190}">
      <dsp:nvSpPr>
        <dsp:cNvPr id="0" name=""/>
        <dsp:cNvSpPr/>
      </dsp:nvSpPr>
      <dsp:spPr>
        <a:xfrm>
          <a:off x="8547675" y="122238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033791-95BA-40FD-B9CB-8F9D607C461D}">
      <dsp:nvSpPr>
        <dsp:cNvPr id="0" name=""/>
        <dsp:cNvSpPr/>
      </dsp:nvSpPr>
      <dsp:spPr>
        <a:xfrm>
          <a:off x="7874157" y="2610864"/>
          <a:ext cx="207236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kern="1200"/>
            <a:t>As, number of offensive comments are in very less in number</a:t>
          </a:r>
          <a:endParaRPr lang="en-US" sz="1100" kern="1200"/>
        </a:p>
      </dsp:txBody>
      <dsp:txXfrm>
        <a:off x="7874157" y="2610864"/>
        <a:ext cx="2072362" cy="7875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B104-5AC1-4641-A386-D91CD66BFB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B732B9-8DD3-402D-9601-957CD63073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56F9EB-79E6-450C-B734-44373C7CF398}"/>
              </a:ext>
            </a:extLst>
          </p:cNvPr>
          <p:cNvSpPr>
            <a:spLocks noGrp="1"/>
          </p:cNvSpPr>
          <p:nvPr>
            <p:ph type="dt" sz="half" idx="10"/>
          </p:nvPr>
        </p:nvSpPr>
        <p:spPr/>
        <p:txBody>
          <a:bodyPr/>
          <a:lstStyle/>
          <a:p>
            <a:fld id="{9DEC08F1-9DD8-4658-9BE4-7D3813055E8B}" type="datetimeFigureOut">
              <a:rPr lang="en-US" smtClean="0"/>
              <a:t>11/30/2020</a:t>
            </a:fld>
            <a:endParaRPr lang="en-US"/>
          </a:p>
        </p:txBody>
      </p:sp>
      <p:sp>
        <p:nvSpPr>
          <p:cNvPr id="5" name="Footer Placeholder 4">
            <a:extLst>
              <a:ext uri="{FF2B5EF4-FFF2-40B4-BE49-F238E27FC236}">
                <a16:creationId xmlns:a16="http://schemas.microsoft.com/office/drawing/2014/main" id="{4C7C5096-A6D0-41C2-B2E1-71F528CBD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17215-BA7A-4717-BCB5-8BC7F462A3F0}"/>
              </a:ext>
            </a:extLst>
          </p:cNvPr>
          <p:cNvSpPr>
            <a:spLocks noGrp="1"/>
          </p:cNvSpPr>
          <p:nvPr>
            <p:ph type="sldNum" sz="quarter" idx="12"/>
          </p:nvPr>
        </p:nvSpPr>
        <p:spPr/>
        <p:txBody>
          <a:bodyPr/>
          <a:lstStyle/>
          <a:p>
            <a:fld id="{862D44C6-0D76-4297-91A5-ABB74492EC42}" type="slidenum">
              <a:rPr lang="en-US" smtClean="0"/>
              <a:t>‹#›</a:t>
            </a:fld>
            <a:endParaRPr lang="en-US"/>
          </a:p>
        </p:txBody>
      </p:sp>
    </p:spTree>
    <p:extLst>
      <p:ext uri="{BB962C8B-B14F-4D97-AF65-F5344CB8AC3E}">
        <p14:creationId xmlns:p14="http://schemas.microsoft.com/office/powerpoint/2010/main" val="294900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F4AC2-83DB-4DE6-AE8D-9E7D4BF87B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267EE6-F93D-41E1-8BDB-CF0886860D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38A0B-8AA6-466F-952B-2F31D6E534E4}"/>
              </a:ext>
            </a:extLst>
          </p:cNvPr>
          <p:cNvSpPr>
            <a:spLocks noGrp="1"/>
          </p:cNvSpPr>
          <p:nvPr>
            <p:ph type="dt" sz="half" idx="10"/>
          </p:nvPr>
        </p:nvSpPr>
        <p:spPr/>
        <p:txBody>
          <a:bodyPr/>
          <a:lstStyle/>
          <a:p>
            <a:fld id="{9DEC08F1-9DD8-4658-9BE4-7D3813055E8B}" type="datetimeFigureOut">
              <a:rPr lang="en-US" smtClean="0"/>
              <a:t>11/30/2020</a:t>
            </a:fld>
            <a:endParaRPr lang="en-US"/>
          </a:p>
        </p:txBody>
      </p:sp>
      <p:sp>
        <p:nvSpPr>
          <p:cNvPr id="5" name="Footer Placeholder 4">
            <a:extLst>
              <a:ext uri="{FF2B5EF4-FFF2-40B4-BE49-F238E27FC236}">
                <a16:creationId xmlns:a16="http://schemas.microsoft.com/office/drawing/2014/main" id="{FF8FF372-EB9C-4753-94C3-489E566AC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22B8BF-C972-426D-B4FC-660B9C2717C0}"/>
              </a:ext>
            </a:extLst>
          </p:cNvPr>
          <p:cNvSpPr>
            <a:spLocks noGrp="1"/>
          </p:cNvSpPr>
          <p:nvPr>
            <p:ph type="sldNum" sz="quarter" idx="12"/>
          </p:nvPr>
        </p:nvSpPr>
        <p:spPr/>
        <p:txBody>
          <a:bodyPr/>
          <a:lstStyle/>
          <a:p>
            <a:fld id="{862D44C6-0D76-4297-91A5-ABB74492EC42}" type="slidenum">
              <a:rPr lang="en-US" smtClean="0"/>
              <a:t>‹#›</a:t>
            </a:fld>
            <a:endParaRPr lang="en-US"/>
          </a:p>
        </p:txBody>
      </p:sp>
    </p:spTree>
    <p:extLst>
      <p:ext uri="{BB962C8B-B14F-4D97-AF65-F5344CB8AC3E}">
        <p14:creationId xmlns:p14="http://schemas.microsoft.com/office/powerpoint/2010/main" val="1542453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4F43B2-6CA6-4D8E-B1D3-06726FA72E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D4C82B-4E54-4690-975C-091DB6A9A4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15F081-2C84-4CA9-8F7D-B36111EAF96B}"/>
              </a:ext>
            </a:extLst>
          </p:cNvPr>
          <p:cNvSpPr>
            <a:spLocks noGrp="1"/>
          </p:cNvSpPr>
          <p:nvPr>
            <p:ph type="dt" sz="half" idx="10"/>
          </p:nvPr>
        </p:nvSpPr>
        <p:spPr/>
        <p:txBody>
          <a:bodyPr/>
          <a:lstStyle/>
          <a:p>
            <a:fld id="{9DEC08F1-9DD8-4658-9BE4-7D3813055E8B}" type="datetimeFigureOut">
              <a:rPr lang="en-US" smtClean="0"/>
              <a:t>11/30/2020</a:t>
            </a:fld>
            <a:endParaRPr lang="en-US"/>
          </a:p>
        </p:txBody>
      </p:sp>
      <p:sp>
        <p:nvSpPr>
          <p:cNvPr id="5" name="Footer Placeholder 4">
            <a:extLst>
              <a:ext uri="{FF2B5EF4-FFF2-40B4-BE49-F238E27FC236}">
                <a16:creationId xmlns:a16="http://schemas.microsoft.com/office/drawing/2014/main" id="{ECCB70BA-1542-4049-A37D-93865B852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E6B099-8935-4B2A-94BD-30FF88679C1C}"/>
              </a:ext>
            </a:extLst>
          </p:cNvPr>
          <p:cNvSpPr>
            <a:spLocks noGrp="1"/>
          </p:cNvSpPr>
          <p:nvPr>
            <p:ph type="sldNum" sz="quarter" idx="12"/>
          </p:nvPr>
        </p:nvSpPr>
        <p:spPr/>
        <p:txBody>
          <a:bodyPr/>
          <a:lstStyle/>
          <a:p>
            <a:fld id="{862D44C6-0D76-4297-91A5-ABB74492EC42}" type="slidenum">
              <a:rPr lang="en-US" smtClean="0"/>
              <a:t>‹#›</a:t>
            </a:fld>
            <a:endParaRPr lang="en-US"/>
          </a:p>
        </p:txBody>
      </p:sp>
    </p:spTree>
    <p:extLst>
      <p:ext uri="{BB962C8B-B14F-4D97-AF65-F5344CB8AC3E}">
        <p14:creationId xmlns:p14="http://schemas.microsoft.com/office/powerpoint/2010/main" val="3217560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EBE4-54F6-4370-AB36-3115272895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6F3E61-55E0-4D8A-AFCE-DEC6EDBA8F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5C3CE0-CE41-44C5-AF9D-4D5002BF1374}"/>
              </a:ext>
            </a:extLst>
          </p:cNvPr>
          <p:cNvSpPr>
            <a:spLocks noGrp="1"/>
          </p:cNvSpPr>
          <p:nvPr>
            <p:ph type="dt" sz="half" idx="10"/>
          </p:nvPr>
        </p:nvSpPr>
        <p:spPr/>
        <p:txBody>
          <a:bodyPr/>
          <a:lstStyle/>
          <a:p>
            <a:fld id="{9DEC08F1-9DD8-4658-9BE4-7D3813055E8B}" type="datetimeFigureOut">
              <a:rPr lang="en-US" smtClean="0"/>
              <a:t>11/30/2020</a:t>
            </a:fld>
            <a:endParaRPr lang="en-US"/>
          </a:p>
        </p:txBody>
      </p:sp>
      <p:sp>
        <p:nvSpPr>
          <p:cNvPr id="5" name="Footer Placeholder 4">
            <a:extLst>
              <a:ext uri="{FF2B5EF4-FFF2-40B4-BE49-F238E27FC236}">
                <a16:creationId xmlns:a16="http://schemas.microsoft.com/office/drawing/2014/main" id="{2C26082A-BFAF-4519-A3C9-DDDA0E8F3D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B0EE0C-3E85-48AD-BE81-B43FCB69CB8E}"/>
              </a:ext>
            </a:extLst>
          </p:cNvPr>
          <p:cNvSpPr>
            <a:spLocks noGrp="1"/>
          </p:cNvSpPr>
          <p:nvPr>
            <p:ph type="sldNum" sz="quarter" idx="12"/>
          </p:nvPr>
        </p:nvSpPr>
        <p:spPr/>
        <p:txBody>
          <a:bodyPr/>
          <a:lstStyle/>
          <a:p>
            <a:fld id="{862D44C6-0D76-4297-91A5-ABB74492EC42}" type="slidenum">
              <a:rPr lang="en-US" smtClean="0"/>
              <a:t>‹#›</a:t>
            </a:fld>
            <a:endParaRPr lang="en-US"/>
          </a:p>
        </p:txBody>
      </p:sp>
    </p:spTree>
    <p:extLst>
      <p:ext uri="{BB962C8B-B14F-4D97-AF65-F5344CB8AC3E}">
        <p14:creationId xmlns:p14="http://schemas.microsoft.com/office/powerpoint/2010/main" val="2970444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8AB61-C229-432A-8BE2-597CC75D27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09DAC0-0B1E-4160-B9BD-563CD4C46D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E2552A-07F5-4645-B4A6-3AF916B7B7E7}"/>
              </a:ext>
            </a:extLst>
          </p:cNvPr>
          <p:cNvSpPr>
            <a:spLocks noGrp="1"/>
          </p:cNvSpPr>
          <p:nvPr>
            <p:ph type="dt" sz="half" idx="10"/>
          </p:nvPr>
        </p:nvSpPr>
        <p:spPr/>
        <p:txBody>
          <a:bodyPr/>
          <a:lstStyle/>
          <a:p>
            <a:fld id="{9DEC08F1-9DD8-4658-9BE4-7D3813055E8B}" type="datetimeFigureOut">
              <a:rPr lang="en-US" smtClean="0"/>
              <a:t>11/30/2020</a:t>
            </a:fld>
            <a:endParaRPr lang="en-US"/>
          </a:p>
        </p:txBody>
      </p:sp>
      <p:sp>
        <p:nvSpPr>
          <p:cNvPr id="5" name="Footer Placeholder 4">
            <a:extLst>
              <a:ext uri="{FF2B5EF4-FFF2-40B4-BE49-F238E27FC236}">
                <a16:creationId xmlns:a16="http://schemas.microsoft.com/office/drawing/2014/main" id="{48A74B92-840F-432D-996B-498141885B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C8BF21-1EBC-421D-878A-C4F28063AEA6}"/>
              </a:ext>
            </a:extLst>
          </p:cNvPr>
          <p:cNvSpPr>
            <a:spLocks noGrp="1"/>
          </p:cNvSpPr>
          <p:nvPr>
            <p:ph type="sldNum" sz="quarter" idx="12"/>
          </p:nvPr>
        </p:nvSpPr>
        <p:spPr/>
        <p:txBody>
          <a:bodyPr/>
          <a:lstStyle/>
          <a:p>
            <a:fld id="{862D44C6-0D76-4297-91A5-ABB74492EC42}" type="slidenum">
              <a:rPr lang="en-US" smtClean="0"/>
              <a:t>‹#›</a:t>
            </a:fld>
            <a:endParaRPr lang="en-US"/>
          </a:p>
        </p:txBody>
      </p:sp>
    </p:spTree>
    <p:extLst>
      <p:ext uri="{BB962C8B-B14F-4D97-AF65-F5344CB8AC3E}">
        <p14:creationId xmlns:p14="http://schemas.microsoft.com/office/powerpoint/2010/main" val="1545023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5947-A4E4-4AFF-8284-079FFDA8DB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30629D-D779-450D-9660-0E8CB70117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0D4093-09E4-49F0-974F-A20F34E35A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B55F9D-1BEF-4A72-BDCF-3B4B71A851E1}"/>
              </a:ext>
            </a:extLst>
          </p:cNvPr>
          <p:cNvSpPr>
            <a:spLocks noGrp="1"/>
          </p:cNvSpPr>
          <p:nvPr>
            <p:ph type="dt" sz="half" idx="10"/>
          </p:nvPr>
        </p:nvSpPr>
        <p:spPr/>
        <p:txBody>
          <a:bodyPr/>
          <a:lstStyle/>
          <a:p>
            <a:fld id="{9DEC08F1-9DD8-4658-9BE4-7D3813055E8B}" type="datetimeFigureOut">
              <a:rPr lang="en-US" smtClean="0"/>
              <a:t>11/30/2020</a:t>
            </a:fld>
            <a:endParaRPr lang="en-US"/>
          </a:p>
        </p:txBody>
      </p:sp>
      <p:sp>
        <p:nvSpPr>
          <p:cNvPr id="6" name="Footer Placeholder 5">
            <a:extLst>
              <a:ext uri="{FF2B5EF4-FFF2-40B4-BE49-F238E27FC236}">
                <a16:creationId xmlns:a16="http://schemas.microsoft.com/office/drawing/2014/main" id="{1D95B990-F130-4A49-927A-46D83969B0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A80115-8FF8-414D-8590-DC72588E5D4A}"/>
              </a:ext>
            </a:extLst>
          </p:cNvPr>
          <p:cNvSpPr>
            <a:spLocks noGrp="1"/>
          </p:cNvSpPr>
          <p:nvPr>
            <p:ph type="sldNum" sz="quarter" idx="12"/>
          </p:nvPr>
        </p:nvSpPr>
        <p:spPr/>
        <p:txBody>
          <a:bodyPr/>
          <a:lstStyle/>
          <a:p>
            <a:fld id="{862D44C6-0D76-4297-91A5-ABB74492EC42}" type="slidenum">
              <a:rPr lang="en-US" smtClean="0"/>
              <a:t>‹#›</a:t>
            </a:fld>
            <a:endParaRPr lang="en-US"/>
          </a:p>
        </p:txBody>
      </p:sp>
    </p:spTree>
    <p:extLst>
      <p:ext uri="{BB962C8B-B14F-4D97-AF65-F5344CB8AC3E}">
        <p14:creationId xmlns:p14="http://schemas.microsoft.com/office/powerpoint/2010/main" val="220056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701C-090D-484C-8BD0-2EDEDFBD31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C279DA-099D-47A0-A407-A58A506EA0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0E0BB1-EFC5-4478-8076-521C138D33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4E5F36-B2EE-4EE5-B4EA-71F7B32D37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4B46D-C8C1-4C53-B400-1C5E964763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1A1905-DC19-4183-AB6D-52A881FC17C9}"/>
              </a:ext>
            </a:extLst>
          </p:cNvPr>
          <p:cNvSpPr>
            <a:spLocks noGrp="1"/>
          </p:cNvSpPr>
          <p:nvPr>
            <p:ph type="dt" sz="half" idx="10"/>
          </p:nvPr>
        </p:nvSpPr>
        <p:spPr/>
        <p:txBody>
          <a:bodyPr/>
          <a:lstStyle/>
          <a:p>
            <a:fld id="{9DEC08F1-9DD8-4658-9BE4-7D3813055E8B}" type="datetimeFigureOut">
              <a:rPr lang="en-US" smtClean="0"/>
              <a:t>11/30/2020</a:t>
            </a:fld>
            <a:endParaRPr lang="en-US"/>
          </a:p>
        </p:txBody>
      </p:sp>
      <p:sp>
        <p:nvSpPr>
          <p:cNvPr id="8" name="Footer Placeholder 7">
            <a:extLst>
              <a:ext uri="{FF2B5EF4-FFF2-40B4-BE49-F238E27FC236}">
                <a16:creationId xmlns:a16="http://schemas.microsoft.com/office/drawing/2014/main" id="{A44A0627-E8C2-46B9-966E-17A23AF9B5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D3CE26-8E60-4250-9B19-B65696F45DB8}"/>
              </a:ext>
            </a:extLst>
          </p:cNvPr>
          <p:cNvSpPr>
            <a:spLocks noGrp="1"/>
          </p:cNvSpPr>
          <p:nvPr>
            <p:ph type="sldNum" sz="quarter" idx="12"/>
          </p:nvPr>
        </p:nvSpPr>
        <p:spPr/>
        <p:txBody>
          <a:bodyPr/>
          <a:lstStyle/>
          <a:p>
            <a:fld id="{862D44C6-0D76-4297-91A5-ABB74492EC42}" type="slidenum">
              <a:rPr lang="en-US" smtClean="0"/>
              <a:t>‹#›</a:t>
            </a:fld>
            <a:endParaRPr lang="en-US"/>
          </a:p>
        </p:txBody>
      </p:sp>
    </p:spTree>
    <p:extLst>
      <p:ext uri="{BB962C8B-B14F-4D97-AF65-F5344CB8AC3E}">
        <p14:creationId xmlns:p14="http://schemas.microsoft.com/office/powerpoint/2010/main" val="230609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AD96D-D7EC-48F3-B6CB-F250F9BD13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E07FDC-B2FE-4D1A-815C-BB8D25056764}"/>
              </a:ext>
            </a:extLst>
          </p:cNvPr>
          <p:cNvSpPr>
            <a:spLocks noGrp="1"/>
          </p:cNvSpPr>
          <p:nvPr>
            <p:ph type="dt" sz="half" idx="10"/>
          </p:nvPr>
        </p:nvSpPr>
        <p:spPr/>
        <p:txBody>
          <a:bodyPr/>
          <a:lstStyle/>
          <a:p>
            <a:fld id="{9DEC08F1-9DD8-4658-9BE4-7D3813055E8B}" type="datetimeFigureOut">
              <a:rPr lang="en-US" smtClean="0"/>
              <a:t>11/30/2020</a:t>
            </a:fld>
            <a:endParaRPr lang="en-US"/>
          </a:p>
        </p:txBody>
      </p:sp>
      <p:sp>
        <p:nvSpPr>
          <p:cNvPr id="4" name="Footer Placeholder 3">
            <a:extLst>
              <a:ext uri="{FF2B5EF4-FFF2-40B4-BE49-F238E27FC236}">
                <a16:creationId xmlns:a16="http://schemas.microsoft.com/office/drawing/2014/main" id="{7C6254DE-2952-4066-AD5C-9D694C9D74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29EE3E-2B0A-4875-980C-372A8BF7A661}"/>
              </a:ext>
            </a:extLst>
          </p:cNvPr>
          <p:cNvSpPr>
            <a:spLocks noGrp="1"/>
          </p:cNvSpPr>
          <p:nvPr>
            <p:ph type="sldNum" sz="quarter" idx="12"/>
          </p:nvPr>
        </p:nvSpPr>
        <p:spPr/>
        <p:txBody>
          <a:bodyPr/>
          <a:lstStyle/>
          <a:p>
            <a:fld id="{862D44C6-0D76-4297-91A5-ABB74492EC42}" type="slidenum">
              <a:rPr lang="en-US" smtClean="0"/>
              <a:t>‹#›</a:t>
            </a:fld>
            <a:endParaRPr lang="en-US"/>
          </a:p>
        </p:txBody>
      </p:sp>
    </p:spTree>
    <p:extLst>
      <p:ext uri="{BB962C8B-B14F-4D97-AF65-F5344CB8AC3E}">
        <p14:creationId xmlns:p14="http://schemas.microsoft.com/office/powerpoint/2010/main" val="3625039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DE4753-3780-4B0D-A283-B411C1E4ABB0}"/>
              </a:ext>
            </a:extLst>
          </p:cNvPr>
          <p:cNvSpPr>
            <a:spLocks noGrp="1"/>
          </p:cNvSpPr>
          <p:nvPr>
            <p:ph type="dt" sz="half" idx="10"/>
          </p:nvPr>
        </p:nvSpPr>
        <p:spPr/>
        <p:txBody>
          <a:bodyPr/>
          <a:lstStyle/>
          <a:p>
            <a:fld id="{9DEC08F1-9DD8-4658-9BE4-7D3813055E8B}" type="datetimeFigureOut">
              <a:rPr lang="en-US" smtClean="0"/>
              <a:t>11/30/2020</a:t>
            </a:fld>
            <a:endParaRPr lang="en-US"/>
          </a:p>
        </p:txBody>
      </p:sp>
      <p:sp>
        <p:nvSpPr>
          <p:cNvPr id="3" name="Footer Placeholder 2">
            <a:extLst>
              <a:ext uri="{FF2B5EF4-FFF2-40B4-BE49-F238E27FC236}">
                <a16:creationId xmlns:a16="http://schemas.microsoft.com/office/drawing/2014/main" id="{A211AF67-B728-429B-8455-1DFFF52A55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833148-2992-4979-A0C8-396DDAD95E84}"/>
              </a:ext>
            </a:extLst>
          </p:cNvPr>
          <p:cNvSpPr>
            <a:spLocks noGrp="1"/>
          </p:cNvSpPr>
          <p:nvPr>
            <p:ph type="sldNum" sz="quarter" idx="12"/>
          </p:nvPr>
        </p:nvSpPr>
        <p:spPr/>
        <p:txBody>
          <a:bodyPr/>
          <a:lstStyle/>
          <a:p>
            <a:fld id="{862D44C6-0D76-4297-91A5-ABB74492EC42}" type="slidenum">
              <a:rPr lang="en-US" smtClean="0"/>
              <a:t>‹#›</a:t>
            </a:fld>
            <a:endParaRPr lang="en-US"/>
          </a:p>
        </p:txBody>
      </p:sp>
    </p:spTree>
    <p:extLst>
      <p:ext uri="{BB962C8B-B14F-4D97-AF65-F5344CB8AC3E}">
        <p14:creationId xmlns:p14="http://schemas.microsoft.com/office/powerpoint/2010/main" val="2058441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D9B9-07DD-41A1-BDAA-F3126A04E1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485182-1BFD-4E6C-AE18-2C67AF6638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FD11B1-AA32-4C30-B97E-8FB223BD1C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98ED53-D2E3-449B-8365-9CC4745A59CF}"/>
              </a:ext>
            </a:extLst>
          </p:cNvPr>
          <p:cNvSpPr>
            <a:spLocks noGrp="1"/>
          </p:cNvSpPr>
          <p:nvPr>
            <p:ph type="dt" sz="half" idx="10"/>
          </p:nvPr>
        </p:nvSpPr>
        <p:spPr/>
        <p:txBody>
          <a:bodyPr/>
          <a:lstStyle/>
          <a:p>
            <a:fld id="{9DEC08F1-9DD8-4658-9BE4-7D3813055E8B}" type="datetimeFigureOut">
              <a:rPr lang="en-US" smtClean="0"/>
              <a:t>11/30/2020</a:t>
            </a:fld>
            <a:endParaRPr lang="en-US"/>
          </a:p>
        </p:txBody>
      </p:sp>
      <p:sp>
        <p:nvSpPr>
          <p:cNvPr id="6" name="Footer Placeholder 5">
            <a:extLst>
              <a:ext uri="{FF2B5EF4-FFF2-40B4-BE49-F238E27FC236}">
                <a16:creationId xmlns:a16="http://schemas.microsoft.com/office/drawing/2014/main" id="{D1E6FD6E-22EB-46D5-A330-0A27D2C30A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11F0A2-1615-49B1-AB41-6217F39B01A7}"/>
              </a:ext>
            </a:extLst>
          </p:cNvPr>
          <p:cNvSpPr>
            <a:spLocks noGrp="1"/>
          </p:cNvSpPr>
          <p:nvPr>
            <p:ph type="sldNum" sz="quarter" idx="12"/>
          </p:nvPr>
        </p:nvSpPr>
        <p:spPr/>
        <p:txBody>
          <a:bodyPr/>
          <a:lstStyle/>
          <a:p>
            <a:fld id="{862D44C6-0D76-4297-91A5-ABB74492EC42}" type="slidenum">
              <a:rPr lang="en-US" smtClean="0"/>
              <a:t>‹#›</a:t>
            </a:fld>
            <a:endParaRPr lang="en-US"/>
          </a:p>
        </p:txBody>
      </p:sp>
    </p:spTree>
    <p:extLst>
      <p:ext uri="{BB962C8B-B14F-4D97-AF65-F5344CB8AC3E}">
        <p14:creationId xmlns:p14="http://schemas.microsoft.com/office/powerpoint/2010/main" val="3130741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12AF8-18A2-4E41-99DF-517C221AE0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5D6CE4-9645-4A1F-B04B-DC6AA2BF14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A3177C-60B1-4126-8F94-9E91C2123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1C9A4C-5C74-483E-B010-445542B3B319}"/>
              </a:ext>
            </a:extLst>
          </p:cNvPr>
          <p:cNvSpPr>
            <a:spLocks noGrp="1"/>
          </p:cNvSpPr>
          <p:nvPr>
            <p:ph type="dt" sz="half" idx="10"/>
          </p:nvPr>
        </p:nvSpPr>
        <p:spPr/>
        <p:txBody>
          <a:bodyPr/>
          <a:lstStyle/>
          <a:p>
            <a:fld id="{9DEC08F1-9DD8-4658-9BE4-7D3813055E8B}" type="datetimeFigureOut">
              <a:rPr lang="en-US" smtClean="0"/>
              <a:t>11/30/2020</a:t>
            </a:fld>
            <a:endParaRPr lang="en-US"/>
          </a:p>
        </p:txBody>
      </p:sp>
      <p:sp>
        <p:nvSpPr>
          <p:cNvPr id="6" name="Footer Placeholder 5">
            <a:extLst>
              <a:ext uri="{FF2B5EF4-FFF2-40B4-BE49-F238E27FC236}">
                <a16:creationId xmlns:a16="http://schemas.microsoft.com/office/drawing/2014/main" id="{999031F4-1C9D-4EE9-84D1-10BA1ABCA7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833AA5-4819-4D58-82DD-3D7CAD247FF3}"/>
              </a:ext>
            </a:extLst>
          </p:cNvPr>
          <p:cNvSpPr>
            <a:spLocks noGrp="1"/>
          </p:cNvSpPr>
          <p:nvPr>
            <p:ph type="sldNum" sz="quarter" idx="12"/>
          </p:nvPr>
        </p:nvSpPr>
        <p:spPr/>
        <p:txBody>
          <a:bodyPr/>
          <a:lstStyle/>
          <a:p>
            <a:fld id="{862D44C6-0D76-4297-91A5-ABB74492EC42}" type="slidenum">
              <a:rPr lang="en-US" smtClean="0"/>
              <a:t>‹#›</a:t>
            </a:fld>
            <a:endParaRPr lang="en-US"/>
          </a:p>
        </p:txBody>
      </p:sp>
    </p:spTree>
    <p:extLst>
      <p:ext uri="{BB962C8B-B14F-4D97-AF65-F5344CB8AC3E}">
        <p14:creationId xmlns:p14="http://schemas.microsoft.com/office/powerpoint/2010/main" val="1682193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3D9147-F630-4DA3-9FBE-55EA483A3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5546C3-85A8-4393-B5C7-2C6C942A28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DEAAB5-A4EB-4253-BA4E-0C6E27F515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EC08F1-9DD8-4658-9BE4-7D3813055E8B}" type="datetimeFigureOut">
              <a:rPr lang="en-US" smtClean="0"/>
              <a:t>11/30/2020</a:t>
            </a:fld>
            <a:endParaRPr lang="en-US"/>
          </a:p>
        </p:txBody>
      </p:sp>
      <p:sp>
        <p:nvSpPr>
          <p:cNvPr id="5" name="Footer Placeholder 4">
            <a:extLst>
              <a:ext uri="{FF2B5EF4-FFF2-40B4-BE49-F238E27FC236}">
                <a16:creationId xmlns:a16="http://schemas.microsoft.com/office/drawing/2014/main" id="{C80D794D-2F6A-4397-8688-122CA85600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DA50A6-3F1A-4824-9971-F96AD0B4FC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2D44C6-0D76-4297-91A5-ABB74492EC42}" type="slidenum">
              <a:rPr lang="en-US" smtClean="0"/>
              <a:t>‹#›</a:t>
            </a:fld>
            <a:endParaRPr lang="en-US"/>
          </a:p>
        </p:txBody>
      </p:sp>
    </p:spTree>
    <p:extLst>
      <p:ext uri="{BB962C8B-B14F-4D97-AF65-F5344CB8AC3E}">
        <p14:creationId xmlns:p14="http://schemas.microsoft.com/office/powerpoint/2010/main" val="164765163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gwash.org/view/69661/meta-comments-about-the-washington-football-team-are-off-topic-comment-policy" TargetMode="External"/><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1">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indoor, table, sitting, small&#10;&#10;Description automatically generated">
            <a:extLst>
              <a:ext uri="{FF2B5EF4-FFF2-40B4-BE49-F238E27FC236}">
                <a16:creationId xmlns:a16="http://schemas.microsoft.com/office/drawing/2014/main" id="{DC705C03-6A35-42EC-9859-158A66F7C535}"/>
              </a:ext>
            </a:extLst>
          </p:cNvPr>
          <p:cNvPicPr>
            <a:picLocks noChangeAspect="1"/>
          </p:cNvPicPr>
          <p:nvPr/>
        </p:nvPicPr>
        <p:blipFill rotWithShape="1">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5730"/>
          <a:stretch/>
        </p:blipFill>
        <p:spPr>
          <a:xfrm>
            <a:off x="20" y="1"/>
            <a:ext cx="12191980" cy="6857999"/>
          </a:xfrm>
          <a:prstGeom prst="rect">
            <a:avLst/>
          </a:prstGeom>
        </p:spPr>
      </p:pic>
      <p:sp>
        <p:nvSpPr>
          <p:cNvPr id="4" name="Title 3">
            <a:extLst>
              <a:ext uri="{FF2B5EF4-FFF2-40B4-BE49-F238E27FC236}">
                <a16:creationId xmlns:a16="http://schemas.microsoft.com/office/drawing/2014/main" id="{01DE88F6-4824-41A7-8CDF-C82600664D53}"/>
              </a:ext>
            </a:extLst>
          </p:cNvPr>
          <p:cNvSpPr>
            <a:spLocks noGrp="1"/>
          </p:cNvSpPr>
          <p:nvPr>
            <p:ph type="title"/>
          </p:nvPr>
        </p:nvSpPr>
        <p:spPr>
          <a:xfrm>
            <a:off x="4387349" y="1200152"/>
            <a:ext cx="6897171" cy="4457696"/>
          </a:xfrm>
        </p:spPr>
        <p:txBody>
          <a:bodyPr vert="horz" lIns="91440" tIns="45720" rIns="91440" bIns="45720" rtlCol="0" anchor="ctr">
            <a:normAutofit/>
          </a:bodyPr>
          <a:lstStyle/>
          <a:p>
            <a:r>
              <a:rPr lang="en-US" sz="7400" b="1" u="sng">
                <a:solidFill>
                  <a:srgbClr val="FFFFFF"/>
                </a:solidFill>
              </a:rPr>
              <a:t>MALIGNANT COMMENTS CLASSIFICATION</a:t>
            </a:r>
            <a:br>
              <a:rPr lang="en-US" sz="7400">
                <a:solidFill>
                  <a:srgbClr val="FFFFFF"/>
                </a:solidFill>
              </a:rPr>
            </a:br>
            <a:endParaRPr lang="en-US" sz="7400" dirty="0">
              <a:solidFill>
                <a:srgbClr val="FFFFFF"/>
              </a:solidFill>
            </a:endParaRPr>
          </a:p>
        </p:txBody>
      </p:sp>
      <p:cxnSp>
        <p:nvCxnSpPr>
          <p:cNvPr id="14" name="Straight Connector 13">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68E79D3-1F3C-4E63-9AA6-58D25B0B04A9}"/>
              </a:ext>
            </a:extLst>
          </p:cNvPr>
          <p:cNvSpPr txBox="1"/>
          <p:nvPr/>
        </p:nvSpPr>
        <p:spPr>
          <a:xfrm>
            <a:off x="9872134" y="6657945"/>
            <a:ext cx="231986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ggwash.org/view/69661/meta-comments-about-the-washington-football-team-are-off-topic-comment-policy">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12025716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40342D-6EDA-4AF0-969B-635981905472}"/>
              </a:ext>
            </a:extLst>
          </p:cNvPr>
          <p:cNvSpPr>
            <a:spLocks noGrp="1"/>
          </p:cNvSpPr>
          <p:nvPr>
            <p:ph type="title"/>
          </p:nvPr>
        </p:nvSpPr>
        <p:spPr>
          <a:xfrm>
            <a:off x="1156851" y="637762"/>
            <a:ext cx="9888496" cy="900131"/>
          </a:xfrm>
        </p:spPr>
        <p:txBody>
          <a:bodyPr anchor="t">
            <a:normAutofit/>
          </a:bodyPr>
          <a:lstStyle/>
          <a:p>
            <a:r>
              <a:rPr lang="en-IN" sz="2800">
                <a:solidFill>
                  <a:schemeClr val="bg1"/>
                </a:solidFill>
              </a:rPr>
              <a:t>Key Findings and Conclusions of the Study</a:t>
            </a:r>
            <a:br>
              <a:rPr lang="en-US" sz="2800">
                <a:solidFill>
                  <a:schemeClr val="bg1"/>
                </a:solidFill>
              </a:rPr>
            </a:br>
            <a:endParaRPr lang="en-US" sz="28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DB8B73-C232-4588-9684-847CDF165941}"/>
              </a:ext>
            </a:extLst>
          </p:cNvPr>
          <p:cNvSpPr>
            <a:spLocks noGrp="1"/>
          </p:cNvSpPr>
          <p:nvPr>
            <p:ph idx="1"/>
          </p:nvPr>
        </p:nvSpPr>
        <p:spPr>
          <a:xfrm>
            <a:off x="1155548" y="2217343"/>
            <a:ext cx="9880893" cy="3959619"/>
          </a:xfrm>
        </p:spPr>
        <p:txBody>
          <a:bodyPr>
            <a:normAutofit/>
          </a:bodyPr>
          <a:lstStyle/>
          <a:p>
            <a:pPr lvl="0"/>
            <a:r>
              <a:rPr lang="en-IN" sz="2000" dirty="0"/>
              <a:t>In this project there are some variables like malignant and rude which are highly correlated it is possible because one comment text may have combination of multiple features.</a:t>
            </a:r>
            <a:endParaRPr lang="en-US" sz="2000" dirty="0"/>
          </a:p>
          <a:p>
            <a:pPr lvl="0"/>
            <a:r>
              <a:rPr lang="en-IN" sz="2000" dirty="0"/>
              <a:t>Removing the column id does not impact the model training.</a:t>
            </a:r>
            <a:endParaRPr lang="en-US" sz="2000" dirty="0"/>
          </a:p>
          <a:p>
            <a:pPr lvl="0"/>
            <a:r>
              <a:rPr lang="en-IN" sz="2000" dirty="0"/>
              <a:t>Using Tree, model can reduce the false negative values</a:t>
            </a:r>
            <a:endParaRPr lang="en-US" sz="2000" dirty="0"/>
          </a:p>
          <a:p>
            <a:pPr lvl="0"/>
            <a:r>
              <a:rPr lang="en-IN" sz="2000" dirty="0"/>
              <a:t>It has future scope in various use cases likewise in election, social media etc, where every day there are multi offensive comments spread.</a:t>
            </a:r>
            <a:endParaRPr lang="en-US" sz="2000" dirty="0"/>
          </a:p>
          <a:p>
            <a:pPr lvl="0"/>
            <a:r>
              <a:rPr lang="en-IN" sz="2000" dirty="0"/>
              <a:t>So, in the future it may use very well to easily classify the comments as bad or good.</a:t>
            </a:r>
            <a:endParaRPr lang="en-US" sz="2000" dirty="0"/>
          </a:p>
          <a:p>
            <a:r>
              <a:rPr lang="en-IN" sz="2000" dirty="0"/>
              <a:t>Random forest is well suitable for this project as it used tree internally and it used multiple weak learner and generate the strong model and generate low bias and low variance model.</a:t>
            </a:r>
            <a:endParaRPr lang="en-US" sz="2000" dirty="0"/>
          </a:p>
          <a:p>
            <a:endParaRPr lang="en-US" sz="2000" dirty="0"/>
          </a:p>
        </p:txBody>
      </p:sp>
    </p:spTree>
    <p:extLst>
      <p:ext uri="{BB962C8B-B14F-4D97-AF65-F5344CB8AC3E}">
        <p14:creationId xmlns:p14="http://schemas.microsoft.com/office/powerpoint/2010/main" val="4243072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9" name="Oval 8">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2B0BB3D-63B3-4A78-898C-8816FE57C76D}"/>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kern="1200">
                <a:solidFill>
                  <a:schemeClr val="bg2"/>
                </a:solidFill>
                <a:latin typeface="+mj-lt"/>
                <a:ea typeface="+mj-ea"/>
                <a:cs typeface="+mj-cs"/>
              </a:rPr>
              <a:t>Thanks</a:t>
            </a:r>
          </a:p>
        </p:txBody>
      </p:sp>
    </p:spTree>
    <p:extLst>
      <p:ext uri="{BB962C8B-B14F-4D97-AF65-F5344CB8AC3E}">
        <p14:creationId xmlns:p14="http://schemas.microsoft.com/office/powerpoint/2010/main" val="357969587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CD20D-5A34-441B-8909-04F5D4AB0A7B}"/>
              </a:ext>
            </a:extLst>
          </p:cNvPr>
          <p:cNvSpPr>
            <a:spLocks noGrp="1"/>
          </p:cNvSpPr>
          <p:nvPr>
            <p:ph type="title"/>
          </p:nvPr>
        </p:nvSpPr>
        <p:spPr>
          <a:xfrm>
            <a:off x="838200" y="963877"/>
            <a:ext cx="3494362" cy="4930246"/>
          </a:xfrm>
        </p:spPr>
        <p:txBody>
          <a:bodyPr>
            <a:normAutofit/>
          </a:bodyPr>
          <a:lstStyle/>
          <a:p>
            <a:pPr algn="r"/>
            <a:r>
              <a:rPr lang="en-US"/>
              <a:t>Use Case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B36F94F-FC63-4B3F-8DC5-8763510C9D3A}"/>
              </a:ext>
            </a:extLst>
          </p:cNvPr>
          <p:cNvSpPr>
            <a:spLocks noGrp="1"/>
          </p:cNvSpPr>
          <p:nvPr>
            <p:ph idx="1"/>
          </p:nvPr>
        </p:nvSpPr>
        <p:spPr>
          <a:xfrm>
            <a:off x="4976031" y="963877"/>
            <a:ext cx="6377769" cy="4930246"/>
          </a:xfrm>
        </p:spPr>
        <p:txBody>
          <a:bodyPr anchor="ctr">
            <a:normAutofit/>
          </a:bodyPr>
          <a:lstStyle/>
          <a:p>
            <a:pPr lvl="1"/>
            <a:r>
              <a:rPr lang="en-IN" sz="190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sz="1900"/>
          </a:p>
          <a:p>
            <a:pPr lvl="1"/>
            <a:r>
              <a:rPr lang="en-IN" sz="1900"/>
              <a:t>Online hate, described as abusive language, aggression, cyberbullying, hatefulness and many others has been identified as a major threat on online social media platforms. Social media platforms are the most prominent grounds for such toxic behaviour.   </a:t>
            </a:r>
            <a:endParaRPr lang="en-US" sz="1900"/>
          </a:p>
          <a:p>
            <a:pPr lvl="1"/>
            <a:r>
              <a:rPr lang="en-IN" sz="1900"/>
              <a:t>Our goal is to build a prototype of online hate and abuse comment classifier which can used to classify hate and offensive comments so that it can be controlled and restricted from spreading hatred and cyberbullying. </a:t>
            </a:r>
            <a:endParaRPr lang="en-US" sz="1900"/>
          </a:p>
          <a:p>
            <a:endParaRPr lang="en-US" sz="1900"/>
          </a:p>
        </p:txBody>
      </p:sp>
    </p:spTree>
    <p:extLst>
      <p:ext uri="{BB962C8B-B14F-4D97-AF65-F5344CB8AC3E}">
        <p14:creationId xmlns:p14="http://schemas.microsoft.com/office/powerpoint/2010/main" val="13266539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3F24A09B-713F-43FC-AB6E-B88083968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7BB754-707E-49A1-8370-FCD23C0FD7DB}"/>
              </a:ext>
            </a:extLst>
          </p:cNvPr>
          <p:cNvSpPr>
            <a:spLocks noGrp="1"/>
          </p:cNvSpPr>
          <p:nvPr>
            <p:ph type="title"/>
          </p:nvPr>
        </p:nvSpPr>
        <p:spPr>
          <a:xfrm>
            <a:off x="646744" y="640080"/>
            <a:ext cx="4173905" cy="5577818"/>
          </a:xfrm>
        </p:spPr>
        <p:txBody>
          <a:bodyPr vert="horz" lIns="91440" tIns="45720" rIns="91440" bIns="45720" rtlCol="0">
            <a:normAutofit/>
          </a:bodyPr>
          <a:lstStyle/>
          <a:p>
            <a:pPr algn="r"/>
            <a:r>
              <a:rPr lang="en-US" sz="5400" kern="1200">
                <a:solidFill>
                  <a:srgbClr val="FFFFFF"/>
                </a:solidFill>
                <a:latin typeface="+mj-lt"/>
                <a:ea typeface="+mj-ea"/>
                <a:cs typeface="+mj-cs"/>
              </a:rPr>
              <a:t>Approach and Life Cycle</a:t>
            </a:r>
          </a:p>
        </p:txBody>
      </p:sp>
      <p:cxnSp>
        <p:nvCxnSpPr>
          <p:cNvPr id="20" name="Straight Connector 12">
            <a:extLst>
              <a:ext uri="{FF2B5EF4-FFF2-40B4-BE49-F238E27FC236}">
                <a16:creationId xmlns:a16="http://schemas.microsoft.com/office/drawing/2014/main" id="{0B91AB35-C3B4-4B70-B3DD-13D63B7DA2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3975" y="2423149"/>
            <a:ext cx="0" cy="201168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6" name="Graphic 5" descr="Head with Gears">
            <a:extLst>
              <a:ext uri="{FF2B5EF4-FFF2-40B4-BE49-F238E27FC236}">
                <a16:creationId xmlns:a16="http://schemas.microsoft.com/office/drawing/2014/main" id="{6579495A-EA15-44B6-AC00-76E3F0B33E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699753"/>
            <a:ext cx="5459470" cy="5459470"/>
          </a:xfrm>
          <a:prstGeom prst="rect">
            <a:avLst/>
          </a:prstGeom>
        </p:spPr>
      </p:pic>
    </p:spTree>
    <p:extLst>
      <p:ext uri="{BB962C8B-B14F-4D97-AF65-F5344CB8AC3E}">
        <p14:creationId xmlns:p14="http://schemas.microsoft.com/office/powerpoint/2010/main" val="1434034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0" name="Freeform: Shape 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Diagram&#10;&#10;Description automatically generated">
            <a:extLst>
              <a:ext uri="{FF2B5EF4-FFF2-40B4-BE49-F238E27FC236}">
                <a16:creationId xmlns:a16="http://schemas.microsoft.com/office/drawing/2014/main" id="{56762085-ECDF-4671-87A8-8A3BF59BC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4395" y="643467"/>
            <a:ext cx="5543209" cy="5571065"/>
          </a:xfrm>
          <a:prstGeom prst="rect">
            <a:avLst/>
          </a:prstGeom>
          <a:ln>
            <a:noFill/>
          </a:ln>
        </p:spPr>
      </p:pic>
    </p:spTree>
    <p:extLst>
      <p:ext uri="{BB962C8B-B14F-4D97-AF65-F5344CB8AC3E}">
        <p14:creationId xmlns:p14="http://schemas.microsoft.com/office/powerpoint/2010/main" val="4060247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9D737-3E35-446E-8E30-CFD1D8C73D35}"/>
              </a:ext>
            </a:extLst>
          </p:cNvPr>
          <p:cNvSpPr>
            <a:spLocks noGrp="1"/>
          </p:cNvSpPr>
          <p:nvPr>
            <p:ph type="title"/>
          </p:nvPr>
        </p:nvSpPr>
        <p:spPr>
          <a:xfrm>
            <a:off x="762001" y="803325"/>
            <a:ext cx="5314536" cy="1325563"/>
          </a:xfrm>
        </p:spPr>
        <p:txBody>
          <a:bodyPr>
            <a:normAutofit/>
          </a:bodyPr>
          <a:lstStyle/>
          <a:p>
            <a:r>
              <a:rPr lang="en-US" dirty="0"/>
              <a:t>Data Description </a:t>
            </a:r>
          </a:p>
        </p:txBody>
      </p:sp>
      <p:sp>
        <p:nvSpPr>
          <p:cNvPr id="3" name="Content Placeholder 2">
            <a:extLst>
              <a:ext uri="{FF2B5EF4-FFF2-40B4-BE49-F238E27FC236}">
                <a16:creationId xmlns:a16="http://schemas.microsoft.com/office/drawing/2014/main" id="{BAF59946-2AED-4AE3-900F-514833B911EC}"/>
              </a:ext>
            </a:extLst>
          </p:cNvPr>
          <p:cNvSpPr>
            <a:spLocks noGrp="1"/>
          </p:cNvSpPr>
          <p:nvPr>
            <p:ph idx="1"/>
          </p:nvPr>
        </p:nvSpPr>
        <p:spPr>
          <a:xfrm>
            <a:off x="762000" y="2279018"/>
            <a:ext cx="5314543" cy="3375920"/>
          </a:xfrm>
        </p:spPr>
        <p:txBody>
          <a:bodyPr anchor="t">
            <a:normAutofit/>
          </a:bodyPr>
          <a:lstStyle/>
          <a:p>
            <a:pPr lvl="0"/>
            <a:r>
              <a:rPr lang="en-IN" sz="1800" dirty="0"/>
              <a:t>Project contain train and test dataset.</a:t>
            </a:r>
            <a:endParaRPr lang="en-US" sz="1800" dirty="0"/>
          </a:p>
          <a:p>
            <a:pPr lvl="0"/>
            <a:r>
              <a:rPr lang="en-IN" sz="1800" dirty="0"/>
              <a:t>In train data set there are 159,571 rows and 8 columns.</a:t>
            </a:r>
            <a:endParaRPr lang="en-US" sz="1800" dirty="0"/>
          </a:p>
          <a:p>
            <a:pPr lvl="0"/>
            <a:r>
              <a:rPr lang="en-IN" sz="1800" dirty="0"/>
              <a:t>In test data set it is like 153,164 rows and 2 columns.</a:t>
            </a:r>
            <a:endParaRPr lang="en-US" sz="1800" dirty="0"/>
          </a:p>
          <a:p>
            <a:pPr lvl="0"/>
            <a:r>
              <a:rPr lang="en-IN" sz="1800" dirty="0"/>
              <a:t>There are no null values in the dataset</a:t>
            </a:r>
            <a:endParaRPr lang="en-US" sz="1800" dirty="0"/>
          </a:p>
          <a:p>
            <a:pPr lvl="0"/>
            <a:r>
              <a:rPr lang="en-IN" sz="1800" dirty="0"/>
              <a:t>Most of the data are numeric in nature which are binary.</a:t>
            </a:r>
            <a:endParaRPr lang="en-US" sz="1800" dirty="0"/>
          </a:p>
          <a:p>
            <a:pPr lvl="0"/>
            <a:r>
              <a:rPr lang="en-IN" sz="1800" dirty="0"/>
              <a:t>Comments is object in nature and consist of text.</a:t>
            </a:r>
            <a:endParaRPr lang="en-US" sz="1800" dirty="0"/>
          </a:p>
          <a:p>
            <a:pPr lvl="0"/>
            <a:r>
              <a:rPr lang="en-IN" sz="1800" dirty="0"/>
              <a:t>Overall memory usage for train and test is around 15MB.</a:t>
            </a:r>
            <a:endParaRPr lang="en-US" sz="1800" dirty="0"/>
          </a:p>
          <a:p>
            <a:pPr marL="0" indent="0">
              <a:buNone/>
            </a:pPr>
            <a:endParaRPr lang="en-US" sz="1800" dirty="0"/>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Database">
            <a:extLst>
              <a:ext uri="{FF2B5EF4-FFF2-40B4-BE49-F238E27FC236}">
                <a16:creationId xmlns:a16="http://schemas.microsoft.com/office/drawing/2014/main" id="{53B0E723-2ECD-4D9C-B921-9DB4FED230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187713137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6B6FD1-9571-4E3C-BBFF-DAF568BF948C}"/>
              </a:ext>
            </a:extLst>
          </p:cNvPr>
          <p:cNvSpPr>
            <a:spLocks noGrp="1"/>
          </p:cNvSpPr>
          <p:nvPr>
            <p:ph type="title"/>
          </p:nvPr>
        </p:nvSpPr>
        <p:spPr>
          <a:xfrm>
            <a:off x="838200" y="365125"/>
            <a:ext cx="10515600" cy="1325563"/>
          </a:xfrm>
        </p:spPr>
        <p:txBody>
          <a:bodyPr>
            <a:normAutofit/>
          </a:bodyPr>
          <a:lstStyle/>
          <a:p>
            <a:pPr algn="ctr"/>
            <a:r>
              <a:rPr lang="en-IN" dirty="0"/>
              <a:t>Data Pre-processing </a:t>
            </a:r>
            <a:endParaRPr lang="en-US"/>
          </a:p>
        </p:txBody>
      </p:sp>
      <p:graphicFrame>
        <p:nvGraphicFramePr>
          <p:cNvPr id="5" name="Content Placeholder 2">
            <a:extLst>
              <a:ext uri="{FF2B5EF4-FFF2-40B4-BE49-F238E27FC236}">
                <a16:creationId xmlns:a16="http://schemas.microsoft.com/office/drawing/2014/main" id="{22958FC3-9178-4309-BDCC-04DE66938E09}"/>
              </a:ext>
            </a:extLst>
          </p:cNvPr>
          <p:cNvGraphicFramePr>
            <a:graphicFrameLocks noGrp="1"/>
          </p:cNvGraphicFramePr>
          <p:nvPr>
            <p:ph idx="1"/>
            <p:extLst>
              <p:ext uri="{D42A27DB-BD31-4B8C-83A1-F6EECF244321}">
                <p14:modId xmlns:p14="http://schemas.microsoft.com/office/powerpoint/2010/main" val="58216034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3760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10">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4"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1C7502A-0A59-4ACC-B546-E3832EEC5B89}"/>
              </a:ext>
            </a:extLst>
          </p:cNvPr>
          <p:cNvSpPr>
            <a:spLocks noGrp="1"/>
          </p:cNvSpPr>
          <p:nvPr>
            <p:ph type="title"/>
          </p:nvPr>
        </p:nvSpPr>
        <p:spPr>
          <a:xfrm>
            <a:off x="904877" y="795527"/>
            <a:ext cx="10488547" cy="1190912"/>
          </a:xfrm>
        </p:spPr>
        <p:txBody>
          <a:bodyPr vert="horz" lIns="91440" tIns="45720" rIns="91440" bIns="45720" rtlCol="0" anchor="ctr">
            <a:normAutofit/>
          </a:bodyPr>
          <a:lstStyle/>
          <a:p>
            <a:pPr algn="ctr"/>
            <a:r>
              <a:rPr lang="en-US" sz="4000" dirty="0"/>
              <a:t>Metrics : Accuracy, Confusion Matrix</a:t>
            </a:r>
          </a:p>
        </p:txBody>
      </p:sp>
      <p:sp>
        <p:nvSpPr>
          <p:cNvPr id="36" name="Rectangle 35">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FF98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Table&#10;&#10;Description automatically generated">
            <a:extLst>
              <a:ext uri="{FF2B5EF4-FFF2-40B4-BE49-F238E27FC236}">
                <a16:creationId xmlns:a16="http://schemas.microsoft.com/office/drawing/2014/main" id="{E00F0935-BFAE-4D93-A33E-12299B5C9BE4}"/>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5991" b="-7"/>
          <a:stretch/>
        </p:blipFill>
        <p:spPr>
          <a:xfrm>
            <a:off x="1103257" y="2416047"/>
            <a:ext cx="4626864" cy="3346704"/>
          </a:xfrm>
          <a:prstGeom prst="rect">
            <a:avLst/>
          </a:prstGeom>
          <a:ln w="12700">
            <a:noFill/>
          </a:ln>
        </p:spPr>
      </p:pic>
      <p:sp>
        <p:nvSpPr>
          <p:cNvPr id="3" name="Content Placeholder 2">
            <a:extLst>
              <a:ext uri="{FF2B5EF4-FFF2-40B4-BE49-F238E27FC236}">
                <a16:creationId xmlns:a16="http://schemas.microsoft.com/office/drawing/2014/main" id="{4BD934A5-8924-41B5-BA9C-3C859976D449}"/>
              </a:ext>
            </a:extLst>
          </p:cNvPr>
          <p:cNvSpPr>
            <a:spLocks noGrp="1"/>
          </p:cNvSpPr>
          <p:nvPr>
            <p:ph sz="half" idx="1"/>
          </p:nvPr>
        </p:nvSpPr>
        <p:spPr>
          <a:xfrm>
            <a:off x="6380703" y="2228850"/>
            <a:ext cx="5028928" cy="3699669"/>
          </a:xfrm>
        </p:spPr>
        <p:txBody>
          <a:bodyPr vert="horz" lIns="91440" tIns="45720" rIns="91440" bIns="45720" rtlCol="0" anchor="ctr">
            <a:normAutofit/>
          </a:bodyPr>
          <a:lstStyle/>
          <a:p>
            <a:pPr>
              <a:buClr>
                <a:srgbClr val="FF9800"/>
              </a:buClr>
            </a:pPr>
            <a:r>
              <a:rPr lang="en-US" sz="1800" dirty="0"/>
              <a:t> In classification problem there are various metrics that are accuracy score, confusion matrix, classification repot, Roc Auc curve which help to check the efficiency of the model</a:t>
            </a:r>
          </a:p>
          <a:p>
            <a:pPr>
              <a:buClr>
                <a:srgbClr val="FF9800"/>
              </a:buClr>
            </a:pPr>
            <a:r>
              <a:rPr lang="en-US" sz="1800" dirty="0"/>
              <a:t> Which metrices is useful? Is also depend and vary on domain, so as per the use case we must predict that whether the customer is defaulter or not</a:t>
            </a:r>
          </a:p>
          <a:p>
            <a:pPr>
              <a:buClr>
                <a:srgbClr val="FF9800"/>
              </a:buClr>
            </a:pPr>
            <a:r>
              <a:rPr lang="en-US" sz="1800" dirty="0"/>
              <a:t> So, in this case accuracy score is good but most important is confusion matrix in which we must decrease the False Positive that is type 2 error which is provided by Random Forest.</a:t>
            </a:r>
          </a:p>
        </p:txBody>
      </p:sp>
    </p:spTree>
    <p:extLst>
      <p:ext uri="{BB962C8B-B14F-4D97-AF65-F5344CB8AC3E}">
        <p14:creationId xmlns:p14="http://schemas.microsoft.com/office/powerpoint/2010/main" val="2591180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8" name="Oval 8">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9AFB35E-3681-49B9-9CBB-AF7F8F01D455}"/>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kern="1200">
                <a:solidFill>
                  <a:schemeClr val="bg2"/>
                </a:solidFill>
                <a:latin typeface="+mj-lt"/>
                <a:ea typeface="+mj-ea"/>
                <a:cs typeface="+mj-cs"/>
              </a:rPr>
              <a:t>Visualization</a:t>
            </a:r>
          </a:p>
        </p:txBody>
      </p:sp>
    </p:spTree>
    <p:extLst>
      <p:ext uri="{BB962C8B-B14F-4D97-AF65-F5344CB8AC3E}">
        <p14:creationId xmlns:p14="http://schemas.microsoft.com/office/powerpoint/2010/main" val="177815426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Chart, pie chart&#10;&#10;Description automatically generated">
            <a:extLst>
              <a:ext uri="{FF2B5EF4-FFF2-40B4-BE49-F238E27FC236}">
                <a16:creationId xmlns:a16="http://schemas.microsoft.com/office/drawing/2014/main" id="{FC701A47-EDCF-4C53-A331-6742BA8FC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008" y="321734"/>
            <a:ext cx="5355152" cy="2905170"/>
          </a:xfrm>
          <a:prstGeom prst="rect">
            <a:avLst/>
          </a:prstGeom>
        </p:spPr>
      </p:pic>
      <p:pic>
        <p:nvPicPr>
          <p:cNvPr id="5" name="Picture 4" descr="Chart, bar chart&#10;&#10;Description automatically generated">
            <a:extLst>
              <a:ext uri="{FF2B5EF4-FFF2-40B4-BE49-F238E27FC236}">
                <a16:creationId xmlns:a16="http://schemas.microsoft.com/office/drawing/2014/main" id="{902C8AC9-BDB6-465E-9E81-F80C3AE0B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3681819"/>
            <a:ext cx="5426764" cy="2659113"/>
          </a:xfrm>
          <a:prstGeom prst="rect">
            <a:avLst/>
          </a:prstGeom>
        </p:spPr>
      </p:pic>
      <p:sp>
        <p:nvSpPr>
          <p:cNvPr id="12" name="Rectangle 11">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histogram&#10;&#10;Description automatically generated">
            <a:extLst>
              <a:ext uri="{FF2B5EF4-FFF2-40B4-BE49-F238E27FC236}">
                <a16:creationId xmlns:a16="http://schemas.microsoft.com/office/drawing/2014/main" id="{E92171ED-052D-4D3F-BD73-8C4E4ED6C6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034" y="1830417"/>
            <a:ext cx="5426764" cy="3052555"/>
          </a:xfrm>
          <a:prstGeom prst="rect">
            <a:avLst/>
          </a:prstGeom>
        </p:spPr>
      </p:pic>
    </p:spTree>
    <p:extLst>
      <p:ext uri="{BB962C8B-B14F-4D97-AF65-F5344CB8AC3E}">
        <p14:creationId xmlns:p14="http://schemas.microsoft.com/office/powerpoint/2010/main" val="3014601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537</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MALIGNANT COMMENTS CLASSIFICATION </vt:lpstr>
      <vt:lpstr>Use Case</vt:lpstr>
      <vt:lpstr>Approach and Life Cycle</vt:lpstr>
      <vt:lpstr>PowerPoint Presentation</vt:lpstr>
      <vt:lpstr>Data Description </vt:lpstr>
      <vt:lpstr>Data Pre-processing </vt:lpstr>
      <vt:lpstr>Metrics : Accuracy, Confusion Matrix</vt:lpstr>
      <vt:lpstr>Visualization</vt:lpstr>
      <vt:lpstr>PowerPoint Presentation</vt:lpstr>
      <vt:lpstr>Key Findings and Conclusions of the Study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CLASSIFICATION </dc:title>
  <dc:creator>Mayank Yogi</dc:creator>
  <cp:lastModifiedBy>Mayank Yogi</cp:lastModifiedBy>
  <cp:revision>1</cp:revision>
  <dcterms:created xsi:type="dcterms:W3CDTF">2020-11-30T12:00:21Z</dcterms:created>
  <dcterms:modified xsi:type="dcterms:W3CDTF">2020-11-30T12:01:08Z</dcterms:modified>
</cp:coreProperties>
</file>