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>
      <p:cViewPr varScale="1">
        <p:scale>
          <a:sx n="91" d="100"/>
          <a:sy n="91" d="100"/>
        </p:scale>
        <p:origin x="269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12/8/2022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12/8/2022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-547729"/>
            <a:ext cx="9793088" cy="3424064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A2C47"/>
                </a:solidFill>
                <a:effectLst/>
                <a:highlight>
                  <a:srgbClr val="FFFF00"/>
                </a:highlight>
                <a:latin typeface="Source Sans Pro" panose="020B0604020202020204" pitchFamily="34" charset="0"/>
              </a:rPr>
              <a:t>Print all subarrays with 0 sum</a:t>
            </a:r>
            <a:br>
              <a:rPr lang="en-US" sz="4000" b="1" i="0" u="none" strike="noStrike" dirty="0">
                <a:solidFill>
                  <a:srgbClr val="1A2C47"/>
                </a:solidFill>
                <a:effectLst/>
                <a:latin typeface="Source Sans Pro" panose="020B0604020202020204" pitchFamily="34" charset="0"/>
              </a:rPr>
            </a:br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796" y="2407643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1:</a:t>
            </a:r>
          </a:p>
          <a:p>
            <a:endParaRPr lang="en-US" dirty="0">
              <a:solidFill>
                <a:srgbClr val="96B86B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0252D7-4802-4E86-9152-8A121F6D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80" y="3398243"/>
            <a:ext cx="8208912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insert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d.setdefault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(key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[]).append(value</a:t>
            </a:r>
            <a:r>
              <a:rPr lang="en-US" altLang="en-US" sz="3200" dirty="0">
                <a:solidFill>
                  <a:srgbClr val="A9B7C6"/>
                </a:solidFill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10: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6A4380-0330-4EE6-A339-32BDA581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49229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+= list[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ls=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(total)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(list[j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65F7-EA42-42FD-9BB7-AD2D899678BC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F68C4-4669-40F1-AEA1-905209431F64}"/>
              </a:ext>
            </a:extLst>
          </p:cNvPr>
          <p:cNvSpPr txBox="1"/>
          <p:nvPr/>
        </p:nvSpPr>
        <p:spPr>
          <a:xfrm>
            <a:off x="5494788" y="1425998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total=8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2091E-5519-41CF-8409-5AD1784D2C7A}"/>
              </a:ext>
            </a:extLst>
          </p:cNvPr>
          <p:cNvSpPr/>
          <p:nvPr/>
        </p:nvSpPr>
        <p:spPr>
          <a:xfrm>
            <a:off x="6382449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61D46-0CEC-47CC-A0F1-67BF6F10B5F1}"/>
              </a:ext>
            </a:extLst>
          </p:cNvPr>
          <p:cNvSpPr txBox="1"/>
          <p:nvPr/>
        </p:nvSpPr>
        <p:spPr>
          <a:xfrm>
            <a:off x="6726963" y="1405662"/>
            <a:ext cx="14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total=8+(-4)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BD8545-01A3-4C8B-B865-4309FCD82A5B}"/>
              </a:ext>
            </a:extLst>
          </p:cNvPr>
          <p:cNvSpPr/>
          <p:nvPr/>
        </p:nvSpPr>
        <p:spPr>
          <a:xfrm>
            <a:off x="8074632" y="1478700"/>
            <a:ext cx="360040" cy="2410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EC8B5-E36A-4552-80FC-7610DD34B280}"/>
              </a:ext>
            </a:extLst>
          </p:cNvPr>
          <p:cNvSpPr txBox="1"/>
          <p:nvPr/>
        </p:nvSpPr>
        <p:spPr>
          <a:xfrm>
            <a:off x="8362977" y="1397282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B028-693F-4A99-9CC0-A88A3F2231A5}"/>
              </a:ext>
            </a:extLst>
          </p:cNvPr>
          <p:cNvSpPr txBox="1"/>
          <p:nvPr/>
        </p:nvSpPr>
        <p:spPr>
          <a:xfrm>
            <a:off x="5488930" y="1815666"/>
            <a:ext cx="24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</a:rPr>
              <a:t>total is in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CB5CF-418B-4FB0-B312-8C2423BA64CB}"/>
              </a:ext>
            </a:extLst>
          </p:cNvPr>
          <p:cNvSpPr txBox="1"/>
          <p:nvPr/>
        </p:nvSpPr>
        <p:spPr>
          <a:xfrm>
            <a:off x="4922964" y="4116788"/>
            <a:ext cx="2429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insert(d, total,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B0D6B-59B3-4A59-9F03-0650CB2CE450}"/>
              </a:ext>
            </a:extLst>
          </p:cNvPr>
          <p:cNvSpPr txBox="1"/>
          <p:nvPr/>
        </p:nvSpPr>
        <p:spPr>
          <a:xfrm>
            <a:off x="9718996" y="1350420"/>
            <a:ext cx="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=7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CFFA2-9182-4BC1-9983-5C77B233A2E5}"/>
              </a:ext>
            </a:extLst>
          </p:cNvPr>
          <p:cNvSpPr txBox="1"/>
          <p:nvPr/>
        </p:nvSpPr>
        <p:spPr>
          <a:xfrm>
            <a:off x="5360107" y="2501253"/>
            <a:ext cx="4046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ls=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d.get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(total)  // ls =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d.get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(4)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DFA1BFB-0BDB-49E9-AABA-FB0B07CBBC6A}"/>
              </a:ext>
            </a:extLst>
          </p:cNvPr>
          <p:cNvSpPr/>
          <p:nvPr/>
        </p:nvSpPr>
        <p:spPr>
          <a:xfrm>
            <a:off x="9310507" y="2582553"/>
            <a:ext cx="408489" cy="288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CA9CF-A4DE-412D-A0F1-4D97C54CEF5C}"/>
              </a:ext>
            </a:extLst>
          </p:cNvPr>
          <p:cNvSpPr txBox="1"/>
          <p:nvPr/>
        </p:nvSpPr>
        <p:spPr>
          <a:xfrm>
            <a:off x="9610672" y="2495736"/>
            <a:ext cx="226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ls=[4]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06A535-6FAA-49D3-9009-B915E293F986}"/>
              </a:ext>
            </a:extLst>
          </p:cNvPr>
          <p:cNvSpPr txBox="1"/>
          <p:nvPr/>
        </p:nvSpPr>
        <p:spPr>
          <a:xfrm>
            <a:off x="5086300" y="3001626"/>
            <a:ext cx="7056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for </a:t>
            </a:r>
            <a:r>
              <a:rPr lang="en-US" altLang="en-US" sz="2000" dirty="0"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 ls:   // j will iterate through ls so j=1 as only 1 element in ls </a:t>
            </a:r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082D1-E3BD-49AE-9BF1-88F3554DA8B4}"/>
              </a:ext>
            </a:extLst>
          </p:cNvPr>
          <p:cNvSpPr txBox="1"/>
          <p:nvPr/>
        </p:nvSpPr>
        <p:spPr>
          <a:xfrm>
            <a:off x="5180087" y="3428702"/>
            <a:ext cx="6149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print('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 is’, (list[j + 1:i+1]))</a:t>
            </a:r>
            <a:endParaRPr lang="en-IN" dirty="0">
              <a:highlight>
                <a:srgbClr val="000000"/>
              </a:highlight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1A1A316-620D-4BB9-B46C-3378A1413640}"/>
              </a:ext>
            </a:extLst>
          </p:cNvPr>
          <p:cNvCxnSpPr>
            <a:cxnSpLocks/>
          </p:cNvCxnSpPr>
          <p:nvPr/>
        </p:nvCxnSpPr>
        <p:spPr>
          <a:xfrm>
            <a:off x="5950396" y="3883693"/>
            <a:ext cx="792087" cy="20966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62ED6F-EAD1-4CFE-B786-B35508D7EA17}"/>
              </a:ext>
            </a:extLst>
          </p:cNvPr>
          <p:cNvSpPr txBox="1"/>
          <p:nvPr/>
        </p:nvSpPr>
        <p:spPr>
          <a:xfrm>
            <a:off x="6811463" y="3883693"/>
            <a:ext cx="16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000080"/>
                </a:highlight>
              </a:rPr>
              <a:t>[3,1,-4]</a:t>
            </a:r>
          </a:p>
        </p:txBody>
      </p:sp>
      <p:graphicFrame>
        <p:nvGraphicFramePr>
          <p:cNvPr id="25" name="Table 11">
            <a:extLst>
              <a:ext uri="{FF2B5EF4-FFF2-40B4-BE49-F238E27FC236}">
                <a16:creationId xmlns:a16="http://schemas.microsoft.com/office/drawing/2014/main" id="{ED2B23D9-2003-4E08-B269-E1378864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61403"/>
              </p:ext>
            </p:extLst>
          </p:nvPr>
        </p:nvGraphicFramePr>
        <p:xfrm>
          <a:off x="5064456" y="4663440"/>
          <a:ext cx="7128792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[-1,2]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[0,3]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97946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[1,5]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96429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[4,7]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10781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70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5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11: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6A4380-0330-4EE6-A339-32BDA581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49229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+= list[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ls=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(total)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(list[j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65F7-EA42-42FD-9BB7-AD2D899678BC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F68C4-4669-40F1-AEA1-905209431F64}"/>
              </a:ext>
            </a:extLst>
          </p:cNvPr>
          <p:cNvSpPr txBox="1"/>
          <p:nvPr/>
        </p:nvSpPr>
        <p:spPr>
          <a:xfrm>
            <a:off x="5494788" y="1425998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total=4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2091E-5519-41CF-8409-5AD1784D2C7A}"/>
              </a:ext>
            </a:extLst>
          </p:cNvPr>
          <p:cNvSpPr/>
          <p:nvPr/>
        </p:nvSpPr>
        <p:spPr>
          <a:xfrm>
            <a:off x="6382449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61D46-0CEC-47CC-A0F1-67BF6F10B5F1}"/>
              </a:ext>
            </a:extLst>
          </p:cNvPr>
          <p:cNvSpPr txBox="1"/>
          <p:nvPr/>
        </p:nvSpPr>
        <p:spPr>
          <a:xfrm>
            <a:off x="6726963" y="1405662"/>
            <a:ext cx="14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total=4+(-2)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BD8545-01A3-4C8B-B865-4309FCD82A5B}"/>
              </a:ext>
            </a:extLst>
          </p:cNvPr>
          <p:cNvSpPr/>
          <p:nvPr/>
        </p:nvSpPr>
        <p:spPr>
          <a:xfrm>
            <a:off x="8074632" y="1478700"/>
            <a:ext cx="360040" cy="2410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EC8B5-E36A-4552-80FC-7610DD34B280}"/>
              </a:ext>
            </a:extLst>
          </p:cNvPr>
          <p:cNvSpPr txBox="1"/>
          <p:nvPr/>
        </p:nvSpPr>
        <p:spPr>
          <a:xfrm>
            <a:off x="8362977" y="1395264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B028-693F-4A99-9CC0-A88A3F2231A5}"/>
              </a:ext>
            </a:extLst>
          </p:cNvPr>
          <p:cNvSpPr txBox="1"/>
          <p:nvPr/>
        </p:nvSpPr>
        <p:spPr>
          <a:xfrm>
            <a:off x="5488930" y="1815666"/>
            <a:ext cx="24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</a:rPr>
              <a:t>total is not in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CB5CF-418B-4FB0-B312-8C2423BA64CB}"/>
              </a:ext>
            </a:extLst>
          </p:cNvPr>
          <p:cNvSpPr txBox="1"/>
          <p:nvPr/>
        </p:nvSpPr>
        <p:spPr>
          <a:xfrm>
            <a:off x="4922964" y="2629242"/>
            <a:ext cx="2429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insert(d, total,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B0D6B-59B3-4A59-9F03-0650CB2CE450}"/>
              </a:ext>
            </a:extLst>
          </p:cNvPr>
          <p:cNvSpPr txBox="1"/>
          <p:nvPr/>
        </p:nvSpPr>
        <p:spPr>
          <a:xfrm>
            <a:off x="9718996" y="1350420"/>
            <a:ext cx="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=8</a:t>
            </a:r>
          </a:p>
        </p:txBody>
      </p:sp>
      <p:graphicFrame>
        <p:nvGraphicFramePr>
          <p:cNvPr id="25" name="Table 11">
            <a:extLst>
              <a:ext uri="{FF2B5EF4-FFF2-40B4-BE49-F238E27FC236}">
                <a16:creationId xmlns:a16="http://schemas.microsoft.com/office/drawing/2014/main" id="{ED2B23D9-2003-4E08-B269-E1378864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91794"/>
              </p:ext>
            </p:extLst>
          </p:nvPr>
        </p:nvGraphicFramePr>
        <p:xfrm>
          <a:off x="5054930" y="3511309"/>
          <a:ext cx="712879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[-1,2]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[0,3]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97946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[1,5]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96429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[4,7]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10781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704564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63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8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12: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6A4380-0330-4EE6-A339-32BDA581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49229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+= list[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ls=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(total)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(list[j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65F7-EA42-42FD-9BB7-AD2D899678BC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F68C4-4669-40F1-AEA1-905209431F64}"/>
              </a:ext>
            </a:extLst>
          </p:cNvPr>
          <p:cNvSpPr txBox="1"/>
          <p:nvPr/>
        </p:nvSpPr>
        <p:spPr>
          <a:xfrm>
            <a:off x="5494788" y="1430156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2091E-5519-41CF-8409-5AD1784D2C7A}"/>
              </a:ext>
            </a:extLst>
          </p:cNvPr>
          <p:cNvSpPr/>
          <p:nvPr/>
        </p:nvSpPr>
        <p:spPr>
          <a:xfrm>
            <a:off x="6382449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61D46-0CEC-47CC-A0F1-67BF6F10B5F1}"/>
              </a:ext>
            </a:extLst>
          </p:cNvPr>
          <p:cNvSpPr txBox="1"/>
          <p:nvPr/>
        </p:nvSpPr>
        <p:spPr>
          <a:xfrm>
            <a:off x="6726963" y="1405662"/>
            <a:ext cx="14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total=2+(-2)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BD8545-01A3-4C8B-B865-4309FCD82A5B}"/>
              </a:ext>
            </a:extLst>
          </p:cNvPr>
          <p:cNvSpPr/>
          <p:nvPr/>
        </p:nvSpPr>
        <p:spPr>
          <a:xfrm>
            <a:off x="8074632" y="1478700"/>
            <a:ext cx="360040" cy="2410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EC8B5-E36A-4552-80FC-7610DD34B280}"/>
              </a:ext>
            </a:extLst>
          </p:cNvPr>
          <p:cNvSpPr txBox="1"/>
          <p:nvPr/>
        </p:nvSpPr>
        <p:spPr>
          <a:xfrm>
            <a:off x="8362977" y="1397282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B028-693F-4A99-9CC0-A88A3F2231A5}"/>
              </a:ext>
            </a:extLst>
          </p:cNvPr>
          <p:cNvSpPr txBox="1"/>
          <p:nvPr/>
        </p:nvSpPr>
        <p:spPr>
          <a:xfrm>
            <a:off x="5488930" y="1815666"/>
            <a:ext cx="24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</a:rPr>
              <a:t>total is in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CB5CF-418B-4FB0-B312-8C2423BA64CB}"/>
              </a:ext>
            </a:extLst>
          </p:cNvPr>
          <p:cNvSpPr txBox="1"/>
          <p:nvPr/>
        </p:nvSpPr>
        <p:spPr>
          <a:xfrm>
            <a:off x="4922964" y="3793971"/>
            <a:ext cx="2429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insert(d, total,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B0D6B-59B3-4A59-9F03-0650CB2CE450}"/>
              </a:ext>
            </a:extLst>
          </p:cNvPr>
          <p:cNvSpPr txBox="1"/>
          <p:nvPr/>
        </p:nvSpPr>
        <p:spPr>
          <a:xfrm>
            <a:off x="9718996" y="1350420"/>
            <a:ext cx="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=9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CFFA2-9182-4BC1-9983-5C77B233A2E5}"/>
              </a:ext>
            </a:extLst>
          </p:cNvPr>
          <p:cNvSpPr txBox="1"/>
          <p:nvPr/>
        </p:nvSpPr>
        <p:spPr>
          <a:xfrm>
            <a:off x="5086300" y="2325313"/>
            <a:ext cx="43423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ls=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d.get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(total)  // ls =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d.get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(0)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DFA1BFB-0BDB-49E9-AABA-FB0B07CBBC6A}"/>
              </a:ext>
            </a:extLst>
          </p:cNvPr>
          <p:cNvSpPr/>
          <p:nvPr/>
        </p:nvSpPr>
        <p:spPr>
          <a:xfrm>
            <a:off x="9288964" y="2406613"/>
            <a:ext cx="408489" cy="288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CA9CF-A4DE-412D-A0F1-4D97C54CEF5C}"/>
              </a:ext>
            </a:extLst>
          </p:cNvPr>
          <p:cNvSpPr txBox="1"/>
          <p:nvPr/>
        </p:nvSpPr>
        <p:spPr>
          <a:xfrm>
            <a:off x="9610672" y="2290216"/>
            <a:ext cx="226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ls=[-1,2]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06A535-6FAA-49D3-9009-B915E293F986}"/>
              </a:ext>
            </a:extLst>
          </p:cNvPr>
          <p:cNvSpPr txBox="1"/>
          <p:nvPr/>
        </p:nvSpPr>
        <p:spPr>
          <a:xfrm>
            <a:off x="5114670" y="2734188"/>
            <a:ext cx="7056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for </a:t>
            </a:r>
            <a:r>
              <a:rPr lang="en-US" altLang="en-US" sz="2000" dirty="0"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 ls:   // j will iterate through ls so j=-1 and 2 </a:t>
            </a:r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082D1-E3BD-49AE-9BF1-88F3554DA8B4}"/>
              </a:ext>
            </a:extLst>
          </p:cNvPr>
          <p:cNvSpPr txBox="1"/>
          <p:nvPr/>
        </p:nvSpPr>
        <p:spPr>
          <a:xfrm>
            <a:off x="4831067" y="3098125"/>
            <a:ext cx="6149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print('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 is’, (list[j + 1:i+1]))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2ED6F-EAD1-4CFE-B786-B35508D7EA17}"/>
              </a:ext>
            </a:extLst>
          </p:cNvPr>
          <p:cNvSpPr txBox="1"/>
          <p:nvPr/>
        </p:nvSpPr>
        <p:spPr>
          <a:xfrm>
            <a:off x="8244653" y="3225555"/>
            <a:ext cx="16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000080"/>
                </a:highlight>
              </a:rPr>
              <a:t>[list itself]</a:t>
            </a:r>
          </a:p>
        </p:txBody>
      </p:sp>
      <p:graphicFrame>
        <p:nvGraphicFramePr>
          <p:cNvPr id="23" name="Table 11">
            <a:extLst>
              <a:ext uri="{FF2B5EF4-FFF2-40B4-BE49-F238E27FC236}">
                <a16:creationId xmlns:a16="http://schemas.microsoft.com/office/drawing/2014/main" id="{E1F237E4-8827-470E-85C8-C14BE74C2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45236"/>
              </p:ext>
            </p:extLst>
          </p:nvPr>
        </p:nvGraphicFramePr>
        <p:xfrm>
          <a:off x="5006550" y="4297680"/>
          <a:ext cx="712879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[-1,2,9]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[0,3]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97946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[1,5]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96429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[4,7]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10781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704564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63006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C01EBE5-75BE-40B3-B86D-51E01830625B}"/>
              </a:ext>
            </a:extLst>
          </p:cNvPr>
          <p:cNvSpPr txBox="1"/>
          <p:nvPr/>
        </p:nvSpPr>
        <p:spPr>
          <a:xfrm>
            <a:off x="9874548" y="3227462"/>
            <a:ext cx="200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000080"/>
                </a:highlight>
              </a:rPr>
              <a:t>[3,1,3,1,-4,-2,-2]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B6F47A9-006B-4383-907E-646546A602CA}"/>
              </a:ext>
            </a:extLst>
          </p:cNvPr>
          <p:cNvSpPr/>
          <p:nvPr/>
        </p:nvSpPr>
        <p:spPr>
          <a:xfrm>
            <a:off x="9815119" y="3087149"/>
            <a:ext cx="687898" cy="134223"/>
          </a:xfrm>
          <a:custGeom>
            <a:avLst/>
            <a:gdLst>
              <a:gd name="connsiteX0" fmla="*/ 0 w 687898"/>
              <a:gd name="connsiteY0" fmla="*/ 0 h 134223"/>
              <a:gd name="connsiteX1" fmla="*/ 50334 w 687898"/>
              <a:gd name="connsiteY1" fmla="*/ 16778 h 134223"/>
              <a:gd name="connsiteX2" fmla="*/ 92279 w 687898"/>
              <a:gd name="connsiteY2" fmla="*/ 41945 h 134223"/>
              <a:gd name="connsiteX3" fmla="*/ 134224 w 687898"/>
              <a:gd name="connsiteY3" fmla="*/ 58723 h 134223"/>
              <a:gd name="connsiteX4" fmla="*/ 167780 w 687898"/>
              <a:gd name="connsiteY4" fmla="*/ 75501 h 134223"/>
              <a:gd name="connsiteX5" fmla="*/ 318782 w 687898"/>
              <a:gd name="connsiteY5" fmla="*/ 92279 h 134223"/>
              <a:gd name="connsiteX6" fmla="*/ 578841 w 687898"/>
              <a:gd name="connsiteY6" fmla="*/ 83890 h 134223"/>
              <a:gd name="connsiteX7" fmla="*/ 604008 w 687898"/>
              <a:gd name="connsiteY7" fmla="*/ 67112 h 134223"/>
              <a:gd name="connsiteX8" fmla="*/ 637564 w 687898"/>
              <a:gd name="connsiteY8" fmla="*/ 100668 h 134223"/>
              <a:gd name="connsiteX9" fmla="*/ 662731 w 687898"/>
              <a:gd name="connsiteY9" fmla="*/ 117445 h 134223"/>
              <a:gd name="connsiteX10" fmla="*/ 687898 w 687898"/>
              <a:gd name="connsiteY10" fmla="*/ 134223 h 13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7898" h="134223">
                <a:moveTo>
                  <a:pt x="0" y="0"/>
                </a:moveTo>
                <a:cubicBezTo>
                  <a:pt x="16778" y="5593"/>
                  <a:pt x="34234" y="9460"/>
                  <a:pt x="50334" y="16778"/>
                </a:cubicBezTo>
                <a:cubicBezTo>
                  <a:pt x="65178" y="23525"/>
                  <a:pt x="77695" y="34653"/>
                  <a:pt x="92279" y="41945"/>
                </a:cubicBezTo>
                <a:cubicBezTo>
                  <a:pt x="105748" y="48679"/>
                  <a:pt x="120463" y="52607"/>
                  <a:pt x="134224" y="58723"/>
                </a:cubicBezTo>
                <a:cubicBezTo>
                  <a:pt x="145652" y="63802"/>
                  <a:pt x="156071" y="71110"/>
                  <a:pt x="167780" y="75501"/>
                </a:cubicBezTo>
                <a:cubicBezTo>
                  <a:pt x="209917" y="91302"/>
                  <a:pt x="290244" y="90241"/>
                  <a:pt x="318782" y="92279"/>
                </a:cubicBezTo>
                <a:cubicBezTo>
                  <a:pt x="405468" y="89483"/>
                  <a:pt x="492445" y="91513"/>
                  <a:pt x="578841" y="83890"/>
                </a:cubicBezTo>
                <a:cubicBezTo>
                  <a:pt x="588884" y="83004"/>
                  <a:pt x="594314" y="64342"/>
                  <a:pt x="604008" y="67112"/>
                </a:cubicBezTo>
                <a:cubicBezTo>
                  <a:pt x="619218" y="71458"/>
                  <a:pt x="625554" y="90374"/>
                  <a:pt x="637564" y="100668"/>
                </a:cubicBezTo>
                <a:cubicBezTo>
                  <a:pt x="645219" y="107229"/>
                  <a:pt x="654342" y="111853"/>
                  <a:pt x="662731" y="117445"/>
                </a:cubicBezTo>
                <a:lnTo>
                  <a:pt x="687898" y="134223"/>
                </a:ln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403C12-FBED-42EB-8F65-F38BE06C182C}"/>
              </a:ext>
            </a:extLst>
          </p:cNvPr>
          <p:cNvSpPr/>
          <p:nvPr/>
        </p:nvSpPr>
        <p:spPr>
          <a:xfrm>
            <a:off x="8984609" y="3103927"/>
            <a:ext cx="562063" cy="160069"/>
          </a:xfrm>
          <a:custGeom>
            <a:avLst/>
            <a:gdLst>
              <a:gd name="connsiteX0" fmla="*/ 562063 w 562063"/>
              <a:gd name="connsiteY0" fmla="*/ 0 h 160069"/>
              <a:gd name="connsiteX1" fmla="*/ 402672 w 562063"/>
              <a:gd name="connsiteY1" fmla="*/ 16778 h 160069"/>
              <a:gd name="connsiteX2" fmla="*/ 251670 w 562063"/>
              <a:gd name="connsiteY2" fmla="*/ 41945 h 160069"/>
              <a:gd name="connsiteX3" fmla="*/ 167780 w 562063"/>
              <a:gd name="connsiteY3" fmla="*/ 58723 h 160069"/>
              <a:gd name="connsiteX4" fmla="*/ 0 w 562063"/>
              <a:gd name="connsiteY4" fmla="*/ 67112 h 160069"/>
              <a:gd name="connsiteX5" fmla="*/ 25167 w 562063"/>
              <a:gd name="connsiteY5" fmla="*/ 159390 h 160069"/>
              <a:gd name="connsiteX6" fmla="*/ 33556 w 562063"/>
              <a:gd name="connsiteY6" fmla="*/ 151001 h 16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063" h="160069">
                <a:moveTo>
                  <a:pt x="562063" y="0"/>
                </a:moveTo>
                <a:cubicBezTo>
                  <a:pt x="508933" y="5593"/>
                  <a:pt x="455615" y="9624"/>
                  <a:pt x="402672" y="16778"/>
                </a:cubicBezTo>
                <a:cubicBezTo>
                  <a:pt x="352103" y="23612"/>
                  <a:pt x="301904" y="32975"/>
                  <a:pt x="251670" y="41945"/>
                </a:cubicBezTo>
                <a:cubicBezTo>
                  <a:pt x="223597" y="46958"/>
                  <a:pt x="196156" y="55885"/>
                  <a:pt x="167780" y="58723"/>
                </a:cubicBezTo>
                <a:cubicBezTo>
                  <a:pt x="112061" y="64295"/>
                  <a:pt x="55927" y="64316"/>
                  <a:pt x="0" y="67112"/>
                </a:cubicBezTo>
                <a:cubicBezTo>
                  <a:pt x="4343" y="93169"/>
                  <a:pt x="7846" y="136295"/>
                  <a:pt x="25167" y="159390"/>
                </a:cubicBezTo>
                <a:cubicBezTo>
                  <a:pt x="27540" y="162554"/>
                  <a:pt x="30760" y="153797"/>
                  <a:pt x="33556" y="151001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47D2C-3AD9-4486-8B63-56382678D5D6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B107D8-DBE9-4AC5-AFEE-E36E4FF9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88" y="914018"/>
            <a:ext cx="381642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printallSublists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d = {}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BDEBD1-7785-487D-B59C-E761EF6FE3EA}"/>
              </a:ext>
            </a:extLst>
          </p:cNvPr>
          <p:cNvSpPr txBox="1"/>
          <p:nvPr/>
        </p:nvSpPr>
        <p:spPr>
          <a:xfrm>
            <a:off x="4294213" y="2132856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highlight>
                  <a:srgbClr val="000000"/>
                </a:highlight>
              </a:rPr>
              <a:t>dictionary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F3C2D7D-9C0C-4ED5-9CDF-8FEAB2EAF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56072"/>
              </p:ext>
            </p:extLst>
          </p:nvPr>
        </p:nvGraphicFramePr>
        <p:xfrm>
          <a:off x="4366220" y="4140370"/>
          <a:ext cx="712879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3: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6A4380-0330-4EE6-A339-32BDA581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49229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+= list[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ls=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(total)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(list[value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65F7-EA42-42FD-9BB7-AD2D899678BC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C5BEADC-7EF8-4697-9B4C-B2B9D4342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67477"/>
              </p:ext>
            </p:extLst>
          </p:nvPr>
        </p:nvGraphicFramePr>
        <p:xfrm>
          <a:off x="4924909" y="3933056"/>
          <a:ext cx="712879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979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9F68C4-4669-40F1-AEA1-905209431F64}"/>
              </a:ext>
            </a:extLst>
          </p:cNvPr>
          <p:cNvSpPr txBox="1"/>
          <p:nvPr/>
        </p:nvSpPr>
        <p:spPr>
          <a:xfrm>
            <a:off x="5494788" y="1425998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2091E-5519-41CF-8409-5AD1784D2C7A}"/>
              </a:ext>
            </a:extLst>
          </p:cNvPr>
          <p:cNvSpPr/>
          <p:nvPr/>
        </p:nvSpPr>
        <p:spPr>
          <a:xfrm>
            <a:off x="6382449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61D46-0CEC-47CC-A0F1-67BF6F10B5F1}"/>
              </a:ext>
            </a:extLst>
          </p:cNvPr>
          <p:cNvSpPr txBox="1"/>
          <p:nvPr/>
        </p:nvSpPr>
        <p:spPr>
          <a:xfrm>
            <a:off x="6742483" y="1405662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total=0+3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BD8545-01A3-4C8B-B865-4309FCD82A5B}"/>
              </a:ext>
            </a:extLst>
          </p:cNvPr>
          <p:cNvSpPr/>
          <p:nvPr/>
        </p:nvSpPr>
        <p:spPr>
          <a:xfrm>
            <a:off x="7894612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EC8B5-E36A-4552-80FC-7610DD34B280}"/>
              </a:ext>
            </a:extLst>
          </p:cNvPr>
          <p:cNvSpPr txBox="1"/>
          <p:nvPr/>
        </p:nvSpPr>
        <p:spPr>
          <a:xfrm>
            <a:off x="8240216" y="1399684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B028-693F-4A99-9CC0-A88A3F2231A5}"/>
              </a:ext>
            </a:extLst>
          </p:cNvPr>
          <p:cNvSpPr txBox="1"/>
          <p:nvPr/>
        </p:nvSpPr>
        <p:spPr>
          <a:xfrm>
            <a:off x="5488930" y="1815666"/>
            <a:ext cx="24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</a:rPr>
              <a:t>total is not in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CB5CF-418B-4FB0-B312-8C2423BA64CB}"/>
              </a:ext>
            </a:extLst>
          </p:cNvPr>
          <p:cNvSpPr txBox="1"/>
          <p:nvPr/>
        </p:nvSpPr>
        <p:spPr>
          <a:xfrm>
            <a:off x="5498517" y="2676295"/>
            <a:ext cx="2540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insert(d, total,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3F0D2-B5D1-4A30-BB47-B5C513A30D7D}"/>
              </a:ext>
            </a:extLst>
          </p:cNvPr>
          <p:cNvSpPr txBox="1"/>
          <p:nvPr/>
        </p:nvSpPr>
        <p:spPr>
          <a:xfrm>
            <a:off x="9718997" y="1350420"/>
            <a:ext cx="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542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4: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6A4380-0330-4EE6-A339-32BDA581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49229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+= list[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ls=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(total)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(list[value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65F7-EA42-42FD-9BB7-AD2D899678BC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C5BEADC-7EF8-4697-9B4C-B2B9D4342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81658"/>
              </p:ext>
            </p:extLst>
          </p:nvPr>
        </p:nvGraphicFramePr>
        <p:xfrm>
          <a:off x="4924909" y="3933056"/>
          <a:ext cx="712879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97946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96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9F68C4-4669-40F1-AEA1-905209431F64}"/>
              </a:ext>
            </a:extLst>
          </p:cNvPr>
          <p:cNvSpPr txBox="1"/>
          <p:nvPr/>
        </p:nvSpPr>
        <p:spPr>
          <a:xfrm>
            <a:off x="5494788" y="1425998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total=3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2091E-5519-41CF-8409-5AD1784D2C7A}"/>
              </a:ext>
            </a:extLst>
          </p:cNvPr>
          <p:cNvSpPr/>
          <p:nvPr/>
        </p:nvSpPr>
        <p:spPr>
          <a:xfrm>
            <a:off x="6382449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61D46-0CEC-47CC-A0F1-67BF6F10B5F1}"/>
              </a:ext>
            </a:extLst>
          </p:cNvPr>
          <p:cNvSpPr txBox="1"/>
          <p:nvPr/>
        </p:nvSpPr>
        <p:spPr>
          <a:xfrm>
            <a:off x="6742483" y="1405662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total=3+4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BD8545-01A3-4C8B-B865-4309FCD82A5B}"/>
              </a:ext>
            </a:extLst>
          </p:cNvPr>
          <p:cNvSpPr/>
          <p:nvPr/>
        </p:nvSpPr>
        <p:spPr>
          <a:xfrm>
            <a:off x="7894612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EC8B5-E36A-4552-80FC-7610DD34B280}"/>
              </a:ext>
            </a:extLst>
          </p:cNvPr>
          <p:cNvSpPr txBox="1"/>
          <p:nvPr/>
        </p:nvSpPr>
        <p:spPr>
          <a:xfrm>
            <a:off x="8240216" y="1399684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B028-693F-4A99-9CC0-A88A3F2231A5}"/>
              </a:ext>
            </a:extLst>
          </p:cNvPr>
          <p:cNvSpPr txBox="1"/>
          <p:nvPr/>
        </p:nvSpPr>
        <p:spPr>
          <a:xfrm>
            <a:off x="5488930" y="1815666"/>
            <a:ext cx="24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</a:rPr>
              <a:t>total is not in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CB5CF-418B-4FB0-B312-8C2423BA64CB}"/>
              </a:ext>
            </a:extLst>
          </p:cNvPr>
          <p:cNvSpPr txBox="1"/>
          <p:nvPr/>
        </p:nvSpPr>
        <p:spPr>
          <a:xfrm>
            <a:off x="5498517" y="2676295"/>
            <a:ext cx="2540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insert(d, total,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1D39A-B4E2-4E03-9982-BD9EA302626F}"/>
              </a:ext>
            </a:extLst>
          </p:cNvPr>
          <p:cNvSpPr txBox="1"/>
          <p:nvPr/>
        </p:nvSpPr>
        <p:spPr>
          <a:xfrm>
            <a:off x="9718997" y="1350420"/>
            <a:ext cx="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6824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5: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6A4380-0330-4EE6-A339-32BDA581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49229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+= list[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ls=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(total)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(list[j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65F7-EA42-42FD-9BB7-AD2D899678BC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C5BEADC-7EF8-4697-9B4C-B2B9D4342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88923"/>
              </p:ext>
            </p:extLst>
          </p:nvPr>
        </p:nvGraphicFramePr>
        <p:xfrm>
          <a:off x="5086300" y="4941168"/>
          <a:ext cx="712879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[-1,2]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97946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96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9F68C4-4669-40F1-AEA1-905209431F64}"/>
              </a:ext>
            </a:extLst>
          </p:cNvPr>
          <p:cNvSpPr txBox="1"/>
          <p:nvPr/>
        </p:nvSpPr>
        <p:spPr>
          <a:xfrm>
            <a:off x="5494788" y="1425998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total=7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2091E-5519-41CF-8409-5AD1784D2C7A}"/>
              </a:ext>
            </a:extLst>
          </p:cNvPr>
          <p:cNvSpPr/>
          <p:nvPr/>
        </p:nvSpPr>
        <p:spPr>
          <a:xfrm>
            <a:off x="6382449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61D46-0CEC-47CC-A0F1-67BF6F10B5F1}"/>
              </a:ext>
            </a:extLst>
          </p:cNvPr>
          <p:cNvSpPr txBox="1"/>
          <p:nvPr/>
        </p:nvSpPr>
        <p:spPr>
          <a:xfrm>
            <a:off x="6726963" y="1405662"/>
            <a:ext cx="14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total=7+(-7)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BD8545-01A3-4C8B-B865-4309FCD82A5B}"/>
              </a:ext>
            </a:extLst>
          </p:cNvPr>
          <p:cNvSpPr/>
          <p:nvPr/>
        </p:nvSpPr>
        <p:spPr>
          <a:xfrm>
            <a:off x="8074632" y="1478700"/>
            <a:ext cx="360040" cy="2410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EC8B5-E36A-4552-80FC-7610DD34B280}"/>
              </a:ext>
            </a:extLst>
          </p:cNvPr>
          <p:cNvSpPr txBox="1"/>
          <p:nvPr/>
        </p:nvSpPr>
        <p:spPr>
          <a:xfrm>
            <a:off x="8362977" y="1397282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B028-693F-4A99-9CC0-A88A3F2231A5}"/>
              </a:ext>
            </a:extLst>
          </p:cNvPr>
          <p:cNvSpPr txBox="1"/>
          <p:nvPr/>
        </p:nvSpPr>
        <p:spPr>
          <a:xfrm>
            <a:off x="5488930" y="1815666"/>
            <a:ext cx="24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</a:rPr>
              <a:t>total is in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CB5CF-418B-4FB0-B312-8C2423BA64CB}"/>
              </a:ext>
            </a:extLst>
          </p:cNvPr>
          <p:cNvSpPr txBox="1"/>
          <p:nvPr/>
        </p:nvSpPr>
        <p:spPr>
          <a:xfrm>
            <a:off x="5086300" y="4386500"/>
            <a:ext cx="2540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insert(d, total,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B0D6B-59B3-4A59-9F03-0650CB2CE450}"/>
              </a:ext>
            </a:extLst>
          </p:cNvPr>
          <p:cNvSpPr txBox="1"/>
          <p:nvPr/>
        </p:nvSpPr>
        <p:spPr>
          <a:xfrm>
            <a:off x="9718997" y="1350420"/>
            <a:ext cx="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CFFA2-9182-4BC1-9983-5C77B233A2E5}"/>
              </a:ext>
            </a:extLst>
          </p:cNvPr>
          <p:cNvSpPr txBox="1"/>
          <p:nvPr/>
        </p:nvSpPr>
        <p:spPr>
          <a:xfrm>
            <a:off x="5360107" y="2501253"/>
            <a:ext cx="4046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ls=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d.get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(total)  // ls =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d.get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(0)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DFA1BFB-0BDB-49E9-AABA-FB0B07CBBC6A}"/>
              </a:ext>
            </a:extLst>
          </p:cNvPr>
          <p:cNvSpPr/>
          <p:nvPr/>
        </p:nvSpPr>
        <p:spPr>
          <a:xfrm>
            <a:off x="9310507" y="2582553"/>
            <a:ext cx="408489" cy="288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CA9CF-A4DE-412D-A0F1-4D97C54CEF5C}"/>
              </a:ext>
            </a:extLst>
          </p:cNvPr>
          <p:cNvSpPr txBox="1"/>
          <p:nvPr/>
        </p:nvSpPr>
        <p:spPr>
          <a:xfrm>
            <a:off x="9610672" y="2495736"/>
            <a:ext cx="226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ls=[-1]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06A535-6FAA-49D3-9009-B915E293F986}"/>
              </a:ext>
            </a:extLst>
          </p:cNvPr>
          <p:cNvSpPr txBox="1"/>
          <p:nvPr/>
        </p:nvSpPr>
        <p:spPr>
          <a:xfrm>
            <a:off x="5086300" y="3001626"/>
            <a:ext cx="7056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for </a:t>
            </a:r>
            <a:r>
              <a:rPr lang="en-US" altLang="en-US" sz="2000" dirty="0"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 ls:   // j will iterate through ls so j=-1 as only 1 element in ls </a:t>
            </a:r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082D1-E3BD-49AE-9BF1-88F3554DA8B4}"/>
              </a:ext>
            </a:extLst>
          </p:cNvPr>
          <p:cNvSpPr txBox="1"/>
          <p:nvPr/>
        </p:nvSpPr>
        <p:spPr>
          <a:xfrm>
            <a:off x="5180087" y="3425413"/>
            <a:ext cx="6149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print('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 is’, (list[j + 1:i+1]))</a:t>
            </a:r>
            <a:endParaRPr lang="en-IN" dirty="0">
              <a:highlight>
                <a:srgbClr val="000000"/>
              </a:highlight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1A1A316-620D-4BB9-B46C-3378A1413640}"/>
              </a:ext>
            </a:extLst>
          </p:cNvPr>
          <p:cNvCxnSpPr>
            <a:cxnSpLocks/>
          </p:cNvCxnSpPr>
          <p:nvPr/>
        </p:nvCxnSpPr>
        <p:spPr>
          <a:xfrm>
            <a:off x="5950396" y="3883693"/>
            <a:ext cx="792087" cy="20966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62ED6F-EAD1-4CFE-B786-B35508D7EA17}"/>
              </a:ext>
            </a:extLst>
          </p:cNvPr>
          <p:cNvSpPr txBox="1"/>
          <p:nvPr/>
        </p:nvSpPr>
        <p:spPr>
          <a:xfrm>
            <a:off x="6811463" y="3883693"/>
            <a:ext cx="16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000080"/>
                </a:highlight>
              </a:rPr>
              <a:t>[3,4,-7]</a:t>
            </a:r>
          </a:p>
        </p:txBody>
      </p:sp>
    </p:spTree>
    <p:extLst>
      <p:ext uri="{BB962C8B-B14F-4D97-AF65-F5344CB8AC3E}">
        <p14:creationId xmlns:p14="http://schemas.microsoft.com/office/powerpoint/2010/main" val="37839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6: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6A4380-0330-4EE6-A339-32BDA581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49229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+= list[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ls=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(total)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(list[j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65F7-EA42-42FD-9BB7-AD2D899678BC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C5BEADC-7EF8-4697-9B4C-B2B9D4342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20223"/>
              </p:ext>
            </p:extLst>
          </p:nvPr>
        </p:nvGraphicFramePr>
        <p:xfrm>
          <a:off x="5086300" y="4941168"/>
          <a:ext cx="712879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[-1,2]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[0,3]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97946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96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9F68C4-4669-40F1-AEA1-905209431F64}"/>
              </a:ext>
            </a:extLst>
          </p:cNvPr>
          <p:cNvSpPr txBox="1"/>
          <p:nvPr/>
        </p:nvSpPr>
        <p:spPr>
          <a:xfrm>
            <a:off x="5494788" y="1425998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2091E-5519-41CF-8409-5AD1784D2C7A}"/>
              </a:ext>
            </a:extLst>
          </p:cNvPr>
          <p:cNvSpPr/>
          <p:nvPr/>
        </p:nvSpPr>
        <p:spPr>
          <a:xfrm>
            <a:off x="6382449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61D46-0CEC-47CC-A0F1-67BF6F10B5F1}"/>
              </a:ext>
            </a:extLst>
          </p:cNvPr>
          <p:cNvSpPr txBox="1"/>
          <p:nvPr/>
        </p:nvSpPr>
        <p:spPr>
          <a:xfrm>
            <a:off x="6726963" y="1405662"/>
            <a:ext cx="14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total=0+3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BD8545-01A3-4C8B-B865-4309FCD82A5B}"/>
              </a:ext>
            </a:extLst>
          </p:cNvPr>
          <p:cNvSpPr/>
          <p:nvPr/>
        </p:nvSpPr>
        <p:spPr>
          <a:xfrm>
            <a:off x="8074632" y="1478700"/>
            <a:ext cx="360040" cy="2410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EC8B5-E36A-4552-80FC-7610DD34B280}"/>
              </a:ext>
            </a:extLst>
          </p:cNvPr>
          <p:cNvSpPr txBox="1"/>
          <p:nvPr/>
        </p:nvSpPr>
        <p:spPr>
          <a:xfrm>
            <a:off x="8362977" y="1397282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B028-693F-4A99-9CC0-A88A3F2231A5}"/>
              </a:ext>
            </a:extLst>
          </p:cNvPr>
          <p:cNvSpPr txBox="1"/>
          <p:nvPr/>
        </p:nvSpPr>
        <p:spPr>
          <a:xfrm>
            <a:off x="5488930" y="1815666"/>
            <a:ext cx="24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</a:rPr>
              <a:t>total is in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CB5CF-418B-4FB0-B312-8C2423BA64CB}"/>
              </a:ext>
            </a:extLst>
          </p:cNvPr>
          <p:cNvSpPr txBox="1"/>
          <p:nvPr/>
        </p:nvSpPr>
        <p:spPr>
          <a:xfrm>
            <a:off x="5086300" y="4386500"/>
            <a:ext cx="2540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insert(d, total,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B0D6B-59B3-4A59-9F03-0650CB2CE450}"/>
              </a:ext>
            </a:extLst>
          </p:cNvPr>
          <p:cNvSpPr txBox="1"/>
          <p:nvPr/>
        </p:nvSpPr>
        <p:spPr>
          <a:xfrm>
            <a:off x="9718997" y="1350420"/>
            <a:ext cx="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=3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CFFA2-9182-4BC1-9983-5C77B233A2E5}"/>
              </a:ext>
            </a:extLst>
          </p:cNvPr>
          <p:cNvSpPr txBox="1"/>
          <p:nvPr/>
        </p:nvSpPr>
        <p:spPr>
          <a:xfrm>
            <a:off x="5360107" y="2501253"/>
            <a:ext cx="4046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ls=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d.get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(total)  // ls =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d.get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(3)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DFA1BFB-0BDB-49E9-AABA-FB0B07CBBC6A}"/>
              </a:ext>
            </a:extLst>
          </p:cNvPr>
          <p:cNvSpPr/>
          <p:nvPr/>
        </p:nvSpPr>
        <p:spPr>
          <a:xfrm>
            <a:off x="9310507" y="2582553"/>
            <a:ext cx="408489" cy="288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CA9CF-A4DE-412D-A0F1-4D97C54CEF5C}"/>
              </a:ext>
            </a:extLst>
          </p:cNvPr>
          <p:cNvSpPr txBox="1"/>
          <p:nvPr/>
        </p:nvSpPr>
        <p:spPr>
          <a:xfrm>
            <a:off x="9610672" y="2495736"/>
            <a:ext cx="226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ls=[0]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06A535-6FAA-49D3-9009-B915E293F986}"/>
              </a:ext>
            </a:extLst>
          </p:cNvPr>
          <p:cNvSpPr txBox="1"/>
          <p:nvPr/>
        </p:nvSpPr>
        <p:spPr>
          <a:xfrm>
            <a:off x="5086300" y="3001626"/>
            <a:ext cx="7056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for </a:t>
            </a:r>
            <a:r>
              <a:rPr lang="en-US" altLang="en-US" sz="2000" dirty="0"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 ls:   // j will iterate through ls so j=0 as only 1 element in ls </a:t>
            </a:r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082D1-E3BD-49AE-9BF1-88F3554DA8B4}"/>
              </a:ext>
            </a:extLst>
          </p:cNvPr>
          <p:cNvSpPr txBox="1"/>
          <p:nvPr/>
        </p:nvSpPr>
        <p:spPr>
          <a:xfrm>
            <a:off x="5180087" y="3428702"/>
            <a:ext cx="6149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print('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 is’, (list[j + 1:i+1]))</a:t>
            </a:r>
            <a:endParaRPr lang="en-IN" dirty="0">
              <a:highlight>
                <a:srgbClr val="000000"/>
              </a:highlight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1A1A316-620D-4BB9-B46C-3378A1413640}"/>
              </a:ext>
            </a:extLst>
          </p:cNvPr>
          <p:cNvCxnSpPr>
            <a:cxnSpLocks/>
          </p:cNvCxnSpPr>
          <p:nvPr/>
        </p:nvCxnSpPr>
        <p:spPr>
          <a:xfrm>
            <a:off x="5950396" y="3883693"/>
            <a:ext cx="792087" cy="20966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62ED6F-EAD1-4CFE-B786-B35508D7EA17}"/>
              </a:ext>
            </a:extLst>
          </p:cNvPr>
          <p:cNvSpPr txBox="1"/>
          <p:nvPr/>
        </p:nvSpPr>
        <p:spPr>
          <a:xfrm>
            <a:off x="6811463" y="3883693"/>
            <a:ext cx="16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000080"/>
                </a:highlight>
              </a:rPr>
              <a:t>[4,-7,3]</a:t>
            </a:r>
          </a:p>
        </p:txBody>
      </p:sp>
    </p:spTree>
    <p:extLst>
      <p:ext uri="{BB962C8B-B14F-4D97-AF65-F5344CB8AC3E}">
        <p14:creationId xmlns:p14="http://schemas.microsoft.com/office/powerpoint/2010/main" val="20187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7: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6A4380-0330-4EE6-A339-32BDA581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49229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+= list[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ls=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(total)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(list[j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65F7-EA42-42FD-9BB7-AD2D899678BC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C5BEADC-7EF8-4697-9B4C-B2B9D4342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95397"/>
              </p:ext>
            </p:extLst>
          </p:nvPr>
        </p:nvGraphicFramePr>
        <p:xfrm>
          <a:off x="5044513" y="3340958"/>
          <a:ext cx="712879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[-1,2]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[0,3]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97946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96429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1078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9F68C4-4669-40F1-AEA1-905209431F64}"/>
              </a:ext>
            </a:extLst>
          </p:cNvPr>
          <p:cNvSpPr txBox="1"/>
          <p:nvPr/>
        </p:nvSpPr>
        <p:spPr>
          <a:xfrm>
            <a:off x="5494788" y="1425998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total=3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2091E-5519-41CF-8409-5AD1784D2C7A}"/>
              </a:ext>
            </a:extLst>
          </p:cNvPr>
          <p:cNvSpPr/>
          <p:nvPr/>
        </p:nvSpPr>
        <p:spPr>
          <a:xfrm>
            <a:off x="6382443" y="1471925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61D46-0CEC-47CC-A0F1-67BF6F10B5F1}"/>
              </a:ext>
            </a:extLst>
          </p:cNvPr>
          <p:cNvSpPr txBox="1"/>
          <p:nvPr/>
        </p:nvSpPr>
        <p:spPr>
          <a:xfrm>
            <a:off x="6726963" y="1405662"/>
            <a:ext cx="14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total=3+1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BD8545-01A3-4C8B-B865-4309FCD82A5B}"/>
              </a:ext>
            </a:extLst>
          </p:cNvPr>
          <p:cNvSpPr/>
          <p:nvPr/>
        </p:nvSpPr>
        <p:spPr>
          <a:xfrm>
            <a:off x="8074632" y="1478700"/>
            <a:ext cx="360040" cy="2410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EC8B5-E36A-4552-80FC-7610DD34B280}"/>
              </a:ext>
            </a:extLst>
          </p:cNvPr>
          <p:cNvSpPr txBox="1"/>
          <p:nvPr/>
        </p:nvSpPr>
        <p:spPr>
          <a:xfrm>
            <a:off x="8362977" y="1397282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B028-693F-4A99-9CC0-A88A3F2231A5}"/>
              </a:ext>
            </a:extLst>
          </p:cNvPr>
          <p:cNvSpPr txBox="1"/>
          <p:nvPr/>
        </p:nvSpPr>
        <p:spPr>
          <a:xfrm>
            <a:off x="5488930" y="1815666"/>
            <a:ext cx="24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</a:rPr>
              <a:t>total is not in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CB5CF-418B-4FB0-B312-8C2423BA64CB}"/>
              </a:ext>
            </a:extLst>
          </p:cNvPr>
          <p:cNvSpPr txBox="1"/>
          <p:nvPr/>
        </p:nvSpPr>
        <p:spPr>
          <a:xfrm>
            <a:off x="4922964" y="2672294"/>
            <a:ext cx="2540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insert(d, total,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B0D6B-59B3-4A59-9F03-0650CB2CE450}"/>
              </a:ext>
            </a:extLst>
          </p:cNvPr>
          <p:cNvSpPr txBox="1"/>
          <p:nvPr/>
        </p:nvSpPr>
        <p:spPr>
          <a:xfrm>
            <a:off x="9694812" y="1350420"/>
            <a:ext cx="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176361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8: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6A4380-0330-4EE6-A339-32BDA581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49229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+= list[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ls=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(total)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(list[j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65F7-EA42-42FD-9BB7-AD2D899678BC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F68C4-4669-40F1-AEA1-905209431F64}"/>
              </a:ext>
            </a:extLst>
          </p:cNvPr>
          <p:cNvSpPr txBox="1"/>
          <p:nvPr/>
        </p:nvSpPr>
        <p:spPr>
          <a:xfrm>
            <a:off x="5494788" y="1425998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total=4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2091E-5519-41CF-8409-5AD1784D2C7A}"/>
              </a:ext>
            </a:extLst>
          </p:cNvPr>
          <p:cNvSpPr/>
          <p:nvPr/>
        </p:nvSpPr>
        <p:spPr>
          <a:xfrm>
            <a:off x="6382449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61D46-0CEC-47CC-A0F1-67BF6F10B5F1}"/>
              </a:ext>
            </a:extLst>
          </p:cNvPr>
          <p:cNvSpPr txBox="1"/>
          <p:nvPr/>
        </p:nvSpPr>
        <p:spPr>
          <a:xfrm>
            <a:off x="6726963" y="1405662"/>
            <a:ext cx="14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total=4+3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BD8545-01A3-4C8B-B865-4309FCD82A5B}"/>
              </a:ext>
            </a:extLst>
          </p:cNvPr>
          <p:cNvSpPr/>
          <p:nvPr/>
        </p:nvSpPr>
        <p:spPr>
          <a:xfrm>
            <a:off x="8074632" y="1478700"/>
            <a:ext cx="360040" cy="2410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EC8B5-E36A-4552-80FC-7610DD34B280}"/>
              </a:ext>
            </a:extLst>
          </p:cNvPr>
          <p:cNvSpPr txBox="1"/>
          <p:nvPr/>
        </p:nvSpPr>
        <p:spPr>
          <a:xfrm>
            <a:off x="8362977" y="1397282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B028-693F-4A99-9CC0-A88A3F2231A5}"/>
              </a:ext>
            </a:extLst>
          </p:cNvPr>
          <p:cNvSpPr txBox="1"/>
          <p:nvPr/>
        </p:nvSpPr>
        <p:spPr>
          <a:xfrm>
            <a:off x="5488930" y="1815666"/>
            <a:ext cx="24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</a:rPr>
              <a:t>total is in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CB5CF-418B-4FB0-B312-8C2423BA64CB}"/>
              </a:ext>
            </a:extLst>
          </p:cNvPr>
          <p:cNvSpPr txBox="1"/>
          <p:nvPr/>
        </p:nvSpPr>
        <p:spPr>
          <a:xfrm>
            <a:off x="5086300" y="4386500"/>
            <a:ext cx="2540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insert(d, total,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B0D6B-59B3-4A59-9F03-0650CB2CE450}"/>
              </a:ext>
            </a:extLst>
          </p:cNvPr>
          <p:cNvSpPr txBox="1"/>
          <p:nvPr/>
        </p:nvSpPr>
        <p:spPr>
          <a:xfrm>
            <a:off x="9718997" y="1350420"/>
            <a:ext cx="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=5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CFFA2-9182-4BC1-9983-5C77B233A2E5}"/>
              </a:ext>
            </a:extLst>
          </p:cNvPr>
          <p:cNvSpPr txBox="1"/>
          <p:nvPr/>
        </p:nvSpPr>
        <p:spPr>
          <a:xfrm>
            <a:off x="5360107" y="2501253"/>
            <a:ext cx="4046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ls=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d.get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(total)  // ls =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d.get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(7)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DFA1BFB-0BDB-49E9-AABA-FB0B07CBBC6A}"/>
              </a:ext>
            </a:extLst>
          </p:cNvPr>
          <p:cNvSpPr/>
          <p:nvPr/>
        </p:nvSpPr>
        <p:spPr>
          <a:xfrm>
            <a:off x="9310507" y="2582553"/>
            <a:ext cx="408489" cy="288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CA9CF-A4DE-412D-A0F1-4D97C54CEF5C}"/>
              </a:ext>
            </a:extLst>
          </p:cNvPr>
          <p:cNvSpPr txBox="1"/>
          <p:nvPr/>
        </p:nvSpPr>
        <p:spPr>
          <a:xfrm>
            <a:off x="9610672" y="2495736"/>
            <a:ext cx="226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ls=[1]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06A535-6FAA-49D3-9009-B915E293F986}"/>
              </a:ext>
            </a:extLst>
          </p:cNvPr>
          <p:cNvSpPr txBox="1"/>
          <p:nvPr/>
        </p:nvSpPr>
        <p:spPr>
          <a:xfrm>
            <a:off x="5086300" y="3001626"/>
            <a:ext cx="7056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for </a:t>
            </a:r>
            <a:r>
              <a:rPr lang="en-US" altLang="en-US" sz="2000" dirty="0"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 ls:   // j will iterate through ls so j=1 as only 1 element in ls </a:t>
            </a:r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082D1-E3BD-49AE-9BF1-88F3554DA8B4}"/>
              </a:ext>
            </a:extLst>
          </p:cNvPr>
          <p:cNvSpPr txBox="1"/>
          <p:nvPr/>
        </p:nvSpPr>
        <p:spPr>
          <a:xfrm>
            <a:off x="5180087" y="3428702"/>
            <a:ext cx="6149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print('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JetBrains Mono"/>
              </a:rPr>
              <a:t> is’, (list[j + 1:i+1]))</a:t>
            </a:r>
            <a:endParaRPr lang="en-IN" dirty="0">
              <a:highlight>
                <a:srgbClr val="000000"/>
              </a:highlight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1A1A316-620D-4BB9-B46C-3378A1413640}"/>
              </a:ext>
            </a:extLst>
          </p:cNvPr>
          <p:cNvCxnSpPr>
            <a:cxnSpLocks/>
          </p:cNvCxnSpPr>
          <p:nvPr/>
        </p:nvCxnSpPr>
        <p:spPr>
          <a:xfrm>
            <a:off x="5950396" y="3883693"/>
            <a:ext cx="792087" cy="20966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62ED6F-EAD1-4CFE-B786-B35508D7EA17}"/>
              </a:ext>
            </a:extLst>
          </p:cNvPr>
          <p:cNvSpPr txBox="1"/>
          <p:nvPr/>
        </p:nvSpPr>
        <p:spPr>
          <a:xfrm>
            <a:off x="6811463" y="3883693"/>
            <a:ext cx="16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000080"/>
                </a:highlight>
              </a:rPr>
              <a:t>[-7,3,1,3]</a:t>
            </a:r>
          </a:p>
        </p:txBody>
      </p:sp>
      <p:graphicFrame>
        <p:nvGraphicFramePr>
          <p:cNvPr id="23" name="Table 11">
            <a:extLst>
              <a:ext uri="{FF2B5EF4-FFF2-40B4-BE49-F238E27FC236}">
                <a16:creationId xmlns:a16="http://schemas.microsoft.com/office/drawing/2014/main" id="{1EEEC33E-B314-4CBB-8F61-E8AFF00DC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88412"/>
              </p:ext>
            </p:extLst>
          </p:nvPr>
        </p:nvGraphicFramePr>
        <p:xfrm>
          <a:off x="5077102" y="4980084"/>
          <a:ext cx="712879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[-1,2]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[0,3]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97946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[1,5]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96429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10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87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404664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9: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6A4380-0330-4EE6-A339-32BDA581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49229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total += list[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ls=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(total)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(list[j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:i+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insert(d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65F7-EA42-42FD-9BB7-AD2D899678BC}"/>
              </a:ext>
            </a:extLst>
          </p:cNvPr>
          <p:cNvSpPr txBox="1"/>
          <p:nvPr/>
        </p:nvSpPr>
        <p:spPr>
          <a:xfrm>
            <a:off x="6094412" y="37393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3, 4, -7, 3, 1, 3, 1, -4, -2, -2</a:t>
            </a:r>
            <a:r>
              <a:rPr lang="en-IN" sz="2800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F68C4-4669-40F1-AEA1-905209431F64}"/>
              </a:ext>
            </a:extLst>
          </p:cNvPr>
          <p:cNvSpPr txBox="1"/>
          <p:nvPr/>
        </p:nvSpPr>
        <p:spPr>
          <a:xfrm>
            <a:off x="5494788" y="1425998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total=7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2091E-5519-41CF-8409-5AD1784D2C7A}"/>
              </a:ext>
            </a:extLst>
          </p:cNvPr>
          <p:cNvSpPr/>
          <p:nvPr/>
        </p:nvSpPr>
        <p:spPr>
          <a:xfrm>
            <a:off x="6382449" y="1472162"/>
            <a:ext cx="360040" cy="2770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61D46-0CEC-47CC-A0F1-67BF6F10B5F1}"/>
              </a:ext>
            </a:extLst>
          </p:cNvPr>
          <p:cNvSpPr txBox="1"/>
          <p:nvPr/>
        </p:nvSpPr>
        <p:spPr>
          <a:xfrm>
            <a:off x="6726963" y="1405662"/>
            <a:ext cx="14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total=7+1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BD8545-01A3-4C8B-B865-4309FCD82A5B}"/>
              </a:ext>
            </a:extLst>
          </p:cNvPr>
          <p:cNvSpPr/>
          <p:nvPr/>
        </p:nvSpPr>
        <p:spPr>
          <a:xfrm>
            <a:off x="8074632" y="1478700"/>
            <a:ext cx="360040" cy="2410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EC8B5-E36A-4552-80FC-7610DD34B280}"/>
              </a:ext>
            </a:extLst>
          </p:cNvPr>
          <p:cNvSpPr txBox="1"/>
          <p:nvPr/>
        </p:nvSpPr>
        <p:spPr>
          <a:xfrm>
            <a:off x="8362977" y="1397282"/>
            <a:ext cx="12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total=8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B028-693F-4A99-9CC0-A88A3F2231A5}"/>
              </a:ext>
            </a:extLst>
          </p:cNvPr>
          <p:cNvSpPr txBox="1"/>
          <p:nvPr/>
        </p:nvSpPr>
        <p:spPr>
          <a:xfrm>
            <a:off x="5488930" y="1815666"/>
            <a:ext cx="24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</a:rPr>
              <a:t>total is not  in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CB5CF-418B-4FB0-B312-8C2423BA64CB}"/>
              </a:ext>
            </a:extLst>
          </p:cNvPr>
          <p:cNvSpPr txBox="1"/>
          <p:nvPr/>
        </p:nvSpPr>
        <p:spPr>
          <a:xfrm>
            <a:off x="5014292" y="2982152"/>
            <a:ext cx="2540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insert(d, total,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B0D6B-59B3-4A59-9F03-0650CB2CE450}"/>
              </a:ext>
            </a:extLst>
          </p:cNvPr>
          <p:cNvSpPr txBox="1"/>
          <p:nvPr/>
        </p:nvSpPr>
        <p:spPr>
          <a:xfrm>
            <a:off x="9718997" y="1350420"/>
            <a:ext cx="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=6</a:t>
            </a:r>
          </a:p>
        </p:txBody>
      </p:sp>
      <p:graphicFrame>
        <p:nvGraphicFramePr>
          <p:cNvPr id="23" name="Table 11">
            <a:extLst>
              <a:ext uri="{FF2B5EF4-FFF2-40B4-BE49-F238E27FC236}">
                <a16:creationId xmlns:a16="http://schemas.microsoft.com/office/drawing/2014/main" id="{1EEEC33E-B314-4CBB-8F61-E8AFF00DC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62700"/>
              </p:ext>
            </p:extLst>
          </p:nvPr>
        </p:nvGraphicFramePr>
        <p:xfrm>
          <a:off x="4986859" y="4005064"/>
          <a:ext cx="7128792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742">
                  <a:extLst>
                    <a:ext uri="{9D8B030D-6E8A-4147-A177-3AD203B41FA5}">
                      <a16:colId xmlns:a16="http://schemas.microsoft.com/office/drawing/2014/main" val="3205670952"/>
                    </a:ext>
                  </a:extLst>
                </a:gridCol>
                <a:gridCol w="4866050">
                  <a:extLst>
                    <a:ext uri="{9D8B030D-6E8A-4147-A177-3AD203B41FA5}">
                      <a16:colId xmlns:a16="http://schemas.microsoft.com/office/drawing/2014/main" val="552343135"/>
                    </a:ext>
                  </a:extLst>
                </a:gridCol>
              </a:tblGrid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Value(will be a list)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72325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[-1,2]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156807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[0,3]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97946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[1,5]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96429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107811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70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452</TotalTime>
  <Words>1987</Words>
  <Application>Microsoft Office PowerPoint</Application>
  <PresentationFormat>Custom</PresentationFormat>
  <Paragraphs>231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Century</vt:lpstr>
      <vt:lpstr>JetBrains Mono</vt:lpstr>
      <vt:lpstr>Source Sans Pro</vt:lpstr>
      <vt:lpstr>Woodgrain 16x9</vt:lpstr>
      <vt:lpstr>Print all subarrays with 0 sum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mayank</dc:creator>
  <cp:lastModifiedBy>mayank</cp:lastModifiedBy>
  <cp:revision>22</cp:revision>
  <dcterms:created xsi:type="dcterms:W3CDTF">2022-11-17T18:36:58Z</dcterms:created>
  <dcterms:modified xsi:type="dcterms:W3CDTF">2022-12-08T15:48:26Z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