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>
      <p:cViewPr varScale="1">
        <p:scale>
          <a:sx n="86" d="100"/>
          <a:sy n="86" d="100"/>
        </p:scale>
        <p:origin x="77" y="269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11/18/2022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11/18/2022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11/18/2022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-1219200"/>
            <a:ext cx="8839201" cy="3200400"/>
          </a:xfrm>
        </p:spPr>
        <p:txBody>
          <a:bodyPr/>
          <a:lstStyle/>
          <a:p>
            <a:r>
              <a:rPr lang="en-US" sz="9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 Table 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796" y="2407643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1: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BB666-B82D-45A6-9AD2-93A791C6F968}"/>
              </a:ext>
            </a:extLst>
          </p:cNvPr>
          <p:cNvSpPr txBox="1"/>
          <p:nvPr/>
        </p:nvSpPr>
        <p:spPr>
          <a:xfrm>
            <a:off x="3862164" y="3284984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Dictionary         d={}</a:t>
            </a:r>
            <a:r>
              <a:rPr lang="en-IN" dirty="0"/>
              <a:t> </a:t>
            </a:r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3CBF1F84-31EA-4A2B-849D-CB269B99C7D3}"/>
              </a:ext>
            </a:extLst>
          </p:cNvPr>
          <p:cNvSpPr/>
          <p:nvPr/>
        </p:nvSpPr>
        <p:spPr>
          <a:xfrm rot="13212317">
            <a:off x="3931393" y="4880371"/>
            <a:ext cx="1176069" cy="1091125"/>
          </a:xfrm>
          <a:prstGeom prst="leftUpArrow">
            <a:avLst>
              <a:gd name="adj1" fmla="val 0"/>
              <a:gd name="adj2" fmla="val 17447"/>
              <a:gd name="adj3" fmla="val 1086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07DD7-7B69-4F69-944E-C64A28E69EFD}"/>
              </a:ext>
            </a:extLst>
          </p:cNvPr>
          <p:cNvSpPr txBox="1"/>
          <p:nvPr/>
        </p:nvSpPr>
        <p:spPr>
          <a:xfrm>
            <a:off x="3430116" y="585286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       :           value</a:t>
            </a: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48" y="-1755576"/>
            <a:ext cx="8839201" cy="3200400"/>
          </a:xfrm>
        </p:spPr>
        <p:txBody>
          <a:bodyPr/>
          <a:lstStyle/>
          <a:p>
            <a:r>
              <a:rPr lang="en-US" sz="9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 Table 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796" y="2407643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2: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BB666-B82D-45A6-9AD2-93A791C6F968}"/>
              </a:ext>
            </a:extLst>
          </p:cNvPr>
          <p:cNvSpPr txBox="1"/>
          <p:nvPr/>
        </p:nvSpPr>
        <p:spPr>
          <a:xfrm>
            <a:off x="261764" y="3212976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i,e</a:t>
            </a:r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 in enumerate(list):</a:t>
            </a:r>
          </a:p>
          <a:p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	print(</a:t>
            </a:r>
            <a:r>
              <a:rPr lang="en-IN" sz="4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sz="4800" b="1" dirty="0">
                <a:latin typeface="Calibri" panose="020F0502020204030204" pitchFamily="34" charset="0"/>
                <a:cs typeface="Calibri" panose="020F0502020204030204" pitchFamily="34" charset="0"/>
              </a:rPr>
              <a:t>	print(e)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74CE74-AB5A-4B66-B14F-BA7E94326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65079"/>
              </p:ext>
            </p:extLst>
          </p:nvPr>
        </p:nvGraphicFramePr>
        <p:xfrm>
          <a:off x="7534572" y="2237936"/>
          <a:ext cx="3774912" cy="42584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7456">
                  <a:extLst>
                    <a:ext uri="{9D8B030D-6E8A-4147-A177-3AD203B41FA5}">
                      <a16:colId xmlns:a16="http://schemas.microsoft.com/office/drawing/2014/main" val="1048181829"/>
                    </a:ext>
                  </a:extLst>
                </a:gridCol>
                <a:gridCol w="1887456">
                  <a:extLst>
                    <a:ext uri="{9D8B030D-6E8A-4147-A177-3AD203B41FA5}">
                      <a16:colId xmlns:a16="http://schemas.microsoft.com/office/drawing/2014/main" val="3988711731"/>
                    </a:ext>
                  </a:extLst>
                </a:gridCol>
              </a:tblGrid>
              <a:tr h="651090">
                <a:tc>
                  <a:txBody>
                    <a:bodyPr/>
                    <a:lstStyle/>
                    <a:p>
                      <a:r>
                        <a:rPr lang="en-IN" dirty="0"/>
                        <a:t>         </a:t>
                      </a:r>
                      <a:r>
                        <a:rPr lang="en-IN" sz="3600" dirty="0"/>
                        <a:t> </a:t>
                      </a:r>
                      <a:r>
                        <a:rPr lang="en-IN" sz="3600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    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83603"/>
                  </a:ext>
                </a:extLst>
              </a:tr>
              <a:tr h="6012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1450"/>
                  </a:ext>
                </a:extLst>
              </a:tr>
              <a:tr h="6012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3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97239"/>
                  </a:ext>
                </a:extLst>
              </a:tr>
              <a:tr h="6012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78362"/>
                  </a:ext>
                </a:extLst>
              </a:tr>
              <a:tr h="6012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93011"/>
                  </a:ext>
                </a:extLst>
              </a:tr>
              <a:tr h="6012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3162"/>
                  </a:ext>
                </a:extLst>
              </a:tr>
              <a:tr h="60121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3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56" y="-1683568"/>
            <a:ext cx="8839201" cy="3200400"/>
          </a:xfrm>
        </p:spPr>
        <p:txBody>
          <a:bodyPr/>
          <a:lstStyle/>
          <a:p>
            <a:r>
              <a:rPr lang="en-US" sz="9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 Table 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4" y="1628800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3: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BB666-B82D-45A6-9AD2-93A791C6F968}"/>
              </a:ext>
            </a:extLst>
          </p:cNvPr>
          <p:cNvSpPr txBox="1"/>
          <p:nvPr/>
        </p:nvSpPr>
        <p:spPr>
          <a:xfrm>
            <a:off x="1269876" y="1919164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i,e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enumerate(list):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if sum-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d: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print((list[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d.get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(sum-e)],list[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]))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d[e]=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IN" sz="105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74CE74-AB5A-4B66-B14F-BA7E94326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51887"/>
              </p:ext>
            </p:extLst>
          </p:nvPr>
        </p:nvGraphicFramePr>
        <p:xfrm>
          <a:off x="9695977" y="3726782"/>
          <a:ext cx="2492848" cy="31305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10481818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3988711731"/>
                    </a:ext>
                  </a:extLst>
                </a:gridCol>
              </a:tblGrid>
              <a:tr h="526909"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  <a:r>
                        <a:rPr lang="en-IN" sz="3600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    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83603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1450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3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97239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78362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93011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3162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38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19F2BB-67A7-40C8-A95A-C80BD9F61E61}"/>
              </a:ext>
            </a:extLst>
          </p:cNvPr>
          <p:cNvSpPr txBox="1"/>
          <p:nvPr/>
        </p:nvSpPr>
        <p:spPr>
          <a:xfrm>
            <a:off x="405780" y="4213537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for </a:t>
            </a:r>
            <a:r>
              <a:rPr lang="en-IN" dirty="0" err="1">
                <a:latin typeface="Arial Rounded MT Bold" panose="020F0704030504030204" pitchFamily="34" charset="0"/>
              </a:rPr>
              <a:t>i</a:t>
            </a:r>
            <a:r>
              <a:rPr lang="en-IN" dirty="0">
                <a:latin typeface="Arial Rounded MT Bold" panose="020F0704030504030204" pitchFamily="34" charset="0"/>
              </a:rPr>
              <a:t> = 0  e = 2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Sum-e should be in d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11-2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9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9 not present as initially d is empty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So now d[e]=I</a:t>
            </a:r>
          </a:p>
          <a:p>
            <a:r>
              <a:rPr lang="en-IN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Key:value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 added is 2:0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48A66-CE3E-43AD-8BB6-649437E52A02}"/>
              </a:ext>
            </a:extLst>
          </p:cNvPr>
          <p:cNvSpPr txBox="1"/>
          <p:nvPr/>
        </p:nvSpPr>
        <p:spPr>
          <a:xfrm>
            <a:off x="410322" y="5949280"/>
            <a:ext cx="118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d={2:0}</a:t>
            </a:r>
          </a:p>
        </p:txBody>
      </p:sp>
    </p:spTree>
    <p:extLst>
      <p:ext uri="{BB962C8B-B14F-4D97-AF65-F5344CB8AC3E}">
        <p14:creationId xmlns:p14="http://schemas.microsoft.com/office/powerpoint/2010/main" val="15425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56" y="-1683568"/>
            <a:ext cx="8839201" cy="3200400"/>
          </a:xfrm>
        </p:spPr>
        <p:txBody>
          <a:bodyPr/>
          <a:lstStyle/>
          <a:p>
            <a:r>
              <a:rPr lang="en-US" sz="9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 Table 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4" y="1628800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3: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BB666-B82D-45A6-9AD2-93A791C6F968}"/>
              </a:ext>
            </a:extLst>
          </p:cNvPr>
          <p:cNvSpPr txBox="1"/>
          <p:nvPr/>
        </p:nvSpPr>
        <p:spPr>
          <a:xfrm>
            <a:off x="1269876" y="1919164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i,e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enumerate(list):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if sum-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d: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print((list[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d.get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(sum-e)],list[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]))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d[e]=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IN" sz="105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74CE74-AB5A-4B66-B14F-BA7E943263D5}"/>
              </a:ext>
            </a:extLst>
          </p:cNvPr>
          <p:cNvGraphicFramePr>
            <a:graphicFrameLocks noGrp="1"/>
          </p:cNvGraphicFramePr>
          <p:nvPr/>
        </p:nvGraphicFramePr>
        <p:xfrm>
          <a:off x="9695977" y="3726782"/>
          <a:ext cx="2492848" cy="31305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10481818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3988711731"/>
                    </a:ext>
                  </a:extLst>
                </a:gridCol>
              </a:tblGrid>
              <a:tr h="526909"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  <a:r>
                        <a:rPr lang="en-IN" sz="3600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    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83603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1450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3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97239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78362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93011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3162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38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19F2BB-67A7-40C8-A95A-C80BD9F61E61}"/>
              </a:ext>
            </a:extLst>
          </p:cNvPr>
          <p:cNvSpPr txBox="1"/>
          <p:nvPr/>
        </p:nvSpPr>
        <p:spPr>
          <a:xfrm>
            <a:off x="405780" y="4213537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for </a:t>
            </a:r>
            <a:r>
              <a:rPr lang="en-IN" dirty="0" err="1">
                <a:latin typeface="Arial Rounded MT Bold" panose="020F0704030504030204" pitchFamily="34" charset="0"/>
              </a:rPr>
              <a:t>i</a:t>
            </a:r>
            <a:r>
              <a:rPr lang="en-IN" dirty="0">
                <a:latin typeface="Arial Rounded MT Bold" panose="020F0704030504030204" pitchFamily="34" charset="0"/>
              </a:rPr>
              <a:t> = 1  e = 3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Sum-e should be in d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11-3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8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8 not present 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So now d[e]=I</a:t>
            </a:r>
          </a:p>
          <a:p>
            <a:r>
              <a:rPr lang="en-IN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Key:value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 added is 3:1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162EC-344A-4070-BAA7-5F431205EAE8}"/>
              </a:ext>
            </a:extLst>
          </p:cNvPr>
          <p:cNvSpPr txBox="1"/>
          <p:nvPr/>
        </p:nvSpPr>
        <p:spPr>
          <a:xfrm>
            <a:off x="410322" y="5949280"/>
            <a:ext cx="273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d={2:0,3:1}</a:t>
            </a:r>
          </a:p>
        </p:txBody>
      </p:sp>
    </p:spTree>
    <p:extLst>
      <p:ext uri="{BB962C8B-B14F-4D97-AF65-F5344CB8AC3E}">
        <p14:creationId xmlns:p14="http://schemas.microsoft.com/office/powerpoint/2010/main" val="10218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56" y="-1683568"/>
            <a:ext cx="8839201" cy="3200400"/>
          </a:xfrm>
        </p:spPr>
        <p:txBody>
          <a:bodyPr/>
          <a:lstStyle/>
          <a:p>
            <a:r>
              <a:rPr lang="en-US" sz="9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 Table 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4" y="1628800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3: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BB666-B82D-45A6-9AD2-93A791C6F968}"/>
              </a:ext>
            </a:extLst>
          </p:cNvPr>
          <p:cNvSpPr txBox="1"/>
          <p:nvPr/>
        </p:nvSpPr>
        <p:spPr>
          <a:xfrm>
            <a:off x="1269876" y="1919164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i,e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enumerate(list):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if sum-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d: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print((list[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d.get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(sum-e)],list[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]))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d[e]=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IN" sz="105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74CE74-AB5A-4B66-B14F-BA7E943263D5}"/>
              </a:ext>
            </a:extLst>
          </p:cNvPr>
          <p:cNvGraphicFramePr>
            <a:graphicFrameLocks noGrp="1"/>
          </p:cNvGraphicFramePr>
          <p:nvPr/>
        </p:nvGraphicFramePr>
        <p:xfrm>
          <a:off x="9695977" y="3726782"/>
          <a:ext cx="2492848" cy="31305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10481818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3988711731"/>
                    </a:ext>
                  </a:extLst>
                </a:gridCol>
              </a:tblGrid>
              <a:tr h="526909"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  <a:r>
                        <a:rPr lang="en-IN" sz="3600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    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83603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1450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3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97239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78362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93011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3162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38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19F2BB-67A7-40C8-A95A-C80BD9F61E61}"/>
              </a:ext>
            </a:extLst>
          </p:cNvPr>
          <p:cNvSpPr txBox="1"/>
          <p:nvPr/>
        </p:nvSpPr>
        <p:spPr>
          <a:xfrm>
            <a:off x="405780" y="4213537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for </a:t>
            </a:r>
            <a:r>
              <a:rPr lang="en-IN" dirty="0" err="1">
                <a:latin typeface="Arial Rounded MT Bold" panose="020F0704030504030204" pitchFamily="34" charset="0"/>
              </a:rPr>
              <a:t>i</a:t>
            </a:r>
            <a:r>
              <a:rPr lang="en-IN" dirty="0">
                <a:latin typeface="Arial Rounded MT Bold" panose="020F0704030504030204" pitchFamily="34" charset="0"/>
              </a:rPr>
              <a:t> = 2  e = 5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Sum-e should be in d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11-5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6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6 not present 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So now d[e]=I</a:t>
            </a:r>
          </a:p>
          <a:p>
            <a:r>
              <a:rPr lang="en-IN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Key:value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 added is 5:2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162EC-344A-4070-BAA7-5F431205EAE8}"/>
              </a:ext>
            </a:extLst>
          </p:cNvPr>
          <p:cNvSpPr txBox="1"/>
          <p:nvPr/>
        </p:nvSpPr>
        <p:spPr>
          <a:xfrm>
            <a:off x="410322" y="5949280"/>
            <a:ext cx="273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d={2:0,3:1,5:2}</a:t>
            </a:r>
          </a:p>
        </p:txBody>
      </p:sp>
    </p:spTree>
    <p:extLst>
      <p:ext uri="{BB962C8B-B14F-4D97-AF65-F5344CB8AC3E}">
        <p14:creationId xmlns:p14="http://schemas.microsoft.com/office/powerpoint/2010/main" val="23041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56" y="-1683568"/>
            <a:ext cx="8839201" cy="3200400"/>
          </a:xfrm>
        </p:spPr>
        <p:txBody>
          <a:bodyPr/>
          <a:lstStyle/>
          <a:p>
            <a:r>
              <a:rPr lang="en-US" sz="9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 Table 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4" y="1628800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3: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BB666-B82D-45A6-9AD2-93A791C6F968}"/>
              </a:ext>
            </a:extLst>
          </p:cNvPr>
          <p:cNvSpPr txBox="1"/>
          <p:nvPr/>
        </p:nvSpPr>
        <p:spPr>
          <a:xfrm>
            <a:off x="1269876" y="1919164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i,e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enumerate(list):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if sum-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d: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print((list[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d.get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(sum-e)],list[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]))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d[e]=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IN" sz="105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74CE74-AB5A-4B66-B14F-BA7E943263D5}"/>
              </a:ext>
            </a:extLst>
          </p:cNvPr>
          <p:cNvGraphicFramePr>
            <a:graphicFrameLocks noGrp="1"/>
          </p:cNvGraphicFramePr>
          <p:nvPr/>
        </p:nvGraphicFramePr>
        <p:xfrm>
          <a:off x="9695977" y="3726782"/>
          <a:ext cx="2492848" cy="31305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10481818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3988711731"/>
                    </a:ext>
                  </a:extLst>
                </a:gridCol>
              </a:tblGrid>
              <a:tr h="526909"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  <a:r>
                        <a:rPr lang="en-IN" sz="3600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    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83603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1450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3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97239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78362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93011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3162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38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19F2BB-67A7-40C8-A95A-C80BD9F61E61}"/>
              </a:ext>
            </a:extLst>
          </p:cNvPr>
          <p:cNvSpPr txBox="1"/>
          <p:nvPr/>
        </p:nvSpPr>
        <p:spPr>
          <a:xfrm>
            <a:off x="405780" y="4213537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for </a:t>
            </a:r>
            <a:r>
              <a:rPr lang="en-IN" dirty="0" err="1">
                <a:latin typeface="Arial Rounded MT Bold" panose="020F0704030504030204" pitchFamily="34" charset="0"/>
              </a:rPr>
              <a:t>i</a:t>
            </a:r>
            <a:r>
              <a:rPr lang="en-IN" dirty="0">
                <a:latin typeface="Arial Rounded MT Bold" panose="020F0704030504030204" pitchFamily="34" charset="0"/>
              </a:rPr>
              <a:t> = 3  e = 7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Sum-e should be in d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11-7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4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4 not present 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So now d[e]=I</a:t>
            </a:r>
          </a:p>
          <a:p>
            <a:r>
              <a:rPr lang="en-IN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Key:value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 added is 7:3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162EC-344A-4070-BAA7-5F431205EAE8}"/>
              </a:ext>
            </a:extLst>
          </p:cNvPr>
          <p:cNvSpPr txBox="1"/>
          <p:nvPr/>
        </p:nvSpPr>
        <p:spPr>
          <a:xfrm>
            <a:off x="410322" y="5949280"/>
            <a:ext cx="273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d={2:0,3:1,5:2,7:3}</a:t>
            </a:r>
          </a:p>
        </p:txBody>
      </p:sp>
    </p:spTree>
    <p:extLst>
      <p:ext uri="{BB962C8B-B14F-4D97-AF65-F5344CB8AC3E}">
        <p14:creationId xmlns:p14="http://schemas.microsoft.com/office/powerpoint/2010/main" val="183821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56" y="-1683568"/>
            <a:ext cx="8839201" cy="3200400"/>
          </a:xfrm>
        </p:spPr>
        <p:txBody>
          <a:bodyPr/>
          <a:lstStyle/>
          <a:p>
            <a:r>
              <a:rPr lang="en-US" sz="9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 Table 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4" y="1628800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3: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BB666-B82D-45A6-9AD2-93A791C6F968}"/>
              </a:ext>
            </a:extLst>
          </p:cNvPr>
          <p:cNvSpPr txBox="1"/>
          <p:nvPr/>
        </p:nvSpPr>
        <p:spPr>
          <a:xfrm>
            <a:off x="1269876" y="1919164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i,e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enumerate(list):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if sum-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d: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print((list[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d.get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(sum-e)],list[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]))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d[e]=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IN" sz="105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74CE74-AB5A-4B66-B14F-BA7E943263D5}"/>
              </a:ext>
            </a:extLst>
          </p:cNvPr>
          <p:cNvGraphicFramePr>
            <a:graphicFrameLocks noGrp="1"/>
          </p:cNvGraphicFramePr>
          <p:nvPr/>
        </p:nvGraphicFramePr>
        <p:xfrm>
          <a:off x="9695977" y="3726782"/>
          <a:ext cx="2492848" cy="31305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10481818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3988711731"/>
                    </a:ext>
                  </a:extLst>
                </a:gridCol>
              </a:tblGrid>
              <a:tr h="526909"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  <a:r>
                        <a:rPr lang="en-IN" sz="3600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    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83603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1450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3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97239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78362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93011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3162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38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19F2BB-67A7-40C8-A95A-C80BD9F61E61}"/>
              </a:ext>
            </a:extLst>
          </p:cNvPr>
          <p:cNvSpPr txBox="1"/>
          <p:nvPr/>
        </p:nvSpPr>
        <p:spPr>
          <a:xfrm>
            <a:off x="410322" y="4213537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for </a:t>
            </a:r>
            <a:r>
              <a:rPr lang="en-IN" dirty="0" err="1">
                <a:latin typeface="Arial Rounded MT Bold" panose="020F0704030504030204" pitchFamily="34" charset="0"/>
              </a:rPr>
              <a:t>i</a:t>
            </a:r>
            <a:r>
              <a:rPr lang="en-IN" dirty="0">
                <a:latin typeface="Arial Rounded MT Bold" panose="020F0704030504030204" pitchFamily="34" charset="0"/>
              </a:rPr>
              <a:t> = 4  e = 9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Sum-e should be in d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11-9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2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2(key) is present 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So now d[e]=I</a:t>
            </a:r>
          </a:p>
          <a:p>
            <a:r>
              <a:rPr lang="en-IN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Key:value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 added is 9:4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162EC-344A-4070-BAA7-5F431205EAE8}"/>
              </a:ext>
            </a:extLst>
          </p:cNvPr>
          <p:cNvSpPr txBox="1"/>
          <p:nvPr/>
        </p:nvSpPr>
        <p:spPr>
          <a:xfrm>
            <a:off x="410322" y="5949280"/>
            <a:ext cx="273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d={2:0,3:1,5:2,7:3,9:4}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181EA9-2419-4257-87BE-6C425A558B9A}"/>
              </a:ext>
            </a:extLst>
          </p:cNvPr>
          <p:cNvSpPr/>
          <p:nvPr/>
        </p:nvSpPr>
        <p:spPr>
          <a:xfrm>
            <a:off x="1882694" y="5157191"/>
            <a:ext cx="1763446" cy="1719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2D4FA-1416-47A5-8CAA-B8553FB18AD7}"/>
              </a:ext>
            </a:extLst>
          </p:cNvPr>
          <p:cNvSpPr txBox="1"/>
          <p:nvPr/>
        </p:nvSpPr>
        <p:spPr>
          <a:xfrm>
            <a:off x="3718148" y="4959851"/>
            <a:ext cx="482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Print((list[</a:t>
            </a:r>
            <a:r>
              <a:rPr lang="en-IN" dirty="0" err="1">
                <a:latin typeface="Arial Rounded MT Bold" panose="020F0704030504030204" pitchFamily="34" charset="0"/>
              </a:rPr>
              <a:t>d.get</a:t>
            </a:r>
            <a:r>
              <a:rPr lang="en-IN" dirty="0">
                <a:latin typeface="Arial Rounded MT Bold" panose="020F0704030504030204" pitchFamily="34" charset="0"/>
              </a:rPr>
              <a:t>(sum-e)],list[</a:t>
            </a:r>
            <a:r>
              <a:rPr lang="en-IN" dirty="0" err="1">
                <a:latin typeface="Arial Rounded MT Bold" panose="020F0704030504030204" pitchFamily="34" charset="0"/>
              </a:rPr>
              <a:t>i</a:t>
            </a:r>
            <a:r>
              <a:rPr lang="en-IN" dirty="0">
                <a:latin typeface="Arial Rounded MT Bold" panose="020F0704030504030204" pitchFamily="34" charset="0"/>
              </a:rPr>
              <a:t>]))</a:t>
            </a:r>
          </a:p>
          <a:p>
            <a:r>
              <a:rPr lang="en-IN" dirty="0" err="1">
                <a:latin typeface="Arial Rounded MT Bold" panose="020F0704030504030204" pitchFamily="34" charset="0"/>
              </a:rPr>
              <a:t>d.get</a:t>
            </a:r>
            <a:r>
              <a:rPr lang="en-IN" dirty="0">
                <a:latin typeface="Arial Rounded MT Bold" panose="020F0704030504030204" pitchFamily="34" charset="0"/>
              </a:rPr>
              <a:t>(sum-e)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</a:t>
            </a:r>
            <a:r>
              <a:rPr lang="en-IN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d.get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(2)//0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List[</a:t>
            </a:r>
            <a:r>
              <a:rPr lang="en-IN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d.get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(sum-e)]list[0]2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List[</a:t>
            </a:r>
            <a:r>
              <a:rPr lang="en-IN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i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]list[4]9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(2,9)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0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56" y="-1683568"/>
            <a:ext cx="8839201" cy="3200400"/>
          </a:xfrm>
        </p:spPr>
        <p:txBody>
          <a:bodyPr/>
          <a:lstStyle/>
          <a:p>
            <a:r>
              <a:rPr lang="en-US" sz="9600" b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Hash Table </a:t>
            </a:r>
            <a:endParaRPr lang="en-US" b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4" y="1628800"/>
            <a:ext cx="716279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  <a:latin typeface="Arial Rounded MT Bold" panose="020F0704030504030204" pitchFamily="34" charset="0"/>
              </a:rPr>
              <a:t>Step 3: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BB666-B82D-45A6-9AD2-93A791C6F968}"/>
              </a:ext>
            </a:extLst>
          </p:cNvPr>
          <p:cNvSpPr txBox="1"/>
          <p:nvPr/>
        </p:nvSpPr>
        <p:spPr>
          <a:xfrm>
            <a:off x="1269876" y="1919164"/>
            <a:ext cx="6840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i,e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enumerate(list):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if sum-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 d: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	print((list[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d.get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(sum-e)],list[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]))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	d[e]=</a:t>
            </a:r>
            <a:r>
              <a:rPr lang="en-I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IN" sz="105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74CE74-AB5A-4B66-B14F-BA7E943263D5}"/>
              </a:ext>
            </a:extLst>
          </p:cNvPr>
          <p:cNvGraphicFramePr>
            <a:graphicFrameLocks noGrp="1"/>
          </p:cNvGraphicFramePr>
          <p:nvPr/>
        </p:nvGraphicFramePr>
        <p:xfrm>
          <a:off x="9695977" y="3726782"/>
          <a:ext cx="2492848" cy="31305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10481818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3988711731"/>
                    </a:ext>
                  </a:extLst>
                </a:gridCol>
              </a:tblGrid>
              <a:tr h="526909"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  <a:r>
                        <a:rPr lang="en-IN" sz="3600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     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83603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1450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 3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97239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78362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93011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3162"/>
                  </a:ext>
                </a:extLst>
              </a:tr>
              <a:tr h="4150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38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19F2BB-67A7-40C8-A95A-C80BD9F61E61}"/>
              </a:ext>
            </a:extLst>
          </p:cNvPr>
          <p:cNvSpPr txBox="1"/>
          <p:nvPr/>
        </p:nvSpPr>
        <p:spPr>
          <a:xfrm>
            <a:off x="410322" y="4213537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for </a:t>
            </a:r>
            <a:r>
              <a:rPr lang="en-IN" dirty="0" err="1">
                <a:latin typeface="Arial Rounded MT Bold" panose="020F0704030504030204" pitchFamily="34" charset="0"/>
              </a:rPr>
              <a:t>i</a:t>
            </a:r>
            <a:r>
              <a:rPr lang="en-IN" dirty="0">
                <a:latin typeface="Arial Rounded MT Bold" panose="020F0704030504030204" pitchFamily="34" charset="0"/>
              </a:rPr>
              <a:t> = 5  e = 4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Sum-e should be in d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11-4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7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7 is present 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So now d[e]=I</a:t>
            </a:r>
          </a:p>
          <a:p>
            <a:r>
              <a:rPr lang="en-IN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Key:value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 added is 4:5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162EC-344A-4070-BAA7-5F431205EAE8}"/>
              </a:ext>
            </a:extLst>
          </p:cNvPr>
          <p:cNvSpPr txBox="1"/>
          <p:nvPr/>
        </p:nvSpPr>
        <p:spPr>
          <a:xfrm>
            <a:off x="410322" y="5949280"/>
            <a:ext cx="309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d={2:0,3:1,5:2,7:3,9:4,4:5}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5181EA9-2419-4257-87BE-6C425A558B9A}"/>
              </a:ext>
            </a:extLst>
          </p:cNvPr>
          <p:cNvSpPr/>
          <p:nvPr/>
        </p:nvSpPr>
        <p:spPr>
          <a:xfrm>
            <a:off x="1882694" y="5157191"/>
            <a:ext cx="1763446" cy="1719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2D4FA-1416-47A5-8CAA-B8553FB18AD7}"/>
              </a:ext>
            </a:extLst>
          </p:cNvPr>
          <p:cNvSpPr txBox="1"/>
          <p:nvPr/>
        </p:nvSpPr>
        <p:spPr>
          <a:xfrm>
            <a:off x="3718148" y="4959851"/>
            <a:ext cx="482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Print((list[</a:t>
            </a:r>
            <a:r>
              <a:rPr lang="en-IN" dirty="0" err="1">
                <a:latin typeface="Arial Rounded MT Bold" panose="020F0704030504030204" pitchFamily="34" charset="0"/>
              </a:rPr>
              <a:t>d.get</a:t>
            </a:r>
            <a:r>
              <a:rPr lang="en-IN" dirty="0">
                <a:latin typeface="Arial Rounded MT Bold" panose="020F0704030504030204" pitchFamily="34" charset="0"/>
              </a:rPr>
              <a:t>(sum-e)],list[</a:t>
            </a:r>
            <a:r>
              <a:rPr lang="en-IN" dirty="0" err="1">
                <a:latin typeface="Arial Rounded MT Bold" panose="020F0704030504030204" pitchFamily="34" charset="0"/>
              </a:rPr>
              <a:t>i</a:t>
            </a:r>
            <a:r>
              <a:rPr lang="en-IN" dirty="0">
                <a:latin typeface="Arial Rounded MT Bold" panose="020F0704030504030204" pitchFamily="34" charset="0"/>
              </a:rPr>
              <a:t>]))</a:t>
            </a:r>
          </a:p>
          <a:p>
            <a:r>
              <a:rPr lang="en-IN" dirty="0" err="1">
                <a:latin typeface="Arial Rounded MT Bold" panose="020F0704030504030204" pitchFamily="34" charset="0"/>
              </a:rPr>
              <a:t>d.get</a:t>
            </a:r>
            <a:r>
              <a:rPr lang="en-IN" dirty="0">
                <a:latin typeface="Arial Rounded MT Bold" panose="020F0704030504030204" pitchFamily="34" charset="0"/>
              </a:rPr>
              <a:t>(sum-e)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</a:t>
            </a:r>
            <a:r>
              <a:rPr lang="en-IN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d.get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(7)//3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List[</a:t>
            </a:r>
            <a:r>
              <a:rPr lang="en-IN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d.get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(sum-e)]list[3]7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List[</a:t>
            </a:r>
            <a:r>
              <a:rPr lang="en-IN" dirty="0" err="1">
                <a:latin typeface="Arial Rounded MT Bold" panose="020F0704030504030204" pitchFamily="34" charset="0"/>
                <a:sym typeface="Wingdings" panose="05000000000000000000" pitchFamily="2" charset="2"/>
              </a:rPr>
              <a:t>i</a:t>
            </a:r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]list[5]4</a:t>
            </a:r>
          </a:p>
          <a:p>
            <a:r>
              <a:rPr lang="en-IN" dirty="0">
                <a:latin typeface="Arial Rounded MT Bold" panose="020F0704030504030204" pitchFamily="34" charset="0"/>
                <a:sym typeface="Wingdings" panose="05000000000000000000" pitchFamily="2" charset="2"/>
              </a:rPr>
              <a:t>(7,4)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53</TotalTime>
  <Words>745</Words>
  <Application>Microsoft Office PowerPoint</Application>
  <PresentationFormat>Custom</PresentationFormat>
  <Paragraphs>195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Century</vt:lpstr>
      <vt:lpstr>Woodgrain 16x9</vt:lpstr>
      <vt:lpstr>Hash Table </vt:lpstr>
      <vt:lpstr>Hash Table </vt:lpstr>
      <vt:lpstr>Hash Table </vt:lpstr>
      <vt:lpstr>Hash Table </vt:lpstr>
      <vt:lpstr>Hash Table </vt:lpstr>
      <vt:lpstr>Hash Table </vt:lpstr>
      <vt:lpstr>Hash Table </vt:lpstr>
      <vt:lpstr>Hash Table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mayank</dc:creator>
  <cp:lastModifiedBy>mayank</cp:lastModifiedBy>
  <cp:revision>6</cp:revision>
  <dcterms:created xsi:type="dcterms:W3CDTF">2022-11-17T18:36:58Z</dcterms:created>
  <dcterms:modified xsi:type="dcterms:W3CDTF">2022-11-17T19:30:35Z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