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7810500" cy="4572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0" y="0"/>
            <a:ext cx="7810500" cy="4572000"/>
          </a:xfrm>
          <a:prstGeom prst="roundRect">
            <a:avLst>
              <a:gd name="adj" fmla="val 2916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400050" y="304800"/>
            <a:ext cx="7010400" cy="1714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00050" y="304800"/>
            <a:ext cx="5848350" cy="1714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6248400" y="704850"/>
            <a:ext cx="1162050" cy="914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400050" y="3143250"/>
            <a:ext cx="7010400" cy="7101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628650" y="3219450"/>
            <a:ext cx="6781800" cy="5619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628650" y="3219450"/>
            <a:ext cx="6781800" cy="5619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t" lIns="381000" rIns="0" tIns="0" bIns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sz="1300">
                <a:solidFill>
                  <a:srgbClr val="232D3B"/>
                </a:solidFill>
                <a:latin typeface="Arial"/>
              </a:rPr>
              <a:t>• </a:t>
            </a:r>
            <a:r>
              <a:rPr sz="1300" b="0" i="0">
                <a:solidFill>
                  <a:srgbClr val="232D3B"/>
                </a:solidFill>
                <a:latin typeface="Segoe UI"/>
              </a:rPr>
              <a:t>Key for risk management, speculation, and market liquidity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sz="1300">
                <a:solidFill>
                  <a:srgbClr val="232D3B"/>
                </a:solidFill>
                <a:latin typeface="Arial"/>
              </a:rPr>
              <a:t>• </a:t>
            </a:r>
            <a:r>
              <a:rPr sz="1300" b="0" i="0">
                <a:solidFill>
                  <a:srgbClr val="232D3B"/>
                </a:solidFill>
                <a:latin typeface="Segoe UI"/>
              </a:rPr>
              <a:t>Widely used in public securities, futures, and currency markets</a:t>
            </a:r>
          </a:p>
        </p:txBody>
      </p:sp>
      <p:sp>
        <p:nvSpPr>
          <p:cNvPr id="9" name="Rectangle 8"/>
          <p:cNvSpPr/>
          <p:nvPr/>
        </p:nvSpPr>
        <p:spPr>
          <a:xfrm>
            <a:off x="400050" y="304800"/>
            <a:ext cx="5848350" cy="971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400050" y="304800"/>
            <a:ext cx="5848350" cy="9715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t" lIns="0" rIns="0" tIns="0" bIns="0">
            <a:spAutoFit/>
          </a:bodyPr>
          <a:lstStyle/>
          <a:p>
            <a:pPr algn="l"/>
            <a:r>
              <a:rPr sz="2800" b="1" i="0">
                <a:solidFill>
                  <a:srgbClr val="14233A"/>
                </a:solidFill>
                <a:latin typeface="Segoe UI"/>
              </a:rPr>
              <a:t>Understanding Short Selling in Finance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0050" y="1352550"/>
            <a:ext cx="5848350" cy="4953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00050" y="1352550"/>
            <a:ext cx="5848350" cy="4953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t" lIns="0" rIns="0" tIns="0" bIns="0">
            <a:spAutoFit/>
          </a:bodyPr>
          <a:lstStyle/>
          <a:p>
            <a:pPr algn="l"/>
            <a:r>
              <a:rPr sz="1400" b="0" i="0">
                <a:solidFill>
                  <a:srgbClr val="5374A2"/>
                </a:solidFill>
                <a:latin typeface="Segoe UI"/>
              </a:rPr>
              <a:t>A Consulting Perspective on Short Positions, Mechanics, and Market Impact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00050" y="2286000"/>
            <a:ext cx="7010400" cy="666750"/>
          </a:xfrm>
          <a:prstGeom prst="roundRect">
            <a:avLst>
              <a:gd name="adj" fmla="val 10000"/>
            </a:avLst>
          </a:prstGeom>
          <a:solidFill>
            <a:srgbClr val="F4F7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400050" y="2286000"/>
            <a:ext cx="47625" cy="666750"/>
          </a:xfrm>
          <a:prstGeom prst="rect">
            <a:avLst/>
          </a:prstGeom>
          <a:solidFill>
            <a:srgbClr val="1D5D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400050" y="2286000"/>
            <a:ext cx="7010400" cy="6667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 lIns="171450" rIns="171450" tIns="133350" bIns="133350">
            <a:spAutoFit/>
          </a:bodyPr>
          <a:lstStyle/>
          <a:p>
            <a:pPr algn="l"/>
            <a:r>
              <a:rPr sz="1200" b="1" i="0">
                <a:solidFill>
                  <a:srgbClr val="1D5DBF"/>
                </a:solidFill>
                <a:latin typeface="Segoe UI"/>
              </a:rPr>
              <a:t>Short selling</a:t>
            </a:r>
            <a:r>
              <a:rPr sz="1200" b="0" i="0">
                <a:solidFill>
                  <a:srgbClr val="193459"/>
                </a:solidFill>
                <a:latin typeface="Segoe UI"/>
              </a:rPr>
              <a:t> is a fundamental market strategy allowing investors to benefit from falling asset prices.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00050" y="3929634"/>
            <a:ext cx="7010400" cy="390525"/>
          </a:xfrm>
          <a:prstGeom prst="roundRect">
            <a:avLst>
              <a:gd name="adj" fmla="val 14634"/>
            </a:avLst>
          </a:prstGeom>
          <a:solidFill>
            <a:srgbClr val="FFF8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400050" y="3929634"/>
            <a:ext cx="38100" cy="390525"/>
          </a:xfrm>
          <a:prstGeom prst="rect">
            <a:avLst/>
          </a:prstGeom>
          <a:solidFill>
            <a:srgbClr val="FFD5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400050" y="3929634"/>
            <a:ext cx="7010400" cy="39052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 lIns="133350" rIns="133350" tIns="95250" bIns="95250">
            <a:spAutoFit/>
          </a:bodyPr>
          <a:lstStyle/>
          <a:p>
            <a:pPr algn="l"/>
            <a:r>
              <a:rPr sz="1100" b="0" i="0">
                <a:solidFill>
                  <a:srgbClr val="8A6D1A"/>
                </a:solidFill>
                <a:latin typeface="Segoe UI"/>
              </a:rPr>
              <a:t>This presentation explores the mechanics, purposes, and implications of short positions.</a:t>
            </a:r>
          </a:p>
        </p:txBody>
      </p:sp>
      <p:pic>
        <p:nvPicPr>
          <p:cNvPr id="19" name="Picture 18" descr="temp_roun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704850"/>
            <a:ext cx="1162050" cy="876300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0" y="0"/>
            <a:ext cx="7810500" cy="4572000"/>
          </a:xfrm>
          <a:prstGeom prst="roundRect">
            <a:avLst>
              <a:gd name="adj" fmla="val 2916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400050" y="1038225"/>
            <a:ext cx="7010400" cy="1352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590800" y="1038225"/>
            <a:ext cx="2628900" cy="13525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400050" y="1095375"/>
            <a:ext cx="1905000" cy="1238250"/>
          </a:xfrm>
          <a:prstGeom prst="roundRect">
            <a:avLst>
              <a:gd name="adj" fmla="val 7692"/>
            </a:avLst>
          </a:prstGeom>
          <a:solidFill>
            <a:srgbClr val="E8F0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5391150" y="1095375"/>
            <a:ext cx="1905000" cy="1238250"/>
          </a:xfrm>
          <a:prstGeom prst="roundRect">
            <a:avLst>
              <a:gd name="adj" fmla="val 7692"/>
            </a:avLst>
          </a:prstGeom>
          <a:solidFill>
            <a:srgbClr val="E8F0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2819400" y="1114425"/>
            <a:ext cx="2400300" cy="12001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2819400" y="1114425"/>
            <a:ext cx="2400300" cy="12001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t" lIns="381000" rIns="0" tIns="0" bIns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sz="1200">
                <a:solidFill>
                  <a:srgbClr val="222222"/>
                </a:solidFill>
                <a:latin typeface="Arial"/>
              </a:rPr>
              <a:t>• </a:t>
            </a:r>
            <a:r>
              <a:rPr sz="1200" b="1" i="0">
                <a:solidFill>
                  <a:srgbClr val="222222"/>
                </a:solidFill>
                <a:latin typeface="Segoe UI"/>
              </a:rPr>
              <a:t>Short selling is vital for efficient, liquid markets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sz="1200">
                <a:solidFill>
                  <a:srgbClr val="222222"/>
                </a:solidFill>
                <a:latin typeface="Arial"/>
              </a:rPr>
              <a:t>• </a:t>
            </a:r>
            <a:r>
              <a:rPr sz="1200" b="0" i="0">
                <a:solidFill>
                  <a:srgbClr val="222222"/>
                </a:solidFill>
                <a:latin typeface="Segoe UI"/>
              </a:rPr>
              <a:t>Bans are largely ineffective and can harm markets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sz="1200">
                <a:solidFill>
                  <a:srgbClr val="222222"/>
                </a:solidFill>
                <a:latin typeface="Arial"/>
              </a:rPr>
              <a:t>• </a:t>
            </a:r>
            <a:r>
              <a:rPr sz="1200" b="0" i="0">
                <a:solidFill>
                  <a:srgbClr val="222222"/>
                </a:solidFill>
                <a:latin typeface="Segoe UI"/>
              </a:rPr>
              <a:t>Subject to criticism and periodic regulation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400050" y="304800"/>
            <a:ext cx="7010400" cy="485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400050" y="304800"/>
            <a:ext cx="7010400" cy="485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t" lIns="0" rIns="0" tIns="0" bIns="0">
            <a:spAutoFit/>
          </a:bodyPr>
          <a:lstStyle/>
          <a:p>
            <a:pPr algn="l"/>
            <a:r>
              <a:rPr sz="2800" b="1" i="0">
                <a:solidFill>
                  <a:srgbClr val="14233A"/>
                </a:solidFill>
                <a:latin typeface="Segoe UI"/>
              </a:rPr>
              <a:t>Key Takeaways &amp; Criticism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00050" y="2676525"/>
            <a:ext cx="7010400" cy="628650"/>
          </a:xfrm>
          <a:prstGeom prst="roundRect">
            <a:avLst>
              <a:gd name="adj" fmla="val 10606"/>
            </a:avLst>
          </a:prstGeom>
          <a:solidFill>
            <a:srgbClr val="E9F7E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400050" y="2676525"/>
            <a:ext cx="47625" cy="628650"/>
          </a:xfrm>
          <a:prstGeom prst="rect">
            <a:avLst/>
          </a:prstGeom>
          <a:solidFill>
            <a:srgbClr val="43B5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400050" y="2676525"/>
            <a:ext cx="7010400" cy="6286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 lIns="152400" rIns="152400" tIns="114300" bIns="114300">
            <a:spAutoFit/>
          </a:bodyPr>
          <a:lstStyle/>
          <a:p>
            <a:pPr algn="l"/>
            <a:r>
              <a:rPr sz="1200" b="1" i="0">
                <a:solidFill>
                  <a:srgbClr val="1A5D49"/>
                </a:solidFill>
                <a:latin typeface="Segoe UI"/>
              </a:rPr>
              <a:t>Research shows:</a:t>
            </a:r>
            <a:r>
              <a:rPr sz="1200" b="0" i="0">
                <a:solidFill>
                  <a:srgbClr val="1A5D49"/>
                </a:solidFill>
                <a:latin typeface="Segoe UI"/>
              </a:rPr>
              <a:t> Prohibiting short selling does not prevent market declines, and may reduce liquidity and price discovery.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00050" y="3495675"/>
            <a:ext cx="7010400" cy="590550"/>
          </a:xfrm>
          <a:prstGeom prst="roundRect">
            <a:avLst>
              <a:gd name="adj" fmla="val 9677"/>
            </a:avLst>
          </a:prstGeom>
          <a:solidFill>
            <a:srgbClr val="FFF8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400050" y="3495675"/>
            <a:ext cx="38100" cy="590550"/>
          </a:xfrm>
          <a:prstGeom prst="rect">
            <a:avLst/>
          </a:prstGeom>
          <a:solidFill>
            <a:srgbClr val="FFD5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00050" y="3495675"/>
            <a:ext cx="7010400" cy="5905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t" lIns="133350" rIns="133350" tIns="95250" bIns="95250">
            <a:spAutoFit/>
          </a:bodyPr>
          <a:lstStyle/>
          <a:p>
            <a:pPr algn="l"/>
            <a:r>
              <a:rPr sz="1100" b="0" i="0">
                <a:solidFill>
                  <a:srgbClr val="8A6D1A"/>
                </a:solidFill>
                <a:latin typeface="Segoe UI"/>
              </a:rPr>
              <a:t>Despite criticism, short selling remains a crucial market function for both speculation and risk management.</a:t>
            </a:r>
          </a:p>
        </p:txBody>
      </p:sp>
      <p:pic>
        <p:nvPicPr>
          <p:cNvPr id="17" name="Picture 16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495425"/>
            <a:ext cx="438150" cy="438150"/>
          </a:xfrm>
          <a:prstGeom prst="rect">
            <a:avLst/>
          </a:prstGeom>
          <a:effectLst/>
        </p:spPr>
      </p:pic>
      <p:pic>
        <p:nvPicPr>
          <p:cNvPr id="18" name="Picture 17" descr="temp_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575" y="1495425"/>
            <a:ext cx="438150" cy="438150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0" y="0"/>
            <a:ext cx="7810500" cy="4572000"/>
          </a:xfrm>
          <a:prstGeom prst="roundRect">
            <a:avLst>
              <a:gd name="adj" fmla="val 2916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400050" y="1038225"/>
            <a:ext cx="7010400" cy="12394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400050" y="3457575"/>
            <a:ext cx="6867525" cy="1028700"/>
          </a:xfrm>
          <a:prstGeom prst="roundRect">
            <a:avLst>
              <a:gd name="adj" fmla="val 7407"/>
            </a:avLst>
          </a:prstGeom>
          <a:solidFill>
            <a:srgbClr val="F8FAF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00050" y="3457575"/>
          <a:ext cx="6867525" cy="1038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5307"/>
                <a:gridCol w="2996219"/>
                <a:gridCol w="2415999"/>
              </a:tblGrid>
              <a:tr h="342900">
                <a:tc>
                  <a:txBody>
                    <a:bodyPr wrap="square" anchor="ctr" lIns="95250" rIns="95250" tIns="66675" bIns="66675"/>
                    <a:lstStyle/>
                    <a:p>
                      <a:pPr algn="l"/>
                      <a:r>
                        <a:rPr sz="1200" b="1" i="0">
                          <a:solidFill>
                            <a:srgbClr val="1D5DBF"/>
                          </a:solidFill>
                          <a:latin typeface="Segoe UI"/>
                        </a:rPr>
                        <a:t>Position</a:t>
                      </a:r>
                    </a:p>
                  </a:txBody>
                  <a:tcPr>
                    <a:solidFill>
                      <a:srgbClr val="DEE7F3"/>
                    </a:solidFill>
                    <a:tcBorders/>
                  </a:tcPr>
                </a:tc>
                <a:tc>
                  <a:txBody>
                    <a:bodyPr wrap="square" anchor="ctr" lIns="95250" rIns="95250" tIns="66675" bIns="66675"/>
                    <a:lstStyle/>
                    <a:p>
                      <a:pPr algn="l"/>
                      <a:r>
                        <a:rPr sz="1200" b="1" i="0">
                          <a:solidFill>
                            <a:srgbClr val="1D5DBF"/>
                          </a:solidFill>
                          <a:latin typeface="Segoe UI"/>
                        </a:rPr>
                        <a:t>Market Expectation</a:t>
                      </a:r>
                    </a:p>
                  </a:txBody>
                  <a:tcPr>
                    <a:solidFill>
                      <a:srgbClr val="DEE7F3"/>
                    </a:solidFill>
                    <a:tcBorders/>
                  </a:tcPr>
                </a:tc>
                <a:tc>
                  <a:txBody>
                    <a:bodyPr wrap="square" anchor="ctr" lIns="95250" rIns="95250" tIns="66675" bIns="66675"/>
                    <a:lstStyle/>
                    <a:p>
                      <a:pPr algn="l"/>
                      <a:r>
                        <a:rPr sz="1200" b="1" i="0">
                          <a:solidFill>
                            <a:srgbClr val="1D5DBF"/>
                          </a:solidFill>
                          <a:latin typeface="Segoe UI"/>
                        </a:rPr>
                        <a:t>Profit if...</a:t>
                      </a:r>
                    </a:p>
                  </a:txBody>
                  <a:tcPr>
                    <a:solidFill>
                      <a:srgbClr val="DEE7F3"/>
                    </a:solidFill>
                    <a:tcBorders/>
                  </a:tcPr>
                </a:tc>
              </a:tr>
              <a:tr h="352425">
                <a:tc>
                  <a:txBody>
                    <a:bodyPr wrap="square" anchor="ctr" lIns="95250" rIns="95250" tIns="66675" bIns="66675"/>
                    <a:lstStyle/>
                    <a:p>
                      <a:pPr algn="l"/>
                      <a:r>
                        <a:rPr sz="1200" b="0" i="0">
                          <a:solidFill>
                            <a:srgbClr val="222222"/>
                          </a:solidFill>
                          <a:latin typeface="Segoe UI"/>
                        </a:rPr>
                        <a:t>Short</a:t>
                      </a:r>
                    </a:p>
                  </a:txBody>
                  <a:tcPr>
                    <a:solidFill>
                      <a:srgbClr val="F8FAFB"/>
                    </a:solidFill>
                    <a:tcBorders/>
                  </a:tcPr>
                </a:tc>
                <a:tc>
                  <a:txBody>
                    <a:bodyPr wrap="square" anchor="ctr" lIns="95250" rIns="95250" tIns="66675" bIns="66675"/>
                    <a:lstStyle/>
                    <a:p>
                      <a:pPr algn="l"/>
                      <a:r>
                        <a:rPr sz="1200" b="0" i="0">
                          <a:solidFill>
                            <a:srgbClr val="222222"/>
                          </a:solidFill>
                          <a:latin typeface="Segoe UI"/>
                        </a:rPr>
                        <a:t>Price Decreases</a:t>
                      </a:r>
                    </a:p>
                  </a:txBody>
                  <a:tcPr>
                    <a:solidFill>
                      <a:srgbClr val="F8FAFB"/>
                    </a:solidFill>
                    <a:tcBorders/>
                  </a:tcPr>
                </a:tc>
                <a:tc>
                  <a:txBody>
                    <a:bodyPr wrap="square" anchor="ctr" lIns="95250" rIns="95250" tIns="66675" bIns="66675"/>
                    <a:lstStyle/>
                    <a:p>
                      <a:pPr algn="l"/>
                      <a:r>
                        <a:rPr sz="1200" b="0" i="0">
                          <a:solidFill>
                            <a:srgbClr val="222222"/>
                          </a:solidFill>
                          <a:latin typeface="Segoe UI"/>
                        </a:rPr>
                        <a:t>Asset value falls</a:t>
                      </a:r>
                    </a:p>
                  </a:txBody>
                  <a:tcPr>
                    <a:solidFill>
                      <a:srgbClr val="F8FAFB"/>
                    </a:solidFill>
                    <a:tcBorders/>
                  </a:tcPr>
                </a:tc>
              </a:tr>
              <a:tr h="342900">
                <a:tc>
                  <a:txBody>
                    <a:bodyPr wrap="square" anchor="ctr" lIns="95250" rIns="95250" tIns="66675" bIns="66675"/>
                    <a:lstStyle/>
                    <a:p>
                      <a:pPr algn="l"/>
                      <a:r>
                        <a:rPr sz="1200" b="0" i="0">
                          <a:solidFill>
                            <a:srgbClr val="222222"/>
                          </a:solidFill>
                          <a:latin typeface="Segoe UI"/>
                        </a:rPr>
                        <a:t>Long</a:t>
                      </a:r>
                    </a:p>
                  </a:txBody>
                  <a:tcPr>
                    <a:solidFill>
                      <a:srgbClr val="F8FAFB"/>
                    </a:solidFill>
                  </a:tcPr>
                </a:tc>
                <a:tc>
                  <a:txBody>
                    <a:bodyPr wrap="square" anchor="ctr" lIns="95250" rIns="95250" tIns="66675" bIns="66675"/>
                    <a:lstStyle/>
                    <a:p>
                      <a:pPr algn="l"/>
                      <a:r>
                        <a:rPr sz="1200" b="0" i="0">
                          <a:solidFill>
                            <a:srgbClr val="222222"/>
                          </a:solidFill>
                          <a:latin typeface="Segoe UI"/>
                        </a:rPr>
                        <a:t>Price Increases</a:t>
                      </a:r>
                    </a:p>
                  </a:txBody>
                  <a:tcPr>
                    <a:solidFill>
                      <a:srgbClr val="F8FAFB"/>
                    </a:solidFill>
                  </a:tcPr>
                </a:tc>
                <a:tc>
                  <a:txBody>
                    <a:bodyPr wrap="square" anchor="ctr" lIns="95250" rIns="95250" tIns="66675" bIns="66675"/>
                    <a:lstStyle/>
                    <a:p>
                      <a:pPr algn="l"/>
                      <a:r>
                        <a:rPr sz="1200" b="0" i="0">
                          <a:solidFill>
                            <a:srgbClr val="222222"/>
                          </a:solidFill>
                          <a:latin typeface="Segoe UI"/>
                        </a:rPr>
                        <a:t>Asset value rises</a:t>
                      </a:r>
                    </a:p>
                  </a:txBody>
                  <a:tcPr>
                    <a:solidFill>
                      <a:srgbClr val="F8FAFB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00050" y="304800"/>
            <a:ext cx="7010400" cy="485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400050" y="304800"/>
            <a:ext cx="7010400" cy="485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t" lIns="0" rIns="0" tIns="0" bIns="0">
            <a:spAutoFit/>
          </a:bodyPr>
          <a:lstStyle/>
          <a:p>
            <a:pPr algn="l"/>
            <a:r>
              <a:rPr sz="2800" b="1" i="0">
                <a:solidFill>
                  <a:srgbClr val="14233A"/>
                </a:solidFill>
                <a:latin typeface="Segoe UI"/>
              </a:rPr>
              <a:t>What is a Short Position?</a:t>
            </a:r>
          </a:p>
        </p:txBody>
      </p:sp>
      <p:sp>
        <p:nvSpPr>
          <p:cNvPr id="8" name="Rectangle 7"/>
          <p:cNvSpPr/>
          <p:nvPr/>
        </p:nvSpPr>
        <p:spPr>
          <a:xfrm>
            <a:off x="1924050" y="1038225"/>
            <a:ext cx="5486400" cy="1114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924050" y="1038225"/>
            <a:ext cx="5486400" cy="111442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 lIns="0" rIns="0" tIns="0" bIns="0">
            <a:spAutoFit/>
          </a:bodyPr>
          <a:lstStyle/>
          <a:p>
            <a:pPr algn="l"/>
            <a:r>
              <a:rPr sz="1300" b="1" i="0">
                <a:solidFill>
                  <a:srgbClr val="1D5DBF"/>
                </a:solidFill>
                <a:latin typeface="Segoe UI"/>
              </a:rPr>
              <a:t>Short Position:</a:t>
            </a:r>
            <a:r>
              <a:rPr sz="1300" b="0" i="0">
                <a:solidFill>
                  <a:srgbClr val="232D3B"/>
                </a:solidFill>
                <a:latin typeface="Segoe UI"/>
              </a:rPr>
              <a:t> Investing with the expectation that the value of an asset will decrease.</a:t>
            </a:r>
          </a:p>
          <a:p>
            <a:pPr algn="l"/>
            <a:r>
              <a:rPr sz="1300" b="1" i="0">
                <a:solidFill>
                  <a:srgbClr val="1D5DBF"/>
                </a:solidFill>
                <a:latin typeface="Segoe UI"/>
              </a:rPr>
              <a:t>Short Seller profits if the asset price falls.
Long position profits if the asset price rises.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00050" y="2466975"/>
            <a:ext cx="7010400" cy="666750"/>
          </a:xfrm>
          <a:prstGeom prst="roundRect">
            <a:avLst>
              <a:gd name="adj" fmla="val 10000"/>
            </a:avLst>
          </a:prstGeom>
          <a:solidFill>
            <a:srgbClr val="F4F7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400050" y="2466975"/>
            <a:ext cx="47625" cy="666750"/>
          </a:xfrm>
          <a:prstGeom prst="rect">
            <a:avLst/>
          </a:prstGeom>
          <a:solidFill>
            <a:srgbClr val="1D5D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00050" y="2466975"/>
            <a:ext cx="7010400" cy="6667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 lIns="171450" rIns="171450" tIns="133350" bIns="133350">
            <a:spAutoFit/>
          </a:bodyPr>
          <a:lstStyle/>
          <a:p>
            <a:pPr algn="l"/>
            <a:r>
              <a:rPr sz="1200" b="1" i="0">
                <a:solidFill>
                  <a:srgbClr val="193459"/>
                </a:solidFill>
                <a:latin typeface="Segoe UI"/>
              </a:rPr>
              <a:t>Definition:</a:t>
            </a:r>
          </a:p>
          <a:p>
            <a:pPr algn="l"/>
            <a:r>
              <a:rPr sz="1200" b="0" i="0">
                <a:solidFill>
                  <a:srgbClr val="193459"/>
                </a:solidFill>
                <a:latin typeface="Segoe UI"/>
              </a:rPr>
              <a:t>A </a:t>
            </a:r>
            <a:r>
              <a:rPr sz="1200" b="1" i="0">
                <a:solidFill>
                  <a:srgbClr val="1D5DBF"/>
                </a:solidFill>
                <a:latin typeface="Segoe UI"/>
              </a:rPr>
              <a:t>short seller</a:t>
            </a:r>
            <a:r>
              <a:rPr sz="1200" b="0" i="0">
                <a:solidFill>
                  <a:srgbClr val="193459"/>
                </a:solidFill>
                <a:latin typeface="Segoe UI"/>
              </a:rPr>
              <a:t> sells an asset it does not own, aiming to buy it back later at a lower price.</a:t>
            </a:r>
          </a:p>
        </p:txBody>
      </p:sp>
      <p:pic>
        <p:nvPicPr>
          <p:cNvPr id="13" name="Picture 12" descr="temp_roun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148334"/>
            <a:ext cx="1352550" cy="1019175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0" y="0"/>
            <a:ext cx="7810500" cy="4572000"/>
          </a:xfrm>
          <a:prstGeom prst="roundRect">
            <a:avLst>
              <a:gd name="adj" fmla="val 2916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400050" y="1374267"/>
            <a:ext cx="7010400" cy="1752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066925" y="1374267"/>
            <a:ext cx="3676650" cy="17526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400050" y="1631442"/>
            <a:ext cx="1381125" cy="1238250"/>
          </a:xfrm>
          <a:prstGeom prst="roundRect">
            <a:avLst>
              <a:gd name="adj" fmla="val 7692"/>
            </a:avLst>
          </a:prstGeom>
          <a:solidFill>
            <a:srgbClr val="E8F0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5915025" y="1631442"/>
            <a:ext cx="1381125" cy="1238250"/>
          </a:xfrm>
          <a:prstGeom prst="roundRect">
            <a:avLst>
              <a:gd name="adj" fmla="val 7692"/>
            </a:avLst>
          </a:prstGeom>
          <a:solidFill>
            <a:srgbClr val="E8F0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2295525" y="1447800"/>
            <a:ext cx="3448050" cy="1600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2295525" y="1447800"/>
            <a:ext cx="3448050" cy="16002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t" lIns="381000" rIns="0" tIns="0" bIns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sz="1200">
                <a:solidFill>
                  <a:srgbClr val="222222"/>
                </a:solidFill>
                <a:latin typeface="Segoe UI"/>
              </a:rPr>
              <a:t>1. </a:t>
            </a:r>
            <a:r>
              <a:rPr sz="1200" b="1" i="0">
                <a:solidFill>
                  <a:srgbClr val="222222"/>
                </a:solidFill>
                <a:latin typeface="Segoe UI"/>
              </a:rPr>
              <a:t>Physical Short Selling:</a:t>
            </a:r>
            <a:r>
              <a:rPr sz="1200" b="0" i="0">
                <a:solidFill>
                  <a:srgbClr val="222222"/>
                </a:solidFill>
                <a:latin typeface="Segoe UI"/>
              </a:rPr>
              <a:t> Borrow and sell the asset (commonly stocks or bonds).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sz="1200">
                <a:solidFill>
                  <a:srgbClr val="222222"/>
                </a:solidFill>
                <a:latin typeface="Segoe UI"/>
              </a:rPr>
              <a:t>2. </a:t>
            </a:r>
            <a:r>
              <a:rPr sz="1200" b="1" i="0">
                <a:solidFill>
                  <a:srgbClr val="222222"/>
                </a:solidFill>
                <a:latin typeface="Segoe UI"/>
              </a:rPr>
              <a:t>Futures/Forwards:</a:t>
            </a:r>
            <a:r>
              <a:rPr sz="1200" b="0" i="0">
                <a:solidFill>
                  <a:srgbClr val="222222"/>
                </a:solidFill>
                <a:latin typeface="Segoe UI"/>
              </a:rPr>
              <a:t> Contract to sell the asset at a set future price.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sz="1200">
                <a:solidFill>
                  <a:srgbClr val="222222"/>
                </a:solidFill>
                <a:latin typeface="Segoe UI"/>
              </a:rPr>
              <a:t>3. </a:t>
            </a:r>
            <a:r>
              <a:rPr sz="1200" b="1" i="0">
                <a:solidFill>
                  <a:srgbClr val="222222"/>
                </a:solidFill>
                <a:latin typeface="Segoe UI"/>
              </a:rPr>
              <a:t>Options:</a:t>
            </a:r>
            <a:r>
              <a:rPr sz="1200" b="0" i="0">
                <a:solidFill>
                  <a:srgbClr val="222222"/>
                </a:solidFill>
                <a:latin typeface="Segoe UI"/>
              </a:rPr>
              <a:t> Right to sell (put option) at a predetermined price.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sz="1200">
                <a:solidFill>
                  <a:srgbClr val="222222"/>
                </a:solidFill>
                <a:latin typeface="Segoe UI"/>
              </a:rPr>
              <a:t>4. </a:t>
            </a:r>
            <a:r>
              <a:rPr sz="1200" b="1" i="0">
                <a:solidFill>
                  <a:srgbClr val="222222"/>
                </a:solidFill>
                <a:latin typeface="Segoe UI"/>
              </a:rPr>
              <a:t>Swaps/CFDs:</a:t>
            </a:r>
            <a:r>
              <a:rPr sz="1200" b="0" i="0">
                <a:solidFill>
                  <a:srgbClr val="222222"/>
                </a:solidFill>
                <a:latin typeface="Segoe UI"/>
              </a:rPr>
              <a:t> Contract for Difference: Parties exchange difference in asset prices.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400050" y="304800"/>
            <a:ext cx="7010400" cy="485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400050" y="304800"/>
            <a:ext cx="7010400" cy="485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t" lIns="0" rIns="0" tIns="0" bIns="0">
            <a:spAutoFit/>
          </a:bodyPr>
          <a:lstStyle/>
          <a:p>
            <a:pPr algn="l"/>
            <a:r>
              <a:rPr sz="2800" b="1" i="0">
                <a:solidFill>
                  <a:srgbClr val="14233A"/>
                </a:solidFill>
                <a:latin typeface="Segoe UI"/>
              </a:rPr>
              <a:t>How to Achieve a Short Position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0050" y="866775"/>
            <a:ext cx="7010400" cy="2788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00050" y="866775"/>
            <a:ext cx="7010400" cy="2788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 lIns="0" rIns="0" tIns="0" bIns="0">
            <a:spAutoFit/>
          </a:bodyPr>
          <a:lstStyle/>
          <a:p>
            <a:pPr algn="l"/>
            <a:r>
              <a:rPr sz="1300" b="0" i="0">
                <a:solidFill>
                  <a:srgbClr val="232D3B"/>
                </a:solidFill>
                <a:latin typeface="Segoe UI"/>
              </a:rPr>
              <a:t>Multiple financial instruments and strategies allow investors to gain short exposure to assets: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00050" y="3314700"/>
            <a:ext cx="7010400" cy="666750"/>
          </a:xfrm>
          <a:prstGeom prst="roundRect">
            <a:avLst>
              <a:gd name="adj" fmla="val 10000"/>
            </a:avLst>
          </a:prstGeom>
          <a:solidFill>
            <a:srgbClr val="F4F7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400050" y="3314700"/>
            <a:ext cx="47625" cy="666750"/>
          </a:xfrm>
          <a:prstGeom prst="rect">
            <a:avLst/>
          </a:prstGeom>
          <a:solidFill>
            <a:srgbClr val="1D5D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400050" y="3314700"/>
            <a:ext cx="7010400" cy="6667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 lIns="171450" rIns="171450" tIns="133350" bIns="133350">
            <a:spAutoFit/>
          </a:bodyPr>
          <a:lstStyle/>
          <a:p>
            <a:pPr algn="l"/>
            <a:r>
              <a:rPr sz="1200" b="1" i="0">
                <a:solidFill>
                  <a:srgbClr val="193459"/>
                </a:solidFill>
                <a:latin typeface="Segoe UI"/>
              </a:rPr>
              <a:t>Key Point:</a:t>
            </a:r>
            <a:r>
              <a:rPr sz="1200" b="0" i="0">
                <a:solidFill>
                  <a:srgbClr val="193459"/>
                </a:solidFill>
                <a:latin typeface="Segoe UI"/>
              </a:rPr>
              <a:t> Short positions are not limited to physical assets, but can be synthetically created with derivatives.</a:t>
            </a:r>
          </a:p>
        </p:txBody>
      </p:sp>
      <p:pic>
        <p:nvPicPr>
          <p:cNvPr id="16" name="Picture 15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2021967"/>
            <a:ext cx="457200" cy="457200"/>
          </a:xfrm>
          <a:prstGeom prst="rect">
            <a:avLst/>
          </a:prstGeom>
          <a:effectLst/>
        </p:spPr>
      </p:pic>
      <p:pic>
        <p:nvPicPr>
          <p:cNvPr id="17" name="Picture 16" descr="temp_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988" y="2021967"/>
            <a:ext cx="457200" cy="457200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0" y="0"/>
            <a:ext cx="7810500" cy="4572000"/>
          </a:xfrm>
          <a:prstGeom prst="roundRect">
            <a:avLst>
              <a:gd name="adj" fmla="val 2916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400050" y="1038225"/>
            <a:ext cx="7010400" cy="11525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1781175" y="1038225"/>
            <a:ext cx="4148423" cy="11525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400050" y="1133475"/>
            <a:ext cx="1209675" cy="9620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101048" y="1504950"/>
            <a:ext cx="1309402" cy="2190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2009775" y="1114425"/>
            <a:ext cx="3924300" cy="10001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2009775" y="1114425"/>
            <a:ext cx="3924300" cy="100012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t" lIns="381000" rIns="0" tIns="0" bIns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sz="1200">
                <a:solidFill>
                  <a:srgbClr val="222222"/>
                </a:solidFill>
                <a:latin typeface="Arial"/>
              </a:rPr>
              <a:t>• </a:t>
            </a:r>
            <a:r>
              <a:rPr sz="1200" b="0" i="0">
                <a:solidFill>
                  <a:srgbClr val="222222"/>
                </a:solidFill>
                <a:latin typeface="Segoe UI"/>
              </a:rPr>
              <a:t>Borrow asset (e.g., shares) from a lender via broker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sz="1200">
                <a:solidFill>
                  <a:srgbClr val="222222"/>
                </a:solidFill>
                <a:latin typeface="Arial"/>
              </a:rPr>
              <a:t>• </a:t>
            </a:r>
            <a:r>
              <a:rPr sz="1200" b="0" i="0">
                <a:solidFill>
                  <a:srgbClr val="222222"/>
                </a:solidFill>
                <a:latin typeface="Segoe UI"/>
              </a:rPr>
              <a:t>Sell the asset in the open market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sz="1200">
                <a:solidFill>
                  <a:srgbClr val="222222"/>
                </a:solidFill>
                <a:latin typeface="Arial"/>
              </a:rPr>
              <a:t>• </a:t>
            </a:r>
            <a:r>
              <a:rPr sz="1200" b="0" i="0">
                <a:solidFill>
                  <a:srgbClr val="222222"/>
                </a:solidFill>
                <a:latin typeface="Segoe UI"/>
              </a:rPr>
              <a:t>Later, repurchase the asset ("covering the short")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sz="1200">
                <a:solidFill>
                  <a:srgbClr val="222222"/>
                </a:solidFill>
                <a:latin typeface="Arial"/>
              </a:rPr>
              <a:t>• </a:t>
            </a:r>
            <a:r>
              <a:rPr sz="1200" b="0" i="0">
                <a:solidFill>
                  <a:srgbClr val="222222"/>
                </a:solidFill>
                <a:latin typeface="Segoe UI"/>
              </a:rPr>
              <a:t>Return equivalent asset to lender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sz="1200">
                <a:solidFill>
                  <a:srgbClr val="222222"/>
                </a:solidFill>
                <a:latin typeface="Arial"/>
              </a:rPr>
              <a:t>• </a:t>
            </a:r>
            <a:r>
              <a:rPr sz="1200" b="0" i="0">
                <a:solidFill>
                  <a:srgbClr val="222222"/>
                </a:solidFill>
                <a:latin typeface="Segoe UI"/>
              </a:rPr>
              <a:t>Profit = Sell Price – Buy Price (minus fees/dividends)</a:t>
            </a:r>
          </a:p>
        </p:txBody>
      </p:sp>
      <p:sp>
        <p:nvSpPr>
          <p:cNvPr id="9" name="Rectangle 8"/>
          <p:cNvSpPr/>
          <p:nvPr/>
        </p:nvSpPr>
        <p:spPr>
          <a:xfrm>
            <a:off x="400050" y="304800"/>
            <a:ext cx="7010400" cy="485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400050" y="304800"/>
            <a:ext cx="7010400" cy="485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t" lIns="0" rIns="0" tIns="0" bIns="0">
            <a:spAutoFit/>
          </a:bodyPr>
          <a:lstStyle/>
          <a:p>
            <a:pPr algn="l"/>
            <a:r>
              <a:rPr sz="2800" b="1" i="0">
                <a:solidFill>
                  <a:srgbClr val="14233A"/>
                </a:solidFill>
                <a:latin typeface="Segoe UI"/>
              </a:rPr>
              <a:t>Physical Short Selling: Mechanics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00050" y="2381250"/>
            <a:ext cx="7010400" cy="466725"/>
          </a:xfrm>
          <a:prstGeom prst="roundRect">
            <a:avLst>
              <a:gd name="adj" fmla="val 14285"/>
            </a:avLst>
          </a:prstGeom>
          <a:solidFill>
            <a:srgbClr val="F4F7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400050" y="2381250"/>
            <a:ext cx="47625" cy="466725"/>
          </a:xfrm>
          <a:prstGeom prst="rect">
            <a:avLst/>
          </a:prstGeom>
          <a:solidFill>
            <a:srgbClr val="1D5D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400050" y="2381250"/>
            <a:ext cx="7010400" cy="46672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 lIns="171450" rIns="171450" tIns="133350" bIns="133350">
            <a:spAutoFit/>
          </a:bodyPr>
          <a:lstStyle/>
          <a:p>
            <a:pPr algn="l"/>
            <a:r>
              <a:rPr sz="1200" b="0" i="0">
                <a:solidFill>
                  <a:srgbClr val="193459"/>
                </a:solidFill>
                <a:latin typeface="Segoe UI"/>
              </a:rPr>
              <a:t>Fungibility is crucial: Any equivalent asset can be returned, not the exact same one.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00050" y="3114675"/>
            <a:ext cx="7010400" cy="390525"/>
          </a:xfrm>
          <a:prstGeom prst="roundRect">
            <a:avLst>
              <a:gd name="adj" fmla="val 14634"/>
            </a:avLst>
          </a:prstGeom>
          <a:solidFill>
            <a:srgbClr val="FFF8E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400050" y="3114675"/>
            <a:ext cx="38100" cy="390525"/>
          </a:xfrm>
          <a:prstGeom prst="rect">
            <a:avLst/>
          </a:prstGeom>
          <a:solidFill>
            <a:srgbClr val="FFD5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400050" y="3114675"/>
            <a:ext cx="7010400" cy="39052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 lIns="133350" rIns="133350" tIns="95250" bIns="95250">
            <a:spAutoFit/>
          </a:bodyPr>
          <a:lstStyle/>
          <a:p>
            <a:pPr algn="l"/>
            <a:r>
              <a:rPr sz="1100" b="1" i="0">
                <a:solidFill>
                  <a:srgbClr val="8A6D1A"/>
                </a:solidFill>
                <a:latin typeface="Segoe UI"/>
              </a:rPr>
              <a:t>Risk:</a:t>
            </a:r>
            <a:r>
              <a:rPr sz="1100" b="0" i="0">
                <a:solidFill>
                  <a:srgbClr val="8A6D1A"/>
                </a:solidFill>
                <a:latin typeface="Segoe UI"/>
              </a:rPr>
              <a:t> Share prices can rise indefinitely, exposing the short seller to unlimited losses.</a:t>
            </a:r>
          </a:p>
        </p:txBody>
      </p:sp>
      <p:pic>
        <p:nvPicPr>
          <p:cNvPr id="17" name="Picture 16" descr="temp_roun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133475"/>
            <a:ext cx="1209675" cy="923925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0" y="0"/>
            <a:ext cx="7810500" cy="4572000"/>
          </a:xfrm>
          <a:prstGeom prst="roundRect">
            <a:avLst>
              <a:gd name="adj" fmla="val 2916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400050" y="1038225"/>
            <a:ext cx="7010400" cy="19526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590800" y="1038225"/>
            <a:ext cx="2628900" cy="19526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400050" y="1395412"/>
            <a:ext cx="1905000" cy="1238250"/>
          </a:xfrm>
          <a:prstGeom prst="roundRect">
            <a:avLst>
              <a:gd name="adj" fmla="val 7692"/>
            </a:avLst>
          </a:prstGeom>
          <a:solidFill>
            <a:srgbClr val="E8F0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5391150" y="1395412"/>
            <a:ext cx="1905000" cy="1238250"/>
          </a:xfrm>
          <a:prstGeom prst="roundRect">
            <a:avLst>
              <a:gd name="adj" fmla="val 7692"/>
            </a:avLst>
          </a:prstGeom>
          <a:solidFill>
            <a:srgbClr val="E8F0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2819400" y="1114425"/>
            <a:ext cx="2400300" cy="18002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2819400" y="1114425"/>
            <a:ext cx="2400300" cy="180022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t" lIns="381000" rIns="0" tIns="0" bIns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sz="1200">
                <a:solidFill>
                  <a:srgbClr val="222222"/>
                </a:solidFill>
                <a:latin typeface="Arial"/>
              </a:rPr>
              <a:t>• </a:t>
            </a:r>
            <a:r>
              <a:rPr sz="1200" b="1" i="0">
                <a:solidFill>
                  <a:srgbClr val="222222"/>
                </a:solidFill>
                <a:latin typeface="Segoe UI"/>
              </a:rPr>
              <a:t>Futures/Forwards:</a:t>
            </a:r>
            <a:r>
              <a:rPr sz="1200" b="0" i="0">
                <a:solidFill>
                  <a:srgbClr val="222222"/>
                </a:solidFill>
                <a:latin typeface="Segoe UI"/>
              </a:rPr>
              <a:t> Enter contract to sell at future price. Profit if market price drops.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sz="1200">
                <a:solidFill>
                  <a:srgbClr val="222222"/>
                </a:solidFill>
                <a:latin typeface="Arial"/>
              </a:rPr>
              <a:t>• </a:t>
            </a:r>
            <a:r>
              <a:rPr sz="1200" b="1" i="0">
                <a:solidFill>
                  <a:srgbClr val="222222"/>
                </a:solidFill>
                <a:latin typeface="Segoe UI"/>
              </a:rPr>
              <a:t>Options:</a:t>
            </a:r>
            <a:r>
              <a:rPr sz="1200" b="0" i="0">
                <a:solidFill>
                  <a:srgbClr val="222222"/>
                </a:solidFill>
                <a:latin typeface="Segoe UI"/>
              </a:rPr>
              <a:t> Buy put options—right (not obligation) to sell at agreed price.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sz="1200">
                <a:solidFill>
                  <a:srgbClr val="222222"/>
                </a:solidFill>
                <a:latin typeface="Arial"/>
              </a:rPr>
              <a:t>• </a:t>
            </a:r>
            <a:r>
              <a:rPr sz="1200" b="1" i="0">
                <a:solidFill>
                  <a:srgbClr val="222222"/>
                </a:solidFill>
                <a:latin typeface="Segoe UI"/>
              </a:rPr>
              <a:t>Swaps/CFDs:</a:t>
            </a:r>
            <a:r>
              <a:rPr sz="1200" b="0" i="0">
                <a:solidFill>
                  <a:srgbClr val="222222"/>
                </a:solidFill>
                <a:latin typeface="Segoe UI"/>
              </a:rPr>
              <a:t> Agree to pay/receive the difference in price movements.</a:t>
            </a:r>
          </a:p>
        </p:txBody>
      </p:sp>
      <p:sp>
        <p:nvSpPr>
          <p:cNvPr id="9" name="Rectangle 8"/>
          <p:cNvSpPr/>
          <p:nvPr/>
        </p:nvSpPr>
        <p:spPr>
          <a:xfrm>
            <a:off x="400050" y="304800"/>
            <a:ext cx="7010400" cy="485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400050" y="304800"/>
            <a:ext cx="7010400" cy="485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t" lIns="0" rIns="0" tIns="0" bIns="0">
            <a:spAutoFit/>
          </a:bodyPr>
          <a:lstStyle/>
          <a:p>
            <a:pPr algn="l"/>
            <a:r>
              <a:rPr sz="2800" b="1" i="0">
                <a:solidFill>
                  <a:srgbClr val="14233A"/>
                </a:solidFill>
                <a:latin typeface="Segoe UI"/>
              </a:rPr>
              <a:t>Shorting with Derivatives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00050" y="3181350"/>
            <a:ext cx="7010400" cy="466725"/>
          </a:xfrm>
          <a:prstGeom prst="roundRect">
            <a:avLst>
              <a:gd name="adj" fmla="val 14285"/>
            </a:avLst>
          </a:prstGeom>
          <a:solidFill>
            <a:srgbClr val="F4F7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400050" y="3181350"/>
            <a:ext cx="47625" cy="466725"/>
          </a:xfrm>
          <a:prstGeom prst="rect">
            <a:avLst/>
          </a:prstGeom>
          <a:solidFill>
            <a:srgbClr val="1D5D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400050" y="3181350"/>
            <a:ext cx="7010400" cy="46672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 lIns="171450" rIns="171450" tIns="133350" bIns="133350">
            <a:spAutoFit/>
          </a:bodyPr>
          <a:lstStyle/>
          <a:p>
            <a:pPr algn="l"/>
            <a:r>
              <a:rPr sz="1200" b="0" i="0">
                <a:solidFill>
                  <a:srgbClr val="193459"/>
                </a:solidFill>
                <a:latin typeface="Segoe UI"/>
              </a:rPr>
              <a:t>Derivatives allow for </a:t>
            </a:r>
            <a:r>
              <a:rPr sz="1200" b="1" i="0">
                <a:solidFill>
                  <a:srgbClr val="193459"/>
                </a:solidFill>
                <a:latin typeface="Segoe UI"/>
              </a:rPr>
              <a:t>synthetic short positions</a:t>
            </a:r>
            <a:r>
              <a:rPr sz="1200" b="0" i="0">
                <a:solidFill>
                  <a:srgbClr val="193459"/>
                </a:solidFill>
                <a:latin typeface="Segoe UI"/>
              </a:rPr>
              <a:t>—no need to borrow the underlying asset.</a:t>
            </a:r>
          </a:p>
        </p:txBody>
      </p:sp>
      <p:pic>
        <p:nvPicPr>
          <p:cNvPr id="14" name="Picture 1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1747838"/>
            <a:ext cx="533400" cy="533400"/>
          </a:xfrm>
          <a:prstGeom prst="rect">
            <a:avLst/>
          </a:prstGeom>
          <a:effectLst/>
        </p:spPr>
      </p:pic>
      <p:pic>
        <p:nvPicPr>
          <p:cNvPr id="15" name="Picture 14" descr="temp_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475" y="1757362"/>
            <a:ext cx="514350" cy="514350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0" y="0"/>
            <a:ext cx="7810500" cy="4572000"/>
          </a:xfrm>
          <a:prstGeom prst="roundRect">
            <a:avLst>
              <a:gd name="adj" fmla="val 2916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400050" y="1038225"/>
            <a:ext cx="7010400" cy="15102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1733550" y="1038225"/>
            <a:ext cx="4343400" cy="15102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400050" y="1174242"/>
            <a:ext cx="1047750" cy="1238250"/>
          </a:xfrm>
          <a:prstGeom prst="roundRect">
            <a:avLst>
              <a:gd name="adj" fmla="val 9090"/>
            </a:avLst>
          </a:prstGeom>
          <a:solidFill>
            <a:srgbClr val="E8F0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6248400" y="1174242"/>
            <a:ext cx="1047750" cy="1238250"/>
          </a:xfrm>
          <a:prstGeom prst="roundRect">
            <a:avLst>
              <a:gd name="adj" fmla="val 9090"/>
            </a:avLst>
          </a:prstGeom>
          <a:solidFill>
            <a:srgbClr val="E8F0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1962150" y="1676400"/>
            <a:ext cx="4114800" cy="8001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962150" y="1676400"/>
            <a:ext cx="4114800" cy="8001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t" lIns="381000" rIns="0" tIns="0" bIns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sz="1200">
                <a:solidFill>
                  <a:srgbClr val="222222"/>
                </a:solidFill>
                <a:latin typeface="Arial"/>
              </a:rPr>
              <a:t>• </a:t>
            </a:r>
            <a:r>
              <a:rPr sz="1200" b="0" i="0">
                <a:solidFill>
                  <a:srgbClr val="222222"/>
                </a:solidFill>
                <a:latin typeface="Segoe UI"/>
              </a:rPr>
              <a:t>If losses grow, more margin ("margin call") may be required.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sz="1200">
                <a:solidFill>
                  <a:srgbClr val="222222"/>
                </a:solidFill>
                <a:latin typeface="Arial"/>
              </a:rPr>
              <a:t>• </a:t>
            </a:r>
            <a:r>
              <a:rPr sz="1200" b="0" i="0">
                <a:solidFill>
                  <a:srgbClr val="222222"/>
                </a:solidFill>
                <a:latin typeface="Segoe UI"/>
              </a:rPr>
              <a:t>Failure to post margin can result in forced closing ("liquidation") of the position.</a:t>
            </a:r>
          </a:p>
        </p:txBody>
      </p:sp>
      <p:sp>
        <p:nvSpPr>
          <p:cNvPr id="9" name="Rectangle 8"/>
          <p:cNvSpPr/>
          <p:nvPr/>
        </p:nvSpPr>
        <p:spPr>
          <a:xfrm>
            <a:off x="400050" y="304800"/>
            <a:ext cx="7010400" cy="485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400050" y="304800"/>
            <a:ext cx="7010400" cy="485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t" lIns="0" rIns="0" tIns="0" bIns="0">
            <a:spAutoFit/>
          </a:bodyPr>
          <a:lstStyle/>
          <a:p>
            <a:pPr algn="l"/>
            <a:r>
              <a:rPr sz="2800" b="1" i="0">
                <a:solidFill>
                  <a:srgbClr val="14233A"/>
                </a:solidFill>
                <a:latin typeface="Segoe UI"/>
              </a:rPr>
              <a:t>Margin &amp; Risk Management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733550" y="1038225"/>
            <a:ext cx="4343400" cy="5619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733550" y="1038225"/>
            <a:ext cx="4343400" cy="5619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 lIns="0" rIns="0" tIns="0" bIns="0">
            <a:spAutoFit/>
          </a:bodyPr>
          <a:lstStyle/>
          <a:p>
            <a:pPr algn="l"/>
            <a:r>
              <a:rPr sz="1300" b="1" i="0">
                <a:solidFill>
                  <a:srgbClr val="232D3B"/>
                </a:solidFill>
                <a:latin typeface="Segoe UI"/>
              </a:rPr>
              <a:t>Short sellers must post margin (collateral) to brokers or counterparties to cover potential losses.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00050" y="2743200"/>
            <a:ext cx="7010400" cy="666750"/>
          </a:xfrm>
          <a:prstGeom prst="roundRect">
            <a:avLst>
              <a:gd name="adj" fmla="val 10000"/>
            </a:avLst>
          </a:prstGeom>
          <a:solidFill>
            <a:srgbClr val="F4F7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400050" y="2743200"/>
            <a:ext cx="47625" cy="666750"/>
          </a:xfrm>
          <a:prstGeom prst="rect">
            <a:avLst/>
          </a:prstGeom>
          <a:solidFill>
            <a:srgbClr val="1D5D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400050" y="2743200"/>
            <a:ext cx="7010400" cy="6667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 lIns="171450" rIns="171450" tIns="133350" bIns="133350">
            <a:spAutoFit/>
          </a:bodyPr>
          <a:lstStyle/>
          <a:p>
            <a:pPr algn="l"/>
            <a:r>
              <a:rPr sz="1200" b="1" i="0">
                <a:solidFill>
                  <a:srgbClr val="193459"/>
                </a:solidFill>
                <a:latin typeface="Segoe UI"/>
              </a:rPr>
              <a:t>Unlimited Loss:</a:t>
            </a:r>
            <a:r>
              <a:rPr sz="1200" b="0" i="0">
                <a:solidFill>
                  <a:srgbClr val="193459"/>
                </a:solidFill>
                <a:latin typeface="Segoe UI"/>
              </a:rPr>
              <a:t> Since asset prices can rise without bound, the risk in short selling can exceed the original investment.</a:t>
            </a:r>
          </a:p>
        </p:txBody>
      </p:sp>
      <p:pic>
        <p:nvPicPr>
          <p:cNvPr id="16" name="Picture 15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5" y="1583817"/>
            <a:ext cx="419100" cy="419100"/>
          </a:xfrm>
          <a:prstGeom prst="rect">
            <a:avLst/>
          </a:prstGeom>
          <a:effectLst/>
        </p:spPr>
      </p:pic>
      <p:pic>
        <p:nvPicPr>
          <p:cNvPr id="17" name="Picture 16" descr="temp_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725" y="1583817"/>
            <a:ext cx="419100" cy="419100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0" y="0"/>
            <a:ext cx="7810500" cy="4572000"/>
          </a:xfrm>
          <a:prstGeom prst="roundRect">
            <a:avLst>
              <a:gd name="adj" fmla="val 2916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400050" y="866775"/>
            <a:ext cx="7010400" cy="15049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00050" y="866775"/>
            <a:ext cx="5324475" cy="15049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628650" y="942975"/>
            <a:ext cx="5095875" cy="6000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628650" y="942975"/>
            <a:ext cx="5095875" cy="6000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t" lIns="381000" rIns="0" tIns="0" bIns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sz="1200">
                <a:solidFill>
                  <a:srgbClr val="222222"/>
                </a:solidFill>
                <a:latin typeface="Arial"/>
              </a:rPr>
              <a:t>• </a:t>
            </a:r>
            <a:r>
              <a:rPr sz="1200" b="0" i="0">
                <a:solidFill>
                  <a:srgbClr val="222222"/>
                </a:solidFill>
                <a:latin typeface="Segoe UI"/>
              </a:rPr>
              <a:t>Most common in </a:t>
            </a:r>
            <a:r>
              <a:rPr sz="1200" b="1" i="0">
                <a:solidFill>
                  <a:srgbClr val="222222"/>
                </a:solidFill>
                <a:latin typeface="Segoe UI"/>
              </a:rPr>
              <a:t>public securities</a:t>
            </a:r>
            <a:r>
              <a:rPr sz="1200" b="0" i="0">
                <a:solidFill>
                  <a:srgbClr val="222222"/>
                </a:solidFill>
                <a:latin typeface="Segoe UI"/>
              </a:rPr>
              <a:t>, </a:t>
            </a:r>
            <a:r>
              <a:rPr sz="1200" b="1" i="0">
                <a:solidFill>
                  <a:srgbClr val="222222"/>
                </a:solidFill>
                <a:latin typeface="Segoe UI"/>
              </a:rPr>
              <a:t>futures</a:t>
            </a:r>
            <a:r>
              <a:rPr sz="1200" b="0" i="0">
                <a:solidFill>
                  <a:srgbClr val="222222"/>
                </a:solidFill>
                <a:latin typeface="Segoe UI"/>
              </a:rPr>
              <a:t>, and </a:t>
            </a:r>
            <a:r>
              <a:rPr sz="1200" b="1" i="0">
                <a:solidFill>
                  <a:srgbClr val="222222"/>
                </a:solidFill>
                <a:latin typeface="Segoe UI"/>
              </a:rPr>
              <a:t>currency</a:t>
            </a:r>
            <a:r>
              <a:rPr sz="1200" b="0" i="0">
                <a:solidFill>
                  <a:srgbClr val="222222"/>
                </a:solidFill>
                <a:latin typeface="Segoe UI"/>
              </a:rPr>
              <a:t> markets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sz="1200">
                <a:solidFill>
                  <a:srgbClr val="222222"/>
                </a:solidFill>
                <a:latin typeface="Arial"/>
              </a:rPr>
              <a:t>• </a:t>
            </a:r>
            <a:r>
              <a:rPr sz="1200" b="0" i="0">
                <a:solidFill>
                  <a:srgbClr val="222222"/>
                </a:solidFill>
                <a:latin typeface="Segoe UI"/>
              </a:rPr>
              <a:t>Requires liquid, fungible assets for efficient execution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sz="1200">
                <a:solidFill>
                  <a:srgbClr val="222222"/>
                </a:solidFill>
                <a:latin typeface="Arial"/>
              </a:rPr>
              <a:t>• </a:t>
            </a:r>
            <a:r>
              <a:rPr sz="1200" b="0" i="0">
                <a:solidFill>
                  <a:srgbClr val="222222"/>
                </a:solidFill>
                <a:latin typeface="Segoe UI"/>
              </a:rPr>
              <a:t>Uncommon in illiquid or unique assets</a:t>
            </a:r>
          </a:p>
        </p:txBody>
      </p:sp>
      <p:sp>
        <p:nvSpPr>
          <p:cNvPr id="7" name="Rectangle 6"/>
          <p:cNvSpPr/>
          <p:nvPr/>
        </p:nvSpPr>
        <p:spPr>
          <a:xfrm>
            <a:off x="400050" y="304800"/>
            <a:ext cx="7010400" cy="485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00050" y="304800"/>
            <a:ext cx="7010400" cy="485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t" lIns="0" rIns="0" tIns="0" bIns="0">
            <a:spAutoFit/>
          </a:bodyPr>
          <a:lstStyle/>
          <a:p>
            <a:pPr algn="l"/>
            <a:r>
              <a:rPr sz="2800" b="1" i="0">
                <a:solidFill>
                  <a:srgbClr val="14233A"/>
                </a:solidFill>
                <a:latin typeface="Segoe UI"/>
              </a:rPr>
              <a:t>Short Selling in the Markets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00050" y="1714500"/>
            <a:ext cx="5324475" cy="466725"/>
          </a:xfrm>
          <a:prstGeom prst="roundRect">
            <a:avLst>
              <a:gd name="adj" fmla="val 14285"/>
            </a:avLst>
          </a:prstGeom>
          <a:solidFill>
            <a:srgbClr val="F4F7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400050" y="1714500"/>
            <a:ext cx="47625" cy="466725"/>
          </a:xfrm>
          <a:prstGeom prst="rect">
            <a:avLst/>
          </a:prstGeom>
          <a:solidFill>
            <a:srgbClr val="1D5DB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00050" y="1714500"/>
            <a:ext cx="5324475" cy="46672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 lIns="171450" rIns="171450" tIns="133350" bIns="133350">
            <a:spAutoFit/>
          </a:bodyPr>
          <a:lstStyle/>
          <a:p>
            <a:pPr algn="l"/>
            <a:r>
              <a:rPr sz="1200" b="1" i="0">
                <a:solidFill>
                  <a:srgbClr val="193459"/>
                </a:solidFill>
                <a:latin typeface="Segoe UI"/>
              </a:rPr>
              <a:t>Liquidity</a:t>
            </a:r>
            <a:r>
              <a:rPr sz="1200" b="0" i="0">
                <a:solidFill>
                  <a:srgbClr val="193459"/>
                </a:solidFill>
                <a:latin typeface="Segoe UI"/>
              </a:rPr>
              <a:t> and </a:t>
            </a:r>
            <a:r>
              <a:rPr sz="1200" b="1" i="0">
                <a:solidFill>
                  <a:srgbClr val="193459"/>
                </a:solidFill>
                <a:latin typeface="Segoe UI"/>
              </a:rPr>
              <a:t>fungibility</a:t>
            </a:r>
            <a:r>
              <a:rPr sz="1200" b="0" i="0">
                <a:solidFill>
                  <a:srgbClr val="193459"/>
                </a:solidFill>
                <a:latin typeface="Segoe UI"/>
              </a:rPr>
              <a:t> are critical for effective short selling.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00050" y="2562225"/>
            <a:ext cx="7010400" cy="628650"/>
          </a:xfrm>
          <a:prstGeom prst="roundRect">
            <a:avLst>
              <a:gd name="adj" fmla="val 10606"/>
            </a:avLst>
          </a:prstGeom>
          <a:solidFill>
            <a:srgbClr val="E9F7E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400050" y="2562225"/>
            <a:ext cx="47625" cy="628650"/>
          </a:xfrm>
          <a:prstGeom prst="rect">
            <a:avLst/>
          </a:prstGeom>
          <a:solidFill>
            <a:srgbClr val="43B5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400050" y="2562225"/>
            <a:ext cx="7010400" cy="6286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 lIns="152400" rIns="152400" tIns="114300" bIns="114300">
            <a:spAutoFit/>
          </a:bodyPr>
          <a:lstStyle/>
          <a:p>
            <a:pPr algn="l"/>
            <a:r>
              <a:rPr sz="1200" b="1" i="0">
                <a:solidFill>
                  <a:srgbClr val="1A5D49"/>
                </a:solidFill>
                <a:latin typeface="Segoe UI"/>
              </a:rPr>
              <a:t>Short sellers must be confident:</a:t>
            </a:r>
            <a:r>
              <a:rPr sz="1200" b="0" i="0">
                <a:solidFill>
                  <a:srgbClr val="1A5D49"/>
                </a:solidFill>
                <a:latin typeface="Segoe UI"/>
              </a:rPr>
              <a:t> they can repurchase and return the asset at market price when closing the position.</a:t>
            </a:r>
          </a:p>
        </p:txBody>
      </p:sp>
      <p:pic>
        <p:nvPicPr>
          <p:cNvPr id="15" name="Picture 14" descr="temp_roun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025" y="866775"/>
            <a:ext cx="1495425" cy="1304925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0" y="0"/>
            <a:ext cx="7810500" cy="4572000"/>
          </a:xfrm>
          <a:prstGeom prst="roundRect">
            <a:avLst>
              <a:gd name="adj" fmla="val 2916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400050" y="1038225"/>
            <a:ext cx="7010400" cy="167078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590800" y="1038225"/>
            <a:ext cx="2628900" cy="15469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400050" y="1254442"/>
            <a:ext cx="1905000" cy="1238250"/>
          </a:xfrm>
          <a:prstGeom prst="roundRect">
            <a:avLst>
              <a:gd name="adj" fmla="val 7692"/>
            </a:avLst>
          </a:prstGeom>
          <a:solidFill>
            <a:srgbClr val="E8F0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5391150" y="1254442"/>
            <a:ext cx="1905000" cy="1238250"/>
          </a:xfrm>
          <a:prstGeom prst="roundRect">
            <a:avLst>
              <a:gd name="adj" fmla="val 7692"/>
            </a:avLst>
          </a:prstGeom>
          <a:solidFill>
            <a:srgbClr val="E8F0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ounded Rectangle 6"/>
          <p:cNvSpPr/>
          <p:nvPr/>
        </p:nvSpPr>
        <p:spPr>
          <a:xfrm>
            <a:off x="2171700" y="2880455"/>
            <a:ext cx="3467100" cy="1619250"/>
          </a:xfrm>
          <a:prstGeom prst="roundRect">
            <a:avLst>
              <a:gd name="adj" fmla="val 7058"/>
            </a:avLst>
          </a:prstGeom>
          <a:solidFill>
            <a:srgbClr val="F4F7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2819400" y="1114425"/>
            <a:ext cx="2400300" cy="13906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2819400" y="1114425"/>
            <a:ext cx="2400300" cy="139065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t" lIns="381000" rIns="0" tIns="0" bIns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sz="1300">
                <a:solidFill>
                  <a:srgbClr val="232D3B"/>
                </a:solidFill>
                <a:latin typeface="Arial"/>
              </a:rPr>
              <a:t>• </a:t>
            </a:r>
            <a:r>
              <a:rPr sz="1300" b="1" i="0">
                <a:solidFill>
                  <a:srgbClr val="232D3B"/>
                </a:solidFill>
                <a:latin typeface="Segoe UI"/>
              </a:rPr>
              <a:t>Speculation:</a:t>
            </a:r>
            <a:r>
              <a:rPr sz="1300" b="0" i="0">
                <a:solidFill>
                  <a:srgbClr val="232D3B"/>
                </a:solidFill>
                <a:latin typeface="Segoe UI"/>
              </a:rPr>
              <a:t> Profit from overvalued assets by anticipating price declines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sz="1300">
                <a:solidFill>
                  <a:srgbClr val="232D3B"/>
                </a:solidFill>
                <a:latin typeface="Arial"/>
              </a:rPr>
              <a:t>• </a:t>
            </a:r>
            <a:r>
              <a:rPr sz="1300" b="1" i="0">
                <a:solidFill>
                  <a:srgbClr val="232D3B"/>
                </a:solidFill>
                <a:latin typeface="Segoe UI"/>
              </a:rPr>
              <a:t>Hedging:</a:t>
            </a:r>
            <a:r>
              <a:rPr sz="1300" b="0" i="0">
                <a:solidFill>
                  <a:srgbClr val="232D3B"/>
                </a:solidFill>
                <a:latin typeface="Segoe UI"/>
              </a:rPr>
              <a:t> Offset risk in a long position or portfolio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0050" y="304800"/>
            <a:ext cx="7010400" cy="485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00050" y="304800"/>
            <a:ext cx="7010400" cy="485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t" lIns="0" rIns="0" tIns="0" bIns="0">
            <a:spAutoFit/>
          </a:bodyPr>
          <a:lstStyle/>
          <a:p>
            <a:pPr algn="l"/>
            <a:r>
              <a:rPr sz="2800" b="1" i="0">
                <a:solidFill>
                  <a:srgbClr val="14233A"/>
                </a:solidFill>
                <a:latin typeface="Segoe UI"/>
              </a:rPr>
              <a:t>Why Sell Short? Objectives &amp; Use Cases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48700" y="2994755"/>
            <a:ext cx="2713101" cy="200025"/>
          </a:xfrm>
          <a:prstGeom prst="rect">
            <a:avLst/>
          </a:prstGeom>
          <a:solidFill>
            <a:srgbClr val="F4F7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2548700" y="2994755"/>
            <a:ext cx="2713101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 lIns="0" rIns="0" tIns="0" bIns="0">
            <a:spAutoFit/>
          </a:bodyPr>
          <a:lstStyle/>
          <a:p>
            <a:pPr algn="l"/>
            <a:r>
              <a:rPr sz="1100" b="0" i="0">
                <a:solidFill>
                  <a:srgbClr val="1D5DBF"/>
                </a:solidFill>
                <a:latin typeface="Segoe UI"/>
              </a:rPr>
              <a:t>Short Selling Objectives (by % of usage)</a:t>
            </a:r>
          </a:p>
        </p:txBody>
      </p:sp>
      <p:pic>
        <p:nvPicPr>
          <p:cNvPr id="14" name="Picture 1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644968"/>
            <a:ext cx="457200" cy="457200"/>
          </a:xfrm>
          <a:prstGeom prst="rect">
            <a:avLst/>
          </a:prstGeom>
          <a:effectLst/>
        </p:spPr>
      </p:pic>
      <p:pic>
        <p:nvPicPr>
          <p:cNvPr id="15" name="Picture 14" descr="temp_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0" y="1644968"/>
            <a:ext cx="457200" cy="457200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0" y="0"/>
            <a:ext cx="7810500" cy="4572000"/>
          </a:xfrm>
          <a:prstGeom prst="roundRect">
            <a:avLst>
              <a:gd name="adj" fmla="val 2916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400050" y="1038225"/>
            <a:ext cx="7010400" cy="11525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00050" y="1038225"/>
            <a:ext cx="609600" cy="762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1181100" y="1038225"/>
            <a:ext cx="5486400" cy="11525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38950" y="1038225"/>
            <a:ext cx="571500" cy="723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ounded Rectangle 6"/>
          <p:cNvSpPr/>
          <p:nvPr/>
        </p:nvSpPr>
        <p:spPr>
          <a:xfrm>
            <a:off x="2171700" y="2286000"/>
            <a:ext cx="3467100" cy="1981200"/>
          </a:xfrm>
          <a:prstGeom prst="roundRect">
            <a:avLst>
              <a:gd name="adj" fmla="val 5769"/>
            </a:avLst>
          </a:prstGeom>
          <a:solidFill>
            <a:srgbClr val="F4F7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1409700" y="1114425"/>
            <a:ext cx="5257800" cy="10001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409700" y="1114425"/>
            <a:ext cx="5257800" cy="100012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t" lIns="381000" rIns="0" tIns="0" bIns="0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sz="1200">
                <a:solidFill>
                  <a:srgbClr val="222222"/>
                </a:solidFill>
                <a:latin typeface="Segoe UI"/>
              </a:rPr>
              <a:t>1. </a:t>
            </a:r>
            <a:r>
              <a:rPr sz="1200" b="0" i="0">
                <a:solidFill>
                  <a:srgbClr val="222222"/>
                </a:solidFill>
                <a:latin typeface="Segoe UI"/>
              </a:rPr>
              <a:t>ACME Inc. shares at </a:t>
            </a:r>
            <a:r>
              <a:rPr sz="1200" b="1" i="0">
                <a:solidFill>
                  <a:srgbClr val="1D5DBF"/>
                </a:solidFill>
                <a:latin typeface="Segoe UI"/>
              </a:rPr>
              <a:t>$10</a:t>
            </a:r>
            <a:r>
              <a:rPr sz="1200" b="0" i="0">
                <a:solidFill>
                  <a:srgbClr val="222222"/>
                </a:solidFill>
                <a:latin typeface="Segoe UI"/>
              </a:rPr>
              <a:t> per share.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sz="1200">
                <a:solidFill>
                  <a:srgbClr val="222222"/>
                </a:solidFill>
                <a:latin typeface="Segoe UI"/>
              </a:rPr>
              <a:t>2. </a:t>
            </a:r>
            <a:r>
              <a:rPr sz="1200" b="0" i="0">
                <a:solidFill>
                  <a:srgbClr val="222222"/>
                </a:solidFill>
                <a:latin typeface="Segoe UI"/>
              </a:rPr>
              <a:t>Short seller borrows </a:t>
            </a:r>
            <a:r>
              <a:rPr sz="1200" b="1" i="0">
                <a:solidFill>
                  <a:srgbClr val="1D5DBF"/>
                </a:solidFill>
                <a:latin typeface="Segoe UI"/>
              </a:rPr>
              <a:t>100 shares</a:t>
            </a:r>
            <a:r>
              <a:rPr sz="1200" b="0" i="0">
                <a:solidFill>
                  <a:srgbClr val="222222"/>
                </a:solidFill>
                <a:latin typeface="Segoe UI"/>
              </a:rPr>
              <a:t>, sells for </a:t>
            </a:r>
            <a:r>
              <a:rPr sz="1200" b="1" i="0">
                <a:solidFill>
                  <a:srgbClr val="1D5DBF"/>
                </a:solidFill>
                <a:latin typeface="Segoe UI"/>
              </a:rPr>
              <a:t>$1,000</a:t>
            </a:r>
            <a:r>
              <a:rPr sz="1200" b="0" i="0">
                <a:solidFill>
                  <a:srgbClr val="222222"/>
                </a:solidFill>
                <a:latin typeface="Segoe UI"/>
              </a:rPr>
              <a:t>.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sz="1200">
                <a:solidFill>
                  <a:srgbClr val="222222"/>
                </a:solidFill>
                <a:latin typeface="Segoe UI"/>
              </a:rPr>
              <a:t>3. </a:t>
            </a:r>
            <a:r>
              <a:rPr sz="1200" b="0" i="0">
                <a:solidFill>
                  <a:srgbClr val="222222"/>
                </a:solidFill>
                <a:latin typeface="Segoe UI"/>
              </a:rPr>
              <a:t>Price falls to </a:t>
            </a:r>
            <a:r>
              <a:rPr sz="1200" b="1" i="0">
                <a:solidFill>
                  <a:srgbClr val="1D5DBF"/>
                </a:solidFill>
                <a:latin typeface="Segoe UI"/>
              </a:rPr>
              <a:t>$8</a:t>
            </a:r>
            <a:r>
              <a:rPr sz="1200" b="0" i="0">
                <a:solidFill>
                  <a:srgbClr val="222222"/>
                </a:solidFill>
                <a:latin typeface="Segoe UI"/>
              </a:rPr>
              <a:t> per share.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sz="1200">
                <a:solidFill>
                  <a:srgbClr val="222222"/>
                </a:solidFill>
                <a:latin typeface="Segoe UI"/>
              </a:rPr>
              <a:t>4. </a:t>
            </a:r>
            <a:r>
              <a:rPr sz="1200" b="0" i="0">
                <a:solidFill>
                  <a:srgbClr val="222222"/>
                </a:solidFill>
                <a:latin typeface="Segoe UI"/>
              </a:rPr>
              <a:t>Buys 100 shares for </a:t>
            </a:r>
            <a:r>
              <a:rPr sz="1200" b="1" i="0">
                <a:solidFill>
                  <a:srgbClr val="1D5DBF"/>
                </a:solidFill>
                <a:latin typeface="Segoe UI"/>
              </a:rPr>
              <a:t>$800</a:t>
            </a:r>
            <a:r>
              <a:rPr sz="1200" b="0" i="0">
                <a:solidFill>
                  <a:srgbClr val="222222"/>
                </a:solidFill>
                <a:latin typeface="Segoe UI"/>
              </a:rPr>
              <a:t> to cover.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sz="1200">
                <a:solidFill>
                  <a:srgbClr val="222222"/>
                </a:solidFill>
                <a:latin typeface="Segoe UI"/>
              </a:rPr>
              <a:t>5. </a:t>
            </a:r>
            <a:r>
              <a:rPr sz="1200" b="0" i="0">
                <a:solidFill>
                  <a:srgbClr val="222222"/>
                </a:solidFill>
                <a:latin typeface="Segoe UI"/>
              </a:rPr>
              <a:t>Returns shares to lender. </a:t>
            </a:r>
            <a:r>
              <a:rPr sz="1200" b="1" i="0">
                <a:solidFill>
                  <a:srgbClr val="43B57C"/>
                </a:solidFill>
                <a:latin typeface="Segoe UI"/>
              </a:rPr>
              <a:t>Profit: $200 (minus fees)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0050" y="304800"/>
            <a:ext cx="7010400" cy="485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400050" y="304800"/>
            <a:ext cx="7010400" cy="48577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t" lIns="0" rIns="0" tIns="0" bIns="0">
            <a:spAutoFit/>
          </a:bodyPr>
          <a:lstStyle/>
          <a:p>
            <a:pPr algn="l"/>
            <a:r>
              <a:rPr sz="2800" b="1" i="0">
                <a:solidFill>
                  <a:srgbClr val="14233A"/>
                </a:solidFill>
                <a:latin typeface="Segoe UI"/>
              </a:rPr>
              <a:t>Worked Example: Profitable Short Sale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33522" y="2400300"/>
            <a:ext cx="1743266" cy="200025"/>
          </a:xfrm>
          <a:prstGeom prst="rect">
            <a:avLst/>
          </a:prstGeom>
          <a:solidFill>
            <a:srgbClr val="F4F7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3033522" y="2400300"/>
            <a:ext cx="1743266" cy="20002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anchor="ctr" lIns="0" rIns="0" tIns="0" bIns="0">
            <a:spAutoFit/>
          </a:bodyPr>
          <a:lstStyle/>
          <a:p>
            <a:pPr algn="l"/>
            <a:r>
              <a:rPr sz="1100" b="0" i="0">
                <a:solidFill>
                  <a:srgbClr val="1D5DBF"/>
                </a:solidFill>
                <a:latin typeface="Segoe UI"/>
              </a:rPr>
              <a:t>Share Price vs. Profit/Loss</a:t>
            </a:r>
          </a:p>
        </p:txBody>
      </p:sp>
      <p:pic>
        <p:nvPicPr>
          <p:cNvPr id="14" name="Picture 1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152525"/>
            <a:ext cx="609600" cy="609600"/>
          </a:xfrm>
          <a:prstGeom prst="rect">
            <a:avLst/>
          </a:prstGeom>
          <a:effectLst/>
        </p:spPr>
      </p:pic>
      <p:pic>
        <p:nvPicPr>
          <p:cNvPr id="15" name="Picture 14" descr="temp_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50" y="1152525"/>
            <a:ext cx="571500" cy="571500"/>
          </a:xfrm>
          <a:prstGeom prst="rect">
            <a:avLst/>
          </a:prstGeom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