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76250" y="476250"/>
            <a:ext cx="11239500" cy="304800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2200" b="1">
                <a:solidFill>
                  <a:srgbClr val="000000"/>
                </a:solidFill>
                <a:latin typeface="InterDisplay-Bold"/>
              </a:defRPr>
            </a:pPr>
            <a:r>
              <a:t>Autonomous Vehicles | Market Map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6250" y="971550"/>
            <a:ext cx="11239500" cy="1504950"/>
          </a:xfrm>
          <a:prstGeom prst="roundRect">
            <a:avLst>
              <a:gd name="adj" fmla="val 75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181100"/>
            <a:ext cx="2857500" cy="504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700" b="1">
                <a:solidFill>
                  <a:srgbClr val="1C1C1C"/>
                </a:solidFill>
                <a:latin typeface="InterDisplay-Bold"/>
              </a:defRPr>
            </a:pPr>
            <a:r>
              <a:t>Integrated Autonomous Vehicle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33800" y="1181100"/>
            <a:ext cx="4724400" cy="2000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400" b="1">
                <a:solidFill>
                  <a:srgbClr val="1C1C1C"/>
                </a:solidFill>
                <a:latin typeface="InterDisplay-Bold"/>
              </a:defRPr>
            </a:pPr>
            <a:r>
              <a:t>OEM Electric Vehicle Platforms</a:t>
            </a:r>
          </a:p>
        </p:txBody>
      </p:sp>
      <p:pic>
        <p:nvPicPr>
          <p:cNvPr id="6" name="Picture 5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5" y="1181100"/>
            <a:ext cx="266700" cy="266700"/>
          </a:xfrm>
          <a:prstGeom prst="rect">
            <a:avLst/>
          </a:prstGeom>
        </p:spPr>
      </p:pic>
      <p:pic>
        <p:nvPicPr>
          <p:cNvPr id="7" name="Picture 6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181100"/>
            <a:ext cx="266700" cy="266700"/>
          </a:xfrm>
          <a:prstGeom prst="rect">
            <a:avLst/>
          </a:prstGeom>
        </p:spPr>
      </p:pic>
      <p:pic>
        <p:nvPicPr>
          <p:cNvPr id="8" name="Picture 7" descr="temp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525" y="1181100"/>
            <a:ext cx="266700" cy="266700"/>
          </a:xfrm>
          <a:prstGeom prst="rect">
            <a:avLst/>
          </a:prstGeom>
        </p:spPr>
      </p:pic>
      <p:pic>
        <p:nvPicPr>
          <p:cNvPr id="9" name="Picture 8" descr="temp_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950" y="1181100"/>
            <a:ext cx="266700" cy="266700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3733800" y="1524000"/>
            <a:ext cx="12001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733800" y="1524000"/>
            <a:ext cx="12001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A5DA0"/>
                </a:solidFill>
                <a:latin typeface="InterDisplay-Regular"/>
              </a:defRPr>
            </a:pPr>
            <a:r>
              <a:t>EV chassis design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010150" y="1524000"/>
            <a:ext cx="14287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10150" y="1524000"/>
            <a:ext cx="14287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A5DA0"/>
                </a:solidFill>
                <a:latin typeface="InterDisplay-Regular"/>
              </a:defRPr>
            </a:pPr>
            <a:r>
              <a:t>Integrated sensor suite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515100" y="1524000"/>
            <a:ext cx="134302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515100" y="1524000"/>
            <a:ext cx="134302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A5DA0"/>
                </a:solidFill>
                <a:latin typeface="InterDisplay-Regular"/>
              </a:defRPr>
            </a:pPr>
            <a:r>
              <a:t>Self-driving hardware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39200" y="1485900"/>
            <a:ext cx="247650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Tesla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82150" y="1485900"/>
            <a:ext cx="228600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Nuro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15550" y="1485900"/>
            <a:ext cx="619125" cy="247650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Faraday Future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068050" y="1485900"/>
            <a:ext cx="190500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NIO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1800225"/>
            <a:ext cx="2857500" cy="3714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100">
                <a:solidFill>
                  <a:srgbClr val="5E6160"/>
                </a:solidFill>
                <a:latin typeface="InterDisplay-Regular"/>
              </a:defRPr>
            </a:pPr>
            <a:r>
              <a:t>Companies building and operating proprietary autonomous fleets and platforms.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33800" y="1885950"/>
            <a:ext cx="189547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3733800" y="1885950"/>
            <a:ext cx="189547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A5DA0"/>
                </a:solidFill>
                <a:latin typeface="InterDisplay-Regular"/>
              </a:defRPr>
            </a:pPr>
            <a:r>
              <a:t>Onboard computing architecture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705475" y="1885950"/>
            <a:ext cx="159067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5705475" y="1885950"/>
            <a:ext cx="159067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A5DA0"/>
                </a:solidFill>
                <a:latin typeface="InterDisplay-Regular"/>
              </a:defRPr>
            </a:pPr>
            <a:r>
              <a:t>Battery system integration</a:t>
            </a:r>
          </a:p>
        </p:txBody>
      </p:sp>
      <p:pic>
        <p:nvPicPr>
          <p:cNvPr id="25" name="Picture 24" descr="temp_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667000"/>
            <a:ext cx="1143000" cy="9334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53000" y="3028950"/>
            <a:ext cx="1066800" cy="2190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1600" b="1">
                <a:solidFill>
                  <a:srgbClr val="000000"/>
                </a:solidFill>
                <a:latin typeface="InterDisplay-Bold"/>
              </a:defRPr>
            </a:pPr>
            <a:r>
              <a:t>Powered by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6250" y="971550"/>
            <a:ext cx="11239500" cy="1695450"/>
          </a:xfrm>
          <a:prstGeom prst="roundRect">
            <a:avLst>
              <a:gd name="adj" fmla="val 75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1181100"/>
            <a:ext cx="2857500" cy="504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700" b="1">
                <a:solidFill>
                  <a:srgbClr val="1C1C1C"/>
                </a:solidFill>
                <a:latin typeface="InterDisplay-Bold"/>
              </a:defRPr>
            </a:pPr>
            <a:r>
              <a:t>Modular AV Software and Sensors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181100"/>
            <a:ext cx="4724400" cy="2000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400" b="1">
                <a:solidFill>
                  <a:srgbClr val="1C1C1C"/>
                </a:solidFill>
                <a:latin typeface="InterDisplay-Bold"/>
              </a:defRPr>
            </a:pPr>
            <a:r>
              <a:t>Autonomous Driving Software</a:t>
            </a:r>
          </a:p>
        </p:txBody>
      </p:sp>
      <p:pic>
        <p:nvPicPr>
          <p:cNvPr id="5" name="Picture 4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5" y="1181100"/>
            <a:ext cx="266700" cy="266700"/>
          </a:xfrm>
          <a:prstGeom prst="rect">
            <a:avLst/>
          </a:prstGeom>
        </p:spPr>
      </p:pic>
      <p:pic>
        <p:nvPicPr>
          <p:cNvPr id="6" name="Picture 5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181100"/>
            <a:ext cx="266700" cy="266700"/>
          </a:xfrm>
          <a:prstGeom prst="rect">
            <a:avLst/>
          </a:prstGeom>
        </p:spPr>
      </p:pic>
      <p:pic>
        <p:nvPicPr>
          <p:cNvPr id="7" name="Picture 6" descr="temp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525" y="1181100"/>
            <a:ext cx="266700" cy="266700"/>
          </a:xfrm>
          <a:prstGeom prst="rect">
            <a:avLst/>
          </a:prstGeom>
        </p:spPr>
      </p:pic>
      <p:pic>
        <p:nvPicPr>
          <p:cNvPr id="8" name="Picture 7" descr="temp_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29950" y="1181100"/>
            <a:ext cx="266700" cy="2667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733800" y="1524000"/>
            <a:ext cx="137160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33800" y="1524000"/>
            <a:ext cx="137160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8665E"/>
                </a:solidFill>
                <a:latin typeface="InterDisplay-Regular"/>
              </a:defRPr>
            </a:pPr>
            <a:r>
              <a:t>Perception algorithms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181600" y="1524000"/>
            <a:ext cx="14287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81600" y="1524000"/>
            <a:ext cx="14287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8665E"/>
                </a:solidFill>
                <a:latin typeface="InterDisplay-Regular"/>
              </a:defRPr>
            </a:pPr>
            <a:r>
              <a:t>Path planning modules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86550" y="1524000"/>
            <a:ext cx="14287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686550" y="1524000"/>
            <a:ext cx="14287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8665E"/>
                </a:solidFill>
                <a:latin typeface="InterDisplay-Regular"/>
              </a:defRPr>
            </a:pPr>
            <a:r>
              <a:t>Sensor fusion software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58250" y="1485900"/>
            <a:ext cx="190500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Oxa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534525" y="1485900"/>
            <a:ext cx="314325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Wayve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25100" y="1485900"/>
            <a:ext cx="200025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Plus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010900" y="1485900"/>
            <a:ext cx="304800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Tier IV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1800225"/>
            <a:ext cx="2857500" cy="5619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100">
                <a:solidFill>
                  <a:srgbClr val="5E6160"/>
                </a:solidFill>
                <a:latin typeface="InterDisplay-Regular"/>
              </a:defRPr>
            </a:pPr>
            <a:r>
              <a:t>Providers of core autonomous software, perception sensors, and validation tools for AV developers.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733800" y="1885950"/>
            <a:ext cx="136207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3733800" y="1885950"/>
            <a:ext cx="136207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8665E"/>
                </a:solidFill>
                <a:latin typeface="InterDisplay-Regular"/>
              </a:defRPr>
            </a:pPr>
            <a:r>
              <a:t>Real-time decisioning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172075" y="1885950"/>
            <a:ext cx="103822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172075" y="1885950"/>
            <a:ext cx="103822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08665E"/>
                </a:solidFill>
                <a:latin typeface="InterDisplay-Regular"/>
              </a:defRPr>
            </a:pPr>
            <a:r>
              <a:t>AI driving stack</a:t>
            </a:r>
          </a:p>
        </p:txBody>
      </p:sp>
      <p:pic>
        <p:nvPicPr>
          <p:cNvPr id="24" name="Picture 23" descr="temp_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857500"/>
            <a:ext cx="1143000" cy="93345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953000" y="3209925"/>
            <a:ext cx="1066800" cy="2190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1600" b="1">
                <a:solidFill>
                  <a:srgbClr val="000000"/>
                </a:solidFill>
                <a:latin typeface="InterDisplay-Bold"/>
              </a:defRPr>
            </a:pPr>
            <a:r>
              <a:t>Powered by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6250" y="971550"/>
            <a:ext cx="11239500" cy="1943100"/>
          </a:xfrm>
          <a:prstGeom prst="roundRect">
            <a:avLst>
              <a:gd name="adj" fmla="val 75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1181100"/>
            <a:ext cx="2857500" cy="7524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700" b="1">
                <a:solidFill>
                  <a:srgbClr val="1C1C1C"/>
                </a:solidFill>
                <a:latin typeface="InterDisplay-Bold"/>
              </a:defRPr>
            </a:pPr>
            <a:r>
              <a:t>Sector-Specific Autonomous Mobility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33800" y="1181100"/>
            <a:ext cx="4724400" cy="2000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400" b="1">
                <a:solidFill>
                  <a:srgbClr val="1C1C1C"/>
                </a:solidFill>
                <a:latin typeface="InterDisplay-Bold"/>
              </a:defRPr>
            </a:pPr>
            <a:r>
              <a:t>Industrial and Warehouse Automation</a:t>
            </a:r>
          </a:p>
        </p:txBody>
      </p:sp>
      <p:pic>
        <p:nvPicPr>
          <p:cNvPr id="5" name="Picture 4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9675" y="1181100"/>
            <a:ext cx="266700" cy="266700"/>
          </a:xfrm>
          <a:prstGeom prst="rect">
            <a:avLst/>
          </a:prstGeom>
        </p:spPr>
      </p:pic>
      <p:pic>
        <p:nvPicPr>
          <p:cNvPr id="6" name="Picture 5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100" y="1181100"/>
            <a:ext cx="266700" cy="266700"/>
          </a:xfrm>
          <a:prstGeom prst="rect">
            <a:avLst/>
          </a:prstGeom>
        </p:spPr>
      </p:pic>
      <p:pic>
        <p:nvPicPr>
          <p:cNvPr id="7" name="Picture 6" descr="temp_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525" y="1181100"/>
            <a:ext cx="266700" cy="266700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3733800" y="1524000"/>
            <a:ext cx="16954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733800" y="1524000"/>
            <a:ext cx="16954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613A30"/>
                </a:solidFill>
                <a:latin typeface="InterDisplay-Regular"/>
              </a:defRPr>
            </a:pPr>
            <a:r>
              <a:t>Autonomous forklift systems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05450" y="1524000"/>
            <a:ext cx="131445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505450" y="1524000"/>
            <a:ext cx="131445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613A30"/>
                </a:solidFill>
                <a:latin typeface="InterDisplay-Regular"/>
              </a:defRPr>
            </a:pPr>
            <a:r>
              <a:t>Yard truck autonomy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896100" y="1524000"/>
            <a:ext cx="1190625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896100" y="1524000"/>
            <a:ext cx="1190625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613A30"/>
                </a:solidFill>
                <a:latin typeface="InterDisplay-Regular"/>
              </a:defRPr>
            </a:pPr>
            <a:r>
              <a:t>Vehicle retrofit kits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648700" y="1485900"/>
            <a:ext cx="619125" cy="247650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Perrone Robotics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82125" y="1485900"/>
            <a:ext cx="619125" cy="247650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Third Wave Automation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306050" y="1485900"/>
            <a:ext cx="238125" cy="12382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800">
                <a:solidFill>
                  <a:srgbClr val="2C2C2C"/>
                </a:solidFill>
                <a:latin typeface="InterDisplay-Bold"/>
              </a:defRPr>
            </a:pPr>
            <a:r>
              <a:t>ISEE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3733800" y="1885950"/>
            <a:ext cx="156210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3733800" y="1885950"/>
            <a:ext cx="156210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613A30"/>
                </a:solidFill>
                <a:latin typeface="InterDisplay-Regular"/>
              </a:defRPr>
            </a:pPr>
            <a:r>
              <a:t>Industrial AGV integration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372100" y="1885950"/>
            <a:ext cx="1143000" cy="285750"/>
          </a:xfrm>
          <a:prstGeom prst="roundRect">
            <a:avLst>
              <a:gd name="adj" fmla="val 60000"/>
            </a:avLst>
          </a:pr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372100" y="1885950"/>
            <a:ext cx="1143000" cy="285750"/>
          </a:xfrm>
          <a:prstGeom prst="rect">
            <a:avLst/>
          </a:prstGeom>
          <a:noFill/>
          <a:ln w="25400"/>
        </p:spPr>
        <p:txBody>
          <a:bodyPr wrap="square" anchor="t" lIns="114300" rIns="114300" tIns="57150" bIns="57150"/>
          <a:lstStyle/>
          <a:p>
            <a:pPr algn="ctr">
              <a:defRPr sz="900">
                <a:solidFill>
                  <a:srgbClr val="613A30"/>
                </a:solidFill>
                <a:latin typeface="InterDisplay-Regular"/>
              </a:defRPr>
            </a:pPr>
            <a:r>
              <a:t>Logistics robotics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2047875"/>
            <a:ext cx="2857500" cy="5619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l">
              <a:defRPr sz="1100">
                <a:solidFill>
                  <a:srgbClr val="5E6160"/>
                </a:solidFill>
                <a:latin typeface="InterDisplay-Regular"/>
              </a:defRPr>
            </a:pPr>
            <a:r>
              <a:t>Companies delivering autonomous solutions tailored for distinct industry verticals beyond passenger transport.</a:t>
            </a:r>
          </a:p>
        </p:txBody>
      </p:sp>
      <p:pic>
        <p:nvPicPr>
          <p:cNvPr id="22" name="Picture 21" descr="temp_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105150"/>
            <a:ext cx="1143000" cy="93345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53000" y="3467100"/>
            <a:ext cx="1066800" cy="219075"/>
          </a:xfrm>
          <a:prstGeom prst="rect">
            <a:avLst/>
          </a:prstGeom>
          <a:noFill/>
          <a:ln>
            <a:noFill/>
          </a:ln>
        </p:spPr>
        <p:txBody>
          <a:bodyPr wrap="square" anchor="t" lIns="0" rIns="0" tIns="0" bIns="0"/>
          <a:lstStyle/>
          <a:p>
            <a:pPr algn="ctr">
              <a:defRPr sz="1600" b="1">
                <a:solidFill>
                  <a:srgbClr val="000000"/>
                </a:solidFill>
                <a:latin typeface="InterDisplay-Bold"/>
              </a:defRPr>
            </a:pPr>
            <a:r>
              <a:t>Powered by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