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954000" cy="34280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66750" y="666750"/>
            <a:ext cx="118110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3100" b="1">
                <a:solidFill>
                  <a:srgbClr val="000000"/>
                </a:solidFill>
                <a:latin typeface="InterDisplay-Bold"/>
              </a:defRPr>
            </a:pPr>
            <a:r>
              <a:t>Autonomous Vehicles | Market Map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6750" y="1409700"/>
            <a:ext cx="11811000" cy="9963150"/>
          </a:xfrm>
          <a:prstGeom prst="roundRect">
            <a:avLst>
              <a:gd name="adj" fmla="val 2868"/>
            </a:avLst>
          </a:prstGeom>
          <a:noFill/>
          <a:ln w="25400">
            <a:solidFill>
              <a:srgbClr val="095DA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71550" y="1714500"/>
            <a:ext cx="3810000" cy="13049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2800" b="1">
                <a:solidFill>
                  <a:srgbClr val="1C1C1C"/>
                </a:solidFill>
                <a:latin typeface="InterDisplay-Bold"/>
              </a:defRPr>
            </a:pPr>
            <a:r>
              <a:t>Integrated Autonomous Vehicle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6350" y="1714500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OEM Electric Vehicle Platforms</a:t>
            </a:r>
          </a:p>
        </p:txBody>
      </p:sp>
      <p:pic>
        <p:nvPicPr>
          <p:cNvPr id="6" name="Picture 5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5" y="1714500"/>
            <a:ext cx="352425" cy="352425"/>
          </a:xfrm>
          <a:prstGeom prst="rect">
            <a:avLst/>
          </a:prstGeom>
          <a:effectLst/>
        </p:spPr>
      </p:pic>
      <p:pic>
        <p:nvPicPr>
          <p:cNvPr id="7" name="Picture 6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5" y="1714500"/>
            <a:ext cx="352425" cy="352425"/>
          </a:xfrm>
          <a:prstGeom prst="rect">
            <a:avLst/>
          </a:prstGeom>
          <a:effectLst/>
        </p:spPr>
      </p:pic>
      <p:pic>
        <p:nvPicPr>
          <p:cNvPr id="8" name="Picture 7" descr="temp_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5" y="1714500"/>
            <a:ext cx="352425" cy="352425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/>
        </p:nvSpPr>
        <p:spPr>
          <a:xfrm>
            <a:off x="9658350" y="2114550"/>
            <a:ext cx="35242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Tesla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29900" y="2114550"/>
            <a:ext cx="33337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Nuro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15700" y="2114550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Faraday Future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86350" y="2314575"/>
            <a:ext cx="14573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EV chassis 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29400" y="2314575"/>
            <a:ext cx="17621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Integrated sensor suite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86350" y="2724150"/>
            <a:ext cx="16478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Self-driving hardware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29425" y="2724150"/>
            <a:ext cx="23907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Onboard computing architecture</a:t>
            </a:r>
          </a:p>
        </p:txBody>
      </p:sp>
      <p:pic>
        <p:nvPicPr>
          <p:cNvPr id="16" name="Picture 15" descr="temp_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5" y="2714625"/>
            <a:ext cx="352425" cy="352425"/>
          </a:xfrm>
          <a:prstGeom prst="rect">
            <a:avLst/>
          </a:prstGeom>
          <a:effectLst/>
        </p:spPr>
      </p:pic>
      <p:sp>
        <p:nvSpPr>
          <p:cNvPr id="17" name="Rounded Rectangle 16"/>
          <p:cNvSpPr/>
          <p:nvPr/>
        </p:nvSpPr>
        <p:spPr>
          <a:xfrm>
            <a:off x="5086350" y="3124200"/>
            <a:ext cx="19716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Battery system integration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10975" y="3114675"/>
            <a:ext cx="2667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NIO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1550" y="3257550"/>
            <a:ext cx="3810000" cy="4762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300">
                <a:solidFill>
                  <a:srgbClr val="5E6160"/>
                </a:solidFill>
                <a:latin typeface="InterDisplay-Regular"/>
              </a:defRPr>
            </a:pPr>
            <a:r>
              <a:t>Companies building and operating proprietary autonomous fleets and platforms.</a:t>
            </a:r>
          </a:p>
        </p:txBody>
      </p:sp>
      <p:cxnSp>
        <p:nvCxnSpPr>
          <p:cNvPr id="20" name="Connector 19"/>
          <p:cNvCxnSpPr/>
          <p:nvPr/>
        </p:nvCxnSpPr>
        <p:spPr>
          <a:xfrm>
            <a:off x="5086350" y="3914775"/>
            <a:ext cx="7086600" cy="0"/>
          </a:xfrm>
          <a:prstGeom prst="line">
            <a:avLst/>
          </a:prstGeom>
          <a:ln w="12700">
            <a:solidFill>
              <a:srgbClr val="E7EA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86350" y="4229100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Robotaxi and Ride-Hailing</a:t>
            </a:r>
          </a:p>
        </p:txBody>
      </p:sp>
      <p:pic>
        <p:nvPicPr>
          <p:cNvPr id="22" name="Picture 21" descr="temp_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7875" y="4229100"/>
            <a:ext cx="352425" cy="352425"/>
          </a:xfrm>
          <a:prstGeom prst="rect">
            <a:avLst/>
          </a:prstGeom>
          <a:effectLst/>
        </p:spPr>
      </p:pic>
      <p:pic>
        <p:nvPicPr>
          <p:cNvPr id="23" name="Picture 22" descr="temp_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0375" y="4229100"/>
            <a:ext cx="352425" cy="352425"/>
          </a:xfrm>
          <a:prstGeom prst="rect">
            <a:avLst/>
          </a:prstGeom>
          <a:effectLst/>
        </p:spPr>
      </p:pic>
      <p:pic>
        <p:nvPicPr>
          <p:cNvPr id="24" name="Picture 23" descr="temp_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72875" y="4229100"/>
            <a:ext cx="352425" cy="352425"/>
          </a:xfrm>
          <a:prstGeom prst="rect">
            <a:avLst/>
          </a:prstGeom>
          <a:effectLst/>
        </p:spPr>
      </p:pic>
      <p:sp>
        <p:nvSpPr>
          <p:cNvPr id="25" name="TextBox 24"/>
          <p:cNvSpPr txBox="1"/>
          <p:nvPr/>
        </p:nvSpPr>
        <p:spPr>
          <a:xfrm>
            <a:off x="9591675" y="4629150"/>
            <a:ext cx="4953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Pony.ai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0375" y="4629150"/>
            <a:ext cx="3429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Zoox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87150" y="4629150"/>
            <a:ext cx="51435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Waymo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86350" y="4829175"/>
            <a:ext cx="19621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Urban robotaxi operations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143750" y="4829175"/>
            <a:ext cx="19240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On-demand ride dispatch</a:t>
            </a:r>
          </a:p>
        </p:txBody>
      </p:sp>
      <p:pic>
        <p:nvPicPr>
          <p:cNvPr id="30" name="Picture 29" descr="temp_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72875" y="5048250"/>
            <a:ext cx="352425" cy="352425"/>
          </a:xfrm>
          <a:prstGeom prst="rect">
            <a:avLst/>
          </a:prstGeom>
          <a:effectLst/>
        </p:spPr>
      </p:pic>
      <p:sp>
        <p:nvSpPr>
          <p:cNvPr id="31" name="Rounded Rectangle 30"/>
          <p:cNvSpPr/>
          <p:nvPr/>
        </p:nvSpPr>
        <p:spPr>
          <a:xfrm>
            <a:off x="5086350" y="5229225"/>
            <a:ext cx="22383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Fleet operations management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525250" y="5448300"/>
            <a:ext cx="43815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Cruise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086350" y="5638800"/>
            <a:ext cx="22193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Passenger experience design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391400" y="5638800"/>
            <a:ext cx="18478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Mobility service platform</a:t>
            </a:r>
          </a:p>
        </p:txBody>
      </p:sp>
      <p:cxnSp>
        <p:nvCxnSpPr>
          <p:cNvPr id="35" name="Connector 34"/>
          <p:cNvCxnSpPr/>
          <p:nvPr/>
        </p:nvCxnSpPr>
        <p:spPr>
          <a:xfrm>
            <a:off x="5086350" y="6429375"/>
            <a:ext cx="7086600" cy="0"/>
          </a:xfrm>
          <a:prstGeom prst="line">
            <a:avLst/>
          </a:prstGeom>
          <a:ln w="12700">
            <a:solidFill>
              <a:srgbClr val="E7EA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086350" y="6734175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Freight and Truck Automation</a:t>
            </a:r>
          </a:p>
        </p:txBody>
      </p:sp>
      <p:pic>
        <p:nvPicPr>
          <p:cNvPr id="37" name="Picture 36" descr="temp_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7875" y="6734175"/>
            <a:ext cx="352425" cy="352425"/>
          </a:xfrm>
          <a:prstGeom prst="rect">
            <a:avLst/>
          </a:prstGeom>
          <a:effectLst/>
        </p:spPr>
      </p:pic>
      <p:pic>
        <p:nvPicPr>
          <p:cNvPr id="38" name="Picture 37" descr="temp_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0375" y="6734175"/>
            <a:ext cx="352425" cy="352425"/>
          </a:xfrm>
          <a:prstGeom prst="rect">
            <a:avLst/>
          </a:prstGeom>
          <a:effectLst/>
        </p:spPr>
      </p:pic>
      <p:pic>
        <p:nvPicPr>
          <p:cNvPr id="39" name="Picture 38" descr="temp_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72875" y="6734175"/>
            <a:ext cx="352425" cy="352425"/>
          </a:xfrm>
          <a:prstGeom prst="rect">
            <a:avLst/>
          </a:prstGeom>
          <a:effectLst/>
        </p:spPr>
      </p:pic>
      <p:sp>
        <p:nvSpPr>
          <p:cNvPr id="40" name="TextBox 39"/>
          <p:cNvSpPr txBox="1"/>
          <p:nvPr/>
        </p:nvSpPr>
        <p:spPr>
          <a:xfrm>
            <a:off x="9534525" y="7134225"/>
            <a:ext cx="6096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Stack AV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363200" y="7134225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Kodiak Robotics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5700" y="7134225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Inceptio Technology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086350" y="7334250"/>
            <a:ext cx="19716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Long-haul truck autonomy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153275" y="7334250"/>
            <a:ext cx="18859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Logistics fleet integration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086350" y="7743825"/>
            <a:ext cx="18478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Fleet management tools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019925" y="7743825"/>
            <a:ext cx="21145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Truck electrification systems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086350" y="8153400"/>
            <a:ext cx="209550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Transportation-as-a-Service</a:t>
            </a:r>
          </a:p>
        </p:txBody>
      </p:sp>
      <p:cxnSp>
        <p:nvCxnSpPr>
          <p:cNvPr id="48" name="Connector 47"/>
          <p:cNvCxnSpPr/>
          <p:nvPr/>
        </p:nvCxnSpPr>
        <p:spPr>
          <a:xfrm>
            <a:off x="5086350" y="8934450"/>
            <a:ext cx="7086600" cy="0"/>
          </a:xfrm>
          <a:prstGeom prst="line">
            <a:avLst/>
          </a:prstGeom>
          <a:ln w="12700">
            <a:solidFill>
              <a:srgbClr val="E7EA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086350" y="9248775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Public Transit and Shuttle Services</a:t>
            </a:r>
          </a:p>
        </p:txBody>
      </p:sp>
      <p:pic>
        <p:nvPicPr>
          <p:cNvPr id="50" name="Picture 49" descr="temp_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67875" y="9248775"/>
            <a:ext cx="352425" cy="352425"/>
          </a:xfrm>
          <a:prstGeom prst="rect">
            <a:avLst/>
          </a:prstGeom>
          <a:effectLst/>
        </p:spPr>
      </p:pic>
      <p:pic>
        <p:nvPicPr>
          <p:cNvPr id="51" name="Picture 50" descr="temp_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20375" y="9248775"/>
            <a:ext cx="352425" cy="352425"/>
          </a:xfrm>
          <a:prstGeom prst="rect">
            <a:avLst/>
          </a:prstGeom>
          <a:effectLst/>
        </p:spPr>
      </p:pic>
      <p:pic>
        <p:nvPicPr>
          <p:cNvPr id="52" name="Picture 51" descr="temp_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72875" y="9248775"/>
            <a:ext cx="352425" cy="352425"/>
          </a:xfrm>
          <a:prstGeom prst="rect">
            <a:avLst/>
          </a:prstGeom>
          <a:effectLst/>
        </p:spPr>
      </p:pic>
      <p:sp>
        <p:nvSpPr>
          <p:cNvPr id="53" name="TextBox 52"/>
          <p:cNvSpPr txBox="1"/>
          <p:nvPr/>
        </p:nvSpPr>
        <p:spPr>
          <a:xfrm>
            <a:off x="9658350" y="9648825"/>
            <a:ext cx="35242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Beep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363200" y="9648825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Optimus Ride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325225" y="9648825"/>
            <a:ext cx="84772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May Mobility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086350" y="9848850"/>
            <a:ext cx="22002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Geofenced shuttle operations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381875" y="9848850"/>
            <a:ext cx="190500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First-mile/last-mile transit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086350" y="10258425"/>
            <a:ext cx="18383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Route planning systems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010400" y="10258425"/>
            <a:ext cx="16859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Fleet scheduling tools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086350" y="10658475"/>
            <a:ext cx="16287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D74B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A5DA0"/>
                </a:solidFill>
                <a:latin typeface="InterDisplay-Regular"/>
              </a:defRPr>
            </a:pPr>
            <a:r>
              <a:t>Mobility-as-a-Service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66750" y="11753850"/>
            <a:ext cx="11811000" cy="10229850"/>
          </a:xfrm>
          <a:prstGeom prst="roundRect">
            <a:avLst>
              <a:gd name="adj" fmla="val 2793"/>
            </a:avLst>
          </a:prstGeom>
          <a:noFill/>
          <a:ln w="25400">
            <a:solidFill>
              <a:srgbClr val="0061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1550" y="12058650"/>
            <a:ext cx="3810000" cy="8667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2800" b="1">
                <a:solidFill>
                  <a:srgbClr val="1C1C1C"/>
                </a:solidFill>
                <a:latin typeface="InterDisplay-Bold"/>
              </a:defRPr>
            </a:pPr>
            <a:r>
              <a:t>Modular AV Software and Sensors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86350" y="12058650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Autonomous Driving Software</a:t>
            </a:r>
          </a:p>
        </p:txBody>
      </p:sp>
      <p:pic>
        <p:nvPicPr>
          <p:cNvPr id="64" name="Picture 63" descr="temp_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67875" y="12058650"/>
            <a:ext cx="352425" cy="352425"/>
          </a:xfrm>
          <a:prstGeom prst="rect">
            <a:avLst/>
          </a:prstGeom>
          <a:effectLst/>
        </p:spPr>
      </p:pic>
      <p:pic>
        <p:nvPicPr>
          <p:cNvPr id="65" name="Picture 64" descr="temp_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0375" y="12058650"/>
            <a:ext cx="352425" cy="352425"/>
          </a:xfrm>
          <a:prstGeom prst="rect">
            <a:avLst/>
          </a:prstGeom>
          <a:effectLst/>
        </p:spPr>
      </p:pic>
      <p:pic>
        <p:nvPicPr>
          <p:cNvPr id="66" name="Picture 65" descr="temp_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2875" y="12058650"/>
            <a:ext cx="352425" cy="352425"/>
          </a:xfrm>
          <a:prstGeom prst="rect">
            <a:avLst/>
          </a:prstGeom>
          <a:effectLst/>
        </p:spPr>
      </p:pic>
      <p:sp>
        <p:nvSpPr>
          <p:cNvPr id="67" name="TextBox 66"/>
          <p:cNvSpPr txBox="1"/>
          <p:nvPr/>
        </p:nvSpPr>
        <p:spPr>
          <a:xfrm>
            <a:off x="9696450" y="12458700"/>
            <a:ext cx="27622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Oxa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563225" y="12458700"/>
            <a:ext cx="4572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Wayve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91925" y="12458700"/>
            <a:ext cx="29527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Plus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5086350" y="12658725"/>
            <a:ext cx="16859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Perception algorithms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858000" y="12658725"/>
            <a:ext cx="17621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Path planning modules</a:t>
            </a:r>
          </a:p>
        </p:txBody>
      </p:sp>
      <p:pic>
        <p:nvPicPr>
          <p:cNvPr id="72" name="Picture 71" descr="temp_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72875" y="12877800"/>
            <a:ext cx="352425" cy="352425"/>
          </a:xfrm>
          <a:prstGeom prst="rect">
            <a:avLst/>
          </a:prstGeom>
          <a:effectLst/>
        </p:spPr>
      </p:pic>
      <p:sp>
        <p:nvSpPr>
          <p:cNvPr id="73" name="Rounded Rectangle 72"/>
          <p:cNvSpPr/>
          <p:nvPr/>
        </p:nvSpPr>
        <p:spPr>
          <a:xfrm>
            <a:off x="5086350" y="13068300"/>
            <a:ext cx="17621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Sensor fusion software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934200" y="13068300"/>
            <a:ext cx="16668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Real-time decisioning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71550" y="13163550"/>
            <a:ext cx="3810000" cy="7239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300">
                <a:solidFill>
                  <a:srgbClr val="5E6160"/>
                </a:solidFill>
                <a:latin typeface="InterDisplay-Regular"/>
              </a:defRPr>
            </a:pPr>
            <a:r>
              <a:t>Providers of core autonomous software, perception sensors, and validation tools for AV developers.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525250" y="13277850"/>
            <a:ext cx="44767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Tier IV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086350" y="13468350"/>
            <a:ext cx="12382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AI driving stack</a:t>
            </a:r>
          </a:p>
        </p:txBody>
      </p:sp>
      <p:cxnSp>
        <p:nvCxnSpPr>
          <p:cNvPr id="78" name="Connector 77"/>
          <p:cNvCxnSpPr/>
          <p:nvPr/>
        </p:nvCxnSpPr>
        <p:spPr>
          <a:xfrm>
            <a:off x="5086350" y="14258925"/>
            <a:ext cx="7086600" cy="0"/>
          </a:xfrm>
          <a:prstGeom prst="line">
            <a:avLst/>
          </a:prstGeom>
          <a:ln w="12700">
            <a:solidFill>
              <a:srgbClr val="E7EA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086350" y="14573250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Perception and Sensor Technologies</a:t>
            </a:r>
          </a:p>
        </p:txBody>
      </p:sp>
      <p:pic>
        <p:nvPicPr>
          <p:cNvPr id="80" name="Picture 79" descr="temp_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67875" y="14573250"/>
            <a:ext cx="352425" cy="352425"/>
          </a:xfrm>
          <a:prstGeom prst="rect">
            <a:avLst/>
          </a:prstGeom>
          <a:effectLst/>
        </p:spPr>
      </p:pic>
      <p:pic>
        <p:nvPicPr>
          <p:cNvPr id="81" name="Picture 80" descr="temp_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0375" y="14573250"/>
            <a:ext cx="352425" cy="352425"/>
          </a:xfrm>
          <a:prstGeom prst="rect">
            <a:avLst/>
          </a:prstGeom>
          <a:effectLst/>
        </p:spPr>
      </p:pic>
      <p:pic>
        <p:nvPicPr>
          <p:cNvPr id="82" name="Picture 81" descr="temp_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572875" y="14573250"/>
            <a:ext cx="352425" cy="352425"/>
          </a:xfrm>
          <a:prstGeom prst="rect">
            <a:avLst/>
          </a:prstGeom>
          <a:effectLst/>
        </p:spPr>
      </p:pic>
      <p:sp>
        <p:nvSpPr>
          <p:cNvPr id="83" name="TextBox 82"/>
          <p:cNvSpPr txBox="1"/>
          <p:nvPr/>
        </p:nvSpPr>
        <p:spPr>
          <a:xfrm>
            <a:off x="9667875" y="14973300"/>
            <a:ext cx="3429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Aeva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363200" y="14973300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Velodyne Lidar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315700" y="14973300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Innoviz Technologies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086350" y="15173325"/>
            <a:ext cx="20669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LiDAR sensor development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7239000" y="15173325"/>
            <a:ext cx="14382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3D vision systems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086350" y="15573375"/>
            <a:ext cx="20097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GNSS positioning services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7191375" y="15573375"/>
            <a:ext cx="19716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Camera-based perception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086350" y="15982950"/>
            <a:ext cx="20669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Sensor software integration</a:t>
            </a:r>
          </a:p>
        </p:txBody>
      </p:sp>
      <p:cxnSp>
        <p:nvCxnSpPr>
          <p:cNvPr id="91" name="Connector 90"/>
          <p:cNvCxnSpPr/>
          <p:nvPr/>
        </p:nvCxnSpPr>
        <p:spPr>
          <a:xfrm>
            <a:off x="5086350" y="16773525"/>
            <a:ext cx="7086600" cy="0"/>
          </a:xfrm>
          <a:prstGeom prst="line">
            <a:avLst/>
          </a:prstGeom>
          <a:ln w="12700">
            <a:solidFill>
              <a:srgbClr val="E7EA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086350" y="17078325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Simulation and Validation Platforms</a:t>
            </a:r>
          </a:p>
        </p:txBody>
      </p:sp>
      <p:pic>
        <p:nvPicPr>
          <p:cNvPr id="93" name="Picture 92" descr="temp_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20375" y="17078325"/>
            <a:ext cx="352425" cy="352425"/>
          </a:xfrm>
          <a:prstGeom prst="rect">
            <a:avLst/>
          </a:prstGeom>
          <a:effectLst/>
        </p:spPr>
      </p:pic>
      <p:pic>
        <p:nvPicPr>
          <p:cNvPr id="94" name="Picture 93" descr="temp_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572875" y="17078325"/>
            <a:ext cx="352425" cy="352425"/>
          </a:xfrm>
          <a:prstGeom prst="rect">
            <a:avLst/>
          </a:prstGeom>
          <a:effectLst/>
        </p:spPr>
      </p:pic>
      <p:sp>
        <p:nvSpPr>
          <p:cNvPr id="95" name="TextBox 94"/>
          <p:cNvSpPr txBox="1"/>
          <p:nvPr/>
        </p:nvSpPr>
        <p:spPr>
          <a:xfrm>
            <a:off x="10363200" y="17478375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Applied Intuition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58575" y="17478375"/>
            <a:ext cx="58102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Cognata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5086350" y="17678400"/>
            <a:ext cx="15430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Scenario simulation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6715125" y="17678400"/>
            <a:ext cx="15335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Digital twin creation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5086350" y="18087975"/>
            <a:ext cx="13144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ADAS validation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486525" y="18087975"/>
            <a:ext cx="16668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Software testing tools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5086350" y="18497550"/>
            <a:ext cx="19335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Synthetic data generation</a:t>
            </a:r>
          </a:p>
        </p:txBody>
      </p:sp>
      <p:cxnSp>
        <p:nvCxnSpPr>
          <p:cNvPr id="102" name="Connector 101"/>
          <p:cNvCxnSpPr/>
          <p:nvPr/>
        </p:nvCxnSpPr>
        <p:spPr>
          <a:xfrm>
            <a:off x="5086350" y="19278600"/>
            <a:ext cx="7086600" cy="0"/>
          </a:xfrm>
          <a:prstGeom prst="line">
            <a:avLst/>
          </a:prstGeom>
          <a:ln w="12700">
            <a:solidFill>
              <a:srgbClr val="E7EA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086350" y="19592925"/>
            <a:ext cx="42291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Fleet Safety and Management Platforms</a:t>
            </a:r>
          </a:p>
        </p:txBody>
      </p:sp>
      <p:pic>
        <p:nvPicPr>
          <p:cNvPr id="104" name="Picture 103" descr="temp_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667875" y="19592925"/>
            <a:ext cx="352425" cy="352425"/>
          </a:xfrm>
          <a:prstGeom prst="rect">
            <a:avLst/>
          </a:prstGeom>
          <a:effectLst/>
        </p:spPr>
      </p:pic>
      <p:pic>
        <p:nvPicPr>
          <p:cNvPr id="105" name="Picture 104" descr="temp_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620375" y="19592925"/>
            <a:ext cx="352425" cy="352425"/>
          </a:xfrm>
          <a:prstGeom prst="rect">
            <a:avLst/>
          </a:prstGeom>
          <a:effectLst/>
        </p:spPr>
      </p:pic>
      <p:pic>
        <p:nvPicPr>
          <p:cNvPr id="106" name="Picture 105" descr="temp_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572875" y="19592925"/>
            <a:ext cx="352425" cy="352425"/>
          </a:xfrm>
          <a:prstGeom prst="rect">
            <a:avLst/>
          </a:prstGeom>
          <a:effectLst/>
        </p:spPr>
      </p:pic>
      <p:sp>
        <p:nvSpPr>
          <p:cNvPr id="107" name="TextBox 106"/>
          <p:cNvSpPr txBox="1"/>
          <p:nvPr/>
        </p:nvSpPr>
        <p:spPr>
          <a:xfrm>
            <a:off x="9639300" y="19992975"/>
            <a:ext cx="40957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Nauto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515600" y="19992975"/>
            <a:ext cx="55245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CYNGN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553825" y="19992975"/>
            <a:ext cx="3810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42dot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5086350" y="20459700"/>
            <a:ext cx="18192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Driver safety monitoring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000875" y="20459700"/>
            <a:ext cx="12763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Fleet telematics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5086350" y="20869275"/>
            <a:ext cx="15144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Real-time coaching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6696075" y="20869275"/>
            <a:ext cx="171450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Performance analytics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086350" y="21269325"/>
            <a:ext cx="17621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D878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08665E"/>
                </a:solidFill>
                <a:latin typeface="InterDisplay-Regular"/>
              </a:defRPr>
            </a:pPr>
            <a:r>
              <a:t>Regulatory compliance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66750" y="22364700"/>
            <a:ext cx="11811000" cy="9820275"/>
          </a:xfrm>
          <a:prstGeom prst="roundRect">
            <a:avLst>
              <a:gd name="adj" fmla="val 2909"/>
            </a:avLst>
          </a:prstGeom>
          <a:noFill/>
          <a:ln w="25400">
            <a:solidFill>
              <a:srgbClr val="5C382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Rectangle 115"/>
          <p:cNvSpPr/>
          <p:nvPr/>
        </p:nvSpPr>
        <p:spPr>
          <a:xfrm>
            <a:off x="971550" y="22669500"/>
            <a:ext cx="3810000" cy="13049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2800" b="1">
                <a:solidFill>
                  <a:srgbClr val="1C1C1C"/>
                </a:solidFill>
                <a:latin typeface="InterDisplay-Bold"/>
              </a:defRPr>
            </a:pPr>
            <a:r>
              <a:t>Sector-Specific Autonomous Mobility Solutions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086350" y="22669500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Industrial and Warehouse Automation</a:t>
            </a:r>
          </a:p>
        </p:txBody>
      </p:sp>
      <p:pic>
        <p:nvPicPr>
          <p:cNvPr id="118" name="Picture 117" descr="temp_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667875" y="22669500"/>
            <a:ext cx="352425" cy="352425"/>
          </a:xfrm>
          <a:prstGeom prst="rect">
            <a:avLst/>
          </a:prstGeom>
          <a:effectLst/>
        </p:spPr>
      </p:pic>
      <p:pic>
        <p:nvPicPr>
          <p:cNvPr id="119" name="Picture 118" descr="temp_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20375" y="22669500"/>
            <a:ext cx="352425" cy="352425"/>
          </a:xfrm>
          <a:prstGeom prst="rect">
            <a:avLst/>
          </a:prstGeom>
          <a:effectLst/>
        </p:spPr>
      </p:pic>
      <p:pic>
        <p:nvPicPr>
          <p:cNvPr id="120" name="Picture 119" descr="temp_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572875" y="22669500"/>
            <a:ext cx="352425" cy="352425"/>
          </a:xfrm>
          <a:prstGeom prst="rect">
            <a:avLst/>
          </a:prstGeom>
          <a:effectLst/>
        </p:spPr>
      </p:pic>
      <p:sp>
        <p:nvSpPr>
          <p:cNvPr id="121" name="TextBox 120"/>
          <p:cNvSpPr txBox="1"/>
          <p:nvPr/>
        </p:nvSpPr>
        <p:spPr>
          <a:xfrm>
            <a:off x="9410700" y="23069550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Perrone Robotics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363200" y="23069550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Third Wave Automation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572875" y="23069550"/>
            <a:ext cx="3429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ISEE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5086350" y="23269575"/>
            <a:ext cx="21145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Autonomous forklift systems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296150" y="23269575"/>
            <a:ext cx="160020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Yard truck autonomy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5086350" y="23679150"/>
            <a:ext cx="144780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Vehicle retrofit kits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6619875" y="23679150"/>
            <a:ext cx="19335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Industrial AGV integration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5086350" y="24079200"/>
            <a:ext cx="13811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Logistics robotics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971550" y="24212550"/>
            <a:ext cx="3810000" cy="7239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300">
                <a:solidFill>
                  <a:srgbClr val="5E6160"/>
                </a:solidFill>
                <a:latin typeface="InterDisplay-Regular"/>
              </a:defRPr>
            </a:pPr>
            <a:r>
              <a:t>Companies delivering autonomous solutions tailored for distinct industry verticals beyond passenger transport.</a:t>
            </a:r>
          </a:p>
        </p:txBody>
      </p:sp>
      <p:cxnSp>
        <p:nvCxnSpPr>
          <p:cNvPr id="130" name="Connector 129"/>
          <p:cNvCxnSpPr/>
          <p:nvPr/>
        </p:nvCxnSpPr>
        <p:spPr>
          <a:xfrm>
            <a:off x="5086350" y="24869775"/>
            <a:ext cx="7086600" cy="0"/>
          </a:xfrm>
          <a:prstGeom prst="line">
            <a:avLst/>
          </a:prstGeom>
          <a:ln w="12700">
            <a:solidFill>
              <a:srgbClr val="E7EA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086350" y="25184100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Agriculture and Off-Road Automation</a:t>
            </a:r>
          </a:p>
        </p:txBody>
      </p:sp>
      <p:pic>
        <p:nvPicPr>
          <p:cNvPr id="132" name="Picture 131" descr="temp_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620375" y="25184100"/>
            <a:ext cx="352425" cy="352425"/>
          </a:xfrm>
          <a:prstGeom prst="rect">
            <a:avLst/>
          </a:prstGeom>
          <a:effectLst/>
        </p:spPr>
      </p:pic>
      <p:pic>
        <p:nvPicPr>
          <p:cNvPr id="133" name="Picture 132" descr="temp_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572875" y="25184100"/>
            <a:ext cx="352425" cy="352425"/>
          </a:xfrm>
          <a:prstGeom prst="rect">
            <a:avLst/>
          </a:prstGeom>
          <a:effectLst/>
        </p:spPr>
      </p:pic>
      <p:sp>
        <p:nvSpPr>
          <p:cNvPr id="134" name="TextBox 133"/>
          <p:cNvSpPr txBox="1"/>
          <p:nvPr/>
        </p:nvSpPr>
        <p:spPr>
          <a:xfrm>
            <a:off x="9410700" y="25584150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Vatn Systems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363200" y="25584150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Monarch Tractor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344275" y="25584150"/>
            <a:ext cx="8001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Overland AI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086350" y="25784175"/>
            <a:ext cx="22764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Autonomous tractor navigation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5086350" y="26184225"/>
            <a:ext cx="19907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Off-road vehicle autonomy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7172325" y="26184225"/>
            <a:ext cx="18954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Farm robotics integration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5086350" y="26593800"/>
            <a:ext cx="13049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Terrain mapping</a:t>
            </a:r>
          </a:p>
        </p:txBody>
      </p:sp>
      <p:cxnSp>
        <p:nvCxnSpPr>
          <p:cNvPr id="141" name="Connector 140"/>
          <p:cNvCxnSpPr/>
          <p:nvPr/>
        </p:nvCxnSpPr>
        <p:spPr>
          <a:xfrm>
            <a:off x="5086350" y="27384375"/>
            <a:ext cx="7086600" cy="0"/>
          </a:xfrm>
          <a:prstGeom prst="line">
            <a:avLst/>
          </a:prstGeom>
          <a:ln w="12700">
            <a:solidFill>
              <a:srgbClr val="E7EA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086350" y="27689175"/>
            <a:ext cx="42291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Maritime and Aerial Autonomous Systems</a:t>
            </a:r>
          </a:p>
        </p:txBody>
      </p:sp>
      <p:pic>
        <p:nvPicPr>
          <p:cNvPr id="143" name="Picture 142" descr="temp_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667875" y="27689175"/>
            <a:ext cx="352425" cy="352425"/>
          </a:xfrm>
          <a:prstGeom prst="rect">
            <a:avLst/>
          </a:prstGeom>
          <a:effectLst/>
        </p:spPr>
      </p:pic>
      <p:pic>
        <p:nvPicPr>
          <p:cNvPr id="144" name="Picture 143" descr="temp_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620375" y="27689175"/>
            <a:ext cx="352425" cy="352425"/>
          </a:xfrm>
          <a:prstGeom prst="rect">
            <a:avLst/>
          </a:prstGeom>
          <a:effectLst/>
        </p:spPr>
      </p:pic>
      <p:pic>
        <p:nvPicPr>
          <p:cNvPr id="145" name="Picture 144" descr="temp_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572875" y="27689175"/>
            <a:ext cx="352425" cy="352425"/>
          </a:xfrm>
          <a:prstGeom prst="rect">
            <a:avLst/>
          </a:prstGeom>
          <a:effectLst/>
        </p:spPr>
      </p:pic>
      <p:sp>
        <p:nvSpPr>
          <p:cNvPr id="146" name="TextBox 145"/>
          <p:cNvSpPr txBox="1"/>
          <p:nvPr/>
        </p:nvSpPr>
        <p:spPr>
          <a:xfrm>
            <a:off x="9410700" y="28089225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Near Earth Autonomy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0467975" y="28089225"/>
            <a:ext cx="6477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Saildrone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439525" y="28089225"/>
            <a:ext cx="60007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Skyways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5086350" y="28555950"/>
            <a:ext cx="20288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Uncrewed surface vehicles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7210425" y="28555950"/>
            <a:ext cx="15335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Aerial cargo drones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5086350" y="28965525"/>
            <a:ext cx="16859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Flight control systems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6858000" y="28965525"/>
            <a:ext cx="175260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Environmental sensing</a:t>
            </a:r>
          </a:p>
        </p:txBody>
      </p:sp>
      <p:cxnSp>
        <p:nvCxnSpPr>
          <p:cNvPr id="153" name="Connector 152"/>
          <p:cNvCxnSpPr/>
          <p:nvPr/>
        </p:nvCxnSpPr>
        <p:spPr>
          <a:xfrm>
            <a:off x="5086350" y="29756100"/>
            <a:ext cx="7086600" cy="0"/>
          </a:xfrm>
          <a:prstGeom prst="line">
            <a:avLst/>
          </a:prstGeom>
          <a:ln w="12700">
            <a:solidFill>
              <a:srgbClr val="E7EA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086350" y="30060900"/>
            <a:ext cx="42291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>
              <a:defRPr sz="1800" b="1">
                <a:solidFill>
                  <a:srgbClr val="1C1C1C"/>
                </a:solidFill>
                <a:latin typeface="InterDisplay-Bold"/>
              </a:defRPr>
            </a:pPr>
            <a:r>
              <a:t>Infrastructure and Roadside Solutions</a:t>
            </a:r>
          </a:p>
        </p:txBody>
      </p:sp>
      <p:pic>
        <p:nvPicPr>
          <p:cNvPr id="155" name="Picture 154" descr="temp_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620375" y="30060900"/>
            <a:ext cx="352425" cy="352425"/>
          </a:xfrm>
          <a:prstGeom prst="rect">
            <a:avLst/>
          </a:prstGeom>
          <a:effectLst/>
        </p:spPr>
      </p:pic>
      <p:pic>
        <p:nvPicPr>
          <p:cNvPr id="156" name="Picture 155" descr="temp_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1572875" y="30060900"/>
            <a:ext cx="352425" cy="352425"/>
          </a:xfrm>
          <a:prstGeom prst="rect">
            <a:avLst/>
          </a:prstGeom>
          <a:effectLst/>
        </p:spPr>
      </p:pic>
      <p:sp>
        <p:nvSpPr>
          <p:cNvPr id="157" name="TextBox 156"/>
          <p:cNvSpPr txBox="1"/>
          <p:nvPr/>
        </p:nvSpPr>
        <p:spPr>
          <a:xfrm>
            <a:off x="10525125" y="30460950"/>
            <a:ext cx="52387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Cavnue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1315700" y="30460950"/>
            <a:ext cx="857250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lnSpc>
                <a:spcPct val="120000"/>
              </a:lnSpc>
              <a:defRPr sz="1200">
                <a:solidFill>
                  <a:srgbClr val="2C2C2C"/>
                </a:solidFill>
                <a:latin typeface="InterDisplay-Bold"/>
              </a:defRPr>
            </a:pPr>
            <a:r>
              <a:t>Hyperspec-ai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5086350" y="30660975"/>
            <a:ext cx="18954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Smart road infrastructure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7077075" y="30660975"/>
            <a:ext cx="221932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V2X communication networks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5086350" y="31070550"/>
            <a:ext cx="2495550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Roadway performance monitoring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5086350" y="31480125"/>
            <a:ext cx="2047875" cy="314325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2544A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85725" rIns="85725" tIns="47625" bIns="47625"/>
          <a:lstStyle/>
          <a:p>
            <a:pPr algn="ctr">
              <a:defRPr sz="1200">
                <a:solidFill>
                  <a:srgbClr val="613A30"/>
                </a:solidFill>
                <a:latin typeface="InterDisplay-Regular"/>
              </a:defRPr>
            </a:pPr>
            <a:r>
              <a:t>Infrastructure data services</a:t>
            </a:r>
          </a:p>
        </p:txBody>
      </p:sp>
      <p:pic>
        <p:nvPicPr>
          <p:cNvPr id="163" name="Picture 162" descr="temp_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572250" y="32089725"/>
            <a:ext cx="2076450" cy="1714500"/>
          </a:xfrm>
          <a:prstGeom prst="rect">
            <a:avLst/>
          </a:prstGeom>
          <a:effectLst/>
        </p:spPr>
      </p:pic>
      <p:sp>
        <p:nvSpPr>
          <p:cNvPr id="164" name="TextBox 163"/>
          <p:cNvSpPr txBox="1"/>
          <p:nvPr/>
        </p:nvSpPr>
        <p:spPr>
          <a:xfrm>
            <a:off x="4495800" y="32746950"/>
            <a:ext cx="1981200" cy="4095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tIns="0" bIns="0" anchor="ctr"/>
          <a:lstStyle/>
          <a:p>
            <a:pPr algn="ctr">
              <a:defRPr sz="2700" b="1">
                <a:solidFill>
                  <a:srgbClr val="000000"/>
                </a:solidFill>
                <a:latin typeface="InterDisplay-Bold"/>
              </a:defRPr>
            </a:pPr>
            <a:r>
              <a:t>Powered 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