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8572500" cy="52387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981075"/>
            <a:ext cx="4267200" cy="895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981075"/>
            <a:ext cx="4267200" cy="8953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2600" b="1" i="0">
                <a:solidFill>
                  <a:srgbClr val="26345C"/>
                </a:solidFill>
                <a:latin typeface="Segoe UI"/>
              </a:rPr>
              <a:t>Understanding Short Selling in Finance</a:t>
            </a:r>
          </a:p>
        </p:txBody>
      </p:sp>
      <p:pic>
        <p:nvPicPr>
          <p:cNvPr id="5" name="Picture 4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00200"/>
            <a:ext cx="3048000" cy="2038350"/>
          </a:xfrm>
          <a:prstGeom prst="rect">
            <a:avLst/>
          </a:prstGeom>
          <a:effectLst/>
        </p:spPr>
      </p:pic>
      <p:sp>
        <p:nvSpPr>
          <p:cNvPr id="6" name="Rounded Rectangle 5"/>
          <p:cNvSpPr/>
          <p:nvPr/>
        </p:nvSpPr>
        <p:spPr>
          <a:xfrm>
            <a:off x="457200" y="2028825"/>
            <a:ext cx="4267200" cy="828675"/>
          </a:xfrm>
          <a:prstGeom prst="roundRect">
            <a:avLst>
              <a:gd name="adj" fmla="val 9195"/>
            </a:avLst>
          </a:prstGeom>
          <a:solidFill>
            <a:srgbClr val="E9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457200" y="2028825"/>
            <a:ext cx="47625" cy="828675"/>
          </a:xfrm>
          <a:prstGeom prst="roundRect">
            <a:avLst>
              <a:gd name="adj" fmla="val 50000"/>
            </a:avLst>
          </a:prstGeom>
          <a:solidFill>
            <a:srgbClr val="587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2028825"/>
            <a:ext cx="4267200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Short selling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is a fundamental concept in modern financial markets, allowing investors to profit from price declines and manage risks.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028950"/>
            <a:ext cx="4267200" cy="1076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3028950"/>
            <a:ext cx="4267200" cy="10763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862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Profiting from asset price drops</a:t>
            </a:r>
          </a:p>
          <a:p>
            <a:pPr>
              <a:lnSpc>
                <a:spcPct val="115000"/>
              </a:lnSpc>
              <a:spcAft>
                <a:spcPts val="862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Key in hedging and speculation strategies</a:t>
            </a:r>
          </a:p>
          <a:p>
            <a:pPr>
              <a:lnSpc>
                <a:spcPct val="115000"/>
              </a:lnSpc>
              <a:spcAft>
                <a:spcPts val="862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Widely used in stocks, futures, and currencies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114425"/>
            <a:ext cx="434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14425"/>
            <a:ext cx="434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Worked Example: Profitable Short Sale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71625"/>
            <a:ext cx="4343400" cy="17907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571625"/>
            <a:ext cx="4343400" cy="17907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ACME Inc. shares trade at $10 each.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Short seller borrows &amp; sells 100 shares ($1,000).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Price drops to $8 per share.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Buys back 100 shares for $800.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Returns shares; profit is $200 (minus fees).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524250"/>
            <a:ext cx="4343400" cy="428625"/>
          </a:xfrm>
          <a:prstGeom prst="roundRect">
            <a:avLst>
              <a:gd name="adj" fmla="val 17777"/>
            </a:avLst>
          </a:prstGeom>
          <a:solidFill>
            <a:srgbClr val="D8F2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457200" y="3524250"/>
            <a:ext cx="47625" cy="428625"/>
          </a:xfrm>
          <a:prstGeom prst="roundRect">
            <a:avLst>
              <a:gd name="adj" fmla="val 50000"/>
            </a:avLst>
          </a:prstGeom>
          <a:solidFill>
            <a:srgbClr val="3EBD6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3524250"/>
            <a:ext cx="4343400" cy="4286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Outcome: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Short seller profits from price decline.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447800"/>
            <a:ext cx="4876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4876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What Does "Short" Mean?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66925"/>
            <a:ext cx="4876800" cy="733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66925"/>
            <a:ext cx="4876800" cy="7334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200" b="1" i="0">
                <a:solidFill>
                  <a:srgbClr val="384276"/>
                </a:solidFill>
                <a:latin typeface="Segoe UI"/>
              </a:rPr>
              <a:t>Being short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in an asset means you will profit if the asset's market value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falls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. This is the opposite of a "long" position, where profits are made if the price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rises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914650"/>
            <a:ext cx="4876800" cy="714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2914650"/>
            <a:ext cx="4876800" cy="714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Short Seller: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Investor who holds a short position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Long Position: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Investor profits from rising prices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009650"/>
            <a:ext cx="426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009650"/>
            <a:ext cx="4267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How Is a Short Position Created?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466850"/>
            <a:ext cx="4267200" cy="1809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6850"/>
            <a:ext cx="4267200" cy="1809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37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Physical Short Selling: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Borrowing and selling the asset, then repurchasing it later.</a:t>
            </a:r>
          </a:p>
          <a:p>
            <a:pPr>
              <a:lnSpc>
                <a:spcPct val="115000"/>
              </a:lnSpc>
              <a:spcAft>
                <a:spcPts val="937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Derivatives: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Using futures, forwards, or options contracts to bet on price drops.</a:t>
            </a:r>
          </a:p>
          <a:p>
            <a:pPr>
              <a:lnSpc>
                <a:spcPct val="115000"/>
              </a:lnSpc>
              <a:spcAft>
                <a:spcPts val="937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Swaps: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e.g., Contract for Difference (CFD) to receive/pay the difference in asset price changes.</a:t>
            </a:r>
          </a:p>
        </p:txBody>
      </p:sp>
      <p:pic>
        <p:nvPicPr>
          <p:cNvPr id="7" name="Picture 6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00200"/>
            <a:ext cx="3048000" cy="2038350"/>
          </a:xfrm>
          <a:prstGeom prst="rect">
            <a:avLst/>
          </a:prstGeom>
          <a:effectLst/>
        </p:spPr>
      </p:pic>
      <p:sp>
        <p:nvSpPr>
          <p:cNvPr id="8" name="Rounded Rectangle 7"/>
          <p:cNvSpPr/>
          <p:nvPr/>
        </p:nvSpPr>
        <p:spPr>
          <a:xfrm>
            <a:off x="457200" y="3429000"/>
            <a:ext cx="4267200" cy="628650"/>
          </a:xfrm>
          <a:prstGeom prst="roundRect">
            <a:avLst>
              <a:gd name="adj" fmla="val 12121"/>
            </a:avLst>
          </a:prstGeom>
          <a:solidFill>
            <a:srgbClr val="E9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457200" y="3429000"/>
            <a:ext cx="47625" cy="628650"/>
          </a:xfrm>
          <a:prstGeom prst="roundRect">
            <a:avLst>
              <a:gd name="adj" fmla="val 50000"/>
            </a:avLst>
          </a:prstGeom>
          <a:solidFill>
            <a:srgbClr val="587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42672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Key Point: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All methods rely on the ability to sell first and buy back later at a lower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219200"/>
            <a:ext cx="4876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19200"/>
            <a:ext cx="4876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Short Selling: Step-by-Step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828800"/>
            <a:ext cx="4876800" cy="2038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4876800" cy="20383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Segoe UI"/>
              </a:rPr>
              <a:t>1.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Borrow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the asset (e.g., shares) from a lender.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Segoe UI"/>
              </a:rPr>
              <a:t>2.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Sell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the borrowed asset in the open market.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Segoe UI"/>
              </a:rPr>
              <a:t>3.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Wait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for price to decrease.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Segoe UI"/>
              </a:rPr>
              <a:t>4.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Buy back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the asset at the lower price.</a:t>
            </a:r>
          </a:p>
          <a:p>
            <a:pPr>
              <a:lnSpc>
                <a:spcPct val="115000"/>
              </a:lnSpc>
              <a:spcAft>
                <a:spcPts val="881"/>
              </a:spcAft>
            </a:pPr>
            <a:r>
              <a:rPr sz="1200">
                <a:solidFill>
                  <a:srgbClr val="384276"/>
                </a:solidFill>
                <a:latin typeface="Segoe UI"/>
              </a:rPr>
              <a:t>5.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Return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the asset to the lender and keep the difference (minus fees).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333500"/>
            <a:ext cx="43434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33500"/>
            <a:ext cx="43434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Profit &amp; Loss Potential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790700"/>
            <a:ext cx="4343400" cy="828675"/>
          </a:xfrm>
          <a:prstGeom prst="roundRect">
            <a:avLst>
              <a:gd name="adj" fmla="val 9195"/>
            </a:avLst>
          </a:prstGeom>
          <a:solidFill>
            <a:srgbClr val="E9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57200" y="1790700"/>
            <a:ext cx="47625" cy="828675"/>
          </a:xfrm>
          <a:prstGeom prst="roundRect">
            <a:avLst>
              <a:gd name="adj" fmla="val 50000"/>
            </a:avLst>
          </a:prstGeom>
          <a:solidFill>
            <a:srgbClr val="587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790700"/>
            <a:ext cx="4343400" cy="8286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Unlimited Losses: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If asset price rises, short seller must buy back at a higher price.</a:t>
            </a:r>
          </a:p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Limited Profit: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Maximum gain is if asset price falls to zero.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790825"/>
            <a:ext cx="4343400" cy="962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2790825"/>
            <a:ext cx="4343400" cy="9620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Short sellers pay borrowing fees and must reimburse dividends/cash returns.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Margin is posted as collateral to cover potential losses.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133475"/>
            <a:ext cx="426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33475"/>
            <a:ext cx="4267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Margin &amp; Risk Management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90675"/>
            <a:ext cx="4267200" cy="1562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590675"/>
            <a:ext cx="4267200" cy="15621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Short sellers must post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margin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with brokers/counterparties.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Additional margin is required if losses accrue.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Failure to post margin may result in forced closing of the position.</a:t>
            </a:r>
          </a:p>
        </p:txBody>
      </p:sp>
      <p:pic>
        <p:nvPicPr>
          <p:cNvPr id="7" name="Picture 6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00200"/>
            <a:ext cx="3048000" cy="2028825"/>
          </a:xfrm>
          <a:prstGeom prst="rect">
            <a:avLst/>
          </a:prstGeom>
          <a:effectLst/>
        </p:spPr>
      </p:pic>
      <p:sp>
        <p:nvSpPr>
          <p:cNvPr id="8" name="Rounded Rectangle 7"/>
          <p:cNvSpPr/>
          <p:nvPr/>
        </p:nvSpPr>
        <p:spPr>
          <a:xfrm>
            <a:off x="457200" y="3305175"/>
            <a:ext cx="4267200" cy="628650"/>
          </a:xfrm>
          <a:prstGeom prst="roundRect">
            <a:avLst>
              <a:gd name="adj" fmla="val 12121"/>
            </a:avLst>
          </a:prstGeom>
          <a:solidFill>
            <a:srgbClr val="E9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457200" y="3305175"/>
            <a:ext cx="47625" cy="628650"/>
          </a:xfrm>
          <a:prstGeom prst="roundRect">
            <a:avLst>
              <a:gd name="adj" fmla="val 50000"/>
            </a:avLst>
          </a:prstGeom>
          <a:solidFill>
            <a:srgbClr val="587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3305175"/>
            <a:ext cx="42672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Risk: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Short selling exposes investors to potentially unlimited losses.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847725"/>
            <a:ext cx="42672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847725"/>
            <a:ext cx="4267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Short Selling in Practice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04925"/>
            <a:ext cx="4267200" cy="2219325"/>
          </a:xfrm>
          <a:prstGeom prst="rect">
            <a:avLst/>
          </a:prstGeom>
          <a:solidFill>
            <a:srgbClr val="F8F9F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04925"/>
          <a:ext cx="42671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260"/>
                <a:gridCol w="906899"/>
                <a:gridCol w="2482040"/>
              </a:tblGrid>
              <a:tr h="361950"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1" i="0">
                          <a:solidFill>
                            <a:srgbClr val="26345C"/>
                          </a:solidFill>
                          <a:latin typeface="Segoe UI"/>
                        </a:rPr>
                        <a:t>Market</a:t>
                      </a:r>
                    </a:p>
                  </a:txBody>
                  <a:tcPr>
                    <a:solidFill>
                      <a:srgbClr val="E5EAF7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1" i="0">
                          <a:solidFill>
                            <a:srgbClr val="26345C"/>
                          </a:solidFill>
                          <a:latin typeface="Segoe UI"/>
                        </a:rPr>
                        <a:t>Common?</a:t>
                      </a:r>
                    </a:p>
                  </a:txBody>
                  <a:tcPr>
                    <a:solidFill>
                      <a:srgbClr val="E5EAF7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1" i="0">
                          <a:solidFill>
                            <a:srgbClr val="26345C"/>
                          </a:solidFill>
                          <a:latin typeface="Segoe UI"/>
                        </a:rPr>
                        <a:t>Reason</a:t>
                      </a:r>
                    </a:p>
                  </a:txBody>
                  <a:tcPr>
                    <a:solidFill>
                      <a:srgbClr val="E5EAF7"/>
                    </a:solidFill>
                    <a:tcBorders/>
                  </a:tcPr>
                </a:tc>
              </a:tr>
              <a:tr h="361950"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Stocks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Yes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High liquidity and fungibility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</a:tr>
              <a:tr h="561975"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Futures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Yes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Standardized contracts allow ease of shorting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</a:tr>
              <a:tr h="361950"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Currency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Yes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Highly liquid and tradable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</a:tr>
              <a:tr h="561975"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Real Estate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No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  <a:tc>
                  <a:txBody>
                    <a:bodyPr wrap="square" anchor="ctr" lIns="95250" rIns="95250" tIns="76200" bIns="76200"/>
                    <a:lstStyle/>
                    <a:p>
                      <a:pPr algn="l"/>
                      <a:r>
                        <a:rPr sz="1200" b="0" i="0">
                          <a:solidFill>
                            <a:srgbClr val="000000"/>
                          </a:solidFill>
                          <a:latin typeface="Segoe UI"/>
                        </a:rPr>
                        <a:t>Assets are not fungible or liquid</a:t>
                      </a:r>
                    </a:p>
                  </a:txBody>
                  <a:tcPr>
                    <a:solidFill>
                      <a:srgbClr val="F8F9FC"/>
                    </a:solidFill>
                    <a:tcBorders/>
                  </a:tcPr>
                </a:tc>
              </a:tr>
            </a:tbl>
          </a:graphicData>
        </a:graphic>
      </p:graphicFrame>
      <p:pic>
        <p:nvPicPr>
          <p:cNvPr id="7" name="Picture 6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00200"/>
            <a:ext cx="3048000" cy="2038350"/>
          </a:xfrm>
          <a:prstGeom prst="rect">
            <a:avLst/>
          </a:prstGeom>
          <a:effectLst/>
        </p:spPr>
      </p:pic>
      <p:sp>
        <p:nvSpPr>
          <p:cNvPr id="8" name="Rectangle 7"/>
          <p:cNvSpPr/>
          <p:nvPr/>
        </p:nvSpPr>
        <p:spPr>
          <a:xfrm>
            <a:off x="457200" y="3638550"/>
            <a:ext cx="4267200" cy="60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3638550"/>
            <a:ext cx="4267200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Requires confidence in ability to repurchase at market price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552575"/>
            <a:ext cx="4876800" cy="304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552575"/>
            <a:ext cx="48768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Objectives of Short Selling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009775"/>
            <a:ext cx="4876800" cy="714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09775"/>
            <a:ext cx="4876800" cy="714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Speculation: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Profit from perceived overvaluation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1" i="0">
                <a:solidFill>
                  <a:srgbClr val="384276"/>
                </a:solidFill>
                <a:latin typeface="Segoe UI"/>
              </a:rPr>
              <a:t>Hedging: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 Offset risks in long positions or portfolios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886075"/>
            <a:ext cx="4876800" cy="628650"/>
          </a:xfrm>
          <a:prstGeom prst="roundRect">
            <a:avLst>
              <a:gd name="adj" fmla="val 12121"/>
            </a:avLst>
          </a:prstGeom>
          <a:solidFill>
            <a:srgbClr val="FFEE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457200" y="2886075"/>
            <a:ext cx="47625" cy="628650"/>
          </a:xfrm>
          <a:prstGeom prst="roundRect">
            <a:avLst>
              <a:gd name="adj" fmla="val 50000"/>
            </a:avLst>
          </a:prstGeom>
          <a:solidFill>
            <a:srgbClr val="D2AE3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" y="2886075"/>
            <a:ext cx="48768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Research: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Banning short selling is generally ineffective and can harm market efficiency, though it remains controversial.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4F6F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8572500" cy="5238750"/>
          </a:xfrm>
          <a:prstGeom prst="roundRect">
            <a:avLst>
              <a:gd name="adj" fmla="val 2909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" y="1104900"/>
            <a:ext cx="4267200" cy="609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04900"/>
            <a:ext cx="4267200" cy="609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800" b="1" i="0">
                <a:solidFill>
                  <a:srgbClr val="26345C"/>
                </a:solidFill>
                <a:latin typeface="Segoe UI"/>
              </a:rPr>
              <a:t>Physical Shorting: The Role of Fungibility</a:t>
            </a:r>
          </a:p>
        </p:txBody>
      </p:sp>
      <p:pic>
        <p:nvPicPr>
          <p:cNvPr id="5" name="Picture 4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1600200"/>
            <a:ext cx="3048000" cy="2038350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457200" y="1866900"/>
            <a:ext cx="4267200" cy="1323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866900"/>
            <a:ext cx="4267200" cy="1323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905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Borrowed securities can be returned as any equivalent item, not the exact same one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Like borrowing $10: any $10 bill can be returned</a:t>
            </a:r>
          </a:p>
          <a:p>
            <a:pPr>
              <a:lnSpc>
                <a:spcPct val="115000"/>
              </a:lnSpc>
              <a:spcAft>
                <a:spcPts val="900"/>
              </a:spcAft>
            </a:pPr>
            <a:r>
              <a:rPr sz="1200">
                <a:solidFill>
                  <a:srgbClr val="384276"/>
                </a:solidFill>
                <a:latin typeface="Arial"/>
              </a:rPr>
              <a:t>• </a:t>
            </a:r>
            <a:r>
              <a:rPr sz="1200" b="0" i="0">
                <a:solidFill>
                  <a:srgbClr val="384276"/>
                </a:solidFill>
                <a:latin typeface="Segoe UI"/>
              </a:rPr>
              <a:t>Enables efficient short selling in fungible assets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3333750"/>
            <a:ext cx="4267200" cy="628650"/>
          </a:xfrm>
          <a:prstGeom prst="roundRect">
            <a:avLst>
              <a:gd name="adj" fmla="val 12121"/>
            </a:avLst>
          </a:prstGeom>
          <a:solidFill>
            <a:srgbClr val="E9EC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457200" y="3333750"/>
            <a:ext cx="47625" cy="628650"/>
          </a:xfrm>
          <a:prstGeom prst="roundRect">
            <a:avLst>
              <a:gd name="adj" fmla="val 50000"/>
            </a:avLst>
          </a:prstGeom>
          <a:solidFill>
            <a:srgbClr val="587E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57200" y="3333750"/>
            <a:ext cx="42672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14300" bIns="114300">
            <a:spAutoFit/>
          </a:bodyPr>
          <a:lstStyle/>
          <a:p>
            <a:pPr algn="l"/>
            <a:r>
              <a:rPr sz="1200" b="1" i="0">
                <a:solidFill>
                  <a:srgbClr val="26345C"/>
                </a:solidFill>
                <a:latin typeface="Segoe UI"/>
              </a:rPr>
              <a:t>Potential Loss:</a:t>
            </a:r>
            <a:r>
              <a:rPr sz="1200" b="0" i="0">
                <a:solidFill>
                  <a:srgbClr val="26345C"/>
                </a:solidFill>
                <a:latin typeface="Segoe UI"/>
              </a:rPr>
              <a:t> Since prices can rise indefinitely, losses are theoretically unlimited.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