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25" r:id="rId2"/>
    <p:sldId id="322" r:id="rId3"/>
    <p:sldId id="417" r:id="rId4"/>
    <p:sldId id="323" r:id="rId5"/>
    <p:sldId id="366" r:id="rId6"/>
    <p:sldId id="367" r:id="rId7"/>
    <p:sldId id="368" r:id="rId8"/>
    <p:sldId id="369" r:id="rId9"/>
    <p:sldId id="430" r:id="rId10"/>
    <p:sldId id="431" r:id="rId11"/>
    <p:sldId id="432" r:id="rId12"/>
    <p:sldId id="433" r:id="rId13"/>
    <p:sldId id="447" r:id="rId14"/>
    <p:sldId id="434" r:id="rId15"/>
    <p:sldId id="435" r:id="rId16"/>
    <p:sldId id="436" r:id="rId17"/>
    <p:sldId id="437" r:id="rId18"/>
    <p:sldId id="438" r:id="rId19"/>
    <p:sldId id="439" r:id="rId20"/>
    <p:sldId id="440" r:id="rId21"/>
    <p:sldId id="441" r:id="rId22"/>
    <p:sldId id="442" r:id="rId23"/>
    <p:sldId id="443" r:id="rId24"/>
    <p:sldId id="444" r:id="rId25"/>
    <p:sldId id="326" r:id="rId26"/>
    <p:sldId id="418" r:id="rId27"/>
    <p:sldId id="398" r:id="rId28"/>
    <p:sldId id="419" r:id="rId29"/>
    <p:sldId id="329" r:id="rId30"/>
    <p:sldId id="420" r:id="rId31"/>
    <p:sldId id="374" r:id="rId32"/>
    <p:sldId id="406" r:id="rId33"/>
    <p:sldId id="421" r:id="rId34"/>
    <p:sldId id="423" r:id="rId35"/>
    <p:sldId id="422" r:id="rId36"/>
    <p:sldId id="424" r:id="rId37"/>
    <p:sldId id="425" r:id="rId38"/>
    <p:sldId id="330" r:id="rId39"/>
    <p:sldId id="426" r:id="rId40"/>
    <p:sldId id="405" r:id="rId41"/>
    <p:sldId id="428" r:id="rId42"/>
    <p:sldId id="427" r:id="rId43"/>
    <p:sldId id="429" r:id="rId44"/>
    <p:sldId id="3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49091-6746-4114-8788-0F8D910F525F}"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386B3-6A17-430D-BA6C-5BA147777A1F}" type="slidenum">
              <a:rPr lang="en-IN" smtClean="0"/>
              <a:t>‹#›</a:t>
            </a:fld>
            <a:endParaRPr lang="en-IN"/>
          </a:p>
        </p:txBody>
      </p:sp>
    </p:spTree>
    <p:extLst>
      <p:ext uri="{BB962C8B-B14F-4D97-AF65-F5344CB8AC3E}">
        <p14:creationId xmlns:p14="http://schemas.microsoft.com/office/powerpoint/2010/main" val="1818276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endParaRPr lang="en-IN" dirty="0"/>
          </a:p>
        </p:txBody>
      </p:sp>
      <p:sp>
        <p:nvSpPr>
          <p:cNvPr id="4" name="Slide Number Placeholder 3"/>
          <p:cNvSpPr>
            <a:spLocks noGrp="1"/>
          </p:cNvSpPr>
          <p:nvPr>
            <p:ph type="sldNum" sz="quarter" idx="5"/>
          </p:nvPr>
        </p:nvSpPr>
        <p:spPr/>
        <p:txBody>
          <a:bodyPr/>
          <a:lstStyle/>
          <a:p>
            <a:fld id="{3F2386B3-6A17-430D-BA6C-5BA147777A1F}" type="slidenum">
              <a:rPr lang="en-IN" smtClean="0"/>
              <a:t>6</a:t>
            </a:fld>
            <a:endParaRPr lang="en-IN"/>
          </a:p>
        </p:txBody>
      </p:sp>
    </p:spTree>
    <p:extLst>
      <p:ext uri="{BB962C8B-B14F-4D97-AF65-F5344CB8AC3E}">
        <p14:creationId xmlns:p14="http://schemas.microsoft.com/office/powerpoint/2010/main" val="3882160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endParaRPr lang="en-IN" dirty="0"/>
          </a:p>
        </p:txBody>
      </p:sp>
      <p:sp>
        <p:nvSpPr>
          <p:cNvPr id="4" name="Slide Number Placeholder 3"/>
          <p:cNvSpPr>
            <a:spLocks noGrp="1"/>
          </p:cNvSpPr>
          <p:nvPr>
            <p:ph type="sldNum" sz="quarter" idx="5"/>
          </p:nvPr>
        </p:nvSpPr>
        <p:spPr/>
        <p:txBody>
          <a:bodyPr/>
          <a:lstStyle/>
          <a:p>
            <a:fld id="{3F2386B3-6A17-430D-BA6C-5BA147777A1F}" type="slidenum">
              <a:rPr lang="en-IN" smtClean="0"/>
              <a:t>8</a:t>
            </a:fld>
            <a:endParaRPr lang="en-IN"/>
          </a:p>
        </p:txBody>
      </p:sp>
    </p:spTree>
    <p:extLst>
      <p:ext uri="{BB962C8B-B14F-4D97-AF65-F5344CB8AC3E}">
        <p14:creationId xmlns:p14="http://schemas.microsoft.com/office/powerpoint/2010/main" val="926325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endParaRPr lang="en-IN" dirty="0"/>
          </a:p>
        </p:txBody>
      </p:sp>
      <p:sp>
        <p:nvSpPr>
          <p:cNvPr id="4" name="Slide Number Placeholder 3"/>
          <p:cNvSpPr>
            <a:spLocks noGrp="1"/>
          </p:cNvSpPr>
          <p:nvPr>
            <p:ph type="sldNum" sz="quarter" idx="5"/>
          </p:nvPr>
        </p:nvSpPr>
        <p:spPr/>
        <p:txBody>
          <a:bodyPr/>
          <a:lstStyle/>
          <a:p>
            <a:fld id="{3F2386B3-6A17-430D-BA6C-5BA147777A1F}" type="slidenum">
              <a:rPr lang="en-IN" smtClean="0"/>
              <a:t>31</a:t>
            </a:fld>
            <a:endParaRPr lang="en-IN"/>
          </a:p>
        </p:txBody>
      </p:sp>
    </p:spTree>
    <p:extLst>
      <p:ext uri="{BB962C8B-B14F-4D97-AF65-F5344CB8AC3E}">
        <p14:creationId xmlns:p14="http://schemas.microsoft.com/office/powerpoint/2010/main" val="389175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endParaRPr lang="en-IN" dirty="0"/>
          </a:p>
        </p:txBody>
      </p:sp>
      <p:sp>
        <p:nvSpPr>
          <p:cNvPr id="4" name="Slide Number Placeholder 3"/>
          <p:cNvSpPr>
            <a:spLocks noGrp="1"/>
          </p:cNvSpPr>
          <p:nvPr>
            <p:ph type="sldNum" sz="quarter" idx="5"/>
          </p:nvPr>
        </p:nvSpPr>
        <p:spPr/>
        <p:txBody>
          <a:bodyPr/>
          <a:lstStyle/>
          <a:p>
            <a:fld id="{3F2386B3-6A17-430D-BA6C-5BA147777A1F}" type="slidenum">
              <a:rPr lang="en-IN" smtClean="0"/>
              <a:t>44</a:t>
            </a:fld>
            <a:endParaRPr lang="en-IN"/>
          </a:p>
        </p:txBody>
      </p:sp>
    </p:spTree>
    <p:extLst>
      <p:ext uri="{BB962C8B-B14F-4D97-AF65-F5344CB8AC3E}">
        <p14:creationId xmlns:p14="http://schemas.microsoft.com/office/powerpoint/2010/main" val="209314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2EE3-88B6-4E73-9962-FFF7CDE41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11B580-AA5E-48E4-A3B6-702F634A3B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9BF2B6-5C73-4FE5-B0F8-C444D64C5DF5}"/>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0AEACB49-CC62-44EA-904A-DD5C3E85D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79A31F-2FA7-4735-B3C8-BB91B4D6518A}"/>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100600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E340C-C09B-41C3-8AD7-E54E75C1D6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46F105-C142-4207-B683-9B566EB5E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2BB42-D09A-4B53-AD2B-CD62D8342E28}"/>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E634ABE5-0CF8-450F-B137-BEC156EC6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A6B54E-B970-4493-A2E2-2934F9881A2C}"/>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632871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5860A-0D1D-4C3F-8BDB-A056ADC5C3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DDE8F8-DF1E-41F7-9BB8-B9C4D663A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4EAA3-2129-470C-91FC-FFDEEDCA82D8}"/>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DF1707A7-E012-43F7-AE55-B92933436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8CB1D-CB97-4EBC-884A-DC0C8F9F9C9C}"/>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292719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5B00-D26B-4B0F-A6AB-B1594041D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F32FE-AA57-49BA-B0E3-B229E2A34F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B38F6-DE1D-4366-80D4-2E805605B711}"/>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14E3C9CA-0BE2-49A8-AD3B-CBB5AC288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AD8BA-D09D-4CF2-8DA9-35E5161CEE0E}"/>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1695026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8DA07-A18F-497E-AB7E-1C6D5A487C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D061C1-F91A-4B20-8F9E-170C115EDE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C01F3A-77CB-489B-A39E-5FD38E69A29A}"/>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4E5ADB0D-1102-4F21-BBD3-D878C3BB8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09E65-83E9-42DD-9803-671A92E21B17}"/>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233688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7052-6CB7-44D1-8039-C2210238AC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2B1D6F-5ADB-4FF1-ABDB-C6B14BC59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C222B1-D21C-49E3-AFD5-5BDE1D9D9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F9133-1CBC-4871-84BC-837B53A0FC55}"/>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6" name="Footer Placeholder 5">
            <a:extLst>
              <a:ext uri="{FF2B5EF4-FFF2-40B4-BE49-F238E27FC236}">
                <a16:creationId xmlns:a16="http://schemas.microsoft.com/office/drawing/2014/main" id="{830C2F88-FF45-4FCD-AC95-F8A4BFF5C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AE660-9765-41A0-9FFD-18BF80188F03}"/>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1946186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8507-BC48-49B5-87D9-435AF3A14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960504-6713-410E-A63C-BA2A38037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F427C8-C0DB-4240-BE4B-1AC59683E6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1E142B-5E09-4431-BFA4-D8FCCCBD8F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120D20-0A54-45C9-BC46-BC34D6931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E9DB3-A321-4D15-BD40-D5E45A6BDAD8}"/>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8" name="Footer Placeholder 7">
            <a:extLst>
              <a:ext uri="{FF2B5EF4-FFF2-40B4-BE49-F238E27FC236}">
                <a16:creationId xmlns:a16="http://schemas.microsoft.com/office/drawing/2014/main" id="{264E29A5-F5F5-47C9-9226-D5D13CDCA0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95ED6D-B76A-4D12-9D43-3DEE1E96C706}"/>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2203452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41BDE-E8CD-4E14-8FF7-3FD1767DFA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25A4C9-5BE6-4A2B-9F1A-B0601ECB4C3B}"/>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4" name="Footer Placeholder 3">
            <a:extLst>
              <a:ext uri="{FF2B5EF4-FFF2-40B4-BE49-F238E27FC236}">
                <a16:creationId xmlns:a16="http://schemas.microsoft.com/office/drawing/2014/main" id="{D27B8934-D385-4395-B2F3-AD73D9A7B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EF89E-48CC-46B4-8570-AA9D5F015275}"/>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1601118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B22B2B-9649-40AB-93FD-5CF62257524E}"/>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3" name="Footer Placeholder 2">
            <a:extLst>
              <a:ext uri="{FF2B5EF4-FFF2-40B4-BE49-F238E27FC236}">
                <a16:creationId xmlns:a16="http://schemas.microsoft.com/office/drawing/2014/main" id="{93F0EA9F-1633-4B36-86E5-AC8035A4FF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1BF6AA-044A-4DCB-8860-F7C519F707B6}"/>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2709208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70C5-331D-4C19-8F77-C296F3067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DEFD81-871D-4862-A4BD-8EFACE3E05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E7969-FAB2-492F-AC34-FA28CAAC9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CBCCE0-314B-4BC0-8316-8FCA66C33CF8}"/>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6" name="Footer Placeholder 5">
            <a:extLst>
              <a:ext uri="{FF2B5EF4-FFF2-40B4-BE49-F238E27FC236}">
                <a16:creationId xmlns:a16="http://schemas.microsoft.com/office/drawing/2014/main" id="{B12E22C7-69DF-4134-A44C-289967907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D6A03-4F21-4F2E-ADC4-66C712032F4C}"/>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218926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F8A6-F636-4D71-B632-A48648005F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1F9072-2431-4D8B-871D-61721947A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0FD96-EBF7-4150-8A43-7655A0309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420CE-47DE-49CF-8687-779992C30427}"/>
              </a:ext>
            </a:extLst>
          </p:cNvPr>
          <p:cNvSpPr>
            <a:spLocks noGrp="1"/>
          </p:cNvSpPr>
          <p:nvPr>
            <p:ph type="dt" sz="half" idx="10"/>
          </p:nvPr>
        </p:nvSpPr>
        <p:spPr/>
        <p:txBody>
          <a:bodyPr/>
          <a:lstStyle/>
          <a:p>
            <a:fld id="{61615435-F8C9-4A57-B9FC-05BC16D45A6C}" type="datetimeFigureOut">
              <a:rPr lang="en-US" smtClean="0"/>
              <a:pPr/>
              <a:t>9/17/2024</a:t>
            </a:fld>
            <a:endParaRPr lang="en-US"/>
          </a:p>
        </p:txBody>
      </p:sp>
      <p:sp>
        <p:nvSpPr>
          <p:cNvPr id="6" name="Footer Placeholder 5">
            <a:extLst>
              <a:ext uri="{FF2B5EF4-FFF2-40B4-BE49-F238E27FC236}">
                <a16:creationId xmlns:a16="http://schemas.microsoft.com/office/drawing/2014/main" id="{DE14C2DC-D6A0-412C-964B-505C4DCBA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17AA9-28D8-42A9-96A3-6AC4C1C4FFDB}"/>
              </a:ext>
            </a:extLst>
          </p:cNvPr>
          <p:cNvSpPr>
            <a:spLocks noGrp="1"/>
          </p:cNvSpPr>
          <p:nvPr>
            <p:ph type="sldNum" sz="quarter" idx="12"/>
          </p:nvPr>
        </p:nvSpPr>
        <p:spPr/>
        <p:txBody>
          <a:bodyPr/>
          <a:lstStyle/>
          <a:p>
            <a:fld id="{4ADF96D6-01FB-4CC2-9F13-EFB1EEC91F5A}" type="slidenum">
              <a:rPr lang="en-US" smtClean="0"/>
              <a:pPr/>
              <a:t>‹#›</a:t>
            </a:fld>
            <a:endParaRPr lang="en-US"/>
          </a:p>
        </p:txBody>
      </p:sp>
    </p:spTree>
    <p:extLst>
      <p:ext uri="{BB962C8B-B14F-4D97-AF65-F5344CB8AC3E}">
        <p14:creationId xmlns:p14="http://schemas.microsoft.com/office/powerpoint/2010/main" val="67635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9A453-9FA4-4A2E-91D3-6EE999108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DF3ACB-D836-48CD-A265-3ADBCF0AE1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2463C-DAD5-4808-A6AA-28720E43AF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15435-F8C9-4A57-B9FC-05BC16D45A6C}" type="datetimeFigureOut">
              <a:rPr lang="en-US" smtClean="0"/>
              <a:pPr/>
              <a:t>9/17/2024</a:t>
            </a:fld>
            <a:endParaRPr lang="en-US"/>
          </a:p>
        </p:txBody>
      </p:sp>
      <p:sp>
        <p:nvSpPr>
          <p:cNvPr id="5" name="Footer Placeholder 4">
            <a:extLst>
              <a:ext uri="{FF2B5EF4-FFF2-40B4-BE49-F238E27FC236}">
                <a16:creationId xmlns:a16="http://schemas.microsoft.com/office/drawing/2014/main" id="{FC9E01B6-7B0E-49E6-BDAA-3A44EA6E92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F7CB59-C140-4452-9896-100A451E38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F96D6-01FB-4CC2-9F13-EFB1EEC91F5A}" type="slidenum">
              <a:rPr lang="en-US" smtClean="0"/>
              <a:pPr/>
              <a:t>‹#›</a:t>
            </a:fld>
            <a:endParaRPr lang="en-US"/>
          </a:p>
        </p:txBody>
      </p:sp>
    </p:spTree>
    <p:extLst>
      <p:ext uri="{BB962C8B-B14F-4D97-AF65-F5344CB8AC3E}">
        <p14:creationId xmlns:p14="http://schemas.microsoft.com/office/powerpoint/2010/main" val="2282509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46BAC-BB90-4FC3-BF43-64A45D225855}"/>
              </a:ext>
            </a:extLst>
          </p:cNvPr>
          <p:cNvSpPr>
            <a:spLocks noGrp="1"/>
          </p:cNvSpPr>
          <p:nvPr>
            <p:ph type="title"/>
          </p:nvPr>
        </p:nvSpPr>
        <p:spPr>
          <a:xfrm>
            <a:off x="0" y="2857500"/>
            <a:ext cx="12192000" cy="1143000"/>
          </a:xfrm>
          <a:solidFill>
            <a:schemeClr val="accent6"/>
          </a:solidFill>
        </p:spPr>
        <p:txBody>
          <a:bodyPr>
            <a:normAutofit/>
          </a:bodyPr>
          <a:lstStyle/>
          <a:p>
            <a:pPr algn="ctr"/>
            <a:r>
              <a:rPr lang="en-US" dirty="0"/>
              <a:t>Number System</a:t>
            </a:r>
          </a:p>
        </p:txBody>
      </p:sp>
    </p:spTree>
    <p:extLst>
      <p:ext uri="{BB962C8B-B14F-4D97-AF65-F5344CB8AC3E}">
        <p14:creationId xmlns:p14="http://schemas.microsoft.com/office/powerpoint/2010/main" val="398513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ECD26E-9FBE-6E89-74A8-A1D6B2ED88A0}"/>
              </a:ext>
            </a:extLst>
          </p:cNvPr>
          <p:cNvSpPr>
            <a:spLocks noGrp="1"/>
          </p:cNvSpPr>
          <p:nvPr>
            <p:ph type="title"/>
          </p:nvPr>
        </p:nvSpPr>
        <p:spPr/>
        <p:txBody>
          <a:bodyPr/>
          <a:lstStyle/>
          <a:p>
            <a:pPr algn="ctr"/>
            <a:r>
              <a:rPr lang="en-US" b="1" dirty="0"/>
              <a:t>Categories of number systems</a:t>
            </a:r>
            <a:endParaRPr lang="en-IN" b="1" dirty="0"/>
          </a:p>
        </p:txBody>
      </p:sp>
      <p:pic>
        <p:nvPicPr>
          <p:cNvPr id="6" name="Picture 5">
            <a:extLst>
              <a:ext uri="{FF2B5EF4-FFF2-40B4-BE49-F238E27FC236}">
                <a16:creationId xmlns:a16="http://schemas.microsoft.com/office/drawing/2014/main" id="{621EC5A8-0168-77C2-5CBD-59E0CC376DBA}"/>
              </a:ext>
            </a:extLst>
          </p:cNvPr>
          <p:cNvPicPr>
            <a:picLocks noChangeAspect="1"/>
          </p:cNvPicPr>
          <p:nvPr/>
        </p:nvPicPr>
        <p:blipFill>
          <a:blip r:embed="rId2"/>
          <a:stretch>
            <a:fillRect/>
          </a:stretch>
        </p:blipFill>
        <p:spPr>
          <a:xfrm>
            <a:off x="2314903" y="2379620"/>
            <a:ext cx="7562193" cy="2098759"/>
          </a:xfrm>
          <a:prstGeom prst="rect">
            <a:avLst/>
          </a:prstGeom>
        </p:spPr>
      </p:pic>
    </p:spTree>
    <p:extLst>
      <p:ext uri="{BB962C8B-B14F-4D97-AF65-F5344CB8AC3E}">
        <p14:creationId xmlns:p14="http://schemas.microsoft.com/office/powerpoint/2010/main" val="177548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2E2B-7BB6-46C6-960E-F6F96896E416}"/>
              </a:ext>
            </a:extLst>
          </p:cNvPr>
          <p:cNvSpPr>
            <a:spLocks noGrp="1"/>
          </p:cNvSpPr>
          <p:nvPr>
            <p:ph type="title"/>
          </p:nvPr>
        </p:nvSpPr>
        <p:spPr/>
        <p:txBody>
          <a:bodyPr/>
          <a:lstStyle/>
          <a:p>
            <a:pPr algn="ctr"/>
            <a:r>
              <a:rPr lang="en-IN" b="0" i="0" dirty="0">
                <a:solidFill>
                  <a:srgbClr val="000000"/>
                </a:solidFill>
                <a:effectLst/>
                <a:latin typeface="var(--ff-lato)"/>
              </a:rPr>
              <a:t> Positional Number System</a:t>
            </a:r>
            <a:endParaRPr lang="en-IN" dirty="0"/>
          </a:p>
        </p:txBody>
      </p:sp>
      <p:sp>
        <p:nvSpPr>
          <p:cNvPr id="3" name="Content Placeholder 2">
            <a:extLst>
              <a:ext uri="{FF2B5EF4-FFF2-40B4-BE49-F238E27FC236}">
                <a16:creationId xmlns:a16="http://schemas.microsoft.com/office/drawing/2014/main" id="{F9874DBD-32F6-363B-E2B2-EDA4B6AC00B4}"/>
              </a:ext>
            </a:extLst>
          </p:cNvPr>
          <p:cNvSpPr>
            <a:spLocks noGrp="1"/>
          </p:cNvSpPr>
          <p:nvPr>
            <p:ph idx="1"/>
          </p:nvPr>
        </p:nvSpPr>
        <p:spPr/>
        <p:txBody>
          <a:bodyPr>
            <a:normAutofit lnSpcReduction="10000"/>
          </a:bodyPr>
          <a:lstStyle/>
          <a:p>
            <a:pPr algn="just"/>
            <a:r>
              <a:rPr lang="en-US" sz="2600" b="1" i="0" dirty="0">
                <a:solidFill>
                  <a:srgbClr val="000000"/>
                </a:solidFill>
                <a:effectLst/>
              </a:rPr>
              <a:t>Positional number system</a:t>
            </a:r>
            <a:r>
              <a:rPr lang="en-US" sz="2600" b="0" i="0" dirty="0">
                <a:solidFill>
                  <a:srgbClr val="000000"/>
                </a:solidFill>
                <a:effectLst/>
              </a:rPr>
              <a:t> is the type of number system in which the weight or value of the digit (or </a:t>
            </a:r>
            <a:r>
              <a:rPr lang="en-US" sz="2600" b="0" i="0" dirty="0">
                <a:solidFill>
                  <a:srgbClr val="000000"/>
                </a:solidFill>
                <a:effectLst/>
                <a:ea typeface="Verdana" panose="020B0604030504040204" pitchFamily="34" charset="0"/>
              </a:rPr>
              <a:t>symbol</a:t>
            </a:r>
            <a:r>
              <a:rPr lang="en-US" sz="2600" b="0" i="0" dirty="0">
                <a:solidFill>
                  <a:srgbClr val="000000"/>
                </a:solidFill>
                <a:effectLst/>
              </a:rPr>
              <a:t>) depends upon its position in the number. The positional number system is also known as </a:t>
            </a:r>
            <a:r>
              <a:rPr lang="en-US" sz="2600" b="1" i="0" dirty="0">
                <a:solidFill>
                  <a:srgbClr val="000000"/>
                </a:solidFill>
                <a:effectLst/>
              </a:rPr>
              <a:t>weighted number system.</a:t>
            </a:r>
            <a:r>
              <a:rPr lang="en-US" sz="2600" b="0" i="0" dirty="0">
                <a:solidFill>
                  <a:srgbClr val="000000"/>
                </a:solidFill>
                <a:effectLst/>
              </a:rPr>
              <a:t> This is because, in the positional number system, there is a weight associated with the position in the number.</a:t>
            </a:r>
          </a:p>
          <a:p>
            <a:pPr algn="just"/>
            <a:r>
              <a:rPr lang="en-US" sz="2600" dirty="0"/>
              <a:t>Therefore, in the positional number system, each digit of the number is weighted according to its position of occurrence in the number. When we travel toward left along the number, the weights increase by a constant factor that is equivalent to the base of the number system. Also, in the positional number system, </a:t>
            </a:r>
            <a:r>
              <a:rPr lang="en-US" sz="2600" b="1" dirty="0"/>
              <a:t>a radix point (.) </a:t>
            </a:r>
            <a:r>
              <a:rPr lang="en-US" sz="2600" dirty="0"/>
              <a:t>is used to differentiate the positions corresponding to integral weights from the positions corresponding to the fractional weights.</a:t>
            </a:r>
            <a:endParaRPr lang="en-IN" sz="2600" dirty="0"/>
          </a:p>
        </p:txBody>
      </p:sp>
    </p:spTree>
    <p:extLst>
      <p:ext uri="{BB962C8B-B14F-4D97-AF65-F5344CB8AC3E}">
        <p14:creationId xmlns:p14="http://schemas.microsoft.com/office/powerpoint/2010/main" val="38817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8F4-D471-FE15-47DE-5CA7D01B246C}"/>
              </a:ext>
            </a:extLst>
          </p:cNvPr>
          <p:cNvSpPr>
            <a:spLocks noGrp="1"/>
          </p:cNvSpPr>
          <p:nvPr>
            <p:ph type="title"/>
          </p:nvPr>
        </p:nvSpPr>
        <p:spPr/>
        <p:txBody>
          <a:bodyPr/>
          <a:lstStyle/>
          <a:p>
            <a:pPr algn="ctr"/>
            <a:r>
              <a:rPr lang="en-US" b="0" i="0" dirty="0">
                <a:solidFill>
                  <a:srgbClr val="000000"/>
                </a:solidFill>
                <a:effectLst/>
                <a:latin typeface="var(--ff-lato)"/>
              </a:rPr>
              <a:t>Types of Positional Number Systems</a:t>
            </a:r>
            <a:endParaRPr lang="en-IN" dirty="0"/>
          </a:p>
        </p:txBody>
      </p:sp>
      <p:pic>
        <p:nvPicPr>
          <p:cNvPr id="5" name="Picture 4">
            <a:extLst>
              <a:ext uri="{FF2B5EF4-FFF2-40B4-BE49-F238E27FC236}">
                <a16:creationId xmlns:a16="http://schemas.microsoft.com/office/drawing/2014/main" id="{4C8B8CEE-78F3-4DDE-1CAE-4E47B627D154}"/>
              </a:ext>
            </a:extLst>
          </p:cNvPr>
          <p:cNvPicPr>
            <a:picLocks noChangeAspect="1"/>
          </p:cNvPicPr>
          <p:nvPr/>
        </p:nvPicPr>
        <p:blipFill>
          <a:blip r:embed="rId2"/>
          <a:stretch>
            <a:fillRect/>
          </a:stretch>
        </p:blipFill>
        <p:spPr>
          <a:xfrm>
            <a:off x="2996691" y="2860218"/>
            <a:ext cx="6198617" cy="2991942"/>
          </a:xfrm>
          <a:prstGeom prst="rect">
            <a:avLst/>
          </a:prstGeom>
        </p:spPr>
      </p:pic>
      <p:sp>
        <p:nvSpPr>
          <p:cNvPr id="7" name="TextBox 6">
            <a:extLst>
              <a:ext uri="{FF2B5EF4-FFF2-40B4-BE49-F238E27FC236}">
                <a16:creationId xmlns:a16="http://schemas.microsoft.com/office/drawing/2014/main" id="{B7516F97-18C8-A7D9-4A52-FAD5F2C913A4}"/>
              </a:ext>
            </a:extLst>
          </p:cNvPr>
          <p:cNvSpPr txBox="1"/>
          <p:nvPr/>
        </p:nvSpPr>
        <p:spPr>
          <a:xfrm>
            <a:off x="1229360" y="1856155"/>
            <a:ext cx="9438640" cy="461665"/>
          </a:xfrm>
          <a:prstGeom prst="rect">
            <a:avLst/>
          </a:prstGeom>
          <a:noFill/>
        </p:spPr>
        <p:txBody>
          <a:bodyPr wrap="square">
            <a:spAutoFit/>
          </a:bodyPr>
          <a:lstStyle/>
          <a:p>
            <a:r>
              <a:rPr lang="en-US" sz="2400" b="0" i="0" dirty="0">
                <a:solidFill>
                  <a:srgbClr val="000000"/>
                </a:solidFill>
                <a:effectLst/>
                <a:latin typeface="Verdana" panose="020B0604030504040204" pitchFamily="34" charset="0"/>
              </a:rPr>
              <a:t>There are four very popular positional number systems:</a:t>
            </a:r>
            <a:endParaRPr lang="en-IN" sz="2400" dirty="0"/>
          </a:p>
        </p:txBody>
      </p:sp>
    </p:spTree>
    <p:extLst>
      <p:ext uri="{BB962C8B-B14F-4D97-AF65-F5344CB8AC3E}">
        <p14:creationId xmlns:p14="http://schemas.microsoft.com/office/powerpoint/2010/main" val="3816938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umber System Quiz For Binary, Decimal, And Hexadecimal - Quiz">
            <a:extLst>
              <a:ext uri="{FF2B5EF4-FFF2-40B4-BE49-F238E27FC236}">
                <a16:creationId xmlns:a16="http://schemas.microsoft.com/office/drawing/2014/main" id="{582FC936-1516-6DE4-AA82-4E656A2FCB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739" y="1384617"/>
            <a:ext cx="8318522" cy="408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352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8EFAF-CEBF-FB74-FBE7-7B9E1F8DBF4A}"/>
              </a:ext>
            </a:extLst>
          </p:cNvPr>
          <p:cNvSpPr>
            <a:spLocks noGrp="1"/>
          </p:cNvSpPr>
          <p:nvPr>
            <p:ph type="title"/>
          </p:nvPr>
        </p:nvSpPr>
        <p:spPr/>
        <p:txBody>
          <a:bodyPr/>
          <a:lstStyle/>
          <a:p>
            <a:pPr algn="ctr"/>
            <a:r>
              <a:rPr lang="en-IN" b="0" i="0" dirty="0">
                <a:solidFill>
                  <a:srgbClr val="000000"/>
                </a:solidFill>
                <a:effectLst/>
                <a:latin typeface="var(--ff-lato)"/>
              </a:rPr>
              <a:t>Decimal Number System</a:t>
            </a:r>
            <a:endParaRPr lang="en-IN" dirty="0"/>
          </a:p>
        </p:txBody>
      </p:sp>
      <p:sp>
        <p:nvSpPr>
          <p:cNvPr id="3" name="Content Placeholder 2">
            <a:extLst>
              <a:ext uri="{FF2B5EF4-FFF2-40B4-BE49-F238E27FC236}">
                <a16:creationId xmlns:a16="http://schemas.microsoft.com/office/drawing/2014/main" id="{780A975C-5A45-B460-89D8-EDE18B81CFB5}"/>
              </a:ext>
            </a:extLst>
          </p:cNvPr>
          <p:cNvSpPr>
            <a:spLocks noGrp="1"/>
          </p:cNvSpPr>
          <p:nvPr>
            <p:ph idx="1"/>
          </p:nvPr>
        </p:nvSpPr>
        <p:spPr/>
        <p:txBody>
          <a:bodyPr/>
          <a:lstStyle/>
          <a:p>
            <a:pPr algn="just"/>
            <a:r>
              <a:rPr lang="en-US" b="0" i="0" dirty="0">
                <a:solidFill>
                  <a:srgbClr val="000000"/>
                </a:solidFill>
                <a:effectLst/>
              </a:rPr>
              <a:t>The </a:t>
            </a:r>
            <a:r>
              <a:rPr lang="en-US" b="1" i="0" dirty="0">
                <a:solidFill>
                  <a:srgbClr val="000000"/>
                </a:solidFill>
                <a:effectLst/>
              </a:rPr>
              <a:t>decimal number system</a:t>
            </a:r>
            <a:r>
              <a:rPr lang="en-US" b="0" i="0" dirty="0">
                <a:solidFill>
                  <a:srgbClr val="000000"/>
                </a:solidFill>
                <a:effectLst/>
              </a:rPr>
              <a:t> is the most familiar number system for us. It is called decimal number system because its base or radix is ten (10). This means, it has 10 unique symbols, i.e. 0, 1, 2, 3, 4, 5, 6, 7, 8, and 9 to represent different numbers of the system. Also, there is no symbol for its base, i.e. for ten.</a:t>
            </a:r>
          </a:p>
          <a:p>
            <a:pPr algn="just"/>
            <a:r>
              <a:rPr lang="en-US" dirty="0"/>
              <a:t>In the decimal number system, any number, whether it is an integer or fraction or mixed number, of any magnitude can be represented by using these ten symbols only. Each of these symbols is called </a:t>
            </a:r>
            <a:r>
              <a:rPr lang="en-US" dirty="0">
                <a:highlight>
                  <a:srgbClr val="FFFF00"/>
                </a:highlight>
              </a:rPr>
              <a:t>a digit.</a:t>
            </a:r>
            <a:endParaRPr lang="en-IN" dirty="0">
              <a:highlight>
                <a:srgbClr val="FFFF00"/>
              </a:highlight>
            </a:endParaRPr>
          </a:p>
        </p:txBody>
      </p:sp>
    </p:spTree>
    <p:extLst>
      <p:ext uri="{BB962C8B-B14F-4D97-AF65-F5344CB8AC3E}">
        <p14:creationId xmlns:p14="http://schemas.microsoft.com/office/powerpoint/2010/main" val="4215312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82697-3EBE-7EA4-DCCE-942D5EAB0C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0B8156-7799-D4F3-0EE6-908050981022}"/>
              </a:ext>
            </a:extLst>
          </p:cNvPr>
          <p:cNvSpPr>
            <a:spLocks noGrp="1"/>
          </p:cNvSpPr>
          <p:nvPr>
            <p:ph idx="1"/>
          </p:nvPr>
        </p:nvSpPr>
        <p:spPr/>
        <p:txBody>
          <a:bodyPr/>
          <a:lstStyle/>
          <a:p>
            <a:pPr algn="just"/>
            <a:r>
              <a:rPr lang="en-US" b="0" i="0" dirty="0">
                <a:solidFill>
                  <a:srgbClr val="000000"/>
                </a:solidFill>
                <a:effectLst/>
              </a:rPr>
              <a:t>In a decimal number, the most left digit has the greatest positional weight out of all the digits present in the number, this is called the </a:t>
            </a:r>
            <a:r>
              <a:rPr lang="en-US" b="1" i="0" dirty="0">
                <a:solidFill>
                  <a:srgbClr val="000000"/>
                </a:solidFill>
                <a:effectLst/>
              </a:rPr>
              <a:t>MSD (Most Significant Digit).</a:t>
            </a:r>
            <a:r>
              <a:rPr lang="en-US" b="0" i="0" dirty="0">
                <a:solidFill>
                  <a:srgbClr val="000000"/>
                </a:solidFill>
                <a:effectLst/>
              </a:rPr>
              <a:t> On the other hand, the right most digit has the least positional weight out of all the digits present in the number, it is called </a:t>
            </a:r>
            <a:r>
              <a:rPr lang="en-US" b="1" i="0" dirty="0">
                <a:solidFill>
                  <a:srgbClr val="000000"/>
                </a:solidFill>
                <a:effectLst/>
              </a:rPr>
              <a:t>LSD (Least Significant Digit).</a:t>
            </a:r>
            <a:endParaRPr lang="en-IN" dirty="0"/>
          </a:p>
        </p:txBody>
      </p:sp>
    </p:spTree>
    <p:extLst>
      <p:ext uri="{BB962C8B-B14F-4D97-AF65-F5344CB8AC3E}">
        <p14:creationId xmlns:p14="http://schemas.microsoft.com/office/powerpoint/2010/main" val="1382095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2805-03F6-80C6-2685-B6B5C076089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32E7C85-AAE0-0681-4446-E4EB7D95C810}"/>
              </a:ext>
            </a:extLst>
          </p:cNvPr>
          <p:cNvSpPr>
            <a:spLocks noGrp="1"/>
          </p:cNvSpPr>
          <p:nvPr>
            <p:ph idx="1"/>
          </p:nvPr>
        </p:nvSpPr>
        <p:spPr/>
        <p:txBody>
          <a:bodyPr/>
          <a:lstStyle/>
          <a:p>
            <a:pPr algn="just"/>
            <a:r>
              <a:rPr lang="en-US" b="0" i="0" dirty="0">
                <a:solidFill>
                  <a:srgbClr val="000000"/>
                </a:solidFill>
                <a:effectLst/>
              </a:rPr>
              <a:t>In the decimal number system, the digits present on the left of the decimal point form the integral part of the decimal number, while the digits present on the right of the decimal point form the fractional part of the number. The digits in the integral part of the decimal number have weights that are positive powers of 10 (base), whereas, the digits in the fractional part of the decimal number have weights that are negative powers of 10.</a:t>
            </a:r>
            <a:endParaRPr lang="en-IN" dirty="0"/>
          </a:p>
        </p:txBody>
      </p:sp>
    </p:spTree>
    <p:extLst>
      <p:ext uri="{BB962C8B-B14F-4D97-AF65-F5344CB8AC3E}">
        <p14:creationId xmlns:p14="http://schemas.microsoft.com/office/powerpoint/2010/main" val="31292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D5507-0759-B274-06A2-E38EAEA89BE7}"/>
              </a:ext>
            </a:extLst>
          </p:cNvPr>
          <p:cNvPicPr>
            <a:picLocks noChangeAspect="1"/>
          </p:cNvPicPr>
          <p:nvPr/>
        </p:nvPicPr>
        <p:blipFill rotWithShape="1">
          <a:blip r:embed="rId2"/>
          <a:srcRect b="50000"/>
          <a:stretch/>
        </p:blipFill>
        <p:spPr>
          <a:xfrm>
            <a:off x="227781" y="1176023"/>
            <a:ext cx="11736438" cy="2252977"/>
          </a:xfrm>
          <a:prstGeom prst="rect">
            <a:avLst/>
          </a:prstGeom>
        </p:spPr>
      </p:pic>
    </p:spTree>
    <p:extLst>
      <p:ext uri="{BB962C8B-B14F-4D97-AF65-F5344CB8AC3E}">
        <p14:creationId xmlns:p14="http://schemas.microsoft.com/office/powerpoint/2010/main" val="325481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CD5507-0759-B274-06A2-E38EAEA89BE7}"/>
              </a:ext>
            </a:extLst>
          </p:cNvPr>
          <p:cNvPicPr>
            <a:picLocks noChangeAspect="1"/>
          </p:cNvPicPr>
          <p:nvPr/>
        </p:nvPicPr>
        <p:blipFill>
          <a:blip r:embed="rId2"/>
          <a:stretch>
            <a:fillRect/>
          </a:stretch>
        </p:blipFill>
        <p:spPr>
          <a:xfrm>
            <a:off x="227781" y="1176023"/>
            <a:ext cx="11736438" cy="4505954"/>
          </a:xfrm>
          <a:prstGeom prst="rect">
            <a:avLst/>
          </a:prstGeom>
        </p:spPr>
      </p:pic>
    </p:spTree>
    <p:extLst>
      <p:ext uri="{BB962C8B-B14F-4D97-AF65-F5344CB8AC3E}">
        <p14:creationId xmlns:p14="http://schemas.microsoft.com/office/powerpoint/2010/main" val="391272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12A846-9E20-F979-D358-1AB8C0A15B8A}"/>
              </a:ext>
            </a:extLst>
          </p:cNvPr>
          <p:cNvPicPr>
            <a:picLocks noChangeAspect="1"/>
          </p:cNvPicPr>
          <p:nvPr/>
        </p:nvPicPr>
        <p:blipFill>
          <a:blip r:embed="rId2"/>
          <a:stretch>
            <a:fillRect/>
          </a:stretch>
        </p:blipFill>
        <p:spPr>
          <a:xfrm>
            <a:off x="394492" y="1733313"/>
            <a:ext cx="11403016" cy="3391373"/>
          </a:xfrm>
          <a:prstGeom prst="rect">
            <a:avLst/>
          </a:prstGeom>
        </p:spPr>
      </p:pic>
    </p:spTree>
    <p:extLst>
      <p:ext uri="{BB962C8B-B14F-4D97-AF65-F5344CB8AC3E}">
        <p14:creationId xmlns:p14="http://schemas.microsoft.com/office/powerpoint/2010/main" val="311919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C8BB-CC9A-4308-8415-AF95921BC45E}"/>
              </a:ext>
            </a:extLst>
          </p:cNvPr>
          <p:cNvSpPr>
            <a:spLocks noGrp="1"/>
          </p:cNvSpPr>
          <p:nvPr>
            <p:ph type="title"/>
          </p:nvPr>
        </p:nvSpPr>
        <p:spPr>
          <a:xfrm>
            <a:off x="0" y="0"/>
            <a:ext cx="12192000" cy="731838"/>
          </a:xfrm>
          <a:solidFill>
            <a:schemeClr val="accent6"/>
          </a:solidFill>
        </p:spPr>
        <p:txBody>
          <a:bodyPr/>
          <a:lstStyle/>
          <a:p>
            <a:pPr algn="ctr">
              <a:defRPr/>
            </a:pPr>
            <a:r>
              <a:rPr lang="en-US" dirty="0"/>
              <a:t>Analog vs Digital</a:t>
            </a:r>
          </a:p>
        </p:txBody>
      </p:sp>
      <p:sp>
        <p:nvSpPr>
          <p:cNvPr id="3" name="Content Placeholder 2">
            <a:extLst>
              <a:ext uri="{FF2B5EF4-FFF2-40B4-BE49-F238E27FC236}">
                <a16:creationId xmlns:a16="http://schemas.microsoft.com/office/drawing/2014/main" id="{AB4AE904-FFBD-405A-89E6-C41A02D20029}"/>
              </a:ext>
            </a:extLst>
          </p:cNvPr>
          <p:cNvSpPr>
            <a:spLocks noGrp="1"/>
          </p:cNvSpPr>
          <p:nvPr>
            <p:ph idx="1"/>
          </p:nvPr>
        </p:nvSpPr>
        <p:spPr>
          <a:xfrm>
            <a:off x="748472" y="914400"/>
            <a:ext cx="9137650" cy="5943600"/>
          </a:xfrm>
        </p:spPr>
        <p:txBody>
          <a:bodyPr>
            <a:normAutofit/>
          </a:bodyPr>
          <a:lstStyle/>
          <a:p>
            <a:pPr marL="0" indent="0">
              <a:buNone/>
              <a:defRPr/>
            </a:pPr>
            <a:r>
              <a:rPr lang="en-US" sz="2400" dirty="0"/>
              <a:t>Analog signal are time varying.</a:t>
            </a:r>
          </a:p>
          <a:p>
            <a:pPr marL="0" indent="0">
              <a:buNone/>
              <a:defRPr/>
            </a:pPr>
            <a:r>
              <a:rPr lang="en-US" sz="2400" dirty="0"/>
              <a:t>Analog devices accepts value across a continuous range. </a:t>
            </a:r>
          </a:p>
          <a:p>
            <a:pPr marL="0" indent="0">
              <a:buNone/>
              <a:defRPr/>
            </a:pPr>
            <a:r>
              <a:rPr lang="en-US" sz="2400" dirty="0"/>
              <a:t>Digital signal is modeled as accepting only one of two discrete values: High ‘1’ or Low ‘0’</a:t>
            </a:r>
          </a:p>
          <a:p>
            <a:pPr marL="0" indent="0">
              <a:buNone/>
              <a:defRPr/>
            </a:pPr>
            <a:endParaRPr lang="en-US" sz="2400" dirty="0"/>
          </a:p>
          <a:p>
            <a:pPr marL="0" indent="0">
              <a:buNone/>
              <a:defRPr/>
            </a:pPr>
            <a:endParaRPr lang="en-US" sz="2400" dirty="0"/>
          </a:p>
          <a:p>
            <a:pPr marL="0" indent="0">
              <a:buNone/>
              <a:defRPr/>
            </a:pPr>
            <a:r>
              <a:rPr lang="en-US" sz="2400" dirty="0"/>
              <a:t>Most common digital devices are </a:t>
            </a:r>
            <a:r>
              <a:rPr lang="en-US" sz="2400" b="1" dirty="0">
                <a:solidFill>
                  <a:srgbClr val="0070C0"/>
                </a:solidFill>
              </a:rPr>
              <a:t>Logic gate, Flip Flop</a:t>
            </a:r>
          </a:p>
          <a:p>
            <a:pPr marL="0" indent="0">
              <a:buNone/>
              <a:defRPr/>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39653-ED23-703B-E58A-2F0CE9E74EF3}"/>
              </a:ext>
            </a:extLst>
          </p:cNvPr>
          <p:cNvSpPr>
            <a:spLocks noGrp="1"/>
          </p:cNvSpPr>
          <p:nvPr>
            <p:ph type="title"/>
          </p:nvPr>
        </p:nvSpPr>
        <p:spPr/>
        <p:txBody>
          <a:bodyPr/>
          <a:lstStyle/>
          <a:p>
            <a:pPr algn="ctr"/>
            <a:r>
              <a:rPr lang="en-IN" b="0" i="0" dirty="0">
                <a:solidFill>
                  <a:srgbClr val="000000"/>
                </a:solidFill>
                <a:effectLst/>
                <a:latin typeface="var(--ff-lato)"/>
              </a:rPr>
              <a:t>Binary Number System</a:t>
            </a:r>
            <a:endParaRPr lang="en-IN" dirty="0"/>
          </a:p>
        </p:txBody>
      </p:sp>
      <p:sp>
        <p:nvSpPr>
          <p:cNvPr id="3" name="Content Placeholder 2">
            <a:extLst>
              <a:ext uri="{FF2B5EF4-FFF2-40B4-BE49-F238E27FC236}">
                <a16:creationId xmlns:a16="http://schemas.microsoft.com/office/drawing/2014/main" id="{ECDEB447-003F-2440-A7F7-22B916236A6E}"/>
              </a:ext>
            </a:extLst>
          </p:cNvPr>
          <p:cNvSpPr>
            <a:spLocks noGrp="1"/>
          </p:cNvSpPr>
          <p:nvPr>
            <p:ph idx="1"/>
          </p:nvPr>
        </p:nvSpPr>
        <p:spPr/>
        <p:txBody>
          <a:bodyPr>
            <a:normAutofit lnSpcReduction="10000"/>
          </a:bodyPr>
          <a:lstStyle/>
          <a:p>
            <a:pPr algn="just"/>
            <a:r>
              <a:rPr lang="en-US" b="0" i="0" dirty="0">
                <a:solidFill>
                  <a:srgbClr val="000000"/>
                </a:solidFill>
                <a:effectLst/>
              </a:rPr>
              <a:t>The </a:t>
            </a:r>
            <a:r>
              <a:rPr lang="en-US" b="1" i="0" dirty="0">
                <a:solidFill>
                  <a:srgbClr val="000000"/>
                </a:solidFill>
                <a:effectLst/>
              </a:rPr>
              <a:t>binary number system</a:t>
            </a:r>
            <a:r>
              <a:rPr lang="en-US" b="0" i="0" dirty="0">
                <a:solidFill>
                  <a:srgbClr val="000000"/>
                </a:solidFill>
                <a:effectLst/>
              </a:rPr>
              <a:t> is also a positional number system or a weighted number system. The base or radix of the binary number system is 2, which means it has two unique symbols, i.e. 0 and 1 to represent numbers. Similar to decimal number system, the base of the binary number system itself cannot be a symbol.</a:t>
            </a:r>
          </a:p>
          <a:p>
            <a:pPr algn="just"/>
            <a:r>
              <a:rPr lang="en-US" dirty="0"/>
              <a:t>In the binary number system, each digit is called a </a:t>
            </a:r>
            <a:r>
              <a:rPr lang="en-US" b="1" dirty="0"/>
              <a:t>bit (binary digit). </a:t>
            </a:r>
            <a:r>
              <a:rPr lang="en-US" dirty="0"/>
              <a:t>Thus, a binary number is nothing but a string of binary 0s and 1s. There is a binary point (radix point) that separates the integral and fractional parts of the binary number. Each binary digit or bit in a binary number carries a weight according to its position with respect to the binary point.</a:t>
            </a:r>
            <a:endParaRPr lang="en-IN" dirty="0"/>
          </a:p>
        </p:txBody>
      </p:sp>
    </p:spTree>
    <p:extLst>
      <p:ext uri="{BB962C8B-B14F-4D97-AF65-F5344CB8AC3E}">
        <p14:creationId xmlns:p14="http://schemas.microsoft.com/office/powerpoint/2010/main" val="427458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02AB61-63CE-4BB5-2C35-B0C6875EA3A4}"/>
              </a:ext>
            </a:extLst>
          </p:cNvPr>
          <p:cNvPicPr>
            <a:picLocks noChangeAspect="1"/>
          </p:cNvPicPr>
          <p:nvPr/>
        </p:nvPicPr>
        <p:blipFill>
          <a:blip r:embed="rId2"/>
          <a:stretch>
            <a:fillRect/>
          </a:stretch>
        </p:blipFill>
        <p:spPr>
          <a:xfrm>
            <a:off x="246833" y="1314155"/>
            <a:ext cx="11698333" cy="4229690"/>
          </a:xfrm>
          <a:prstGeom prst="rect">
            <a:avLst/>
          </a:prstGeom>
        </p:spPr>
      </p:pic>
    </p:spTree>
    <p:extLst>
      <p:ext uri="{BB962C8B-B14F-4D97-AF65-F5344CB8AC3E}">
        <p14:creationId xmlns:p14="http://schemas.microsoft.com/office/powerpoint/2010/main" val="2942015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7B0E-66E4-2FA4-9F56-B19DD73923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E83B4B-9C95-3DB2-FA4F-CD9C1013E7B4}"/>
              </a:ext>
            </a:extLst>
          </p:cNvPr>
          <p:cNvSpPr>
            <a:spLocks noGrp="1"/>
          </p:cNvSpPr>
          <p:nvPr>
            <p:ph idx="1"/>
          </p:nvPr>
        </p:nvSpPr>
        <p:spPr/>
        <p:txBody>
          <a:bodyPr/>
          <a:lstStyle/>
          <a:p>
            <a:pPr algn="just"/>
            <a:r>
              <a:rPr lang="en-US" b="0" i="0" dirty="0">
                <a:solidFill>
                  <a:srgbClr val="000000"/>
                </a:solidFill>
                <a:effectLst/>
              </a:rPr>
              <a:t>The binary number system is mainly used in digital systems because digitals systems use two state switching devices like diodes, transistors, etc. Where, the binary 1 is used to represent the ON state of the device, and the binary 0 is used to represent the OFF state of the device.</a:t>
            </a:r>
            <a:endParaRPr lang="en-IN" dirty="0"/>
          </a:p>
        </p:txBody>
      </p:sp>
    </p:spTree>
    <p:extLst>
      <p:ext uri="{BB962C8B-B14F-4D97-AF65-F5344CB8AC3E}">
        <p14:creationId xmlns:p14="http://schemas.microsoft.com/office/powerpoint/2010/main" val="95047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1F2BD-1E63-E2F8-08E3-A357D011C4B3}"/>
              </a:ext>
            </a:extLst>
          </p:cNvPr>
          <p:cNvSpPr>
            <a:spLocks noGrp="1"/>
          </p:cNvSpPr>
          <p:nvPr>
            <p:ph type="title"/>
          </p:nvPr>
        </p:nvSpPr>
        <p:spPr/>
        <p:txBody>
          <a:bodyPr/>
          <a:lstStyle/>
          <a:p>
            <a:pPr algn="ctr"/>
            <a:r>
              <a:rPr lang="en-IN" b="0" i="0" dirty="0">
                <a:solidFill>
                  <a:srgbClr val="000000"/>
                </a:solidFill>
                <a:effectLst/>
                <a:latin typeface="var(--ff-lato)"/>
              </a:rPr>
              <a:t>Octal Number System</a:t>
            </a:r>
            <a:endParaRPr lang="en-IN" dirty="0"/>
          </a:p>
        </p:txBody>
      </p:sp>
      <p:sp>
        <p:nvSpPr>
          <p:cNvPr id="3" name="Content Placeholder 2">
            <a:extLst>
              <a:ext uri="{FF2B5EF4-FFF2-40B4-BE49-F238E27FC236}">
                <a16:creationId xmlns:a16="http://schemas.microsoft.com/office/drawing/2014/main" id="{16ABF1CD-EC6E-90AB-2734-6DC69C7106CB}"/>
              </a:ext>
            </a:extLst>
          </p:cNvPr>
          <p:cNvSpPr>
            <a:spLocks noGrp="1"/>
          </p:cNvSpPr>
          <p:nvPr>
            <p:ph idx="1"/>
          </p:nvPr>
        </p:nvSpPr>
        <p:spPr/>
        <p:txBody>
          <a:bodyPr/>
          <a:lstStyle/>
          <a:p>
            <a:pPr algn="just"/>
            <a:r>
              <a:rPr lang="en-US" b="1" i="0" dirty="0">
                <a:solidFill>
                  <a:srgbClr val="000000"/>
                </a:solidFill>
                <a:effectLst/>
              </a:rPr>
              <a:t>Octal Number System</a:t>
            </a:r>
            <a:r>
              <a:rPr lang="en-US" b="0" i="0" dirty="0">
                <a:solidFill>
                  <a:srgbClr val="000000"/>
                </a:solidFill>
                <a:effectLst/>
              </a:rPr>
              <a:t> is again a type of positional number system. That means, the value of a digit in an octal number depends upon its position in the number. The base or radix of the octal number system is 8, thus, the octal number system has eight unique symbols, i.e. 0, 1, 2, 3, 4, 5, 6, and 7. The octal number system was widely used in early minicomputers.</a:t>
            </a:r>
            <a:endParaRPr lang="en-IN" dirty="0"/>
          </a:p>
        </p:txBody>
      </p:sp>
      <p:pic>
        <p:nvPicPr>
          <p:cNvPr id="5" name="Picture 4">
            <a:extLst>
              <a:ext uri="{FF2B5EF4-FFF2-40B4-BE49-F238E27FC236}">
                <a16:creationId xmlns:a16="http://schemas.microsoft.com/office/drawing/2014/main" id="{71BF021A-659A-5ECB-D1C8-3D049C3AAFA5}"/>
              </a:ext>
            </a:extLst>
          </p:cNvPr>
          <p:cNvPicPr>
            <a:picLocks noChangeAspect="1"/>
          </p:cNvPicPr>
          <p:nvPr/>
        </p:nvPicPr>
        <p:blipFill>
          <a:blip r:embed="rId2"/>
          <a:stretch>
            <a:fillRect/>
          </a:stretch>
        </p:blipFill>
        <p:spPr>
          <a:xfrm>
            <a:off x="232544" y="4731623"/>
            <a:ext cx="11726912" cy="1133633"/>
          </a:xfrm>
          <a:prstGeom prst="rect">
            <a:avLst/>
          </a:prstGeom>
        </p:spPr>
      </p:pic>
    </p:spTree>
    <p:extLst>
      <p:ext uri="{BB962C8B-B14F-4D97-AF65-F5344CB8AC3E}">
        <p14:creationId xmlns:p14="http://schemas.microsoft.com/office/powerpoint/2010/main" val="343993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D2D5-26C6-6B98-4660-F102833E68E7}"/>
              </a:ext>
            </a:extLst>
          </p:cNvPr>
          <p:cNvSpPr>
            <a:spLocks noGrp="1"/>
          </p:cNvSpPr>
          <p:nvPr>
            <p:ph type="title"/>
          </p:nvPr>
        </p:nvSpPr>
        <p:spPr/>
        <p:txBody>
          <a:bodyPr/>
          <a:lstStyle/>
          <a:p>
            <a:pPr algn="ctr"/>
            <a:r>
              <a:rPr lang="en-IN" b="0" i="0" dirty="0">
                <a:solidFill>
                  <a:srgbClr val="000000"/>
                </a:solidFill>
                <a:effectLst/>
                <a:latin typeface="var(--ff-lato)"/>
              </a:rPr>
              <a:t>Hexadecimal Number System</a:t>
            </a:r>
            <a:endParaRPr lang="en-IN" dirty="0"/>
          </a:p>
        </p:txBody>
      </p:sp>
      <p:sp>
        <p:nvSpPr>
          <p:cNvPr id="3" name="Content Placeholder 2">
            <a:extLst>
              <a:ext uri="{FF2B5EF4-FFF2-40B4-BE49-F238E27FC236}">
                <a16:creationId xmlns:a16="http://schemas.microsoft.com/office/drawing/2014/main" id="{95BDDF72-B594-82AD-9C40-D4D65439D295}"/>
              </a:ext>
            </a:extLst>
          </p:cNvPr>
          <p:cNvSpPr>
            <a:spLocks noGrp="1"/>
          </p:cNvSpPr>
          <p:nvPr>
            <p:ph idx="1"/>
          </p:nvPr>
        </p:nvSpPr>
        <p:spPr/>
        <p:txBody>
          <a:bodyPr/>
          <a:lstStyle/>
          <a:p>
            <a:pPr algn="just"/>
            <a:r>
              <a:rPr lang="en-US" b="0" i="0" dirty="0">
                <a:solidFill>
                  <a:srgbClr val="000000"/>
                </a:solidFill>
                <a:effectLst/>
              </a:rPr>
              <a:t>The </a:t>
            </a:r>
            <a:r>
              <a:rPr lang="en-US" b="1" i="0" dirty="0">
                <a:solidFill>
                  <a:srgbClr val="000000"/>
                </a:solidFill>
                <a:effectLst/>
              </a:rPr>
              <a:t>hexadecimal number system</a:t>
            </a:r>
            <a:r>
              <a:rPr lang="en-US" b="0" i="0" dirty="0">
                <a:solidFill>
                  <a:srgbClr val="000000"/>
                </a:solidFill>
                <a:effectLst/>
              </a:rPr>
              <a:t> is also a type of positional or weighted number system. The base or radix of the hexadecimal number system is 16, which means there are sixteen independent symbols present in this system. These symbols are 0, 1, 2, 3, 4, 5, 6, 7, 8, 9, A, B, C, D, E, and F. All the numbers in hexadecimal number system can be expressed using these symbols</a:t>
            </a:r>
            <a:endParaRPr lang="en-IN" dirty="0"/>
          </a:p>
        </p:txBody>
      </p:sp>
    </p:spTree>
    <p:extLst>
      <p:ext uri="{BB962C8B-B14F-4D97-AF65-F5344CB8AC3E}">
        <p14:creationId xmlns:p14="http://schemas.microsoft.com/office/powerpoint/2010/main" val="3052554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BE3D-DB39-41B1-9369-B6E1A9FB29F7}"/>
              </a:ext>
            </a:extLst>
          </p:cNvPr>
          <p:cNvSpPr>
            <a:spLocks noGrp="1"/>
          </p:cNvSpPr>
          <p:nvPr>
            <p:ph type="title"/>
          </p:nvPr>
        </p:nvSpPr>
        <p:spPr>
          <a:xfrm>
            <a:off x="0" y="10194"/>
            <a:ext cx="12192000" cy="814754"/>
          </a:xfrm>
          <a:solidFill>
            <a:schemeClr val="accent6"/>
          </a:solidFill>
        </p:spPr>
        <p:txBody>
          <a:bodyPr/>
          <a:lstStyle/>
          <a:p>
            <a:r>
              <a:rPr lang="en-US" dirty="0"/>
              <a:t>Number conversion</a:t>
            </a:r>
          </a:p>
        </p:txBody>
      </p:sp>
      <p:sp>
        <p:nvSpPr>
          <p:cNvPr id="3" name="Content Placeholder 2">
            <a:extLst>
              <a:ext uri="{FF2B5EF4-FFF2-40B4-BE49-F238E27FC236}">
                <a16:creationId xmlns:a16="http://schemas.microsoft.com/office/drawing/2014/main" id="{9D56B543-A317-4E92-82FC-BFB257B4DB1A}"/>
              </a:ext>
            </a:extLst>
          </p:cNvPr>
          <p:cNvSpPr>
            <a:spLocks noGrp="1"/>
          </p:cNvSpPr>
          <p:nvPr>
            <p:ph idx="1"/>
          </p:nvPr>
        </p:nvSpPr>
        <p:spPr>
          <a:xfrm>
            <a:off x="132522" y="838201"/>
            <a:ext cx="11476382" cy="5287963"/>
          </a:xfrm>
        </p:spPr>
        <p:txBody>
          <a:bodyPr>
            <a:normAutofit/>
          </a:bodyPr>
          <a:lstStyle/>
          <a:p>
            <a:pPr marL="0" indent="0">
              <a:buNone/>
            </a:pPr>
            <a:r>
              <a:rPr lang="en-US" sz="2400" dirty="0">
                <a:solidFill>
                  <a:srgbClr val="FF0000"/>
                </a:solidFill>
              </a:rPr>
              <a:t>Methods or techniques used to convert numbers from one base to another.</a:t>
            </a:r>
          </a:p>
          <a:p>
            <a:pPr marL="0" indent="0">
              <a:buNone/>
            </a:pPr>
            <a:r>
              <a:rPr lang="en-US" sz="2400" b="1" u="sng" dirty="0"/>
              <a:t>Decimal to Other</a:t>
            </a:r>
          </a:p>
          <a:p>
            <a:pPr marL="0" indent="0">
              <a:buNone/>
            </a:pPr>
            <a:r>
              <a:rPr lang="en-US" sz="2400" b="1" dirty="0"/>
              <a:t>Step 1</a:t>
            </a:r>
            <a:r>
              <a:rPr lang="en-US" sz="2400" dirty="0"/>
              <a:t> − Divide the decimal number to be converted by the value of the other base.</a:t>
            </a:r>
          </a:p>
          <a:p>
            <a:pPr marL="0" indent="0">
              <a:buNone/>
            </a:pPr>
            <a:r>
              <a:rPr lang="en-US" sz="2400" b="1" dirty="0"/>
              <a:t>Step 2</a:t>
            </a:r>
            <a:r>
              <a:rPr lang="en-US" sz="2400" dirty="0"/>
              <a:t> − Get the remainder from Step 1 as (least significant digit) of new base number.</a:t>
            </a:r>
          </a:p>
          <a:p>
            <a:pPr marL="0" indent="0">
              <a:buNone/>
            </a:pPr>
            <a:r>
              <a:rPr lang="en-US" sz="2400" b="1" dirty="0"/>
              <a:t>Step 3</a:t>
            </a:r>
            <a:r>
              <a:rPr lang="en-US" sz="2400" dirty="0"/>
              <a:t> − Divide the quotient of the previous divide by the new base.</a:t>
            </a:r>
          </a:p>
          <a:p>
            <a:pPr marL="0" indent="0">
              <a:buNone/>
            </a:pPr>
            <a:r>
              <a:rPr lang="en-US" sz="2400" b="1" dirty="0"/>
              <a:t>Step 4</a:t>
            </a:r>
            <a:r>
              <a:rPr lang="en-US" sz="2400" dirty="0"/>
              <a:t> − Record the remainder from Step 3 as the next digit. </a:t>
            </a:r>
          </a:p>
          <a:p>
            <a:pPr marL="0" indent="0">
              <a:buNone/>
            </a:pPr>
            <a:r>
              <a:rPr lang="en-US" sz="2400" dirty="0"/>
              <a:t>Repeat Steps 3 and 4, getting remainders until the quotient becomes zero</a:t>
            </a:r>
          </a:p>
          <a:p>
            <a:pPr marL="0" indent="0">
              <a:buNone/>
            </a:pPr>
            <a:r>
              <a:rPr lang="en-US" sz="2400" dirty="0"/>
              <a:t>The last remainder thus obtained will be the Most Significant bit(MSB) of the new base number.</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540664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8BE3D-DB39-41B1-9369-B6E1A9FB29F7}"/>
              </a:ext>
            </a:extLst>
          </p:cNvPr>
          <p:cNvSpPr>
            <a:spLocks noGrp="1"/>
          </p:cNvSpPr>
          <p:nvPr>
            <p:ph type="title"/>
          </p:nvPr>
        </p:nvSpPr>
        <p:spPr>
          <a:xfrm>
            <a:off x="0" y="10194"/>
            <a:ext cx="12192000" cy="814754"/>
          </a:xfrm>
          <a:solidFill>
            <a:schemeClr val="accent6"/>
          </a:solidFill>
        </p:spPr>
        <p:txBody>
          <a:bodyPr/>
          <a:lstStyle/>
          <a:p>
            <a:r>
              <a:rPr lang="en-US" dirty="0"/>
              <a:t>Number conversion</a:t>
            </a:r>
          </a:p>
        </p:txBody>
      </p:sp>
      <p:pic>
        <p:nvPicPr>
          <p:cNvPr id="39938" name="Picture 2" descr="Number System and Base Conversions - GeeksforGeeks">
            <a:extLst>
              <a:ext uri="{FF2B5EF4-FFF2-40B4-BE49-F238E27FC236}">
                <a16:creationId xmlns:a16="http://schemas.microsoft.com/office/drawing/2014/main" id="{90A0BF8C-0FC1-4050-8551-A70AA2DAB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0" y="2905458"/>
            <a:ext cx="8391619" cy="37607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806523-0389-475A-9043-6823A73A5575}"/>
              </a:ext>
            </a:extLst>
          </p:cNvPr>
          <p:cNvSpPr txBox="1"/>
          <p:nvPr/>
        </p:nvSpPr>
        <p:spPr>
          <a:xfrm>
            <a:off x="280872" y="1080373"/>
            <a:ext cx="2826095" cy="523220"/>
          </a:xfrm>
          <a:prstGeom prst="rect">
            <a:avLst/>
          </a:prstGeom>
          <a:noFill/>
        </p:spPr>
        <p:txBody>
          <a:bodyPr wrap="none" rtlCol="0">
            <a:spAutoFit/>
          </a:bodyPr>
          <a:lstStyle/>
          <a:p>
            <a:r>
              <a:rPr lang="en-US" sz="2800" b="1" dirty="0">
                <a:solidFill>
                  <a:srgbClr val="FF0000"/>
                </a:solidFill>
              </a:rPr>
              <a:t>Decimal to Binary</a:t>
            </a:r>
          </a:p>
        </p:txBody>
      </p:sp>
      <p:sp>
        <p:nvSpPr>
          <p:cNvPr id="5" name="TextBox 4">
            <a:extLst>
              <a:ext uri="{FF2B5EF4-FFF2-40B4-BE49-F238E27FC236}">
                <a16:creationId xmlns:a16="http://schemas.microsoft.com/office/drawing/2014/main" id="{26C8F047-F374-E230-217C-E028E1CADB2F}"/>
              </a:ext>
            </a:extLst>
          </p:cNvPr>
          <p:cNvSpPr txBox="1"/>
          <p:nvPr/>
        </p:nvSpPr>
        <p:spPr>
          <a:xfrm>
            <a:off x="365775" y="2567970"/>
            <a:ext cx="1987724" cy="523220"/>
          </a:xfrm>
          <a:prstGeom prst="rect">
            <a:avLst/>
          </a:prstGeom>
          <a:noFill/>
        </p:spPr>
        <p:txBody>
          <a:bodyPr wrap="none" rtlCol="0">
            <a:spAutoFit/>
          </a:bodyPr>
          <a:lstStyle/>
          <a:p>
            <a:r>
              <a:rPr lang="en-US" sz="2800" b="1" dirty="0">
                <a:highlight>
                  <a:srgbClr val="00FFFF"/>
                </a:highlight>
              </a:rPr>
              <a:t>10 to binary</a:t>
            </a:r>
          </a:p>
        </p:txBody>
      </p:sp>
      <p:sp>
        <p:nvSpPr>
          <p:cNvPr id="6" name="TextBox 5">
            <a:extLst>
              <a:ext uri="{FF2B5EF4-FFF2-40B4-BE49-F238E27FC236}">
                <a16:creationId xmlns:a16="http://schemas.microsoft.com/office/drawing/2014/main" id="{CBDFB277-6427-2EFA-8878-C475ADF7C47C}"/>
              </a:ext>
            </a:extLst>
          </p:cNvPr>
          <p:cNvSpPr txBox="1"/>
          <p:nvPr/>
        </p:nvSpPr>
        <p:spPr>
          <a:xfrm>
            <a:off x="158953" y="5102008"/>
            <a:ext cx="2604568" cy="523220"/>
          </a:xfrm>
          <a:prstGeom prst="rect">
            <a:avLst/>
          </a:prstGeom>
          <a:noFill/>
        </p:spPr>
        <p:txBody>
          <a:bodyPr wrap="square" rtlCol="0">
            <a:spAutoFit/>
          </a:bodyPr>
          <a:lstStyle/>
          <a:p>
            <a:r>
              <a:rPr lang="en-US" sz="2800" b="1" dirty="0">
                <a:highlight>
                  <a:srgbClr val="00FFFF"/>
                </a:highlight>
              </a:rPr>
              <a:t>0.25 to binary</a:t>
            </a:r>
          </a:p>
        </p:txBody>
      </p:sp>
    </p:spTree>
    <p:extLst>
      <p:ext uri="{BB962C8B-B14F-4D97-AF65-F5344CB8AC3E}">
        <p14:creationId xmlns:p14="http://schemas.microsoft.com/office/powerpoint/2010/main" val="3493164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a:srcRect b="78177"/>
          <a:stretch/>
        </p:blipFill>
        <p:spPr bwMode="auto">
          <a:xfrm>
            <a:off x="599767" y="1394490"/>
            <a:ext cx="10992466" cy="850870"/>
          </a:xfrm>
          <a:prstGeom prst="rect">
            <a:avLst/>
          </a:prstGeom>
          <a:noFill/>
          <a:ln w="9525">
            <a:noFill/>
            <a:miter lim="800000"/>
            <a:headEnd/>
            <a:tailEnd/>
          </a:ln>
          <a:effectLst/>
        </p:spPr>
      </p:pic>
      <p:sp>
        <p:nvSpPr>
          <p:cNvPr id="5" name="TextBox 4"/>
          <p:cNvSpPr txBox="1"/>
          <p:nvPr/>
        </p:nvSpPr>
        <p:spPr>
          <a:xfrm flipH="1">
            <a:off x="378228" y="166255"/>
            <a:ext cx="4886499"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000" dirty="0"/>
              <a:t>Decimal to Binary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99767" y="1394490"/>
            <a:ext cx="10992466" cy="3898870"/>
          </a:xfrm>
          <a:prstGeom prst="rect">
            <a:avLst/>
          </a:prstGeom>
          <a:noFill/>
          <a:ln w="9525">
            <a:noFill/>
            <a:miter lim="800000"/>
            <a:headEnd/>
            <a:tailEnd/>
          </a:ln>
          <a:effectLst/>
        </p:spPr>
      </p:pic>
      <p:sp>
        <p:nvSpPr>
          <p:cNvPr id="5" name="TextBox 4"/>
          <p:cNvSpPr txBox="1"/>
          <p:nvPr/>
        </p:nvSpPr>
        <p:spPr>
          <a:xfrm flipH="1">
            <a:off x="378228" y="166255"/>
            <a:ext cx="4886499"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4000" dirty="0"/>
              <a:t>Decimal to Binary</a:t>
            </a:r>
          </a:p>
        </p:txBody>
      </p:sp>
    </p:spTree>
    <p:extLst>
      <p:ext uri="{BB962C8B-B14F-4D97-AF65-F5344CB8AC3E}">
        <p14:creationId xmlns:p14="http://schemas.microsoft.com/office/powerpoint/2010/main" val="2805784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07868" y="1884911"/>
            <a:ext cx="9976263" cy="3088178"/>
          </a:xfrm>
          <a:prstGeom prst="rect">
            <a:avLst/>
          </a:prstGeom>
          <a:noFill/>
          <a:ln w="9525">
            <a:noFill/>
            <a:miter lim="800000"/>
            <a:headEnd/>
            <a:tailEnd/>
          </a:ln>
          <a:effectLst/>
        </p:spPr>
      </p:pic>
      <p:sp>
        <p:nvSpPr>
          <p:cNvPr id="3" name="TextBox 2"/>
          <p:cNvSpPr txBox="1"/>
          <p:nvPr/>
        </p:nvSpPr>
        <p:spPr>
          <a:xfrm>
            <a:off x="637309" y="290946"/>
            <a:ext cx="5074787"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a:t>Binary to Decimal Conversion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C8BB-CC9A-4308-8415-AF95921BC45E}"/>
              </a:ext>
            </a:extLst>
          </p:cNvPr>
          <p:cNvSpPr>
            <a:spLocks noGrp="1"/>
          </p:cNvSpPr>
          <p:nvPr>
            <p:ph type="title"/>
          </p:nvPr>
        </p:nvSpPr>
        <p:spPr>
          <a:xfrm>
            <a:off x="0" y="0"/>
            <a:ext cx="12192000" cy="731838"/>
          </a:xfrm>
          <a:solidFill>
            <a:schemeClr val="accent6"/>
          </a:solidFill>
        </p:spPr>
        <p:txBody>
          <a:bodyPr/>
          <a:lstStyle/>
          <a:p>
            <a:pPr algn="ctr">
              <a:defRPr/>
            </a:pPr>
            <a:r>
              <a:rPr lang="en-US" dirty="0"/>
              <a:t>Analog vs Digital</a:t>
            </a:r>
          </a:p>
        </p:txBody>
      </p:sp>
      <p:sp>
        <p:nvSpPr>
          <p:cNvPr id="3" name="Content Placeholder 2">
            <a:extLst>
              <a:ext uri="{FF2B5EF4-FFF2-40B4-BE49-F238E27FC236}">
                <a16:creationId xmlns:a16="http://schemas.microsoft.com/office/drawing/2014/main" id="{AB4AE904-FFBD-405A-89E6-C41A02D20029}"/>
              </a:ext>
            </a:extLst>
          </p:cNvPr>
          <p:cNvSpPr>
            <a:spLocks noGrp="1"/>
          </p:cNvSpPr>
          <p:nvPr>
            <p:ph idx="1"/>
          </p:nvPr>
        </p:nvSpPr>
        <p:spPr>
          <a:xfrm>
            <a:off x="748472" y="914400"/>
            <a:ext cx="9137650" cy="5943600"/>
          </a:xfrm>
        </p:spPr>
        <p:txBody>
          <a:bodyPr>
            <a:normAutofit/>
          </a:bodyPr>
          <a:lstStyle/>
          <a:p>
            <a:pPr marL="0" indent="0">
              <a:buNone/>
              <a:defRPr/>
            </a:pPr>
            <a:r>
              <a:rPr lang="en-US" sz="2400" u="sng" dirty="0">
                <a:solidFill>
                  <a:srgbClr val="0070C0"/>
                </a:solidFill>
              </a:rPr>
              <a:t>Digital devices preferred over Analog</a:t>
            </a:r>
          </a:p>
          <a:p>
            <a:pPr marL="0" indent="0">
              <a:buNone/>
              <a:defRPr/>
            </a:pPr>
            <a:endParaRPr lang="en-US" sz="2000" dirty="0"/>
          </a:p>
          <a:p>
            <a:pPr>
              <a:buFont typeface="Wingdings" panose="05000000000000000000" pitchFamily="2" charset="2"/>
              <a:buChar char="Ø"/>
              <a:defRPr/>
            </a:pPr>
            <a:r>
              <a:rPr lang="en-US" sz="2000" dirty="0"/>
              <a:t>Higher accuracy       </a:t>
            </a:r>
          </a:p>
          <a:p>
            <a:pPr>
              <a:buFont typeface="Wingdings" panose="05000000000000000000" pitchFamily="2" charset="2"/>
              <a:buChar char="Ø"/>
              <a:defRPr/>
            </a:pPr>
            <a:r>
              <a:rPr lang="en-US" sz="2000" dirty="0"/>
              <a:t>Less affected by noise</a:t>
            </a:r>
          </a:p>
          <a:p>
            <a:pPr>
              <a:buFont typeface="Wingdings" panose="05000000000000000000" pitchFamily="2" charset="2"/>
              <a:buChar char="Ø"/>
              <a:defRPr/>
            </a:pPr>
            <a:r>
              <a:rPr lang="en-US" sz="2000" dirty="0"/>
              <a:t>Have memory</a:t>
            </a:r>
          </a:p>
          <a:p>
            <a:pPr>
              <a:buFont typeface="Wingdings" panose="05000000000000000000" pitchFamily="2" charset="2"/>
              <a:buChar char="Ø"/>
              <a:defRPr/>
            </a:pPr>
            <a:r>
              <a:rPr lang="en-US" sz="2000" dirty="0"/>
              <a:t>Design is much easier</a:t>
            </a:r>
          </a:p>
          <a:p>
            <a:pPr>
              <a:buFont typeface="Wingdings" panose="05000000000000000000" pitchFamily="2" charset="2"/>
              <a:buChar char="Ø"/>
              <a:defRPr/>
            </a:pPr>
            <a:r>
              <a:rPr lang="en-US" sz="2000" dirty="0"/>
              <a:t>More reliability</a:t>
            </a:r>
          </a:p>
          <a:p>
            <a:pPr>
              <a:buFont typeface="Wingdings" panose="05000000000000000000" pitchFamily="2" charset="2"/>
              <a:buChar char="Ø"/>
              <a:defRPr/>
            </a:pPr>
            <a:r>
              <a:rPr lang="en-US" sz="2000" dirty="0"/>
              <a:t>Digital display can be obtained</a:t>
            </a:r>
          </a:p>
          <a:p>
            <a:pPr>
              <a:buFont typeface="Wingdings" panose="05000000000000000000" pitchFamily="2" charset="2"/>
              <a:buChar char="Ø"/>
              <a:defRPr/>
            </a:pPr>
            <a:r>
              <a:rPr lang="en-US" sz="2000" dirty="0"/>
              <a:t>Ease of design</a:t>
            </a:r>
          </a:p>
          <a:p>
            <a:pPr>
              <a:buFont typeface="Wingdings" panose="05000000000000000000" pitchFamily="2" charset="2"/>
              <a:buChar char="Ø"/>
              <a:defRPr/>
            </a:pPr>
            <a:r>
              <a:rPr lang="en-US" sz="2000" dirty="0"/>
              <a:t>Programmability</a:t>
            </a:r>
          </a:p>
          <a:p>
            <a:pPr>
              <a:buFont typeface="Wingdings" panose="05000000000000000000" pitchFamily="2" charset="2"/>
              <a:buChar char="Ø"/>
              <a:defRPr/>
            </a:pPr>
            <a:r>
              <a:rPr lang="en-US" sz="2000" dirty="0"/>
              <a:t>Processing speed</a:t>
            </a:r>
          </a:p>
          <a:p>
            <a:pPr>
              <a:buFont typeface="Wingdings" panose="05000000000000000000" pitchFamily="2" charset="2"/>
              <a:buChar char="Ø"/>
              <a:defRPr/>
            </a:pPr>
            <a:r>
              <a:rPr lang="en-US" sz="2000" dirty="0"/>
              <a:t>Cost efficient/ Economical</a:t>
            </a:r>
          </a:p>
          <a:p>
            <a:pPr>
              <a:buFont typeface="Wingdings" panose="05000000000000000000" pitchFamily="2" charset="2"/>
              <a:buChar char="Ø"/>
              <a:defRPr/>
            </a:pPr>
            <a:r>
              <a:rPr lang="en-US" sz="2000" dirty="0"/>
              <a:t>Steadily advanced technology</a:t>
            </a:r>
          </a:p>
          <a:p>
            <a:pPr>
              <a:buFont typeface="Wingdings" panose="05000000000000000000" pitchFamily="2" charset="2"/>
              <a:buChar char="Ø"/>
              <a:defRPr/>
            </a:pPr>
            <a:r>
              <a:rPr lang="en-US" sz="2000" dirty="0"/>
              <a:t>Communication between digital systems is much easier</a:t>
            </a:r>
          </a:p>
          <a:p>
            <a:pPr marL="0" indent="0">
              <a:buNone/>
              <a:defRPr/>
            </a:pPr>
            <a:endParaRPr lang="en-US" sz="2000" dirty="0"/>
          </a:p>
          <a:p>
            <a:pPr marL="0" indent="0">
              <a:buNone/>
              <a:defRPr/>
            </a:pPr>
            <a:endParaRPr lang="en-US" sz="2000" dirty="0"/>
          </a:p>
        </p:txBody>
      </p:sp>
    </p:spTree>
    <p:extLst>
      <p:ext uri="{BB962C8B-B14F-4D97-AF65-F5344CB8AC3E}">
        <p14:creationId xmlns:p14="http://schemas.microsoft.com/office/powerpoint/2010/main" val="2618226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7309" y="290946"/>
            <a:ext cx="5074787"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a:t>Binary to Decimal Conversion</a:t>
            </a:r>
          </a:p>
        </p:txBody>
      </p:sp>
      <p:pic>
        <p:nvPicPr>
          <p:cNvPr id="1027" name="Picture 3"/>
          <p:cNvPicPr>
            <a:picLocks noChangeAspect="1" noChangeArrowheads="1"/>
          </p:cNvPicPr>
          <p:nvPr/>
        </p:nvPicPr>
        <p:blipFill>
          <a:blip r:embed="rId2"/>
          <a:srcRect/>
          <a:stretch>
            <a:fillRect/>
          </a:stretch>
        </p:blipFill>
        <p:spPr bwMode="auto">
          <a:xfrm>
            <a:off x="1299872" y="2036185"/>
            <a:ext cx="9592256" cy="2785630"/>
          </a:xfrm>
          <a:prstGeom prst="rect">
            <a:avLst/>
          </a:prstGeom>
          <a:noFill/>
          <a:ln w="9525">
            <a:noFill/>
            <a:miter lim="800000"/>
            <a:headEnd/>
            <a:tailEnd/>
          </a:ln>
          <a:effectLst/>
        </p:spPr>
      </p:pic>
    </p:spTree>
    <p:extLst>
      <p:ext uri="{BB962C8B-B14F-4D97-AF65-F5344CB8AC3E}">
        <p14:creationId xmlns:p14="http://schemas.microsoft.com/office/powerpoint/2010/main" val="313344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9BEA1-456B-48EC-9B3F-CFB54B1BC980}"/>
              </a:ext>
            </a:extLst>
          </p:cNvPr>
          <p:cNvSpPr>
            <a:spLocks noGrp="1"/>
          </p:cNvSpPr>
          <p:nvPr>
            <p:ph idx="1"/>
          </p:nvPr>
        </p:nvSpPr>
        <p:spPr/>
        <p:txBody>
          <a:bodyPr/>
          <a:lstStyle/>
          <a:p>
            <a:pPr marL="0" indent="0">
              <a:buNone/>
            </a:pPr>
            <a:r>
              <a:rPr lang="en-US" dirty="0"/>
              <a:t>Representation of Octal number requires ______ bits and Hexadecimal number requires ____bits.</a:t>
            </a:r>
          </a:p>
          <a:p>
            <a:pPr marL="0" indent="0">
              <a:buNone/>
            </a:pPr>
            <a:endParaRPr lang="en-US" dirty="0"/>
          </a:p>
          <a:p>
            <a:pPr marL="514350" indent="-514350">
              <a:buFont typeface="+mj-lt"/>
              <a:buAutoNum type="alphaUcPeriod"/>
            </a:pPr>
            <a:r>
              <a:rPr lang="en-US" dirty="0"/>
              <a:t>2,3</a:t>
            </a:r>
          </a:p>
          <a:p>
            <a:pPr marL="514350" indent="-514350">
              <a:buFont typeface="+mj-lt"/>
              <a:buAutoNum type="alphaUcPeriod"/>
            </a:pPr>
            <a:r>
              <a:rPr lang="en-US" dirty="0"/>
              <a:t>3,4</a:t>
            </a:r>
          </a:p>
          <a:p>
            <a:pPr marL="514350" indent="-514350">
              <a:buFont typeface="+mj-lt"/>
              <a:buAutoNum type="alphaUcPeriod"/>
            </a:pPr>
            <a:r>
              <a:rPr lang="en-US" dirty="0"/>
              <a:t>1,3</a:t>
            </a:r>
          </a:p>
          <a:p>
            <a:pPr marL="514350" indent="-514350">
              <a:buFont typeface="+mj-lt"/>
              <a:buAutoNum type="alphaUcPeriod"/>
            </a:pPr>
            <a:r>
              <a:rPr lang="en-US" dirty="0"/>
              <a:t>8,16</a:t>
            </a:r>
          </a:p>
        </p:txBody>
      </p:sp>
      <p:sp>
        <p:nvSpPr>
          <p:cNvPr id="4" name="Title 1">
            <a:extLst>
              <a:ext uri="{FF2B5EF4-FFF2-40B4-BE49-F238E27FC236}">
                <a16:creationId xmlns:a16="http://schemas.microsoft.com/office/drawing/2014/main" id="{9EE937CE-062E-4B58-9E75-B6114DAFBC76}"/>
              </a:ext>
            </a:extLst>
          </p:cNvPr>
          <p:cNvSpPr txBox="1">
            <a:spLocks/>
          </p:cNvSpPr>
          <p:nvPr/>
        </p:nvSpPr>
        <p:spPr>
          <a:xfrm>
            <a:off x="0" y="0"/>
            <a:ext cx="12192000" cy="496266"/>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Quiz Time</a:t>
            </a:r>
            <a:endParaRPr lang="en-US" dirty="0"/>
          </a:p>
        </p:txBody>
      </p:sp>
    </p:spTree>
    <p:extLst>
      <p:ext uri="{BB962C8B-B14F-4D97-AF65-F5344CB8AC3E}">
        <p14:creationId xmlns:p14="http://schemas.microsoft.com/office/powerpoint/2010/main" val="3790824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284480"/>
            <a:ext cx="624840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3200" dirty="0" err="1"/>
              <a:t>HexaDecimal</a:t>
            </a:r>
            <a:r>
              <a:rPr lang="en-US" sz="3200" dirty="0"/>
              <a:t> to Decimal Conversion</a:t>
            </a:r>
          </a:p>
        </p:txBody>
      </p:sp>
      <p:pic>
        <p:nvPicPr>
          <p:cNvPr id="10242" name="Picture 2"/>
          <p:cNvPicPr>
            <a:picLocks noChangeAspect="1" noChangeArrowheads="1"/>
          </p:cNvPicPr>
          <p:nvPr/>
        </p:nvPicPr>
        <p:blipFill>
          <a:blip r:embed="rId2"/>
          <a:srcRect/>
          <a:stretch>
            <a:fillRect/>
          </a:stretch>
        </p:blipFill>
        <p:spPr bwMode="auto">
          <a:xfrm>
            <a:off x="1266247" y="1936454"/>
            <a:ext cx="9659505" cy="298509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3520" y="413789"/>
            <a:ext cx="6522720"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3200" dirty="0"/>
              <a:t>Decimal to </a:t>
            </a:r>
            <a:r>
              <a:rPr lang="en-US" sz="3200" dirty="0" err="1"/>
              <a:t>HexaDecimal</a:t>
            </a:r>
            <a:r>
              <a:rPr lang="en-US" sz="3200" dirty="0"/>
              <a:t> Conversion</a:t>
            </a:r>
          </a:p>
        </p:txBody>
      </p:sp>
    </p:spTree>
    <p:extLst>
      <p:ext uri="{BB962C8B-B14F-4D97-AF65-F5344CB8AC3E}">
        <p14:creationId xmlns:p14="http://schemas.microsoft.com/office/powerpoint/2010/main" val="1633064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B38C7A-F6C1-EF21-FF11-C482A7D687D1}"/>
              </a:ext>
            </a:extLst>
          </p:cNvPr>
          <p:cNvPicPr>
            <a:picLocks noChangeAspect="1"/>
          </p:cNvPicPr>
          <p:nvPr/>
        </p:nvPicPr>
        <p:blipFill>
          <a:blip r:embed="rId2"/>
          <a:stretch>
            <a:fillRect/>
          </a:stretch>
        </p:blipFill>
        <p:spPr>
          <a:xfrm>
            <a:off x="2209257" y="1928603"/>
            <a:ext cx="7773485" cy="3000794"/>
          </a:xfrm>
          <a:prstGeom prst="rect">
            <a:avLst/>
          </a:prstGeom>
        </p:spPr>
      </p:pic>
    </p:spTree>
    <p:extLst>
      <p:ext uri="{BB962C8B-B14F-4D97-AF65-F5344CB8AC3E}">
        <p14:creationId xmlns:p14="http://schemas.microsoft.com/office/powerpoint/2010/main" val="2015448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4B0596E-1271-029A-A66C-AEB477BECA89}"/>
              </a:ext>
            </a:extLst>
          </p:cNvPr>
          <p:cNvPicPr>
            <a:picLocks noChangeAspect="1"/>
          </p:cNvPicPr>
          <p:nvPr/>
        </p:nvPicPr>
        <p:blipFill>
          <a:blip r:embed="rId2"/>
          <a:stretch>
            <a:fillRect/>
          </a:stretch>
        </p:blipFill>
        <p:spPr>
          <a:xfrm>
            <a:off x="2223547" y="1652339"/>
            <a:ext cx="7744906" cy="3553321"/>
          </a:xfrm>
          <a:prstGeom prst="rect">
            <a:avLst/>
          </a:prstGeom>
        </p:spPr>
      </p:pic>
    </p:spTree>
    <p:extLst>
      <p:ext uri="{BB962C8B-B14F-4D97-AF65-F5344CB8AC3E}">
        <p14:creationId xmlns:p14="http://schemas.microsoft.com/office/powerpoint/2010/main" val="367022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srcRect/>
          <a:stretch>
            <a:fillRect/>
          </a:stretch>
        </p:blipFill>
        <p:spPr bwMode="auto">
          <a:xfrm>
            <a:off x="1685558" y="1493521"/>
            <a:ext cx="8820883" cy="424688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DE53DE46-B938-3213-A83C-9D6C982C2CFA}"/>
              </a:ext>
            </a:extLst>
          </p:cNvPr>
          <p:cNvPicPr>
            <a:picLocks noChangeAspect="1"/>
          </p:cNvPicPr>
          <p:nvPr/>
        </p:nvPicPr>
        <p:blipFill>
          <a:blip r:embed="rId3"/>
          <a:stretch>
            <a:fillRect/>
          </a:stretch>
        </p:blipFill>
        <p:spPr>
          <a:xfrm>
            <a:off x="4511040" y="2438400"/>
            <a:ext cx="1330959" cy="2326640"/>
          </a:xfrm>
          <a:prstGeom prst="rect">
            <a:avLst/>
          </a:prstGeom>
        </p:spPr>
      </p:pic>
    </p:spTree>
    <p:extLst>
      <p:ext uri="{BB962C8B-B14F-4D97-AF65-F5344CB8AC3E}">
        <p14:creationId xmlns:p14="http://schemas.microsoft.com/office/powerpoint/2010/main" val="29923829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9DEA83-DBE5-F320-86E5-EDC00CB97921}"/>
              </a:ext>
            </a:extLst>
          </p:cNvPr>
          <p:cNvPicPr>
            <a:picLocks noChangeAspect="1"/>
          </p:cNvPicPr>
          <p:nvPr/>
        </p:nvPicPr>
        <p:blipFill>
          <a:blip r:embed="rId2"/>
          <a:stretch>
            <a:fillRect/>
          </a:stretch>
        </p:blipFill>
        <p:spPr>
          <a:xfrm>
            <a:off x="1727041" y="2329749"/>
            <a:ext cx="8737918" cy="2198501"/>
          </a:xfrm>
          <a:prstGeom prst="rect">
            <a:avLst/>
          </a:prstGeom>
        </p:spPr>
      </p:pic>
    </p:spTree>
    <p:extLst>
      <p:ext uri="{BB962C8B-B14F-4D97-AF65-F5344CB8AC3E}">
        <p14:creationId xmlns:p14="http://schemas.microsoft.com/office/powerpoint/2010/main" val="2073864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98BEA0-93ED-473F-89F4-5BA0BE4639A3}"/>
              </a:ext>
            </a:extLst>
          </p:cNvPr>
          <p:cNvSpPr/>
          <p:nvPr/>
        </p:nvSpPr>
        <p:spPr>
          <a:xfrm>
            <a:off x="225287" y="122401"/>
            <a:ext cx="1826141" cy="369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none">
            <a:spAutoFit/>
          </a:bodyPr>
          <a:lstStyle/>
          <a:p>
            <a:r>
              <a:rPr lang="en-US" b="1" u="sng" dirty="0">
                <a:solidFill>
                  <a:schemeClr val="tx1"/>
                </a:solidFill>
                <a:latin typeface="Arial" panose="020B0604020202020204" pitchFamily="34" charset="0"/>
              </a:rPr>
              <a:t>Binary to Octal</a:t>
            </a:r>
          </a:p>
        </p:txBody>
      </p:sp>
      <p:sp>
        <p:nvSpPr>
          <p:cNvPr id="5" name="Rectangle 4">
            <a:extLst>
              <a:ext uri="{FF2B5EF4-FFF2-40B4-BE49-F238E27FC236}">
                <a16:creationId xmlns:a16="http://schemas.microsoft.com/office/drawing/2014/main" id="{4BE74761-EF77-45D2-8D2A-3BAC3BC8CC28}"/>
              </a:ext>
            </a:extLst>
          </p:cNvPr>
          <p:cNvSpPr/>
          <p:nvPr/>
        </p:nvSpPr>
        <p:spPr>
          <a:xfrm>
            <a:off x="598777" y="1027575"/>
            <a:ext cx="8915400"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Divide the binary digits into groups of three (starting from the right).</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Convert each group of three binary digits to one octal digit.</a:t>
            </a:r>
          </a:p>
        </p:txBody>
      </p:sp>
      <p:pic>
        <p:nvPicPr>
          <p:cNvPr id="6" name="Picture 5">
            <a:extLst>
              <a:ext uri="{FF2B5EF4-FFF2-40B4-BE49-F238E27FC236}">
                <a16:creationId xmlns:a16="http://schemas.microsoft.com/office/drawing/2014/main" id="{49566F7E-7633-4982-812A-74A57FE6D6DA}"/>
              </a:ext>
            </a:extLst>
          </p:cNvPr>
          <p:cNvPicPr>
            <a:picLocks noChangeAspect="1"/>
          </p:cNvPicPr>
          <p:nvPr/>
        </p:nvPicPr>
        <p:blipFill>
          <a:blip r:embed="rId2"/>
          <a:stretch>
            <a:fillRect/>
          </a:stretch>
        </p:blipFill>
        <p:spPr>
          <a:xfrm>
            <a:off x="1234440" y="2856080"/>
            <a:ext cx="9793928" cy="2250827"/>
          </a:xfrm>
          <a:prstGeom prst="rect">
            <a:avLst/>
          </a:prstGeom>
        </p:spPr>
      </p:pic>
    </p:spTree>
    <p:extLst>
      <p:ext uri="{BB962C8B-B14F-4D97-AF65-F5344CB8AC3E}">
        <p14:creationId xmlns:p14="http://schemas.microsoft.com/office/powerpoint/2010/main" val="381437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A614F7-F818-4E65-B697-74DBB5BB006E}"/>
              </a:ext>
            </a:extLst>
          </p:cNvPr>
          <p:cNvSpPr/>
          <p:nvPr/>
        </p:nvSpPr>
        <p:spPr>
          <a:xfrm>
            <a:off x="333113" y="206283"/>
            <a:ext cx="1890261" cy="369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none">
            <a:spAutoFit/>
          </a:bodyPr>
          <a:lstStyle/>
          <a:p>
            <a:r>
              <a:rPr lang="en-US" b="1" u="sng" dirty="0">
                <a:solidFill>
                  <a:schemeClr val="tx1"/>
                </a:solidFill>
                <a:latin typeface="Arial" panose="020B0604020202020204" pitchFamily="34" charset="0"/>
              </a:rPr>
              <a:t> Octal to Binary</a:t>
            </a:r>
          </a:p>
        </p:txBody>
      </p:sp>
      <p:sp>
        <p:nvSpPr>
          <p:cNvPr id="8" name="Rectangle 7">
            <a:extLst>
              <a:ext uri="{FF2B5EF4-FFF2-40B4-BE49-F238E27FC236}">
                <a16:creationId xmlns:a16="http://schemas.microsoft.com/office/drawing/2014/main" id="{4AB860F0-3A31-48E9-8588-42ED6AAC08B0}"/>
              </a:ext>
            </a:extLst>
          </p:cNvPr>
          <p:cNvSpPr/>
          <p:nvPr/>
        </p:nvSpPr>
        <p:spPr>
          <a:xfrm>
            <a:off x="906007" y="1385341"/>
            <a:ext cx="10065627"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Convert each octal digit to a 3 digit binary number.</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All the resulting binary groups (of 3 digits each) into a single binary number</a:t>
            </a:r>
          </a:p>
        </p:txBody>
      </p:sp>
      <p:pic>
        <p:nvPicPr>
          <p:cNvPr id="11" name="Picture 10">
            <a:extLst>
              <a:ext uri="{FF2B5EF4-FFF2-40B4-BE49-F238E27FC236}">
                <a16:creationId xmlns:a16="http://schemas.microsoft.com/office/drawing/2014/main" id="{ED54B846-A058-42EA-9B07-B9D958D432FD}"/>
              </a:ext>
            </a:extLst>
          </p:cNvPr>
          <p:cNvPicPr>
            <a:picLocks noChangeAspect="1"/>
          </p:cNvPicPr>
          <p:nvPr/>
        </p:nvPicPr>
        <p:blipFill>
          <a:blip r:embed="rId2"/>
          <a:stretch>
            <a:fillRect/>
          </a:stretch>
        </p:blipFill>
        <p:spPr>
          <a:xfrm>
            <a:off x="1278244" y="2902953"/>
            <a:ext cx="9635511" cy="2346185"/>
          </a:xfrm>
          <a:prstGeom prst="rect">
            <a:avLst/>
          </a:prstGeom>
        </p:spPr>
      </p:pic>
    </p:spTree>
    <p:extLst>
      <p:ext uri="{BB962C8B-B14F-4D97-AF65-F5344CB8AC3E}">
        <p14:creationId xmlns:p14="http://schemas.microsoft.com/office/powerpoint/2010/main" val="388188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1485-52E4-4F18-9374-50C65EF08C00}"/>
              </a:ext>
            </a:extLst>
          </p:cNvPr>
          <p:cNvSpPr>
            <a:spLocks noGrp="1"/>
          </p:cNvSpPr>
          <p:nvPr>
            <p:ph type="title"/>
          </p:nvPr>
        </p:nvSpPr>
        <p:spPr>
          <a:xfrm>
            <a:off x="0" y="0"/>
            <a:ext cx="12192000" cy="457200"/>
          </a:xfrm>
          <a:solidFill>
            <a:schemeClr val="accent6"/>
          </a:solidFill>
        </p:spPr>
        <p:txBody>
          <a:bodyPr>
            <a:normAutofit fontScale="90000"/>
          </a:bodyPr>
          <a:lstStyle/>
          <a:p>
            <a:pPr algn="ctr">
              <a:defRPr/>
            </a:pPr>
            <a:r>
              <a:rPr lang="en-US" dirty="0"/>
              <a:t>Number System and Code</a:t>
            </a:r>
          </a:p>
        </p:txBody>
      </p:sp>
      <p:sp>
        <p:nvSpPr>
          <p:cNvPr id="3" name="Content Placeholder 2">
            <a:extLst>
              <a:ext uri="{FF2B5EF4-FFF2-40B4-BE49-F238E27FC236}">
                <a16:creationId xmlns:a16="http://schemas.microsoft.com/office/drawing/2014/main" id="{A2F39E68-A93C-429A-B1A6-A13A61404BFB}"/>
              </a:ext>
            </a:extLst>
          </p:cNvPr>
          <p:cNvSpPr>
            <a:spLocks noGrp="1"/>
          </p:cNvSpPr>
          <p:nvPr>
            <p:ph idx="1"/>
          </p:nvPr>
        </p:nvSpPr>
        <p:spPr>
          <a:xfrm>
            <a:off x="145774" y="439738"/>
            <a:ext cx="10509527" cy="6248400"/>
          </a:xfrm>
        </p:spPr>
        <p:txBody>
          <a:bodyPr>
            <a:normAutofit/>
          </a:bodyPr>
          <a:lstStyle/>
          <a:p>
            <a:pPr marL="0" indent="0">
              <a:buNone/>
              <a:defRPr/>
            </a:pPr>
            <a:r>
              <a:rPr lang="en-US" sz="3200" dirty="0"/>
              <a:t>Digital systems process binary digits 0 and 1</a:t>
            </a:r>
          </a:p>
          <a:p>
            <a:pPr marL="0" indent="0">
              <a:buNone/>
              <a:defRPr/>
            </a:pPr>
            <a:endParaRPr lang="en-US" sz="2400" dirty="0"/>
          </a:p>
          <a:p>
            <a:pPr marL="0" indent="0">
              <a:buNone/>
              <a:defRPr/>
            </a:pPr>
            <a:endParaRPr lang="en-US" sz="2400" dirty="0"/>
          </a:p>
        </p:txBody>
      </p:sp>
      <p:pic>
        <p:nvPicPr>
          <p:cNvPr id="22532" name="Picture 4" descr="block-diagram-of-number-system">
            <a:extLst>
              <a:ext uri="{FF2B5EF4-FFF2-40B4-BE49-F238E27FC236}">
                <a16:creationId xmlns:a16="http://schemas.microsoft.com/office/drawing/2014/main" id="{C33D98C6-ED49-408C-9040-8216A39D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009" y="3404051"/>
            <a:ext cx="9007981" cy="287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C02E37E-B3CD-4C61-8C6D-627A029B1029}"/>
              </a:ext>
            </a:extLst>
          </p:cNvPr>
          <p:cNvSpPr/>
          <p:nvPr/>
        </p:nvSpPr>
        <p:spPr>
          <a:xfrm>
            <a:off x="841237" y="1429355"/>
            <a:ext cx="10509526" cy="1569660"/>
          </a:xfrm>
          <a:prstGeom prst="rect">
            <a:avLst/>
          </a:prstGeom>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 10 is important for everyday business.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 2 is important for processing of digital circuit.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Base 8 and Base 16 provide convenient shortened representation for multibit number in a digital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58525" y="2709843"/>
            <a:ext cx="10716199" cy="2757314"/>
          </a:xfrm>
          <a:prstGeom prst="rect">
            <a:avLst/>
          </a:prstGeom>
          <a:noFill/>
          <a:ln w="9525">
            <a:noFill/>
            <a:miter lim="800000"/>
            <a:headEnd/>
            <a:tailEnd/>
          </a:ln>
          <a:effectLst/>
        </p:spPr>
      </p:pic>
      <p:sp>
        <p:nvSpPr>
          <p:cNvPr id="5" name="TextBox 4"/>
          <p:cNvSpPr txBox="1"/>
          <p:nvPr/>
        </p:nvSpPr>
        <p:spPr>
          <a:xfrm>
            <a:off x="457200" y="0"/>
            <a:ext cx="5859425"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a:t>Binary to Hexadecimal Conversion</a:t>
            </a:r>
          </a:p>
        </p:txBody>
      </p:sp>
      <p:sp>
        <p:nvSpPr>
          <p:cNvPr id="6" name="Rectangle 5"/>
          <p:cNvSpPr/>
          <p:nvPr/>
        </p:nvSpPr>
        <p:spPr>
          <a:xfrm>
            <a:off x="625300" y="1390843"/>
            <a:ext cx="8955579"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Divide the binary digits into groups of four (starting from the right).</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Convert each group of three binary digits to one </a:t>
            </a:r>
            <a:r>
              <a:rPr lang="en-US" sz="2000" dirty="0" err="1">
                <a:solidFill>
                  <a:srgbClr val="000000"/>
                </a:solidFill>
                <a:latin typeface="Arial" panose="020B0604020202020204" pitchFamily="34" charset="0"/>
              </a:rPr>
              <a:t>hexa</a:t>
            </a:r>
            <a:r>
              <a:rPr lang="en-US" sz="2000" dirty="0">
                <a:solidFill>
                  <a:srgbClr val="000000"/>
                </a:solidFill>
                <a:latin typeface="Arial" panose="020B0604020202020204" pitchFamily="34" charset="0"/>
              </a:rPr>
              <a:t> digit.</a:t>
            </a:r>
          </a:p>
        </p:txBody>
      </p:sp>
      <p:pic>
        <p:nvPicPr>
          <p:cNvPr id="3" name="Picture 2">
            <a:extLst>
              <a:ext uri="{FF2B5EF4-FFF2-40B4-BE49-F238E27FC236}">
                <a16:creationId xmlns:a16="http://schemas.microsoft.com/office/drawing/2014/main" id="{85356EBF-A665-343D-3236-1B94BE40F54F}"/>
              </a:ext>
            </a:extLst>
          </p:cNvPr>
          <p:cNvPicPr>
            <a:picLocks noChangeAspect="1"/>
          </p:cNvPicPr>
          <p:nvPr/>
        </p:nvPicPr>
        <p:blipFill>
          <a:blip r:embed="rId3"/>
          <a:stretch>
            <a:fillRect/>
          </a:stretch>
        </p:blipFill>
        <p:spPr>
          <a:xfrm>
            <a:off x="958525" y="2490637"/>
            <a:ext cx="1318198" cy="1280055"/>
          </a:xfrm>
          <a:prstGeom prst="rect">
            <a:avLst/>
          </a:prstGeom>
        </p:spPr>
      </p:pic>
      <p:pic>
        <p:nvPicPr>
          <p:cNvPr id="4" name="Picture 3">
            <a:extLst>
              <a:ext uri="{FF2B5EF4-FFF2-40B4-BE49-F238E27FC236}">
                <a16:creationId xmlns:a16="http://schemas.microsoft.com/office/drawing/2014/main" id="{9973F024-B0B3-36E7-B6B3-24DF0134C8B8}"/>
              </a:ext>
            </a:extLst>
          </p:cNvPr>
          <p:cNvPicPr>
            <a:picLocks noChangeAspect="1"/>
          </p:cNvPicPr>
          <p:nvPr/>
        </p:nvPicPr>
        <p:blipFill>
          <a:blip r:embed="rId3"/>
          <a:stretch>
            <a:fillRect/>
          </a:stretch>
        </p:blipFill>
        <p:spPr>
          <a:xfrm>
            <a:off x="1237614" y="4162600"/>
            <a:ext cx="936625" cy="1280055"/>
          </a:xfrm>
          <a:prstGeom prst="rect">
            <a:avLst/>
          </a:prstGeom>
        </p:spPr>
      </p:pic>
      <p:pic>
        <p:nvPicPr>
          <p:cNvPr id="9" name="Picture 8">
            <a:extLst>
              <a:ext uri="{FF2B5EF4-FFF2-40B4-BE49-F238E27FC236}">
                <a16:creationId xmlns:a16="http://schemas.microsoft.com/office/drawing/2014/main" id="{EC0A407B-9003-8198-0B60-D4ACEC74F178}"/>
              </a:ext>
            </a:extLst>
          </p:cNvPr>
          <p:cNvPicPr>
            <a:picLocks noChangeAspect="1"/>
          </p:cNvPicPr>
          <p:nvPr/>
        </p:nvPicPr>
        <p:blipFill>
          <a:blip r:embed="rId3"/>
          <a:stretch>
            <a:fillRect/>
          </a:stretch>
        </p:blipFill>
        <p:spPr>
          <a:xfrm>
            <a:off x="7079614" y="3647440"/>
            <a:ext cx="4595110" cy="115518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958525" y="2709843"/>
            <a:ext cx="10716199" cy="2757314"/>
          </a:xfrm>
          <a:prstGeom prst="rect">
            <a:avLst/>
          </a:prstGeom>
          <a:noFill/>
          <a:ln w="9525">
            <a:noFill/>
            <a:miter lim="800000"/>
            <a:headEnd/>
            <a:tailEnd/>
          </a:ln>
          <a:effectLst/>
        </p:spPr>
      </p:pic>
      <p:sp>
        <p:nvSpPr>
          <p:cNvPr id="5" name="TextBox 4"/>
          <p:cNvSpPr txBox="1"/>
          <p:nvPr/>
        </p:nvSpPr>
        <p:spPr>
          <a:xfrm>
            <a:off x="457200" y="0"/>
            <a:ext cx="5859425" cy="584775"/>
          </a:xfrm>
          <a:prstGeom prst="rect">
            <a:avLst/>
          </a:prstGeom>
        </p:spPr>
        <p:style>
          <a:lnRef idx="1">
            <a:schemeClr val="accent4"/>
          </a:lnRef>
          <a:fillRef idx="2">
            <a:schemeClr val="accent4"/>
          </a:fillRef>
          <a:effectRef idx="1">
            <a:schemeClr val="accent4"/>
          </a:effectRef>
          <a:fontRef idx="minor">
            <a:schemeClr val="dk1"/>
          </a:fontRef>
        </p:style>
        <p:txBody>
          <a:bodyPr wrap="none" rtlCol="0">
            <a:spAutoFit/>
          </a:bodyPr>
          <a:lstStyle/>
          <a:p>
            <a:r>
              <a:rPr lang="en-US" sz="3200" dirty="0"/>
              <a:t>Binary to Hexadecimal Conversion</a:t>
            </a:r>
          </a:p>
        </p:txBody>
      </p:sp>
      <p:sp>
        <p:nvSpPr>
          <p:cNvPr id="6" name="Rectangle 5"/>
          <p:cNvSpPr/>
          <p:nvPr/>
        </p:nvSpPr>
        <p:spPr>
          <a:xfrm>
            <a:off x="625300" y="1390843"/>
            <a:ext cx="8955579"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Divide the binary digits into groups of four (starting from the right).</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Convert each group of three binary digits to one </a:t>
            </a:r>
            <a:r>
              <a:rPr lang="en-US" sz="2000" dirty="0" err="1">
                <a:solidFill>
                  <a:srgbClr val="000000"/>
                </a:solidFill>
                <a:latin typeface="Arial" panose="020B0604020202020204" pitchFamily="34" charset="0"/>
              </a:rPr>
              <a:t>hexa</a:t>
            </a:r>
            <a:r>
              <a:rPr lang="en-US" sz="2000" dirty="0">
                <a:solidFill>
                  <a:srgbClr val="000000"/>
                </a:solidFill>
                <a:latin typeface="Arial" panose="020B0604020202020204" pitchFamily="34" charset="0"/>
              </a:rPr>
              <a:t> digit.</a:t>
            </a:r>
          </a:p>
        </p:txBody>
      </p:sp>
      <p:pic>
        <p:nvPicPr>
          <p:cNvPr id="3" name="Picture 2">
            <a:extLst>
              <a:ext uri="{FF2B5EF4-FFF2-40B4-BE49-F238E27FC236}">
                <a16:creationId xmlns:a16="http://schemas.microsoft.com/office/drawing/2014/main" id="{85356EBF-A665-343D-3236-1B94BE40F54F}"/>
              </a:ext>
            </a:extLst>
          </p:cNvPr>
          <p:cNvPicPr>
            <a:picLocks noChangeAspect="1"/>
          </p:cNvPicPr>
          <p:nvPr/>
        </p:nvPicPr>
        <p:blipFill>
          <a:blip r:embed="rId3"/>
          <a:stretch>
            <a:fillRect/>
          </a:stretch>
        </p:blipFill>
        <p:spPr>
          <a:xfrm>
            <a:off x="958525" y="2490637"/>
            <a:ext cx="1318198" cy="1280055"/>
          </a:xfrm>
          <a:prstGeom prst="rect">
            <a:avLst/>
          </a:prstGeom>
        </p:spPr>
      </p:pic>
      <p:pic>
        <p:nvPicPr>
          <p:cNvPr id="4" name="Picture 3">
            <a:extLst>
              <a:ext uri="{FF2B5EF4-FFF2-40B4-BE49-F238E27FC236}">
                <a16:creationId xmlns:a16="http://schemas.microsoft.com/office/drawing/2014/main" id="{9973F024-B0B3-36E7-B6B3-24DF0134C8B8}"/>
              </a:ext>
            </a:extLst>
          </p:cNvPr>
          <p:cNvPicPr>
            <a:picLocks noChangeAspect="1"/>
          </p:cNvPicPr>
          <p:nvPr/>
        </p:nvPicPr>
        <p:blipFill>
          <a:blip r:embed="rId3"/>
          <a:stretch>
            <a:fillRect/>
          </a:stretch>
        </p:blipFill>
        <p:spPr>
          <a:xfrm>
            <a:off x="1237614" y="4162600"/>
            <a:ext cx="936625" cy="1280055"/>
          </a:xfrm>
          <a:prstGeom prst="rect">
            <a:avLst/>
          </a:prstGeom>
        </p:spPr>
      </p:pic>
    </p:spTree>
    <p:extLst>
      <p:ext uri="{BB962C8B-B14F-4D97-AF65-F5344CB8AC3E}">
        <p14:creationId xmlns:p14="http://schemas.microsoft.com/office/powerpoint/2010/main" val="1952795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A614F7-F818-4E65-B697-74DBB5BB006E}"/>
              </a:ext>
            </a:extLst>
          </p:cNvPr>
          <p:cNvSpPr/>
          <p:nvPr/>
        </p:nvSpPr>
        <p:spPr>
          <a:xfrm>
            <a:off x="252997" y="247829"/>
            <a:ext cx="4693914" cy="584775"/>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en-US" sz="3200" b="1" u="sng" dirty="0">
                <a:latin typeface="Arial" panose="020B0604020202020204" pitchFamily="34" charset="0"/>
              </a:rPr>
              <a:t> Hexadecimal to Binary</a:t>
            </a:r>
          </a:p>
        </p:txBody>
      </p:sp>
      <p:sp>
        <p:nvSpPr>
          <p:cNvPr id="8" name="Rectangle 7">
            <a:extLst>
              <a:ext uri="{FF2B5EF4-FFF2-40B4-BE49-F238E27FC236}">
                <a16:creationId xmlns:a16="http://schemas.microsoft.com/office/drawing/2014/main" id="{4AB860F0-3A31-48E9-8588-42ED6AAC08B0}"/>
              </a:ext>
            </a:extLst>
          </p:cNvPr>
          <p:cNvSpPr/>
          <p:nvPr/>
        </p:nvSpPr>
        <p:spPr>
          <a:xfrm>
            <a:off x="990300" y="1404141"/>
            <a:ext cx="10065627"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Convert each </a:t>
            </a:r>
            <a:r>
              <a:rPr lang="en-US" sz="2000" dirty="0" err="1">
                <a:solidFill>
                  <a:srgbClr val="000000"/>
                </a:solidFill>
                <a:latin typeface="Arial" panose="020B0604020202020204" pitchFamily="34" charset="0"/>
              </a:rPr>
              <a:t>hexa</a:t>
            </a:r>
            <a:r>
              <a:rPr lang="en-US" sz="2000" dirty="0">
                <a:solidFill>
                  <a:srgbClr val="000000"/>
                </a:solidFill>
                <a:latin typeface="Arial" panose="020B0604020202020204" pitchFamily="34" charset="0"/>
              </a:rPr>
              <a:t> digit to a 4 digit binary number.</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All the resulting binary groups (of 4 digits each) into a single binary number</a:t>
            </a:r>
          </a:p>
        </p:txBody>
      </p:sp>
      <p:pic>
        <p:nvPicPr>
          <p:cNvPr id="9219" name="Picture 3"/>
          <p:cNvPicPr>
            <a:picLocks noChangeAspect="1" noChangeArrowheads="1"/>
          </p:cNvPicPr>
          <p:nvPr/>
        </p:nvPicPr>
        <p:blipFill>
          <a:blip r:embed="rId2"/>
          <a:srcRect/>
          <a:stretch>
            <a:fillRect/>
          </a:stretch>
        </p:blipFill>
        <p:spPr bwMode="auto">
          <a:xfrm>
            <a:off x="928739" y="2856808"/>
            <a:ext cx="10334522" cy="2517832"/>
          </a:xfrm>
          <a:prstGeom prst="rect">
            <a:avLst/>
          </a:prstGeom>
          <a:noFill/>
          <a:ln w="9525">
            <a:noFill/>
            <a:miter lim="800000"/>
            <a:headEnd/>
            <a:tailEnd/>
          </a:ln>
          <a:effectLst/>
        </p:spPr>
      </p:pic>
    </p:spTree>
    <p:extLst>
      <p:ext uri="{BB962C8B-B14F-4D97-AF65-F5344CB8AC3E}">
        <p14:creationId xmlns:p14="http://schemas.microsoft.com/office/powerpoint/2010/main" val="3323722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6A614F7-F818-4E65-B697-74DBB5BB006E}"/>
              </a:ext>
            </a:extLst>
          </p:cNvPr>
          <p:cNvSpPr/>
          <p:nvPr/>
        </p:nvSpPr>
        <p:spPr>
          <a:xfrm>
            <a:off x="252997" y="247829"/>
            <a:ext cx="4693914" cy="584775"/>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en-US" sz="3200" b="1" u="sng" dirty="0">
                <a:latin typeface="Arial" panose="020B0604020202020204" pitchFamily="34" charset="0"/>
              </a:rPr>
              <a:t> Hexadecimal to Binary</a:t>
            </a:r>
          </a:p>
        </p:txBody>
      </p:sp>
      <p:sp>
        <p:nvSpPr>
          <p:cNvPr id="8" name="Rectangle 7">
            <a:extLst>
              <a:ext uri="{FF2B5EF4-FFF2-40B4-BE49-F238E27FC236}">
                <a16:creationId xmlns:a16="http://schemas.microsoft.com/office/drawing/2014/main" id="{4AB860F0-3A31-48E9-8588-42ED6AAC08B0}"/>
              </a:ext>
            </a:extLst>
          </p:cNvPr>
          <p:cNvSpPr/>
          <p:nvPr/>
        </p:nvSpPr>
        <p:spPr>
          <a:xfrm>
            <a:off x="990300" y="1404141"/>
            <a:ext cx="10065627" cy="707886"/>
          </a:xfrm>
          <a:prstGeom prst="rect">
            <a:avLst/>
          </a:prstGeom>
        </p:spPr>
        <p:txBody>
          <a:bodyPr wrap="square">
            <a:spAutoFit/>
          </a:bodyPr>
          <a:lstStyle/>
          <a:p>
            <a:pPr algn="just"/>
            <a:r>
              <a:rPr lang="en-US" sz="2000" b="1" dirty="0">
                <a:solidFill>
                  <a:srgbClr val="000000"/>
                </a:solidFill>
                <a:latin typeface="Arial" panose="020B0604020202020204" pitchFamily="34" charset="0"/>
              </a:rPr>
              <a:t>Step 1</a:t>
            </a:r>
            <a:r>
              <a:rPr lang="en-US" sz="2000" dirty="0">
                <a:solidFill>
                  <a:srgbClr val="000000"/>
                </a:solidFill>
                <a:latin typeface="Arial" panose="020B0604020202020204" pitchFamily="34" charset="0"/>
              </a:rPr>
              <a:t> − Convert each </a:t>
            </a:r>
            <a:r>
              <a:rPr lang="en-US" sz="2000" dirty="0" err="1">
                <a:solidFill>
                  <a:srgbClr val="000000"/>
                </a:solidFill>
                <a:latin typeface="Arial" panose="020B0604020202020204" pitchFamily="34" charset="0"/>
              </a:rPr>
              <a:t>hexa</a:t>
            </a:r>
            <a:r>
              <a:rPr lang="en-US" sz="2000" dirty="0">
                <a:solidFill>
                  <a:srgbClr val="000000"/>
                </a:solidFill>
                <a:latin typeface="Arial" panose="020B0604020202020204" pitchFamily="34" charset="0"/>
              </a:rPr>
              <a:t> digit to a 4 digit binary number.</a:t>
            </a:r>
          </a:p>
          <a:p>
            <a:pPr algn="just"/>
            <a:r>
              <a:rPr lang="en-US" sz="2000" b="1" dirty="0">
                <a:solidFill>
                  <a:srgbClr val="000000"/>
                </a:solidFill>
                <a:latin typeface="Arial" panose="020B0604020202020204" pitchFamily="34" charset="0"/>
              </a:rPr>
              <a:t>Step 2</a:t>
            </a:r>
            <a:r>
              <a:rPr lang="en-US" sz="2000" dirty="0">
                <a:solidFill>
                  <a:srgbClr val="000000"/>
                </a:solidFill>
                <a:latin typeface="Arial" panose="020B0604020202020204" pitchFamily="34" charset="0"/>
              </a:rPr>
              <a:t> − All the resulting binary groups (of 4 digits each) into a single binary number</a:t>
            </a:r>
          </a:p>
        </p:txBody>
      </p:sp>
      <p:pic>
        <p:nvPicPr>
          <p:cNvPr id="9219" name="Picture 3"/>
          <p:cNvPicPr>
            <a:picLocks noChangeAspect="1" noChangeArrowheads="1"/>
          </p:cNvPicPr>
          <p:nvPr/>
        </p:nvPicPr>
        <p:blipFill>
          <a:blip r:embed="rId2"/>
          <a:srcRect/>
          <a:stretch>
            <a:fillRect/>
          </a:stretch>
        </p:blipFill>
        <p:spPr bwMode="auto">
          <a:xfrm>
            <a:off x="928739" y="2856808"/>
            <a:ext cx="10334522" cy="2517832"/>
          </a:xfrm>
          <a:prstGeom prst="rect">
            <a:avLst/>
          </a:prstGeom>
          <a:noFill/>
          <a:ln w="9525">
            <a:noFill/>
            <a:miter lim="800000"/>
            <a:headEnd/>
            <a:tailEnd/>
          </a:ln>
          <a:effectLst/>
        </p:spPr>
      </p:pic>
      <p:pic>
        <p:nvPicPr>
          <p:cNvPr id="2" name="Picture 1">
            <a:extLst>
              <a:ext uri="{FF2B5EF4-FFF2-40B4-BE49-F238E27FC236}">
                <a16:creationId xmlns:a16="http://schemas.microsoft.com/office/drawing/2014/main" id="{F0718ED1-278E-59E9-979F-DBE3FBEA4B32}"/>
              </a:ext>
            </a:extLst>
          </p:cNvPr>
          <p:cNvPicPr>
            <a:picLocks noChangeAspect="1"/>
          </p:cNvPicPr>
          <p:nvPr/>
        </p:nvPicPr>
        <p:blipFill>
          <a:blip r:embed="rId3"/>
          <a:stretch>
            <a:fillRect/>
          </a:stretch>
        </p:blipFill>
        <p:spPr>
          <a:xfrm>
            <a:off x="5554800" y="3698240"/>
            <a:ext cx="5501127" cy="1010815"/>
          </a:xfrm>
          <a:prstGeom prst="rect">
            <a:avLst/>
          </a:prstGeom>
        </p:spPr>
      </p:pic>
    </p:spTree>
    <p:extLst>
      <p:ext uri="{BB962C8B-B14F-4D97-AF65-F5344CB8AC3E}">
        <p14:creationId xmlns:p14="http://schemas.microsoft.com/office/powerpoint/2010/main" val="3194683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5010BD1-38EB-4454-93F8-8F1EE3064C98}"/>
              </a:ext>
            </a:extLst>
          </p:cNvPr>
          <p:cNvSpPr txBox="1"/>
          <p:nvPr/>
        </p:nvSpPr>
        <p:spPr>
          <a:xfrm>
            <a:off x="1179444" y="1087542"/>
            <a:ext cx="8415130" cy="2677656"/>
          </a:xfrm>
          <a:prstGeom prst="rect">
            <a:avLst/>
          </a:prstGeom>
          <a:noFill/>
        </p:spPr>
        <p:txBody>
          <a:bodyPr wrap="square">
            <a:spAutoFit/>
          </a:bodyPr>
          <a:lstStyle/>
          <a:p>
            <a:r>
              <a:rPr lang="en-US" sz="2800" b="0" i="0" dirty="0">
                <a:solidFill>
                  <a:srgbClr val="000000"/>
                </a:solidFill>
                <a:effectLst/>
                <a:latin typeface="arial" panose="020B0604020202020204" pitchFamily="34" charset="0"/>
              </a:rPr>
              <a:t>Convert the binary number 1001.0010</a:t>
            </a:r>
            <a:r>
              <a:rPr lang="en-US" sz="2800" b="0" i="0" baseline="-25000" dirty="0">
                <a:solidFill>
                  <a:srgbClr val="000000"/>
                </a:solidFill>
                <a:effectLst/>
                <a:latin typeface="arial" panose="020B0604020202020204" pitchFamily="34" charset="0"/>
              </a:rPr>
              <a:t>2</a:t>
            </a:r>
            <a:r>
              <a:rPr lang="en-US" sz="2800" b="0" i="0" dirty="0">
                <a:solidFill>
                  <a:srgbClr val="000000"/>
                </a:solidFill>
                <a:effectLst/>
                <a:latin typeface="arial" panose="020B0604020202020204" pitchFamily="34" charset="0"/>
              </a:rPr>
              <a:t> to decimal.</a:t>
            </a:r>
          </a:p>
          <a:p>
            <a:pPr marL="457200" indent="-457200">
              <a:buFont typeface="+mj-lt"/>
              <a:buAutoNum type="alphaUcPeriod"/>
            </a:pPr>
            <a:endParaRPr lang="en-US" sz="2800" dirty="0">
              <a:solidFill>
                <a:srgbClr val="000000"/>
              </a:solidFill>
              <a:latin typeface="arial" panose="020B0604020202020204" pitchFamily="34" charset="0"/>
            </a:endParaRPr>
          </a:p>
          <a:p>
            <a:pPr marL="457200" indent="-457200">
              <a:buFont typeface="+mj-lt"/>
              <a:buAutoNum type="alphaUcPeriod"/>
            </a:pPr>
            <a:r>
              <a:rPr lang="en-US" sz="2800" dirty="0">
                <a:solidFill>
                  <a:srgbClr val="000000"/>
                </a:solidFill>
                <a:latin typeface="arial" panose="020B0604020202020204" pitchFamily="34" charset="0"/>
              </a:rPr>
              <a:t>   9.125</a:t>
            </a:r>
          </a:p>
          <a:p>
            <a:pPr marL="457200" indent="-457200">
              <a:buFont typeface="+mj-lt"/>
              <a:buAutoNum type="alphaUcPeriod"/>
            </a:pPr>
            <a:r>
              <a:rPr lang="en-US" sz="2800" dirty="0">
                <a:solidFill>
                  <a:srgbClr val="000000"/>
                </a:solidFill>
                <a:latin typeface="arial" panose="020B0604020202020204" pitchFamily="34" charset="0"/>
              </a:rPr>
              <a:t>   9.25</a:t>
            </a:r>
          </a:p>
          <a:p>
            <a:pPr marL="457200" indent="-457200">
              <a:buFont typeface="+mj-lt"/>
              <a:buAutoNum type="alphaUcPeriod"/>
            </a:pPr>
            <a:r>
              <a:rPr lang="en-US" sz="2800" dirty="0">
                <a:solidFill>
                  <a:srgbClr val="000000"/>
                </a:solidFill>
                <a:latin typeface="arial" panose="020B0604020202020204" pitchFamily="34" charset="0"/>
              </a:rPr>
              <a:t>   9.5</a:t>
            </a:r>
          </a:p>
          <a:p>
            <a:pPr marL="457200" indent="-457200">
              <a:buFont typeface="+mj-lt"/>
              <a:buAutoNum type="alphaUcPeriod"/>
            </a:pPr>
            <a:r>
              <a:rPr lang="en-US" sz="2800" dirty="0">
                <a:solidFill>
                  <a:srgbClr val="000000"/>
                </a:solidFill>
                <a:latin typeface="arial" panose="020B0604020202020204" pitchFamily="34" charset="0"/>
              </a:rPr>
              <a:t>   9.2</a:t>
            </a:r>
            <a:endParaRPr lang="en-US" sz="2800" dirty="0"/>
          </a:p>
        </p:txBody>
      </p:sp>
      <p:sp>
        <p:nvSpPr>
          <p:cNvPr id="6" name="Title 1">
            <a:extLst>
              <a:ext uri="{FF2B5EF4-FFF2-40B4-BE49-F238E27FC236}">
                <a16:creationId xmlns:a16="http://schemas.microsoft.com/office/drawing/2014/main" id="{03307DA8-30FB-49AB-AB6B-F84B9C2254DE}"/>
              </a:ext>
            </a:extLst>
          </p:cNvPr>
          <p:cNvSpPr txBox="1">
            <a:spLocks/>
          </p:cNvSpPr>
          <p:nvPr/>
        </p:nvSpPr>
        <p:spPr>
          <a:xfrm>
            <a:off x="0" y="0"/>
            <a:ext cx="12192000" cy="496266"/>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Quiz Time</a:t>
            </a:r>
            <a:endParaRPr lang="en-US" dirty="0"/>
          </a:p>
        </p:txBody>
      </p:sp>
    </p:spTree>
    <p:extLst>
      <p:ext uri="{BB962C8B-B14F-4D97-AF65-F5344CB8AC3E}">
        <p14:creationId xmlns:p14="http://schemas.microsoft.com/office/powerpoint/2010/main" val="397558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9D930680-A18C-43C7-B0B1-6127D0CA0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490" y="764027"/>
            <a:ext cx="8229019" cy="60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BA87D41-814F-4286-B8F5-F49CB3850BC8}"/>
              </a:ext>
            </a:extLst>
          </p:cNvPr>
          <p:cNvSpPr txBox="1"/>
          <p:nvPr/>
        </p:nvSpPr>
        <p:spPr>
          <a:xfrm>
            <a:off x="2994991" y="70814"/>
            <a:ext cx="6202017" cy="584775"/>
          </a:xfrm>
          <a:prstGeom prst="rect">
            <a:avLst/>
          </a:prstGeom>
          <a:solidFill>
            <a:schemeClr val="accent2"/>
          </a:solidFill>
        </p:spPr>
        <p:txBody>
          <a:bodyPr wrap="square" rtlCol="0">
            <a:spAutoFit/>
          </a:bodyPr>
          <a:lstStyle/>
          <a:p>
            <a:pPr algn="ctr"/>
            <a:r>
              <a:rPr lang="en-US" sz="3200" dirty="0"/>
              <a:t>Equivalent Number</a:t>
            </a:r>
          </a:p>
        </p:txBody>
      </p:sp>
    </p:spTree>
    <p:extLst>
      <p:ext uri="{BB962C8B-B14F-4D97-AF65-F5344CB8AC3E}">
        <p14:creationId xmlns:p14="http://schemas.microsoft.com/office/powerpoint/2010/main" val="52236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AF02-C109-47F1-AE98-BD04381E60EB}"/>
              </a:ext>
            </a:extLst>
          </p:cNvPr>
          <p:cNvSpPr>
            <a:spLocks noGrp="1"/>
          </p:cNvSpPr>
          <p:nvPr>
            <p:ph type="title"/>
          </p:nvPr>
        </p:nvSpPr>
        <p:spPr>
          <a:xfrm>
            <a:off x="0" y="0"/>
            <a:ext cx="12192000" cy="496266"/>
          </a:xfrm>
          <a:solidFill>
            <a:schemeClr val="accent2"/>
          </a:solidFill>
        </p:spPr>
        <p:txBody>
          <a:bodyPr>
            <a:normAutofit fontScale="90000"/>
          </a:bodyPr>
          <a:lstStyle/>
          <a:p>
            <a:pPr algn="ctr"/>
            <a:r>
              <a:rPr lang="en-US" dirty="0"/>
              <a:t>Quiz Time</a:t>
            </a:r>
          </a:p>
        </p:txBody>
      </p:sp>
      <p:sp>
        <p:nvSpPr>
          <p:cNvPr id="3" name="Content Placeholder 2">
            <a:extLst>
              <a:ext uri="{FF2B5EF4-FFF2-40B4-BE49-F238E27FC236}">
                <a16:creationId xmlns:a16="http://schemas.microsoft.com/office/drawing/2014/main" id="{520BDFD9-7B5A-4CC0-BB85-7C6E3CF1AAF6}"/>
              </a:ext>
            </a:extLst>
          </p:cNvPr>
          <p:cNvSpPr>
            <a:spLocks noGrp="1"/>
          </p:cNvSpPr>
          <p:nvPr>
            <p:ph idx="1"/>
          </p:nvPr>
        </p:nvSpPr>
        <p:spPr>
          <a:xfrm>
            <a:off x="838200" y="1110007"/>
            <a:ext cx="10515600" cy="4351338"/>
          </a:xfrm>
        </p:spPr>
        <p:txBody>
          <a:bodyPr/>
          <a:lstStyle/>
          <a:p>
            <a:pPr marL="0" indent="0">
              <a:buNone/>
            </a:pPr>
            <a:r>
              <a:rPr lang="en-US" dirty="0"/>
              <a:t>Base of Radix of Hexadecimal Number System is:</a:t>
            </a:r>
          </a:p>
          <a:p>
            <a:pPr marL="0" indent="0">
              <a:buNone/>
            </a:pPr>
            <a:endParaRPr lang="en-US" dirty="0"/>
          </a:p>
          <a:p>
            <a:pPr marL="514350" indent="-514350">
              <a:buFont typeface="+mj-lt"/>
              <a:buAutoNum type="alphaUcPeriod"/>
            </a:pPr>
            <a:r>
              <a:rPr lang="en-US" dirty="0"/>
              <a:t>2</a:t>
            </a:r>
          </a:p>
          <a:p>
            <a:pPr marL="514350" indent="-514350">
              <a:buFont typeface="+mj-lt"/>
              <a:buAutoNum type="alphaUcPeriod"/>
            </a:pPr>
            <a:r>
              <a:rPr lang="en-US" dirty="0"/>
              <a:t>8</a:t>
            </a:r>
          </a:p>
          <a:p>
            <a:pPr marL="514350" indent="-514350">
              <a:buFont typeface="+mj-lt"/>
              <a:buAutoNum type="alphaUcPeriod"/>
            </a:pPr>
            <a:r>
              <a:rPr lang="en-US" dirty="0"/>
              <a:t>10</a:t>
            </a:r>
          </a:p>
          <a:p>
            <a:pPr marL="514350" indent="-514350">
              <a:buFont typeface="+mj-lt"/>
              <a:buAutoNum type="alphaUcPeriod"/>
            </a:pPr>
            <a:r>
              <a:rPr lang="en-US" dirty="0"/>
              <a:t>16</a:t>
            </a:r>
          </a:p>
          <a:p>
            <a:pPr marL="0" indent="0">
              <a:buNone/>
            </a:pPr>
            <a:endParaRPr lang="en-US" dirty="0"/>
          </a:p>
        </p:txBody>
      </p:sp>
    </p:spTree>
    <p:extLst>
      <p:ext uri="{BB962C8B-B14F-4D97-AF65-F5344CB8AC3E}">
        <p14:creationId xmlns:p14="http://schemas.microsoft.com/office/powerpoint/2010/main" val="63450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3A1F-E6E2-4BCC-8832-346EF2EE1E29}"/>
              </a:ext>
            </a:extLst>
          </p:cNvPr>
          <p:cNvSpPr>
            <a:spLocks noGrp="1"/>
          </p:cNvSpPr>
          <p:nvPr>
            <p:ph type="title"/>
          </p:nvPr>
        </p:nvSpPr>
        <p:spPr>
          <a:xfrm>
            <a:off x="0" y="18256"/>
            <a:ext cx="12192000" cy="662782"/>
          </a:xfrm>
          <a:solidFill>
            <a:schemeClr val="accent2"/>
          </a:solidFill>
        </p:spPr>
        <p:txBody>
          <a:bodyPr>
            <a:normAutofit fontScale="90000"/>
          </a:bodyPr>
          <a:lstStyle/>
          <a:p>
            <a:pPr algn="ctr"/>
            <a:r>
              <a:rPr lang="en-US" dirty="0"/>
              <a:t>Grouping of Bits</a:t>
            </a:r>
          </a:p>
        </p:txBody>
      </p:sp>
      <p:sp>
        <p:nvSpPr>
          <p:cNvPr id="3" name="Content Placeholder 2">
            <a:extLst>
              <a:ext uri="{FF2B5EF4-FFF2-40B4-BE49-F238E27FC236}">
                <a16:creationId xmlns:a16="http://schemas.microsoft.com/office/drawing/2014/main" id="{72BB2B1F-BD03-411B-A0C9-EE9A9F27A163}"/>
              </a:ext>
            </a:extLst>
          </p:cNvPr>
          <p:cNvSpPr>
            <a:spLocks noGrp="1"/>
          </p:cNvSpPr>
          <p:nvPr>
            <p:ph idx="1"/>
          </p:nvPr>
        </p:nvSpPr>
        <p:spPr>
          <a:xfrm>
            <a:off x="74543" y="1083330"/>
            <a:ext cx="12042913" cy="2918827"/>
          </a:xfrm>
        </p:spPr>
        <p:txBody>
          <a:bodyPr>
            <a:normAutofit/>
          </a:bodyPr>
          <a:lstStyle/>
          <a:p>
            <a:r>
              <a:rPr lang="en-US" sz="2400" dirty="0"/>
              <a:t>Individual binary digit </a:t>
            </a:r>
            <a:r>
              <a:rPr lang="en-US" sz="2400" dirty="0">
                <a:sym typeface="Wingdings" panose="05000000000000000000" pitchFamily="2" charset="2"/>
              </a:rPr>
              <a:t> </a:t>
            </a:r>
            <a:r>
              <a:rPr lang="en-US" sz="2400" dirty="0">
                <a:solidFill>
                  <a:srgbClr val="FF0000"/>
                </a:solidFill>
                <a:sym typeface="Wingdings" panose="05000000000000000000" pitchFamily="2" charset="2"/>
              </a:rPr>
              <a:t>Bit</a:t>
            </a:r>
          </a:p>
          <a:p>
            <a:r>
              <a:rPr lang="en-US" sz="2400" dirty="0">
                <a:sym typeface="Wingdings" panose="05000000000000000000" pitchFamily="2" charset="2"/>
              </a:rPr>
              <a:t>Group of </a:t>
            </a:r>
            <a:r>
              <a:rPr lang="en-US" sz="2400" u="sng" dirty="0">
                <a:sym typeface="Wingdings" panose="05000000000000000000" pitchFamily="2" charset="2"/>
              </a:rPr>
              <a:t>4 bits </a:t>
            </a:r>
            <a:r>
              <a:rPr lang="en-US" sz="2400" dirty="0">
                <a:sym typeface="Wingdings" panose="05000000000000000000" pitchFamily="2" charset="2"/>
              </a:rPr>
              <a:t> </a:t>
            </a:r>
            <a:r>
              <a:rPr lang="en-US" sz="2400" dirty="0">
                <a:solidFill>
                  <a:srgbClr val="FF0000"/>
                </a:solidFill>
                <a:sym typeface="Wingdings" panose="05000000000000000000" pitchFamily="2" charset="2"/>
              </a:rPr>
              <a:t>Nibble</a:t>
            </a:r>
          </a:p>
          <a:p>
            <a:r>
              <a:rPr lang="en-US" sz="2400" dirty="0">
                <a:sym typeface="Wingdings" panose="05000000000000000000" pitchFamily="2" charset="2"/>
              </a:rPr>
              <a:t>Group of </a:t>
            </a:r>
            <a:r>
              <a:rPr lang="en-US" sz="2400" u="sng" dirty="0">
                <a:sym typeface="Wingdings" panose="05000000000000000000" pitchFamily="2" charset="2"/>
              </a:rPr>
              <a:t>8 bits </a:t>
            </a:r>
            <a:r>
              <a:rPr lang="en-US" sz="2400" dirty="0">
                <a:sym typeface="Wingdings" panose="05000000000000000000" pitchFamily="2" charset="2"/>
              </a:rPr>
              <a:t>2 Nibble  </a:t>
            </a:r>
            <a:r>
              <a:rPr lang="en-US" sz="2400" dirty="0">
                <a:solidFill>
                  <a:srgbClr val="FF0000"/>
                </a:solidFill>
                <a:sym typeface="Wingdings" panose="05000000000000000000" pitchFamily="2" charset="2"/>
              </a:rPr>
              <a:t>Byte</a:t>
            </a:r>
          </a:p>
          <a:p>
            <a:r>
              <a:rPr lang="en-US" sz="2400" dirty="0">
                <a:sym typeface="Wingdings" panose="05000000000000000000" pitchFamily="2" charset="2"/>
              </a:rPr>
              <a:t>Group of </a:t>
            </a:r>
            <a:r>
              <a:rPr lang="en-US" sz="2400" u="sng" dirty="0">
                <a:sym typeface="Wingdings" panose="05000000000000000000" pitchFamily="2" charset="2"/>
              </a:rPr>
              <a:t>16 bits </a:t>
            </a:r>
            <a:r>
              <a:rPr lang="en-US" sz="2400" dirty="0">
                <a:sym typeface="Wingdings" panose="05000000000000000000" pitchFamily="2" charset="2"/>
              </a:rPr>
              <a:t> 2 Bytes 4 Nibbles  </a:t>
            </a:r>
            <a:r>
              <a:rPr lang="en-US" sz="2400" dirty="0">
                <a:solidFill>
                  <a:srgbClr val="FF0000"/>
                </a:solidFill>
                <a:sym typeface="Wingdings" panose="05000000000000000000" pitchFamily="2" charset="2"/>
              </a:rPr>
              <a:t>Word</a:t>
            </a:r>
          </a:p>
          <a:p>
            <a:r>
              <a:rPr lang="en-US" sz="2400" dirty="0">
                <a:sym typeface="Wingdings" panose="05000000000000000000" pitchFamily="2" charset="2"/>
              </a:rPr>
              <a:t>Group of </a:t>
            </a:r>
            <a:r>
              <a:rPr lang="en-US" sz="2400" u="sng" dirty="0">
                <a:sym typeface="Wingdings" panose="05000000000000000000" pitchFamily="2" charset="2"/>
              </a:rPr>
              <a:t>32 bits </a:t>
            </a:r>
            <a:r>
              <a:rPr lang="en-US" sz="2400" dirty="0">
                <a:sym typeface="Wingdings" panose="05000000000000000000" pitchFamily="2" charset="2"/>
              </a:rPr>
              <a:t> 2 Words 4 Bytes  8 Nibbles  </a:t>
            </a:r>
            <a:r>
              <a:rPr lang="en-US" sz="2400" dirty="0">
                <a:solidFill>
                  <a:srgbClr val="FF0000"/>
                </a:solidFill>
                <a:sym typeface="Wingdings" panose="05000000000000000000" pitchFamily="2" charset="2"/>
              </a:rPr>
              <a:t>Doubleword</a:t>
            </a:r>
          </a:p>
          <a:p>
            <a:r>
              <a:rPr lang="en-US" sz="2400" dirty="0">
                <a:sym typeface="Wingdings" panose="05000000000000000000" pitchFamily="2" charset="2"/>
              </a:rPr>
              <a:t>Group of </a:t>
            </a:r>
            <a:r>
              <a:rPr lang="en-US" sz="2400" u="sng" dirty="0">
                <a:sym typeface="Wingdings" panose="05000000000000000000" pitchFamily="2" charset="2"/>
              </a:rPr>
              <a:t>64 bits </a:t>
            </a:r>
            <a:r>
              <a:rPr lang="en-US" sz="2400" dirty="0">
                <a:sym typeface="Wingdings" panose="05000000000000000000" pitchFamily="2" charset="2"/>
              </a:rPr>
              <a:t> 2 Doublewords  4 Words 8 Bytes  16 Nibbles  </a:t>
            </a:r>
            <a:r>
              <a:rPr lang="en-US" sz="2400" dirty="0">
                <a:solidFill>
                  <a:srgbClr val="FF0000"/>
                </a:solidFill>
                <a:sym typeface="Wingdings" panose="05000000000000000000" pitchFamily="2" charset="2"/>
              </a:rPr>
              <a:t>Quadword</a:t>
            </a:r>
          </a:p>
          <a:p>
            <a:pPr marL="0" indent="0">
              <a:buNone/>
            </a:pPr>
            <a:endParaRPr lang="en-US" sz="2400" dirty="0"/>
          </a:p>
        </p:txBody>
      </p:sp>
    </p:spTree>
    <p:extLst>
      <p:ext uri="{BB962C8B-B14F-4D97-AF65-F5344CB8AC3E}">
        <p14:creationId xmlns:p14="http://schemas.microsoft.com/office/powerpoint/2010/main" val="372114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895D5-AF0D-4591-AE59-C0F5F181B886}"/>
              </a:ext>
            </a:extLst>
          </p:cNvPr>
          <p:cNvSpPr>
            <a:spLocks noGrp="1"/>
          </p:cNvSpPr>
          <p:nvPr>
            <p:ph idx="1"/>
          </p:nvPr>
        </p:nvSpPr>
        <p:spPr>
          <a:xfrm>
            <a:off x="781878" y="1033670"/>
            <a:ext cx="10571922" cy="5143293"/>
          </a:xfrm>
        </p:spPr>
        <p:txBody>
          <a:bodyPr/>
          <a:lstStyle/>
          <a:p>
            <a:pPr marL="0" indent="0">
              <a:buNone/>
            </a:pPr>
            <a:r>
              <a:rPr lang="en-US" dirty="0"/>
              <a:t>How many nibble in the given number</a:t>
            </a:r>
          </a:p>
          <a:p>
            <a:pPr marL="0" indent="0">
              <a:buNone/>
            </a:pPr>
            <a:r>
              <a:rPr lang="en-US" dirty="0"/>
              <a:t>Q=101110010101</a:t>
            </a:r>
          </a:p>
          <a:p>
            <a:pPr marL="0" indent="0">
              <a:buNone/>
            </a:pPr>
            <a:endParaRPr lang="en-US" dirty="0"/>
          </a:p>
          <a:p>
            <a:pPr marL="514350" indent="-514350">
              <a:buFont typeface="+mj-lt"/>
              <a:buAutoNum type="alphaUcPeriod"/>
            </a:pPr>
            <a:r>
              <a:rPr lang="en-US" dirty="0"/>
              <a:t>1</a:t>
            </a:r>
          </a:p>
          <a:p>
            <a:pPr marL="514350" indent="-514350">
              <a:buFont typeface="+mj-lt"/>
              <a:buAutoNum type="alphaUcPeriod"/>
            </a:pPr>
            <a:r>
              <a:rPr lang="en-US" dirty="0"/>
              <a:t>2</a:t>
            </a:r>
          </a:p>
          <a:p>
            <a:pPr marL="514350" indent="-514350">
              <a:buFont typeface="+mj-lt"/>
              <a:buAutoNum type="alphaUcPeriod"/>
            </a:pPr>
            <a:r>
              <a:rPr lang="en-US" dirty="0"/>
              <a:t>3</a:t>
            </a:r>
          </a:p>
          <a:p>
            <a:pPr marL="514350" indent="-514350">
              <a:buFont typeface="+mj-lt"/>
              <a:buAutoNum type="alphaUcPeriod"/>
            </a:pPr>
            <a:r>
              <a:rPr lang="en-US" dirty="0"/>
              <a:t>4</a:t>
            </a:r>
          </a:p>
        </p:txBody>
      </p:sp>
      <p:sp>
        <p:nvSpPr>
          <p:cNvPr id="4" name="Title 1">
            <a:extLst>
              <a:ext uri="{FF2B5EF4-FFF2-40B4-BE49-F238E27FC236}">
                <a16:creationId xmlns:a16="http://schemas.microsoft.com/office/drawing/2014/main" id="{7AF0522F-E483-4CD0-8304-714777A54926}"/>
              </a:ext>
            </a:extLst>
          </p:cNvPr>
          <p:cNvSpPr txBox="1">
            <a:spLocks/>
          </p:cNvSpPr>
          <p:nvPr/>
        </p:nvSpPr>
        <p:spPr>
          <a:xfrm>
            <a:off x="0" y="0"/>
            <a:ext cx="12192000" cy="496266"/>
          </a:xfrm>
          <a:prstGeom prst="rect">
            <a:avLst/>
          </a:prstGeom>
          <a:solidFill>
            <a:schemeClr val="accent2"/>
          </a:solidFill>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Quiz Time</a:t>
            </a:r>
            <a:endParaRPr lang="en-US" dirty="0"/>
          </a:p>
        </p:txBody>
      </p:sp>
    </p:spTree>
    <p:extLst>
      <p:ext uri="{BB962C8B-B14F-4D97-AF65-F5344CB8AC3E}">
        <p14:creationId xmlns:p14="http://schemas.microsoft.com/office/powerpoint/2010/main" val="310233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9BA7-702C-D192-615A-2528BCF5F81A}"/>
              </a:ext>
            </a:extLst>
          </p:cNvPr>
          <p:cNvSpPr>
            <a:spLocks noGrp="1"/>
          </p:cNvSpPr>
          <p:nvPr>
            <p:ph type="title"/>
          </p:nvPr>
        </p:nvSpPr>
        <p:spPr/>
        <p:txBody>
          <a:bodyPr/>
          <a:lstStyle/>
          <a:p>
            <a:pPr algn="ctr"/>
            <a:r>
              <a:rPr lang="en-US" b="1" dirty="0"/>
              <a:t>Number &amp; Number system</a:t>
            </a:r>
            <a:endParaRPr lang="en-IN" b="1" dirty="0"/>
          </a:p>
        </p:txBody>
      </p:sp>
      <p:sp>
        <p:nvSpPr>
          <p:cNvPr id="3" name="Content Placeholder 2">
            <a:extLst>
              <a:ext uri="{FF2B5EF4-FFF2-40B4-BE49-F238E27FC236}">
                <a16:creationId xmlns:a16="http://schemas.microsoft.com/office/drawing/2014/main" id="{68BE62D1-7602-5B7C-71EB-99E70CFDF256}"/>
              </a:ext>
            </a:extLst>
          </p:cNvPr>
          <p:cNvSpPr>
            <a:spLocks noGrp="1"/>
          </p:cNvSpPr>
          <p:nvPr>
            <p:ph idx="1"/>
          </p:nvPr>
        </p:nvSpPr>
        <p:spPr/>
        <p:txBody>
          <a:bodyPr>
            <a:normAutofit/>
          </a:bodyPr>
          <a:lstStyle/>
          <a:p>
            <a:pPr algn="just"/>
            <a:r>
              <a:rPr lang="en-US" sz="2600" b="0" i="0" dirty="0">
                <a:solidFill>
                  <a:srgbClr val="000000"/>
                </a:solidFill>
                <a:effectLst/>
              </a:rPr>
              <a:t>A </a:t>
            </a:r>
            <a:r>
              <a:rPr lang="en-US" sz="2600" b="1" i="0" dirty="0">
                <a:solidFill>
                  <a:srgbClr val="000000"/>
                </a:solidFill>
                <a:effectLst/>
              </a:rPr>
              <a:t>number</a:t>
            </a:r>
            <a:r>
              <a:rPr lang="en-US" sz="2600" b="0" i="0" dirty="0">
                <a:solidFill>
                  <a:srgbClr val="000000"/>
                </a:solidFill>
                <a:effectLst/>
              </a:rPr>
              <a:t> is a method used for representing an arithmetic value, measure, or count, of a physical quantity. A number system is defined as a method of naming and representing numbers. The concept of </a:t>
            </a:r>
            <a:r>
              <a:rPr lang="en-US" sz="2600" b="1" i="0" dirty="0">
                <a:solidFill>
                  <a:srgbClr val="000000"/>
                </a:solidFill>
                <a:effectLst/>
              </a:rPr>
              <a:t>number system</a:t>
            </a:r>
            <a:r>
              <a:rPr lang="en-US" sz="2600" b="0" i="0" dirty="0">
                <a:solidFill>
                  <a:srgbClr val="000000"/>
                </a:solidFill>
                <a:effectLst/>
              </a:rPr>
              <a:t> helps in defining the rules associated with the numbers and different operations on numbers.</a:t>
            </a:r>
          </a:p>
          <a:p>
            <a:pPr algn="just"/>
            <a:r>
              <a:rPr lang="en-US" sz="2600" b="0" i="0" dirty="0">
                <a:solidFill>
                  <a:srgbClr val="000000"/>
                </a:solidFill>
                <a:effectLst/>
              </a:rPr>
              <a:t>A number system is determined with the help of its radix or base. The </a:t>
            </a:r>
            <a:r>
              <a:rPr lang="en-US" sz="2600" b="1" i="0" dirty="0">
                <a:solidFill>
                  <a:srgbClr val="000000"/>
                </a:solidFill>
                <a:effectLst/>
              </a:rPr>
              <a:t>radix</a:t>
            </a:r>
            <a:r>
              <a:rPr lang="en-US" sz="2600" b="0" i="0" dirty="0">
                <a:solidFill>
                  <a:srgbClr val="000000"/>
                </a:solidFill>
                <a:effectLst/>
              </a:rPr>
              <a:t> or </a:t>
            </a:r>
            <a:r>
              <a:rPr lang="en-US" sz="2600" b="1" i="0" dirty="0">
                <a:solidFill>
                  <a:srgbClr val="000000"/>
                </a:solidFill>
                <a:effectLst/>
              </a:rPr>
              <a:t>base</a:t>
            </a:r>
            <a:r>
              <a:rPr lang="en-US" sz="2600" b="0" i="0" dirty="0">
                <a:solidFill>
                  <a:srgbClr val="000000"/>
                </a:solidFill>
                <a:effectLst/>
              </a:rPr>
              <a:t> of a number system is nothing but the total number of symbols used in the number system for representing the different numbers. For example, in the decimal number system, there are 10 symbols, i.e. 0, 1, 2, 3, 4, 5, 6, 7, 8, 9. Thus, the base or radix of the decimal number system is 10.</a:t>
            </a:r>
            <a:endParaRPr lang="en-IN" sz="2600" dirty="0"/>
          </a:p>
        </p:txBody>
      </p:sp>
    </p:spTree>
    <p:extLst>
      <p:ext uri="{BB962C8B-B14F-4D97-AF65-F5344CB8AC3E}">
        <p14:creationId xmlns:p14="http://schemas.microsoft.com/office/powerpoint/2010/main" val="1671613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1651</Words>
  <Application>Microsoft Office PowerPoint</Application>
  <PresentationFormat>Widescreen</PresentationFormat>
  <Paragraphs>132</Paragraphs>
  <Slides>44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Arial</vt:lpstr>
      <vt:lpstr>Calibri</vt:lpstr>
      <vt:lpstr>Calibri Light</vt:lpstr>
      <vt:lpstr>Times New Roman</vt:lpstr>
      <vt:lpstr>var(--ff-lato)</vt:lpstr>
      <vt:lpstr>Verdana</vt:lpstr>
      <vt:lpstr>Wingdings</vt:lpstr>
      <vt:lpstr>Office Theme</vt:lpstr>
      <vt:lpstr>Number System</vt:lpstr>
      <vt:lpstr>Analog vs Digital</vt:lpstr>
      <vt:lpstr>Analog vs Digital</vt:lpstr>
      <vt:lpstr>Number System and Code</vt:lpstr>
      <vt:lpstr>PowerPoint Presentation</vt:lpstr>
      <vt:lpstr>Quiz Time</vt:lpstr>
      <vt:lpstr>Grouping of Bits</vt:lpstr>
      <vt:lpstr>PowerPoint Presentation</vt:lpstr>
      <vt:lpstr>Number &amp; Number system</vt:lpstr>
      <vt:lpstr>Categories of number systems</vt:lpstr>
      <vt:lpstr> Positional Number System</vt:lpstr>
      <vt:lpstr>Types of Positional Number Systems</vt:lpstr>
      <vt:lpstr>PowerPoint Presentation</vt:lpstr>
      <vt:lpstr>Decimal Number System</vt:lpstr>
      <vt:lpstr>PowerPoint Presentation</vt:lpstr>
      <vt:lpstr>PowerPoint Presentation</vt:lpstr>
      <vt:lpstr>PowerPoint Presentation</vt:lpstr>
      <vt:lpstr>PowerPoint Presentation</vt:lpstr>
      <vt:lpstr>PowerPoint Presentation</vt:lpstr>
      <vt:lpstr>Binary Number System</vt:lpstr>
      <vt:lpstr>PowerPoint Presentation</vt:lpstr>
      <vt:lpstr>PowerPoint Presentation</vt:lpstr>
      <vt:lpstr>Octal Number System</vt:lpstr>
      <vt:lpstr>Hexadecimal Number System</vt:lpstr>
      <vt:lpstr>Number conversion</vt:lpstr>
      <vt:lpstr>Number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dc:title>
  <dc:creator>HP</dc:creator>
  <cp:lastModifiedBy>Dr. Gurleen Kaur Walia</cp:lastModifiedBy>
  <cp:revision>246</cp:revision>
  <dcterms:created xsi:type="dcterms:W3CDTF">2020-05-11T15:04:39Z</dcterms:created>
  <dcterms:modified xsi:type="dcterms:W3CDTF">2024-09-17T10:50:03Z</dcterms:modified>
</cp:coreProperties>
</file>