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9"/>
  </p:notesMasterIdLst>
  <p:sldIdLst>
    <p:sldId id="256" r:id="rId2"/>
    <p:sldId id="257" r:id="rId3"/>
    <p:sldId id="259" r:id="rId4"/>
    <p:sldId id="264" r:id="rId5"/>
    <p:sldId id="258" r:id="rId6"/>
    <p:sldId id="268" r:id="rId7"/>
    <p:sldId id="263" r:id="rId8"/>
    <p:sldId id="262" r:id="rId9"/>
    <p:sldId id="261" r:id="rId10"/>
    <p:sldId id="269" r:id="rId11"/>
    <p:sldId id="270" r:id="rId12"/>
    <p:sldId id="271" r:id="rId13"/>
    <p:sldId id="273" r:id="rId14"/>
    <p:sldId id="274" r:id="rId15"/>
    <p:sldId id="275" r:id="rId16"/>
    <p:sldId id="276" r:id="rId17"/>
    <p:sldId id="277" r:id="rId18"/>
  </p:sldIdLst>
  <p:sldSz cx="12192000" cy="6858000"/>
  <p:notesSz cx="6858000" cy="9144000"/>
  <p:embeddedFontLst>
    <p:embeddedFont>
      <p:font typeface="AdihausDIN" panose="020B0604020202020204" charset="0"/>
      <p:regular r:id="rId20"/>
      <p:bold r:id="rId21"/>
    </p:embeddedFont>
    <p:embeddedFont>
      <p:font typeface="Century Gothic bold" panose="020B0702020202020204" pitchFamily="34" charset="0"/>
      <p:bold r:id="rId22"/>
    </p:embeddedFont>
    <p:embeddedFont>
      <p:font typeface="Segoe UI" panose="020B0502040204020203"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3" userDrawn="1">
          <p15:clr>
            <a:srgbClr val="A4A3A4"/>
          </p15:clr>
        </p15:guide>
        <p15:guide id="4" pos="7287" userDrawn="1">
          <p15:clr>
            <a:srgbClr val="A4A3A4"/>
          </p15:clr>
        </p15:guide>
        <p15:guide id="5" orient="horz" pos="13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E9BEDE-3471-46EF-AEDB-5C5AB1CE35A4}" v="271" dt="2024-05-23T06:04:00.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77"/>
      </p:cViewPr>
      <p:guideLst>
        <p:guide orient="horz" pos="2160"/>
        <p:guide pos="3840"/>
        <p:guide pos="393"/>
        <p:guide pos="7287"/>
        <p:guide orient="horz" pos="13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AC29E-EFF9-4375-B78D-B6569F4882CE}" type="datetimeFigureOut">
              <a:rPr lang="en-IN" smtClean="0"/>
              <a:t>07-08-2024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94072-B662-4A90-BC5A-05397F32C494}" type="slidenum">
              <a:rPr lang="en-IN" smtClean="0"/>
              <a:t>‹#›</a:t>
            </a:fld>
            <a:endParaRPr lang="en-IN"/>
          </a:p>
        </p:txBody>
      </p:sp>
    </p:spTree>
    <p:extLst>
      <p:ext uri="{BB962C8B-B14F-4D97-AF65-F5344CB8AC3E}">
        <p14:creationId xmlns:p14="http://schemas.microsoft.com/office/powerpoint/2010/main" val="97004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A94072-B662-4A90-BC5A-05397F32C494}" type="slidenum">
              <a:rPr lang="en-IN" smtClean="0"/>
              <a:t>10</a:t>
            </a:fld>
            <a:endParaRPr lang="en-IN"/>
          </a:p>
        </p:txBody>
      </p:sp>
    </p:spTree>
    <p:extLst>
      <p:ext uri="{BB962C8B-B14F-4D97-AF65-F5344CB8AC3E}">
        <p14:creationId xmlns:p14="http://schemas.microsoft.com/office/powerpoint/2010/main" val="892233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A94072-B662-4A90-BC5A-05397F32C494}" type="slidenum">
              <a:rPr lang="en-IN" smtClean="0"/>
              <a:t>12</a:t>
            </a:fld>
            <a:endParaRPr lang="en-IN"/>
          </a:p>
        </p:txBody>
      </p:sp>
    </p:spTree>
    <p:extLst>
      <p:ext uri="{BB962C8B-B14F-4D97-AF65-F5344CB8AC3E}">
        <p14:creationId xmlns:p14="http://schemas.microsoft.com/office/powerpoint/2010/main" val="399028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21DF-B064-E0E5-4D31-EE35940039D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8B4087-51EB-9BC9-FB95-D10BD4F372E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2DBC21-8A5E-CDD3-D49E-35B49FB3268E}"/>
              </a:ext>
            </a:extLst>
          </p:cNvPr>
          <p:cNvSpPr>
            <a:spLocks noGrp="1"/>
          </p:cNvSpPr>
          <p:nvPr>
            <p:ph type="dt" sz="half" idx="10"/>
          </p:nvPr>
        </p:nvSpPr>
        <p:spPr>
          <a:xfrm>
            <a:off x="838200" y="6356350"/>
            <a:ext cx="2743200" cy="365125"/>
          </a:xfrm>
          <a:prstGeom prst="rect">
            <a:avLst/>
          </a:prstGeom>
        </p:spPr>
        <p:txBody>
          <a:bodyPr/>
          <a:lstStyle/>
          <a:p>
            <a:fld id="{1F83C828-27A9-4741-8242-24E727AAF168}" type="datetimeFigureOut">
              <a:rPr lang="en-IN" smtClean="0"/>
              <a:t>07-08-2024</a:t>
            </a:fld>
            <a:endParaRPr lang="en-IN"/>
          </a:p>
        </p:txBody>
      </p:sp>
      <p:sp>
        <p:nvSpPr>
          <p:cNvPr id="5" name="Footer Placeholder 4">
            <a:extLst>
              <a:ext uri="{FF2B5EF4-FFF2-40B4-BE49-F238E27FC236}">
                <a16:creationId xmlns:a16="http://schemas.microsoft.com/office/drawing/2014/main" id="{BDCBE1A1-2B52-439D-17A6-E31DB41F9CD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3CB637DC-3EC7-E023-088B-87ACFA3B6A6B}"/>
              </a:ext>
            </a:extLst>
          </p:cNvPr>
          <p:cNvSpPr>
            <a:spLocks noGrp="1"/>
          </p:cNvSpPr>
          <p:nvPr>
            <p:ph type="sldNum" sz="quarter" idx="12"/>
          </p:nvPr>
        </p:nvSpPr>
        <p:spPr>
          <a:xfrm>
            <a:off x="8610600" y="6356350"/>
            <a:ext cx="2743200" cy="365125"/>
          </a:xfrm>
          <a:prstGeom prst="rect">
            <a:avLst/>
          </a:prstGeom>
        </p:spPr>
        <p:txBody>
          <a:bodyPr/>
          <a:lstStyle/>
          <a:p>
            <a:fld id="{5FAED89B-6F4A-4D11-88D1-839E4CB087D2}" type="slidenum">
              <a:rPr lang="en-IN" smtClean="0"/>
              <a:t>‹#›</a:t>
            </a:fld>
            <a:endParaRPr lang="en-IN"/>
          </a:p>
        </p:txBody>
      </p:sp>
    </p:spTree>
    <p:extLst>
      <p:ext uri="{BB962C8B-B14F-4D97-AF65-F5344CB8AC3E}">
        <p14:creationId xmlns:p14="http://schemas.microsoft.com/office/powerpoint/2010/main" val="98496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pic>
        <p:nvPicPr>
          <p:cNvPr id="6" name="Picture 5" descr="A white paper with black text&#10;&#10;Description automatically generated">
            <a:extLst>
              <a:ext uri="{FF2B5EF4-FFF2-40B4-BE49-F238E27FC236}">
                <a16:creationId xmlns:a16="http://schemas.microsoft.com/office/drawing/2014/main" id="{95F95CF6-A5D5-F166-91C9-F0F02ED9A70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5439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6" name="Picture 5" descr="A black background with white text&#10;&#10;Description automatically generated">
            <a:extLst>
              <a:ext uri="{FF2B5EF4-FFF2-40B4-BE49-F238E27FC236}">
                <a16:creationId xmlns:a16="http://schemas.microsoft.com/office/drawing/2014/main" id="{1C69FBC6-A2EC-D3CE-BE21-7F53A50F175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44555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pic>
        <p:nvPicPr>
          <p:cNvPr id="6" name="Picture 5" descr="A black and white image of a maze&#10;&#10;Description automatically generated">
            <a:extLst>
              <a:ext uri="{FF2B5EF4-FFF2-40B4-BE49-F238E27FC236}">
                <a16:creationId xmlns:a16="http://schemas.microsoft.com/office/drawing/2014/main" id="{290CF010-E401-6CE2-906F-A1277C74AFF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Picture Placeholder 8">
            <a:extLst>
              <a:ext uri="{FF2B5EF4-FFF2-40B4-BE49-F238E27FC236}">
                <a16:creationId xmlns:a16="http://schemas.microsoft.com/office/drawing/2014/main" id="{3D7D6D49-857A-B61A-6438-32388D597828}"/>
              </a:ext>
            </a:extLst>
          </p:cNvPr>
          <p:cNvSpPr>
            <a:spLocks noGrp="1"/>
          </p:cNvSpPr>
          <p:nvPr>
            <p:ph type="pic" sz="quarter" idx="10"/>
          </p:nvPr>
        </p:nvSpPr>
        <p:spPr>
          <a:xfrm>
            <a:off x="640813" y="3632994"/>
            <a:ext cx="1950329" cy="2754651"/>
          </a:xfrm>
          <a:custGeom>
            <a:avLst/>
            <a:gdLst>
              <a:gd name="connsiteX0" fmla="*/ 0 w 1950329"/>
              <a:gd name="connsiteY0" fmla="*/ 0 h 2754651"/>
              <a:gd name="connsiteX1" fmla="*/ 1950329 w 1950329"/>
              <a:gd name="connsiteY1" fmla="*/ 0 h 2754651"/>
              <a:gd name="connsiteX2" fmla="*/ 1950329 w 1950329"/>
              <a:gd name="connsiteY2" fmla="*/ 2754651 h 2754651"/>
              <a:gd name="connsiteX3" fmla="*/ 0 w 1950329"/>
              <a:gd name="connsiteY3" fmla="*/ 2754651 h 2754651"/>
            </a:gdLst>
            <a:ahLst/>
            <a:cxnLst>
              <a:cxn ang="0">
                <a:pos x="connsiteX0" y="connsiteY0"/>
              </a:cxn>
              <a:cxn ang="0">
                <a:pos x="connsiteX1" y="connsiteY1"/>
              </a:cxn>
              <a:cxn ang="0">
                <a:pos x="connsiteX2" y="connsiteY2"/>
              </a:cxn>
              <a:cxn ang="0">
                <a:pos x="connsiteX3" y="connsiteY3"/>
              </a:cxn>
            </a:cxnLst>
            <a:rect l="l" t="t" r="r" b="b"/>
            <a:pathLst>
              <a:path w="1950329" h="2754651">
                <a:moveTo>
                  <a:pt x="0" y="0"/>
                </a:moveTo>
                <a:lnTo>
                  <a:pt x="1950329" y="0"/>
                </a:lnTo>
                <a:lnTo>
                  <a:pt x="1950329" y="2754651"/>
                </a:lnTo>
                <a:lnTo>
                  <a:pt x="0" y="2754651"/>
                </a:lnTo>
                <a:close/>
              </a:path>
            </a:pathLst>
          </a:custGeom>
        </p:spPr>
        <p:txBody>
          <a:bodyPr wrap="square">
            <a:noAutofit/>
          </a:bodyPr>
          <a:lstStyle/>
          <a:p>
            <a:endParaRPr lang="en-IN"/>
          </a:p>
        </p:txBody>
      </p:sp>
      <p:sp>
        <p:nvSpPr>
          <p:cNvPr id="12" name="Picture Placeholder 11">
            <a:extLst>
              <a:ext uri="{FF2B5EF4-FFF2-40B4-BE49-F238E27FC236}">
                <a16:creationId xmlns:a16="http://schemas.microsoft.com/office/drawing/2014/main" id="{768A8EA3-9B3F-A005-0CA3-726209ADDB28}"/>
              </a:ext>
            </a:extLst>
          </p:cNvPr>
          <p:cNvSpPr>
            <a:spLocks noGrp="1"/>
          </p:cNvSpPr>
          <p:nvPr>
            <p:ph type="pic" sz="quarter" idx="11"/>
          </p:nvPr>
        </p:nvSpPr>
        <p:spPr>
          <a:xfrm>
            <a:off x="3924187" y="3665193"/>
            <a:ext cx="1950329" cy="2754651"/>
          </a:xfrm>
          <a:custGeom>
            <a:avLst/>
            <a:gdLst>
              <a:gd name="connsiteX0" fmla="*/ 0 w 1950329"/>
              <a:gd name="connsiteY0" fmla="*/ 0 h 2754651"/>
              <a:gd name="connsiteX1" fmla="*/ 1950329 w 1950329"/>
              <a:gd name="connsiteY1" fmla="*/ 0 h 2754651"/>
              <a:gd name="connsiteX2" fmla="*/ 1950329 w 1950329"/>
              <a:gd name="connsiteY2" fmla="*/ 2754651 h 2754651"/>
              <a:gd name="connsiteX3" fmla="*/ 0 w 1950329"/>
              <a:gd name="connsiteY3" fmla="*/ 2754651 h 2754651"/>
            </a:gdLst>
            <a:ahLst/>
            <a:cxnLst>
              <a:cxn ang="0">
                <a:pos x="connsiteX0" y="connsiteY0"/>
              </a:cxn>
              <a:cxn ang="0">
                <a:pos x="connsiteX1" y="connsiteY1"/>
              </a:cxn>
              <a:cxn ang="0">
                <a:pos x="connsiteX2" y="connsiteY2"/>
              </a:cxn>
              <a:cxn ang="0">
                <a:pos x="connsiteX3" y="connsiteY3"/>
              </a:cxn>
            </a:cxnLst>
            <a:rect l="l" t="t" r="r" b="b"/>
            <a:pathLst>
              <a:path w="1950329" h="2754651">
                <a:moveTo>
                  <a:pt x="0" y="0"/>
                </a:moveTo>
                <a:lnTo>
                  <a:pt x="1950329" y="0"/>
                </a:lnTo>
                <a:lnTo>
                  <a:pt x="1950329" y="2754651"/>
                </a:lnTo>
                <a:lnTo>
                  <a:pt x="0" y="2754651"/>
                </a:lnTo>
                <a:close/>
              </a:path>
            </a:pathLst>
          </a:custGeom>
        </p:spPr>
        <p:txBody>
          <a:bodyPr wrap="square">
            <a:noAutofit/>
          </a:bodyPr>
          <a:lstStyle/>
          <a:p>
            <a:endParaRPr lang="en-IN"/>
          </a:p>
        </p:txBody>
      </p:sp>
      <p:sp>
        <p:nvSpPr>
          <p:cNvPr id="15" name="Picture Placeholder 14">
            <a:extLst>
              <a:ext uri="{FF2B5EF4-FFF2-40B4-BE49-F238E27FC236}">
                <a16:creationId xmlns:a16="http://schemas.microsoft.com/office/drawing/2014/main" id="{6E3D4C3C-92E1-6B66-0524-0363D94FCC23}"/>
              </a:ext>
            </a:extLst>
          </p:cNvPr>
          <p:cNvSpPr>
            <a:spLocks noGrp="1"/>
          </p:cNvSpPr>
          <p:nvPr>
            <p:ph type="pic" sz="quarter" idx="12"/>
          </p:nvPr>
        </p:nvSpPr>
        <p:spPr>
          <a:xfrm>
            <a:off x="7405288" y="438158"/>
            <a:ext cx="4165600" cy="2786849"/>
          </a:xfrm>
          <a:custGeom>
            <a:avLst/>
            <a:gdLst>
              <a:gd name="connsiteX0" fmla="*/ 0 w 4165600"/>
              <a:gd name="connsiteY0" fmla="*/ 0 h 2786849"/>
              <a:gd name="connsiteX1" fmla="*/ 4165600 w 4165600"/>
              <a:gd name="connsiteY1" fmla="*/ 0 h 2786849"/>
              <a:gd name="connsiteX2" fmla="*/ 4165600 w 4165600"/>
              <a:gd name="connsiteY2" fmla="*/ 2786849 h 2786849"/>
              <a:gd name="connsiteX3" fmla="*/ 0 w 4165600"/>
              <a:gd name="connsiteY3" fmla="*/ 2786849 h 2786849"/>
            </a:gdLst>
            <a:ahLst/>
            <a:cxnLst>
              <a:cxn ang="0">
                <a:pos x="connsiteX0" y="connsiteY0"/>
              </a:cxn>
              <a:cxn ang="0">
                <a:pos x="connsiteX1" y="connsiteY1"/>
              </a:cxn>
              <a:cxn ang="0">
                <a:pos x="connsiteX2" y="connsiteY2"/>
              </a:cxn>
              <a:cxn ang="0">
                <a:pos x="connsiteX3" y="connsiteY3"/>
              </a:cxn>
            </a:cxnLst>
            <a:rect l="l" t="t" r="r" b="b"/>
            <a:pathLst>
              <a:path w="4165600" h="2786849">
                <a:moveTo>
                  <a:pt x="0" y="0"/>
                </a:moveTo>
                <a:lnTo>
                  <a:pt x="4165600" y="0"/>
                </a:lnTo>
                <a:lnTo>
                  <a:pt x="4165600" y="2786849"/>
                </a:lnTo>
                <a:lnTo>
                  <a:pt x="0" y="2786849"/>
                </a:lnTo>
                <a:close/>
              </a:path>
            </a:pathLst>
          </a:custGeom>
        </p:spPr>
        <p:txBody>
          <a:bodyPr wrap="square">
            <a:noAutofit/>
          </a:bodyPr>
          <a:lstStyle/>
          <a:p>
            <a:endParaRPr lang="en-IN"/>
          </a:p>
        </p:txBody>
      </p:sp>
      <p:sp>
        <p:nvSpPr>
          <p:cNvPr id="18" name="Picture Placeholder 17">
            <a:extLst>
              <a:ext uri="{FF2B5EF4-FFF2-40B4-BE49-F238E27FC236}">
                <a16:creationId xmlns:a16="http://schemas.microsoft.com/office/drawing/2014/main" id="{158ABC26-FB9C-86A0-5750-02E2CD100ECC}"/>
              </a:ext>
            </a:extLst>
          </p:cNvPr>
          <p:cNvSpPr>
            <a:spLocks noGrp="1"/>
          </p:cNvSpPr>
          <p:nvPr>
            <p:ph type="pic" sz="quarter" idx="13"/>
          </p:nvPr>
        </p:nvSpPr>
        <p:spPr>
          <a:xfrm>
            <a:off x="7207560" y="3632995"/>
            <a:ext cx="4363329" cy="2786849"/>
          </a:xfrm>
          <a:custGeom>
            <a:avLst/>
            <a:gdLst>
              <a:gd name="connsiteX0" fmla="*/ 0 w 4363329"/>
              <a:gd name="connsiteY0" fmla="*/ 0 h 2786849"/>
              <a:gd name="connsiteX1" fmla="*/ 4363329 w 4363329"/>
              <a:gd name="connsiteY1" fmla="*/ 0 h 2786849"/>
              <a:gd name="connsiteX2" fmla="*/ 4363329 w 4363329"/>
              <a:gd name="connsiteY2" fmla="*/ 2786849 h 2786849"/>
              <a:gd name="connsiteX3" fmla="*/ 0 w 4363329"/>
              <a:gd name="connsiteY3" fmla="*/ 2786849 h 2786849"/>
            </a:gdLst>
            <a:ahLst/>
            <a:cxnLst>
              <a:cxn ang="0">
                <a:pos x="connsiteX0" y="connsiteY0"/>
              </a:cxn>
              <a:cxn ang="0">
                <a:pos x="connsiteX1" y="connsiteY1"/>
              </a:cxn>
              <a:cxn ang="0">
                <a:pos x="connsiteX2" y="connsiteY2"/>
              </a:cxn>
              <a:cxn ang="0">
                <a:pos x="connsiteX3" y="connsiteY3"/>
              </a:cxn>
            </a:cxnLst>
            <a:rect l="l" t="t" r="r" b="b"/>
            <a:pathLst>
              <a:path w="4363329" h="2786849">
                <a:moveTo>
                  <a:pt x="0" y="0"/>
                </a:moveTo>
                <a:lnTo>
                  <a:pt x="4363329" y="0"/>
                </a:lnTo>
                <a:lnTo>
                  <a:pt x="4363329" y="2786849"/>
                </a:lnTo>
                <a:lnTo>
                  <a:pt x="0" y="2786849"/>
                </a:lnTo>
                <a:close/>
              </a:path>
            </a:pathLst>
          </a:custGeom>
        </p:spPr>
        <p:txBody>
          <a:bodyPr wrap="square">
            <a:noAutofit/>
          </a:bodyPr>
          <a:lstStyle/>
          <a:p>
            <a:endParaRPr lang="en-IN"/>
          </a:p>
        </p:txBody>
      </p:sp>
    </p:spTree>
    <p:extLst>
      <p:ext uri="{BB962C8B-B14F-4D97-AF65-F5344CB8AC3E}">
        <p14:creationId xmlns:p14="http://schemas.microsoft.com/office/powerpoint/2010/main" val="1783750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pic>
        <p:nvPicPr>
          <p:cNvPr id="6" name="Picture 5" descr="A black and white image of a maze&#10;&#10;Description automatically generated">
            <a:extLst>
              <a:ext uri="{FF2B5EF4-FFF2-40B4-BE49-F238E27FC236}">
                <a16:creationId xmlns:a16="http://schemas.microsoft.com/office/drawing/2014/main" id="{290CF010-E401-6CE2-906F-A1277C74AFF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3" name="Picture Placeholder 12">
            <a:extLst>
              <a:ext uri="{FF2B5EF4-FFF2-40B4-BE49-F238E27FC236}">
                <a16:creationId xmlns:a16="http://schemas.microsoft.com/office/drawing/2014/main" id="{A4CEEC49-A50F-FCE6-0BB0-3A175F49ADA9}"/>
              </a:ext>
            </a:extLst>
          </p:cNvPr>
          <p:cNvSpPr>
            <a:spLocks noGrp="1"/>
          </p:cNvSpPr>
          <p:nvPr>
            <p:ph type="pic" sz="quarter" idx="10"/>
          </p:nvPr>
        </p:nvSpPr>
        <p:spPr>
          <a:xfrm>
            <a:off x="6196012" y="742951"/>
            <a:ext cx="2586037" cy="2586037"/>
          </a:xfrm>
          <a:custGeom>
            <a:avLst/>
            <a:gdLst>
              <a:gd name="connsiteX0" fmla="*/ 0 w 2586037"/>
              <a:gd name="connsiteY0" fmla="*/ 0 h 2586037"/>
              <a:gd name="connsiteX1" fmla="*/ 2586037 w 2586037"/>
              <a:gd name="connsiteY1" fmla="*/ 0 h 2586037"/>
              <a:gd name="connsiteX2" fmla="*/ 2586037 w 2586037"/>
              <a:gd name="connsiteY2" fmla="*/ 2586037 h 2586037"/>
              <a:gd name="connsiteX3" fmla="*/ 0 w 2586037"/>
              <a:gd name="connsiteY3" fmla="*/ 2586037 h 2586037"/>
            </a:gdLst>
            <a:ahLst/>
            <a:cxnLst>
              <a:cxn ang="0">
                <a:pos x="connsiteX0" y="connsiteY0"/>
              </a:cxn>
              <a:cxn ang="0">
                <a:pos x="connsiteX1" y="connsiteY1"/>
              </a:cxn>
              <a:cxn ang="0">
                <a:pos x="connsiteX2" y="connsiteY2"/>
              </a:cxn>
              <a:cxn ang="0">
                <a:pos x="connsiteX3" y="connsiteY3"/>
              </a:cxn>
            </a:cxnLst>
            <a:rect l="l" t="t" r="r" b="b"/>
            <a:pathLst>
              <a:path w="2586037" h="2586037">
                <a:moveTo>
                  <a:pt x="0" y="0"/>
                </a:moveTo>
                <a:lnTo>
                  <a:pt x="2586037" y="0"/>
                </a:lnTo>
                <a:lnTo>
                  <a:pt x="2586037" y="2586037"/>
                </a:lnTo>
                <a:lnTo>
                  <a:pt x="0" y="2586037"/>
                </a:lnTo>
                <a:close/>
              </a:path>
            </a:pathLst>
          </a:custGeom>
        </p:spPr>
        <p:txBody>
          <a:bodyPr wrap="square">
            <a:noAutofit/>
          </a:bodyPr>
          <a:lstStyle/>
          <a:p>
            <a:endParaRPr lang="en-IN"/>
          </a:p>
        </p:txBody>
      </p:sp>
      <p:sp>
        <p:nvSpPr>
          <p:cNvPr id="17" name="Picture Placeholder 16">
            <a:extLst>
              <a:ext uri="{FF2B5EF4-FFF2-40B4-BE49-F238E27FC236}">
                <a16:creationId xmlns:a16="http://schemas.microsoft.com/office/drawing/2014/main" id="{DE3C4C4B-61B6-8EAF-57D3-51978A3C0B7C}"/>
              </a:ext>
            </a:extLst>
          </p:cNvPr>
          <p:cNvSpPr>
            <a:spLocks noGrp="1"/>
          </p:cNvSpPr>
          <p:nvPr>
            <p:ph type="pic" sz="quarter" idx="11"/>
          </p:nvPr>
        </p:nvSpPr>
        <p:spPr>
          <a:xfrm>
            <a:off x="8982077" y="742950"/>
            <a:ext cx="2586037" cy="2586037"/>
          </a:xfrm>
          <a:custGeom>
            <a:avLst/>
            <a:gdLst>
              <a:gd name="connsiteX0" fmla="*/ 0 w 2586037"/>
              <a:gd name="connsiteY0" fmla="*/ 0 h 2586037"/>
              <a:gd name="connsiteX1" fmla="*/ 2586037 w 2586037"/>
              <a:gd name="connsiteY1" fmla="*/ 0 h 2586037"/>
              <a:gd name="connsiteX2" fmla="*/ 2586037 w 2586037"/>
              <a:gd name="connsiteY2" fmla="*/ 2586037 h 2586037"/>
              <a:gd name="connsiteX3" fmla="*/ 0 w 2586037"/>
              <a:gd name="connsiteY3" fmla="*/ 2586037 h 2586037"/>
            </a:gdLst>
            <a:ahLst/>
            <a:cxnLst>
              <a:cxn ang="0">
                <a:pos x="connsiteX0" y="connsiteY0"/>
              </a:cxn>
              <a:cxn ang="0">
                <a:pos x="connsiteX1" y="connsiteY1"/>
              </a:cxn>
              <a:cxn ang="0">
                <a:pos x="connsiteX2" y="connsiteY2"/>
              </a:cxn>
              <a:cxn ang="0">
                <a:pos x="connsiteX3" y="connsiteY3"/>
              </a:cxn>
            </a:cxnLst>
            <a:rect l="l" t="t" r="r" b="b"/>
            <a:pathLst>
              <a:path w="2586037" h="2586037">
                <a:moveTo>
                  <a:pt x="0" y="0"/>
                </a:moveTo>
                <a:lnTo>
                  <a:pt x="2586037" y="0"/>
                </a:lnTo>
                <a:lnTo>
                  <a:pt x="2586037" y="2586037"/>
                </a:lnTo>
                <a:lnTo>
                  <a:pt x="0" y="2586037"/>
                </a:lnTo>
                <a:close/>
              </a:path>
            </a:pathLst>
          </a:custGeom>
        </p:spPr>
        <p:txBody>
          <a:bodyPr wrap="square">
            <a:noAutofit/>
          </a:bodyPr>
          <a:lstStyle/>
          <a:p>
            <a:endParaRPr lang="en-IN"/>
          </a:p>
        </p:txBody>
      </p:sp>
      <p:sp>
        <p:nvSpPr>
          <p:cNvPr id="21" name="Picture Placeholder 20">
            <a:extLst>
              <a:ext uri="{FF2B5EF4-FFF2-40B4-BE49-F238E27FC236}">
                <a16:creationId xmlns:a16="http://schemas.microsoft.com/office/drawing/2014/main" id="{B17C9C60-8C74-26A3-EC66-C9BE44E316F3}"/>
              </a:ext>
            </a:extLst>
          </p:cNvPr>
          <p:cNvSpPr>
            <a:spLocks noGrp="1"/>
          </p:cNvSpPr>
          <p:nvPr>
            <p:ph type="pic" sz="quarter" idx="12"/>
          </p:nvPr>
        </p:nvSpPr>
        <p:spPr>
          <a:xfrm>
            <a:off x="8982077" y="3529014"/>
            <a:ext cx="2586037" cy="2586037"/>
          </a:xfrm>
          <a:custGeom>
            <a:avLst/>
            <a:gdLst>
              <a:gd name="connsiteX0" fmla="*/ 0 w 2586037"/>
              <a:gd name="connsiteY0" fmla="*/ 0 h 2586037"/>
              <a:gd name="connsiteX1" fmla="*/ 2586037 w 2586037"/>
              <a:gd name="connsiteY1" fmla="*/ 0 h 2586037"/>
              <a:gd name="connsiteX2" fmla="*/ 2586037 w 2586037"/>
              <a:gd name="connsiteY2" fmla="*/ 2586037 h 2586037"/>
              <a:gd name="connsiteX3" fmla="*/ 0 w 2586037"/>
              <a:gd name="connsiteY3" fmla="*/ 2586037 h 2586037"/>
            </a:gdLst>
            <a:ahLst/>
            <a:cxnLst>
              <a:cxn ang="0">
                <a:pos x="connsiteX0" y="connsiteY0"/>
              </a:cxn>
              <a:cxn ang="0">
                <a:pos x="connsiteX1" y="connsiteY1"/>
              </a:cxn>
              <a:cxn ang="0">
                <a:pos x="connsiteX2" y="connsiteY2"/>
              </a:cxn>
              <a:cxn ang="0">
                <a:pos x="connsiteX3" y="connsiteY3"/>
              </a:cxn>
            </a:cxnLst>
            <a:rect l="l" t="t" r="r" b="b"/>
            <a:pathLst>
              <a:path w="2586037" h="2586037">
                <a:moveTo>
                  <a:pt x="0" y="0"/>
                </a:moveTo>
                <a:lnTo>
                  <a:pt x="2586037" y="0"/>
                </a:lnTo>
                <a:lnTo>
                  <a:pt x="2586037" y="2586037"/>
                </a:lnTo>
                <a:lnTo>
                  <a:pt x="0" y="2586037"/>
                </a:lnTo>
                <a:close/>
              </a:path>
            </a:pathLst>
          </a:custGeom>
        </p:spPr>
        <p:txBody>
          <a:bodyPr wrap="square">
            <a:noAutofit/>
          </a:bodyPr>
          <a:lstStyle/>
          <a:p>
            <a:endParaRPr lang="en-IN"/>
          </a:p>
        </p:txBody>
      </p:sp>
      <p:sp>
        <p:nvSpPr>
          <p:cNvPr id="24" name="Picture Placeholder 23">
            <a:extLst>
              <a:ext uri="{FF2B5EF4-FFF2-40B4-BE49-F238E27FC236}">
                <a16:creationId xmlns:a16="http://schemas.microsoft.com/office/drawing/2014/main" id="{6693DB19-A9C8-2086-07A8-B178CC558DA4}"/>
              </a:ext>
            </a:extLst>
          </p:cNvPr>
          <p:cNvSpPr>
            <a:spLocks noGrp="1"/>
          </p:cNvSpPr>
          <p:nvPr>
            <p:ph type="pic" sz="quarter" idx="13"/>
          </p:nvPr>
        </p:nvSpPr>
        <p:spPr>
          <a:xfrm>
            <a:off x="6196013" y="3529014"/>
            <a:ext cx="2586037" cy="2586037"/>
          </a:xfrm>
          <a:custGeom>
            <a:avLst/>
            <a:gdLst>
              <a:gd name="connsiteX0" fmla="*/ 0 w 2586037"/>
              <a:gd name="connsiteY0" fmla="*/ 0 h 2586037"/>
              <a:gd name="connsiteX1" fmla="*/ 2586037 w 2586037"/>
              <a:gd name="connsiteY1" fmla="*/ 0 h 2586037"/>
              <a:gd name="connsiteX2" fmla="*/ 2586037 w 2586037"/>
              <a:gd name="connsiteY2" fmla="*/ 2586037 h 2586037"/>
              <a:gd name="connsiteX3" fmla="*/ 0 w 2586037"/>
              <a:gd name="connsiteY3" fmla="*/ 2586037 h 2586037"/>
            </a:gdLst>
            <a:ahLst/>
            <a:cxnLst>
              <a:cxn ang="0">
                <a:pos x="connsiteX0" y="connsiteY0"/>
              </a:cxn>
              <a:cxn ang="0">
                <a:pos x="connsiteX1" y="connsiteY1"/>
              </a:cxn>
              <a:cxn ang="0">
                <a:pos x="connsiteX2" y="connsiteY2"/>
              </a:cxn>
              <a:cxn ang="0">
                <a:pos x="connsiteX3" y="connsiteY3"/>
              </a:cxn>
            </a:cxnLst>
            <a:rect l="l" t="t" r="r" b="b"/>
            <a:pathLst>
              <a:path w="2586037" h="2586037">
                <a:moveTo>
                  <a:pt x="0" y="0"/>
                </a:moveTo>
                <a:lnTo>
                  <a:pt x="2586037" y="0"/>
                </a:lnTo>
                <a:lnTo>
                  <a:pt x="2586037" y="2586037"/>
                </a:lnTo>
                <a:lnTo>
                  <a:pt x="0" y="2586037"/>
                </a:lnTo>
                <a:close/>
              </a:path>
            </a:pathLst>
          </a:custGeom>
        </p:spPr>
        <p:txBody>
          <a:bodyPr wrap="square">
            <a:noAutofit/>
          </a:bodyPr>
          <a:lstStyle/>
          <a:p>
            <a:endParaRPr lang="en-IN"/>
          </a:p>
        </p:txBody>
      </p:sp>
      <p:sp>
        <p:nvSpPr>
          <p:cNvPr id="27" name="Picture Placeholder 26">
            <a:extLst>
              <a:ext uri="{FF2B5EF4-FFF2-40B4-BE49-F238E27FC236}">
                <a16:creationId xmlns:a16="http://schemas.microsoft.com/office/drawing/2014/main" id="{F51FBC12-7777-D577-2551-2F0C5A9B5D7E}"/>
              </a:ext>
            </a:extLst>
          </p:cNvPr>
          <p:cNvSpPr>
            <a:spLocks noGrp="1"/>
          </p:cNvSpPr>
          <p:nvPr>
            <p:ph type="pic" sz="quarter" idx="14"/>
          </p:nvPr>
        </p:nvSpPr>
        <p:spPr>
          <a:xfrm>
            <a:off x="3409951" y="3529014"/>
            <a:ext cx="2586037" cy="2586037"/>
          </a:xfrm>
          <a:custGeom>
            <a:avLst/>
            <a:gdLst>
              <a:gd name="connsiteX0" fmla="*/ 0 w 2586037"/>
              <a:gd name="connsiteY0" fmla="*/ 0 h 2586037"/>
              <a:gd name="connsiteX1" fmla="*/ 2586037 w 2586037"/>
              <a:gd name="connsiteY1" fmla="*/ 0 h 2586037"/>
              <a:gd name="connsiteX2" fmla="*/ 2586037 w 2586037"/>
              <a:gd name="connsiteY2" fmla="*/ 2586037 h 2586037"/>
              <a:gd name="connsiteX3" fmla="*/ 0 w 2586037"/>
              <a:gd name="connsiteY3" fmla="*/ 2586037 h 2586037"/>
            </a:gdLst>
            <a:ahLst/>
            <a:cxnLst>
              <a:cxn ang="0">
                <a:pos x="connsiteX0" y="connsiteY0"/>
              </a:cxn>
              <a:cxn ang="0">
                <a:pos x="connsiteX1" y="connsiteY1"/>
              </a:cxn>
              <a:cxn ang="0">
                <a:pos x="connsiteX2" y="connsiteY2"/>
              </a:cxn>
              <a:cxn ang="0">
                <a:pos x="connsiteX3" y="connsiteY3"/>
              </a:cxn>
            </a:cxnLst>
            <a:rect l="l" t="t" r="r" b="b"/>
            <a:pathLst>
              <a:path w="2586037" h="2586037">
                <a:moveTo>
                  <a:pt x="0" y="0"/>
                </a:moveTo>
                <a:lnTo>
                  <a:pt x="2586037" y="0"/>
                </a:lnTo>
                <a:lnTo>
                  <a:pt x="2586037" y="2586037"/>
                </a:lnTo>
                <a:lnTo>
                  <a:pt x="0" y="2586037"/>
                </a:lnTo>
                <a:close/>
              </a:path>
            </a:pathLst>
          </a:custGeom>
        </p:spPr>
        <p:txBody>
          <a:bodyPr wrap="square">
            <a:noAutofit/>
          </a:bodyPr>
          <a:lstStyle/>
          <a:p>
            <a:endParaRPr lang="en-IN"/>
          </a:p>
        </p:txBody>
      </p:sp>
      <p:sp>
        <p:nvSpPr>
          <p:cNvPr id="30" name="Picture Placeholder 29">
            <a:extLst>
              <a:ext uri="{FF2B5EF4-FFF2-40B4-BE49-F238E27FC236}">
                <a16:creationId xmlns:a16="http://schemas.microsoft.com/office/drawing/2014/main" id="{F4A1BD6C-ED87-F6CD-A771-A4F1155BE904}"/>
              </a:ext>
            </a:extLst>
          </p:cNvPr>
          <p:cNvSpPr>
            <a:spLocks noGrp="1"/>
          </p:cNvSpPr>
          <p:nvPr>
            <p:ph type="pic" sz="quarter" idx="15"/>
          </p:nvPr>
        </p:nvSpPr>
        <p:spPr>
          <a:xfrm>
            <a:off x="623888" y="3529014"/>
            <a:ext cx="2586037" cy="2586037"/>
          </a:xfrm>
          <a:custGeom>
            <a:avLst/>
            <a:gdLst>
              <a:gd name="connsiteX0" fmla="*/ 0 w 2586037"/>
              <a:gd name="connsiteY0" fmla="*/ 0 h 2586037"/>
              <a:gd name="connsiteX1" fmla="*/ 2586037 w 2586037"/>
              <a:gd name="connsiteY1" fmla="*/ 0 h 2586037"/>
              <a:gd name="connsiteX2" fmla="*/ 2586037 w 2586037"/>
              <a:gd name="connsiteY2" fmla="*/ 2586037 h 2586037"/>
              <a:gd name="connsiteX3" fmla="*/ 0 w 2586037"/>
              <a:gd name="connsiteY3" fmla="*/ 2586037 h 2586037"/>
            </a:gdLst>
            <a:ahLst/>
            <a:cxnLst>
              <a:cxn ang="0">
                <a:pos x="connsiteX0" y="connsiteY0"/>
              </a:cxn>
              <a:cxn ang="0">
                <a:pos x="connsiteX1" y="connsiteY1"/>
              </a:cxn>
              <a:cxn ang="0">
                <a:pos x="connsiteX2" y="connsiteY2"/>
              </a:cxn>
              <a:cxn ang="0">
                <a:pos x="connsiteX3" y="connsiteY3"/>
              </a:cxn>
            </a:cxnLst>
            <a:rect l="l" t="t" r="r" b="b"/>
            <a:pathLst>
              <a:path w="2586037" h="2586037">
                <a:moveTo>
                  <a:pt x="0" y="0"/>
                </a:moveTo>
                <a:lnTo>
                  <a:pt x="2586037" y="0"/>
                </a:lnTo>
                <a:lnTo>
                  <a:pt x="2586037" y="2586037"/>
                </a:lnTo>
                <a:lnTo>
                  <a:pt x="0" y="2586037"/>
                </a:lnTo>
                <a:close/>
              </a:path>
            </a:pathLst>
          </a:custGeom>
        </p:spPr>
        <p:txBody>
          <a:bodyPr wrap="square">
            <a:noAutofit/>
          </a:bodyPr>
          <a:lstStyle/>
          <a:p>
            <a:endParaRPr lang="en-IN"/>
          </a:p>
        </p:txBody>
      </p:sp>
    </p:spTree>
    <p:extLst>
      <p:ext uri="{BB962C8B-B14F-4D97-AF65-F5344CB8AC3E}">
        <p14:creationId xmlns:p14="http://schemas.microsoft.com/office/powerpoint/2010/main" val="32734803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8" name="Picture 7" descr="A white paper with black spots&#10;&#10;Description automatically generated">
            <a:extLst>
              <a:ext uri="{FF2B5EF4-FFF2-40B4-BE49-F238E27FC236}">
                <a16:creationId xmlns:a16="http://schemas.microsoft.com/office/drawing/2014/main" id="{94FF2033-5658-6E34-7347-17894727387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35163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6" name="Picture 5" descr="A white paper with black border&#10;&#10;Description automatically generated">
            <a:extLst>
              <a:ext uri="{FF2B5EF4-FFF2-40B4-BE49-F238E27FC236}">
                <a16:creationId xmlns:a16="http://schemas.microsoft.com/office/drawing/2014/main" id="{F14FBC36-E2E8-8BBE-89CC-1C33A6DFE59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93053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B3F7-FC2A-9EFC-F754-7B0CC3AD7B7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F4F213-BB09-4B5F-3551-01CA28C5534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D953B0-AFBB-EB2F-1C3A-009586977F1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5D0D7-FA2C-E00F-119A-AD09C0D255E2}"/>
              </a:ext>
            </a:extLst>
          </p:cNvPr>
          <p:cNvSpPr>
            <a:spLocks noGrp="1"/>
          </p:cNvSpPr>
          <p:nvPr>
            <p:ph type="dt" sz="half" idx="10"/>
          </p:nvPr>
        </p:nvSpPr>
        <p:spPr>
          <a:xfrm>
            <a:off x="838200" y="6356350"/>
            <a:ext cx="2743200" cy="365125"/>
          </a:xfrm>
          <a:prstGeom prst="rect">
            <a:avLst/>
          </a:prstGeom>
        </p:spPr>
        <p:txBody>
          <a:bodyPr/>
          <a:lstStyle/>
          <a:p>
            <a:fld id="{1F83C828-27A9-4741-8242-24E727AAF168}" type="datetimeFigureOut">
              <a:rPr lang="en-IN" smtClean="0"/>
              <a:t>07-08-2024</a:t>
            </a:fld>
            <a:endParaRPr lang="en-IN"/>
          </a:p>
        </p:txBody>
      </p:sp>
      <p:sp>
        <p:nvSpPr>
          <p:cNvPr id="6" name="Footer Placeholder 5">
            <a:extLst>
              <a:ext uri="{FF2B5EF4-FFF2-40B4-BE49-F238E27FC236}">
                <a16:creationId xmlns:a16="http://schemas.microsoft.com/office/drawing/2014/main" id="{938DA542-C134-D960-75B8-7A6A2318C3F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9B3EA83-DC38-3BD2-379F-C379346205E1}"/>
              </a:ext>
            </a:extLst>
          </p:cNvPr>
          <p:cNvSpPr>
            <a:spLocks noGrp="1"/>
          </p:cNvSpPr>
          <p:nvPr>
            <p:ph type="sldNum" sz="quarter" idx="12"/>
          </p:nvPr>
        </p:nvSpPr>
        <p:spPr>
          <a:xfrm>
            <a:off x="8610600" y="6356350"/>
            <a:ext cx="2743200" cy="365125"/>
          </a:xfrm>
          <a:prstGeom prst="rect">
            <a:avLst/>
          </a:prstGeom>
        </p:spPr>
        <p:txBody>
          <a:bodyPr/>
          <a:lstStyle/>
          <a:p>
            <a:fld id="{5FAED89B-6F4A-4D11-88D1-839E4CB087D2}" type="slidenum">
              <a:rPr lang="en-IN" smtClean="0"/>
              <a:t>‹#›</a:t>
            </a:fld>
            <a:endParaRPr lang="en-IN"/>
          </a:p>
        </p:txBody>
      </p:sp>
    </p:spTree>
    <p:extLst>
      <p:ext uri="{BB962C8B-B14F-4D97-AF65-F5344CB8AC3E}">
        <p14:creationId xmlns:p14="http://schemas.microsoft.com/office/powerpoint/2010/main" val="763760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2067-5FD7-03A8-7FBA-67D9FB15162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1C0838-3728-5949-A7D6-2084323E9EE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B2FB2D-B058-8D81-B79E-B4DA8ECBD95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E8BEF-321D-6048-E3CF-C374BB687BE3}"/>
              </a:ext>
            </a:extLst>
          </p:cNvPr>
          <p:cNvSpPr>
            <a:spLocks noGrp="1"/>
          </p:cNvSpPr>
          <p:nvPr>
            <p:ph type="dt" sz="half" idx="10"/>
          </p:nvPr>
        </p:nvSpPr>
        <p:spPr>
          <a:xfrm>
            <a:off x="838200" y="6356350"/>
            <a:ext cx="2743200" cy="365125"/>
          </a:xfrm>
          <a:prstGeom prst="rect">
            <a:avLst/>
          </a:prstGeom>
        </p:spPr>
        <p:txBody>
          <a:bodyPr/>
          <a:lstStyle/>
          <a:p>
            <a:fld id="{1F83C828-27A9-4741-8242-24E727AAF168}" type="datetimeFigureOut">
              <a:rPr lang="en-IN" smtClean="0"/>
              <a:t>07-08-2024</a:t>
            </a:fld>
            <a:endParaRPr lang="en-IN"/>
          </a:p>
        </p:txBody>
      </p:sp>
      <p:sp>
        <p:nvSpPr>
          <p:cNvPr id="6" name="Footer Placeholder 5">
            <a:extLst>
              <a:ext uri="{FF2B5EF4-FFF2-40B4-BE49-F238E27FC236}">
                <a16:creationId xmlns:a16="http://schemas.microsoft.com/office/drawing/2014/main" id="{47DA8F40-426C-7912-9992-5D15F284EB2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889E853-0DC9-20D0-597E-F152C7069B81}"/>
              </a:ext>
            </a:extLst>
          </p:cNvPr>
          <p:cNvSpPr>
            <a:spLocks noGrp="1"/>
          </p:cNvSpPr>
          <p:nvPr>
            <p:ph type="sldNum" sz="quarter" idx="12"/>
          </p:nvPr>
        </p:nvSpPr>
        <p:spPr>
          <a:xfrm>
            <a:off x="8610600" y="6356350"/>
            <a:ext cx="2743200" cy="365125"/>
          </a:xfrm>
          <a:prstGeom prst="rect">
            <a:avLst/>
          </a:prstGeom>
        </p:spPr>
        <p:txBody>
          <a:bodyPr/>
          <a:lstStyle/>
          <a:p>
            <a:fld id="{5FAED89B-6F4A-4D11-88D1-839E4CB087D2}" type="slidenum">
              <a:rPr lang="en-IN" smtClean="0"/>
              <a:t>‹#›</a:t>
            </a:fld>
            <a:endParaRPr lang="en-IN"/>
          </a:p>
        </p:txBody>
      </p:sp>
    </p:spTree>
    <p:extLst>
      <p:ext uri="{BB962C8B-B14F-4D97-AF65-F5344CB8AC3E}">
        <p14:creationId xmlns:p14="http://schemas.microsoft.com/office/powerpoint/2010/main" val="4130681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05B8-1869-B63F-AAE4-25A138898F1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874107-8491-A2B0-6D82-1CB06A26A0D0}"/>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1D7814-D516-FF4C-016D-56F9C0E4BB15}"/>
              </a:ext>
            </a:extLst>
          </p:cNvPr>
          <p:cNvSpPr>
            <a:spLocks noGrp="1"/>
          </p:cNvSpPr>
          <p:nvPr>
            <p:ph type="dt" sz="half" idx="10"/>
          </p:nvPr>
        </p:nvSpPr>
        <p:spPr>
          <a:xfrm>
            <a:off x="838200" y="6356350"/>
            <a:ext cx="2743200" cy="365125"/>
          </a:xfrm>
          <a:prstGeom prst="rect">
            <a:avLst/>
          </a:prstGeom>
        </p:spPr>
        <p:txBody>
          <a:bodyPr/>
          <a:lstStyle/>
          <a:p>
            <a:fld id="{1F83C828-27A9-4741-8242-24E727AAF168}" type="datetimeFigureOut">
              <a:rPr lang="en-IN" smtClean="0"/>
              <a:t>07-08-2024</a:t>
            </a:fld>
            <a:endParaRPr lang="en-IN"/>
          </a:p>
        </p:txBody>
      </p:sp>
      <p:sp>
        <p:nvSpPr>
          <p:cNvPr id="5" name="Footer Placeholder 4">
            <a:extLst>
              <a:ext uri="{FF2B5EF4-FFF2-40B4-BE49-F238E27FC236}">
                <a16:creationId xmlns:a16="http://schemas.microsoft.com/office/drawing/2014/main" id="{DDBE4E64-AED8-27A4-15F3-45F64A4FBE9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B3FEB3A1-98A7-981C-4AE2-19A8AB42F4A2}"/>
              </a:ext>
            </a:extLst>
          </p:cNvPr>
          <p:cNvSpPr>
            <a:spLocks noGrp="1"/>
          </p:cNvSpPr>
          <p:nvPr>
            <p:ph type="sldNum" sz="quarter" idx="12"/>
          </p:nvPr>
        </p:nvSpPr>
        <p:spPr>
          <a:xfrm>
            <a:off x="8610600" y="6356350"/>
            <a:ext cx="2743200" cy="365125"/>
          </a:xfrm>
          <a:prstGeom prst="rect">
            <a:avLst/>
          </a:prstGeom>
        </p:spPr>
        <p:txBody>
          <a:bodyPr/>
          <a:lstStyle/>
          <a:p>
            <a:fld id="{5FAED89B-6F4A-4D11-88D1-839E4CB087D2}" type="slidenum">
              <a:rPr lang="en-IN" smtClean="0"/>
              <a:t>‹#›</a:t>
            </a:fld>
            <a:endParaRPr lang="en-IN"/>
          </a:p>
        </p:txBody>
      </p:sp>
    </p:spTree>
    <p:extLst>
      <p:ext uri="{BB962C8B-B14F-4D97-AF65-F5344CB8AC3E}">
        <p14:creationId xmlns:p14="http://schemas.microsoft.com/office/powerpoint/2010/main" val="35709799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46F4A1-B6F2-FA31-034C-82AF60E319E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A2BCF7-3E18-0621-3079-B3703F3448DF}"/>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E1404-145D-0845-B3A9-28565EC1AD7B}"/>
              </a:ext>
            </a:extLst>
          </p:cNvPr>
          <p:cNvSpPr>
            <a:spLocks noGrp="1"/>
          </p:cNvSpPr>
          <p:nvPr>
            <p:ph type="dt" sz="half" idx="10"/>
          </p:nvPr>
        </p:nvSpPr>
        <p:spPr>
          <a:xfrm>
            <a:off x="838200" y="6356350"/>
            <a:ext cx="2743200" cy="365125"/>
          </a:xfrm>
          <a:prstGeom prst="rect">
            <a:avLst/>
          </a:prstGeom>
        </p:spPr>
        <p:txBody>
          <a:bodyPr/>
          <a:lstStyle/>
          <a:p>
            <a:fld id="{1F83C828-27A9-4741-8242-24E727AAF168}" type="datetimeFigureOut">
              <a:rPr lang="en-IN" smtClean="0"/>
              <a:t>07-08-2024</a:t>
            </a:fld>
            <a:endParaRPr lang="en-IN"/>
          </a:p>
        </p:txBody>
      </p:sp>
      <p:sp>
        <p:nvSpPr>
          <p:cNvPr id="5" name="Footer Placeholder 4">
            <a:extLst>
              <a:ext uri="{FF2B5EF4-FFF2-40B4-BE49-F238E27FC236}">
                <a16:creationId xmlns:a16="http://schemas.microsoft.com/office/drawing/2014/main" id="{C95E760F-78CE-B5CC-F10C-F50F80244A4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48AA3A83-A924-4015-4C6F-92187F175964}"/>
              </a:ext>
            </a:extLst>
          </p:cNvPr>
          <p:cNvSpPr>
            <a:spLocks noGrp="1"/>
          </p:cNvSpPr>
          <p:nvPr>
            <p:ph type="sldNum" sz="quarter" idx="12"/>
          </p:nvPr>
        </p:nvSpPr>
        <p:spPr>
          <a:xfrm>
            <a:off x="8610600" y="6356350"/>
            <a:ext cx="2743200" cy="365125"/>
          </a:xfrm>
          <a:prstGeom prst="rect">
            <a:avLst/>
          </a:prstGeom>
        </p:spPr>
        <p:txBody>
          <a:bodyPr/>
          <a:lstStyle/>
          <a:p>
            <a:fld id="{5FAED89B-6F4A-4D11-88D1-839E4CB087D2}" type="slidenum">
              <a:rPr lang="en-IN" smtClean="0"/>
              <a:t>‹#›</a:t>
            </a:fld>
            <a:endParaRPr lang="en-IN"/>
          </a:p>
        </p:txBody>
      </p:sp>
    </p:spTree>
    <p:extLst>
      <p:ext uri="{BB962C8B-B14F-4D97-AF65-F5344CB8AC3E}">
        <p14:creationId xmlns:p14="http://schemas.microsoft.com/office/powerpoint/2010/main" val="3080404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0BE9-BAF9-78DD-3A70-C382B5DE1FD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2F9271-7D44-E54F-D3E0-6B24237A787D}"/>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BC1184-3253-EB02-8364-4FD5A36465BB}"/>
              </a:ext>
            </a:extLst>
          </p:cNvPr>
          <p:cNvSpPr>
            <a:spLocks noGrp="1"/>
          </p:cNvSpPr>
          <p:nvPr>
            <p:ph type="dt" sz="half" idx="10"/>
          </p:nvPr>
        </p:nvSpPr>
        <p:spPr>
          <a:xfrm>
            <a:off x="838200" y="6356350"/>
            <a:ext cx="2743200" cy="365125"/>
          </a:xfrm>
          <a:prstGeom prst="rect">
            <a:avLst/>
          </a:prstGeom>
        </p:spPr>
        <p:txBody>
          <a:bodyPr/>
          <a:lstStyle/>
          <a:p>
            <a:fld id="{1F83C828-27A9-4741-8242-24E727AAF168}" type="datetimeFigureOut">
              <a:rPr lang="en-IN" smtClean="0"/>
              <a:t>07-08-2024</a:t>
            </a:fld>
            <a:endParaRPr lang="en-IN"/>
          </a:p>
        </p:txBody>
      </p:sp>
      <p:sp>
        <p:nvSpPr>
          <p:cNvPr id="5" name="Footer Placeholder 4">
            <a:extLst>
              <a:ext uri="{FF2B5EF4-FFF2-40B4-BE49-F238E27FC236}">
                <a16:creationId xmlns:a16="http://schemas.microsoft.com/office/drawing/2014/main" id="{F0733943-F1A2-7FE5-8ECE-AA42EA60E7E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DD94F4A-70DD-0988-9E03-7F31F054690C}"/>
              </a:ext>
            </a:extLst>
          </p:cNvPr>
          <p:cNvSpPr>
            <a:spLocks noGrp="1"/>
          </p:cNvSpPr>
          <p:nvPr>
            <p:ph type="sldNum" sz="quarter" idx="12"/>
          </p:nvPr>
        </p:nvSpPr>
        <p:spPr>
          <a:xfrm>
            <a:off x="8610600" y="6356350"/>
            <a:ext cx="2743200" cy="365125"/>
          </a:xfrm>
          <a:prstGeom prst="rect">
            <a:avLst/>
          </a:prstGeom>
        </p:spPr>
        <p:txBody>
          <a:bodyPr/>
          <a:lstStyle/>
          <a:p>
            <a:fld id="{5FAED89B-6F4A-4D11-88D1-839E4CB087D2}" type="slidenum">
              <a:rPr lang="en-IN" smtClean="0"/>
              <a:t>‹#›</a:t>
            </a:fld>
            <a:endParaRPr lang="en-IN"/>
          </a:p>
        </p:txBody>
      </p:sp>
    </p:spTree>
    <p:extLst>
      <p:ext uri="{BB962C8B-B14F-4D97-AF65-F5344CB8AC3E}">
        <p14:creationId xmlns:p14="http://schemas.microsoft.com/office/powerpoint/2010/main" val="1349078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B676-814C-C85B-4B13-B5DC1D4B1FED}"/>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9EBD4D-FF63-41A8-BDC1-CB643F2842A9}"/>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F3C0EE-12FE-DA53-E585-148672F09BBD}"/>
              </a:ext>
            </a:extLst>
          </p:cNvPr>
          <p:cNvSpPr>
            <a:spLocks noGrp="1"/>
          </p:cNvSpPr>
          <p:nvPr>
            <p:ph type="dt" sz="half" idx="10"/>
          </p:nvPr>
        </p:nvSpPr>
        <p:spPr>
          <a:xfrm>
            <a:off x="838200" y="6356350"/>
            <a:ext cx="2743200" cy="365125"/>
          </a:xfrm>
          <a:prstGeom prst="rect">
            <a:avLst/>
          </a:prstGeom>
        </p:spPr>
        <p:txBody>
          <a:bodyPr/>
          <a:lstStyle/>
          <a:p>
            <a:fld id="{1F83C828-27A9-4741-8242-24E727AAF168}" type="datetimeFigureOut">
              <a:rPr lang="en-IN" smtClean="0"/>
              <a:t>07-08-2024</a:t>
            </a:fld>
            <a:endParaRPr lang="en-IN"/>
          </a:p>
        </p:txBody>
      </p:sp>
      <p:sp>
        <p:nvSpPr>
          <p:cNvPr id="5" name="Footer Placeholder 4">
            <a:extLst>
              <a:ext uri="{FF2B5EF4-FFF2-40B4-BE49-F238E27FC236}">
                <a16:creationId xmlns:a16="http://schemas.microsoft.com/office/drawing/2014/main" id="{AECC80BD-3BAE-68BB-F6CF-C994D241FD5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AA81FE67-96AA-2036-0AE8-730ED6CFD98D}"/>
              </a:ext>
            </a:extLst>
          </p:cNvPr>
          <p:cNvSpPr>
            <a:spLocks noGrp="1"/>
          </p:cNvSpPr>
          <p:nvPr>
            <p:ph type="sldNum" sz="quarter" idx="12"/>
          </p:nvPr>
        </p:nvSpPr>
        <p:spPr>
          <a:xfrm>
            <a:off x="8610600" y="6356350"/>
            <a:ext cx="2743200" cy="365125"/>
          </a:xfrm>
          <a:prstGeom prst="rect">
            <a:avLst/>
          </a:prstGeom>
        </p:spPr>
        <p:txBody>
          <a:bodyPr/>
          <a:lstStyle/>
          <a:p>
            <a:fld id="{5FAED89B-6F4A-4D11-88D1-839E4CB087D2}" type="slidenum">
              <a:rPr lang="en-IN" smtClean="0"/>
              <a:t>‹#›</a:t>
            </a:fld>
            <a:endParaRPr lang="en-IN"/>
          </a:p>
        </p:txBody>
      </p:sp>
    </p:spTree>
    <p:extLst>
      <p:ext uri="{BB962C8B-B14F-4D97-AF65-F5344CB8AC3E}">
        <p14:creationId xmlns:p14="http://schemas.microsoft.com/office/powerpoint/2010/main" val="398187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2" name="Picture 11" descr="A black and white image of a person&#10;&#10;Description automatically generated">
            <a:extLst>
              <a:ext uri="{FF2B5EF4-FFF2-40B4-BE49-F238E27FC236}">
                <a16:creationId xmlns:a16="http://schemas.microsoft.com/office/drawing/2014/main" id="{4602B290-6DE6-7D8F-EC52-48C93890C99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8788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96C6-6561-B00F-F3A1-C8A2D3FEBB3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750396-B4CC-F4DB-31C7-E31AE512D3D7}"/>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43FA5E-8D54-744E-1D20-71BF52CC33FE}"/>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EDF17F-A2D8-848E-2AAF-6FC702A86CC4}"/>
              </a:ext>
            </a:extLst>
          </p:cNvPr>
          <p:cNvSpPr>
            <a:spLocks noGrp="1"/>
          </p:cNvSpPr>
          <p:nvPr>
            <p:ph type="dt" sz="half" idx="10"/>
          </p:nvPr>
        </p:nvSpPr>
        <p:spPr>
          <a:xfrm>
            <a:off x="838200" y="6356350"/>
            <a:ext cx="2743200" cy="365125"/>
          </a:xfrm>
          <a:prstGeom prst="rect">
            <a:avLst/>
          </a:prstGeom>
        </p:spPr>
        <p:txBody>
          <a:bodyPr/>
          <a:lstStyle/>
          <a:p>
            <a:fld id="{1F83C828-27A9-4741-8242-24E727AAF168}" type="datetimeFigureOut">
              <a:rPr lang="en-IN" smtClean="0"/>
              <a:t>07-08-2024</a:t>
            </a:fld>
            <a:endParaRPr lang="en-IN"/>
          </a:p>
        </p:txBody>
      </p:sp>
      <p:sp>
        <p:nvSpPr>
          <p:cNvPr id="6" name="Footer Placeholder 5">
            <a:extLst>
              <a:ext uri="{FF2B5EF4-FFF2-40B4-BE49-F238E27FC236}">
                <a16:creationId xmlns:a16="http://schemas.microsoft.com/office/drawing/2014/main" id="{30A4D628-FDA5-D3F2-E675-DCF46A699E7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FA47CC58-796A-4A2A-5A4A-A1ACD528E5BE}"/>
              </a:ext>
            </a:extLst>
          </p:cNvPr>
          <p:cNvSpPr>
            <a:spLocks noGrp="1"/>
          </p:cNvSpPr>
          <p:nvPr>
            <p:ph type="sldNum" sz="quarter" idx="12"/>
          </p:nvPr>
        </p:nvSpPr>
        <p:spPr>
          <a:xfrm>
            <a:off x="8610600" y="6356350"/>
            <a:ext cx="2743200" cy="365125"/>
          </a:xfrm>
          <a:prstGeom prst="rect">
            <a:avLst/>
          </a:prstGeom>
        </p:spPr>
        <p:txBody>
          <a:bodyPr/>
          <a:lstStyle/>
          <a:p>
            <a:fld id="{5FAED89B-6F4A-4D11-88D1-839E4CB087D2}" type="slidenum">
              <a:rPr lang="en-IN" smtClean="0"/>
              <a:t>‹#›</a:t>
            </a:fld>
            <a:endParaRPr lang="en-IN"/>
          </a:p>
        </p:txBody>
      </p:sp>
    </p:spTree>
    <p:extLst>
      <p:ext uri="{BB962C8B-B14F-4D97-AF65-F5344CB8AC3E}">
        <p14:creationId xmlns:p14="http://schemas.microsoft.com/office/powerpoint/2010/main" val="108582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5AE8-074D-49BC-F0F1-A62B8A1D07C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134380-E858-384D-7CEE-F670143FB1C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CE8698-ADAB-D1BD-B3C4-D711445755E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DD42F0-F1D2-6A79-16A4-70C68AAB89E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BEA1B5-A6C5-5624-9B99-C8609D7FC4DD}"/>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2977E0-B875-0FFF-9C43-D06583F6D5B4}"/>
              </a:ext>
            </a:extLst>
          </p:cNvPr>
          <p:cNvSpPr>
            <a:spLocks noGrp="1"/>
          </p:cNvSpPr>
          <p:nvPr>
            <p:ph type="dt" sz="half" idx="10"/>
          </p:nvPr>
        </p:nvSpPr>
        <p:spPr>
          <a:xfrm>
            <a:off x="838200" y="6356350"/>
            <a:ext cx="2743200" cy="365125"/>
          </a:xfrm>
          <a:prstGeom prst="rect">
            <a:avLst/>
          </a:prstGeom>
        </p:spPr>
        <p:txBody>
          <a:bodyPr/>
          <a:lstStyle/>
          <a:p>
            <a:fld id="{1F83C828-27A9-4741-8242-24E727AAF168}" type="datetimeFigureOut">
              <a:rPr lang="en-IN" smtClean="0"/>
              <a:t>07-08-2024</a:t>
            </a:fld>
            <a:endParaRPr lang="en-IN"/>
          </a:p>
        </p:txBody>
      </p:sp>
      <p:sp>
        <p:nvSpPr>
          <p:cNvPr id="8" name="Footer Placeholder 7">
            <a:extLst>
              <a:ext uri="{FF2B5EF4-FFF2-40B4-BE49-F238E27FC236}">
                <a16:creationId xmlns:a16="http://schemas.microsoft.com/office/drawing/2014/main" id="{6807FAD3-D270-80AB-9CF8-5D1A139A772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B298347E-7AB1-94B2-8F24-A627A3481996}"/>
              </a:ext>
            </a:extLst>
          </p:cNvPr>
          <p:cNvSpPr>
            <a:spLocks noGrp="1"/>
          </p:cNvSpPr>
          <p:nvPr>
            <p:ph type="sldNum" sz="quarter" idx="12"/>
          </p:nvPr>
        </p:nvSpPr>
        <p:spPr>
          <a:xfrm>
            <a:off x="8610600" y="6356350"/>
            <a:ext cx="2743200" cy="365125"/>
          </a:xfrm>
          <a:prstGeom prst="rect">
            <a:avLst/>
          </a:prstGeom>
        </p:spPr>
        <p:txBody>
          <a:bodyPr/>
          <a:lstStyle/>
          <a:p>
            <a:fld id="{5FAED89B-6F4A-4D11-88D1-839E4CB087D2}" type="slidenum">
              <a:rPr lang="en-IN" smtClean="0"/>
              <a:t>‹#›</a:t>
            </a:fld>
            <a:endParaRPr lang="en-IN"/>
          </a:p>
        </p:txBody>
      </p:sp>
    </p:spTree>
    <p:extLst>
      <p:ext uri="{BB962C8B-B14F-4D97-AF65-F5344CB8AC3E}">
        <p14:creationId xmlns:p14="http://schemas.microsoft.com/office/powerpoint/2010/main" val="195021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7B01-BD13-AFDA-CCC1-D5B1F16AEFC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76AE4D-2DD7-B493-E070-9FF1DF97FFD4}"/>
              </a:ext>
            </a:extLst>
          </p:cNvPr>
          <p:cNvSpPr>
            <a:spLocks noGrp="1"/>
          </p:cNvSpPr>
          <p:nvPr>
            <p:ph type="dt" sz="half" idx="10"/>
          </p:nvPr>
        </p:nvSpPr>
        <p:spPr>
          <a:xfrm>
            <a:off x="838200" y="6356350"/>
            <a:ext cx="2743200" cy="365125"/>
          </a:xfrm>
          <a:prstGeom prst="rect">
            <a:avLst/>
          </a:prstGeom>
        </p:spPr>
        <p:txBody>
          <a:bodyPr/>
          <a:lstStyle/>
          <a:p>
            <a:fld id="{1F83C828-27A9-4741-8242-24E727AAF168}" type="datetimeFigureOut">
              <a:rPr lang="en-IN" smtClean="0"/>
              <a:t>07-08-2024</a:t>
            </a:fld>
            <a:endParaRPr lang="en-IN"/>
          </a:p>
        </p:txBody>
      </p:sp>
      <p:sp>
        <p:nvSpPr>
          <p:cNvPr id="4" name="Footer Placeholder 3">
            <a:extLst>
              <a:ext uri="{FF2B5EF4-FFF2-40B4-BE49-F238E27FC236}">
                <a16:creationId xmlns:a16="http://schemas.microsoft.com/office/drawing/2014/main" id="{2E162521-8FD6-546D-EBD4-80FF74E11A88}"/>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BAF52FC-0EA5-AACA-E4D5-144E45D96294}"/>
              </a:ext>
            </a:extLst>
          </p:cNvPr>
          <p:cNvSpPr>
            <a:spLocks noGrp="1"/>
          </p:cNvSpPr>
          <p:nvPr>
            <p:ph type="sldNum" sz="quarter" idx="12"/>
          </p:nvPr>
        </p:nvSpPr>
        <p:spPr>
          <a:xfrm>
            <a:off x="8610600" y="6356350"/>
            <a:ext cx="2743200" cy="365125"/>
          </a:xfrm>
          <a:prstGeom prst="rect">
            <a:avLst/>
          </a:prstGeom>
        </p:spPr>
        <p:txBody>
          <a:bodyPr/>
          <a:lstStyle/>
          <a:p>
            <a:fld id="{5FAED89B-6F4A-4D11-88D1-839E4CB087D2}" type="slidenum">
              <a:rPr lang="en-IN" smtClean="0"/>
              <a:t>‹#›</a:t>
            </a:fld>
            <a:endParaRPr lang="en-IN"/>
          </a:p>
        </p:txBody>
      </p:sp>
    </p:spTree>
    <p:extLst>
      <p:ext uri="{BB962C8B-B14F-4D97-AF65-F5344CB8AC3E}">
        <p14:creationId xmlns:p14="http://schemas.microsoft.com/office/powerpoint/2010/main" val="4021239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70F86-1E70-3A3A-029D-8F396E0B66E0}"/>
              </a:ext>
            </a:extLst>
          </p:cNvPr>
          <p:cNvSpPr>
            <a:spLocks noGrp="1"/>
          </p:cNvSpPr>
          <p:nvPr>
            <p:ph type="dt" sz="half" idx="10"/>
          </p:nvPr>
        </p:nvSpPr>
        <p:spPr>
          <a:xfrm>
            <a:off x="838200" y="6356350"/>
            <a:ext cx="2743200" cy="365125"/>
          </a:xfrm>
          <a:prstGeom prst="rect">
            <a:avLst/>
          </a:prstGeom>
        </p:spPr>
        <p:txBody>
          <a:bodyPr/>
          <a:lstStyle/>
          <a:p>
            <a:fld id="{1F83C828-27A9-4741-8242-24E727AAF168}" type="datetimeFigureOut">
              <a:rPr lang="en-IN" smtClean="0"/>
              <a:t>07-08-2024</a:t>
            </a:fld>
            <a:endParaRPr lang="en-IN"/>
          </a:p>
        </p:txBody>
      </p:sp>
      <p:sp>
        <p:nvSpPr>
          <p:cNvPr id="3" name="Footer Placeholder 2">
            <a:extLst>
              <a:ext uri="{FF2B5EF4-FFF2-40B4-BE49-F238E27FC236}">
                <a16:creationId xmlns:a16="http://schemas.microsoft.com/office/drawing/2014/main" id="{8B50B054-1E63-65BE-DA4C-3CC397FD737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9AAA4130-C60B-99A5-265C-D6942CDCD7B3}"/>
              </a:ext>
            </a:extLst>
          </p:cNvPr>
          <p:cNvSpPr>
            <a:spLocks noGrp="1"/>
          </p:cNvSpPr>
          <p:nvPr>
            <p:ph type="sldNum" sz="quarter" idx="12"/>
          </p:nvPr>
        </p:nvSpPr>
        <p:spPr>
          <a:xfrm>
            <a:off x="8610600" y="6356350"/>
            <a:ext cx="2743200" cy="365125"/>
          </a:xfrm>
          <a:prstGeom prst="rect">
            <a:avLst/>
          </a:prstGeom>
        </p:spPr>
        <p:txBody>
          <a:bodyPr/>
          <a:lstStyle/>
          <a:p>
            <a:fld id="{5FAED89B-6F4A-4D11-88D1-839E4CB087D2}" type="slidenum">
              <a:rPr lang="en-IN" smtClean="0"/>
              <a:t>‹#›</a:t>
            </a:fld>
            <a:endParaRPr lang="en-IN"/>
          </a:p>
        </p:txBody>
      </p:sp>
    </p:spTree>
    <p:extLst>
      <p:ext uri="{BB962C8B-B14F-4D97-AF65-F5344CB8AC3E}">
        <p14:creationId xmlns:p14="http://schemas.microsoft.com/office/powerpoint/2010/main" val="3786512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6_Blank">
    <p:spTree>
      <p:nvGrpSpPr>
        <p:cNvPr id="1" name=""/>
        <p:cNvGrpSpPr/>
        <p:nvPr/>
      </p:nvGrpSpPr>
      <p:grpSpPr>
        <a:xfrm>
          <a:off x="0" y="0"/>
          <a:ext cx="0" cy="0"/>
          <a:chOff x="0" y="0"/>
          <a:chExt cx="0" cy="0"/>
        </a:xfrm>
      </p:grpSpPr>
      <p:pic>
        <p:nvPicPr>
          <p:cNvPr id="10" name="Picture 9" descr="A white paper with black text&#10;&#10;Description automatically generated">
            <a:extLst>
              <a:ext uri="{FF2B5EF4-FFF2-40B4-BE49-F238E27FC236}">
                <a16:creationId xmlns:a16="http://schemas.microsoft.com/office/drawing/2014/main" id="{C5E2B3AF-D68F-4EF4-35E6-E3A906D369E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484508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white surface with wrinkle&#10;&#10;Description automatically generated">
            <a:extLst>
              <a:ext uri="{FF2B5EF4-FFF2-40B4-BE49-F238E27FC236}">
                <a16:creationId xmlns:a16="http://schemas.microsoft.com/office/drawing/2014/main" id="{B6070AFB-7BD2-1E86-AE65-A7BBDE8F7F04}"/>
              </a:ext>
            </a:extLst>
          </p:cNvPr>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54530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6" r:id="rId9"/>
    <p:sldLayoutId id="2147483665" r:id="rId10"/>
    <p:sldLayoutId id="2147483664" r:id="rId11"/>
    <p:sldLayoutId id="2147483663" r:id="rId12"/>
    <p:sldLayoutId id="2147483667" r:id="rId13"/>
    <p:sldLayoutId id="2147483662" r:id="rId14"/>
    <p:sldLayoutId id="2147483661" r:id="rId15"/>
    <p:sldLayoutId id="2147483656" r:id="rId16"/>
    <p:sldLayoutId id="2147483657" r:id="rId17"/>
    <p:sldLayoutId id="2147483658" r:id="rId18"/>
    <p:sldLayoutId id="214748365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C161B50-D6D2-113F-EFBF-1409C3A61A60}"/>
              </a:ext>
            </a:extLst>
          </p:cNvPr>
          <p:cNvSpPr txBox="1"/>
          <p:nvPr/>
        </p:nvSpPr>
        <p:spPr>
          <a:xfrm>
            <a:off x="3064561" y="4273328"/>
            <a:ext cx="6062878" cy="2215991"/>
          </a:xfrm>
          <a:prstGeom prst="rect">
            <a:avLst/>
          </a:prstGeom>
          <a:noFill/>
        </p:spPr>
        <p:txBody>
          <a:bodyPr wrap="none" rtlCol="0">
            <a:spAutoFit/>
          </a:bodyPr>
          <a:lstStyle/>
          <a:p>
            <a:pPr algn="ctr"/>
            <a:r>
              <a:rPr lang="en-IN" sz="13800" dirty="0">
                <a:latin typeface="Century Gothic bold" panose="020B0702020202020204" pitchFamily="34" charset="0"/>
              </a:rPr>
              <a:t>adidas</a:t>
            </a:r>
          </a:p>
        </p:txBody>
      </p:sp>
      <p:grpSp>
        <p:nvGrpSpPr>
          <p:cNvPr id="18" name="Group 17">
            <a:extLst>
              <a:ext uri="{FF2B5EF4-FFF2-40B4-BE49-F238E27FC236}">
                <a16:creationId xmlns:a16="http://schemas.microsoft.com/office/drawing/2014/main" id="{651C72DF-0E0D-F2AF-54ED-9216E4B337EA}"/>
              </a:ext>
            </a:extLst>
          </p:cNvPr>
          <p:cNvGrpSpPr/>
          <p:nvPr/>
        </p:nvGrpSpPr>
        <p:grpSpPr>
          <a:xfrm>
            <a:off x="3796420" y="1961513"/>
            <a:ext cx="4576629" cy="2674990"/>
            <a:chOff x="-2501800" y="-349591"/>
            <a:chExt cx="6398553" cy="3739885"/>
          </a:xfrm>
        </p:grpSpPr>
        <p:sp>
          <p:nvSpPr>
            <p:cNvPr id="19" name="Freeform: Shape 18">
              <a:extLst>
                <a:ext uri="{FF2B5EF4-FFF2-40B4-BE49-F238E27FC236}">
                  <a16:creationId xmlns:a16="http://schemas.microsoft.com/office/drawing/2014/main" id="{32BBF56B-E18F-93F2-15F6-F365C0F5D0BB}"/>
                </a:ext>
              </a:extLst>
            </p:cNvPr>
            <p:cNvSpPr/>
            <p:nvPr/>
          </p:nvSpPr>
          <p:spPr>
            <a:xfrm>
              <a:off x="470908" y="-349591"/>
              <a:ext cx="3425845" cy="3739885"/>
            </a:xfrm>
            <a:custGeom>
              <a:avLst/>
              <a:gdLst>
                <a:gd name="connsiteX0" fmla="*/ 1711587 w 3425845"/>
                <a:gd name="connsiteY0" fmla="*/ 3739885 h 3739885"/>
                <a:gd name="connsiteX1" fmla="*/ 1423932 w 3425845"/>
                <a:gd name="connsiteY1" fmla="*/ 3233155 h 3739885"/>
                <a:gd name="connsiteX2" fmla="*/ 11374 w 3425845"/>
                <a:gd name="connsiteY2" fmla="*/ 775705 h 3739885"/>
                <a:gd name="connsiteX3" fmla="*/ 25662 w 3425845"/>
                <a:gd name="connsiteY3" fmla="*/ 715697 h 3739885"/>
                <a:gd name="connsiteX4" fmla="*/ 1228669 w 3425845"/>
                <a:gd name="connsiteY4" fmla="*/ 10847 h 3739885"/>
                <a:gd name="connsiteX5" fmla="*/ 1284867 w 3425845"/>
                <a:gd name="connsiteY5" fmla="*/ 24182 h 3739885"/>
                <a:gd name="connsiteX6" fmla="*/ 3327027 w 3425845"/>
                <a:gd name="connsiteY6" fmla="*/ 3557958 h 3739885"/>
                <a:gd name="connsiteX7" fmla="*/ 3417514 w 3425845"/>
                <a:gd name="connsiteY7" fmla="*/ 3714168 h 3739885"/>
                <a:gd name="connsiteX8" fmla="*/ 3423229 w 3425845"/>
                <a:gd name="connsiteY8" fmla="*/ 3739885 h 3739885"/>
                <a:gd name="connsiteX9" fmla="*/ 1711587 w 3425845"/>
                <a:gd name="connsiteY9" fmla="*/ 3739885 h 37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5845" h="3739885">
                  <a:moveTo>
                    <a:pt x="1711587" y="3739885"/>
                  </a:moveTo>
                  <a:cubicBezTo>
                    <a:pt x="1615384" y="3571293"/>
                    <a:pt x="1520134" y="3401748"/>
                    <a:pt x="1423932" y="3233155"/>
                  </a:cubicBezTo>
                  <a:cubicBezTo>
                    <a:pt x="953397" y="2414005"/>
                    <a:pt x="482862" y="1594855"/>
                    <a:pt x="11374" y="775705"/>
                  </a:cubicBezTo>
                  <a:cubicBezTo>
                    <a:pt x="-4818" y="747130"/>
                    <a:pt x="-6723" y="733795"/>
                    <a:pt x="25662" y="715697"/>
                  </a:cubicBezTo>
                  <a:cubicBezTo>
                    <a:pt x="427617" y="482335"/>
                    <a:pt x="827667" y="247067"/>
                    <a:pt x="1228669" y="10847"/>
                  </a:cubicBezTo>
                  <a:cubicBezTo>
                    <a:pt x="1256292" y="-5345"/>
                    <a:pt x="1267722" y="-5345"/>
                    <a:pt x="1284867" y="24182"/>
                  </a:cubicBezTo>
                  <a:cubicBezTo>
                    <a:pt x="1964952" y="1202425"/>
                    <a:pt x="2645989" y="2379715"/>
                    <a:pt x="3327027" y="3557958"/>
                  </a:cubicBezTo>
                  <a:cubicBezTo>
                    <a:pt x="3357507" y="3610345"/>
                    <a:pt x="3387034" y="3661780"/>
                    <a:pt x="3417514" y="3714168"/>
                  </a:cubicBezTo>
                  <a:cubicBezTo>
                    <a:pt x="3422277" y="3721788"/>
                    <a:pt x="3429897" y="3729408"/>
                    <a:pt x="3423229" y="3739885"/>
                  </a:cubicBezTo>
                  <a:cubicBezTo>
                    <a:pt x="2852682" y="3739885"/>
                    <a:pt x="2282134" y="3739885"/>
                    <a:pt x="1711587" y="3739885"/>
                  </a:cubicBezTo>
                  <a:close/>
                </a:path>
              </a:pathLst>
            </a:custGeom>
            <a:solidFill>
              <a:srgbClr val="000000"/>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76EE402F-9E43-0C4C-8A01-7F9CFFAFDF9F}"/>
                </a:ext>
              </a:extLst>
            </p:cNvPr>
            <p:cNvSpPr/>
            <p:nvPr/>
          </p:nvSpPr>
          <p:spPr>
            <a:xfrm>
              <a:off x="-1007165" y="1003430"/>
              <a:ext cx="2648640" cy="2386862"/>
            </a:xfrm>
            <a:custGeom>
              <a:avLst/>
              <a:gdLst>
                <a:gd name="connsiteX0" fmla="*/ 936998 w 2648640"/>
                <a:gd name="connsiteY0" fmla="*/ 2386862 h 2386862"/>
                <a:gd name="connsiteX1" fmla="*/ 689348 w 2648640"/>
                <a:gd name="connsiteY1" fmla="*/ 1944902 h 2386862"/>
                <a:gd name="connsiteX2" fmla="*/ 10216 w 2648640"/>
                <a:gd name="connsiteY2" fmla="*/ 755230 h 2386862"/>
                <a:gd name="connsiteX3" fmla="*/ 26408 w 2648640"/>
                <a:gd name="connsiteY3" fmla="*/ 699985 h 2386862"/>
                <a:gd name="connsiteX4" fmla="*/ 1248466 w 2648640"/>
                <a:gd name="connsiteY4" fmla="*/ 9422 h 2386862"/>
                <a:gd name="connsiteX5" fmla="*/ 1307521 w 2648640"/>
                <a:gd name="connsiteY5" fmla="*/ 29425 h 2386862"/>
                <a:gd name="connsiteX6" fmla="*/ 2593396 w 2648640"/>
                <a:gd name="connsiteY6" fmla="*/ 2274467 h 2386862"/>
                <a:gd name="connsiteX7" fmla="*/ 2648641 w 2648640"/>
                <a:gd name="connsiteY7" fmla="*/ 2385910 h 2386862"/>
                <a:gd name="connsiteX8" fmla="*/ 936998 w 2648640"/>
                <a:gd name="connsiteY8" fmla="*/ 2386862 h 2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8640" h="2386862">
                  <a:moveTo>
                    <a:pt x="936998" y="2386862"/>
                  </a:moveTo>
                  <a:cubicBezTo>
                    <a:pt x="854131" y="2239225"/>
                    <a:pt x="773168" y="2091587"/>
                    <a:pt x="689348" y="1944902"/>
                  </a:cubicBezTo>
                  <a:cubicBezTo>
                    <a:pt x="463606" y="1547710"/>
                    <a:pt x="237863" y="1151470"/>
                    <a:pt x="10216" y="755230"/>
                  </a:cubicBezTo>
                  <a:cubicBezTo>
                    <a:pt x="-6929" y="725702"/>
                    <a:pt x="-3119" y="716177"/>
                    <a:pt x="26408" y="699985"/>
                  </a:cubicBezTo>
                  <a:cubicBezTo>
                    <a:pt x="434078" y="471385"/>
                    <a:pt x="841748" y="240880"/>
                    <a:pt x="1248466" y="9422"/>
                  </a:cubicBezTo>
                  <a:cubicBezTo>
                    <a:pt x="1283708" y="-10581"/>
                    <a:pt x="1292281" y="3707"/>
                    <a:pt x="1307521" y="29425"/>
                  </a:cubicBezTo>
                  <a:cubicBezTo>
                    <a:pt x="1736146" y="778090"/>
                    <a:pt x="2165723" y="1525802"/>
                    <a:pt x="2593396" y="2274467"/>
                  </a:cubicBezTo>
                  <a:cubicBezTo>
                    <a:pt x="2614351" y="2310662"/>
                    <a:pt x="2642926" y="2343047"/>
                    <a:pt x="2648641" y="2385910"/>
                  </a:cubicBezTo>
                  <a:cubicBezTo>
                    <a:pt x="2077141" y="2386862"/>
                    <a:pt x="1507546" y="2386862"/>
                    <a:pt x="936998" y="2386862"/>
                  </a:cubicBezTo>
                  <a:close/>
                </a:path>
              </a:pathLst>
            </a:custGeom>
            <a:solidFill>
              <a:srgbClr val="000000"/>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CB33B043-3C49-E7E9-5F56-C81C5EE93813}"/>
                </a:ext>
              </a:extLst>
            </p:cNvPr>
            <p:cNvSpPr/>
            <p:nvPr/>
          </p:nvSpPr>
          <p:spPr>
            <a:xfrm>
              <a:off x="-2501800" y="2313598"/>
              <a:ext cx="1892906" cy="1076695"/>
            </a:xfrm>
            <a:custGeom>
              <a:avLst/>
              <a:gdLst>
                <a:gd name="connsiteX0" fmla="*/ 178018 w 1892906"/>
                <a:gd name="connsiteY0" fmla="*/ 1076695 h 1076695"/>
                <a:gd name="connsiteX1" fmla="*/ 11330 w 1892906"/>
                <a:gd name="connsiteY1" fmla="*/ 769037 h 1076695"/>
                <a:gd name="connsiteX2" fmla="*/ 27523 w 1892906"/>
                <a:gd name="connsiteY2" fmla="*/ 705220 h 1076695"/>
                <a:gd name="connsiteX3" fmla="*/ 1228625 w 1892906"/>
                <a:gd name="connsiteY3" fmla="*/ 10848 h 1076695"/>
                <a:gd name="connsiteX4" fmla="*/ 1284823 w 1892906"/>
                <a:gd name="connsiteY4" fmla="*/ 24183 h 1076695"/>
                <a:gd name="connsiteX5" fmla="*/ 1879183 w 1892906"/>
                <a:gd name="connsiteY5" fmla="*/ 1042405 h 1076695"/>
                <a:gd name="connsiteX6" fmla="*/ 1890613 w 1892906"/>
                <a:gd name="connsiteY6" fmla="*/ 1075743 h 1076695"/>
                <a:gd name="connsiteX7" fmla="*/ 178018 w 1892906"/>
                <a:gd name="connsiteY7" fmla="*/ 1076695 h 107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2906" h="1076695">
                  <a:moveTo>
                    <a:pt x="178018" y="1076695"/>
                  </a:moveTo>
                  <a:cubicBezTo>
                    <a:pt x="130393" y="970015"/>
                    <a:pt x="67528" y="870955"/>
                    <a:pt x="11330" y="769037"/>
                  </a:cubicBezTo>
                  <a:cubicBezTo>
                    <a:pt x="-5815" y="738558"/>
                    <a:pt x="-5815" y="724270"/>
                    <a:pt x="27523" y="705220"/>
                  </a:cubicBezTo>
                  <a:cubicBezTo>
                    <a:pt x="428525" y="475667"/>
                    <a:pt x="828575" y="243258"/>
                    <a:pt x="1228625" y="10848"/>
                  </a:cubicBezTo>
                  <a:cubicBezTo>
                    <a:pt x="1256248" y="-5345"/>
                    <a:pt x="1266725" y="-5345"/>
                    <a:pt x="1284823" y="24183"/>
                  </a:cubicBezTo>
                  <a:cubicBezTo>
                    <a:pt x="1481990" y="364225"/>
                    <a:pt x="1681063" y="703315"/>
                    <a:pt x="1879183" y="1042405"/>
                  </a:cubicBezTo>
                  <a:cubicBezTo>
                    <a:pt x="1884898" y="1052883"/>
                    <a:pt x="1898233" y="1061455"/>
                    <a:pt x="1890613" y="1075743"/>
                  </a:cubicBezTo>
                  <a:cubicBezTo>
                    <a:pt x="1319113" y="1076695"/>
                    <a:pt x="748565" y="1076695"/>
                    <a:pt x="178018" y="1076695"/>
                  </a:cubicBezTo>
                  <a:close/>
                </a:path>
              </a:pathLst>
            </a:custGeom>
            <a:solidFill>
              <a:srgbClr val="000000"/>
            </a:solidFill>
            <a:ln w="9525" cap="flat">
              <a:noFill/>
              <a:prstDash val="solid"/>
              <a:miter/>
            </a:ln>
          </p:spPr>
          <p:txBody>
            <a:bodyPr rtlCol="0" anchor="ctr"/>
            <a:lstStyle/>
            <a:p>
              <a:endParaRPr lang="en-IN"/>
            </a:p>
          </p:txBody>
        </p:sp>
      </p:grpSp>
      <p:sp>
        <p:nvSpPr>
          <p:cNvPr id="3" name="TextBox 2">
            <a:extLst>
              <a:ext uri="{FF2B5EF4-FFF2-40B4-BE49-F238E27FC236}">
                <a16:creationId xmlns:a16="http://schemas.microsoft.com/office/drawing/2014/main" id="{F77DCDA3-C16C-B921-BE69-0A6E0B6E8A7B}"/>
              </a:ext>
            </a:extLst>
          </p:cNvPr>
          <p:cNvSpPr txBox="1"/>
          <p:nvPr/>
        </p:nvSpPr>
        <p:spPr>
          <a:xfrm>
            <a:off x="0" y="770117"/>
            <a:ext cx="12192000" cy="769441"/>
          </a:xfrm>
          <a:prstGeom prst="rect">
            <a:avLst/>
          </a:prstGeom>
          <a:noFill/>
        </p:spPr>
        <p:txBody>
          <a:bodyPr wrap="square" rtlCol="0">
            <a:spAutoFit/>
          </a:bodyPr>
          <a:lstStyle/>
          <a:p>
            <a:pPr algn="ctr"/>
            <a:r>
              <a:rPr lang="en-IN" sz="4400" b="1" i="0" dirty="0">
                <a:solidFill>
                  <a:srgbClr val="252423"/>
                </a:solidFill>
                <a:effectLst/>
                <a:highlight>
                  <a:srgbClr val="CCCCCC"/>
                </a:highlight>
                <a:latin typeface="Segoe UI" panose="020B0502040204020203" pitchFamily="34" charset="0"/>
              </a:rPr>
              <a:t>Adidas US Sales Dashboard</a:t>
            </a:r>
            <a:endParaRPr lang="en-IN" sz="4400" dirty="0"/>
          </a:p>
        </p:txBody>
      </p:sp>
    </p:spTree>
    <p:extLst>
      <p:ext uri="{BB962C8B-B14F-4D97-AF65-F5344CB8AC3E}">
        <p14:creationId xmlns:p14="http://schemas.microsoft.com/office/powerpoint/2010/main" val="2319549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01">
            <a:extLst>
              <a:ext uri="{FF2B5EF4-FFF2-40B4-BE49-F238E27FC236}">
                <a16:creationId xmlns:a16="http://schemas.microsoft.com/office/drawing/2014/main" id="{E46E82AE-EC0B-E8A4-ADB5-35F4B762CAE8}"/>
              </a:ext>
            </a:extLst>
          </p:cNvPr>
          <p:cNvSpPr/>
          <p:nvPr/>
        </p:nvSpPr>
        <p:spPr>
          <a:xfrm>
            <a:off x="-14941" y="5123705"/>
            <a:ext cx="11388201" cy="1734296"/>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4400" b="1" u="sng" dirty="0"/>
              <a:t>Funnel</a:t>
            </a:r>
          </a:p>
          <a:p>
            <a:r>
              <a:rPr lang="en-US" sz="2400" dirty="0"/>
              <a:t> • Insight: Distribution of Total Sales and Retailer</a:t>
            </a:r>
          </a:p>
          <a:p>
            <a:r>
              <a:rPr lang="en-US" sz="2400" dirty="0"/>
              <a:t> • Visual: Funnel chart showing the size range and distribution of datasets </a:t>
            </a:r>
            <a:endParaRPr lang="en-IN" sz="2400" b="1" u="sng" dirty="0"/>
          </a:p>
        </p:txBody>
      </p:sp>
      <p:grpSp>
        <p:nvGrpSpPr>
          <p:cNvPr id="348" name="Group 347">
            <a:extLst>
              <a:ext uri="{FF2B5EF4-FFF2-40B4-BE49-F238E27FC236}">
                <a16:creationId xmlns:a16="http://schemas.microsoft.com/office/drawing/2014/main" id="{75D25FD3-90DA-FFAF-C564-C8032B026811}"/>
              </a:ext>
            </a:extLst>
          </p:cNvPr>
          <p:cNvGrpSpPr/>
          <p:nvPr/>
        </p:nvGrpSpPr>
        <p:grpSpPr>
          <a:xfrm>
            <a:off x="11463856" y="6152109"/>
            <a:ext cx="536842" cy="313778"/>
            <a:chOff x="-2501800" y="-349591"/>
            <a:chExt cx="6398553" cy="3739885"/>
          </a:xfrm>
          <a:solidFill>
            <a:schemeClr val="bg1"/>
          </a:solidFill>
        </p:grpSpPr>
        <p:sp>
          <p:nvSpPr>
            <p:cNvPr id="349" name="Freeform: Shape 348">
              <a:extLst>
                <a:ext uri="{FF2B5EF4-FFF2-40B4-BE49-F238E27FC236}">
                  <a16:creationId xmlns:a16="http://schemas.microsoft.com/office/drawing/2014/main" id="{976BB15C-7678-D74B-224A-801DA4750457}"/>
                </a:ext>
              </a:extLst>
            </p:cNvPr>
            <p:cNvSpPr/>
            <p:nvPr/>
          </p:nvSpPr>
          <p:spPr>
            <a:xfrm>
              <a:off x="470908" y="-349591"/>
              <a:ext cx="3425845" cy="3739885"/>
            </a:xfrm>
            <a:custGeom>
              <a:avLst/>
              <a:gdLst>
                <a:gd name="connsiteX0" fmla="*/ 1711587 w 3425845"/>
                <a:gd name="connsiteY0" fmla="*/ 3739885 h 3739885"/>
                <a:gd name="connsiteX1" fmla="*/ 1423932 w 3425845"/>
                <a:gd name="connsiteY1" fmla="*/ 3233155 h 3739885"/>
                <a:gd name="connsiteX2" fmla="*/ 11374 w 3425845"/>
                <a:gd name="connsiteY2" fmla="*/ 775705 h 3739885"/>
                <a:gd name="connsiteX3" fmla="*/ 25662 w 3425845"/>
                <a:gd name="connsiteY3" fmla="*/ 715697 h 3739885"/>
                <a:gd name="connsiteX4" fmla="*/ 1228669 w 3425845"/>
                <a:gd name="connsiteY4" fmla="*/ 10847 h 3739885"/>
                <a:gd name="connsiteX5" fmla="*/ 1284867 w 3425845"/>
                <a:gd name="connsiteY5" fmla="*/ 24182 h 3739885"/>
                <a:gd name="connsiteX6" fmla="*/ 3327027 w 3425845"/>
                <a:gd name="connsiteY6" fmla="*/ 3557958 h 3739885"/>
                <a:gd name="connsiteX7" fmla="*/ 3417514 w 3425845"/>
                <a:gd name="connsiteY7" fmla="*/ 3714168 h 3739885"/>
                <a:gd name="connsiteX8" fmla="*/ 3423229 w 3425845"/>
                <a:gd name="connsiteY8" fmla="*/ 3739885 h 3739885"/>
                <a:gd name="connsiteX9" fmla="*/ 1711587 w 3425845"/>
                <a:gd name="connsiteY9" fmla="*/ 3739885 h 37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5845" h="3739885">
                  <a:moveTo>
                    <a:pt x="1711587" y="3739885"/>
                  </a:moveTo>
                  <a:cubicBezTo>
                    <a:pt x="1615384" y="3571293"/>
                    <a:pt x="1520134" y="3401748"/>
                    <a:pt x="1423932" y="3233155"/>
                  </a:cubicBezTo>
                  <a:cubicBezTo>
                    <a:pt x="953397" y="2414005"/>
                    <a:pt x="482862" y="1594855"/>
                    <a:pt x="11374" y="775705"/>
                  </a:cubicBezTo>
                  <a:cubicBezTo>
                    <a:pt x="-4818" y="747130"/>
                    <a:pt x="-6723" y="733795"/>
                    <a:pt x="25662" y="715697"/>
                  </a:cubicBezTo>
                  <a:cubicBezTo>
                    <a:pt x="427617" y="482335"/>
                    <a:pt x="827667" y="247067"/>
                    <a:pt x="1228669" y="10847"/>
                  </a:cubicBezTo>
                  <a:cubicBezTo>
                    <a:pt x="1256292" y="-5345"/>
                    <a:pt x="1267722" y="-5345"/>
                    <a:pt x="1284867" y="24182"/>
                  </a:cubicBezTo>
                  <a:cubicBezTo>
                    <a:pt x="1964952" y="1202425"/>
                    <a:pt x="2645989" y="2379715"/>
                    <a:pt x="3327027" y="3557958"/>
                  </a:cubicBezTo>
                  <a:cubicBezTo>
                    <a:pt x="3357507" y="3610345"/>
                    <a:pt x="3387034" y="3661780"/>
                    <a:pt x="3417514" y="3714168"/>
                  </a:cubicBezTo>
                  <a:cubicBezTo>
                    <a:pt x="3422277" y="3721788"/>
                    <a:pt x="3429897" y="3729408"/>
                    <a:pt x="3423229" y="3739885"/>
                  </a:cubicBezTo>
                  <a:cubicBezTo>
                    <a:pt x="2852682" y="3739885"/>
                    <a:pt x="2282134" y="3739885"/>
                    <a:pt x="1711587" y="3739885"/>
                  </a:cubicBezTo>
                  <a:close/>
                </a:path>
              </a:pathLst>
            </a:custGeom>
            <a:grpFill/>
            <a:ln w="9525" cap="flat">
              <a:noFill/>
              <a:prstDash val="solid"/>
              <a:miter/>
            </a:ln>
          </p:spPr>
          <p:txBody>
            <a:bodyPr rtlCol="0" anchor="ctr"/>
            <a:lstStyle/>
            <a:p>
              <a:endParaRPr lang="en-IN"/>
            </a:p>
          </p:txBody>
        </p:sp>
        <p:sp>
          <p:nvSpPr>
            <p:cNvPr id="350" name="Freeform: Shape 349">
              <a:extLst>
                <a:ext uri="{FF2B5EF4-FFF2-40B4-BE49-F238E27FC236}">
                  <a16:creationId xmlns:a16="http://schemas.microsoft.com/office/drawing/2014/main" id="{55A7EA73-E0BC-2927-A293-B642FE3F1E56}"/>
                </a:ext>
              </a:extLst>
            </p:cNvPr>
            <p:cNvSpPr/>
            <p:nvPr/>
          </p:nvSpPr>
          <p:spPr>
            <a:xfrm>
              <a:off x="-1007165" y="1003430"/>
              <a:ext cx="2648640" cy="2386862"/>
            </a:xfrm>
            <a:custGeom>
              <a:avLst/>
              <a:gdLst>
                <a:gd name="connsiteX0" fmla="*/ 936998 w 2648640"/>
                <a:gd name="connsiteY0" fmla="*/ 2386862 h 2386862"/>
                <a:gd name="connsiteX1" fmla="*/ 689348 w 2648640"/>
                <a:gd name="connsiteY1" fmla="*/ 1944902 h 2386862"/>
                <a:gd name="connsiteX2" fmla="*/ 10216 w 2648640"/>
                <a:gd name="connsiteY2" fmla="*/ 755230 h 2386862"/>
                <a:gd name="connsiteX3" fmla="*/ 26408 w 2648640"/>
                <a:gd name="connsiteY3" fmla="*/ 699985 h 2386862"/>
                <a:gd name="connsiteX4" fmla="*/ 1248466 w 2648640"/>
                <a:gd name="connsiteY4" fmla="*/ 9422 h 2386862"/>
                <a:gd name="connsiteX5" fmla="*/ 1307521 w 2648640"/>
                <a:gd name="connsiteY5" fmla="*/ 29425 h 2386862"/>
                <a:gd name="connsiteX6" fmla="*/ 2593396 w 2648640"/>
                <a:gd name="connsiteY6" fmla="*/ 2274467 h 2386862"/>
                <a:gd name="connsiteX7" fmla="*/ 2648641 w 2648640"/>
                <a:gd name="connsiteY7" fmla="*/ 2385910 h 2386862"/>
                <a:gd name="connsiteX8" fmla="*/ 936998 w 2648640"/>
                <a:gd name="connsiteY8" fmla="*/ 2386862 h 2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8640" h="2386862">
                  <a:moveTo>
                    <a:pt x="936998" y="2386862"/>
                  </a:moveTo>
                  <a:cubicBezTo>
                    <a:pt x="854131" y="2239225"/>
                    <a:pt x="773168" y="2091587"/>
                    <a:pt x="689348" y="1944902"/>
                  </a:cubicBezTo>
                  <a:cubicBezTo>
                    <a:pt x="463606" y="1547710"/>
                    <a:pt x="237863" y="1151470"/>
                    <a:pt x="10216" y="755230"/>
                  </a:cubicBezTo>
                  <a:cubicBezTo>
                    <a:pt x="-6929" y="725702"/>
                    <a:pt x="-3119" y="716177"/>
                    <a:pt x="26408" y="699985"/>
                  </a:cubicBezTo>
                  <a:cubicBezTo>
                    <a:pt x="434078" y="471385"/>
                    <a:pt x="841748" y="240880"/>
                    <a:pt x="1248466" y="9422"/>
                  </a:cubicBezTo>
                  <a:cubicBezTo>
                    <a:pt x="1283708" y="-10581"/>
                    <a:pt x="1292281" y="3707"/>
                    <a:pt x="1307521" y="29425"/>
                  </a:cubicBezTo>
                  <a:cubicBezTo>
                    <a:pt x="1736146" y="778090"/>
                    <a:pt x="2165723" y="1525802"/>
                    <a:pt x="2593396" y="2274467"/>
                  </a:cubicBezTo>
                  <a:cubicBezTo>
                    <a:pt x="2614351" y="2310662"/>
                    <a:pt x="2642926" y="2343047"/>
                    <a:pt x="2648641" y="2385910"/>
                  </a:cubicBezTo>
                  <a:cubicBezTo>
                    <a:pt x="2077141" y="2386862"/>
                    <a:pt x="1507546" y="2386862"/>
                    <a:pt x="936998" y="2386862"/>
                  </a:cubicBezTo>
                  <a:close/>
                </a:path>
              </a:pathLst>
            </a:custGeom>
            <a:grpFill/>
            <a:ln w="9525" cap="flat">
              <a:noFill/>
              <a:prstDash val="solid"/>
              <a:miter/>
            </a:ln>
          </p:spPr>
          <p:txBody>
            <a:bodyPr rtlCol="0" anchor="ctr"/>
            <a:lstStyle/>
            <a:p>
              <a:endParaRPr lang="en-IN"/>
            </a:p>
          </p:txBody>
        </p:sp>
        <p:sp>
          <p:nvSpPr>
            <p:cNvPr id="351" name="Freeform: Shape 350">
              <a:extLst>
                <a:ext uri="{FF2B5EF4-FFF2-40B4-BE49-F238E27FC236}">
                  <a16:creationId xmlns:a16="http://schemas.microsoft.com/office/drawing/2014/main" id="{D6E27281-DDCE-C848-AF54-6FAA280FD019}"/>
                </a:ext>
              </a:extLst>
            </p:cNvPr>
            <p:cNvSpPr/>
            <p:nvPr/>
          </p:nvSpPr>
          <p:spPr>
            <a:xfrm>
              <a:off x="-2501800" y="2313598"/>
              <a:ext cx="1892906" cy="1076695"/>
            </a:xfrm>
            <a:custGeom>
              <a:avLst/>
              <a:gdLst>
                <a:gd name="connsiteX0" fmla="*/ 178018 w 1892906"/>
                <a:gd name="connsiteY0" fmla="*/ 1076695 h 1076695"/>
                <a:gd name="connsiteX1" fmla="*/ 11330 w 1892906"/>
                <a:gd name="connsiteY1" fmla="*/ 769037 h 1076695"/>
                <a:gd name="connsiteX2" fmla="*/ 27523 w 1892906"/>
                <a:gd name="connsiteY2" fmla="*/ 705220 h 1076695"/>
                <a:gd name="connsiteX3" fmla="*/ 1228625 w 1892906"/>
                <a:gd name="connsiteY3" fmla="*/ 10848 h 1076695"/>
                <a:gd name="connsiteX4" fmla="*/ 1284823 w 1892906"/>
                <a:gd name="connsiteY4" fmla="*/ 24183 h 1076695"/>
                <a:gd name="connsiteX5" fmla="*/ 1879183 w 1892906"/>
                <a:gd name="connsiteY5" fmla="*/ 1042405 h 1076695"/>
                <a:gd name="connsiteX6" fmla="*/ 1890613 w 1892906"/>
                <a:gd name="connsiteY6" fmla="*/ 1075743 h 1076695"/>
                <a:gd name="connsiteX7" fmla="*/ 178018 w 1892906"/>
                <a:gd name="connsiteY7" fmla="*/ 1076695 h 107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2906" h="1076695">
                  <a:moveTo>
                    <a:pt x="178018" y="1076695"/>
                  </a:moveTo>
                  <a:cubicBezTo>
                    <a:pt x="130393" y="970015"/>
                    <a:pt x="67528" y="870955"/>
                    <a:pt x="11330" y="769037"/>
                  </a:cubicBezTo>
                  <a:cubicBezTo>
                    <a:pt x="-5815" y="738558"/>
                    <a:pt x="-5815" y="724270"/>
                    <a:pt x="27523" y="705220"/>
                  </a:cubicBezTo>
                  <a:cubicBezTo>
                    <a:pt x="428525" y="475667"/>
                    <a:pt x="828575" y="243258"/>
                    <a:pt x="1228625" y="10848"/>
                  </a:cubicBezTo>
                  <a:cubicBezTo>
                    <a:pt x="1256248" y="-5345"/>
                    <a:pt x="1266725" y="-5345"/>
                    <a:pt x="1284823" y="24183"/>
                  </a:cubicBezTo>
                  <a:cubicBezTo>
                    <a:pt x="1481990" y="364225"/>
                    <a:pt x="1681063" y="703315"/>
                    <a:pt x="1879183" y="1042405"/>
                  </a:cubicBezTo>
                  <a:cubicBezTo>
                    <a:pt x="1884898" y="1052883"/>
                    <a:pt x="1898233" y="1061455"/>
                    <a:pt x="1890613" y="1075743"/>
                  </a:cubicBezTo>
                  <a:cubicBezTo>
                    <a:pt x="1319113" y="1076695"/>
                    <a:pt x="748565" y="1076695"/>
                    <a:pt x="178018" y="1076695"/>
                  </a:cubicBezTo>
                  <a:close/>
                </a:path>
              </a:pathLst>
            </a:custGeom>
            <a:grpFill/>
            <a:ln w="9525" cap="flat">
              <a:noFill/>
              <a:prstDash val="solid"/>
              <a:miter/>
            </a:ln>
          </p:spPr>
          <p:txBody>
            <a:bodyPr rtlCol="0" anchor="ctr"/>
            <a:lstStyle/>
            <a:p>
              <a:endParaRPr lang="en-IN"/>
            </a:p>
          </p:txBody>
        </p:sp>
      </p:grpSp>
      <p:pic>
        <p:nvPicPr>
          <p:cNvPr id="5" name="Picture 4">
            <a:extLst>
              <a:ext uri="{FF2B5EF4-FFF2-40B4-BE49-F238E27FC236}">
                <a16:creationId xmlns:a16="http://schemas.microsoft.com/office/drawing/2014/main" id="{ECC91A7F-652A-FD40-F6AA-D59E25EC2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1" y="-11425"/>
            <a:ext cx="12206941" cy="5016044"/>
          </a:xfrm>
          <a:prstGeom prst="rect">
            <a:avLst/>
          </a:prstGeom>
        </p:spPr>
      </p:pic>
    </p:spTree>
    <p:extLst>
      <p:ext uri="{BB962C8B-B14F-4D97-AF65-F5344CB8AC3E}">
        <p14:creationId xmlns:p14="http://schemas.microsoft.com/office/powerpoint/2010/main" val="328645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01">
            <a:extLst>
              <a:ext uri="{FF2B5EF4-FFF2-40B4-BE49-F238E27FC236}">
                <a16:creationId xmlns:a16="http://schemas.microsoft.com/office/drawing/2014/main" id="{E46E82AE-EC0B-E8A4-ADB5-35F4B762CAE8}"/>
              </a:ext>
            </a:extLst>
          </p:cNvPr>
          <p:cNvSpPr/>
          <p:nvPr/>
        </p:nvSpPr>
        <p:spPr>
          <a:xfrm>
            <a:off x="0" y="1424307"/>
            <a:ext cx="5914299" cy="2656080"/>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4400" b="1" u="sng" dirty="0"/>
              <a:t>Card</a:t>
            </a:r>
          </a:p>
          <a:p>
            <a:r>
              <a:rPr lang="en-US" sz="2400" dirty="0"/>
              <a:t> • Insight: Fixed Representation of Data</a:t>
            </a:r>
          </a:p>
          <a:p>
            <a:r>
              <a:rPr lang="en-US" sz="2400" dirty="0"/>
              <a:t> • Visual:  Total Unit </a:t>
            </a:r>
            <a:r>
              <a:rPr lang="en-US" sz="2400" dirty="0" err="1"/>
              <a:t>Sold,Avg</a:t>
            </a:r>
            <a:r>
              <a:rPr lang="en-US" sz="2400" dirty="0"/>
              <a:t> Price per </a:t>
            </a:r>
            <a:r>
              <a:rPr lang="en-US" sz="2400" dirty="0" err="1"/>
              <a:t>unit,Sum</a:t>
            </a:r>
            <a:r>
              <a:rPr lang="en-US" sz="2400" dirty="0"/>
              <a:t> of Total Sales</a:t>
            </a:r>
            <a:endParaRPr lang="en-IN" sz="2400" b="1" u="sng" dirty="0"/>
          </a:p>
        </p:txBody>
      </p:sp>
      <p:grpSp>
        <p:nvGrpSpPr>
          <p:cNvPr id="348" name="Group 347">
            <a:extLst>
              <a:ext uri="{FF2B5EF4-FFF2-40B4-BE49-F238E27FC236}">
                <a16:creationId xmlns:a16="http://schemas.microsoft.com/office/drawing/2014/main" id="{75D25FD3-90DA-FFAF-C564-C8032B026811}"/>
              </a:ext>
            </a:extLst>
          </p:cNvPr>
          <p:cNvGrpSpPr/>
          <p:nvPr/>
        </p:nvGrpSpPr>
        <p:grpSpPr>
          <a:xfrm>
            <a:off x="10146891" y="175611"/>
            <a:ext cx="1893137" cy="1042219"/>
            <a:chOff x="-2501800" y="-349591"/>
            <a:chExt cx="6398553" cy="3739885"/>
          </a:xfrm>
          <a:solidFill>
            <a:schemeClr val="bg1"/>
          </a:solidFill>
        </p:grpSpPr>
        <p:sp>
          <p:nvSpPr>
            <p:cNvPr id="349" name="Freeform: Shape 348">
              <a:extLst>
                <a:ext uri="{FF2B5EF4-FFF2-40B4-BE49-F238E27FC236}">
                  <a16:creationId xmlns:a16="http://schemas.microsoft.com/office/drawing/2014/main" id="{976BB15C-7678-D74B-224A-801DA4750457}"/>
                </a:ext>
              </a:extLst>
            </p:cNvPr>
            <p:cNvSpPr/>
            <p:nvPr/>
          </p:nvSpPr>
          <p:spPr>
            <a:xfrm>
              <a:off x="470908" y="-349591"/>
              <a:ext cx="3425845" cy="3739885"/>
            </a:xfrm>
            <a:custGeom>
              <a:avLst/>
              <a:gdLst>
                <a:gd name="connsiteX0" fmla="*/ 1711587 w 3425845"/>
                <a:gd name="connsiteY0" fmla="*/ 3739885 h 3739885"/>
                <a:gd name="connsiteX1" fmla="*/ 1423932 w 3425845"/>
                <a:gd name="connsiteY1" fmla="*/ 3233155 h 3739885"/>
                <a:gd name="connsiteX2" fmla="*/ 11374 w 3425845"/>
                <a:gd name="connsiteY2" fmla="*/ 775705 h 3739885"/>
                <a:gd name="connsiteX3" fmla="*/ 25662 w 3425845"/>
                <a:gd name="connsiteY3" fmla="*/ 715697 h 3739885"/>
                <a:gd name="connsiteX4" fmla="*/ 1228669 w 3425845"/>
                <a:gd name="connsiteY4" fmla="*/ 10847 h 3739885"/>
                <a:gd name="connsiteX5" fmla="*/ 1284867 w 3425845"/>
                <a:gd name="connsiteY5" fmla="*/ 24182 h 3739885"/>
                <a:gd name="connsiteX6" fmla="*/ 3327027 w 3425845"/>
                <a:gd name="connsiteY6" fmla="*/ 3557958 h 3739885"/>
                <a:gd name="connsiteX7" fmla="*/ 3417514 w 3425845"/>
                <a:gd name="connsiteY7" fmla="*/ 3714168 h 3739885"/>
                <a:gd name="connsiteX8" fmla="*/ 3423229 w 3425845"/>
                <a:gd name="connsiteY8" fmla="*/ 3739885 h 3739885"/>
                <a:gd name="connsiteX9" fmla="*/ 1711587 w 3425845"/>
                <a:gd name="connsiteY9" fmla="*/ 3739885 h 37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5845" h="3739885">
                  <a:moveTo>
                    <a:pt x="1711587" y="3739885"/>
                  </a:moveTo>
                  <a:cubicBezTo>
                    <a:pt x="1615384" y="3571293"/>
                    <a:pt x="1520134" y="3401748"/>
                    <a:pt x="1423932" y="3233155"/>
                  </a:cubicBezTo>
                  <a:cubicBezTo>
                    <a:pt x="953397" y="2414005"/>
                    <a:pt x="482862" y="1594855"/>
                    <a:pt x="11374" y="775705"/>
                  </a:cubicBezTo>
                  <a:cubicBezTo>
                    <a:pt x="-4818" y="747130"/>
                    <a:pt x="-6723" y="733795"/>
                    <a:pt x="25662" y="715697"/>
                  </a:cubicBezTo>
                  <a:cubicBezTo>
                    <a:pt x="427617" y="482335"/>
                    <a:pt x="827667" y="247067"/>
                    <a:pt x="1228669" y="10847"/>
                  </a:cubicBezTo>
                  <a:cubicBezTo>
                    <a:pt x="1256292" y="-5345"/>
                    <a:pt x="1267722" y="-5345"/>
                    <a:pt x="1284867" y="24182"/>
                  </a:cubicBezTo>
                  <a:cubicBezTo>
                    <a:pt x="1964952" y="1202425"/>
                    <a:pt x="2645989" y="2379715"/>
                    <a:pt x="3327027" y="3557958"/>
                  </a:cubicBezTo>
                  <a:cubicBezTo>
                    <a:pt x="3357507" y="3610345"/>
                    <a:pt x="3387034" y="3661780"/>
                    <a:pt x="3417514" y="3714168"/>
                  </a:cubicBezTo>
                  <a:cubicBezTo>
                    <a:pt x="3422277" y="3721788"/>
                    <a:pt x="3429897" y="3729408"/>
                    <a:pt x="3423229" y="3739885"/>
                  </a:cubicBezTo>
                  <a:cubicBezTo>
                    <a:pt x="2852682" y="3739885"/>
                    <a:pt x="2282134" y="3739885"/>
                    <a:pt x="1711587" y="3739885"/>
                  </a:cubicBezTo>
                  <a:close/>
                </a:path>
              </a:pathLst>
            </a:custGeom>
            <a:grpFill/>
            <a:ln w="9525" cap="flat">
              <a:noFill/>
              <a:prstDash val="solid"/>
              <a:miter/>
            </a:ln>
          </p:spPr>
          <p:txBody>
            <a:bodyPr rtlCol="0" anchor="ctr"/>
            <a:lstStyle/>
            <a:p>
              <a:endParaRPr lang="en-IN"/>
            </a:p>
          </p:txBody>
        </p:sp>
        <p:sp>
          <p:nvSpPr>
            <p:cNvPr id="350" name="Freeform: Shape 349">
              <a:extLst>
                <a:ext uri="{FF2B5EF4-FFF2-40B4-BE49-F238E27FC236}">
                  <a16:creationId xmlns:a16="http://schemas.microsoft.com/office/drawing/2014/main" id="{55A7EA73-E0BC-2927-A293-B642FE3F1E56}"/>
                </a:ext>
              </a:extLst>
            </p:cNvPr>
            <p:cNvSpPr/>
            <p:nvPr/>
          </p:nvSpPr>
          <p:spPr>
            <a:xfrm>
              <a:off x="-1007165" y="1003430"/>
              <a:ext cx="2648640" cy="2386862"/>
            </a:xfrm>
            <a:custGeom>
              <a:avLst/>
              <a:gdLst>
                <a:gd name="connsiteX0" fmla="*/ 936998 w 2648640"/>
                <a:gd name="connsiteY0" fmla="*/ 2386862 h 2386862"/>
                <a:gd name="connsiteX1" fmla="*/ 689348 w 2648640"/>
                <a:gd name="connsiteY1" fmla="*/ 1944902 h 2386862"/>
                <a:gd name="connsiteX2" fmla="*/ 10216 w 2648640"/>
                <a:gd name="connsiteY2" fmla="*/ 755230 h 2386862"/>
                <a:gd name="connsiteX3" fmla="*/ 26408 w 2648640"/>
                <a:gd name="connsiteY3" fmla="*/ 699985 h 2386862"/>
                <a:gd name="connsiteX4" fmla="*/ 1248466 w 2648640"/>
                <a:gd name="connsiteY4" fmla="*/ 9422 h 2386862"/>
                <a:gd name="connsiteX5" fmla="*/ 1307521 w 2648640"/>
                <a:gd name="connsiteY5" fmla="*/ 29425 h 2386862"/>
                <a:gd name="connsiteX6" fmla="*/ 2593396 w 2648640"/>
                <a:gd name="connsiteY6" fmla="*/ 2274467 h 2386862"/>
                <a:gd name="connsiteX7" fmla="*/ 2648641 w 2648640"/>
                <a:gd name="connsiteY7" fmla="*/ 2385910 h 2386862"/>
                <a:gd name="connsiteX8" fmla="*/ 936998 w 2648640"/>
                <a:gd name="connsiteY8" fmla="*/ 2386862 h 2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8640" h="2386862">
                  <a:moveTo>
                    <a:pt x="936998" y="2386862"/>
                  </a:moveTo>
                  <a:cubicBezTo>
                    <a:pt x="854131" y="2239225"/>
                    <a:pt x="773168" y="2091587"/>
                    <a:pt x="689348" y="1944902"/>
                  </a:cubicBezTo>
                  <a:cubicBezTo>
                    <a:pt x="463606" y="1547710"/>
                    <a:pt x="237863" y="1151470"/>
                    <a:pt x="10216" y="755230"/>
                  </a:cubicBezTo>
                  <a:cubicBezTo>
                    <a:pt x="-6929" y="725702"/>
                    <a:pt x="-3119" y="716177"/>
                    <a:pt x="26408" y="699985"/>
                  </a:cubicBezTo>
                  <a:cubicBezTo>
                    <a:pt x="434078" y="471385"/>
                    <a:pt x="841748" y="240880"/>
                    <a:pt x="1248466" y="9422"/>
                  </a:cubicBezTo>
                  <a:cubicBezTo>
                    <a:pt x="1283708" y="-10581"/>
                    <a:pt x="1292281" y="3707"/>
                    <a:pt x="1307521" y="29425"/>
                  </a:cubicBezTo>
                  <a:cubicBezTo>
                    <a:pt x="1736146" y="778090"/>
                    <a:pt x="2165723" y="1525802"/>
                    <a:pt x="2593396" y="2274467"/>
                  </a:cubicBezTo>
                  <a:cubicBezTo>
                    <a:pt x="2614351" y="2310662"/>
                    <a:pt x="2642926" y="2343047"/>
                    <a:pt x="2648641" y="2385910"/>
                  </a:cubicBezTo>
                  <a:cubicBezTo>
                    <a:pt x="2077141" y="2386862"/>
                    <a:pt x="1507546" y="2386862"/>
                    <a:pt x="936998" y="2386862"/>
                  </a:cubicBezTo>
                  <a:close/>
                </a:path>
              </a:pathLst>
            </a:custGeom>
            <a:grpFill/>
            <a:ln w="9525" cap="flat">
              <a:noFill/>
              <a:prstDash val="solid"/>
              <a:miter/>
            </a:ln>
          </p:spPr>
          <p:txBody>
            <a:bodyPr rtlCol="0" anchor="ctr"/>
            <a:lstStyle/>
            <a:p>
              <a:endParaRPr lang="en-IN"/>
            </a:p>
          </p:txBody>
        </p:sp>
        <p:sp>
          <p:nvSpPr>
            <p:cNvPr id="351" name="Freeform: Shape 350">
              <a:extLst>
                <a:ext uri="{FF2B5EF4-FFF2-40B4-BE49-F238E27FC236}">
                  <a16:creationId xmlns:a16="http://schemas.microsoft.com/office/drawing/2014/main" id="{D6E27281-DDCE-C848-AF54-6FAA280FD019}"/>
                </a:ext>
              </a:extLst>
            </p:cNvPr>
            <p:cNvSpPr/>
            <p:nvPr/>
          </p:nvSpPr>
          <p:spPr>
            <a:xfrm>
              <a:off x="-2501800" y="2313598"/>
              <a:ext cx="1892906" cy="1076695"/>
            </a:xfrm>
            <a:custGeom>
              <a:avLst/>
              <a:gdLst>
                <a:gd name="connsiteX0" fmla="*/ 178018 w 1892906"/>
                <a:gd name="connsiteY0" fmla="*/ 1076695 h 1076695"/>
                <a:gd name="connsiteX1" fmla="*/ 11330 w 1892906"/>
                <a:gd name="connsiteY1" fmla="*/ 769037 h 1076695"/>
                <a:gd name="connsiteX2" fmla="*/ 27523 w 1892906"/>
                <a:gd name="connsiteY2" fmla="*/ 705220 h 1076695"/>
                <a:gd name="connsiteX3" fmla="*/ 1228625 w 1892906"/>
                <a:gd name="connsiteY3" fmla="*/ 10848 h 1076695"/>
                <a:gd name="connsiteX4" fmla="*/ 1284823 w 1892906"/>
                <a:gd name="connsiteY4" fmla="*/ 24183 h 1076695"/>
                <a:gd name="connsiteX5" fmla="*/ 1879183 w 1892906"/>
                <a:gd name="connsiteY5" fmla="*/ 1042405 h 1076695"/>
                <a:gd name="connsiteX6" fmla="*/ 1890613 w 1892906"/>
                <a:gd name="connsiteY6" fmla="*/ 1075743 h 1076695"/>
                <a:gd name="connsiteX7" fmla="*/ 178018 w 1892906"/>
                <a:gd name="connsiteY7" fmla="*/ 1076695 h 107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2906" h="1076695">
                  <a:moveTo>
                    <a:pt x="178018" y="1076695"/>
                  </a:moveTo>
                  <a:cubicBezTo>
                    <a:pt x="130393" y="970015"/>
                    <a:pt x="67528" y="870955"/>
                    <a:pt x="11330" y="769037"/>
                  </a:cubicBezTo>
                  <a:cubicBezTo>
                    <a:pt x="-5815" y="738558"/>
                    <a:pt x="-5815" y="724270"/>
                    <a:pt x="27523" y="705220"/>
                  </a:cubicBezTo>
                  <a:cubicBezTo>
                    <a:pt x="428525" y="475667"/>
                    <a:pt x="828575" y="243258"/>
                    <a:pt x="1228625" y="10848"/>
                  </a:cubicBezTo>
                  <a:cubicBezTo>
                    <a:pt x="1256248" y="-5345"/>
                    <a:pt x="1266725" y="-5345"/>
                    <a:pt x="1284823" y="24183"/>
                  </a:cubicBezTo>
                  <a:cubicBezTo>
                    <a:pt x="1481990" y="364225"/>
                    <a:pt x="1681063" y="703315"/>
                    <a:pt x="1879183" y="1042405"/>
                  </a:cubicBezTo>
                  <a:cubicBezTo>
                    <a:pt x="1884898" y="1052883"/>
                    <a:pt x="1898233" y="1061455"/>
                    <a:pt x="1890613" y="1075743"/>
                  </a:cubicBezTo>
                  <a:cubicBezTo>
                    <a:pt x="1319113" y="1076695"/>
                    <a:pt x="748565" y="1076695"/>
                    <a:pt x="178018" y="1076695"/>
                  </a:cubicBezTo>
                  <a:close/>
                </a:path>
              </a:pathLst>
            </a:custGeom>
            <a:grpFill/>
            <a:ln w="9525" cap="flat">
              <a:noFill/>
              <a:prstDash val="solid"/>
              <a:miter/>
            </a:ln>
          </p:spPr>
          <p:txBody>
            <a:bodyPr rtlCol="0" anchor="ctr"/>
            <a:lstStyle/>
            <a:p>
              <a:endParaRPr lang="en-IN"/>
            </a:p>
          </p:txBody>
        </p:sp>
      </p:grpSp>
      <p:pic>
        <p:nvPicPr>
          <p:cNvPr id="8" name="Picture 7">
            <a:extLst>
              <a:ext uri="{FF2B5EF4-FFF2-40B4-BE49-F238E27FC236}">
                <a16:creationId xmlns:a16="http://schemas.microsoft.com/office/drawing/2014/main" id="{98894987-1742-1A6E-4BC4-B758B4B40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7039"/>
            <a:ext cx="5850194" cy="1190791"/>
          </a:xfrm>
          <a:prstGeom prst="rect">
            <a:avLst/>
          </a:prstGeom>
        </p:spPr>
      </p:pic>
      <p:pic>
        <p:nvPicPr>
          <p:cNvPr id="10" name="Picture 9">
            <a:extLst>
              <a:ext uri="{FF2B5EF4-FFF2-40B4-BE49-F238E27FC236}">
                <a16:creationId xmlns:a16="http://schemas.microsoft.com/office/drawing/2014/main" id="{15F0241A-CE94-10F2-CD59-34CB72CFE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184" y="2460831"/>
            <a:ext cx="2664542" cy="2333951"/>
          </a:xfrm>
          <a:prstGeom prst="rect">
            <a:avLst/>
          </a:prstGeom>
        </p:spPr>
      </p:pic>
      <p:sp>
        <p:nvSpPr>
          <p:cNvPr id="11" name="Rectangle 10">
            <a:extLst>
              <a:ext uri="{FF2B5EF4-FFF2-40B4-BE49-F238E27FC236}">
                <a16:creationId xmlns:a16="http://schemas.microsoft.com/office/drawing/2014/main" id="{0AC458A6-7CC4-4174-E5D4-A6E8C2D52F25}"/>
              </a:ext>
            </a:extLst>
          </p:cNvPr>
          <p:cNvSpPr/>
          <p:nvPr/>
        </p:nvSpPr>
        <p:spPr>
          <a:xfrm>
            <a:off x="6243306" y="4877434"/>
            <a:ext cx="5914299" cy="90336"/>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4400" b="1" u="sng" dirty="0"/>
              <a:t>Slicers</a:t>
            </a:r>
          </a:p>
          <a:p>
            <a:r>
              <a:rPr lang="en-US" sz="2400" dirty="0"/>
              <a:t> •Insight: Filtration of the Dataset.</a:t>
            </a:r>
          </a:p>
          <a:p>
            <a:r>
              <a:rPr lang="en-US" sz="2400" dirty="0"/>
              <a:t> • Visual: Slicers visual is used to filter/find the dataset based on some condition</a:t>
            </a:r>
            <a:endParaRPr lang="en-IN" sz="2400" b="1" u="sng" dirty="0"/>
          </a:p>
        </p:txBody>
      </p:sp>
    </p:spTree>
    <p:extLst>
      <p:ext uri="{BB962C8B-B14F-4D97-AF65-F5344CB8AC3E}">
        <p14:creationId xmlns:p14="http://schemas.microsoft.com/office/powerpoint/2010/main" val="266119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01">
            <a:extLst>
              <a:ext uri="{FF2B5EF4-FFF2-40B4-BE49-F238E27FC236}">
                <a16:creationId xmlns:a16="http://schemas.microsoft.com/office/drawing/2014/main" id="{E46E82AE-EC0B-E8A4-ADB5-35F4B762CAE8}"/>
              </a:ext>
            </a:extLst>
          </p:cNvPr>
          <p:cNvSpPr/>
          <p:nvPr/>
        </p:nvSpPr>
        <p:spPr>
          <a:xfrm>
            <a:off x="-14941" y="5123705"/>
            <a:ext cx="11388201" cy="1734296"/>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4400" b="1" u="sng" dirty="0"/>
              <a:t>Pie Chart</a:t>
            </a:r>
          </a:p>
          <a:p>
            <a:r>
              <a:rPr lang="en-US" sz="2400" dirty="0"/>
              <a:t> • Insight: Distribution of Total Sales and Sales Method</a:t>
            </a:r>
          </a:p>
          <a:p>
            <a:r>
              <a:rPr lang="en-US" sz="2400" dirty="0"/>
              <a:t> • Visual: Pie Chart showing the size range and distribution of datasets </a:t>
            </a:r>
            <a:endParaRPr lang="en-IN" sz="2400" b="1" u="sng" dirty="0"/>
          </a:p>
        </p:txBody>
      </p:sp>
      <p:grpSp>
        <p:nvGrpSpPr>
          <p:cNvPr id="348" name="Group 347">
            <a:extLst>
              <a:ext uri="{FF2B5EF4-FFF2-40B4-BE49-F238E27FC236}">
                <a16:creationId xmlns:a16="http://schemas.microsoft.com/office/drawing/2014/main" id="{75D25FD3-90DA-FFAF-C564-C8032B026811}"/>
              </a:ext>
            </a:extLst>
          </p:cNvPr>
          <p:cNvGrpSpPr/>
          <p:nvPr/>
        </p:nvGrpSpPr>
        <p:grpSpPr>
          <a:xfrm>
            <a:off x="11463856" y="6152109"/>
            <a:ext cx="536842" cy="313778"/>
            <a:chOff x="-2501800" y="-349591"/>
            <a:chExt cx="6398553" cy="3739885"/>
          </a:xfrm>
          <a:solidFill>
            <a:schemeClr val="bg1"/>
          </a:solidFill>
        </p:grpSpPr>
        <p:sp>
          <p:nvSpPr>
            <p:cNvPr id="349" name="Freeform: Shape 348">
              <a:extLst>
                <a:ext uri="{FF2B5EF4-FFF2-40B4-BE49-F238E27FC236}">
                  <a16:creationId xmlns:a16="http://schemas.microsoft.com/office/drawing/2014/main" id="{976BB15C-7678-D74B-224A-801DA4750457}"/>
                </a:ext>
              </a:extLst>
            </p:cNvPr>
            <p:cNvSpPr/>
            <p:nvPr/>
          </p:nvSpPr>
          <p:spPr>
            <a:xfrm>
              <a:off x="470908" y="-349591"/>
              <a:ext cx="3425845" cy="3739885"/>
            </a:xfrm>
            <a:custGeom>
              <a:avLst/>
              <a:gdLst>
                <a:gd name="connsiteX0" fmla="*/ 1711587 w 3425845"/>
                <a:gd name="connsiteY0" fmla="*/ 3739885 h 3739885"/>
                <a:gd name="connsiteX1" fmla="*/ 1423932 w 3425845"/>
                <a:gd name="connsiteY1" fmla="*/ 3233155 h 3739885"/>
                <a:gd name="connsiteX2" fmla="*/ 11374 w 3425845"/>
                <a:gd name="connsiteY2" fmla="*/ 775705 h 3739885"/>
                <a:gd name="connsiteX3" fmla="*/ 25662 w 3425845"/>
                <a:gd name="connsiteY3" fmla="*/ 715697 h 3739885"/>
                <a:gd name="connsiteX4" fmla="*/ 1228669 w 3425845"/>
                <a:gd name="connsiteY4" fmla="*/ 10847 h 3739885"/>
                <a:gd name="connsiteX5" fmla="*/ 1284867 w 3425845"/>
                <a:gd name="connsiteY5" fmla="*/ 24182 h 3739885"/>
                <a:gd name="connsiteX6" fmla="*/ 3327027 w 3425845"/>
                <a:gd name="connsiteY6" fmla="*/ 3557958 h 3739885"/>
                <a:gd name="connsiteX7" fmla="*/ 3417514 w 3425845"/>
                <a:gd name="connsiteY7" fmla="*/ 3714168 h 3739885"/>
                <a:gd name="connsiteX8" fmla="*/ 3423229 w 3425845"/>
                <a:gd name="connsiteY8" fmla="*/ 3739885 h 3739885"/>
                <a:gd name="connsiteX9" fmla="*/ 1711587 w 3425845"/>
                <a:gd name="connsiteY9" fmla="*/ 3739885 h 37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5845" h="3739885">
                  <a:moveTo>
                    <a:pt x="1711587" y="3739885"/>
                  </a:moveTo>
                  <a:cubicBezTo>
                    <a:pt x="1615384" y="3571293"/>
                    <a:pt x="1520134" y="3401748"/>
                    <a:pt x="1423932" y="3233155"/>
                  </a:cubicBezTo>
                  <a:cubicBezTo>
                    <a:pt x="953397" y="2414005"/>
                    <a:pt x="482862" y="1594855"/>
                    <a:pt x="11374" y="775705"/>
                  </a:cubicBezTo>
                  <a:cubicBezTo>
                    <a:pt x="-4818" y="747130"/>
                    <a:pt x="-6723" y="733795"/>
                    <a:pt x="25662" y="715697"/>
                  </a:cubicBezTo>
                  <a:cubicBezTo>
                    <a:pt x="427617" y="482335"/>
                    <a:pt x="827667" y="247067"/>
                    <a:pt x="1228669" y="10847"/>
                  </a:cubicBezTo>
                  <a:cubicBezTo>
                    <a:pt x="1256292" y="-5345"/>
                    <a:pt x="1267722" y="-5345"/>
                    <a:pt x="1284867" y="24182"/>
                  </a:cubicBezTo>
                  <a:cubicBezTo>
                    <a:pt x="1964952" y="1202425"/>
                    <a:pt x="2645989" y="2379715"/>
                    <a:pt x="3327027" y="3557958"/>
                  </a:cubicBezTo>
                  <a:cubicBezTo>
                    <a:pt x="3357507" y="3610345"/>
                    <a:pt x="3387034" y="3661780"/>
                    <a:pt x="3417514" y="3714168"/>
                  </a:cubicBezTo>
                  <a:cubicBezTo>
                    <a:pt x="3422277" y="3721788"/>
                    <a:pt x="3429897" y="3729408"/>
                    <a:pt x="3423229" y="3739885"/>
                  </a:cubicBezTo>
                  <a:cubicBezTo>
                    <a:pt x="2852682" y="3739885"/>
                    <a:pt x="2282134" y="3739885"/>
                    <a:pt x="1711587" y="3739885"/>
                  </a:cubicBezTo>
                  <a:close/>
                </a:path>
              </a:pathLst>
            </a:custGeom>
            <a:grpFill/>
            <a:ln w="9525" cap="flat">
              <a:noFill/>
              <a:prstDash val="solid"/>
              <a:miter/>
            </a:ln>
          </p:spPr>
          <p:txBody>
            <a:bodyPr rtlCol="0" anchor="ctr"/>
            <a:lstStyle/>
            <a:p>
              <a:endParaRPr lang="en-IN"/>
            </a:p>
          </p:txBody>
        </p:sp>
        <p:sp>
          <p:nvSpPr>
            <p:cNvPr id="350" name="Freeform: Shape 349">
              <a:extLst>
                <a:ext uri="{FF2B5EF4-FFF2-40B4-BE49-F238E27FC236}">
                  <a16:creationId xmlns:a16="http://schemas.microsoft.com/office/drawing/2014/main" id="{55A7EA73-E0BC-2927-A293-B642FE3F1E56}"/>
                </a:ext>
              </a:extLst>
            </p:cNvPr>
            <p:cNvSpPr/>
            <p:nvPr/>
          </p:nvSpPr>
          <p:spPr>
            <a:xfrm>
              <a:off x="-1007165" y="1003430"/>
              <a:ext cx="2648640" cy="2386862"/>
            </a:xfrm>
            <a:custGeom>
              <a:avLst/>
              <a:gdLst>
                <a:gd name="connsiteX0" fmla="*/ 936998 w 2648640"/>
                <a:gd name="connsiteY0" fmla="*/ 2386862 h 2386862"/>
                <a:gd name="connsiteX1" fmla="*/ 689348 w 2648640"/>
                <a:gd name="connsiteY1" fmla="*/ 1944902 h 2386862"/>
                <a:gd name="connsiteX2" fmla="*/ 10216 w 2648640"/>
                <a:gd name="connsiteY2" fmla="*/ 755230 h 2386862"/>
                <a:gd name="connsiteX3" fmla="*/ 26408 w 2648640"/>
                <a:gd name="connsiteY3" fmla="*/ 699985 h 2386862"/>
                <a:gd name="connsiteX4" fmla="*/ 1248466 w 2648640"/>
                <a:gd name="connsiteY4" fmla="*/ 9422 h 2386862"/>
                <a:gd name="connsiteX5" fmla="*/ 1307521 w 2648640"/>
                <a:gd name="connsiteY5" fmla="*/ 29425 h 2386862"/>
                <a:gd name="connsiteX6" fmla="*/ 2593396 w 2648640"/>
                <a:gd name="connsiteY6" fmla="*/ 2274467 h 2386862"/>
                <a:gd name="connsiteX7" fmla="*/ 2648641 w 2648640"/>
                <a:gd name="connsiteY7" fmla="*/ 2385910 h 2386862"/>
                <a:gd name="connsiteX8" fmla="*/ 936998 w 2648640"/>
                <a:gd name="connsiteY8" fmla="*/ 2386862 h 2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8640" h="2386862">
                  <a:moveTo>
                    <a:pt x="936998" y="2386862"/>
                  </a:moveTo>
                  <a:cubicBezTo>
                    <a:pt x="854131" y="2239225"/>
                    <a:pt x="773168" y="2091587"/>
                    <a:pt x="689348" y="1944902"/>
                  </a:cubicBezTo>
                  <a:cubicBezTo>
                    <a:pt x="463606" y="1547710"/>
                    <a:pt x="237863" y="1151470"/>
                    <a:pt x="10216" y="755230"/>
                  </a:cubicBezTo>
                  <a:cubicBezTo>
                    <a:pt x="-6929" y="725702"/>
                    <a:pt x="-3119" y="716177"/>
                    <a:pt x="26408" y="699985"/>
                  </a:cubicBezTo>
                  <a:cubicBezTo>
                    <a:pt x="434078" y="471385"/>
                    <a:pt x="841748" y="240880"/>
                    <a:pt x="1248466" y="9422"/>
                  </a:cubicBezTo>
                  <a:cubicBezTo>
                    <a:pt x="1283708" y="-10581"/>
                    <a:pt x="1292281" y="3707"/>
                    <a:pt x="1307521" y="29425"/>
                  </a:cubicBezTo>
                  <a:cubicBezTo>
                    <a:pt x="1736146" y="778090"/>
                    <a:pt x="2165723" y="1525802"/>
                    <a:pt x="2593396" y="2274467"/>
                  </a:cubicBezTo>
                  <a:cubicBezTo>
                    <a:pt x="2614351" y="2310662"/>
                    <a:pt x="2642926" y="2343047"/>
                    <a:pt x="2648641" y="2385910"/>
                  </a:cubicBezTo>
                  <a:cubicBezTo>
                    <a:pt x="2077141" y="2386862"/>
                    <a:pt x="1507546" y="2386862"/>
                    <a:pt x="936998" y="2386862"/>
                  </a:cubicBezTo>
                  <a:close/>
                </a:path>
              </a:pathLst>
            </a:custGeom>
            <a:grpFill/>
            <a:ln w="9525" cap="flat">
              <a:noFill/>
              <a:prstDash val="solid"/>
              <a:miter/>
            </a:ln>
          </p:spPr>
          <p:txBody>
            <a:bodyPr rtlCol="0" anchor="ctr"/>
            <a:lstStyle/>
            <a:p>
              <a:endParaRPr lang="en-IN"/>
            </a:p>
          </p:txBody>
        </p:sp>
        <p:sp>
          <p:nvSpPr>
            <p:cNvPr id="351" name="Freeform: Shape 350">
              <a:extLst>
                <a:ext uri="{FF2B5EF4-FFF2-40B4-BE49-F238E27FC236}">
                  <a16:creationId xmlns:a16="http://schemas.microsoft.com/office/drawing/2014/main" id="{D6E27281-DDCE-C848-AF54-6FAA280FD019}"/>
                </a:ext>
              </a:extLst>
            </p:cNvPr>
            <p:cNvSpPr/>
            <p:nvPr/>
          </p:nvSpPr>
          <p:spPr>
            <a:xfrm>
              <a:off x="-2501800" y="2313598"/>
              <a:ext cx="1892906" cy="1076695"/>
            </a:xfrm>
            <a:custGeom>
              <a:avLst/>
              <a:gdLst>
                <a:gd name="connsiteX0" fmla="*/ 178018 w 1892906"/>
                <a:gd name="connsiteY0" fmla="*/ 1076695 h 1076695"/>
                <a:gd name="connsiteX1" fmla="*/ 11330 w 1892906"/>
                <a:gd name="connsiteY1" fmla="*/ 769037 h 1076695"/>
                <a:gd name="connsiteX2" fmla="*/ 27523 w 1892906"/>
                <a:gd name="connsiteY2" fmla="*/ 705220 h 1076695"/>
                <a:gd name="connsiteX3" fmla="*/ 1228625 w 1892906"/>
                <a:gd name="connsiteY3" fmla="*/ 10848 h 1076695"/>
                <a:gd name="connsiteX4" fmla="*/ 1284823 w 1892906"/>
                <a:gd name="connsiteY4" fmla="*/ 24183 h 1076695"/>
                <a:gd name="connsiteX5" fmla="*/ 1879183 w 1892906"/>
                <a:gd name="connsiteY5" fmla="*/ 1042405 h 1076695"/>
                <a:gd name="connsiteX6" fmla="*/ 1890613 w 1892906"/>
                <a:gd name="connsiteY6" fmla="*/ 1075743 h 1076695"/>
                <a:gd name="connsiteX7" fmla="*/ 178018 w 1892906"/>
                <a:gd name="connsiteY7" fmla="*/ 1076695 h 107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2906" h="1076695">
                  <a:moveTo>
                    <a:pt x="178018" y="1076695"/>
                  </a:moveTo>
                  <a:cubicBezTo>
                    <a:pt x="130393" y="970015"/>
                    <a:pt x="67528" y="870955"/>
                    <a:pt x="11330" y="769037"/>
                  </a:cubicBezTo>
                  <a:cubicBezTo>
                    <a:pt x="-5815" y="738558"/>
                    <a:pt x="-5815" y="724270"/>
                    <a:pt x="27523" y="705220"/>
                  </a:cubicBezTo>
                  <a:cubicBezTo>
                    <a:pt x="428525" y="475667"/>
                    <a:pt x="828575" y="243258"/>
                    <a:pt x="1228625" y="10848"/>
                  </a:cubicBezTo>
                  <a:cubicBezTo>
                    <a:pt x="1256248" y="-5345"/>
                    <a:pt x="1266725" y="-5345"/>
                    <a:pt x="1284823" y="24183"/>
                  </a:cubicBezTo>
                  <a:cubicBezTo>
                    <a:pt x="1481990" y="364225"/>
                    <a:pt x="1681063" y="703315"/>
                    <a:pt x="1879183" y="1042405"/>
                  </a:cubicBezTo>
                  <a:cubicBezTo>
                    <a:pt x="1884898" y="1052883"/>
                    <a:pt x="1898233" y="1061455"/>
                    <a:pt x="1890613" y="1075743"/>
                  </a:cubicBezTo>
                  <a:cubicBezTo>
                    <a:pt x="1319113" y="1076695"/>
                    <a:pt x="748565" y="1076695"/>
                    <a:pt x="178018" y="1076695"/>
                  </a:cubicBezTo>
                  <a:close/>
                </a:path>
              </a:pathLst>
            </a:custGeom>
            <a:grpFill/>
            <a:ln w="9525" cap="flat">
              <a:noFill/>
              <a:prstDash val="solid"/>
              <a:miter/>
            </a:ln>
          </p:spPr>
          <p:txBody>
            <a:bodyPr rtlCol="0" anchor="ctr"/>
            <a:lstStyle/>
            <a:p>
              <a:endParaRPr lang="en-IN"/>
            </a:p>
          </p:txBody>
        </p:sp>
      </p:grpSp>
      <p:pic>
        <p:nvPicPr>
          <p:cNvPr id="3" name="Picture 2">
            <a:extLst>
              <a:ext uri="{FF2B5EF4-FFF2-40B4-BE49-F238E27FC236}">
                <a16:creationId xmlns:a16="http://schemas.microsoft.com/office/drawing/2014/main" id="{8B5408C5-841D-3626-26A5-3712D02B3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5123705"/>
          </a:xfrm>
          <a:prstGeom prst="rect">
            <a:avLst/>
          </a:prstGeom>
        </p:spPr>
      </p:pic>
    </p:spTree>
    <p:extLst>
      <p:ext uri="{BB962C8B-B14F-4D97-AF65-F5344CB8AC3E}">
        <p14:creationId xmlns:p14="http://schemas.microsoft.com/office/powerpoint/2010/main" val="305057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9C421-7AD6-885B-752F-5E31685927CC}"/>
              </a:ext>
            </a:extLst>
          </p:cNvPr>
          <p:cNvSpPr txBox="1"/>
          <p:nvPr/>
        </p:nvSpPr>
        <p:spPr>
          <a:xfrm>
            <a:off x="9838" y="680499"/>
            <a:ext cx="9045678" cy="7848302"/>
          </a:xfrm>
          <a:prstGeom prst="rect">
            <a:avLst/>
          </a:prstGeom>
          <a:noFill/>
        </p:spPr>
        <p:txBody>
          <a:bodyPr wrap="square" rtlCol="0">
            <a:spAutoFit/>
          </a:bodyPr>
          <a:lstStyle/>
          <a:p>
            <a:pPr marL="342900" indent="-342900">
              <a:buAutoNum type="arabicPeriod"/>
            </a:pPr>
            <a:r>
              <a:rPr lang="en-US" sz="1400" b="1" dirty="0">
                <a:solidFill>
                  <a:schemeClr val="tx1">
                    <a:lumMod val="95000"/>
                    <a:lumOff val="5000"/>
                  </a:schemeClr>
                </a:solidFill>
              </a:rPr>
              <a:t>Which retailer had the highest total sales?</a:t>
            </a:r>
          </a:p>
          <a:p>
            <a:r>
              <a:rPr lang="en-IN" sz="1400" b="1" dirty="0">
                <a:solidFill>
                  <a:schemeClr val="tx1">
                    <a:lumMod val="95000"/>
                    <a:lumOff val="5000"/>
                  </a:schemeClr>
                </a:solidFill>
              </a:rPr>
              <a:t>  Answer:- Wear Gear </a:t>
            </a:r>
          </a:p>
          <a:p>
            <a:endParaRPr lang="en-IN" sz="1400" b="1" dirty="0">
              <a:solidFill>
                <a:schemeClr val="tx1">
                  <a:lumMod val="95000"/>
                  <a:lumOff val="5000"/>
                </a:schemeClr>
              </a:solidFill>
            </a:endParaRPr>
          </a:p>
          <a:p>
            <a:pPr marL="342900" indent="-342900">
              <a:buAutoNum type="arabicPeriod" startAt="2"/>
            </a:pPr>
            <a:r>
              <a:rPr lang="en-US" sz="1400" b="1" dirty="0">
                <a:solidFill>
                  <a:schemeClr val="tx1">
                    <a:lumMod val="95000"/>
                    <a:lumOff val="5000"/>
                  </a:schemeClr>
                </a:solidFill>
              </a:rPr>
              <a:t>Which product category generated the most revenue?</a:t>
            </a:r>
          </a:p>
          <a:p>
            <a:r>
              <a:rPr lang="en-US" sz="1400" b="1" dirty="0">
                <a:solidFill>
                  <a:schemeClr val="tx1">
                    <a:lumMod val="95000"/>
                    <a:lumOff val="5000"/>
                  </a:schemeClr>
                </a:solidFill>
              </a:rPr>
              <a:t>Answer:- Men’s Street Footwear </a:t>
            </a:r>
            <a:r>
              <a:rPr lang="en-US" sz="1400" b="1" dirty="0" err="1">
                <a:solidFill>
                  <a:schemeClr val="tx1">
                    <a:lumMod val="95000"/>
                    <a:lumOff val="5000"/>
                  </a:schemeClr>
                </a:solidFill>
              </a:rPr>
              <a:t>i.e</a:t>
            </a:r>
            <a:r>
              <a:rPr lang="en-US" sz="1400" b="1" dirty="0">
                <a:solidFill>
                  <a:schemeClr val="tx1">
                    <a:lumMod val="95000"/>
                    <a:lumOff val="5000"/>
                  </a:schemeClr>
                </a:solidFill>
              </a:rPr>
              <a:t> ($2,76,80,769)</a:t>
            </a:r>
          </a:p>
          <a:p>
            <a:endParaRPr lang="en-US" sz="1400" b="1" dirty="0">
              <a:solidFill>
                <a:schemeClr val="tx1">
                  <a:lumMod val="95000"/>
                  <a:lumOff val="5000"/>
                </a:schemeClr>
              </a:solidFill>
            </a:endParaRPr>
          </a:p>
          <a:p>
            <a:r>
              <a:rPr lang="en-US" sz="1400" b="1" dirty="0">
                <a:solidFill>
                  <a:schemeClr val="tx1">
                    <a:lumMod val="95000"/>
                    <a:lumOff val="5000"/>
                  </a:schemeClr>
                </a:solidFill>
              </a:rPr>
              <a:t>3.    How many units of Men's Street Footwear were sold in total?</a:t>
            </a:r>
          </a:p>
          <a:p>
            <a:r>
              <a:rPr lang="en-IN" sz="1400" b="1" dirty="0">
                <a:solidFill>
                  <a:schemeClr val="tx1">
                    <a:lumMod val="95000"/>
                    <a:lumOff val="5000"/>
                  </a:schemeClr>
                </a:solidFill>
              </a:rPr>
              <a:t>Answer:- 593K Units</a:t>
            </a:r>
          </a:p>
          <a:p>
            <a:endParaRPr lang="en-IN" sz="1400" b="1" dirty="0">
              <a:solidFill>
                <a:schemeClr val="tx1">
                  <a:lumMod val="95000"/>
                  <a:lumOff val="5000"/>
                </a:schemeClr>
              </a:solidFill>
            </a:endParaRPr>
          </a:p>
          <a:p>
            <a:pPr marL="342900" indent="-342900">
              <a:buAutoNum type="arabicPeriod" startAt="4"/>
            </a:pPr>
            <a:r>
              <a:rPr lang="en-US" sz="1400" b="1" dirty="0">
                <a:solidFill>
                  <a:schemeClr val="tx1">
                    <a:lumMod val="95000"/>
                    <a:lumOff val="5000"/>
                  </a:schemeClr>
                </a:solidFill>
              </a:rPr>
              <a:t>Which city had the highest number of units sold?</a:t>
            </a:r>
          </a:p>
          <a:p>
            <a:r>
              <a:rPr lang="en-US" sz="1400" b="1" dirty="0">
                <a:solidFill>
                  <a:schemeClr val="tx1">
                    <a:lumMod val="95000"/>
                    <a:lumOff val="5000"/>
                  </a:schemeClr>
                </a:solidFill>
              </a:rPr>
              <a:t>Answer:- New York (1,11,954 Units)</a:t>
            </a:r>
          </a:p>
          <a:p>
            <a:endParaRPr lang="en-US" sz="1400" b="1" dirty="0">
              <a:solidFill>
                <a:schemeClr val="tx1">
                  <a:lumMod val="95000"/>
                  <a:lumOff val="5000"/>
                </a:schemeClr>
              </a:solidFill>
            </a:endParaRPr>
          </a:p>
          <a:p>
            <a:r>
              <a:rPr lang="en-US" sz="1400" b="1" dirty="0">
                <a:solidFill>
                  <a:schemeClr val="tx1">
                    <a:lumMod val="95000"/>
                    <a:lumOff val="5000"/>
                  </a:schemeClr>
                </a:solidFill>
              </a:rPr>
              <a:t>5.    What is the total operating profit for sales made in the Northeast region?</a:t>
            </a:r>
          </a:p>
          <a:p>
            <a:r>
              <a:rPr lang="en-US" sz="1400" b="1" dirty="0">
                <a:solidFill>
                  <a:schemeClr val="tx1">
                    <a:lumMod val="95000"/>
                    <a:lumOff val="5000"/>
                  </a:schemeClr>
                </a:solidFill>
              </a:rPr>
              <a:t>Answer:- $10 Million</a:t>
            </a:r>
          </a:p>
          <a:p>
            <a:endParaRPr lang="en-US" sz="1400" b="1" dirty="0">
              <a:solidFill>
                <a:schemeClr val="tx1">
                  <a:lumMod val="95000"/>
                  <a:lumOff val="5000"/>
                </a:schemeClr>
              </a:solidFill>
            </a:endParaRPr>
          </a:p>
          <a:p>
            <a:pPr marL="342900" indent="-342900">
              <a:buAutoNum type="arabicPeriod" startAt="6"/>
            </a:pPr>
            <a:r>
              <a:rPr lang="en-US" sz="1400" b="1" dirty="0">
                <a:solidFill>
                  <a:schemeClr val="tx1">
                    <a:lumMod val="95000"/>
                    <a:lumOff val="5000"/>
                  </a:schemeClr>
                </a:solidFill>
              </a:rPr>
              <a:t>What is the average price per unit across all products?</a:t>
            </a:r>
          </a:p>
          <a:p>
            <a:r>
              <a:rPr lang="en-US" sz="1400" b="1" dirty="0">
                <a:solidFill>
                  <a:schemeClr val="tx1">
                    <a:lumMod val="95000"/>
                    <a:lumOff val="5000"/>
                  </a:schemeClr>
                </a:solidFill>
              </a:rPr>
              <a:t>Answer:- $45 per unit for all products</a:t>
            </a:r>
          </a:p>
          <a:p>
            <a:endParaRPr lang="en-US" sz="1400" b="1" dirty="0">
              <a:solidFill>
                <a:schemeClr val="tx1">
                  <a:lumMod val="95000"/>
                  <a:lumOff val="5000"/>
                </a:schemeClr>
              </a:solidFill>
            </a:endParaRPr>
          </a:p>
          <a:p>
            <a:pPr marL="342900" indent="-342900">
              <a:buAutoNum type="arabicPeriod" startAt="7"/>
            </a:pPr>
            <a:r>
              <a:rPr lang="en-US" sz="1400" b="1" dirty="0">
                <a:solidFill>
                  <a:schemeClr val="tx1">
                    <a:lumMod val="95000"/>
                    <a:lumOff val="5000"/>
                  </a:schemeClr>
                </a:solidFill>
              </a:rPr>
              <a:t>Which sales method generated the highest total sales?</a:t>
            </a:r>
          </a:p>
          <a:p>
            <a:r>
              <a:rPr lang="en-US" sz="1400" b="1" dirty="0">
                <a:solidFill>
                  <a:schemeClr val="tx1">
                    <a:lumMod val="95000"/>
                    <a:lumOff val="5000"/>
                  </a:schemeClr>
                </a:solidFill>
              </a:rPr>
              <a:t>Answer:- Online Method ($4,49,65,657 ) or 37.42% of Total sales Method </a:t>
            </a:r>
          </a:p>
          <a:p>
            <a:endParaRPr lang="en-US" sz="1400" b="1" dirty="0">
              <a:solidFill>
                <a:schemeClr val="tx1">
                  <a:lumMod val="95000"/>
                  <a:lumOff val="5000"/>
                </a:schemeClr>
              </a:solidFill>
            </a:endParaRPr>
          </a:p>
          <a:p>
            <a:pPr marL="342900" indent="-342900">
              <a:buAutoNum type="arabicPeriod" startAt="8"/>
            </a:pPr>
            <a:r>
              <a:rPr lang="en-US" sz="1400" b="1" dirty="0">
                <a:solidFill>
                  <a:schemeClr val="tx1">
                    <a:lumMod val="95000"/>
                    <a:lumOff val="5000"/>
                  </a:schemeClr>
                </a:solidFill>
              </a:rPr>
              <a:t>What is the total number of units sold in New York City?</a:t>
            </a:r>
          </a:p>
          <a:p>
            <a:r>
              <a:rPr lang="en-US" sz="1400" b="1" dirty="0">
                <a:solidFill>
                  <a:schemeClr val="tx1">
                    <a:lumMod val="95000"/>
                    <a:lumOff val="5000"/>
                  </a:schemeClr>
                </a:solidFill>
              </a:rPr>
              <a:t>Answer:-  1,11,954 Units</a:t>
            </a:r>
          </a:p>
          <a:p>
            <a:endParaRPr lang="en-US" sz="1400" b="1" dirty="0">
              <a:solidFill>
                <a:schemeClr val="tx1">
                  <a:lumMod val="95000"/>
                  <a:lumOff val="5000"/>
                </a:schemeClr>
              </a:solidFill>
            </a:endParaRPr>
          </a:p>
          <a:p>
            <a:r>
              <a:rPr lang="en-US" sz="1400" b="1" dirty="0">
                <a:solidFill>
                  <a:schemeClr val="tx1">
                    <a:lumMod val="95000"/>
                    <a:lumOff val="5000"/>
                  </a:schemeClr>
                </a:solidFill>
              </a:rPr>
              <a:t>9. What is the total sales amount for Women's Athletic Footwear?</a:t>
            </a:r>
          </a:p>
          <a:p>
            <a:r>
              <a:rPr lang="en-US" sz="1400" b="1" dirty="0">
                <a:solidFill>
                  <a:schemeClr val="tx1">
                    <a:lumMod val="95000"/>
                    <a:lumOff val="5000"/>
                  </a:schemeClr>
                </a:solidFill>
              </a:rPr>
              <a:t>Answer:- $14 Million</a:t>
            </a:r>
          </a:p>
          <a:p>
            <a:endParaRPr lang="en-US" sz="1400" b="1" dirty="0">
              <a:solidFill>
                <a:schemeClr val="tx1">
                  <a:lumMod val="95000"/>
                  <a:lumOff val="5000"/>
                </a:schemeClr>
              </a:solidFill>
            </a:endParaRPr>
          </a:p>
          <a:p>
            <a:endParaRPr lang="en-US" sz="1400" b="1" dirty="0">
              <a:solidFill>
                <a:schemeClr val="tx1">
                  <a:lumMod val="95000"/>
                  <a:lumOff val="5000"/>
                </a:schemeClr>
              </a:solidFill>
            </a:endParaRPr>
          </a:p>
          <a:p>
            <a:endParaRPr lang="en-US" sz="1400" b="1" dirty="0">
              <a:solidFill>
                <a:schemeClr val="tx1">
                  <a:lumMod val="95000"/>
                  <a:lumOff val="5000"/>
                </a:schemeClr>
              </a:solidFill>
            </a:endParaRPr>
          </a:p>
          <a:p>
            <a:endParaRPr lang="en-US" sz="1400" b="1" dirty="0">
              <a:solidFill>
                <a:schemeClr val="tx1">
                  <a:lumMod val="95000"/>
                  <a:lumOff val="5000"/>
                </a:schemeClr>
              </a:solidFill>
            </a:endParaRPr>
          </a:p>
          <a:p>
            <a:endParaRPr lang="en-US" sz="1400" b="1" dirty="0">
              <a:solidFill>
                <a:schemeClr val="tx1">
                  <a:lumMod val="95000"/>
                  <a:lumOff val="5000"/>
                </a:schemeClr>
              </a:solidFill>
            </a:endParaRPr>
          </a:p>
          <a:p>
            <a:endParaRPr lang="en-US" sz="1400" b="1" dirty="0">
              <a:solidFill>
                <a:schemeClr val="tx1">
                  <a:lumMod val="95000"/>
                  <a:lumOff val="5000"/>
                </a:schemeClr>
              </a:solidFill>
            </a:endParaRPr>
          </a:p>
          <a:p>
            <a:endParaRPr lang="en-US" sz="1400" b="1" dirty="0">
              <a:solidFill>
                <a:schemeClr val="tx1">
                  <a:lumMod val="95000"/>
                  <a:lumOff val="5000"/>
                </a:schemeClr>
              </a:solidFill>
            </a:endParaRPr>
          </a:p>
          <a:p>
            <a:endParaRPr lang="en-US" sz="1400" b="1" dirty="0">
              <a:solidFill>
                <a:schemeClr val="tx1">
                  <a:lumMod val="95000"/>
                  <a:lumOff val="5000"/>
                </a:schemeClr>
              </a:solidFill>
            </a:endParaRPr>
          </a:p>
          <a:p>
            <a:endParaRPr lang="en-US" sz="1400" b="1" dirty="0">
              <a:solidFill>
                <a:schemeClr val="tx1">
                  <a:lumMod val="95000"/>
                  <a:lumOff val="5000"/>
                </a:schemeClr>
              </a:solidFill>
            </a:endParaRPr>
          </a:p>
          <a:p>
            <a:endParaRPr lang="en-IN" sz="1400" b="1" dirty="0">
              <a:solidFill>
                <a:schemeClr val="tx1">
                  <a:lumMod val="95000"/>
                  <a:lumOff val="5000"/>
                </a:schemeClr>
              </a:solidFill>
            </a:endParaRPr>
          </a:p>
        </p:txBody>
      </p:sp>
      <p:sp>
        <p:nvSpPr>
          <p:cNvPr id="3" name="Rectangle 2">
            <a:extLst>
              <a:ext uri="{FF2B5EF4-FFF2-40B4-BE49-F238E27FC236}">
                <a16:creationId xmlns:a16="http://schemas.microsoft.com/office/drawing/2014/main" id="{33C1F1E1-5121-DFD2-51A9-42ACBD3EA6C6}"/>
              </a:ext>
            </a:extLst>
          </p:cNvPr>
          <p:cNvSpPr/>
          <p:nvPr/>
        </p:nvSpPr>
        <p:spPr>
          <a:xfrm>
            <a:off x="-5734" y="-8873"/>
            <a:ext cx="12197734" cy="611810"/>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354C34F-43DB-1BE1-FBE5-33CF95BC370B}"/>
              </a:ext>
            </a:extLst>
          </p:cNvPr>
          <p:cNvSpPr txBox="1"/>
          <p:nvPr/>
        </p:nvSpPr>
        <p:spPr>
          <a:xfrm>
            <a:off x="-5735" y="-157219"/>
            <a:ext cx="12197734" cy="769441"/>
          </a:xfrm>
          <a:prstGeom prst="rect">
            <a:avLst/>
          </a:prstGeom>
          <a:noFill/>
        </p:spPr>
        <p:txBody>
          <a:bodyPr wrap="square" rtlCol="0">
            <a:spAutoFit/>
          </a:bodyPr>
          <a:lstStyle>
            <a:defPPr>
              <a:defRPr lang="en-US"/>
            </a:defPPr>
            <a:lvl1pPr algn="ctr">
              <a:defRPr sz="13800" b="1">
                <a:latin typeface="Century Gothic" panose="020B0502020202020204" pitchFamily="34" charset="0"/>
              </a:defRPr>
            </a:lvl1pPr>
          </a:lstStyle>
          <a:p>
            <a:r>
              <a:rPr lang="en-IN" sz="4400" b="0" dirty="0">
                <a:solidFill>
                  <a:schemeClr val="bg1"/>
                </a:solidFill>
                <a:latin typeface="Century Gothic bold" panose="020B0702020202020204" pitchFamily="34" charset="0"/>
              </a:rPr>
              <a:t> Q/A</a:t>
            </a:r>
          </a:p>
        </p:txBody>
      </p:sp>
      <p:grpSp>
        <p:nvGrpSpPr>
          <p:cNvPr id="5" name="Group 4">
            <a:extLst>
              <a:ext uri="{FF2B5EF4-FFF2-40B4-BE49-F238E27FC236}">
                <a16:creationId xmlns:a16="http://schemas.microsoft.com/office/drawing/2014/main" id="{93C229C9-CB26-D181-DCE2-415D3BA923CE}"/>
              </a:ext>
            </a:extLst>
          </p:cNvPr>
          <p:cNvGrpSpPr/>
          <p:nvPr/>
        </p:nvGrpSpPr>
        <p:grpSpPr>
          <a:xfrm>
            <a:off x="10289025" y="5721006"/>
            <a:ext cx="1893137" cy="1042219"/>
            <a:chOff x="-2501800" y="-349591"/>
            <a:chExt cx="6398553" cy="3739885"/>
          </a:xfrm>
          <a:solidFill>
            <a:schemeClr val="tx1">
              <a:lumMod val="95000"/>
              <a:lumOff val="5000"/>
            </a:schemeClr>
          </a:solidFill>
        </p:grpSpPr>
        <p:sp>
          <p:nvSpPr>
            <p:cNvPr id="6" name="Freeform: Shape 5">
              <a:extLst>
                <a:ext uri="{FF2B5EF4-FFF2-40B4-BE49-F238E27FC236}">
                  <a16:creationId xmlns:a16="http://schemas.microsoft.com/office/drawing/2014/main" id="{27F3286C-334C-321F-A66E-1740BF55B5C8}"/>
                </a:ext>
              </a:extLst>
            </p:cNvPr>
            <p:cNvSpPr/>
            <p:nvPr/>
          </p:nvSpPr>
          <p:spPr>
            <a:xfrm>
              <a:off x="470908" y="-349591"/>
              <a:ext cx="3425845" cy="3739885"/>
            </a:xfrm>
            <a:custGeom>
              <a:avLst/>
              <a:gdLst>
                <a:gd name="connsiteX0" fmla="*/ 1711587 w 3425845"/>
                <a:gd name="connsiteY0" fmla="*/ 3739885 h 3739885"/>
                <a:gd name="connsiteX1" fmla="*/ 1423932 w 3425845"/>
                <a:gd name="connsiteY1" fmla="*/ 3233155 h 3739885"/>
                <a:gd name="connsiteX2" fmla="*/ 11374 w 3425845"/>
                <a:gd name="connsiteY2" fmla="*/ 775705 h 3739885"/>
                <a:gd name="connsiteX3" fmla="*/ 25662 w 3425845"/>
                <a:gd name="connsiteY3" fmla="*/ 715697 h 3739885"/>
                <a:gd name="connsiteX4" fmla="*/ 1228669 w 3425845"/>
                <a:gd name="connsiteY4" fmla="*/ 10847 h 3739885"/>
                <a:gd name="connsiteX5" fmla="*/ 1284867 w 3425845"/>
                <a:gd name="connsiteY5" fmla="*/ 24182 h 3739885"/>
                <a:gd name="connsiteX6" fmla="*/ 3327027 w 3425845"/>
                <a:gd name="connsiteY6" fmla="*/ 3557958 h 3739885"/>
                <a:gd name="connsiteX7" fmla="*/ 3417514 w 3425845"/>
                <a:gd name="connsiteY7" fmla="*/ 3714168 h 3739885"/>
                <a:gd name="connsiteX8" fmla="*/ 3423229 w 3425845"/>
                <a:gd name="connsiteY8" fmla="*/ 3739885 h 3739885"/>
                <a:gd name="connsiteX9" fmla="*/ 1711587 w 3425845"/>
                <a:gd name="connsiteY9" fmla="*/ 3739885 h 37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5845" h="3739885">
                  <a:moveTo>
                    <a:pt x="1711587" y="3739885"/>
                  </a:moveTo>
                  <a:cubicBezTo>
                    <a:pt x="1615384" y="3571293"/>
                    <a:pt x="1520134" y="3401748"/>
                    <a:pt x="1423932" y="3233155"/>
                  </a:cubicBezTo>
                  <a:cubicBezTo>
                    <a:pt x="953397" y="2414005"/>
                    <a:pt x="482862" y="1594855"/>
                    <a:pt x="11374" y="775705"/>
                  </a:cubicBezTo>
                  <a:cubicBezTo>
                    <a:pt x="-4818" y="747130"/>
                    <a:pt x="-6723" y="733795"/>
                    <a:pt x="25662" y="715697"/>
                  </a:cubicBezTo>
                  <a:cubicBezTo>
                    <a:pt x="427617" y="482335"/>
                    <a:pt x="827667" y="247067"/>
                    <a:pt x="1228669" y="10847"/>
                  </a:cubicBezTo>
                  <a:cubicBezTo>
                    <a:pt x="1256292" y="-5345"/>
                    <a:pt x="1267722" y="-5345"/>
                    <a:pt x="1284867" y="24182"/>
                  </a:cubicBezTo>
                  <a:cubicBezTo>
                    <a:pt x="1964952" y="1202425"/>
                    <a:pt x="2645989" y="2379715"/>
                    <a:pt x="3327027" y="3557958"/>
                  </a:cubicBezTo>
                  <a:cubicBezTo>
                    <a:pt x="3357507" y="3610345"/>
                    <a:pt x="3387034" y="3661780"/>
                    <a:pt x="3417514" y="3714168"/>
                  </a:cubicBezTo>
                  <a:cubicBezTo>
                    <a:pt x="3422277" y="3721788"/>
                    <a:pt x="3429897" y="3729408"/>
                    <a:pt x="3423229" y="3739885"/>
                  </a:cubicBezTo>
                  <a:cubicBezTo>
                    <a:pt x="2852682" y="3739885"/>
                    <a:pt x="2282134" y="3739885"/>
                    <a:pt x="1711587" y="3739885"/>
                  </a:cubicBezTo>
                  <a:close/>
                </a:path>
              </a:pathLst>
            </a:custGeom>
            <a:grpFill/>
            <a:ln w="9525" cap="flat">
              <a:no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4F69F72B-9C2B-C147-0E44-6F2D81231823}"/>
                </a:ext>
              </a:extLst>
            </p:cNvPr>
            <p:cNvSpPr/>
            <p:nvPr/>
          </p:nvSpPr>
          <p:spPr>
            <a:xfrm>
              <a:off x="-1007165" y="1003430"/>
              <a:ext cx="2648640" cy="2386862"/>
            </a:xfrm>
            <a:custGeom>
              <a:avLst/>
              <a:gdLst>
                <a:gd name="connsiteX0" fmla="*/ 936998 w 2648640"/>
                <a:gd name="connsiteY0" fmla="*/ 2386862 h 2386862"/>
                <a:gd name="connsiteX1" fmla="*/ 689348 w 2648640"/>
                <a:gd name="connsiteY1" fmla="*/ 1944902 h 2386862"/>
                <a:gd name="connsiteX2" fmla="*/ 10216 w 2648640"/>
                <a:gd name="connsiteY2" fmla="*/ 755230 h 2386862"/>
                <a:gd name="connsiteX3" fmla="*/ 26408 w 2648640"/>
                <a:gd name="connsiteY3" fmla="*/ 699985 h 2386862"/>
                <a:gd name="connsiteX4" fmla="*/ 1248466 w 2648640"/>
                <a:gd name="connsiteY4" fmla="*/ 9422 h 2386862"/>
                <a:gd name="connsiteX5" fmla="*/ 1307521 w 2648640"/>
                <a:gd name="connsiteY5" fmla="*/ 29425 h 2386862"/>
                <a:gd name="connsiteX6" fmla="*/ 2593396 w 2648640"/>
                <a:gd name="connsiteY6" fmla="*/ 2274467 h 2386862"/>
                <a:gd name="connsiteX7" fmla="*/ 2648641 w 2648640"/>
                <a:gd name="connsiteY7" fmla="*/ 2385910 h 2386862"/>
                <a:gd name="connsiteX8" fmla="*/ 936998 w 2648640"/>
                <a:gd name="connsiteY8" fmla="*/ 2386862 h 2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8640" h="2386862">
                  <a:moveTo>
                    <a:pt x="936998" y="2386862"/>
                  </a:moveTo>
                  <a:cubicBezTo>
                    <a:pt x="854131" y="2239225"/>
                    <a:pt x="773168" y="2091587"/>
                    <a:pt x="689348" y="1944902"/>
                  </a:cubicBezTo>
                  <a:cubicBezTo>
                    <a:pt x="463606" y="1547710"/>
                    <a:pt x="237863" y="1151470"/>
                    <a:pt x="10216" y="755230"/>
                  </a:cubicBezTo>
                  <a:cubicBezTo>
                    <a:pt x="-6929" y="725702"/>
                    <a:pt x="-3119" y="716177"/>
                    <a:pt x="26408" y="699985"/>
                  </a:cubicBezTo>
                  <a:cubicBezTo>
                    <a:pt x="434078" y="471385"/>
                    <a:pt x="841748" y="240880"/>
                    <a:pt x="1248466" y="9422"/>
                  </a:cubicBezTo>
                  <a:cubicBezTo>
                    <a:pt x="1283708" y="-10581"/>
                    <a:pt x="1292281" y="3707"/>
                    <a:pt x="1307521" y="29425"/>
                  </a:cubicBezTo>
                  <a:cubicBezTo>
                    <a:pt x="1736146" y="778090"/>
                    <a:pt x="2165723" y="1525802"/>
                    <a:pt x="2593396" y="2274467"/>
                  </a:cubicBezTo>
                  <a:cubicBezTo>
                    <a:pt x="2614351" y="2310662"/>
                    <a:pt x="2642926" y="2343047"/>
                    <a:pt x="2648641" y="2385910"/>
                  </a:cubicBezTo>
                  <a:cubicBezTo>
                    <a:pt x="2077141" y="2386862"/>
                    <a:pt x="1507546" y="2386862"/>
                    <a:pt x="936998" y="2386862"/>
                  </a:cubicBezTo>
                  <a:close/>
                </a:path>
              </a:pathLst>
            </a:custGeom>
            <a:grpFill/>
            <a:ln w="9525"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DC27EE6A-4B98-1113-932D-AD96F501D4E9}"/>
                </a:ext>
              </a:extLst>
            </p:cNvPr>
            <p:cNvSpPr/>
            <p:nvPr/>
          </p:nvSpPr>
          <p:spPr>
            <a:xfrm>
              <a:off x="-2501800" y="2313598"/>
              <a:ext cx="1892906" cy="1076695"/>
            </a:xfrm>
            <a:custGeom>
              <a:avLst/>
              <a:gdLst>
                <a:gd name="connsiteX0" fmla="*/ 178018 w 1892906"/>
                <a:gd name="connsiteY0" fmla="*/ 1076695 h 1076695"/>
                <a:gd name="connsiteX1" fmla="*/ 11330 w 1892906"/>
                <a:gd name="connsiteY1" fmla="*/ 769037 h 1076695"/>
                <a:gd name="connsiteX2" fmla="*/ 27523 w 1892906"/>
                <a:gd name="connsiteY2" fmla="*/ 705220 h 1076695"/>
                <a:gd name="connsiteX3" fmla="*/ 1228625 w 1892906"/>
                <a:gd name="connsiteY3" fmla="*/ 10848 h 1076695"/>
                <a:gd name="connsiteX4" fmla="*/ 1284823 w 1892906"/>
                <a:gd name="connsiteY4" fmla="*/ 24183 h 1076695"/>
                <a:gd name="connsiteX5" fmla="*/ 1879183 w 1892906"/>
                <a:gd name="connsiteY5" fmla="*/ 1042405 h 1076695"/>
                <a:gd name="connsiteX6" fmla="*/ 1890613 w 1892906"/>
                <a:gd name="connsiteY6" fmla="*/ 1075743 h 1076695"/>
                <a:gd name="connsiteX7" fmla="*/ 178018 w 1892906"/>
                <a:gd name="connsiteY7" fmla="*/ 1076695 h 107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2906" h="1076695">
                  <a:moveTo>
                    <a:pt x="178018" y="1076695"/>
                  </a:moveTo>
                  <a:cubicBezTo>
                    <a:pt x="130393" y="970015"/>
                    <a:pt x="67528" y="870955"/>
                    <a:pt x="11330" y="769037"/>
                  </a:cubicBezTo>
                  <a:cubicBezTo>
                    <a:pt x="-5815" y="738558"/>
                    <a:pt x="-5815" y="724270"/>
                    <a:pt x="27523" y="705220"/>
                  </a:cubicBezTo>
                  <a:cubicBezTo>
                    <a:pt x="428525" y="475667"/>
                    <a:pt x="828575" y="243258"/>
                    <a:pt x="1228625" y="10848"/>
                  </a:cubicBezTo>
                  <a:cubicBezTo>
                    <a:pt x="1256248" y="-5345"/>
                    <a:pt x="1266725" y="-5345"/>
                    <a:pt x="1284823" y="24183"/>
                  </a:cubicBezTo>
                  <a:cubicBezTo>
                    <a:pt x="1481990" y="364225"/>
                    <a:pt x="1681063" y="703315"/>
                    <a:pt x="1879183" y="1042405"/>
                  </a:cubicBezTo>
                  <a:cubicBezTo>
                    <a:pt x="1884898" y="1052883"/>
                    <a:pt x="1898233" y="1061455"/>
                    <a:pt x="1890613" y="1075743"/>
                  </a:cubicBezTo>
                  <a:cubicBezTo>
                    <a:pt x="1319113" y="1076695"/>
                    <a:pt x="748565" y="1076695"/>
                    <a:pt x="178018" y="1076695"/>
                  </a:cubicBezTo>
                  <a:close/>
                </a:path>
              </a:pathLst>
            </a:custGeom>
            <a:grpFill/>
            <a:ln w="9525" cap="flat">
              <a:noFill/>
              <a:prstDash val="solid"/>
              <a:miter/>
            </a:ln>
          </p:spPr>
          <p:txBody>
            <a:bodyPr rtlCol="0" anchor="ctr"/>
            <a:lstStyle/>
            <a:p>
              <a:endParaRPr lang="en-IN"/>
            </a:p>
          </p:txBody>
        </p:sp>
      </p:grpSp>
    </p:spTree>
    <p:extLst>
      <p:ext uri="{BB962C8B-B14F-4D97-AF65-F5344CB8AC3E}">
        <p14:creationId xmlns:p14="http://schemas.microsoft.com/office/powerpoint/2010/main" val="157097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05F450-CCFE-393E-7CA8-AB1495276442}"/>
              </a:ext>
            </a:extLst>
          </p:cNvPr>
          <p:cNvSpPr txBox="1"/>
          <p:nvPr/>
        </p:nvSpPr>
        <p:spPr>
          <a:xfrm>
            <a:off x="1189703" y="1622323"/>
            <a:ext cx="9556955" cy="769441"/>
          </a:xfrm>
          <a:prstGeom prst="rect">
            <a:avLst/>
          </a:prstGeom>
          <a:solidFill>
            <a:schemeClr val="bg1">
              <a:lumMod val="85000"/>
            </a:schemeClr>
          </a:solidFill>
        </p:spPr>
        <p:txBody>
          <a:bodyPr wrap="square" rtlCol="0">
            <a:spAutoFit/>
          </a:bodyPr>
          <a:lstStyle/>
          <a:p>
            <a:pPr algn="ctr"/>
            <a:r>
              <a:rPr lang="en-IN" sz="4400" b="1" u="sng" dirty="0"/>
              <a:t>Final Dashboard</a:t>
            </a:r>
          </a:p>
        </p:txBody>
      </p:sp>
      <p:grpSp>
        <p:nvGrpSpPr>
          <p:cNvPr id="4" name="Group 3">
            <a:extLst>
              <a:ext uri="{FF2B5EF4-FFF2-40B4-BE49-F238E27FC236}">
                <a16:creationId xmlns:a16="http://schemas.microsoft.com/office/drawing/2014/main" id="{A57885A4-D269-6C54-B1A1-4B57602088D6}"/>
              </a:ext>
            </a:extLst>
          </p:cNvPr>
          <p:cNvGrpSpPr/>
          <p:nvPr/>
        </p:nvGrpSpPr>
        <p:grpSpPr>
          <a:xfrm>
            <a:off x="10019071" y="5501147"/>
            <a:ext cx="1893137" cy="1042219"/>
            <a:chOff x="-2501800" y="-349591"/>
            <a:chExt cx="6398553" cy="3739885"/>
          </a:xfrm>
          <a:solidFill>
            <a:schemeClr val="bg1"/>
          </a:solidFill>
        </p:grpSpPr>
        <p:sp>
          <p:nvSpPr>
            <p:cNvPr id="5" name="Freeform: Shape 4">
              <a:extLst>
                <a:ext uri="{FF2B5EF4-FFF2-40B4-BE49-F238E27FC236}">
                  <a16:creationId xmlns:a16="http://schemas.microsoft.com/office/drawing/2014/main" id="{A9265497-CAF1-1084-9A7F-F9FF1DC61D14}"/>
                </a:ext>
              </a:extLst>
            </p:cNvPr>
            <p:cNvSpPr/>
            <p:nvPr/>
          </p:nvSpPr>
          <p:spPr>
            <a:xfrm>
              <a:off x="470908" y="-349591"/>
              <a:ext cx="3425845" cy="3739885"/>
            </a:xfrm>
            <a:custGeom>
              <a:avLst/>
              <a:gdLst>
                <a:gd name="connsiteX0" fmla="*/ 1711587 w 3425845"/>
                <a:gd name="connsiteY0" fmla="*/ 3739885 h 3739885"/>
                <a:gd name="connsiteX1" fmla="*/ 1423932 w 3425845"/>
                <a:gd name="connsiteY1" fmla="*/ 3233155 h 3739885"/>
                <a:gd name="connsiteX2" fmla="*/ 11374 w 3425845"/>
                <a:gd name="connsiteY2" fmla="*/ 775705 h 3739885"/>
                <a:gd name="connsiteX3" fmla="*/ 25662 w 3425845"/>
                <a:gd name="connsiteY3" fmla="*/ 715697 h 3739885"/>
                <a:gd name="connsiteX4" fmla="*/ 1228669 w 3425845"/>
                <a:gd name="connsiteY4" fmla="*/ 10847 h 3739885"/>
                <a:gd name="connsiteX5" fmla="*/ 1284867 w 3425845"/>
                <a:gd name="connsiteY5" fmla="*/ 24182 h 3739885"/>
                <a:gd name="connsiteX6" fmla="*/ 3327027 w 3425845"/>
                <a:gd name="connsiteY6" fmla="*/ 3557958 h 3739885"/>
                <a:gd name="connsiteX7" fmla="*/ 3417514 w 3425845"/>
                <a:gd name="connsiteY7" fmla="*/ 3714168 h 3739885"/>
                <a:gd name="connsiteX8" fmla="*/ 3423229 w 3425845"/>
                <a:gd name="connsiteY8" fmla="*/ 3739885 h 3739885"/>
                <a:gd name="connsiteX9" fmla="*/ 1711587 w 3425845"/>
                <a:gd name="connsiteY9" fmla="*/ 3739885 h 37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5845" h="3739885">
                  <a:moveTo>
                    <a:pt x="1711587" y="3739885"/>
                  </a:moveTo>
                  <a:cubicBezTo>
                    <a:pt x="1615384" y="3571293"/>
                    <a:pt x="1520134" y="3401748"/>
                    <a:pt x="1423932" y="3233155"/>
                  </a:cubicBezTo>
                  <a:cubicBezTo>
                    <a:pt x="953397" y="2414005"/>
                    <a:pt x="482862" y="1594855"/>
                    <a:pt x="11374" y="775705"/>
                  </a:cubicBezTo>
                  <a:cubicBezTo>
                    <a:pt x="-4818" y="747130"/>
                    <a:pt x="-6723" y="733795"/>
                    <a:pt x="25662" y="715697"/>
                  </a:cubicBezTo>
                  <a:cubicBezTo>
                    <a:pt x="427617" y="482335"/>
                    <a:pt x="827667" y="247067"/>
                    <a:pt x="1228669" y="10847"/>
                  </a:cubicBezTo>
                  <a:cubicBezTo>
                    <a:pt x="1256292" y="-5345"/>
                    <a:pt x="1267722" y="-5345"/>
                    <a:pt x="1284867" y="24182"/>
                  </a:cubicBezTo>
                  <a:cubicBezTo>
                    <a:pt x="1964952" y="1202425"/>
                    <a:pt x="2645989" y="2379715"/>
                    <a:pt x="3327027" y="3557958"/>
                  </a:cubicBezTo>
                  <a:cubicBezTo>
                    <a:pt x="3357507" y="3610345"/>
                    <a:pt x="3387034" y="3661780"/>
                    <a:pt x="3417514" y="3714168"/>
                  </a:cubicBezTo>
                  <a:cubicBezTo>
                    <a:pt x="3422277" y="3721788"/>
                    <a:pt x="3429897" y="3729408"/>
                    <a:pt x="3423229" y="3739885"/>
                  </a:cubicBezTo>
                  <a:cubicBezTo>
                    <a:pt x="2852682" y="3739885"/>
                    <a:pt x="2282134" y="3739885"/>
                    <a:pt x="1711587" y="3739885"/>
                  </a:cubicBezTo>
                  <a:close/>
                </a:path>
              </a:pathLst>
            </a:custGeom>
            <a:grpFill/>
            <a:ln w="9525" cap="flat">
              <a:no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0710D8DD-9D56-B978-ADBE-B0483A583BDF}"/>
                </a:ext>
              </a:extLst>
            </p:cNvPr>
            <p:cNvSpPr/>
            <p:nvPr/>
          </p:nvSpPr>
          <p:spPr>
            <a:xfrm>
              <a:off x="-1007165" y="1003430"/>
              <a:ext cx="2648640" cy="2386862"/>
            </a:xfrm>
            <a:custGeom>
              <a:avLst/>
              <a:gdLst>
                <a:gd name="connsiteX0" fmla="*/ 936998 w 2648640"/>
                <a:gd name="connsiteY0" fmla="*/ 2386862 h 2386862"/>
                <a:gd name="connsiteX1" fmla="*/ 689348 w 2648640"/>
                <a:gd name="connsiteY1" fmla="*/ 1944902 h 2386862"/>
                <a:gd name="connsiteX2" fmla="*/ 10216 w 2648640"/>
                <a:gd name="connsiteY2" fmla="*/ 755230 h 2386862"/>
                <a:gd name="connsiteX3" fmla="*/ 26408 w 2648640"/>
                <a:gd name="connsiteY3" fmla="*/ 699985 h 2386862"/>
                <a:gd name="connsiteX4" fmla="*/ 1248466 w 2648640"/>
                <a:gd name="connsiteY4" fmla="*/ 9422 h 2386862"/>
                <a:gd name="connsiteX5" fmla="*/ 1307521 w 2648640"/>
                <a:gd name="connsiteY5" fmla="*/ 29425 h 2386862"/>
                <a:gd name="connsiteX6" fmla="*/ 2593396 w 2648640"/>
                <a:gd name="connsiteY6" fmla="*/ 2274467 h 2386862"/>
                <a:gd name="connsiteX7" fmla="*/ 2648641 w 2648640"/>
                <a:gd name="connsiteY7" fmla="*/ 2385910 h 2386862"/>
                <a:gd name="connsiteX8" fmla="*/ 936998 w 2648640"/>
                <a:gd name="connsiteY8" fmla="*/ 2386862 h 2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8640" h="2386862">
                  <a:moveTo>
                    <a:pt x="936998" y="2386862"/>
                  </a:moveTo>
                  <a:cubicBezTo>
                    <a:pt x="854131" y="2239225"/>
                    <a:pt x="773168" y="2091587"/>
                    <a:pt x="689348" y="1944902"/>
                  </a:cubicBezTo>
                  <a:cubicBezTo>
                    <a:pt x="463606" y="1547710"/>
                    <a:pt x="237863" y="1151470"/>
                    <a:pt x="10216" y="755230"/>
                  </a:cubicBezTo>
                  <a:cubicBezTo>
                    <a:pt x="-6929" y="725702"/>
                    <a:pt x="-3119" y="716177"/>
                    <a:pt x="26408" y="699985"/>
                  </a:cubicBezTo>
                  <a:cubicBezTo>
                    <a:pt x="434078" y="471385"/>
                    <a:pt x="841748" y="240880"/>
                    <a:pt x="1248466" y="9422"/>
                  </a:cubicBezTo>
                  <a:cubicBezTo>
                    <a:pt x="1283708" y="-10581"/>
                    <a:pt x="1292281" y="3707"/>
                    <a:pt x="1307521" y="29425"/>
                  </a:cubicBezTo>
                  <a:cubicBezTo>
                    <a:pt x="1736146" y="778090"/>
                    <a:pt x="2165723" y="1525802"/>
                    <a:pt x="2593396" y="2274467"/>
                  </a:cubicBezTo>
                  <a:cubicBezTo>
                    <a:pt x="2614351" y="2310662"/>
                    <a:pt x="2642926" y="2343047"/>
                    <a:pt x="2648641" y="2385910"/>
                  </a:cubicBezTo>
                  <a:cubicBezTo>
                    <a:pt x="2077141" y="2386862"/>
                    <a:pt x="1507546" y="2386862"/>
                    <a:pt x="936998" y="2386862"/>
                  </a:cubicBezTo>
                  <a:close/>
                </a:path>
              </a:pathLst>
            </a:custGeom>
            <a:grpFill/>
            <a:ln w="9525" cap="flat">
              <a:no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F81E1622-695E-9F4F-C77A-23F3996E25D3}"/>
                </a:ext>
              </a:extLst>
            </p:cNvPr>
            <p:cNvSpPr/>
            <p:nvPr/>
          </p:nvSpPr>
          <p:spPr>
            <a:xfrm>
              <a:off x="-2501800" y="2313598"/>
              <a:ext cx="1892906" cy="1076695"/>
            </a:xfrm>
            <a:custGeom>
              <a:avLst/>
              <a:gdLst>
                <a:gd name="connsiteX0" fmla="*/ 178018 w 1892906"/>
                <a:gd name="connsiteY0" fmla="*/ 1076695 h 1076695"/>
                <a:gd name="connsiteX1" fmla="*/ 11330 w 1892906"/>
                <a:gd name="connsiteY1" fmla="*/ 769037 h 1076695"/>
                <a:gd name="connsiteX2" fmla="*/ 27523 w 1892906"/>
                <a:gd name="connsiteY2" fmla="*/ 705220 h 1076695"/>
                <a:gd name="connsiteX3" fmla="*/ 1228625 w 1892906"/>
                <a:gd name="connsiteY3" fmla="*/ 10848 h 1076695"/>
                <a:gd name="connsiteX4" fmla="*/ 1284823 w 1892906"/>
                <a:gd name="connsiteY4" fmla="*/ 24183 h 1076695"/>
                <a:gd name="connsiteX5" fmla="*/ 1879183 w 1892906"/>
                <a:gd name="connsiteY5" fmla="*/ 1042405 h 1076695"/>
                <a:gd name="connsiteX6" fmla="*/ 1890613 w 1892906"/>
                <a:gd name="connsiteY6" fmla="*/ 1075743 h 1076695"/>
                <a:gd name="connsiteX7" fmla="*/ 178018 w 1892906"/>
                <a:gd name="connsiteY7" fmla="*/ 1076695 h 107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2906" h="1076695">
                  <a:moveTo>
                    <a:pt x="178018" y="1076695"/>
                  </a:moveTo>
                  <a:cubicBezTo>
                    <a:pt x="130393" y="970015"/>
                    <a:pt x="67528" y="870955"/>
                    <a:pt x="11330" y="769037"/>
                  </a:cubicBezTo>
                  <a:cubicBezTo>
                    <a:pt x="-5815" y="738558"/>
                    <a:pt x="-5815" y="724270"/>
                    <a:pt x="27523" y="705220"/>
                  </a:cubicBezTo>
                  <a:cubicBezTo>
                    <a:pt x="428525" y="475667"/>
                    <a:pt x="828575" y="243258"/>
                    <a:pt x="1228625" y="10848"/>
                  </a:cubicBezTo>
                  <a:cubicBezTo>
                    <a:pt x="1256248" y="-5345"/>
                    <a:pt x="1266725" y="-5345"/>
                    <a:pt x="1284823" y="24183"/>
                  </a:cubicBezTo>
                  <a:cubicBezTo>
                    <a:pt x="1481990" y="364225"/>
                    <a:pt x="1681063" y="703315"/>
                    <a:pt x="1879183" y="1042405"/>
                  </a:cubicBezTo>
                  <a:cubicBezTo>
                    <a:pt x="1884898" y="1052883"/>
                    <a:pt x="1898233" y="1061455"/>
                    <a:pt x="1890613" y="1075743"/>
                  </a:cubicBezTo>
                  <a:cubicBezTo>
                    <a:pt x="1319113" y="1076695"/>
                    <a:pt x="748565" y="1076695"/>
                    <a:pt x="178018" y="1076695"/>
                  </a:cubicBezTo>
                  <a:close/>
                </a:path>
              </a:pathLst>
            </a:custGeom>
            <a:grpFill/>
            <a:ln w="9525" cap="flat">
              <a:noFill/>
              <a:prstDash val="solid"/>
              <a:miter/>
            </a:ln>
          </p:spPr>
          <p:txBody>
            <a:bodyPr rtlCol="0" anchor="ctr"/>
            <a:lstStyle/>
            <a:p>
              <a:endParaRPr lang="en-IN"/>
            </a:p>
          </p:txBody>
        </p:sp>
      </p:grpSp>
    </p:spTree>
    <p:extLst>
      <p:ext uri="{BB962C8B-B14F-4D97-AF65-F5344CB8AC3E}">
        <p14:creationId xmlns:p14="http://schemas.microsoft.com/office/powerpoint/2010/main" val="3295701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CDA0CD-4FEA-429C-0C8E-4F2137CFF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66"/>
            <a:ext cx="12192000" cy="6844467"/>
          </a:xfrm>
          <a:prstGeom prst="rect">
            <a:avLst/>
          </a:prstGeom>
        </p:spPr>
      </p:pic>
    </p:spTree>
    <p:extLst>
      <p:ext uri="{BB962C8B-B14F-4D97-AF65-F5344CB8AC3E}">
        <p14:creationId xmlns:p14="http://schemas.microsoft.com/office/powerpoint/2010/main" val="2166309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37ABAC-92B7-3788-464A-1B9F420C2D45}"/>
              </a:ext>
            </a:extLst>
          </p:cNvPr>
          <p:cNvSpPr txBox="1"/>
          <p:nvPr/>
        </p:nvSpPr>
        <p:spPr>
          <a:xfrm>
            <a:off x="44673" y="0"/>
            <a:ext cx="12147327" cy="769441"/>
          </a:xfrm>
          <a:prstGeom prst="rect">
            <a:avLst/>
          </a:prstGeom>
          <a:solidFill>
            <a:schemeClr val="bg1">
              <a:lumMod val="85000"/>
            </a:schemeClr>
          </a:solidFill>
        </p:spPr>
        <p:txBody>
          <a:bodyPr wrap="square" rtlCol="0">
            <a:spAutoFit/>
          </a:bodyPr>
          <a:lstStyle/>
          <a:p>
            <a:pPr algn="ctr"/>
            <a:r>
              <a:rPr lang="en-IN" sz="4400" b="1" u="sng" dirty="0"/>
              <a:t>Conclusion</a:t>
            </a:r>
          </a:p>
        </p:txBody>
      </p:sp>
      <p:sp>
        <p:nvSpPr>
          <p:cNvPr id="4" name="TextBox 3">
            <a:extLst>
              <a:ext uri="{FF2B5EF4-FFF2-40B4-BE49-F238E27FC236}">
                <a16:creationId xmlns:a16="http://schemas.microsoft.com/office/drawing/2014/main" id="{712279EC-5F19-70EC-6C90-4BDE935A5750}"/>
              </a:ext>
            </a:extLst>
          </p:cNvPr>
          <p:cNvSpPr txBox="1"/>
          <p:nvPr/>
        </p:nvSpPr>
        <p:spPr>
          <a:xfrm>
            <a:off x="4906297" y="1130710"/>
            <a:ext cx="7089058" cy="5016758"/>
          </a:xfrm>
          <a:prstGeom prst="rect">
            <a:avLst/>
          </a:prstGeom>
          <a:noFill/>
        </p:spPr>
        <p:txBody>
          <a:bodyPr wrap="square" rtlCol="0">
            <a:spAutoFit/>
          </a:bodyPr>
          <a:lstStyle/>
          <a:p>
            <a:r>
              <a:rPr lang="en-US" sz="2000" dirty="0"/>
              <a:t>The analysis of the Adidas sales dataset reveals several key insights. A particular retailer significantly outperformed others in total sales, suggesting best practices that could be replicated elsewhere. The average operating margin indicates overall profitability and effective cost management. Certain product categories, like Women's Athletic Footwear, have generated substantial revenue, highlighting their popularity. Geographic analysis shows that cities like New York are strong markets, and the Northeast region, in particular, has notable operating profits. Different sales methods contribute variably to total sales, emphasizing the importance of optimizing sales strategies. Additionally, the average price per unit offers a benchmark for pricing across products. These insights collectively provide valuable guidance for strategic decision-making to enhance Adidas's sales performance and market presence.</a:t>
            </a:r>
            <a:endParaRPr lang="en-IN" sz="2000" dirty="0"/>
          </a:p>
        </p:txBody>
      </p:sp>
      <p:grpSp>
        <p:nvGrpSpPr>
          <p:cNvPr id="5" name="Group 4">
            <a:extLst>
              <a:ext uri="{FF2B5EF4-FFF2-40B4-BE49-F238E27FC236}">
                <a16:creationId xmlns:a16="http://schemas.microsoft.com/office/drawing/2014/main" id="{1F548799-F588-1AD9-433B-7B489F4685AB}"/>
              </a:ext>
            </a:extLst>
          </p:cNvPr>
          <p:cNvGrpSpPr/>
          <p:nvPr/>
        </p:nvGrpSpPr>
        <p:grpSpPr>
          <a:xfrm>
            <a:off x="0" y="5815781"/>
            <a:ext cx="1893137" cy="1042219"/>
            <a:chOff x="-2501800" y="-349591"/>
            <a:chExt cx="6398553" cy="3739885"/>
          </a:xfrm>
          <a:solidFill>
            <a:schemeClr val="bg1"/>
          </a:solidFill>
        </p:grpSpPr>
        <p:sp>
          <p:nvSpPr>
            <p:cNvPr id="6" name="Freeform: Shape 5">
              <a:extLst>
                <a:ext uri="{FF2B5EF4-FFF2-40B4-BE49-F238E27FC236}">
                  <a16:creationId xmlns:a16="http://schemas.microsoft.com/office/drawing/2014/main" id="{EB286EA4-07EB-67C7-A9F0-C08E0A2A054B}"/>
                </a:ext>
              </a:extLst>
            </p:cNvPr>
            <p:cNvSpPr/>
            <p:nvPr/>
          </p:nvSpPr>
          <p:spPr>
            <a:xfrm>
              <a:off x="470908" y="-349591"/>
              <a:ext cx="3425845" cy="3739885"/>
            </a:xfrm>
            <a:custGeom>
              <a:avLst/>
              <a:gdLst>
                <a:gd name="connsiteX0" fmla="*/ 1711587 w 3425845"/>
                <a:gd name="connsiteY0" fmla="*/ 3739885 h 3739885"/>
                <a:gd name="connsiteX1" fmla="*/ 1423932 w 3425845"/>
                <a:gd name="connsiteY1" fmla="*/ 3233155 h 3739885"/>
                <a:gd name="connsiteX2" fmla="*/ 11374 w 3425845"/>
                <a:gd name="connsiteY2" fmla="*/ 775705 h 3739885"/>
                <a:gd name="connsiteX3" fmla="*/ 25662 w 3425845"/>
                <a:gd name="connsiteY3" fmla="*/ 715697 h 3739885"/>
                <a:gd name="connsiteX4" fmla="*/ 1228669 w 3425845"/>
                <a:gd name="connsiteY4" fmla="*/ 10847 h 3739885"/>
                <a:gd name="connsiteX5" fmla="*/ 1284867 w 3425845"/>
                <a:gd name="connsiteY5" fmla="*/ 24182 h 3739885"/>
                <a:gd name="connsiteX6" fmla="*/ 3327027 w 3425845"/>
                <a:gd name="connsiteY6" fmla="*/ 3557958 h 3739885"/>
                <a:gd name="connsiteX7" fmla="*/ 3417514 w 3425845"/>
                <a:gd name="connsiteY7" fmla="*/ 3714168 h 3739885"/>
                <a:gd name="connsiteX8" fmla="*/ 3423229 w 3425845"/>
                <a:gd name="connsiteY8" fmla="*/ 3739885 h 3739885"/>
                <a:gd name="connsiteX9" fmla="*/ 1711587 w 3425845"/>
                <a:gd name="connsiteY9" fmla="*/ 3739885 h 37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5845" h="3739885">
                  <a:moveTo>
                    <a:pt x="1711587" y="3739885"/>
                  </a:moveTo>
                  <a:cubicBezTo>
                    <a:pt x="1615384" y="3571293"/>
                    <a:pt x="1520134" y="3401748"/>
                    <a:pt x="1423932" y="3233155"/>
                  </a:cubicBezTo>
                  <a:cubicBezTo>
                    <a:pt x="953397" y="2414005"/>
                    <a:pt x="482862" y="1594855"/>
                    <a:pt x="11374" y="775705"/>
                  </a:cubicBezTo>
                  <a:cubicBezTo>
                    <a:pt x="-4818" y="747130"/>
                    <a:pt x="-6723" y="733795"/>
                    <a:pt x="25662" y="715697"/>
                  </a:cubicBezTo>
                  <a:cubicBezTo>
                    <a:pt x="427617" y="482335"/>
                    <a:pt x="827667" y="247067"/>
                    <a:pt x="1228669" y="10847"/>
                  </a:cubicBezTo>
                  <a:cubicBezTo>
                    <a:pt x="1256292" y="-5345"/>
                    <a:pt x="1267722" y="-5345"/>
                    <a:pt x="1284867" y="24182"/>
                  </a:cubicBezTo>
                  <a:cubicBezTo>
                    <a:pt x="1964952" y="1202425"/>
                    <a:pt x="2645989" y="2379715"/>
                    <a:pt x="3327027" y="3557958"/>
                  </a:cubicBezTo>
                  <a:cubicBezTo>
                    <a:pt x="3357507" y="3610345"/>
                    <a:pt x="3387034" y="3661780"/>
                    <a:pt x="3417514" y="3714168"/>
                  </a:cubicBezTo>
                  <a:cubicBezTo>
                    <a:pt x="3422277" y="3721788"/>
                    <a:pt x="3429897" y="3729408"/>
                    <a:pt x="3423229" y="3739885"/>
                  </a:cubicBezTo>
                  <a:cubicBezTo>
                    <a:pt x="2852682" y="3739885"/>
                    <a:pt x="2282134" y="3739885"/>
                    <a:pt x="1711587" y="3739885"/>
                  </a:cubicBezTo>
                  <a:close/>
                </a:path>
              </a:pathLst>
            </a:custGeom>
            <a:grpFill/>
            <a:ln w="9525" cap="flat">
              <a:noFill/>
              <a:prstDash val="solid"/>
              <a:miter/>
            </a:ln>
          </p:spPr>
          <p:txBody>
            <a:bodyPr rtlCol="0" anchor="ctr"/>
            <a:lstStyle/>
            <a:p>
              <a:endParaRPr lang="en-IN" dirty="0"/>
            </a:p>
          </p:txBody>
        </p:sp>
        <p:sp>
          <p:nvSpPr>
            <p:cNvPr id="7" name="Freeform: Shape 6">
              <a:extLst>
                <a:ext uri="{FF2B5EF4-FFF2-40B4-BE49-F238E27FC236}">
                  <a16:creationId xmlns:a16="http://schemas.microsoft.com/office/drawing/2014/main" id="{99DEF0BF-E1EF-B8B7-E8AB-0C1B0EB54BB1}"/>
                </a:ext>
              </a:extLst>
            </p:cNvPr>
            <p:cNvSpPr/>
            <p:nvPr/>
          </p:nvSpPr>
          <p:spPr>
            <a:xfrm>
              <a:off x="-1007165" y="1003430"/>
              <a:ext cx="2648640" cy="2386862"/>
            </a:xfrm>
            <a:custGeom>
              <a:avLst/>
              <a:gdLst>
                <a:gd name="connsiteX0" fmla="*/ 936998 w 2648640"/>
                <a:gd name="connsiteY0" fmla="*/ 2386862 h 2386862"/>
                <a:gd name="connsiteX1" fmla="*/ 689348 w 2648640"/>
                <a:gd name="connsiteY1" fmla="*/ 1944902 h 2386862"/>
                <a:gd name="connsiteX2" fmla="*/ 10216 w 2648640"/>
                <a:gd name="connsiteY2" fmla="*/ 755230 h 2386862"/>
                <a:gd name="connsiteX3" fmla="*/ 26408 w 2648640"/>
                <a:gd name="connsiteY3" fmla="*/ 699985 h 2386862"/>
                <a:gd name="connsiteX4" fmla="*/ 1248466 w 2648640"/>
                <a:gd name="connsiteY4" fmla="*/ 9422 h 2386862"/>
                <a:gd name="connsiteX5" fmla="*/ 1307521 w 2648640"/>
                <a:gd name="connsiteY5" fmla="*/ 29425 h 2386862"/>
                <a:gd name="connsiteX6" fmla="*/ 2593396 w 2648640"/>
                <a:gd name="connsiteY6" fmla="*/ 2274467 h 2386862"/>
                <a:gd name="connsiteX7" fmla="*/ 2648641 w 2648640"/>
                <a:gd name="connsiteY7" fmla="*/ 2385910 h 2386862"/>
                <a:gd name="connsiteX8" fmla="*/ 936998 w 2648640"/>
                <a:gd name="connsiteY8" fmla="*/ 2386862 h 2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8640" h="2386862">
                  <a:moveTo>
                    <a:pt x="936998" y="2386862"/>
                  </a:moveTo>
                  <a:cubicBezTo>
                    <a:pt x="854131" y="2239225"/>
                    <a:pt x="773168" y="2091587"/>
                    <a:pt x="689348" y="1944902"/>
                  </a:cubicBezTo>
                  <a:cubicBezTo>
                    <a:pt x="463606" y="1547710"/>
                    <a:pt x="237863" y="1151470"/>
                    <a:pt x="10216" y="755230"/>
                  </a:cubicBezTo>
                  <a:cubicBezTo>
                    <a:pt x="-6929" y="725702"/>
                    <a:pt x="-3119" y="716177"/>
                    <a:pt x="26408" y="699985"/>
                  </a:cubicBezTo>
                  <a:cubicBezTo>
                    <a:pt x="434078" y="471385"/>
                    <a:pt x="841748" y="240880"/>
                    <a:pt x="1248466" y="9422"/>
                  </a:cubicBezTo>
                  <a:cubicBezTo>
                    <a:pt x="1283708" y="-10581"/>
                    <a:pt x="1292281" y="3707"/>
                    <a:pt x="1307521" y="29425"/>
                  </a:cubicBezTo>
                  <a:cubicBezTo>
                    <a:pt x="1736146" y="778090"/>
                    <a:pt x="2165723" y="1525802"/>
                    <a:pt x="2593396" y="2274467"/>
                  </a:cubicBezTo>
                  <a:cubicBezTo>
                    <a:pt x="2614351" y="2310662"/>
                    <a:pt x="2642926" y="2343047"/>
                    <a:pt x="2648641" y="2385910"/>
                  </a:cubicBezTo>
                  <a:cubicBezTo>
                    <a:pt x="2077141" y="2386862"/>
                    <a:pt x="1507546" y="2386862"/>
                    <a:pt x="936998" y="2386862"/>
                  </a:cubicBezTo>
                  <a:close/>
                </a:path>
              </a:pathLst>
            </a:custGeom>
            <a:grpFill/>
            <a:ln w="9525"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E17D0751-736E-3EDE-9B90-1E0B53EA5C4D}"/>
                </a:ext>
              </a:extLst>
            </p:cNvPr>
            <p:cNvSpPr/>
            <p:nvPr/>
          </p:nvSpPr>
          <p:spPr>
            <a:xfrm>
              <a:off x="-2501800" y="2313598"/>
              <a:ext cx="1892906" cy="1076695"/>
            </a:xfrm>
            <a:custGeom>
              <a:avLst/>
              <a:gdLst>
                <a:gd name="connsiteX0" fmla="*/ 178018 w 1892906"/>
                <a:gd name="connsiteY0" fmla="*/ 1076695 h 1076695"/>
                <a:gd name="connsiteX1" fmla="*/ 11330 w 1892906"/>
                <a:gd name="connsiteY1" fmla="*/ 769037 h 1076695"/>
                <a:gd name="connsiteX2" fmla="*/ 27523 w 1892906"/>
                <a:gd name="connsiteY2" fmla="*/ 705220 h 1076695"/>
                <a:gd name="connsiteX3" fmla="*/ 1228625 w 1892906"/>
                <a:gd name="connsiteY3" fmla="*/ 10848 h 1076695"/>
                <a:gd name="connsiteX4" fmla="*/ 1284823 w 1892906"/>
                <a:gd name="connsiteY4" fmla="*/ 24183 h 1076695"/>
                <a:gd name="connsiteX5" fmla="*/ 1879183 w 1892906"/>
                <a:gd name="connsiteY5" fmla="*/ 1042405 h 1076695"/>
                <a:gd name="connsiteX6" fmla="*/ 1890613 w 1892906"/>
                <a:gd name="connsiteY6" fmla="*/ 1075743 h 1076695"/>
                <a:gd name="connsiteX7" fmla="*/ 178018 w 1892906"/>
                <a:gd name="connsiteY7" fmla="*/ 1076695 h 107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2906" h="1076695">
                  <a:moveTo>
                    <a:pt x="178018" y="1076695"/>
                  </a:moveTo>
                  <a:cubicBezTo>
                    <a:pt x="130393" y="970015"/>
                    <a:pt x="67528" y="870955"/>
                    <a:pt x="11330" y="769037"/>
                  </a:cubicBezTo>
                  <a:cubicBezTo>
                    <a:pt x="-5815" y="738558"/>
                    <a:pt x="-5815" y="724270"/>
                    <a:pt x="27523" y="705220"/>
                  </a:cubicBezTo>
                  <a:cubicBezTo>
                    <a:pt x="428525" y="475667"/>
                    <a:pt x="828575" y="243258"/>
                    <a:pt x="1228625" y="10848"/>
                  </a:cubicBezTo>
                  <a:cubicBezTo>
                    <a:pt x="1256248" y="-5345"/>
                    <a:pt x="1266725" y="-5345"/>
                    <a:pt x="1284823" y="24183"/>
                  </a:cubicBezTo>
                  <a:cubicBezTo>
                    <a:pt x="1481990" y="364225"/>
                    <a:pt x="1681063" y="703315"/>
                    <a:pt x="1879183" y="1042405"/>
                  </a:cubicBezTo>
                  <a:cubicBezTo>
                    <a:pt x="1884898" y="1052883"/>
                    <a:pt x="1898233" y="1061455"/>
                    <a:pt x="1890613" y="1075743"/>
                  </a:cubicBezTo>
                  <a:cubicBezTo>
                    <a:pt x="1319113" y="1076695"/>
                    <a:pt x="748565" y="1076695"/>
                    <a:pt x="178018" y="1076695"/>
                  </a:cubicBezTo>
                  <a:close/>
                </a:path>
              </a:pathLst>
            </a:custGeom>
            <a:grpFill/>
            <a:ln w="9525" cap="flat">
              <a:noFill/>
              <a:prstDash val="solid"/>
              <a:miter/>
            </a:ln>
          </p:spPr>
          <p:txBody>
            <a:bodyPr rtlCol="0" anchor="ctr"/>
            <a:lstStyle/>
            <a:p>
              <a:endParaRPr lang="en-IN"/>
            </a:p>
          </p:txBody>
        </p:sp>
      </p:grpSp>
    </p:spTree>
    <p:extLst>
      <p:ext uri="{BB962C8B-B14F-4D97-AF65-F5344CB8AC3E}">
        <p14:creationId xmlns:p14="http://schemas.microsoft.com/office/powerpoint/2010/main" val="828615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55A402A-832F-015D-0ABE-2CF23D43A04A}"/>
              </a:ext>
            </a:extLst>
          </p:cNvPr>
          <p:cNvGrpSpPr/>
          <p:nvPr/>
        </p:nvGrpSpPr>
        <p:grpSpPr>
          <a:xfrm>
            <a:off x="10176387" y="5721005"/>
            <a:ext cx="1893137" cy="1042219"/>
            <a:chOff x="-2501800" y="-349591"/>
            <a:chExt cx="6398553" cy="3739885"/>
          </a:xfrm>
          <a:solidFill>
            <a:schemeClr val="tx1">
              <a:lumMod val="95000"/>
              <a:lumOff val="5000"/>
            </a:schemeClr>
          </a:solidFill>
        </p:grpSpPr>
        <p:sp>
          <p:nvSpPr>
            <p:cNvPr id="3" name="Freeform: Shape 2">
              <a:extLst>
                <a:ext uri="{FF2B5EF4-FFF2-40B4-BE49-F238E27FC236}">
                  <a16:creationId xmlns:a16="http://schemas.microsoft.com/office/drawing/2014/main" id="{B9B21D9B-89FA-4766-3514-BD6B7999C91D}"/>
                </a:ext>
              </a:extLst>
            </p:cNvPr>
            <p:cNvSpPr/>
            <p:nvPr/>
          </p:nvSpPr>
          <p:spPr>
            <a:xfrm>
              <a:off x="470908" y="-349591"/>
              <a:ext cx="3425845" cy="3739885"/>
            </a:xfrm>
            <a:custGeom>
              <a:avLst/>
              <a:gdLst>
                <a:gd name="connsiteX0" fmla="*/ 1711587 w 3425845"/>
                <a:gd name="connsiteY0" fmla="*/ 3739885 h 3739885"/>
                <a:gd name="connsiteX1" fmla="*/ 1423932 w 3425845"/>
                <a:gd name="connsiteY1" fmla="*/ 3233155 h 3739885"/>
                <a:gd name="connsiteX2" fmla="*/ 11374 w 3425845"/>
                <a:gd name="connsiteY2" fmla="*/ 775705 h 3739885"/>
                <a:gd name="connsiteX3" fmla="*/ 25662 w 3425845"/>
                <a:gd name="connsiteY3" fmla="*/ 715697 h 3739885"/>
                <a:gd name="connsiteX4" fmla="*/ 1228669 w 3425845"/>
                <a:gd name="connsiteY4" fmla="*/ 10847 h 3739885"/>
                <a:gd name="connsiteX5" fmla="*/ 1284867 w 3425845"/>
                <a:gd name="connsiteY5" fmla="*/ 24182 h 3739885"/>
                <a:gd name="connsiteX6" fmla="*/ 3327027 w 3425845"/>
                <a:gd name="connsiteY6" fmla="*/ 3557958 h 3739885"/>
                <a:gd name="connsiteX7" fmla="*/ 3417514 w 3425845"/>
                <a:gd name="connsiteY7" fmla="*/ 3714168 h 3739885"/>
                <a:gd name="connsiteX8" fmla="*/ 3423229 w 3425845"/>
                <a:gd name="connsiteY8" fmla="*/ 3739885 h 3739885"/>
                <a:gd name="connsiteX9" fmla="*/ 1711587 w 3425845"/>
                <a:gd name="connsiteY9" fmla="*/ 3739885 h 37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5845" h="3739885">
                  <a:moveTo>
                    <a:pt x="1711587" y="3739885"/>
                  </a:moveTo>
                  <a:cubicBezTo>
                    <a:pt x="1615384" y="3571293"/>
                    <a:pt x="1520134" y="3401748"/>
                    <a:pt x="1423932" y="3233155"/>
                  </a:cubicBezTo>
                  <a:cubicBezTo>
                    <a:pt x="953397" y="2414005"/>
                    <a:pt x="482862" y="1594855"/>
                    <a:pt x="11374" y="775705"/>
                  </a:cubicBezTo>
                  <a:cubicBezTo>
                    <a:pt x="-4818" y="747130"/>
                    <a:pt x="-6723" y="733795"/>
                    <a:pt x="25662" y="715697"/>
                  </a:cubicBezTo>
                  <a:cubicBezTo>
                    <a:pt x="427617" y="482335"/>
                    <a:pt x="827667" y="247067"/>
                    <a:pt x="1228669" y="10847"/>
                  </a:cubicBezTo>
                  <a:cubicBezTo>
                    <a:pt x="1256292" y="-5345"/>
                    <a:pt x="1267722" y="-5345"/>
                    <a:pt x="1284867" y="24182"/>
                  </a:cubicBezTo>
                  <a:cubicBezTo>
                    <a:pt x="1964952" y="1202425"/>
                    <a:pt x="2645989" y="2379715"/>
                    <a:pt x="3327027" y="3557958"/>
                  </a:cubicBezTo>
                  <a:cubicBezTo>
                    <a:pt x="3357507" y="3610345"/>
                    <a:pt x="3387034" y="3661780"/>
                    <a:pt x="3417514" y="3714168"/>
                  </a:cubicBezTo>
                  <a:cubicBezTo>
                    <a:pt x="3422277" y="3721788"/>
                    <a:pt x="3429897" y="3729408"/>
                    <a:pt x="3423229" y="3739885"/>
                  </a:cubicBezTo>
                  <a:cubicBezTo>
                    <a:pt x="2852682" y="3739885"/>
                    <a:pt x="2282134" y="3739885"/>
                    <a:pt x="1711587" y="3739885"/>
                  </a:cubicBezTo>
                  <a:close/>
                </a:path>
              </a:pathLst>
            </a:custGeom>
            <a:grpFill/>
            <a:ln w="9525" cap="flat">
              <a:noFill/>
              <a:prstDash val="solid"/>
              <a:miter/>
            </a:ln>
          </p:spPr>
          <p:txBody>
            <a:bodyPr rtlCol="0" anchor="ctr"/>
            <a:lstStyle/>
            <a:p>
              <a:endParaRPr lang="en-IN"/>
            </a:p>
          </p:txBody>
        </p:sp>
        <p:sp>
          <p:nvSpPr>
            <p:cNvPr id="4" name="Freeform: Shape 3">
              <a:extLst>
                <a:ext uri="{FF2B5EF4-FFF2-40B4-BE49-F238E27FC236}">
                  <a16:creationId xmlns:a16="http://schemas.microsoft.com/office/drawing/2014/main" id="{17718109-E00A-376A-556A-9BEA56B6D89E}"/>
                </a:ext>
              </a:extLst>
            </p:cNvPr>
            <p:cNvSpPr/>
            <p:nvPr/>
          </p:nvSpPr>
          <p:spPr>
            <a:xfrm>
              <a:off x="-1007165" y="1003430"/>
              <a:ext cx="2648640" cy="2386862"/>
            </a:xfrm>
            <a:custGeom>
              <a:avLst/>
              <a:gdLst>
                <a:gd name="connsiteX0" fmla="*/ 936998 w 2648640"/>
                <a:gd name="connsiteY0" fmla="*/ 2386862 h 2386862"/>
                <a:gd name="connsiteX1" fmla="*/ 689348 w 2648640"/>
                <a:gd name="connsiteY1" fmla="*/ 1944902 h 2386862"/>
                <a:gd name="connsiteX2" fmla="*/ 10216 w 2648640"/>
                <a:gd name="connsiteY2" fmla="*/ 755230 h 2386862"/>
                <a:gd name="connsiteX3" fmla="*/ 26408 w 2648640"/>
                <a:gd name="connsiteY3" fmla="*/ 699985 h 2386862"/>
                <a:gd name="connsiteX4" fmla="*/ 1248466 w 2648640"/>
                <a:gd name="connsiteY4" fmla="*/ 9422 h 2386862"/>
                <a:gd name="connsiteX5" fmla="*/ 1307521 w 2648640"/>
                <a:gd name="connsiteY5" fmla="*/ 29425 h 2386862"/>
                <a:gd name="connsiteX6" fmla="*/ 2593396 w 2648640"/>
                <a:gd name="connsiteY6" fmla="*/ 2274467 h 2386862"/>
                <a:gd name="connsiteX7" fmla="*/ 2648641 w 2648640"/>
                <a:gd name="connsiteY7" fmla="*/ 2385910 h 2386862"/>
                <a:gd name="connsiteX8" fmla="*/ 936998 w 2648640"/>
                <a:gd name="connsiteY8" fmla="*/ 2386862 h 2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8640" h="2386862">
                  <a:moveTo>
                    <a:pt x="936998" y="2386862"/>
                  </a:moveTo>
                  <a:cubicBezTo>
                    <a:pt x="854131" y="2239225"/>
                    <a:pt x="773168" y="2091587"/>
                    <a:pt x="689348" y="1944902"/>
                  </a:cubicBezTo>
                  <a:cubicBezTo>
                    <a:pt x="463606" y="1547710"/>
                    <a:pt x="237863" y="1151470"/>
                    <a:pt x="10216" y="755230"/>
                  </a:cubicBezTo>
                  <a:cubicBezTo>
                    <a:pt x="-6929" y="725702"/>
                    <a:pt x="-3119" y="716177"/>
                    <a:pt x="26408" y="699985"/>
                  </a:cubicBezTo>
                  <a:cubicBezTo>
                    <a:pt x="434078" y="471385"/>
                    <a:pt x="841748" y="240880"/>
                    <a:pt x="1248466" y="9422"/>
                  </a:cubicBezTo>
                  <a:cubicBezTo>
                    <a:pt x="1283708" y="-10581"/>
                    <a:pt x="1292281" y="3707"/>
                    <a:pt x="1307521" y="29425"/>
                  </a:cubicBezTo>
                  <a:cubicBezTo>
                    <a:pt x="1736146" y="778090"/>
                    <a:pt x="2165723" y="1525802"/>
                    <a:pt x="2593396" y="2274467"/>
                  </a:cubicBezTo>
                  <a:cubicBezTo>
                    <a:pt x="2614351" y="2310662"/>
                    <a:pt x="2642926" y="2343047"/>
                    <a:pt x="2648641" y="2385910"/>
                  </a:cubicBezTo>
                  <a:cubicBezTo>
                    <a:pt x="2077141" y="2386862"/>
                    <a:pt x="1507546" y="2386862"/>
                    <a:pt x="936998" y="2386862"/>
                  </a:cubicBezTo>
                  <a:close/>
                </a:path>
              </a:pathLst>
            </a:custGeom>
            <a:grpFill/>
            <a:ln w="9525" cap="flat">
              <a:noFill/>
              <a:prstDash val="solid"/>
              <a:miter/>
            </a:ln>
          </p:spPr>
          <p:txBody>
            <a:bodyPr rtlCol="0" anchor="ctr"/>
            <a:lstStyle/>
            <a:p>
              <a:endParaRPr lang="en-IN"/>
            </a:p>
          </p:txBody>
        </p:sp>
        <p:sp>
          <p:nvSpPr>
            <p:cNvPr id="5" name="Freeform: Shape 4">
              <a:extLst>
                <a:ext uri="{FF2B5EF4-FFF2-40B4-BE49-F238E27FC236}">
                  <a16:creationId xmlns:a16="http://schemas.microsoft.com/office/drawing/2014/main" id="{F75C0617-C93E-B597-93A4-664A633EA0CA}"/>
                </a:ext>
              </a:extLst>
            </p:cNvPr>
            <p:cNvSpPr/>
            <p:nvPr/>
          </p:nvSpPr>
          <p:spPr>
            <a:xfrm>
              <a:off x="-2501800" y="2313598"/>
              <a:ext cx="1892906" cy="1076695"/>
            </a:xfrm>
            <a:custGeom>
              <a:avLst/>
              <a:gdLst>
                <a:gd name="connsiteX0" fmla="*/ 178018 w 1892906"/>
                <a:gd name="connsiteY0" fmla="*/ 1076695 h 1076695"/>
                <a:gd name="connsiteX1" fmla="*/ 11330 w 1892906"/>
                <a:gd name="connsiteY1" fmla="*/ 769037 h 1076695"/>
                <a:gd name="connsiteX2" fmla="*/ 27523 w 1892906"/>
                <a:gd name="connsiteY2" fmla="*/ 705220 h 1076695"/>
                <a:gd name="connsiteX3" fmla="*/ 1228625 w 1892906"/>
                <a:gd name="connsiteY3" fmla="*/ 10848 h 1076695"/>
                <a:gd name="connsiteX4" fmla="*/ 1284823 w 1892906"/>
                <a:gd name="connsiteY4" fmla="*/ 24183 h 1076695"/>
                <a:gd name="connsiteX5" fmla="*/ 1879183 w 1892906"/>
                <a:gd name="connsiteY5" fmla="*/ 1042405 h 1076695"/>
                <a:gd name="connsiteX6" fmla="*/ 1890613 w 1892906"/>
                <a:gd name="connsiteY6" fmla="*/ 1075743 h 1076695"/>
                <a:gd name="connsiteX7" fmla="*/ 178018 w 1892906"/>
                <a:gd name="connsiteY7" fmla="*/ 1076695 h 107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2906" h="1076695">
                  <a:moveTo>
                    <a:pt x="178018" y="1076695"/>
                  </a:moveTo>
                  <a:cubicBezTo>
                    <a:pt x="130393" y="970015"/>
                    <a:pt x="67528" y="870955"/>
                    <a:pt x="11330" y="769037"/>
                  </a:cubicBezTo>
                  <a:cubicBezTo>
                    <a:pt x="-5815" y="738558"/>
                    <a:pt x="-5815" y="724270"/>
                    <a:pt x="27523" y="705220"/>
                  </a:cubicBezTo>
                  <a:cubicBezTo>
                    <a:pt x="428525" y="475667"/>
                    <a:pt x="828575" y="243258"/>
                    <a:pt x="1228625" y="10848"/>
                  </a:cubicBezTo>
                  <a:cubicBezTo>
                    <a:pt x="1256248" y="-5345"/>
                    <a:pt x="1266725" y="-5345"/>
                    <a:pt x="1284823" y="24183"/>
                  </a:cubicBezTo>
                  <a:cubicBezTo>
                    <a:pt x="1481990" y="364225"/>
                    <a:pt x="1681063" y="703315"/>
                    <a:pt x="1879183" y="1042405"/>
                  </a:cubicBezTo>
                  <a:cubicBezTo>
                    <a:pt x="1884898" y="1052883"/>
                    <a:pt x="1898233" y="1061455"/>
                    <a:pt x="1890613" y="1075743"/>
                  </a:cubicBezTo>
                  <a:cubicBezTo>
                    <a:pt x="1319113" y="1076695"/>
                    <a:pt x="748565" y="1076695"/>
                    <a:pt x="178018" y="1076695"/>
                  </a:cubicBezTo>
                  <a:close/>
                </a:path>
              </a:pathLst>
            </a:custGeom>
            <a:grpFill/>
            <a:ln w="9525" cap="flat">
              <a:noFill/>
              <a:prstDash val="solid"/>
              <a:miter/>
            </a:ln>
          </p:spPr>
          <p:txBody>
            <a:bodyPr rtlCol="0" anchor="ctr"/>
            <a:lstStyle/>
            <a:p>
              <a:endParaRPr lang="en-IN"/>
            </a:p>
          </p:txBody>
        </p:sp>
      </p:grpSp>
      <p:pic>
        <p:nvPicPr>
          <p:cNvPr id="11" name="Picture 10">
            <a:extLst>
              <a:ext uri="{FF2B5EF4-FFF2-40B4-BE49-F238E27FC236}">
                <a16:creationId xmlns:a16="http://schemas.microsoft.com/office/drawing/2014/main" id="{4D2E97FC-1EA3-D367-357D-3A7D333E2BDC}"/>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9092" y="0"/>
            <a:ext cx="12201092" cy="6858000"/>
          </a:xfrm>
          <a:prstGeom prst="rect">
            <a:avLst/>
          </a:prstGeom>
        </p:spPr>
      </p:pic>
      <p:sp>
        <p:nvSpPr>
          <p:cNvPr id="8" name="TextBox 7">
            <a:extLst>
              <a:ext uri="{FF2B5EF4-FFF2-40B4-BE49-F238E27FC236}">
                <a16:creationId xmlns:a16="http://schemas.microsoft.com/office/drawing/2014/main" id="{F842D9CA-A14C-1BB9-1014-938C565BA9E2}"/>
              </a:ext>
            </a:extLst>
          </p:cNvPr>
          <p:cNvSpPr txBox="1"/>
          <p:nvPr/>
        </p:nvSpPr>
        <p:spPr>
          <a:xfrm>
            <a:off x="5324003" y="4291782"/>
            <a:ext cx="6886180" cy="523220"/>
          </a:xfrm>
          <a:prstGeom prst="rect">
            <a:avLst/>
          </a:prstGeom>
          <a:noFill/>
        </p:spPr>
        <p:txBody>
          <a:bodyPr wrap="none" rtlCol="0">
            <a:spAutoFit/>
          </a:bodyPr>
          <a:lstStyle/>
          <a:p>
            <a:r>
              <a:rPr lang="en-IN" sz="2800" b="1" u="sng" dirty="0"/>
              <a:t>Presented By :- Mayank Kandpal (PGA-06)</a:t>
            </a:r>
          </a:p>
        </p:txBody>
      </p:sp>
      <p:sp>
        <p:nvSpPr>
          <p:cNvPr id="9" name="TextBox 8">
            <a:extLst>
              <a:ext uri="{FF2B5EF4-FFF2-40B4-BE49-F238E27FC236}">
                <a16:creationId xmlns:a16="http://schemas.microsoft.com/office/drawing/2014/main" id="{3A7371DD-69B6-64BF-58AC-1F4DE3E08D42}"/>
              </a:ext>
            </a:extLst>
          </p:cNvPr>
          <p:cNvSpPr txBox="1"/>
          <p:nvPr/>
        </p:nvSpPr>
        <p:spPr>
          <a:xfrm>
            <a:off x="-112644" y="1730428"/>
            <a:ext cx="5279330" cy="584775"/>
          </a:xfrm>
          <a:prstGeom prst="rect">
            <a:avLst/>
          </a:prstGeom>
          <a:noFill/>
        </p:spPr>
        <p:txBody>
          <a:bodyPr wrap="none" rtlCol="0">
            <a:spAutoFit/>
          </a:bodyPr>
          <a:lstStyle/>
          <a:p>
            <a:r>
              <a:rPr lang="en-IN" sz="2800" b="1" u="sng" dirty="0"/>
              <a:t>Mr</a:t>
            </a:r>
            <a:r>
              <a:rPr lang="en-IN" sz="3200" b="1" u="sng" dirty="0"/>
              <a:t>. Kuber Dutta Sir (Trainer)</a:t>
            </a:r>
          </a:p>
        </p:txBody>
      </p:sp>
      <p:sp>
        <p:nvSpPr>
          <p:cNvPr id="7" name="TextBox 6">
            <a:extLst>
              <a:ext uri="{FF2B5EF4-FFF2-40B4-BE49-F238E27FC236}">
                <a16:creationId xmlns:a16="http://schemas.microsoft.com/office/drawing/2014/main" id="{3FAEE6C7-22BF-AA2F-06EE-355729B3083A}"/>
              </a:ext>
            </a:extLst>
          </p:cNvPr>
          <p:cNvSpPr txBox="1"/>
          <p:nvPr/>
        </p:nvSpPr>
        <p:spPr>
          <a:xfrm>
            <a:off x="44673" y="0"/>
            <a:ext cx="12147327" cy="769441"/>
          </a:xfrm>
          <a:prstGeom prst="rect">
            <a:avLst/>
          </a:prstGeom>
          <a:solidFill>
            <a:schemeClr val="bg1">
              <a:lumMod val="85000"/>
            </a:schemeClr>
          </a:solidFill>
        </p:spPr>
        <p:txBody>
          <a:bodyPr wrap="square" rtlCol="0">
            <a:spAutoFit/>
          </a:bodyPr>
          <a:lstStyle/>
          <a:p>
            <a:pPr algn="ctr"/>
            <a:r>
              <a:rPr lang="en-IN" sz="4400" b="1" u="sng" dirty="0"/>
              <a:t>Thank you </a:t>
            </a:r>
          </a:p>
        </p:txBody>
      </p:sp>
    </p:spTree>
    <p:extLst>
      <p:ext uri="{BB962C8B-B14F-4D97-AF65-F5344CB8AC3E}">
        <p14:creationId xmlns:p14="http://schemas.microsoft.com/office/powerpoint/2010/main" val="380572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778E379-2CB6-6286-9379-DEE30413ED4C}"/>
              </a:ext>
            </a:extLst>
          </p:cNvPr>
          <p:cNvSpPr/>
          <p:nvPr/>
        </p:nvSpPr>
        <p:spPr>
          <a:xfrm>
            <a:off x="-87611" y="1839462"/>
            <a:ext cx="12367222" cy="603701"/>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6E38748-278B-3A73-E6B0-5D0AFA7E1CED}"/>
              </a:ext>
            </a:extLst>
          </p:cNvPr>
          <p:cNvSpPr txBox="1"/>
          <p:nvPr/>
        </p:nvSpPr>
        <p:spPr>
          <a:xfrm>
            <a:off x="108229" y="2744136"/>
            <a:ext cx="7427964" cy="3139321"/>
          </a:xfrm>
          <a:prstGeom prst="rect">
            <a:avLst/>
          </a:prstGeom>
          <a:noFill/>
        </p:spPr>
        <p:txBody>
          <a:bodyPr wrap="square" rtlCol="0">
            <a:spAutoFit/>
          </a:bodyPr>
          <a:lstStyle>
            <a:defPPr>
              <a:defRPr lang="en-US"/>
            </a:defPPr>
            <a:lvl1pPr algn="ctr">
              <a:defRPr sz="13800" b="1">
                <a:latin typeface="Century Gothic" panose="020B0502020202020204" pitchFamily="34" charset="0"/>
              </a:defRPr>
            </a:lvl1pPr>
          </a:lstStyle>
          <a:p>
            <a:pPr algn="l"/>
            <a:r>
              <a:rPr lang="en-US" sz="1800" b="0" dirty="0">
                <a:latin typeface="Century Gothic bold" panose="020B0702020202020204" pitchFamily="34" charset="0"/>
              </a:rPr>
              <a:t>The objective of this dataset is to analyze and understand the sales performance of Adidas products across various regions, states, and cities. By examining key metrics such as total sales, units sold, price per unit, operating profit, and operating margin, the dataset aims to provide insights into the financial health and profitability of different product categories. Additionally, it allows for the evaluation of sales methods (e.g., in-store) and the identification of top-performing retailers and geographic locations. This analysis can help in strategic decision-making, optimizing inventory management, and tailoring marketing efforts to maximize sales and profit margins.</a:t>
            </a:r>
            <a:endParaRPr lang="en-IN" sz="1800" b="0" dirty="0">
              <a:latin typeface="Century Gothic bold" panose="020B0702020202020204" pitchFamily="34" charset="0"/>
            </a:endParaRPr>
          </a:p>
        </p:txBody>
      </p:sp>
      <p:sp>
        <p:nvSpPr>
          <p:cNvPr id="5" name="TextBox 4">
            <a:extLst>
              <a:ext uri="{FF2B5EF4-FFF2-40B4-BE49-F238E27FC236}">
                <a16:creationId xmlns:a16="http://schemas.microsoft.com/office/drawing/2014/main" id="{5FF40A20-B755-57CD-2B6A-BD20DE3D334C}"/>
              </a:ext>
            </a:extLst>
          </p:cNvPr>
          <p:cNvSpPr txBox="1"/>
          <p:nvPr/>
        </p:nvSpPr>
        <p:spPr>
          <a:xfrm>
            <a:off x="511350" y="1572403"/>
            <a:ext cx="4230645" cy="1107996"/>
          </a:xfrm>
          <a:prstGeom prst="rect">
            <a:avLst/>
          </a:prstGeom>
          <a:noFill/>
        </p:spPr>
        <p:txBody>
          <a:bodyPr wrap="none" rtlCol="0">
            <a:spAutoFit/>
          </a:bodyPr>
          <a:lstStyle>
            <a:defPPr>
              <a:defRPr lang="en-US"/>
            </a:defPPr>
            <a:lvl1pPr algn="ctr">
              <a:defRPr sz="13800" b="1">
                <a:latin typeface="Century Gothic" panose="020B0502020202020204" pitchFamily="34" charset="0"/>
              </a:defRPr>
            </a:lvl1pPr>
          </a:lstStyle>
          <a:p>
            <a:pPr algn="l"/>
            <a:r>
              <a:rPr lang="en-IN" sz="6600" b="0" dirty="0">
                <a:solidFill>
                  <a:schemeClr val="bg1"/>
                </a:solidFill>
                <a:latin typeface="Century Gothic bold" panose="020B0702020202020204" pitchFamily="34" charset="0"/>
              </a:rPr>
              <a:t>Objective</a:t>
            </a:r>
          </a:p>
        </p:txBody>
      </p:sp>
      <p:pic>
        <p:nvPicPr>
          <p:cNvPr id="14" name="Picture 13" descr="A black and grey sneaker&#10;&#10;Description automatically generated">
            <a:extLst>
              <a:ext uri="{FF2B5EF4-FFF2-40B4-BE49-F238E27FC236}">
                <a16:creationId xmlns:a16="http://schemas.microsoft.com/office/drawing/2014/main" id="{9653CE86-E840-1BB8-7A6F-34675151E5D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19842518">
            <a:off x="7000464" y="1518122"/>
            <a:ext cx="5005419" cy="5005419"/>
          </a:xfrm>
          <a:prstGeom prst="rect">
            <a:avLst/>
          </a:prstGeom>
        </p:spPr>
      </p:pic>
      <p:grpSp>
        <p:nvGrpSpPr>
          <p:cNvPr id="19" name="Group 18">
            <a:extLst>
              <a:ext uri="{FF2B5EF4-FFF2-40B4-BE49-F238E27FC236}">
                <a16:creationId xmlns:a16="http://schemas.microsoft.com/office/drawing/2014/main" id="{4FD60BA3-08A4-7F26-42DC-08363ECFDEB8}"/>
              </a:ext>
            </a:extLst>
          </p:cNvPr>
          <p:cNvGrpSpPr/>
          <p:nvPr/>
        </p:nvGrpSpPr>
        <p:grpSpPr>
          <a:xfrm>
            <a:off x="11264943" y="390215"/>
            <a:ext cx="536842" cy="313778"/>
            <a:chOff x="-2501800" y="-349591"/>
            <a:chExt cx="6398553" cy="3739885"/>
          </a:xfrm>
          <a:solidFill>
            <a:schemeClr val="tx1"/>
          </a:solidFill>
        </p:grpSpPr>
        <p:sp>
          <p:nvSpPr>
            <p:cNvPr id="20" name="Freeform: Shape 19">
              <a:extLst>
                <a:ext uri="{FF2B5EF4-FFF2-40B4-BE49-F238E27FC236}">
                  <a16:creationId xmlns:a16="http://schemas.microsoft.com/office/drawing/2014/main" id="{7927AEDB-F6FA-D2BC-0461-3C19C3FA1AA5}"/>
                </a:ext>
              </a:extLst>
            </p:cNvPr>
            <p:cNvSpPr/>
            <p:nvPr/>
          </p:nvSpPr>
          <p:spPr>
            <a:xfrm>
              <a:off x="470908" y="-349591"/>
              <a:ext cx="3425845" cy="3739885"/>
            </a:xfrm>
            <a:custGeom>
              <a:avLst/>
              <a:gdLst>
                <a:gd name="connsiteX0" fmla="*/ 1711587 w 3425845"/>
                <a:gd name="connsiteY0" fmla="*/ 3739885 h 3739885"/>
                <a:gd name="connsiteX1" fmla="*/ 1423932 w 3425845"/>
                <a:gd name="connsiteY1" fmla="*/ 3233155 h 3739885"/>
                <a:gd name="connsiteX2" fmla="*/ 11374 w 3425845"/>
                <a:gd name="connsiteY2" fmla="*/ 775705 h 3739885"/>
                <a:gd name="connsiteX3" fmla="*/ 25662 w 3425845"/>
                <a:gd name="connsiteY3" fmla="*/ 715697 h 3739885"/>
                <a:gd name="connsiteX4" fmla="*/ 1228669 w 3425845"/>
                <a:gd name="connsiteY4" fmla="*/ 10847 h 3739885"/>
                <a:gd name="connsiteX5" fmla="*/ 1284867 w 3425845"/>
                <a:gd name="connsiteY5" fmla="*/ 24182 h 3739885"/>
                <a:gd name="connsiteX6" fmla="*/ 3327027 w 3425845"/>
                <a:gd name="connsiteY6" fmla="*/ 3557958 h 3739885"/>
                <a:gd name="connsiteX7" fmla="*/ 3417514 w 3425845"/>
                <a:gd name="connsiteY7" fmla="*/ 3714168 h 3739885"/>
                <a:gd name="connsiteX8" fmla="*/ 3423229 w 3425845"/>
                <a:gd name="connsiteY8" fmla="*/ 3739885 h 3739885"/>
                <a:gd name="connsiteX9" fmla="*/ 1711587 w 3425845"/>
                <a:gd name="connsiteY9" fmla="*/ 3739885 h 37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5845" h="3739885">
                  <a:moveTo>
                    <a:pt x="1711587" y="3739885"/>
                  </a:moveTo>
                  <a:cubicBezTo>
                    <a:pt x="1615384" y="3571293"/>
                    <a:pt x="1520134" y="3401748"/>
                    <a:pt x="1423932" y="3233155"/>
                  </a:cubicBezTo>
                  <a:cubicBezTo>
                    <a:pt x="953397" y="2414005"/>
                    <a:pt x="482862" y="1594855"/>
                    <a:pt x="11374" y="775705"/>
                  </a:cubicBezTo>
                  <a:cubicBezTo>
                    <a:pt x="-4818" y="747130"/>
                    <a:pt x="-6723" y="733795"/>
                    <a:pt x="25662" y="715697"/>
                  </a:cubicBezTo>
                  <a:cubicBezTo>
                    <a:pt x="427617" y="482335"/>
                    <a:pt x="827667" y="247067"/>
                    <a:pt x="1228669" y="10847"/>
                  </a:cubicBezTo>
                  <a:cubicBezTo>
                    <a:pt x="1256292" y="-5345"/>
                    <a:pt x="1267722" y="-5345"/>
                    <a:pt x="1284867" y="24182"/>
                  </a:cubicBezTo>
                  <a:cubicBezTo>
                    <a:pt x="1964952" y="1202425"/>
                    <a:pt x="2645989" y="2379715"/>
                    <a:pt x="3327027" y="3557958"/>
                  </a:cubicBezTo>
                  <a:cubicBezTo>
                    <a:pt x="3357507" y="3610345"/>
                    <a:pt x="3387034" y="3661780"/>
                    <a:pt x="3417514" y="3714168"/>
                  </a:cubicBezTo>
                  <a:cubicBezTo>
                    <a:pt x="3422277" y="3721788"/>
                    <a:pt x="3429897" y="3729408"/>
                    <a:pt x="3423229" y="3739885"/>
                  </a:cubicBezTo>
                  <a:cubicBezTo>
                    <a:pt x="2852682" y="3739885"/>
                    <a:pt x="2282134" y="3739885"/>
                    <a:pt x="1711587" y="3739885"/>
                  </a:cubicBezTo>
                  <a:close/>
                </a:path>
              </a:pathLst>
            </a:custGeom>
            <a:grp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A9D4E344-4E94-DB2C-BF90-757F7CEFBFF9}"/>
                </a:ext>
              </a:extLst>
            </p:cNvPr>
            <p:cNvSpPr/>
            <p:nvPr/>
          </p:nvSpPr>
          <p:spPr>
            <a:xfrm>
              <a:off x="-1007165" y="1003430"/>
              <a:ext cx="2648640" cy="2386862"/>
            </a:xfrm>
            <a:custGeom>
              <a:avLst/>
              <a:gdLst>
                <a:gd name="connsiteX0" fmla="*/ 936998 w 2648640"/>
                <a:gd name="connsiteY0" fmla="*/ 2386862 h 2386862"/>
                <a:gd name="connsiteX1" fmla="*/ 689348 w 2648640"/>
                <a:gd name="connsiteY1" fmla="*/ 1944902 h 2386862"/>
                <a:gd name="connsiteX2" fmla="*/ 10216 w 2648640"/>
                <a:gd name="connsiteY2" fmla="*/ 755230 h 2386862"/>
                <a:gd name="connsiteX3" fmla="*/ 26408 w 2648640"/>
                <a:gd name="connsiteY3" fmla="*/ 699985 h 2386862"/>
                <a:gd name="connsiteX4" fmla="*/ 1248466 w 2648640"/>
                <a:gd name="connsiteY4" fmla="*/ 9422 h 2386862"/>
                <a:gd name="connsiteX5" fmla="*/ 1307521 w 2648640"/>
                <a:gd name="connsiteY5" fmla="*/ 29425 h 2386862"/>
                <a:gd name="connsiteX6" fmla="*/ 2593396 w 2648640"/>
                <a:gd name="connsiteY6" fmla="*/ 2274467 h 2386862"/>
                <a:gd name="connsiteX7" fmla="*/ 2648641 w 2648640"/>
                <a:gd name="connsiteY7" fmla="*/ 2385910 h 2386862"/>
                <a:gd name="connsiteX8" fmla="*/ 936998 w 2648640"/>
                <a:gd name="connsiteY8" fmla="*/ 2386862 h 2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8640" h="2386862">
                  <a:moveTo>
                    <a:pt x="936998" y="2386862"/>
                  </a:moveTo>
                  <a:cubicBezTo>
                    <a:pt x="854131" y="2239225"/>
                    <a:pt x="773168" y="2091587"/>
                    <a:pt x="689348" y="1944902"/>
                  </a:cubicBezTo>
                  <a:cubicBezTo>
                    <a:pt x="463606" y="1547710"/>
                    <a:pt x="237863" y="1151470"/>
                    <a:pt x="10216" y="755230"/>
                  </a:cubicBezTo>
                  <a:cubicBezTo>
                    <a:pt x="-6929" y="725702"/>
                    <a:pt x="-3119" y="716177"/>
                    <a:pt x="26408" y="699985"/>
                  </a:cubicBezTo>
                  <a:cubicBezTo>
                    <a:pt x="434078" y="471385"/>
                    <a:pt x="841748" y="240880"/>
                    <a:pt x="1248466" y="9422"/>
                  </a:cubicBezTo>
                  <a:cubicBezTo>
                    <a:pt x="1283708" y="-10581"/>
                    <a:pt x="1292281" y="3707"/>
                    <a:pt x="1307521" y="29425"/>
                  </a:cubicBezTo>
                  <a:cubicBezTo>
                    <a:pt x="1736146" y="778090"/>
                    <a:pt x="2165723" y="1525802"/>
                    <a:pt x="2593396" y="2274467"/>
                  </a:cubicBezTo>
                  <a:cubicBezTo>
                    <a:pt x="2614351" y="2310662"/>
                    <a:pt x="2642926" y="2343047"/>
                    <a:pt x="2648641" y="2385910"/>
                  </a:cubicBezTo>
                  <a:cubicBezTo>
                    <a:pt x="2077141" y="2386862"/>
                    <a:pt x="1507546" y="2386862"/>
                    <a:pt x="936998" y="2386862"/>
                  </a:cubicBezTo>
                  <a:close/>
                </a:path>
              </a:pathLst>
            </a:custGeom>
            <a:grp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76CC9139-060B-9DC8-EE45-590E60EFF0D5}"/>
                </a:ext>
              </a:extLst>
            </p:cNvPr>
            <p:cNvSpPr/>
            <p:nvPr/>
          </p:nvSpPr>
          <p:spPr>
            <a:xfrm>
              <a:off x="-2501800" y="2313598"/>
              <a:ext cx="1892906" cy="1076695"/>
            </a:xfrm>
            <a:custGeom>
              <a:avLst/>
              <a:gdLst>
                <a:gd name="connsiteX0" fmla="*/ 178018 w 1892906"/>
                <a:gd name="connsiteY0" fmla="*/ 1076695 h 1076695"/>
                <a:gd name="connsiteX1" fmla="*/ 11330 w 1892906"/>
                <a:gd name="connsiteY1" fmla="*/ 769037 h 1076695"/>
                <a:gd name="connsiteX2" fmla="*/ 27523 w 1892906"/>
                <a:gd name="connsiteY2" fmla="*/ 705220 h 1076695"/>
                <a:gd name="connsiteX3" fmla="*/ 1228625 w 1892906"/>
                <a:gd name="connsiteY3" fmla="*/ 10848 h 1076695"/>
                <a:gd name="connsiteX4" fmla="*/ 1284823 w 1892906"/>
                <a:gd name="connsiteY4" fmla="*/ 24183 h 1076695"/>
                <a:gd name="connsiteX5" fmla="*/ 1879183 w 1892906"/>
                <a:gd name="connsiteY5" fmla="*/ 1042405 h 1076695"/>
                <a:gd name="connsiteX6" fmla="*/ 1890613 w 1892906"/>
                <a:gd name="connsiteY6" fmla="*/ 1075743 h 1076695"/>
                <a:gd name="connsiteX7" fmla="*/ 178018 w 1892906"/>
                <a:gd name="connsiteY7" fmla="*/ 1076695 h 107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2906" h="1076695">
                  <a:moveTo>
                    <a:pt x="178018" y="1076695"/>
                  </a:moveTo>
                  <a:cubicBezTo>
                    <a:pt x="130393" y="970015"/>
                    <a:pt x="67528" y="870955"/>
                    <a:pt x="11330" y="769037"/>
                  </a:cubicBezTo>
                  <a:cubicBezTo>
                    <a:pt x="-5815" y="738558"/>
                    <a:pt x="-5815" y="724270"/>
                    <a:pt x="27523" y="705220"/>
                  </a:cubicBezTo>
                  <a:cubicBezTo>
                    <a:pt x="428525" y="475667"/>
                    <a:pt x="828575" y="243258"/>
                    <a:pt x="1228625" y="10848"/>
                  </a:cubicBezTo>
                  <a:cubicBezTo>
                    <a:pt x="1256248" y="-5345"/>
                    <a:pt x="1266725" y="-5345"/>
                    <a:pt x="1284823" y="24183"/>
                  </a:cubicBezTo>
                  <a:cubicBezTo>
                    <a:pt x="1481990" y="364225"/>
                    <a:pt x="1681063" y="703315"/>
                    <a:pt x="1879183" y="1042405"/>
                  </a:cubicBezTo>
                  <a:cubicBezTo>
                    <a:pt x="1884898" y="1052883"/>
                    <a:pt x="1898233" y="1061455"/>
                    <a:pt x="1890613" y="1075743"/>
                  </a:cubicBezTo>
                  <a:cubicBezTo>
                    <a:pt x="1319113" y="1076695"/>
                    <a:pt x="748565" y="1076695"/>
                    <a:pt x="178018" y="1076695"/>
                  </a:cubicBezTo>
                  <a:close/>
                </a:path>
              </a:pathLst>
            </a:custGeom>
            <a:grpFill/>
            <a:ln w="9525" cap="flat">
              <a:noFill/>
              <a:prstDash val="solid"/>
              <a:miter/>
            </a:ln>
          </p:spPr>
          <p:txBody>
            <a:bodyPr rtlCol="0" anchor="ctr"/>
            <a:lstStyle/>
            <a:p>
              <a:endParaRPr lang="en-IN"/>
            </a:p>
          </p:txBody>
        </p:sp>
      </p:grpSp>
    </p:spTree>
    <p:extLst>
      <p:ext uri="{BB962C8B-B14F-4D97-AF65-F5344CB8AC3E}">
        <p14:creationId xmlns:p14="http://schemas.microsoft.com/office/powerpoint/2010/main" val="39524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D1B0C-2630-CBBB-1840-EB452AE1014C}"/>
              </a:ext>
            </a:extLst>
          </p:cNvPr>
          <p:cNvSpPr/>
          <p:nvPr/>
        </p:nvSpPr>
        <p:spPr>
          <a:xfrm>
            <a:off x="-87611" y="1355653"/>
            <a:ext cx="12367222" cy="625925"/>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6C87F34-827C-D0E2-21C3-702EF4155641}"/>
              </a:ext>
            </a:extLst>
          </p:cNvPr>
          <p:cNvSpPr txBox="1"/>
          <p:nvPr/>
        </p:nvSpPr>
        <p:spPr>
          <a:xfrm>
            <a:off x="301353" y="2513512"/>
            <a:ext cx="9865201" cy="1754326"/>
          </a:xfrm>
          <a:prstGeom prst="rect">
            <a:avLst/>
          </a:prstGeom>
          <a:noFill/>
        </p:spPr>
        <p:txBody>
          <a:bodyPr wrap="square" rtlCol="0">
            <a:spAutoFit/>
          </a:bodyPr>
          <a:lstStyle>
            <a:defPPr>
              <a:defRPr lang="en-US"/>
            </a:defPPr>
            <a:lvl1pPr algn="ctr">
              <a:defRPr sz="13800" b="1">
                <a:latin typeface="Century Gothic" panose="020B0502020202020204" pitchFamily="34" charset="0"/>
              </a:defRPr>
            </a:lvl1pPr>
          </a:lstStyle>
          <a:p>
            <a:pPr algn="l"/>
            <a:r>
              <a:rPr lang="en-US" sz="1800" dirty="0"/>
              <a:t>• Total Dataset Analyzed – 1 </a:t>
            </a:r>
          </a:p>
          <a:p>
            <a:pPr algn="l"/>
            <a:r>
              <a:rPr lang="en-US" sz="1800" dirty="0"/>
              <a:t>• Total Number of Columns - 13</a:t>
            </a:r>
          </a:p>
          <a:p>
            <a:pPr algn="l"/>
            <a:r>
              <a:rPr lang="en-US" sz="1800" dirty="0"/>
              <a:t>• Total Number of Rows - 9648</a:t>
            </a:r>
          </a:p>
          <a:p>
            <a:pPr algn="l"/>
            <a:r>
              <a:rPr lang="en-US" sz="1800" dirty="0"/>
              <a:t>• Key Metrics: Number of datasets, average size, average number of files, etc. </a:t>
            </a:r>
          </a:p>
          <a:p>
            <a:pPr algn="l"/>
            <a:r>
              <a:rPr lang="en-US" sz="1800" dirty="0"/>
              <a:t>• Visual: Decomposition Tree or Stacked Chart to show the distribution of dataset.</a:t>
            </a:r>
            <a:endParaRPr lang="en-IN" sz="1800" b="0" dirty="0">
              <a:latin typeface="Century Gothic bold" panose="020B0702020202020204" pitchFamily="34" charset="0"/>
            </a:endParaRPr>
          </a:p>
          <a:p>
            <a:pPr algn="l"/>
            <a:endParaRPr lang="en-IN" sz="1800" b="0" dirty="0">
              <a:latin typeface="Century Gothic bold" panose="020B0702020202020204" pitchFamily="34" charset="0"/>
            </a:endParaRPr>
          </a:p>
        </p:txBody>
      </p:sp>
      <p:sp>
        <p:nvSpPr>
          <p:cNvPr id="4" name="TextBox 3">
            <a:extLst>
              <a:ext uri="{FF2B5EF4-FFF2-40B4-BE49-F238E27FC236}">
                <a16:creationId xmlns:a16="http://schemas.microsoft.com/office/drawing/2014/main" id="{946BEBB0-9239-7CC3-58C8-BBE04685407B}"/>
              </a:ext>
            </a:extLst>
          </p:cNvPr>
          <p:cNvSpPr txBox="1"/>
          <p:nvPr/>
        </p:nvSpPr>
        <p:spPr>
          <a:xfrm>
            <a:off x="2337603" y="1101293"/>
            <a:ext cx="7516801" cy="1107996"/>
          </a:xfrm>
          <a:prstGeom prst="rect">
            <a:avLst/>
          </a:prstGeom>
          <a:noFill/>
        </p:spPr>
        <p:txBody>
          <a:bodyPr wrap="none" rtlCol="0">
            <a:spAutoFit/>
          </a:bodyPr>
          <a:lstStyle>
            <a:defPPr>
              <a:defRPr lang="en-US"/>
            </a:defPPr>
            <a:lvl1pPr algn="ctr">
              <a:defRPr sz="13800" b="1">
                <a:latin typeface="Century Gothic" panose="020B0502020202020204" pitchFamily="34" charset="0"/>
              </a:defRPr>
            </a:lvl1pPr>
          </a:lstStyle>
          <a:p>
            <a:r>
              <a:rPr lang="en-IN" sz="6600" b="0" dirty="0" err="1">
                <a:solidFill>
                  <a:schemeClr val="bg1"/>
                </a:solidFill>
                <a:latin typeface="Century Gothic bold" panose="020B0702020202020204" pitchFamily="34" charset="0"/>
              </a:rPr>
              <a:t>DataSet</a:t>
            </a:r>
            <a:r>
              <a:rPr lang="en-IN" sz="6600" b="0" dirty="0">
                <a:solidFill>
                  <a:schemeClr val="bg1"/>
                </a:solidFill>
                <a:latin typeface="Century Gothic bold" panose="020B0702020202020204" pitchFamily="34" charset="0"/>
              </a:rPr>
              <a:t> Overview</a:t>
            </a:r>
          </a:p>
        </p:txBody>
      </p:sp>
      <p:sp>
        <p:nvSpPr>
          <p:cNvPr id="6" name="TextBox 5">
            <a:extLst>
              <a:ext uri="{FF2B5EF4-FFF2-40B4-BE49-F238E27FC236}">
                <a16:creationId xmlns:a16="http://schemas.microsoft.com/office/drawing/2014/main" id="{9473BD14-254A-8267-1C1F-3B537E14731F}"/>
              </a:ext>
            </a:extLst>
          </p:cNvPr>
          <p:cNvSpPr txBox="1"/>
          <p:nvPr/>
        </p:nvSpPr>
        <p:spPr>
          <a:xfrm>
            <a:off x="2889779" y="4344488"/>
            <a:ext cx="6412442" cy="523220"/>
          </a:xfrm>
          <a:prstGeom prst="rect">
            <a:avLst/>
          </a:prstGeom>
          <a:noFill/>
        </p:spPr>
        <p:txBody>
          <a:bodyPr wrap="square" rtlCol="0">
            <a:spAutoFit/>
          </a:bodyPr>
          <a:lstStyle/>
          <a:p>
            <a:pPr algn="ctr"/>
            <a:r>
              <a:rPr lang="en-US" sz="1400" b="0" i="0" dirty="0">
                <a:solidFill>
                  <a:schemeClr val="tx1">
                    <a:lumMod val="95000"/>
                    <a:lumOff val="5000"/>
                  </a:schemeClr>
                </a:solidFill>
                <a:effectLst/>
                <a:latin typeface="adihausDIN" panose="020B0504020101020102" pitchFamily="34" charset="0"/>
              </a:rPr>
              <a:t>We will always strive to expand the boundaries of human possibility, to include and unite people in sport, and to create a more sustainable world.</a:t>
            </a:r>
            <a:endParaRPr lang="en-IN" sz="1400" dirty="0">
              <a:solidFill>
                <a:schemeClr val="tx1">
                  <a:lumMod val="95000"/>
                  <a:lumOff val="5000"/>
                </a:schemeClr>
              </a:solidFill>
            </a:endParaRPr>
          </a:p>
        </p:txBody>
      </p:sp>
      <p:grpSp>
        <p:nvGrpSpPr>
          <p:cNvPr id="9" name="Group 8">
            <a:extLst>
              <a:ext uri="{FF2B5EF4-FFF2-40B4-BE49-F238E27FC236}">
                <a16:creationId xmlns:a16="http://schemas.microsoft.com/office/drawing/2014/main" id="{ABBF469A-1B63-D3FA-40D7-761E5D38D5AC}"/>
              </a:ext>
            </a:extLst>
          </p:cNvPr>
          <p:cNvGrpSpPr/>
          <p:nvPr/>
        </p:nvGrpSpPr>
        <p:grpSpPr>
          <a:xfrm>
            <a:off x="391400" y="390215"/>
            <a:ext cx="536842" cy="313778"/>
            <a:chOff x="-2501800" y="-349591"/>
            <a:chExt cx="6398553" cy="3739885"/>
          </a:xfrm>
          <a:solidFill>
            <a:schemeClr val="tx1"/>
          </a:solidFill>
        </p:grpSpPr>
        <p:sp>
          <p:nvSpPr>
            <p:cNvPr id="10" name="Freeform: Shape 9">
              <a:extLst>
                <a:ext uri="{FF2B5EF4-FFF2-40B4-BE49-F238E27FC236}">
                  <a16:creationId xmlns:a16="http://schemas.microsoft.com/office/drawing/2014/main" id="{D1862B5A-933D-FE7C-AB0A-F7EFB18A561B}"/>
                </a:ext>
              </a:extLst>
            </p:cNvPr>
            <p:cNvSpPr/>
            <p:nvPr/>
          </p:nvSpPr>
          <p:spPr>
            <a:xfrm>
              <a:off x="470908" y="-349591"/>
              <a:ext cx="3425845" cy="3739885"/>
            </a:xfrm>
            <a:custGeom>
              <a:avLst/>
              <a:gdLst>
                <a:gd name="connsiteX0" fmla="*/ 1711587 w 3425845"/>
                <a:gd name="connsiteY0" fmla="*/ 3739885 h 3739885"/>
                <a:gd name="connsiteX1" fmla="*/ 1423932 w 3425845"/>
                <a:gd name="connsiteY1" fmla="*/ 3233155 h 3739885"/>
                <a:gd name="connsiteX2" fmla="*/ 11374 w 3425845"/>
                <a:gd name="connsiteY2" fmla="*/ 775705 h 3739885"/>
                <a:gd name="connsiteX3" fmla="*/ 25662 w 3425845"/>
                <a:gd name="connsiteY3" fmla="*/ 715697 h 3739885"/>
                <a:gd name="connsiteX4" fmla="*/ 1228669 w 3425845"/>
                <a:gd name="connsiteY4" fmla="*/ 10847 h 3739885"/>
                <a:gd name="connsiteX5" fmla="*/ 1284867 w 3425845"/>
                <a:gd name="connsiteY5" fmla="*/ 24182 h 3739885"/>
                <a:gd name="connsiteX6" fmla="*/ 3327027 w 3425845"/>
                <a:gd name="connsiteY6" fmla="*/ 3557958 h 3739885"/>
                <a:gd name="connsiteX7" fmla="*/ 3417514 w 3425845"/>
                <a:gd name="connsiteY7" fmla="*/ 3714168 h 3739885"/>
                <a:gd name="connsiteX8" fmla="*/ 3423229 w 3425845"/>
                <a:gd name="connsiteY8" fmla="*/ 3739885 h 3739885"/>
                <a:gd name="connsiteX9" fmla="*/ 1711587 w 3425845"/>
                <a:gd name="connsiteY9" fmla="*/ 3739885 h 37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5845" h="3739885">
                  <a:moveTo>
                    <a:pt x="1711587" y="3739885"/>
                  </a:moveTo>
                  <a:cubicBezTo>
                    <a:pt x="1615384" y="3571293"/>
                    <a:pt x="1520134" y="3401748"/>
                    <a:pt x="1423932" y="3233155"/>
                  </a:cubicBezTo>
                  <a:cubicBezTo>
                    <a:pt x="953397" y="2414005"/>
                    <a:pt x="482862" y="1594855"/>
                    <a:pt x="11374" y="775705"/>
                  </a:cubicBezTo>
                  <a:cubicBezTo>
                    <a:pt x="-4818" y="747130"/>
                    <a:pt x="-6723" y="733795"/>
                    <a:pt x="25662" y="715697"/>
                  </a:cubicBezTo>
                  <a:cubicBezTo>
                    <a:pt x="427617" y="482335"/>
                    <a:pt x="827667" y="247067"/>
                    <a:pt x="1228669" y="10847"/>
                  </a:cubicBezTo>
                  <a:cubicBezTo>
                    <a:pt x="1256292" y="-5345"/>
                    <a:pt x="1267722" y="-5345"/>
                    <a:pt x="1284867" y="24182"/>
                  </a:cubicBezTo>
                  <a:cubicBezTo>
                    <a:pt x="1964952" y="1202425"/>
                    <a:pt x="2645989" y="2379715"/>
                    <a:pt x="3327027" y="3557958"/>
                  </a:cubicBezTo>
                  <a:cubicBezTo>
                    <a:pt x="3357507" y="3610345"/>
                    <a:pt x="3387034" y="3661780"/>
                    <a:pt x="3417514" y="3714168"/>
                  </a:cubicBezTo>
                  <a:cubicBezTo>
                    <a:pt x="3422277" y="3721788"/>
                    <a:pt x="3429897" y="3729408"/>
                    <a:pt x="3423229" y="3739885"/>
                  </a:cubicBezTo>
                  <a:cubicBezTo>
                    <a:pt x="2852682" y="3739885"/>
                    <a:pt x="2282134" y="3739885"/>
                    <a:pt x="1711587" y="3739885"/>
                  </a:cubicBezTo>
                  <a:close/>
                </a:path>
              </a:pathLst>
            </a:custGeom>
            <a:grpFill/>
            <a:ln w="9525"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DAAFD30F-49D6-BE1E-5330-AC091F824A57}"/>
                </a:ext>
              </a:extLst>
            </p:cNvPr>
            <p:cNvSpPr/>
            <p:nvPr/>
          </p:nvSpPr>
          <p:spPr>
            <a:xfrm>
              <a:off x="-1007165" y="1003430"/>
              <a:ext cx="2648640" cy="2386862"/>
            </a:xfrm>
            <a:custGeom>
              <a:avLst/>
              <a:gdLst>
                <a:gd name="connsiteX0" fmla="*/ 936998 w 2648640"/>
                <a:gd name="connsiteY0" fmla="*/ 2386862 h 2386862"/>
                <a:gd name="connsiteX1" fmla="*/ 689348 w 2648640"/>
                <a:gd name="connsiteY1" fmla="*/ 1944902 h 2386862"/>
                <a:gd name="connsiteX2" fmla="*/ 10216 w 2648640"/>
                <a:gd name="connsiteY2" fmla="*/ 755230 h 2386862"/>
                <a:gd name="connsiteX3" fmla="*/ 26408 w 2648640"/>
                <a:gd name="connsiteY3" fmla="*/ 699985 h 2386862"/>
                <a:gd name="connsiteX4" fmla="*/ 1248466 w 2648640"/>
                <a:gd name="connsiteY4" fmla="*/ 9422 h 2386862"/>
                <a:gd name="connsiteX5" fmla="*/ 1307521 w 2648640"/>
                <a:gd name="connsiteY5" fmla="*/ 29425 h 2386862"/>
                <a:gd name="connsiteX6" fmla="*/ 2593396 w 2648640"/>
                <a:gd name="connsiteY6" fmla="*/ 2274467 h 2386862"/>
                <a:gd name="connsiteX7" fmla="*/ 2648641 w 2648640"/>
                <a:gd name="connsiteY7" fmla="*/ 2385910 h 2386862"/>
                <a:gd name="connsiteX8" fmla="*/ 936998 w 2648640"/>
                <a:gd name="connsiteY8" fmla="*/ 2386862 h 2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8640" h="2386862">
                  <a:moveTo>
                    <a:pt x="936998" y="2386862"/>
                  </a:moveTo>
                  <a:cubicBezTo>
                    <a:pt x="854131" y="2239225"/>
                    <a:pt x="773168" y="2091587"/>
                    <a:pt x="689348" y="1944902"/>
                  </a:cubicBezTo>
                  <a:cubicBezTo>
                    <a:pt x="463606" y="1547710"/>
                    <a:pt x="237863" y="1151470"/>
                    <a:pt x="10216" y="755230"/>
                  </a:cubicBezTo>
                  <a:cubicBezTo>
                    <a:pt x="-6929" y="725702"/>
                    <a:pt x="-3119" y="716177"/>
                    <a:pt x="26408" y="699985"/>
                  </a:cubicBezTo>
                  <a:cubicBezTo>
                    <a:pt x="434078" y="471385"/>
                    <a:pt x="841748" y="240880"/>
                    <a:pt x="1248466" y="9422"/>
                  </a:cubicBezTo>
                  <a:cubicBezTo>
                    <a:pt x="1283708" y="-10581"/>
                    <a:pt x="1292281" y="3707"/>
                    <a:pt x="1307521" y="29425"/>
                  </a:cubicBezTo>
                  <a:cubicBezTo>
                    <a:pt x="1736146" y="778090"/>
                    <a:pt x="2165723" y="1525802"/>
                    <a:pt x="2593396" y="2274467"/>
                  </a:cubicBezTo>
                  <a:cubicBezTo>
                    <a:pt x="2614351" y="2310662"/>
                    <a:pt x="2642926" y="2343047"/>
                    <a:pt x="2648641" y="2385910"/>
                  </a:cubicBezTo>
                  <a:cubicBezTo>
                    <a:pt x="2077141" y="2386862"/>
                    <a:pt x="1507546" y="2386862"/>
                    <a:pt x="936998" y="2386862"/>
                  </a:cubicBezTo>
                  <a:close/>
                </a:path>
              </a:pathLst>
            </a:custGeom>
            <a:grpFill/>
            <a:ln w="9525"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4D0F85AF-5962-83A1-C115-1CCE326FA425}"/>
                </a:ext>
              </a:extLst>
            </p:cNvPr>
            <p:cNvSpPr/>
            <p:nvPr/>
          </p:nvSpPr>
          <p:spPr>
            <a:xfrm>
              <a:off x="-2501800" y="2313598"/>
              <a:ext cx="1892906" cy="1076695"/>
            </a:xfrm>
            <a:custGeom>
              <a:avLst/>
              <a:gdLst>
                <a:gd name="connsiteX0" fmla="*/ 178018 w 1892906"/>
                <a:gd name="connsiteY0" fmla="*/ 1076695 h 1076695"/>
                <a:gd name="connsiteX1" fmla="*/ 11330 w 1892906"/>
                <a:gd name="connsiteY1" fmla="*/ 769037 h 1076695"/>
                <a:gd name="connsiteX2" fmla="*/ 27523 w 1892906"/>
                <a:gd name="connsiteY2" fmla="*/ 705220 h 1076695"/>
                <a:gd name="connsiteX3" fmla="*/ 1228625 w 1892906"/>
                <a:gd name="connsiteY3" fmla="*/ 10848 h 1076695"/>
                <a:gd name="connsiteX4" fmla="*/ 1284823 w 1892906"/>
                <a:gd name="connsiteY4" fmla="*/ 24183 h 1076695"/>
                <a:gd name="connsiteX5" fmla="*/ 1879183 w 1892906"/>
                <a:gd name="connsiteY5" fmla="*/ 1042405 h 1076695"/>
                <a:gd name="connsiteX6" fmla="*/ 1890613 w 1892906"/>
                <a:gd name="connsiteY6" fmla="*/ 1075743 h 1076695"/>
                <a:gd name="connsiteX7" fmla="*/ 178018 w 1892906"/>
                <a:gd name="connsiteY7" fmla="*/ 1076695 h 107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2906" h="1076695">
                  <a:moveTo>
                    <a:pt x="178018" y="1076695"/>
                  </a:moveTo>
                  <a:cubicBezTo>
                    <a:pt x="130393" y="970015"/>
                    <a:pt x="67528" y="870955"/>
                    <a:pt x="11330" y="769037"/>
                  </a:cubicBezTo>
                  <a:cubicBezTo>
                    <a:pt x="-5815" y="738558"/>
                    <a:pt x="-5815" y="724270"/>
                    <a:pt x="27523" y="705220"/>
                  </a:cubicBezTo>
                  <a:cubicBezTo>
                    <a:pt x="428525" y="475667"/>
                    <a:pt x="828575" y="243258"/>
                    <a:pt x="1228625" y="10848"/>
                  </a:cubicBezTo>
                  <a:cubicBezTo>
                    <a:pt x="1256248" y="-5345"/>
                    <a:pt x="1266725" y="-5345"/>
                    <a:pt x="1284823" y="24183"/>
                  </a:cubicBezTo>
                  <a:cubicBezTo>
                    <a:pt x="1481990" y="364225"/>
                    <a:pt x="1681063" y="703315"/>
                    <a:pt x="1879183" y="1042405"/>
                  </a:cubicBezTo>
                  <a:cubicBezTo>
                    <a:pt x="1884898" y="1052883"/>
                    <a:pt x="1898233" y="1061455"/>
                    <a:pt x="1890613" y="1075743"/>
                  </a:cubicBezTo>
                  <a:cubicBezTo>
                    <a:pt x="1319113" y="1076695"/>
                    <a:pt x="748565" y="1076695"/>
                    <a:pt x="178018" y="1076695"/>
                  </a:cubicBezTo>
                  <a:close/>
                </a:path>
              </a:pathLst>
            </a:custGeom>
            <a:grpFill/>
            <a:ln w="9525" cap="flat">
              <a:noFill/>
              <a:prstDash val="solid"/>
              <a:miter/>
            </a:ln>
          </p:spPr>
          <p:txBody>
            <a:bodyPr rtlCol="0" anchor="ctr"/>
            <a:lstStyle/>
            <a:p>
              <a:endParaRPr lang="en-IN"/>
            </a:p>
          </p:txBody>
        </p:sp>
      </p:grpSp>
    </p:spTree>
    <p:extLst>
      <p:ext uri="{BB962C8B-B14F-4D97-AF65-F5344CB8AC3E}">
        <p14:creationId xmlns:p14="http://schemas.microsoft.com/office/powerpoint/2010/main" val="145613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04D379-22E2-4902-EC93-0093116D7115}"/>
              </a:ext>
            </a:extLst>
          </p:cNvPr>
          <p:cNvSpPr txBox="1"/>
          <p:nvPr/>
        </p:nvSpPr>
        <p:spPr>
          <a:xfrm>
            <a:off x="6653892" y="580746"/>
            <a:ext cx="2064353" cy="523220"/>
          </a:xfrm>
          <a:prstGeom prst="rect">
            <a:avLst/>
          </a:prstGeom>
          <a:noFill/>
        </p:spPr>
        <p:txBody>
          <a:bodyPr wrap="square" rtlCol="0">
            <a:spAutoFit/>
          </a:bodyPr>
          <a:lstStyle/>
          <a:p>
            <a:pPr algn="ctr"/>
            <a:r>
              <a:rPr lang="en-US" sz="2800" b="1" i="0" dirty="0">
                <a:effectLst/>
                <a:latin typeface="adihausDIN" panose="020B0504020101020102" pitchFamily="34" charset="0"/>
              </a:rPr>
              <a:t>1900 - 1949</a:t>
            </a:r>
            <a:endParaRPr lang="en-IN" sz="2800" b="1" dirty="0"/>
          </a:p>
        </p:txBody>
      </p:sp>
      <p:sp>
        <p:nvSpPr>
          <p:cNvPr id="6" name="TextBox 5">
            <a:extLst>
              <a:ext uri="{FF2B5EF4-FFF2-40B4-BE49-F238E27FC236}">
                <a16:creationId xmlns:a16="http://schemas.microsoft.com/office/drawing/2014/main" id="{2F0122BE-F4E0-733F-3786-123F33350A3F}"/>
              </a:ext>
            </a:extLst>
          </p:cNvPr>
          <p:cNvSpPr txBox="1"/>
          <p:nvPr/>
        </p:nvSpPr>
        <p:spPr>
          <a:xfrm>
            <a:off x="6854516" y="1051249"/>
            <a:ext cx="1663104" cy="307777"/>
          </a:xfrm>
          <a:prstGeom prst="rect">
            <a:avLst/>
          </a:prstGeom>
          <a:noFill/>
        </p:spPr>
        <p:txBody>
          <a:bodyPr wrap="square" rtlCol="0">
            <a:spAutoFit/>
          </a:bodyPr>
          <a:lstStyle/>
          <a:p>
            <a:pPr algn="ctr"/>
            <a:r>
              <a:rPr lang="en-US" sz="1400" b="0" i="0" dirty="0">
                <a:effectLst/>
                <a:latin typeface="adihausDIN" panose="020B0504020101020102" pitchFamily="34" charset="0"/>
              </a:rPr>
              <a:t>THE EARLY YEARS</a:t>
            </a:r>
            <a:endParaRPr lang="en-IN" sz="1400" dirty="0"/>
          </a:p>
        </p:txBody>
      </p:sp>
      <p:sp>
        <p:nvSpPr>
          <p:cNvPr id="11" name="TextBox 10">
            <a:extLst>
              <a:ext uri="{FF2B5EF4-FFF2-40B4-BE49-F238E27FC236}">
                <a16:creationId xmlns:a16="http://schemas.microsoft.com/office/drawing/2014/main" id="{15ACDCD4-60F3-58B5-41CF-E875531DE5D5}"/>
              </a:ext>
            </a:extLst>
          </p:cNvPr>
          <p:cNvSpPr txBox="1"/>
          <p:nvPr/>
        </p:nvSpPr>
        <p:spPr>
          <a:xfrm>
            <a:off x="6653892" y="2222575"/>
            <a:ext cx="2064353" cy="523220"/>
          </a:xfrm>
          <a:prstGeom prst="rect">
            <a:avLst/>
          </a:prstGeom>
          <a:noFill/>
        </p:spPr>
        <p:txBody>
          <a:bodyPr wrap="square" rtlCol="0">
            <a:spAutoFit/>
          </a:bodyPr>
          <a:lstStyle/>
          <a:p>
            <a:pPr algn="ctr"/>
            <a:r>
              <a:rPr lang="en-US" sz="2800" b="1" i="0" dirty="0">
                <a:effectLst/>
                <a:latin typeface="adihausDIN" panose="020B0504020101020102" pitchFamily="34" charset="0"/>
              </a:rPr>
              <a:t>1968 - 1970</a:t>
            </a:r>
            <a:endParaRPr lang="en-IN" sz="2800" b="1" dirty="0"/>
          </a:p>
        </p:txBody>
      </p:sp>
      <p:sp>
        <p:nvSpPr>
          <p:cNvPr id="12" name="TextBox 11">
            <a:extLst>
              <a:ext uri="{FF2B5EF4-FFF2-40B4-BE49-F238E27FC236}">
                <a16:creationId xmlns:a16="http://schemas.microsoft.com/office/drawing/2014/main" id="{C35B5E8B-F81E-C127-A44A-FF96FB90C843}"/>
              </a:ext>
            </a:extLst>
          </p:cNvPr>
          <p:cNvSpPr txBox="1"/>
          <p:nvPr/>
        </p:nvSpPr>
        <p:spPr>
          <a:xfrm>
            <a:off x="6653891" y="2693078"/>
            <a:ext cx="2064354" cy="307777"/>
          </a:xfrm>
          <a:prstGeom prst="rect">
            <a:avLst/>
          </a:prstGeom>
          <a:noFill/>
        </p:spPr>
        <p:txBody>
          <a:bodyPr wrap="square" rtlCol="0">
            <a:spAutoFit/>
          </a:bodyPr>
          <a:lstStyle/>
          <a:p>
            <a:pPr algn="ctr"/>
            <a:r>
              <a:rPr lang="en-US" sz="1400" b="0" i="0" dirty="0">
                <a:effectLst/>
                <a:latin typeface="adihausDIN" panose="020B0504020101020102" pitchFamily="34" charset="0"/>
              </a:rPr>
              <a:t>THE ATHLETES’ TRUST</a:t>
            </a:r>
            <a:endParaRPr lang="en-IN" sz="1400" dirty="0"/>
          </a:p>
        </p:txBody>
      </p:sp>
      <p:sp>
        <p:nvSpPr>
          <p:cNvPr id="14" name="TextBox 13">
            <a:extLst>
              <a:ext uri="{FF2B5EF4-FFF2-40B4-BE49-F238E27FC236}">
                <a16:creationId xmlns:a16="http://schemas.microsoft.com/office/drawing/2014/main" id="{09265364-8972-A202-8D8E-63F70701E3B8}"/>
              </a:ext>
            </a:extLst>
          </p:cNvPr>
          <p:cNvSpPr txBox="1"/>
          <p:nvPr/>
        </p:nvSpPr>
        <p:spPr>
          <a:xfrm>
            <a:off x="6653892" y="3730404"/>
            <a:ext cx="2064353" cy="523220"/>
          </a:xfrm>
          <a:prstGeom prst="rect">
            <a:avLst/>
          </a:prstGeom>
          <a:noFill/>
        </p:spPr>
        <p:txBody>
          <a:bodyPr wrap="square" rtlCol="0">
            <a:spAutoFit/>
          </a:bodyPr>
          <a:lstStyle/>
          <a:p>
            <a:pPr algn="ctr"/>
            <a:r>
              <a:rPr lang="en-US" sz="2800" b="1" i="0" dirty="0">
                <a:effectLst/>
                <a:latin typeface="adihausDIN" panose="020B0504020101020102" pitchFamily="34" charset="0"/>
              </a:rPr>
              <a:t>1972 - 1978</a:t>
            </a:r>
            <a:endParaRPr lang="en-IN" sz="2800" b="1" dirty="0"/>
          </a:p>
        </p:txBody>
      </p:sp>
      <p:sp>
        <p:nvSpPr>
          <p:cNvPr id="15" name="TextBox 14">
            <a:extLst>
              <a:ext uri="{FF2B5EF4-FFF2-40B4-BE49-F238E27FC236}">
                <a16:creationId xmlns:a16="http://schemas.microsoft.com/office/drawing/2014/main" id="{2597473C-EB57-0435-EB30-31FA2B0FF53D}"/>
              </a:ext>
            </a:extLst>
          </p:cNvPr>
          <p:cNvSpPr txBox="1"/>
          <p:nvPr/>
        </p:nvSpPr>
        <p:spPr>
          <a:xfrm>
            <a:off x="6524406" y="4200907"/>
            <a:ext cx="2323324" cy="523220"/>
          </a:xfrm>
          <a:prstGeom prst="rect">
            <a:avLst/>
          </a:prstGeom>
          <a:noFill/>
        </p:spPr>
        <p:txBody>
          <a:bodyPr wrap="square" rtlCol="0">
            <a:spAutoFit/>
          </a:bodyPr>
          <a:lstStyle/>
          <a:p>
            <a:pPr algn="ctr"/>
            <a:r>
              <a:rPr lang="en-US" sz="1400" b="0" i="0" dirty="0">
                <a:effectLst/>
                <a:latin typeface="adihausDIN" panose="020B0504020101020102" pitchFamily="34" charset="0"/>
              </a:rPr>
              <a:t>MULTI-SPORTS SPECIALIST</a:t>
            </a:r>
            <a:endParaRPr lang="en-IN" sz="1400" dirty="0"/>
          </a:p>
        </p:txBody>
      </p:sp>
      <p:sp>
        <p:nvSpPr>
          <p:cNvPr id="25" name="TextBox 24">
            <a:extLst>
              <a:ext uri="{FF2B5EF4-FFF2-40B4-BE49-F238E27FC236}">
                <a16:creationId xmlns:a16="http://schemas.microsoft.com/office/drawing/2014/main" id="{7D7D679B-0541-4E65-96A8-7AC972D47309}"/>
              </a:ext>
            </a:extLst>
          </p:cNvPr>
          <p:cNvSpPr txBox="1"/>
          <p:nvPr/>
        </p:nvSpPr>
        <p:spPr>
          <a:xfrm>
            <a:off x="6653892" y="5391252"/>
            <a:ext cx="2064353" cy="523220"/>
          </a:xfrm>
          <a:prstGeom prst="rect">
            <a:avLst/>
          </a:prstGeom>
          <a:noFill/>
        </p:spPr>
        <p:txBody>
          <a:bodyPr wrap="square" rtlCol="0">
            <a:spAutoFit/>
          </a:bodyPr>
          <a:lstStyle/>
          <a:p>
            <a:pPr algn="ctr"/>
            <a:r>
              <a:rPr lang="en-US" sz="2800" b="1" i="0" dirty="0">
                <a:effectLst/>
                <a:latin typeface="adihausDIN" panose="020B0504020101020102" pitchFamily="34" charset="0"/>
              </a:rPr>
              <a:t>1989 - 1994</a:t>
            </a:r>
            <a:endParaRPr lang="en-IN" sz="2800" b="1" dirty="0"/>
          </a:p>
        </p:txBody>
      </p:sp>
      <p:sp>
        <p:nvSpPr>
          <p:cNvPr id="26" name="TextBox 25">
            <a:extLst>
              <a:ext uri="{FF2B5EF4-FFF2-40B4-BE49-F238E27FC236}">
                <a16:creationId xmlns:a16="http://schemas.microsoft.com/office/drawing/2014/main" id="{33EB6B74-805C-0046-1BAB-6712E34E384E}"/>
              </a:ext>
            </a:extLst>
          </p:cNvPr>
          <p:cNvSpPr txBox="1"/>
          <p:nvPr/>
        </p:nvSpPr>
        <p:spPr>
          <a:xfrm>
            <a:off x="6524406" y="5861755"/>
            <a:ext cx="2323324" cy="523220"/>
          </a:xfrm>
          <a:prstGeom prst="rect">
            <a:avLst/>
          </a:prstGeom>
          <a:noFill/>
        </p:spPr>
        <p:txBody>
          <a:bodyPr wrap="square" rtlCol="0">
            <a:spAutoFit/>
          </a:bodyPr>
          <a:lstStyle/>
          <a:p>
            <a:pPr algn="ctr"/>
            <a:r>
              <a:rPr lang="en-US" sz="1400" b="0" i="0" dirty="0">
                <a:effectLst/>
                <a:latin typeface="adihausDIN" panose="020B0504020101020102" pitchFamily="34" charset="0"/>
              </a:rPr>
              <a:t>INNOVATION NEVER SLEEPS</a:t>
            </a:r>
            <a:endParaRPr lang="en-IN" sz="1400" dirty="0"/>
          </a:p>
        </p:txBody>
      </p:sp>
      <p:sp>
        <p:nvSpPr>
          <p:cNvPr id="30" name="TextBox 29">
            <a:extLst>
              <a:ext uri="{FF2B5EF4-FFF2-40B4-BE49-F238E27FC236}">
                <a16:creationId xmlns:a16="http://schemas.microsoft.com/office/drawing/2014/main" id="{88EF28C8-49DC-C401-FE31-4329E37ACBE8}"/>
              </a:ext>
            </a:extLst>
          </p:cNvPr>
          <p:cNvSpPr txBox="1"/>
          <p:nvPr/>
        </p:nvSpPr>
        <p:spPr>
          <a:xfrm>
            <a:off x="9377014" y="5391252"/>
            <a:ext cx="2064353" cy="523220"/>
          </a:xfrm>
          <a:prstGeom prst="rect">
            <a:avLst/>
          </a:prstGeom>
          <a:noFill/>
        </p:spPr>
        <p:txBody>
          <a:bodyPr wrap="square" rtlCol="0">
            <a:spAutoFit/>
          </a:bodyPr>
          <a:lstStyle/>
          <a:p>
            <a:pPr algn="ctr"/>
            <a:r>
              <a:rPr lang="en-US" sz="2800" b="1" i="0" dirty="0">
                <a:effectLst/>
                <a:latin typeface="adihausDIN" panose="020B0504020101020102" pitchFamily="34" charset="0"/>
              </a:rPr>
              <a:t>2009 - 2012</a:t>
            </a:r>
            <a:endParaRPr lang="en-IN" sz="2800" b="1" dirty="0"/>
          </a:p>
        </p:txBody>
      </p:sp>
      <p:sp>
        <p:nvSpPr>
          <p:cNvPr id="31" name="TextBox 30">
            <a:extLst>
              <a:ext uri="{FF2B5EF4-FFF2-40B4-BE49-F238E27FC236}">
                <a16:creationId xmlns:a16="http://schemas.microsoft.com/office/drawing/2014/main" id="{CB9C253F-8597-C4BC-1088-D0E1615DD37E}"/>
              </a:ext>
            </a:extLst>
          </p:cNvPr>
          <p:cNvSpPr txBox="1"/>
          <p:nvPr/>
        </p:nvSpPr>
        <p:spPr>
          <a:xfrm>
            <a:off x="9247528" y="5861755"/>
            <a:ext cx="2323324" cy="523220"/>
          </a:xfrm>
          <a:prstGeom prst="rect">
            <a:avLst/>
          </a:prstGeom>
          <a:noFill/>
        </p:spPr>
        <p:txBody>
          <a:bodyPr wrap="square" rtlCol="0">
            <a:spAutoFit/>
          </a:bodyPr>
          <a:lstStyle/>
          <a:p>
            <a:pPr algn="ctr"/>
            <a:r>
              <a:rPr lang="en-US" sz="1400" b="0" i="0" dirty="0">
                <a:effectLst/>
                <a:latin typeface="adihausDIN" panose="020B0504020101020102" pitchFamily="34" charset="0"/>
              </a:rPr>
              <a:t>INNOVATION NEVER SLEEPS</a:t>
            </a:r>
            <a:endParaRPr lang="en-IN" sz="1400" dirty="0"/>
          </a:p>
        </p:txBody>
      </p:sp>
      <p:sp>
        <p:nvSpPr>
          <p:cNvPr id="34" name="TextBox 33">
            <a:extLst>
              <a:ext uri="{FF2B5EF4-FFF2-40B4-BE49-F238E27FC236}">
                <a16:creationId xmlns:a16="http://schemas.microsoft.com/office/drawing/2014/main" id="{C56973D0-A5BD-2CB3-9CD6-A8F8359B91E2}"/>
              </a:ext>
            </a:extLst>
          </p:cNvPr>
          <p:cNvSpPr txBox="1"/>
          <p:nvPr/>
        </p:nvSpPr>
        <p:spPr>
          <a:xfrm>
            <a:off x="9377014" y="4200907"/>
            <a:ext cx="2064352" cy="523220"/>
          </a:xfrm>
          <a:prstGeom prst="rect">
            <a:avLst/>
          </a:prstGeom>
          <a:noFill/>
        </p:spPr>
        <p:txBody>
          <a:bodyPr wrap="square" rtlCol="0">
            <a:spAutoFit/>
          </a:bodyPr>
          <a:lstStyle/>
          <a:p>
            <a:pPr algn="ctr"/>
            <a:r>
              <a:rPr lang="en-US" sz="1400" b="0" i="0" dirty="0">
                <a:effectLst/>
                <a:latin typeface="adihausDIN" panose="020B0504020101020102" pitchFamily="34" charset="0"/>
              </a:rPr>
              <a:t>LEADER WITH A DIGITAL VISION</a:t>
            </a:r>
            <a:endParaRPr lang="en-IN" sz="1400" dirty="0"/>
          </a:p>
        </p:txBody>
      </p:sp>
      <p:sp>
        <p:nvSpPr>
          <p:cNvPr id="36" name="TextBox 35">
            <a:extLst>
              <a:ext uri="{FF2B5EF4-FFF2-40B4-BE49-F238E27FC236}">
                <a16:creationId xmlns:a16="http://schemas.microsoft.com/office/drawing/2014/main" id="{B80AB411-7DFF-EBB4-0B1F-485D83F3FBB7}"/>
              </a:ext>
            </a:extLst>
          </p:cNvPr>
          <p:cNvSpPr txBox="1"/>
          <p:nvPr/>
        </p:nvSpPr>
        <p:spPr>
          <a:xfrm>
            <a:off x="9377014" y="2222575"/>
            <a:ext cx="2064353" cy="523220"/>
          </a:xfrm>
          <a:prstGeom prst="rect">
            <a:avLst/>
          </a:prstGeom>
          <a:noFill/>
        </p:spPr>
        <p:txBody>
          <a:bodyPr wrap="square" rtlCol="0">
            <a:spAutoFit/>
          </a:bodyPr>
          <a:lstStyle/>
          <a:p>
            <a:pPr algn="ctr"/>
            <a:r>
              <a:rPr lang="en-US" sz="2800" b="1" i="0" dirty="0">
                <a:effectLst/>
                <a:latin typeface="adihausDIN" panose="020B0504020101020102" pitchFamily="34" charset="0"/>
              </a:rPr>
              <a:t>2022</a:t>
            </a:r>
            <a:endParaRPr lang="en-IN" sz="2800" b="1" dirty="0"/>
          </a:p>
        </p:txBody>
      </p:sp>
      <p:sp>
        <p:nvSpPr>
          <p:cNvPr id="37" name="TextBox 36">
            <a:extLst>
              <a:ext uri="{FF2B5EF4-FFF2-40B4-BE49-F238E27FC236}">
                <a16:creationId xmlns:a16="http://schemas.microsoft.com/office/drawing/2014/main" id="{FA28D30C-D2E8-9BB7-1904-EE8F7C979382}"/>
              </a:ext>
            </a:extLst>
          </p:cNvPr>
          <p:cNvSpPr txBox="1"/>
          <p:nvPr/>
        </p:nvSpPr>
        <p:spPr>
          <a:xfrm>
            <a:off x="9377014" y="2693078"/>
            <a:ext cx="2064352" cy="307777"/>
          </a:xfrm>
          <a:prstGeom prst="rect">
            <a:avLst/>
          </a:prstGeom>
          <a:noFill/>
        </p:spPr>
        <p:txBody>
          <a:bodyPr wrap="square" rtlCol="0">
            <a:spAutoFit/>
          </a:bodyPr>
          <a:lstStyle/>
          <a:p>
            <a:pPr algn="ctr"/>
            <a:r>
              <a:rPr lang="en-US" sz="1400" b="0" i="0" dirty="0">
                <a:effectLst/>
                <a:latin typeface="adihausDIN" panose="020B0504020101020102" pitchFamily="34" charset="0"/>
              </a:rPr>
              <a:t>ADIDAS X GUCCI</a:t>
            </a:r>
            <a:endParaRPr lang="en-IN" sz="1400" dirty="0"/>
          </a:p>
        </p:txBody>
      </p:sp>
      <p:sp>
        <p:nvSpPr>
          <p:cNvPr id="39" name="TextBox 38">
            <a:extLst>
              <a:ext uri="{FF2B5EF4-FFF2-40B4-BE49-F238E27FC236}">
                <a16:creationId xmlns:a16="http://schemas.microsoft.com/office/drawing/2014/main" id="{7C774534-946E-606F-F304-427815A16495}"/>
              </a:ext>
            </a:extLst>
          </p:cNvPr>
          <p:cNvSpPr txBox="1"/>
          <p:nvPr/>
        </p:nvSpPr>
        <p:spPr>
          <a:xfrm>
            <a:off x="9377014" y="473025"/>
            <a:ext cx="2064353" cy="523220"/>
          </a:xfrm>
          <a:prstGeom prst="rect">
            <a:avLst/>
          </a:prstGeom>
          <a:noFill/>
        </p:spPr>
        <p:txBody>
          <a:bodyPr wrap="square" rtlCol="0">
            <a:spAutoFit/>
          </a:bodyPr>
          <a:lstStyle/>
          <a:p>
            <a:pPr algn="ctr"/>
            <a:r>
              <a:rPr lang="en-US" sz="2800" b="1" i="0" dirty="0">
                <a:effectLst/>
                <a:latin typeface="adihausDIN" panose="020B0504020101020102" pitchFamily="34" charset="0"/>
              </a:rPr>
              <a:t>2023</a:t>
            </a:r>
            <a:endParaRPr lang="en-IN" sz="2800" b="1" dirty="0"/>
          </a:p>
        </p:txBody>
      </p:sp>
      <p:sp>
        <p:nvSpPr>
          <p:cNvPr id="40" name="TextBox 39">
            <a:extLst>
              <a:ext uri="{FF2B5EF4-FFF2-40B4-BE49-F238E27FC236}">
                <a16:creationId xmlns:a16="http://schemas.microsoft.com/office/drawing/2014/main" id="{80FB0B8A-4FFB-C341-3C55-0E1F8B8E678B}"/>
              </a:ext>
            </a:extLst>
          </p:cNvPr>
          <p:cNvSpPr txBox="1"/>
          <p:nvPr/>
        </p:nvSpPr>
        <p:spPr>
          <a:xfrm>
            <a:off x="9377014" y="943528"/>
            <a:ext cx="2064352" cy="523220"/>
          </a:xfrm>
          <a:prstGeom prst="rect">
            <a:avLst/>
          </a:prstGeom>
          <a:noFill/>
        </p:spPr>
        <p:txBody>
          <a:bodyPr wrap="square" rtlCol="0">
            <a:spAutoFit/>
          </a:bodyPr>
          <a:lstStyle/>
          <a:p>
            <a:pPr algn="ctr"/>
            <a:r>
              <a:rPr lang="en-US" sz="1400" b="0" i="0" dirty="0">
                <a:effectLst/>
                <a:latin typeface="adihausDIN" panose="020B0504020101020102" pitchFamily="34" charset="0"/>
              </a:rPr>
              <a:t>WELCOME BACK BJØRN</a:t>
            </a:r>
            <a:endParaRPr lang="en-IN" sz="1400" dirty="0"/>
          </a:p>
        </p:txBody>
      </p:sp>
      <p:cxnSp>
        <p:nvCxnSpPr>
          <p:cNvPr id="53" name="Straight Arrow Connector 52">
            <a:extLst>
              <a:ext uri="{FF2B5EF4-FFF2-40B4-BE49-F238E27FC236}">
                <a16:creationId xmlns:a16="http://schemas.microsoft.com/office/drawing/2014/main" id="{CA653B5C-97B3-A113-B7D8-82930D83F94E}"/>
              </a:ext>
            </a:extLst>
          </p:cNvPr>
          <p:cNvCxnSpPr>
            <a:cxnSpLocks/>
          </p:cNvCxnSpPr>
          <p:nvPr/>
        </p:nvCxnSpPr>
        <p:spPr>
          <a:xfrm>
            <a:off x="7686068" y="4858670"/>
            <a:ext cx="0" cy="398038"/>
          </a:xfrm>
          <a:prstGeom prst="straightConnector1">
            <a:avLst/>
          </a:prstGeom>
          <a:ln>
            <a:solidFill>
              <a:schemeClr val="bg1"/>
            </a:solidFill>
            <a:headEnd w="lg" len="med"/>
            <a:tailEnd type="stealth" w="lg" len="lg"/>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7A0C179B-BAFA-80F0-7C3D-7B2E739C53E8}"/>
              </a:ext>
            </a:extLst>
          </p:cNvPr>
          <p:cNvCxnSpPr>
            <a:cxnSpLocks/>
          </p:cNvCxnSpPr>
          <p:nvPr/>
        </p:nvCxnSpPr>
        <p:spPr>
          <a:xfrm flipV="1">
            <a:off x="10409190" y="1601291"/>
            <a:ext cx="0" cy="379019"/>
          </a:xfrm>
          <a:prstGeom prst="straightConnector1">
            <a:avLst/>
          </a:prstGeom>
          <a:ln>
            <a:solidFill>
              <a:schemeClr val="bg1"/>
            </a:solidFill>
            <a:headEnd w="lg" len="med"/>
            <a:tailEnd type="stealth" w="lg" len="lg"/>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CDAA1070-2E5E-89C9-0DB1-41298ABD28A7}"/>
              </a:ext>
            </a:extLst>
          </p:cNvPr>
          <p:cNvCxnSpPr>
            <a:cxnSpLocks/>
          </p:cNvCxnSpPr>
          <p:nvPr/>
        </p:nvCxnSpPr>
        <p:spPr>
          <a:xfrm flipV="1">
            <a:off x="10409190" y="3240700"/>
            <a:ext cx="0" cy="376599"/>
          </a:xfrm>
          <a:prstGeom prst="straightConnector1">
            <a:avLst/>
          </a:prstGeom>
          <a:ln>
            <a:solidFill>
              <a:schemeClr val="bg1"/>
            </a:solidFill>
            <a:headEnd w="lg" len="med"/>
            <a:tailEnd type="stealth" w="lg" len="lg"/>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6D681BA7-1F97-4FC5-1B8A-0D8FA7899BD4}"/>
              </a:ext>
            </a:extLst>
          </p:cNvPr>
          <p:cNvCxnSpPr>
            <a:cxnSpLocks/>
          </p:cNvCxnSpPr>
          <p:nvPr/>
        </p:nvCxnSpPr>
        <p:spPr>
          <a:xfrm flipV="1">
            <a:off x="10409190" y="4858670"/>
            <a:ext cx="0" cy="398038"/>
          </a:xfrm>
          <a:prstGeom prst="straightConnector1">
            <a:avLst/>
          </a:prstGeom>
          <a:ln>
            <a:solidFill>
              <a:schemeClr val="bg1"/>
            </a:solidFill>
            <a:headEnd w="lg" len="med"/>
            <a:tailEnd type="stealth" w="lg" len="lg"/>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D7FDDF1A-0734-1550-E2E9-1F96BE8BAC90}"/>
              </a:ext>
            </a:extLst>
          </p:cNvPr>
          <p:cNvCxnSpPr>
            <a:cxnSpLocks/>
          </p:cNvCxnSpPr>
          <p:nvPr/>
        </p:nvCxnSpPr>
        <p:spPr>
          <a:xfrm rot="16200000">
            <a:off x="9048509" y="5662736"/>
            <a:ext cx="0" cy="398038"/>
          </a:xfrm>
          <a:prstGeom prst="straightConnector1">
            <a:avLst/>
          </a:prstGeom>
          <a:ln>
            <a:solidFill>
              <a:schemeClr val="bg1"/>
            </a:solidFill>
            <a:headEnd w="lg" len="med"/>
            <a:tailEnd type="stealth" w="lg" len="lg"/>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0FB13CCF-5B7F-D2F8-DAE0-99F5F7C309FD}"/>
              </a:ext>
            </a:extLst>
          </p:cNvPr>
          <p:cNvSpPr/>
          <p:nvPr/>
        </p:nvSpPr>
        <p:spPr>
          <a:xfrm>
            <a:off x="-87611" y="1509746"/>
            <a:ext cx="5652489" cy="625925"/>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154F2C6-74E2-FB57-936C-F2A699FC97F2}"/>
              </a:ext>
            </a:extLst>
          </p:cNvPr>
          <p:cNvSpPr txBox="1"/>
          <p:nvPr/>
        </p:nvSpPr>
        <p:spPr>
          <a:xfrm>
            <a:off x="497857" y="1255386"/>
            <a:ext cx="4618572" cy="1107996"/>
          </a:xfrm>
          <a:prstGeom prst="rect">
            <a:avLst/>
          </a:prstGeom>
          <a:noFill/>
        </p:spPr>
        <p:txBody>
          <a:bodyPr wrap="none" rtlCol="0">
            <a:spAutoFit/>
          </a:bodyPr>
          <a:lstStyle>
            <a:defPPr>
              <a:defRPr lang="en-US"/>
            </a:defPPr>
            <a:lvl1pPr algn="ctr">
              <a:defRPr sz="13800" b="1">
                <a:latin typeface="Century Gothic" panose="020B0502020202020204" pitchFamily="34" charset="0"/>
              </a:defRPr>
            </a:lvl1pPr>
          </a:lstStyle>
          <a:p>
            <a:pPr algn="l"/>
            <a:r>
              <a:rPr lang="en-IN" sz="6600" b="0" dirty="0">
                <a:solidFill>
                  <a:schemeClr val="bg1"/>
                </a:solidFill>
                <a:latin typeface="Century Gothic bold" panose="020B0702020202020204" pitchFamily="34" charset="0"/>
              </a:rPr>
              <a:t>Our History</a:t>
            </a:r>
          </a:p>
        </p:txBody>
      </p:sp>
      <p:sp>
        <p:nvSpPr>
          <p:cNvPr id="73" name="TextBox 72">
            <a:extLst>
              <a:ext uri="{FF2B5EF4-FFF2-40B4-BE49-F238E27FC236}">
                <a16:creationId xmlns:a16="http://schemas.microsoft.com/office/drawing/2014/main" id="{F6919844-F612-A675-683F-64310E166F1A}"/>
              </a:ext>
            </a:extLst>
          </p:cNvPr>
          <p:cNvSpPr txBox="1"/>
          <p:nvPr/>
        </p:nvSpPr>
        <p:spPr>
          <a:xfrm>
            <a:off x="529607" y="2333904"/>
            <a:ext cx="4446143" cy="2308324"/>
          </a:xfrm>
          <a:prstGeom prst="rect">
            <a:avLst/>
          </a:prstGeom>
          <a:noFill/>
        </p:spPr>
        <p:txBody>
          <a:bodyPr wrap="square" rtlCol="0">
            <a:spAutoFit/>
          </a:bodyPr>
          <a:lstStyle/>
          <a:p>
            <a:r>
              <a:rPr lang="en-US" b="1" i="0" dirty="0">
                <a:solidFill>
                  <a:schemeClr val="tx1">
                    <a:lumMod val="95000"/>
                    <a:lumOff val="5000"/>
                  </a:schemeClr>
                </a:solidFill>
                <a:effectLst/>
                <a:latin typeface="adihausDIN" panose="020B0504020101020102" pitchFamily="34" charset="0"/>
              </a:rPr>
              <a:t>We started in a washroom and conquered the world. And in between, we’ve scored big and sometimes struggled to reach our goals. We’ve done our best for the best. We’ve improved and grown. Looking ahead to the future, always remembering where we came from. This is our story.</a:t>
            </a:r>
            <a:endParaRPr lang="en-IN" b="1" dirty="0">
              <a:solidFill>
                <a:schemeClr val="tx1">
                  <a:lumMod val="95000"/>
                  <a:lumOff val="5000"/>
                </a:schemeClr>
              </a:solidFill>
            </a:endParaRPr>
          </a:p>
        </p:txBody>
      </p:sp>
      <p:grpSp>
        <p:nvGrpSpPr>
          <p:cNvPr id="80" name="Group 79">
            <a:extLst>
              <a:ext uri="{FF2B5EF4-FFF2-40B4-BE49-F238E27FC236}">
                <a16:creationId xmlns:a16="http://schemas.microsoft.com/office/drawing/2014/main" id="{CFC6AA98-8823-AB09-267B-99678CA4D3A0}"/>
              </a:ext>
            </a:extLst>
          </p:cNvPr>
          <p:cNvGrpSpPr/>
          <p:nvPr/>
        </p:nvGrpSpPr>
        <p:grpSpPr>
          <a:xfrm>
            <a:off x="391400" y="390215"/>
            <a:ext cx="536842" cy="313778"/>
            <a:chOff x="-2501800" y="-349591"/>
            <a:chExt cx="6398553" cy="3739885"/>
          </a:xfrm>
          <a:solidFill>
            <a:schemeClr val="tx1"/>
          </a:solidFill>
        </p:grpSpPr>
        <p:sp>
          <p:nvSpPr>
            <p:cNvPr id="81" name="Freeform: Shape 80">
              <a:extLst>
                <a:ext uri="{FF2B5EF4-FFF2-40B4-BE49-F238E27FC236}">
                  <a16:creationId xmlns:a16="http://schemas.microsoft.com/office/drawing/2014/main" id="{338C00A3-B683-B257-8BD9-B21532826342}"/>
                </a:ext>
              </a:extLst>
            </p:cNvPr>
            <p:cNvSpPr/>
            <p:nvPr/>
          </p:nvSpPr>
          <p:spPr>
            <a:xfrm>
              <a:off x="470908" y="-349591"/>
              <a:ext cx="3425845" cy="3739885"/>
            </a:xfrm>
            <a:custGeom>
              <a:avLst/>
              <a:gdLst>
                <a:gd name="connsiteX0" fmla="*/ 1711587 w 3425845"/>
                <a:gd name="connsiteY0" fmla="*/ 3739885 h 3739885"/>
                <a:gd name="connsiteX1" fmla="*/ 1423932 w 3425845"/>
                <a:gd name="connsiteY1" fmla="*/ 3233155 h 3739885"/>
                <a:gd name="connsiteX2" fmla="*/ 11374 w 3425845"/>
                <a:gd name="connsiteY2" fmla="*/ 775705 h 3739885"/>
                <a:gd name="connsiteX3" fmla="*/ 25662 w 3425845"/>
                <a:gd name="connsiteY3" fmla="*/ 715697 h 3739885"/>
                <a:gd name="connsiteX4" fmla="*/ 1228669 w 3425845"/>
                <a:gd name="connsiteY4" fmla="*/ 10847 h 3739885"/>
                <a:gd name="connsiteX5" fmla="*/ 1284867 w 3425845"/>
                <a:gd name="connsiteY5" fmla="*/ 24182 h 3739885"/>
                <a:gd name="connsiteX6" fmla="*/ 3327027 w 3425845"/>
                <a:gd name="connsiteY6" fmla="*/ 3557958 h 3739885"/>
                <a:gd name="connsiteX7" fmla="*/ 3417514 w 3425845"/>
                <a:gd name="connsiteY7" fmla="*/ 3714168 h 3739885"/>
                <a:gd name="connsiteX8" fmla="*/ 3423229 w 3425845"/>
                <a:gd name="connsiteY8" fmla="*/ 3739885 h 3739885"/>
                <a:gd name="connsiteX9" fmla="*/ 1711587 w 3425845"/>
                <a:gd name="connsiteY9" fmla="*/ 3739885 h 37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5845" h="3739885">
                  <a:moveTo>
                    <a:pt x="1711587" y="3739885"/>
                  </a:moveTo>
                  <a:cubicBezTo>
                    <a:pt x="1615384" y="3571293"/>
                    <a:pt x="1520134" y="3401748"/>
                    <a:pt x="1423932" y="3233155"/>
                  </a:cubicBezTo>
                  <a:cubicBezTo>
                    <a:pt x="953397" y="2414005"/>
                    <a:pt x="482862" y="1594855"/>
                    <a:pt x="11374" y="775705"/>
                  </a:cubicBezTo>
                  <a:cubicBezTo>
                    <a:pt x="-4818" y="747130"/>
                    <a:pt x="-6723" y="733795"/>
                    <a:pt x="25662" y="715697"/>
                  </a:cubicBezTo>
                  <a:cubicBezTo>
                    <a:pt x="427617" y="482335"/>
                    <a:pt x="827667" y="247067"/>
                    <a:pt x="1228669" y="10847"/>
                  </a:cubicBezTo>
                  <a:cubicBezTo>
                    <a:pt x="1256292" y="-5345"/>
                    <a:pt x="1267722" y="-5345"/>
                    <a:pt x="1284867" y="24182"/>
                  </a:cubicBezTo>
                  <a:cubicBezTo>
                    <a:pt x="1964952" y="1202425"/>
                    <a:pt x="2645989" y="2379715"/>
                    <a:pt x="3327027" y="3557958"/>
                  </a:cubicBezTo>
                  <a:cubicBezTo>
                    <a:pt x="3357507" y="3610345"/>
                    <a:pt x="3387034" y="3661780"/>
                    <a:pt x="3417514" y="3714168"/>
                  </a:cubicBezTo>
                  <a:cubicBezTo>
                    <a:pt x="3422277" y="3721788"/>
                    <a:pt x="3429897" y="3729408"/>
                    <a:pt x="3423229" y="3739885"/>
                  </a:cubicBezTo>
                  <a:cubicBezTo>
                    <a:pt x="2852682" y="3739885"/>
                    <a:pt x="2282134" y="3739885"/>
                    <a:pt x="1711587" y="3739885"/>
                  </a:cubicBezTo>
                  <a:close/>
                </a:path>
              </a:pathLst>
            </a:custGeom>
            <a:grp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6B827062-1F24-2473-6467-ABEB0472AAC3}"/>
                </a:ext>
              </a:extLst>
            </p:cNvPr>
            <p:cNvSpPr/>
            <p:nvPr/>
          </p:nvSpPr>
          <p:spPr>
            <a:xfrm>
              <a:off x="-1007165" y="1003430"/>
              <a:ext cx="2648640" cy="2386862"/>
            </a:xfrm>
            <a:custGeom>
              <a:avLst/>
              <a:gdLst>
                <a:gd name="connsiteX0" fmla="*/ 936998 w 2648640"/>
                <a:gd name="connsiteY0" fmla="*/ 2386862 h 2386862"/>
                <a:gd name="connsiteX1" fmla="*/ 689348 w 2648640"/>
                <a:gd name="connsiteY1" fmla="*/ 1944902 h 2386862"/>
                <a:gd name="connsiteX2" fmla="*/ 10216 w 2648640"/>
                <a:gd name="connsiteY2" fmla="*/ 755230 h 2386862"/>
                <a:gd name="connsiteX3" fmla="*/ 26408 w 2648640"/>
                <a:gd name="connsiteY3" fmla="*/ 699985 h 2386862"/>
                <a:gd name="connsiteX4" fmla="*/ 1248466 w 2648640"/>
                <a:gd name="connsiteY4" fmla="*/ 9422 h 2386862"/>
                <a:gd name="connsiteX5" fmla="*/ 1307521 w 2648640"/>
                <a:gd name="connsiteY5" fmla="*/ 29425 h 2386862"/>
                <a:gd name="connsiteX6" fmla="*/ 2593396 w 2648640"/>
                <a:gd name="connsiteY6" fmla="*/ 2274467 h 2386862"/>
                <a:gd name="connsiteX7" fmla="*/ 2648641 w 2648640"/>
                <a:gd name="connsiteY7" fmla="*/ 2385910 h 2386862"/>
                <a:gd name="connsiteX8" fmla="*/ 936998 w 2648640"/>
                <a:gd name="connsiteY8" fmla="*/ 2386862 h 2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8640" h="2386862">
                  <a:moveTo>
                    <a:pt x="936998" y="2386862"/>
                  </a:moveTo>
                  <a:cubicBezTo>
                    <a:pt x="854131" y="2239225"/>
                    <a:pt x="773168" y="2091587"/>
                    <a:pt x="689348" y="1944902"/>
                  </a:cubicBezTo>
                  <a:cubicBezTo>
                    <a:pt x="463606" y="1547710"/>
                    <a:pt x="237863" y="1151470"/>
                    <a:pt x="10216" y="755230"/>
                  </a:cubicBezTo>
                  <a:cubicBezTo>
                    <a:pt x="-6929" y="725702"/>
                    <a:pt x="-3119" y="716177"/>
                    <a:pt x="26408" y="699985"/>
                  </a:cubicBezTo>
                  <a:cubicBezTo>
                    <a:pt x="434078" y="471385"/>
                    <a:pt x="841748" y="240880"/>
                    <a:pt x="1248466" y="9422"/>
                  </a:cubicBezTo>
                  <a:cubicBezTo>
                    <a:pt x="1283708" y="-10581"/>
                    <a:pt x="1292281" y="3707"/>
                    <a:pt x="1307521" y="29425"/>
                  </a:cubicBezTo>
                  <a:cubicBezTo>
                    <a:pt x="1736146" y="778090"/>
                    <a:pt x="2165723" y="1525802"/>
                    <a:pt x="2593396" y="2274467"/>
                  </a:cubicBezTo>
                  <a:cubicBezTo>
                    <a:pt x="2614351" y="2310662"/>
                    <a:pt x="2642926" y="2343047"/>
                    <a:pt x="2648641" y="2385910"/>
                  </a:cubicBezTo>
                  <a:cubicBezTo>
                    <a:pt x="2077141" y="2386862"/>
                    <a:pt x="1507546" y="2386862"/>
                    <a:pt x="936998" y="2386862"/>
                  </a:cubicBezTo>
                  <a:close/>
                </a:path>
              </a:pathLst>
            </a:custGeom>
            <a:grp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AF8AB2FD-64FC-817E-7C56-E854D2D247AF}"/>
                </a:ext>
              </a:extLst>
            </p:cNvPr>
            <p:cNvSpPr/>
            <p:nvPr/>
          </p:nvSpPr>
          <p:spPr>
            <a:xfrm>
              <a:off x="-2501800" y="2313598"/>
              <a:ext cx="1892906" cy="1076695"/>
            </a:xfrm>
            <a:custGeom>
              <a:avLst/>
              <a:gdLst>
                <a:gd name="connsiteX0" fmla="*/ 178018 w 1892906"/>
                <a:gd name="connsiteY0" fmla="*/ 1076695 h 1076695"/>
                <a:gd name="connsiteX1" fmla="*/ 11330 w 1892906"/>
                <a:gd name="connsiteY1" fmla="*/ 769037 h 1076695"/>
                <a:gd name="connsiteX2" fmla="*/ 27523 w 1892906"/>
                <a:gd name="connsiteY2" fmla="*/ 705220 h 1076695"/>
                <a:gd name="connsiteX3" fmla="*/ 1228625 w 1892906"/>
                <a:gd name="connsiteY3" fmla="*/ 10848 h 1076695"/>
                <a:gd name="connsiteX4" fmla="*/ 1284823 w 1892906"/>
                <a:gd name="connsiteY4" fmla="*/ 24183 h 1076695"/>
                <a:gd name="connsiteX5" fmla="*/ 1879183 w 1892906"/>
                <a:gd name="connsiteY5" fmla="*/ 1042405 h 1076695"/>
                <a:gd name="connsiteX6" fmla="*/ 1890613 w 1892906"/>
                <a:gd name="connsiteY6" fmla="*/ 1075743 h 1076695"/>
                <a:gd name="connsiteX7" fmla="*/ 178018 w 1892906"/>
                <a:gd name="connsiteY7" fmla="*/ 1076695 h 107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2906" h="1076695">
                  <a:moveTo>
                    <a:pt x="178018" y="1076695"/>
                  </a:moveTo>
                  <a:cubicBezTo>
                    <a:pt x="130393" y="970015"/>
                    <a:pt x="67528" y="870955"/>
                    <a:pt x="11330" y="769037"/>
                  </a:cubicBezTo>
                  <a:cubicBezTo>
                    <a:pt x="-5815" y="738558"/>
                    <a:pt x="-5815" y="724270"/>
                    <a:pt x="27523" y="705220"/>
                  </a:cubicBezTo>
                  <a:cubicBezTo>
                    <a:pt x="428525" y="475667"/>
                    <a:pt x="828575" y="243258"/>
                    <a:pt x="1228625" y="10848"/>
                  </a:cubicBezTo>
                  <a:cubicBezTo>
                    <a:pt x="1256248" y="-5345"/>
                    <a:pt x="1266725" y="-5345"/>
                    <a:pt x="1284823" y="24183"/>
                  </a:cubicBezTo>
                  <a:cubicBezTo>
                    <a:pt x="1481990" y="364225"/>
                    <a:pt x="1681063" y="703315"/>
                    <a:pt x="1879183" y="1042405"/>
                  </a:cubicBezTo>
                  <a:cubicBezTo>
                    <a:pt x="1884898" y="1052883"/>
                    <a:pt x="1898233" y="1061455"/>
                    <a:pt x="1890613" y="1075743"/>
                  </a:cubicBezTo>
                  <a:cubicBezTo>
                    <a:pt x="1319113" y="1076695"/>
                    <a:pt x="748565" y="1076695"/>
                    <a:pt x="178018" y="1076695"/>
                  </a:cubicBezTo>
                  <a:close/>
                </a:path>
              </a:pathLst>
            </a:custGeom>
            <a:grpFill/>
            <a:ln w="9525" cap="flat">
              <a:noFill/>
              <a:prstDash val="solid"/>
              <a:miter/>
            </a:ln>
          </p:spPr>
          <p:txBody>
            <a:bodyPr rtlCol="0" anchor="ctr"/>
            <a:lstStyle/>
            <a:p>
              <a:endParaRPr lang="en-IN"/>
            </a:p>
          </p:txBody>
        </p:sp>
      </p:grpSp>
      <p:pic>
        <p:nvPicPr>
          <p:cNvPr id="90" name="Picture 89" descr="A close up of a shoe&#10;&#10;Description automatically generated">
            <a:extLst>
              <a:ext uri="{FF2B5EF4-FFF2-40B4-BE49-F238E27FC236}">
                <a16:creationId xmlns:a16="http://schemas.microsoft.com/office/drawing/2014/main" id="{ABEAC18A-2B17-AFE5-554D-DEF6D7D10EFD}"/>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rot="503118">
            <a:off x="1663713" y="4570321"/>
            <a:ext cx="4476750" cy="1819275"/>
          </a:xfrm>
          <a:prstGeom prst="rect">
            <a:avLst/>
          </a:prstGeom>
        </p:spPr>
      </p:pic>
      <p:pic>
        <p:nvPicPr>
          <p:cNvPr id="8" name="Picture 7">
            <a:extLst>
              <a:ext uri="{FF2B5EF4-FFF2-40B4-BE49-F238E27FC236}">
                <a16:creationId xmlns:a16="http://schemas.microsoft.com/office/drawing/2014/main" id="{1D38FC37-FF99-D4F8-70EA-DF7896A0F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250" y="2222575"/>
            <a:ext cx="4597482" cy="4597482"/>
          </a:xfrm>
          <a:prstGeom prst="rect">
            <a:avLst/>
          </a:prstGeom>
        </p:spPr>
      </p:pic>
    </p:spTree>
    <p:extLst>
      <p:ext uri="{BB962C8B-B14F-4D97-AF65-F5344CB8AC3E}">
        <p14:creationId xmlns:p14="http://schemas.microsoft.com/office/powerpoint/2010/main" val="403430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0992426-2E38-B69B-EE41-A2F15B94A3C6}"/>
              </a:ext>
            </a:extLst>
          </p:cNvPr>
          <p:cNvSpPr/>
          <p:nvPr/>
        </p:nvSpPr>
        <p:spPr>
          <a:xfrm>
            <a:off x="-5733" y="-8873"/>
            <a:ext cx="9290194" cy="611810"/>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1302E0B-1EC0-5CE8-7B5D-498B981F2C01}"/>
              </a:ext>
            </a:extLst>
          </p:cNvPr>
          <p:cNvSpPr txBox="1"/>
          <p:nvPr/>
        </p:nvSpPr>
        <p:spPr>
          <a:xfrm>
            <a:off x="-15565" y="-177609"/>
            <a:ext cx="11234171" cy="769441"/>
          </a:xfrm>
          <a:prstGeom prst="rect">
            <a:avLst/>
          </a:prstGeom>
          <a:noFill/>
        </p:spPr>
        <p:txBody>
          <a:bodyPr wrap="square" rtlCol="0">
            <a:spAutoFit/>
          </a:bodyPr>
          <a:lstStyle>
            <a:defPPr>
              <a:defRPr lang="en-US"/>
            </a:defPPr>
            <a:lvl1pPr algn="ctr">
              <a:defRPr sz="13800" b="1">
                <a:latin typeface="Century Gothic" panose="020B0502020202020204" pitchFamily="34" charset="0"/>
              </a:defRPr>
            </a:lvl1pPr>
          </a:lstStyle>
          <a:p>
            <a:pPr algn="l"/>
            <a:r>
              <a:rPr lang="en-IN" sz="4400" b="0" dirty="0">
                <a:solidFill>
                  <a:schemeClr val="bg1"/>
                </a:solidFill>
                <a:latin typeface="Century Gothic bold" panose="020B0702020202020204" pitchFamily="34" charset="0"/>
              </a:rPr>
              <a:t>Column Description for Adidas </a:t>
            </a:r>
          </a:p>
        </p:txBody>
      </p:sp>
      <p:sp>
        <p:nvSpPr>
          <p:cNvPr id="8" name="TextBox 7">
            <a:extLst>
              <a:ext uri="{FF2B5EF4-FFF2-40B4-BE49-F238E27FC236}">
                <a16:creationId xmlns:a16="http://schemas.microsoft.com/office/drawing/2014/main" id="{684D11BD-B8B1-5DF7-EDBA-2EEA49715B96}"/>
              </a:ext>
            </a:extLst>
          </p:cNvPr>
          <p:cNvSpPr txBox="1"/>
          <p:nvPr/>
        </p:nvSpPr>
        <p:spPr>
          <a:xfrm>
            <a:off x="1" y="621508"/>
            <a:ext cx="12113342" cy="3293209"/>
          </a:xfrm>
          <a:prstGeom prst="rect">
            <a:avLst/>
          </a:prstGeom>
          <a:noFill/>
        </p:spPr>
        <p:txBody>
          <a:bodyPr wrap="square" rtlCol="0">
            <a:spAutoFit/>
          </a:bodyPr>
          <a:lstStyle/>
          <a:p>
            <a:r>
              <a:rPr lang="en-US" sz="1600" b="1" i="0" dirty="0">
                <a:solidFill>
                  <a:schemeClr val="tx1">
                    <a:lumMod val="95000"/>
                    <a:lumOff val="5000"/>
                  </a:schemeClr>
                </a:solidFill>
                <a:effectLst/>
                <a:latin typeface="adihausDIN" panose="020B0504020101020102" pitchFamily="34" charset="0"/>
              </a:rPr>
              <a:t>1.Retailer: The name of the retailer that sold the Adidas products.</a:t>
            </a:r>
          </a:p>
          <a:p>
            <a:r>
              <a:rPr lang="en-US" sz="1600" b="1" i="0" dirty="0">
                <a:solidFill>
                  <a:schemeClr val="tx1">
                    <a:lumMod val="95000"/>
                    <a:lumOff val="5000"/>
                  </a:schemeClr>
                </a:solidFill>
                <a:effectLst/>
                <a:latin typeface="adihausDIN" panose="020B0504020101020102" pitchFamily="34" charset="0"/>
              </a:rPr>
              <a:t>2.Retailer ID: A unique numerical identifier assigned to each retailer.</a:t>
            </a:r>
          </a:p>
          <a:p>
            <a:r>
              <a:rPr lang="en-US" sz="1600" b="1" i="0" dirty="0">
                <a:solidFill>
                  <a:schemeClr val="tx1">
                    <a:lumMod val="95000"/>
                    <a:lumOff val="5000"/>
                  </a:schemeClr>
                </a:solidFill>
                <a:effectLst/>
                <a:latin typeface="adihausDIN" panose="020B0504020101020102" pitchFamily="34" charset="0"/>
              </a:rPr>
              <a:t>3. Invoice Date: The date when the sales transaction was recorded.</a:t>
            </a:r>
          </a:p>
          <a:p>
            <a:r>
              <a:rPr lang="en-US" sz="1600" b="1" i="0" dirty="0">
                <a:solidFill>
                  <a:schemeClr val="tx1">
                    <a:lumMod val="95000"/>
                    <a:lumOff val="5000"/>
                  </a:schemeClr>
                </a:solidFill>
                <a:effectLst/>
                <a:latin typeface="adihausDIN" panose="020B0504020101020102" pitchFamily="34" charset="0"/>
              </a:rPr>
              <a:t>4. Region: The geographic region where the sale occurred (e.g., Northeast).</a:t>
            </a:r>
          </a:p>
          <a:p>
            <a:r>
              <a:rPr lang="en-US" sz="1600" b="1" i="0" dirty="0">
                <a:solidFill>
                  <a:schemeClr val="tx1">
                    <a:lumMod val="95000"/>
                    <a:lumOff val="5000"/>
                  </a:schemeClr>
                </a:solidFill>
                <a:effectLst/>
                <a:latin typeface="adihausDIN" panose="020B0504020101020102" pitchFamily="34" charset="0"/>
              </a:rPr>
              <a:t>5. State: The state within the region where the sale took place.</a:t>
            </a:r>
          </a:p>
          <a:p>
            <a:r>
              <a:rPr lang="en-US" sz="1600" b="1" i="0" dirty="0">
                <a:solidFill>
                  <a:schemeClr val="tx1">
                    <a:lumMod val="95000"/>
                    <a:lumOff val="5000"/>
                  </a:schemeClr>
                </a:solidFill>
                <a:effectLst/>
                <a:latin typeface="adihausDIN" panose="020B0504020101020102" pitchFamily="34" charset="0"/>
              </a:rPr>
              <a:t>6. City: The city within the state where the sale was made.</a:t>
            </a:r>
          </a:p>
          <a:p>
            <a:r>
              <a:rPr lang="en-US" sz="1600" b="1" i="0" dirty="0">
                <a:solidFill>
                  <a:schemeClr val="tx1">
                    <a:lumMod val="95000"/>
                    <a:lumOff val="5000"/>
                  </a:schemeClr>
                </a:solidFill>
                <a:effectLst/>
                <a:latin typeface="adihausDIN" panose="020B0504020101020102" pitchFamily="34" charset="0"/>
              </a:rPr>
              <a:t>7. Product: The category and type of Adidas product sold (e.g., Men's Street Footwear).</a:t>
            </a:r>
          </a:p>
          <a:p>
            <a:r>
              <a:rPr lang="en-US" sz="1600" b="1" i="0" dirty="0">
                <a:solidFill>
                  <a:schemeClr val="tx1">
                    <a:lumMod val="95000"/>
                    <a:lumOff val="5000"/>
                  </a:schemeClr>
                </a:solidFill>
                <a:effectLst/>
                <a:latin typeface="adihausDIN" panose="020B0504020101020102" pitchFamily="34" charset="0"/>
              </a:rPr>
              <a:t>8. Price per Unit: The selling price of a single unit of the product.</a:t>
            </a:r>
          </a:p>
          <a:p>
            <a:r>
              <a:rPr lang="en-US" sz="1600" b="1" i="0" dirty="0">
                <a:solidFill>
                  <a:schemeClr val="tx1">
                    <a:lumMod val="95000"/>
                    <a:lumOff val="5000"/>
                  </a:schemeClr>
                </a:solidFill>
                <a:effectLst/>
                <a:latin typeface="adihausDIN" panose="020B0504020101020102" pitchFamily="34" charset="0"/>
              </a:rPr>
              <a:t>9. Units Sold: The number of product units sold in the transaction.</a:t>
            </a:r>
          </a:p>
          <a:p>
            <a:r>
              <a:rPr lang="en-US" sz="1600" b="1" i="0" dirty="0">
                <a:solidFill>
                  <a:schemeClr val="tx1">
                    <a:lumMod val="95000"/>
                    <a:lumOff val="5000"/>
                  </a:schemeClr>
                </a:solidFill>
                <a:effectLst/>
                <a:latin typeface="adihausDIN" panose="020B0504020101020102" pitchFamily="34" charset="0"/>
              </a:rPr>
              <a:t>10. Total Sales: The total revenue generated from the sale, calculated as Price per Unit multiplied by Units Sold.</a:t>
            </a:r>
          </a:p>
          <a:p>
            <a:r>
              <a:rPr lang="en-US" sz="1600" b="1" i="0" dirty="0">
                <a:solidFill>
                  <a:schemeClr val="tx1">
                    <a:lumMod val="95000"/>
                    <a:lumOff val="5000"/>
                  </a:schemeClr>
                </a:solidFill>
                <a:effectLst/>
                <a:latin typeface="adihausDIN" panose="020B0504020101020102" pitchFamily="34" charset="0"/>
              </a:rPr>
              <a:t>11. Operating Profit: The profit earned from the sales transaction after deducting operating expenses.</a:t>
            </a:r>
          </a:p>
          <a:p>
            <a:r>
              <a:rPr lang="en-US" sz="1600" b="1" i="0" dirty="0">
                <a:solidFill>
                  <a:schemeClr val="tx1">
                    <a:lumMod val="95000"/>
                    <a:lumOff val="5000"/>
                  </a:schemeClr>
                </a:solidFill>
                <a:effectLst/>
                <a:latin typeface="adihausDIN" panose="020B0504020101020102" pitchFamily="34" charset="0"/>
              </a:rPr>
              <a:t>12. Operating Margin: The ratio of operating profit to total sales, expressed as a percentage, indicating the profitability of the sale.</a:t>
            </a:r>
          </a:p>
          <a:p>
            <a:r>
              <a:rPr lang="en-US" sz="1600" b="1" i="0" dirty="0">
                <a:solidFill>
                  <a:schemeClr val="tx1">
                    <a:lumMod val="95000"/>
                    <a:lumOff val="5000"/>
                  </a:schemeClr>
                </a:solidFill>
                <a:effectLst/>
                <a:latin typeface="adihausDIN" panose="020B0504020101020102" pitchFamily="34" charset="0"/>
              </a:rPr>
              <a:t>13. Sales Method: The method through which the sales were conducted (e.g., in-store).</a:t>
            </a:r>
            <a:endParaRPr lang="en-IN" sz="1600" b="1" dirty="0">
              <a:solidFill>
                <a:schemeClr val="tx1">
                  <a:lumMod val="95000"/>
                  <a:lumOff val="5000"/>
                </a:schemeClr>
              </a:solidFill>
            </a:endParaRPr>
          </a:p>
        </p:txBody>
      </p:sp>
      <p:grpSp>
        <p:nvGrpSpPr>
          <p:cNvPr id="14" name="Group 13">
            <a:extLst>
              <a:ext uri="{FF2B5EF4-FFF2-40B4-BE49-F238E27FC236}">
                <a16:creationId xmlns:a16="http://schemas.microsoft.com/office/drawing/2014/main" id="{845394BD-9BB5-D398-B1A5-4C5E92E46CF5}"/>
              </a:ext>
            </a:extLst>
          </p:cNvPr>
          <p:cNvGrpSpPr/>
          <p:nvPr/>
        </p:nvGrpSpPr>
        <p:grpSpPr>
          <a:xfrm>
            <a:off x="11433026" y="452513"/>
            <a:ext cx="536842" cy="313778"/>
            <a:chOff x="-2501800" y="-349591"/>
            <a:chExt cx="6398553" cy="3739885"/>
          </a:xfrm>
          <a:solidFill>
            <a:schemeClr val="tx1"/>
          </a:solidFill>
        </p:grpSpPr>
        <p:sp>
          <p:nvSpPr>
            <p:cNvPr id="15" name="Freeform: Shape 14">
              <a:extLst>
                <a:ext uri="{FF2B5EF4-FFF2-40B4-BE49-F238E27FC236}">
                  <a16:creationId xmlns:a16="http://schemas.microsoft.com/office/drawing/2014/main" id="{87B7194D-88E8-00E6-919E-538683911472}"/>
                </a:ext>
              </a:extLst>
            </p:cNvPr>
            <p:cNvSpPr/>
            <p:nvPr/>
          </p:nvSpPr>
          <p:spPr>
            <a:xfrm>
              <a:off x="470908" y="-349591"/>
              <a:ext cx="3425845" cy="3739885"/>
            </a:xfrm>
            <a:custGeom>
              <a:avLst/>
              <a:gdLst>
                <a:gd name="connsiteX0" fmla="*/ 1711587 w 3425845"/>
                <a:gd name="connsiteY0" fmla="*/ 3739885 h 3739885"/>
                <a:gd name="connsiteX1" fmla="*/ 1423932 w 3425845"/>
                <a:gd name="connsiteY1" fmla="*/ 3233155 h 3739885"/>
                <a:gd name="connsiteX2" fmla="*/ 11374 w 3425845"/>
                <a:gd name="connsiteY2" fmla="*/ 775705 h 3739885"/>
                <a:gd name="connsiteX3" fmla="*/ 25662 w 3425845"/>
                <a:gd name="connsiteY3" fmla="*/ 715697 h 3739885"/>
                <a:gd name="connsiteX4" fmla="*/ 1228669 w 3425845"/>
                <a:gd name="connsiteY4" fmla="*/ 10847 h 3739885"/>
                <a:gd name="connsiteX5" fmla="*/ 1284867 w 3425845"/>
                <a:gd name="connsiteY5" fmla="*/ 24182 h 3739885"/>
                <a:gd name="connsiteX6" fmla="*/ 3327027 w 3425845"/>
                <a:gd name="connsiteY6" fmla="*/ 3557958 h 3739885"/>
                <a:gd name="connsiteX7" fmla="*/ 3417514 w 3425845"/>
                <a:gd name="connsiteY7" fmla="*/ 3714168 h 3739885"/>
                <a:gd name="connsiteX8" fmla="*/ 3423229 w 3425845"/>
                <a:gd name="connsiteY8" fmla="*/ 3739885 h 3739885"/>
                <a:gd name="connsiteX9" fmla="*/ 1711587 w 3425845"/>
                <a:gd name="connsiteY9" fmla="*/ 3739885 h 37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5845" h="3739885">
                  <a:moveTo>
                    <a:pt x="1711587" y="3739885"/>
                  </a:moveTo>
                  <a:cubicBezTo>
                    <a:pt x="1615384" y="3571293"/>
                    <a:pt x="1520134" y="3401748"/>
                    <a:pt x="1423932" y="3233155"/>
                  </a:cubicBezTo>
                  <a:cubicBezTo>
                    <a:pt x="953397" y="2414005"/>
                    <a:pt x="482862" y="1594855"/>
                    <a:pt x="11374" y="775705"/>
                  </a:cubicBezTo>
                  <a:cubicBezTo>
                    <a:pt x="-4818" y="747130"/>
                    <a:pt x="-6723" y="733795"/>
                    <a:pt x="25662" y="715697"/>
                  </a:cubicBezTo>
                  <a:cubicBezTo>
                    <a:pt x="427617" y="482335"/>
                    <a:pt x="827667" y="247067"/>
                    <a:pt x="1228669" y="10847"/>
                  </a:cubicBezTo>
                  <a:cubicBezTo>
                    <a:pt x="1256292" y="-5345"/>
                    <a:pt x="1267722" y="-5345"/>
                    <a:pt x="1284867" y="24182"/>
                  </a:cubicBezTo>
                  <a:cubicBezTo>
                    <a:pt x="1964952" y="1202425"/>
                    <a:pt x="2645989" y="2379715"/>
                    <a:pt x="3327027" y="3557958"/>
                  </a:cubicBezTo>
                  <a:cubicBezTo>
                    <a:pt x="3357507" y="3610345"/>
                    <a:pt x="3387034" y="3661780"/>
                    <a:pt x="3417514" y="3714168"/>
                  </a:cubicBezTo>
                  <a:cubicBezTo>
                    <a:pt x="3422277" y="3721788"/>
                    <a:pt x="3429897" y="3729408"/>
                    <a:pt x="3423229" y="3739885"/>
                  </a:cubicBezTo>
                  <a:cubicBezTo>
                    <a:pt x="2852682" y="3739885"/>
                    <a:pt x="2282134" y="3739885"/>
                    <a:pt x="1711587" y="3739885"/>
                  </a:cubicBezTo>
                  <a:close/>
                </a:path>
              </a:pathLst>
            </a:custGeom>
            <a:grpFill/>
            <a:ln w="9525"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18103AC4-0281-D3B8-D4A7-AF7BA8240461}"/>
                </a:ext>
              </a:extLst>
            </p:cNvPr>
            <p:cNvSpPr/>
            <p:nvPr/>
          </p:nvSpPr>
          <p:spPr>
            <a:xfrm>
              <a:off x="-1007165" y="1003430"/>
              <a:ext cx="2648640" cy="2386862"/>
            </a:xfrm>
            <a:custGeom>
              <a:avLst/>
              <a:gdLst>
                <a:gd name="connsiteX0" fmla="*/ 936998 w 2648640"/>
                <a:gd name="connsiteY0" fmla="*/ 2386862 h 2386862"/>
                <a:gd name="connsiteX1" fmla="*/ 689348 w 2648640"/>
                <a:gd name="connsiteY1" fmla="*/ 1944902 h 2386862"/>
                <a:gd name="connsiteX2" fmla="*/ 10216 w 2648640"/>
                <a:gd name="connsiteY2" fmla="*/ 755230 h 2386862"/>
                <a:gd name="connsiteX3" fmla="*/ 26408 w 2648640"/>
                <a:gd name="connsiteY3" fmla="*/ 699985 h 2386862"/>
                <a:gd name="connsiteX4" fmla="*/ 1248466 w 2648640"/>
                <a:gd name="connsiteY4" fmla="*/ 9422 h 2386862"/>
                <a:gd name="connsiteX5" fmla="*/ 1307521 w 2648640"/>
                <a:gd name="connsiteY5" fmla="*/ 29425 h 2386862"/>
                <a:gd name="connsiteX6" fmla="*/ 2593396 w 2648640"/>
                <a:gd name="connsiteY6" fmla="*/ 2274467 h 2386862"/>
                <a:gd name="connsiteX7" fmla="*/ 2648641 w 2648640"/>
                <a:gd name="connsiteY7" fmla="*/ 2385910 h 2386862"/>
                <a:gd name="connsiteX8" fmla="*/ 936998 w 2648640"/>
                <a:gd name="connsiteY8" fmla="*/ 2386862 h 2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8640" h="2386862">
                  <a:moveTo>
                    <a:pt x="936998" y="2386862"/>
                  </a:moveTo>
                  <a:cubicBezTo>
                    <a:pt x="854131" y="2239225"/>
                    <a:pt x="773168" y="2091587"/>
                    <a:pt x="689348" y="1944902"/>
                  </a:cubicBezTo>
                  <a:cubicBezTo>
                    <a:pt x="463606" y="1547710"/>
                    <a:pt x="237863" y="1151470"/>
                    <a:pt x="10216" y="755230"/>
                  </a:cubicBezTo>
                  <a:cubicBezTo>
                    <a:pt x="-6929" y="725702"/>
                    <a:pt x="-3119" y="716177"/>
                    <a:pt x="26408" y="699985"/>
                  </a:cubicBezTo>
                  <a:cubicBezTo>
                    <a:pt x="434078" y="471385"/>
                    <a:pt x="841748" y="240880"/>
                    <a:pt x="1248466" y="9422"/>
                  </a:cubicBezTo>
                  <a:cubicBezTo>
                    <a:pt x="1283708" y="-10581"/>
                    <a:pt x="1292281" y="3707"/>
                    <a:pt x="1307521" y="29425"/>
                  </a:cubicBezTo>
                  <a:cubicBezTo>
                    <a:pt x="1736146" y="778090"/>
                    <a:pt x="2165723" y="1525802"/>
                    <a:pt x="2593396" y="2274467"/>
                  </a:cubicBezTo>
                  <a:cubicBezTo>
                    <a:pt x="2614351" y="2310662"/>
                    <a:pt x="2642926" y="2343047"/>
                    <a:pt x="2648641" y="2385910"/>
                  </a:cubicBezTo>
                  <a:cubicBezTo>
                    <a:pt x="2077141" y="2386862"/>
                    <a:pt x="1507546" y="2386862"/>
                    <a:pt x="936998" y="2386862"/>
                  </a:cubicBezTo>
                  <a:close/>
                </a:path>
              </a:pathLst>
            </a:custGeom>
            <a:grpFill/>
            <a:ln w="9525"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FDF0BC7C-3D8F-91DB-3340-B88400518811}"/>
                </a:ext>
              </a:extLst>
            </p:cNvPr>
            <p:cNvSpPr/>
            <p:nvPr/>
          </p:nvSpPr>
          <p:spPr>
            <a:xfrm>
              <a:off x="-2501800" y="2313598"/>
              <a:ext cx="1892906" cy="1076695"/>
            </a:xfrm>
            <a:custGeom>
              <a:avLst/>
              <a:gdLst>
                <a:gd name="connsiteX0" fmla="*/ 178018 w 1892906"/>
                <a:gd name="connsiteY0" fmla="*/ 1076695 h 1076695"/>
                <a:gd name="connsiteX1" fmla="*/ 11330 w 1892906"/>
                <a:gd name="connsiteY1" fmla="*/ 769037 h 1076695"/>
                <a:gd name="connsiteX2" fmla="*/ 27523 w 1892906"/>
                <a:gd name="connsiteY2" fmla="*/ 705220 h 1076695"/>
                <a:gd name="connsiteX3" fmla="*/ 1228625 w 1892906"/>
                <a:gd name="connsiteY3" fmla="*/ 10848 h 1076695"/>
                <a:gd name="connsiteX4" fmla="*/ 1284823 w 1892906"/>
                <a:gd name="connsiteY4" fmla="*/ 24183 h 1076695"/>
                <a:gd name="connsiteX5" fmla="*/ 1879183 w 1892906"/>
                <a:gd name="connsiteY5" fmla="*/ 1042405 h 1076695"/>
                <a:gd name="connsiteX6" fmla="*/ 1890613 w 1892906"/>
                <a:gd name="connsiteY6" fmla="*/ 1075743 h 1076695"/>
                <a:gd name="connsiteX7" fmla="*/ 178018 w 1892906"/>
                <a:gd name="connsiteY7" fmla="*/ 1076695 h 107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2906" h="1076695">
                  <a:moveTo>
                    <a:pt x="178018" y="1076695"/>
                  </a:moveTo>
                  <a:cubicBezTo>
                    <a:pt x="130393" y="970015"/>
                    <a:pt x="67528" y="870955"/>
                    <a:pt x="11330" y="769037"/>
                  </a:cubicBezTo>
                  <a:cubicBezTo>
                    <a:pt x="-5815" y="738558"/>
                    <a:pt x="-5815" y="724270"/>
                    <a:pt x="27523" y="705220"/>
                  </a:cubicBezTo>
                  <a:cubicBezTo>
                    <a:pt x="428525" y="475667"/>
                    <a:pt x="828575" y="243258"/>
                    <a:pt x="1228625" y="10848"/>
                  </a:cubicBezTo>
                  <a:cubicBezTo>
                    <a:pt x="1256248" y="-5345"/>
                    <a:pt x="1266725" y="-5345"/>
                    <a:pt x="1284823" y="24183"/>
                  </a:cubicBezTo>
                  <a:cubicBezTo>
                    <a:pt x="1481990" y="364225"/>
                    <a:pt x="1681063" y="703315"/>
                    <a:pt x="1879183" y="1042405"/>
                  </a:cubicBezTo>
                  <a:cubicBezTo>
                    <a:pt x="1884898" y="1052883"/>
                    <a:pt x="1898233" y="1061455"/>
                    <a:pt x="1890613" y="1075743"/>
                  </a:cubicBezTo>
                  <a:cubicBezTo>
                    <a:pt x="1319113" y="1076695"/>
                    <a:pt x="748565" y="1076695"/>
                    <a:pt x="178018" y="1076695"/>
                  </a:cubicBezTo>
                  <a:close/>
                </a:path>
              </a:pathLst>
            </a:custGeom>
            <a:grpFill/>
            <a:ln w="9525" cap="flat">
              <a:noFill/>
              <a:prstDash val="solid"/>
              <a:miter/>
            </a:ln>
          </p:spPr>
          <p:txBody>
            <a:bodyPr rtlCol="0" anchor="ctr"/>
            <a:lstStyle/>
            <a:p>
              <a:endParaRPr lang="en-IN"/>
            </a:p>
          </p:txBody>
        </p:sp>
      </p:grpSp>
    </p:spTree>
    <p:extLst>
      <p:ext uri="{BB962C8B-B14F-4D97-AF65-F5344CB8AC3E}">
        <p14:creationId xmlns:p14="http://schemas.microsoft.com/office/powerpoint/2010/main" val="204250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3A6A3D-67C9-F0BB-0AF6-FC620B93FD13}"/>
              </a:ext>
            </a:extLst>
          </p:cNvPr>
          <p:cNvSpPr/>
          <p:nvPr/>
        </p:nvSpPr>
        <p:spPr>
          <a:xfrm>
            <a:off x="-87611" y="743804"/>
            <a:ext cx="7618711" cy="625925"/>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36D0DADE-8DFA-9241-77F1-FAAFA7D614C3}"/>
              </a:ext>
            </a:extLst>
          </p:cNvPr>
          <p:cNvSpPr txBox="1"/>
          <p:nvPr/>
        </p:nvSpPr>
        <p:spPr>
          <a:xfrm>
            <a:off x="48024" y="607435"/>
            <a:ext cx="7618711" cy="1446550"/>
          </a:xfrm>
          <a:prstGeom prst="rect">
            <a:avLst/>
          </a:prstGeom>
          <a:noFill/>
        </p:spPr>
        <p:txBody>
          <a:bodyPr wrap="square" rtlCol="0">
            <a:spAutoFit/>
          </a:bodyPr>
          <a:lstStyle>
            <a:defPPr>
              <a:defRPr lang="en-US"/>
            </a:defPPr>
            <a:lvl1pPr algn="ctr">
              <a:defRPr sz="13800" b="1">
                <a:latin typeface="Century Gothic" panose="020B0502020202020204" pitchFamily="34" charset="0"/>
              </a:defRPr>
            </a:lvl1pPr>
          </a:lstStyle>
          <a:p>
            <a:pPr algn="l"/>
            <a:r>
              <a:rPr lang="en-IN" sz="4400" b="0" dirty="0" err="1">
                <a:solidFill>
                  <a:schemeClr val="bg1"/>
                </a:solidFill>
                <a:latin typeface="Century Gothic bold" panose="020B0702020202020204" pitchFamily="34" charset="0"/>
              </a:rPr>
              <a:t>DataSet</a:t>
            </a:r>
            <a:r>
              <a:rPr lang="en-IN" sz="4400" b="0" dirty="0">
                <a:solidFill>
                  <a:schemeClr val="bg1"/>
                </a:solidFill>
                <a:latin typeface="Century Gothic bold" panose="020B0702020202020204" pitchFamily="34" charset="0"/>
              </a:rPr>
              <a:t> Overview</a:t>
            </a:r>
          </a:p>
          <a:p>
            <a:pPr algn="l"/>
            <a:endParaRPr lang="en-IN" sz="4400" b="0" dirty="0">
              <a:solidFill>
                <a:schemeClr val="bg1"/>
              </a:solidFill>
              <a:latin typeface="Century Gothic bold" panose="020B0702020202020204" pitchFamily="34" charset="0"/>
            </a:endParaRPr>
          </a:p>
        </p:txBody>
      </p:sp>
      <p:grpSp>
        <p:nvGrpSpPr>
          <p:cNvPr id="39" name="Group 38">
            <a:extLst>
              <a:ext uri="{FF2B5EF4-FFF2-40B4-BE49-F238E27FC236}">
                <a16:creationId xmlns:a16="http://schemas.microsoft.com/office/drawing/2014/main" id="{7E1AA57D-3557-ECC6-8F33-B3FA88B9956F}"/>
              </a:ext>
            </a:extLst>
          </p:cNvPr>
          <p:cNvGrpSpPr/>
          <p:nvPr/>
        </p:nvGrpSpPr>
        <p:grpSpPr>
          <a:xfrm>
            <a:off x="391400" y="390215"/>
            <a:ext cx="536842" cy="313778"/>
            <a:chOff x="-2501800" y="-349591"/>
            <a:chExt cx="6398553" cy="3739885"/>
          </a:xfrm>
          <a:solidFill>
            <a:schemeClr val="tx1"/>
          </a:solidFill>
        </p:grpSpPr>
        <p:sp>
          <p:nvSpPr>
            <p:cNvPr id="40" name="Freeform: Shape 39">
              <a:extLst>
                <a:ext uri="{FF2B5EF4-FFF2-40B4-BE49-F238E27FC236}">
                  <a16:creationId xmlns:a16="http://schemas.microsoft.com/office/drawing/2014/main" id="{E2D83658-A4DE-D0CF-2C7B-739F6910559E}"/>
                </a:ext>
              </a:extLst>
            </p:cNvPr>
            <p:cNvSpPr/>
            <p:nvPr/>
          </p:nvSpPr>
          <p:spPr>
            <a:xfrm>
              <a:off x="470908" y="-349591"/>
              <a:ext cx="3425845" cy="3739885"/>
            </a:xfrm>
            <a:custGeom>
              <a:avLst/>
              <a:gdLst>
                <a:gd name="connsiteX0" fmla="*/ 1711587 w 3425845"/>
                <a:gd name="connsiteY0" fmla="*/ 3739885 h 3739885"/>
                <a:gd name="connsiteX1" fmla="*/ 1423932 w 3425845"/>
                <a:gd name="connsiteY1" fmla="*/ 3233155 h 3739885"/>
                <a:gd name="connsiteX2" fmla="*/ 11374 w 3425845"/>
                <a:gd name="connsiteY2" fmla="*/ 775705 h 3739885"/>
                <a:gd name="connsiteX3" fmla="*/ 25662 w 3425845"/>
                <a:gd name="connsiteY3" fmla="*/ 715697 h 3739885"/>
                <a:gd name="connsiteX4" fmla="*/ 1228669 w 3425845"/>
                <a:gd name="connsiteY4" fmla="*/ 10847 h 3739885"/>
                <a:gd name="connsiteX5" fmla="*/ 1284867 w 3425845"/>
                <a:gd name="connsiteY5" fmla="*/ 24182 h 3739885"/>
                <a:gd name="connsiteX6" fmla="*/ 3327027 w 3425845"/>
                <a:gd name="connsiteY6" fmla="*/ 3557958 h 3739885"/>
                <a:gd name="connsiteX7" fmla="*/ 3417514 w 3425845"/>
                <a:gd name="connsiteY7" fmla="*/ 3714168 h 3739885"/>
                <a:gd name="connsiteX8" fmla="*/ 3423229 w 3425845"/>
                <a:gd name="connsiteY8" fmla="*/ 3739885 h 3739885"/>
                <a:gd name="connsiteX9" fmla="*/ 1711587 w 3425845"/>
                <a:gd name="connsiteY9" fmla="*/ 3739885 h 37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5845" h="3739885">
                  <a:moveTo>
                    <a:pt x="1711587" y="3739885"/>
                  </a:moveTo>
                  <a:cubicBezTo>
                    <a:pt x="1615384" y="3571293"/>
                    <a:pt x="1520134" y="3401748"/>
                    <a:pt x="1423932" y="3233155"/>
                  </a:cubicBezTo>
                  <a:cubicBezTo>
                    <a:pt x="953397" y="2414005"/>
                    <a:pt x="482862" y="1594855"/>
                    <a:pt x="11374" y="775705"/>
                  </a:cubicBezTo>
                  <a:cubicBezTo>
                    <a:pt x="-4818" y="747130"/>
                    <a:pt x="-6723" y="733795"/>
                    <a:pt x="25662" y="715697"/>
                  </a:cubicBezTo>
                  <a:cubicBezTo>
                    <a:pt x="427617" y="482335"/>
                    <a:pt x="827667" y="247067"/>
                    <a:pt x="1228669" y="10847"/>
                  </a:cubicBezTo>
                  <a:cubicBezTo>
                    <a:pt x="1256292" y="-5345"/>
                    <a:pt x="1267722" y="-5345"/>
                    <a:pt x="1284867" y="24182"/>
                  </a:cubicBezTo>
                  <a:cubicBezTo>
                    <a:pt x="1964952" y="1202425"/>
                    <a:pt x="2645989" y="2379715"/>
                    <a:pt x="3327027" y="3557958"/>
                  </a:cubicBezTo>
                  <a:cubicBezTo>
                    <a:pt x="3357507" y="3610345"/>
                    <a:pt x="3387034" y="3661780"/>
                    <a:pt x="3417514" y="3714168"/>
                  </a:cubicBezTo>
                  <a:cubicBezTo>
                    <a:pt x="3422277" y="3721788"/>
                    <a:pt x="3429897" y="3729408"/>
                    <a:pt x="3423229" y="3739885"/>
                  </a:cubicBezTo>
                  <a:cubicBezTo>
                    <a:pt x="2852682" y="3739885"/>
                    <a:pt x="2282134" y="3739885"/>
                    <a:pt x="1711587" y="3739885"/>
                  </a:cubicBezTo>
                  <a:close/>
                </a:path>
              </a:pathLst>
            </a:custGeom>
            <a:grp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AEEE3FAD-07D3-41AF-5F39-6B0ECB975CD1}"/>
                </a:ext>
              </a:extLst>
            </p:cNvPr>
            <p:cNvSpPr/>
            <p:nvPr/>
          </p:nvSpPr>
          <p:spPr>
            <a:xfrm>
              <a:off x="-1007165" y="1003430"/>
              <a:ext cx="2648640" cy="2386862"/>
            </a:xfrm>
            <a:custGeom>
              <a:avLst/>
              <a:gdLst>
                <a:gd name="connsiteX0" fmla="*/ 936998 w 2648640"/>
                <a:gd name="connsiteY0" fmla="*/ 2386862 h 2386862"/>
                <a:gd name="connsiteX1" fmla="*/ 689348 w 2648640"/>
                <a:gd name="connsiteY1" fmla="*/ 1944902 h 2386862"/>
                <a:gd name="connsiteX2" fmla="*/ 10216 w 2648640"/>
                <a:gd name="connsiteY2" fmla="*/ 755230 h 2386862"/>
                <a:gd name="connsiteX3" fmla="*/ 26408 w 2648640"/>
                <a:gd name="connsiteY3" fmla="*/ 699985 h 2386862"/>
                <a:gd name="connsiteX4" fmla="*/ 1248466 w 2648640"/>
                <a:gd name="connsiteY4" fmla="*/ 9422 h 2386862"/>
                <a:gd name="connsiteX5" fmla="*/ 1307521 w 2648640"/>
                <a:gd name="connsiteY5" fmla="*/ 29425 h 2386862"/>
                <a:gd name="connsiteX6" fmla="*/ 2593396 w 2648640"/>
                <a:gd name="connsiteY6" fmla="*/ 2274467 h 2386862"/>
                <a:gd name="connsiteX7" fmla="*/ 2648641 w 2648640"/>
                <a:gd name="connsiteY7" fmla="*/ 2385910 h 2386862"/>
                <a:gd name="connsiteX8" fmla="*/ 936998 w 2648640"/>
                <a:gd name="connsiteY8" fmla="*/ 2386862 h 2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8640" h="2386862">
                  <a:moveTo>
                    <a:pt x="936998" y="2386862"/>
                  </a:moveTo>
                  <a:cubicBezTo>
                    <a:pt x="854131" y="2239225"/>
                    <a:pt x="773168" y="2091587"/>
                    <a:pt x="689348" y="1944902"/>
                  </a:cubicBezTo>
                  <a:cubicBezTo>
                    <a:pt x="463606" y="1547710"/>
                    <a:pt x="237863" y="1151470"/>
                    <a:pt x="10216" y="755230"/>
                  </a:cubicBezTo>
                  <a:cubicBezTo>
                    <a:pt x="-6929" y="725702"/>
                    <a:pt x="-3119" y="716177"/>
                    <a:pt x="26408" y="699985"/>
                  </a:cubicBezTo>
                  <a:cubicBezTo>
                    <a:pt x="434078" y="471385"/>
                    <a:pt x="841748" y="240880"/>
                    <a:pt x="1248466" y="9422"/>
                  </a:cubicBezTo>
                  <a:cubicBezTo>
                    <a:pt x="1283708" y="-10581"/>
                    <a:pt x="1292281" y="3707"/>
                    <a:pt x="1307521" y="29425"/>
                  </a:cubicBezTo>
                  <a:cubicBezTo>
                    <a:pt x="1736146" y="778090"/>
                    <a:pt x="2165723" y="1525802"/>
                    <a:pt x="2593396" y="2274467"/>
                  </a:cubicBezTo>
                  <a:cubicBezTo>
                    <a:pt x="2614351" y="2310662"/>
                    <a:pt x="2642926" y="2343047"/>
                    <a:pt x="2648641" y="2385910"/>
                  </a:cubicBezTo>
                  <a:cubicBezTo>
                    <a:pt x="2077141" y="2386862"/>
                    <a:pt x="1507546" y="2386862"/>
                    <a:pt x="936998" y="2386862"/>
                  </a:cubicBezTo>
                  <a:close/>
                </a:path>
              </a:pathLst>
            </a:custGeom>
            <a:grp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C8F4409D-C323-99DD-69FC-9689E3848488}"/>
                </a:ext>
              </a:extLst>
            </p:cNvPr>
            <p:cNvSpPr/>
            <p:nvPr/>
          </p:nvSpPr>
          <p:spPr>
            <a:xfrm>
              <a:off x="-2501800" y="2313598"/>
              <a:ext cx="1892906" cy="1076695"/>
            </a:xfrm>
            <a:custGeom>
              <a:avLst/>
              <a:gdLst>
                <a:gd name="connsiteX0" fmla="*/ 178018 w 1892906"/>
                <a:gd name="connsiteY0" fmla="*/ 1076695 h 1076695"/>
                <a:gd name="connsiteX1" fmla="*/ 11330 w 1892906"/>
                <a:gd name="connsiteY1" fmla="*/ 769037 h 1076695"/>
                <a:gd name="connsiteX2" fmla="*/ 27523 w 1892906"/>
                <a:gd name="connsiteY2" fmla="*/ 705220 h 1076695"/>
                <a:gd name="connsiteX3" fmla="*/ 1228625 w 1892906"/>
                <a:gd name="connsiteY3" fmla="*/ 10848 h 1076695"/>
                <a:gd name="connsiteX4" fmla="*/ 1284823 w 1892906"/>
                <a:gd name="connsiteY4" fmla="*/ 24183 h 1076695"/>
                <a:gd name="connsiteX5" fmla="*/ 1879183 w 1892906"/>
                <a:gd name="connsiteY5" fmla="*/ 1042405 h 1076695"/>
                <a:gd name="connsiteX6" fmla="*/ 1890613 w 1892906"/>
                <a:gd name="connsiteY6" fmla="*/ 1075743 h 1076695"/>
                <a:gd name="connsiteX7" fmla="*/ 178018 w 1892906"/>
                <a:gd name="connsiteY7" fmla="*/ 1076695 h 107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2906" h="1076695">
                  <a:moveTo>
                    <a:pt x="178018" y="1076695"/>
                  </a:moveTo>
                  <a:cubicBezTo>
                    <a:pt x="130393" y="970015"/>
                    <a:pt x="67528" y="870955"/>
                    <a:pt x="11330" y="769037"/>
                  </a:cubicBezTo>
                  <a:cubicBezTo>
                    <a:pt x="-5815" y="738558"/>
                    <a:pt x="-5815" y="724270"/>
                    <a:pt x="27523" y="705220"/>
                  </a:cubicBezTo>
                  <a:cubicBezTo>
                    <a:pt x="428525" y="475667"/>
                    <a:pt x="828575" y="243258"/>
                    <a:pt x="1228625" y="10848"/>
                  </a:cubicBezTo>
                  <a:cubicBezTo>
                    <a:pt x="1256248" y="-5345"/>
                    <a:pt x="1266725" y="-5345"/>
                    <a:pt x="1284823" y="24183"/>
                  </a:cubicBezTo>
                  <a:cubicBezTo>
                    <a:pt x="1481990" y="364225"/>
                    <a:pt x="1681063" y="703315"/>
                    <a:pt x="1879183" y="1042405"/>
                  </a:cubicBezTo>
                  <a:cubicBezTo>
                    <a:pt x="1884898" y="1052883"/>
                    <a:pt x="1898233" y="1061455"/>
                    <a:pt x="1890613" y="1075743"/>
                  </a:cubicBezTo>
                  <a:cubicBezTo>
                    <a:pt x="1319113" y="1076695"/>
                    <a:pt x="748565" y="1076695"/>
                    <a:pt x="178018" y="1076695"/>
                  </a:cubicBezTo>
                  <a:close/>
                </a:path>
              </a:pathLst>
            </a:custGeom>
            <a:grpFill/>
            <a:ln w="9525" cap="flat">
              <a:noFill/>
              <a:prstDash val="solid"/>
              <a:miter/>
            </a:ln>
          </p:spPr>
          <p:txBody>
            <a:bodyPr rtlCol="0" anchor="ctr"/>
            <a:lstStyle/>
            <a:p>
              <a:endParaRPr lang="en-IN"/>
            </a:p>
          </p:txBody>
        </p:sp>
      </p:grpSp>
      <p:pic>
        <p:nvPicPr>
          <p:cNvPr id="17" name="Picture 16">
            <a:extLst>
              <a:ext uri="{FF2B5EF4-FFF2-40B4-BE49-F238E27FC236}">
                <a16:creationId xmlns:a16="http://schemas.microsoft.com/office/drawing/2014/main" id="{2E1FF71B-46A9-25C5-B281-DE57F80A3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2988"/>
            <a:ext cx="12192000" cy="5487469"/>
          </a:xfrm>
          <a:prstGeom prst="rect">
            <a:avLst/>
          </a:prstGeom>
        </p:spPr>
      </p:pic>
    </p:spTree>
    <p:extLst>
      <p:ext uri="{BB962C8B-B14F-4D97-AF65-F5344CB8AC3E}">
        <p14:creationId xmlns:p14="http://schemas.microsoft.com/office/powerpoint/2010/main" val="6760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5407B6C-A44F-99FB-B70C-774D006005FE}"/>
              </a:ext>
            </a:extLst>
          </p:cNvPr>
          <p:cNvSpPr/>
          <p:nvPr/>
        </p:nvSpPr>
        <p:spPr>
          <a:xfrm>
            <a:off x="2349609" y="4503174"/>
            <a:ext cx="6696068" cy="570271"/>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7503FFF-9B73-B081-662E-584BB9041729}"/>
              </a:ext>
            </a:extLst>
          </p:cNvPr>
          <p:cNvSpPr/>
          <p:nvPr/>
        </p:nvSpPr>
        <p:spPr>
          <a:xfrm>
            <a:off x="-26778" y="4503175"/>
            <a:ext cx="11681936" cy="2354825"/>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3200" b="1" u="sng" dirty="0"/>
              <a:t>Line and Clustered Column Chart</a:t>
            </a:r>
          </a:p>
          <a:p>
            <a:pPr algn="ctr"/>
            <a:endParaRPr lang="en-IN" sz="3200" b="1" u="sng" dirty="0"/>
          </a:p>
          <a:p>
            <a:r>
              <a:rPr kumimoji="0" lang="en-US" sz="2400" b="0" i="0" u="none" strike="noStrike" kern="1200" cap="none" spc="0" normalizeH="0" baseline="0" noProof="0" dirty="0">
                <a:ln>
                  <a:noFill/>
                </a:ln>
                <a:solidFill>
                  <a:prstClr val="white"/>
                </a:solidFill>
                <a:effectLst/>
                <a:uLnTx/>
                <a:uFillTx/>
                <a:latin typeface="Aptos" panose="02110004020202020204"/>
                <a:ea typeface="+mn-ea"/>
                <a:cs typeface="+mn-cs"/>
              </a:rPr>
              <a:t>• </a:t>
            </a:r>
            <a:r>
              <a:rPr lang="en-US" sz="2400" dirty="0"/>
              <a:t>Insight: Trends in dataset over time.</a:t>
            </a:r>
          </a:p>
          <a:p>
            <a:r>
              <a:rPr lang="en-US" sz="2400" dirty="0"/>
              <a:t>• Visual: Line graph and Stacked chart to show the number of datasets uploaded over           the years, months , day and the Sum of Total Sales</a:t>
            </a:r>
            <a:endParaRPr lang="en-IN" sz="2400" b="1" u="sng" dirty="0"/>
          </a:p>
          <a:p>
            <a:endParaRPr lang="en-IN" sz="3200" b="1" u="sng" dirty="0"/>
          </a:p>
        </p:txBody>
      </p:sp>
      <p:grpSp>
        <p:nvGrpSpPr>
          <p:cNvPr id="11" name="Group 10">
            <a:extLst>
              <a:ext uri="{FF2B5EF4-FFF2-40B4-BE49-F238E27FC236}">
                <a16:creationId xmlns:a16="http://schemas.microsoft.com/office/drawing/2014/main" id="{D0C93AF4-90AC-2640-9C07-FAD9714814FE}"/>
              </a:ext>
            </a:extLst>
          </p:cNvPr>
          <p:cNvGrpSpPr/>
          <p:nvPr/>
        </p:nvGrpSpPr>
        <p:grpSpPr>
          <a:xfrm>
            <a:off x="11655158" y="6338731"/>
            <a:ext cx="536842" cy="313778"/>
            <a:chOff x="-2501800" y="-349590"/>
            <a:chExt cx="6398553" cy="3739885"/>
          </a:xfrm>
          <a:solidFill>
            <a:schemeClr val="tx1"/>
          </a:solidFill>
        </p:grpSpPr>
        <p:sp>
          <p:nvSpPr>
            <p:cNvPr id="12" name="Freeform: Shape 11">
              <a:extLst>
                <a:ext uri="{FF2B5EF4-FFF2-40B4-BE49-F238E27FC236}">
                  <a16:creationId xmlns:a16="http://schemas.microsoft.com/office/drawing/2014/main" id="{AE477C6E-0992-A801-245B-059D9919A594}"/>
                </a:ext>
              </a:extLst>
            </p:cNvPr>
            <p:cNvSpPr/>
            <p:nvPr/>
          </p:nvSpPr>
          <p:spPr>
            <a:xfrm>
              <a:off x="470911" y="-349590"/>
              <a:ext cx="3425842" cy="3739885"/>
            </a:xfrm>
            <a:custGeom>
              <a:avLst/>
              <a:gdLst>
                <a:gd name="connsiteX0" fmla="*/ 1711587 w 3425845"/>
                <a:gd name="connsiteY0" fmla="*/ 3739885 h 3739885"/>
                <a:gd name="connsiteX1" fmla="*/ 1423932 w 3425845"/>
                <a:gd name="connsiteY1" fmla="*/ 3233155 h 3739885"/>
                <a:gd name="connsiteX2" fmla="*/ 11374 w 3425845"/>
                <a:gd name="connsiteY2" fmla="*/ 775705 h 3739885"/>
                <a:gd name="connsiteX3" fmla="*/ 25662 w 3425845"/>
                <a:gd name="connsiteY3" fmla="*/ 715697 h 3739885"/>
                <a:gd name="connsiteX4" fmla="*/ 1228669 w 3425845"/>
                <a:gd name="connsiteY4" fmla="*/ 10847 h 3739885"/>
                <a:gd name="connsiteX5" fmla="*/ 1284867 w 3425845"/>
                <a:gd name="connsiteY5" fmla="*/ 24182 h 3739885"/>
                <a:gd name="connsiteX6" fmla="*/ 3327027 w 3425845"/>
                <a:gd name="connsiteY6" fmla="*/ 3557958 h 3739885"/>
                <a:gd name="connsiteX7" fmla="*/ 3417514 w 3425845"/>
                <a:gd name="connsiteY7" fmla="*/ 3714168 h 3739885"/>
                <a:gd name="connsiteX8" fmla="*/ 3423229 w 3425845"/>
                <a:gd name="connsiteY8" fmla="*/ 3739885 h 3739885"/>
                <a:gd name="connsiteX9" fmla="*/ 1711587 w 3425845"/>
                <a:gd name="connsiteY9" fmla="*/ 3739885 h 37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5845" h="3739885">
                  <a:moveTo>
                    <a:pt x="1711587" y="3739885"/>
                  </a:moveTo>
                  <a:cubicBezTo>
                    <a:pt x="1615384" y="3571293"/>
                    <a:pt x="1520134" y="3401748"/>
                    <a:pt x="1423932" y="3233155"/>
                  </a:cubicBezTo>
                  <a:cubicBezTo>
                    <a:pt x="953397" y="2414005"/>
                    <a:pt x="482862" y="1594855"/>
                    <a:pt x="11374" y="775705"/>
                  </a:cubicBezTo>
                  <a:cubicBezTo>
                    <a:pt x="-4818" y="747130"/>
                    <a:pt x="-6723" y="733795"/>
                    <a:pt x="25662" y="715697"/>
                  </a:cubicBezTo>
                  <a:cubicBezTo>
                    <a:pt x="427617" y="482335"/>
                    <a:pt x="827667" y="247067"/>
                    <a:pt x="1228669" y="10847"/>
                  </a:cubicBezTo>
                  <a:cubicBezTo>
                    <a:pt x="1256292" y="-5345"/>
                    <a:pt x="1267722" y="-5345"/>
                    <a:pt x="1284867" y="24182"/>
                  </a:cubicBezTo>
                  <a:cubicBezTo>
                    <a:pt x="1964952" y="1202425"/>
                    <a:pt x="2645989" y="2379715"/>
                    <a:pt x="3327027" y="3557958"/>
                  </a:cubicBezTo>
                  <a:cubicBezTo>
                    <a:pt x="3357507" y="3610345"/>
                    <a:pt x="3387034" y="3661780"/>
                    <a:pt x="3417514" y="3714168"/>
                  </a:cubicBezTo>
                  <a:cubicBezTo>
                    <a:pt x="3422277" y="3721788"/>
                    <a:pt x="3429897" y="3729408"/>
                    <a:pt x="3423229" y="3739885"/>
                  </a:cubicBezTo>
                  <a:cubicBezTo>
                    <a:pt x="2852682" y="3739885"/>
                    <a:pt x="2282134" y="3739885"/>
                    <a:pt x="1711587" y="3739885"/>
                  </a:cubicBezTo>
                  <a:close/>
                </a:path>
              </a:pathLst>
            </a:custGeom>
            <a:grp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0A627D9B-2A42-6FCA-4CFF-8E1CEA8C2C70}"/>
                </a:ext>
              </a:extLst>
            </p:cNvPr>
            <p:cNvSpPr/>
            <p:nvPr/>
          </p:nvSpPr>
          <p:spPr>
            <a:xfrm>
              <a:off x="-1007165" y="1003430"/>
              <a:ext cx="2648640" cy="2386862"/>
            </a:xfrm>
            <a:custGeom>
              <a:avLst/>
              <a:gdLst>
                <a:gd name="connsiteX0" fmla="*/ 936998 w 2648640"/>
                <a:gd name="connsiteY0" fmla="*/ 2386862 h 2386862"/>
                <a:gd name="connsiteX1" fmla="*/ 689348 w 2648640"/>
                <a:gd name="connsiteY1" fmla="*/ 1944902 h 2386862"/>
                <a:gd name="connsiteX2" fmla="*/ 10216 w 2648640"/>
                <a:gd name="connsiteY2" fmla="*/ 755230 h 2386862"/>
                <a:gd name="connsiteX3" fmla="*/ 26408 w 2648640"/>
                <a:gd name="connsiteY3" fmla="*/ 699985 h 2386862"/>
                <a:gd name="connsiteX4" fmla="*/ 1248466 w 2648640"/>
                <a:gd name="connsiteY4" fmla="*/ 9422 h 2386862"/>
                <a:gd name="connsiteX5" fmla="*/ 1307521 w 2648640"/>
                <a:gd name="connsiteY5" fmla="*/ 29425 h 2386862"/>
                <a:gd name="connsiteX6" fmla="*/ 2593396 w 2648640"/>
                <a:gd name="connsiteY6" fmla="*/ 2274467 h 2386862"/>
                <a:gd name="connsiteX7" fmla="*/ 2648641 w 2648640"/>
                <a:gd name="connsiteY7" fmla="*/ 2385910 h 2386862"/>
                <a:gd name="connsiteX8" fmla="*/ 936998 w 2648640"/>
                <a:gd name="connsiteY8" fmla="*/ 2386862 h 2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8640" h="2386862">
                  <a:moveTo>
                    <a:pt x="936998" y="2386862"/>
                  </a:moveTo>
                  <a:cubicBezTo>
                    <a:pt x="854131" y="2239225"/>
                    <a:pt x="773168" y="2091587"/>
                    <a:pt x="689348" y="1944902"/>
                  </a:cubicBezTo>
                  <a:cubicBezTo>
                    <a:pt x="463606" y="1547710"/>
                    <a:pt x="237863" y="1151470"/>
                    <a:pt x="10216" y="755230"/>
                  </a:cubicBezTo>
                  <a:cubicBezTo>
                    <a:pt x="-6929" y="725702"/>
                    <a:pt x="-3119" y="716177"/>
                    <a:pt x="26408" y="699985"/>
                  </a:cubicBezTo>
                  <a:cubicBezTo>
                    <a:pt x="434078" y="471385"/>
                    <a:pt x="841748" y="240880"/>
                    <a:pt x="1248466" y="9422"/>
                  </a:cubicBezTo>
                  <a:cubicBezTo>
                    <a:pt x="1283708" y="-10581"/>
                    <a:pt x="1292281" y="3707"/>
                    <a:pt x="1307521" y="29425"/>
                  </a:cubicBezTo>
                  <a:cubicBezTo>
                    <a:pt x="1736146" y="778090"/>
                    <a:pt x="2165723" y="1525802"/>
                    <a:pt x="2593396" y="2274467"/>
                  </a:cubicBezTo>
                  <a:cubicBezTo>
                    <a:pt x="2614351" y="2310662"/>
                    <a:pt x="2642926" y="2343047"/>
                    <a:pt x="2648641" y="2385910"/>
                  </a:cubicBezTo>
                  <a:cubicBezTo>
                    <a:pt x="2077141" y="2386862"/>
                    <a:pt x="1507546" y="2386862"/>
                    <a:pt x="936998" y="2386862"/>
                  </a:cubicBezTo>
                  <a:close/>
                </a:path>
              </a:pathLst>
            </a:custGeom>
            <a:grpFill/>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762A0CC8-96C3-9398-8BD0-8D6810E24E00}"/>
                </a:ext>
              </a:extLst>
            </p:cNvPr>
            <p:cNvSpPr/>
            <p:nvPr/>
          </p:nvSpPr>
          <p:spPr>
            <a:xfrm>
              <a:off x="-2501800" y="2313598"/>
              <a:ext cx="1892906" cy="1076695"/>
            </a:xfrm>
            <a:custGeom>
              <a:avLst/>
              <a:gdLst>
                <a:gd name="connsiteX0" fmla="*/ 178018 w 1892906"/>
                <a:gd name="connsiteY0" fmla="*/ 1076695 h 1076695"/>
                <a:gd name="connsiteX1" fmla="*/ 11330 w 1892906"/>
                <a:gd name="connsiteY1" fmla="*/ 769037 h 1076695"/>
                <a:gd name="connsiteX2" fmla="*/ 27523 w 1892906"/>
                <a:gd name="connsiteY2" fmla="*/ 705220 h 1076695"/>
                <a:gd name="connsiteX3" fmla="*/ 1228625 w 1892906"/>
                <a:gd name="connsiteY3" fmla="*/ 10848 h 1076695"/>
                <a:gd name="connsiteX4" fmla="*/ 1284823 w 1892906"/>
                <a:gd name="connsiteY4" fmla="*/ 24183 h 1076695"/>
                <a:gd name="connsiteX5" fmla="*/ 1879183 w 1892906"/>
                <a:gd name="connsiteY5" fmla="*/ 1042405 h 1076695"/>
                <a:gd name="connsiteX6" fmla="*/ 1890613 w 1892906"/>
                <a:gd name="connsiteY6" fmla="*/ 1075743 h 1076695"/>
                <a:gd name="connsiteX7" fmla="*/ 178018 w 1892906"/>
                <a:gd name="connsiteY7" fmla="*/ 1076695 h 107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2906" h="1076695">
                  <a:moveTo>
                    <a:pt x="178018" y="1076695"/>
                  </a:moveTo>
                  <a:cubicBezTo>
                    <a:pt x="130393" y="970015"/>
                    <a:pt x="67528" y="870955"/>
                    <a:pt x="11330" y="769037"/>
                  </a:cubicBezTo>
                  <a:cubicBezTo>
                    <a:pt x="-5815" y="738558"/>
                    <a:pt x="-5815" y="724270"/>
                    <a:pt x="27523" y="705220"/>
                  </a:cubicBezTo>
                  <a:cubicBezTo>
                    <a:pt x="428525" y="475667"/>
                    <a:pt x="828575" y="243258"/>
                    <a:pt x="1228625" y="10848"/>
                  </a:cubicBezTo>
                  <a:cubicBezTo>
                    <a:pt x="1256248" y="-5345"/>
                    <a:pt x="1266725" y="-5345"/>
                    <a:pt x="1284823" y="24183"/>
                  </a:cubicBezTo>
                  <a:cubicBezTo>
                    <a:pt x="1481990" y="364225"/>
                    <a:pt x="1681063" y="703315"/>
                    <a:pt x="1879183" y="1042405"/>
                  </a:cubicBezTo>
                  <a:cubicBezTo>
                    <a:pt x="1884898" y="1052883"/>
                    <a:pt x="1898233" y="1061455"/>
                    <a:pt x="1890613" y="1075743"/>
                  </a:cubicBezTo>
                  <a:cubicBezTo>
                    <a:pt x="1319113" y="1076695"/>
                    <a:pt x="748565" y="1076695"/>
                    <a:pt x="178018" y="1076695"/>
                  </a:cubicBezTo>
                  <a:close/>
                </a:path>
              </a:pathLst>
            </a:custGeom>
            <a:grpFill/>
            <a:ln w="9525" cap="flat">
              <a:noFill/>
              <a:prstDash val="solid"/>
              <a:miter/>
            </a:ln>
          </p:spPr>
          <p:txBody>
            <a:bodyPr rtlCol="0" anchor="ctr"/>
            <a:lstStyle/>
            <a:p>
              <a:endParaRPr lang="en-IN"/>
            </a:p>
          </p:txBody>
        </p:sp>
      </p:grpSp>
      <p:pic>
        <p:nvPicPr>
          <p:cNvPr id="4" name="Picture 3">
            <a:extLst>
              <a:ext uri="{FF2B5EF4-FFF2-40B4-BE49-F238E27FC236}">
                <a16:creationId xmlns:a16="http://schemas.microsoft.com/office/drawing/2014/main" id="{895CFB02-A446-FFE1-240A-635B54B7B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4503173"/>
          </a:xfrm>
          <a:prstGeom prst="rect">
            <a:avLst/>
          </a:prstGeom>
        </p:spPr>
      </p:pic>
    </p:spTree>
    <p:extLst>
      <p:ext uri="{BB962C8B-B14F-4D97-AF65-F5344CB8AC3E}">
        <p14:creationId xmlns:p14="http://schemas.microsoft.com/office/powerpoint/2010/main" val="302672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92FE83-4054-C438-E23D-1A9F2FF7B561}"/>
              </a:ext>
            </a:extLst>
          </p:cNvPr>
          <p:cNvSpPr/>
          <p:nvPr/>
        </p:nvSpPr>
        <p:spPr>
          <a:xfrm>
            <a:off x="6661924" y="2217464"/>
            <a:ext cx="5530076" cy="4640536"/>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4400" b="1" u="sng" dirty="0"/>
              <a:t>Decomposition Tree</a:t>
            </a:r>
          </a:p>
          <a:p>
            <a:pPr algn="ctr"/>
            <a:endParaRPr lang="en-IN" sz="4400" b="1" u="sng" dirty="0"/>
          </a:p>
          <a:p>
            <a:r>
              <a:rPr lang="en-US" sz="2000" dirty="0"/>
              <a:t> • Insight: Distribution of Total Sales </a:t>
            </a:r>
          </a:p>
          <a:p>
            <a:pPr algn="ctr"/>
            <a:endParaRPr lang="en-US" sz="2000" dirty="0"/>
          </a:p>
          <a:p>
            <a:pPr algn="ctr"/>
            <a:r>
              <a:rPr lang="en-US" sz="2000" dirty="0"/>
              <a:t>• Visual: Decomposition Tree to show the Region in corresponding to Product and Retailer.</a:t>
            </a:r>
            <a:endParaRPr lang="en-IN" sz="2000" b="1" u="sng" dirty="0"/>
          </a:p>
        </p:txBody>
      </p:sp>
      <p:grpSp>
        <p:nvGrpSpPr>
          <p:cNvPr id="4" name="Group 3">
            <a:extLst>
              <a:ext uri="{FF2B5EF4-FFF2-40B4-BE49-F238E27FC236}">
                <a16:creationId xmlns:a16="http://schemas.microsoft.com/office/drawing/2014/main" id="{8F8A31D5-B36A-399D-2643-F7E85AC7AAA5}"/>
              </a:ext>
            </a:extLst>
          </p:cNvPr>
          <p:cNvGrpSpPr/>
          <p:nvPr/>
        </p:nvGrpSpPr>
        <p:grpSpPr>
          <a:xfrm>
            <a:off x="7452852" y="176981"/>
            <a:ext cx="4286864" cy="1838632"/>
            <a:chOff x="-2501800" y="-349591"/>
            <a:chExt cx="6398553" cy="3739885"/>
          </a:xfrm>
          <a:solidFill>
            <a:schemeClr val="tx1"/>
          </a:solidFill>
        </p:grpSpPr>
        <p:sp>
          <p:nvSpPr>
            <p:cNvPr id="5" name="Freeform: Shape 4">
              <a:extLst>
                <a:ext uri="{FF2B5EF4-FFF2-40B4-BE49-F238E27FC236}">
                  <a16:creationId xmlns:a16="http://schemas.microsoft.com/office/drawing/2014/main" id="{B88C45BC-EEE4-C1E0-2E8C-2FF01936C072}"/>
                </a:ext>
              </a:extLst>
            </p:cNvPr>
            <p:cNvSpPr/>
            <p:nvPr/>
          </p:nvSpPr>
          <p:spPr>
            <a:xfrm>
              <a:off x="470908" y="-349591"/>
              <a:ext cx="3425845" cy="3739885"/>
            </a:xfrm>
            <a:custGeom>
              <a:avLst/>
              <a:gdLst>
                <a:gd name="connsiteX0" fmla="*/ 1711587 w 3425845"/>
                <a:gd name="connsiteY0" fmla="*/ 3739885 h 3739885"/>
                <a:gd name="connsiteX1" fmla="*/ 1423932 w 3425845"/>
                <a:gd name="connsiteY1" fmla="*/ 3233155 h 3739885"/>
                <a:gd name="connsiteX2" fmla="*/ 11374 w 3425845"/>
                <a:gd name="connsiteY2" fmla="*/ 775705 h 3739885"/>
                <a:gd name="connsiteX3" fmla="*/ 25662 w 3425845"/>
                <a:gd name="connsiteY3" fmla="*/ 715697 h 3739885"/>
                <a:gd name="connsiteX4" fmla="*/ 1228669 w 3425845"/>
                <a:gd name="connsiteY4" fmla="*/ 10847 h 3739885"/>
                <a:gd name="connsiteX5" fmla="*/ 1284867 w 3425845"/>
                <a:gd name="connsiteY5" fmla="*/ 24182 h 3739885"/>
                <a:gd name="connsiteX6" fmla="*/ 3327027 w 3425845"/>
                <a:gd name="connsiteY6" fmla="*/ 3557958 h 3739885"/>
                <a:gd name="connsiteX7" fmla="*/ 3417514 w 3425845"/>
                <a:gd name="connsiteY7" fmla="*/ 3714168 h 3739885"/>
                <a:gd name="connsiteX8" fmla="*/ 3423229 w 3425845"/>
                <a:gd name="connsiteY8" fmla="*/ 3739885 h 3739885"/>
                <a:gd name="connsiteX9" fmla="*/ 1711587 w 3425845"/>
                <a:gd name="connsiteY9" fmla="*/ 3739885 h 37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5845" h="3739885">
                  <a:moveTo>
                    <a:pt x="1711587" y="3739885"/>
                  </a:moveTo>
                  <a:cubicBezTo>
                    <a:pt x="1615384" y="3571293"/>
                    <a:pt x="1520134" y="3401748"/>
                    <a:pt x="1423932" y="3233155"/>
                  </a:cubicBezTo>
                  <a:cubicBezTo>
                    <a:pt x="953397" y="2414005"/>
                    <a:pt x="482862" y="1594855"/>
                    <a:pt x="11374" y="775705"/>
                  </a:cubicBezTo>
                  <a:cubicBezTo>
                    <a:pt x="-4818" y="747130"/>
                    <a:pt x="-6723" y="733795"/>
                    <a:pt x="25662" y="715697"/>
                  </a:cubicBezTo>
                  <a:cubicBezTo>
                    <a:pt x="427617" y="482335"/>
                    <a:pt x="827667" y="247067"/>
                    <a:pt x="1228669" y="10847"/>
                  </a:cubicBezTo>
                  <a:cubicBezTo>
                    <a:pt x="1256292" y="-5345"/>
                    <a:pt x="1267722" y="-5345"/>
                    <a:pt x="1284867" y="24182"/>
                  </a:cubicBezTo>
                  <a:cubicBezTo>
                    <a:pt x="1964952" y="1202425"/>
                    <a:pt x="2645989" y="2379715"/>
                    <a:pt x="3327027" y="3557958"/>
                  </a:cubicBezTo>
                  <a:cubicBezTo>
                    <a:pt x="3357507" y="3610345"/>
                    <a:pt x="3387034" y="3661780"/>
                    <a:pt x="3417514" y="3714168"/>
                  </a:cubicBezTo>
                  <a:cubicBezTo>
                    <a:pt x="3422277" y="3721788"/>
                    <a:pt x="3429897" y="3729408"/>
                    <a:pt x="3423229" y="3739885"/>
                  </a:cubicBezTo>
                  <a:cubicBezTo>
                    <a:pt x="2852682" y="3739885"/>
                    <a:pt x="2282134" y="3739885"/>
                    <a:pt x="1711587" y="3739885"/>
                  </a:cubicBezTo>
                  <a:close/>
                </a:path>
              </a:pathLst>
            </a:custGeom>
            <a:grpFill/>
            <a:ln w="9525" cap="flat">
              <a:no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85DAEBC6-A8E5-67DE-25D0-774B050B9D76}"/>
                </a:ext>
              </a:extLst>
            </p:cNvPr>
            <p:cNvSpPr/>
            <p:nvPr/>
          </p:nvSpPr>
          <p:spPr>
            <a:xfrm>
              <a:off x="-1007165" y="1003430"/>
              <a:ext cx="2648640" cy="2386862"/>
            </a:xfrm>
            <a:custGeom>
              <a:avLst/>
              <a:gdLst>
                <a:gd name="connsiteX0" fmla="*/ 936998 w 2648640"/>
                <a:gd name="connsiteY0" fmla="*/ 2386862 h 2386862"/>
                <a:gd name="connsiteX1" fmla="*/ 689348 w 2648640"/>
                <a:gd name="connsiteY1" fmla="*/ 1944902 h 2386862"/>
                <a:gd name="connsiteX2" fmla="*/ 10216 w 2648640"/>
                <a:gd name="connsiteY2" fmla="*/ 755230 h 2386862"/>
                <a:gd name="connsiteX3" fmla="*/ 26408 w 2648640"/>
                <a:gd name="connsiteY3" fmla="*/ 699985 h 2386862"/>
                <a:gd name="connsiteX4" fmla="*/ 1248466 w 2648640"/>
                <a:gd name="connsiteY4" fmla="*/ 9422 h 2386862"/>
                <a:gd name="connsiteX5" fmla="*/ 1307521 w 2648640"/>
                <a:gd name="connsiteY5" fmla="*/ 29425 h 2386862"/>
                <a:gd name="connsiteX6" fmla="*/ 2593396 w 2648640"/>
                <a:gd name="connsiteY6" fmla="*/ 2274467 h 2386862"/>
                <a:gd name="connsiteX7" fmla="*/ 2648641 w 2648640"/>
                <a:gd name="connsiteY7" fmla="*/ 2385910 h 2386862"/>
                <a:gd name="connsiteX8" fmla="*/ 936998 w 2648640"/>
                <a:gd name="connsiteY8" fmla="*/ 2386862 h 2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8640" h="2386862">
                  <a:moveTo>
                    <a:pt x="936998" y="2386862"/>
                  </a:moveTo>
                  <a:cubicBezTo>
                    <a:pt x="854131" y="2239225"/>
                    <a:pt x="773168" y="2091587"/>
                    <a:pt x="689348" y="1944902"/>
                  </a:cubicBezTo>
                  <a:cubicBezTo>
                    <a:pt x="463606" y="1547710"/>
                    <a:pt x="237863" y="1151470"/>
                    <a:pt x="10216" y="755230"/>
                  </a:cubicBezTo>
                  <a:cubicBezTo>
                    <a:pt x="-6929" y="725702"/>
                    <a:pt x="-3119" y="716177"/>
                    <a:pt x="26408" y="699985"/>
                  </a:cubicBezTo>
                  <a:cubicBezTo>
                    <a:pt x="434078" y="471385"/>
                    <a:pt x="841748" y="240880"/>
                    <a:pt x="1248466" y="9422"/>
                  </a:cubicBezTo>
                  <a:cubicBezTo>
                    <a:pt x="1283708" y="-10581"/>
                    <a:pt x="1292281" y="3707"/>
                    <a:pt x="1307521" y="29425"/>
                  </a:cubicBezTo>
                  <a:cubicBezTo>
                    <a:pt x="1736146" y="778090"/>
                    <a:pt x="2165723" y="1525802"/>
                    <a:pt x="2593396" y="2274467"/>
                  </a:cubicBezTo>
                  <a:cubicBezTo>
                    <a:pt x="2614351" y="2310662"/>
                    <a:pt x="2642926" y="2343047"/>
                    <a:pt x="2648641" y="2385910"/>
                  </a:cubicBezTo>
                  <a:cubicBezTo>
                    <a:pt x="2077141" y="2386862"/>
                    <a:pt x="1507546" y="2386862"/>
                    <a:pt x="936998" y="2386862"/>
                  </a:cubicBezTo>
                  <a:close/>
                </a:path>
              </a:pathLst>
            </a:custGeom>
            <a:grpFill/>
            <a:ln w="9525" cap="flat">
              <a:no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A75BD506-E425-AB88-FA07-A6FA33884476}"/>
                </a:ext>
              </a:extLst>
            </p:cNvPr>
            <p:cNvSpPr/>
            <p:nvPr/>
          </p:nvSpPr>
          <p:spPr>
            <a:xfrm>
              <a:off x="-2501800" y="2313598"/>
              <a:ext cx="1892906" cy="1076695"/>
            </a:xfrm>
            <a:custGeom>
              <a:avLst/>
              <a:gdLst>
                <a:gd name="connsiteX0" fmla="*/ 178018 w 1892906"/>
                <a:gd name="connsiteY0" fmla="*/ 1076695 h 1076695"/>
                <a:gd name="connsiteX1" fmla="*/ 11330 w 1892906"/>
                <a:gd name="connsiteY1" fmla="*/ 769037 h 1076695"/>
                <a:gd name="connsiteX2" fmla="*/ 27523 w 1892906"/>
                <a:gd name="connsiteY2" fmla="*/ 705220 h 1076695"/>
                <a:gd name="connsiteX3" fmla="*/ 1228625 w 1892906"/>
                <a:gd name="connsiteY3" fmla="*/ 10848 h 1076695"/>
                <a:gd name="connsiteX4" fmla="*/ 1284823 w 1892906"/>
                <a:gd name="connsiteY4" fmla="*/ 24183 h 1076695"/>
                <a:gd name="connsiteX5" fmla="*/ 1879183 w 1892906"/>
                <a:gd name="connsiteY5" fmla="*/ 1042405 h 1076695"/>
                <a:gd name="connsiteX6" fmla="*/ 1890613 w 1892906"/>
                <a:gd name="connsiteY6" fmla="*/ 1075743 h 1076695"/>
                <a:gd name="connsiteX7" fmla="*/ 178018 w 1892906"/>
                <a:gd name="connsiteY7" fmla="*/ 1076695 h 107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2906" h="1076695">
                  <a:moveTo>
                    <a:pt x="178018" y="1076695"/>
                  </a:moveTo>
                  <a:cubicBezTo>
                    <a:pt x="130393" y="970015"/>
                    <a:pt x="67528" y="870955"/>
                    <a:pt x="11330" y="769037"/>
                  </a:cubicBezTo>
                  <a:cubicBezTo>
                    <a:pt x="-5815" y="738558"/>
                    <a:pt x="-5815" y="724270"/>
                    <a:pt x="27523" y="705220"/>
                  </a:cubicBezTo>
                  <a:cubicBezTo>
                    <a:pt x="428525" y="475667"/>
                    <a:pt x="828575" y="243258"/>
                    <a:pt x="1228625" y="10848"/>
                  </a:cubicBezTo>
                  <a:cubicBezTo>
                    <a:pt x="1256248" y="-5345"/>
                    <a:pt x="1266725" y="-5345"/>
                    <a:pt x="1284823" y="24183"/>
                  </a:cubicBezTo>
                  <a:cubicBezTo>
                    <a:pt x="1481990" y="364225"/>
                    <a:pt x="1681063" y="703315"/>
                    <a:pt x="1879183" y="1042405"/>
                  </a:cubicBezTo>
                  <a:cubicBezTo>
                    <a:pt x="1884898" y="1052883"/>
                    <a:pt x="1898233" y="1061455"/>
                    <a:pt x="1890613" y="1075743"/>
                  </a:cubicBezTo>
                  <a:cubicBezTo>
                    <a:pt x="1319113" y="1076695"/>
                    <a:pt x="748565" y="1076695"/>
                    <a:pt x="178018" y="1076695"/>
                  </a:cubicBezTo>
                  <a:close/>
                </a:path>
              </a:pathLst>
            </a:custGeom>
            <a:grpFill/>
            <a:ln w="9525" cap="flat">
              <a:noFill/>
              <a:prstDash val="solid"/>
              <a:miter/>
            </a:ln>
          </p:spPr>
          <p:txBody>
            <a:bodyPr rtlCol="0" anchor="ctr"/>
            <a:lstStyle/>
            <a:p>
              <a:endParaRPr lang="en-IN"/>
            </a:p>
          </p:txBody>
        </p:sp>
      </p:grpSp>
      <p:pic>
        <p:nvPicPr>
          <p:cNvPr id="12" name="Picture 11">
            <a:extLst>
              <a:ext uri="{FF2B5EF4-FFF2-40B4-BE49-F238E27FC236}">
                <a16:creationId xmlns:a16="http://schemas.microsoft.com/office/drawing/2014/main" id="{E59E1491-7C23-0AAF-7601-CB5ECE3F0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27240" cy="6858000"/>
          </a:xfrm>
          <a:prstGeom prst="rect">
            <a:avLst/>
          </a:prstGeom>
        </p:spPr>
      </p:pic>
    </p:spTree>
    <p:extLst>
      <p:ext uri="{BB962C8B-B14F-4D97-AF65-F5344CB8AC3E}">
        <p14:creationId xmlns:p14="http://schemas.microsoft.com/office/powerpoint/2010/main" val="56675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01">
            <a:extLst>
              <a:ext uri="{FF2B5EF4-FFF2-40B4-BE49-F238E27FC236}">
                <a16:creationId xmlns:a16="http://schemas.microsoft.com/office/drawing/2014/main" id="{E46E82AE-EC0B-E8A4-ADB5-35F4B762CAE8}"/>
              </a:ext>
            </a:extLst>
          </p:cNvPr>
          <p:cNvSpPr/>
          <p:nvPr/>
        </p:nvSpPr>
        <p:spPr>
          <a:xfrm>
            <a:off x="-14941" y="5123705"/>
            <a:ext cx="11388201" cy="1734296"/>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4400" b="1" u="sng" dirty="0"/>
              <a:t>Stacked column chart</a:t>
            </a:r>
          </a:p>
          <a:p>
            <a:r>
              <a:rPr lang="en-US" sz="2400" dirty="0"/>
              <a:t> • Insight: Distribution of Total Sales and Sales Method</a:t>
            </a:r>
          </a:p>
          <a:p>
            <a:r>
              <a:rPr lang="en-US" sz="2400" dirty="0"/>
              <a:t> • Visual: Stacked column chart showing the size range and distribution of datasets </a:t>
            </a:r>
            <a:endParaRPr lang="en-IN" sz="2400" b="1" u="sng" dirty="0"/>
          </a:p>
        </p:txBody>
      </p:sp>
      <p:grpSp>
        <p:nvGrpSpPr>
          <p:cNvPr id="348" name="Group 347">
            <a:extLst>
              <a:ext uri="{FF2B5EF4-FFF2-40B4-BE49-F238E27FC236}">
                <a16:creationId xmlns:a16="http://schemas.microsoft.com/office/drawing/2014/main" id="{75D25FD3-90DA-FFAF-C564-C8032B026811}"/>
              </a:ext>
            </a:extLst>
          </p:cNvPr>
          <p:cNvGrpSpPr/>
          <p:nvPr/>
        </p:nvGrpSpPr>
        <p:grpSpPr>
          <a:xfrm>
            <a:off x="11463856" y="6152109"/>
            <a:ext cx="536842" cy="313778"/>
            <a:chOff x="-2501800" y="-349591"/>
            <a:chExt cx="6398553" cy="3739885"/>
          </a:xfrm>
          <a:solidFill>
            <a:schemeClr val="bg1"/>
          </a:solidFill>
        </p:grpSpPr>
        <p:sp>
          <p:nvSpPr>
            <p:cNvPr id="349" name="Freeform: Shape 348">
              <a:extLst>
                <a:ext uri="{FF2B5EF4-FFF2-40B4-BE49-F238E27FC236}">
                  <a16:creationId xmlns:a16="http://schemas.microsoft.com/office/drawing/2014/main" id="{976BB15C-7678-D74B-224A-801DA4750457}"/>
                </a:ext>
              </a:extLst>
            </p:cNvPr>
            <p:cNvSpPr/>
            <p:nvPr/>
          </p:nvSpPr>
          <p:spPr>
            <a:xfrm>
              <a:off x="470908" y="-349591"/>
              <a:ext cx="3425845" cy="3739885"/>
            </a:xfrm>
            <a:custGeom>
              <a:avLst/>
              <a:gdLst>
                <a:gd name="connsiteX0" fmla="*/ 1711587 w 3425845"/>
                <a:gd name="connsiteY0" fmla="*/ 3739885 h 3739885"/>
                <a:gd name="connsiteX1" fmla="*/ 1423932 w 3425845"/>
                <a:gd name="connsiteY1" fmla="*/ 3233155 h 3739885"/>
                <a:gd name="connsiteX2" fmla="*/ 11374 w 3425845"/>
                <a:gd name="connsiteY2" fmla="*/ 775705 h 3739885"/>
                <a:gd name="connsiteX3" fmla="*/ 25662 w 3425845"/>
                <a:gd name="connsiteY3" fmla="*/ 715697 h 3739885"/>
                <a:gd name="connsiteX4" fmla="*/ 1228669 w 3425845"/>
                <a:gd name="connsiteY4" fmla="*/ 10847 h 3739885"/>
                <a:gd name="connsiteX5" fmla="*/ 1284867 w 3425845"/>
                <a:gd name="connsiteY5" fmla="*/ 24182 h 3739885"/>
                <a:gd name="connsiteX6" fmla="*/ 3327027 w 3425845"/>
                <a:gd name="connsiteY6" fmla="*/ 3557958 h 3739885"/>
                <a:gd name="connsiteX7" fmla="*/ 3417514 w 3425845"/>
                <a:gd name="connsiteY7" fmla="*/ 3714168 h 3739885"/>
                <a:gd name="connsiteX8" fmla="*/ 3423229 w 3425845"/>
                <a:gd name="connsiteY8" fmla="*/ 3739885 h 3739885"/>
                <a:gd name="connsiteX9" fmla="*/ 1711587 w 3425845"/>
                <a:gd name="connsiteY9" fmla="*/ 3739885 h 37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5845" h="3739885">
                  <a:moveTo>
                    <a:pt x="1711587" y="3739885"/>
                  </a:moveTo>
                  <a:cubicBezTo>
                    <a:pt x="1615384" y="3571293"/>
                    <a:pt x="1520134" y="3401748"/>
                    <a:pt x="1423932" y="3233155"/>
                  </a:cubicBezTo>
                  <a:cubicBezTo>
                    <a:pt x="953397" y="2414005"/>
                    <a:pt x="482862" y="1594855"/>
                    <a:pt x="11374" y="775705"/>
                  </a:cubicBezTo>
                  <a:cubicBezTo>
                    <a:pt x="-4818" y="747130"/>
                    <a:pt x="-6723" y="733795"/>
                    <a:pt x="25662" y="715697"/>
                  </a:cubicBezTo>
                  <a:cubicBezTo>
                    <a:pt x="427617" y="482335"/>
                    <a:pt x="827667" y="247067"/>
                    <a:pt x="1228669" y="10847"/>
                  </a:cubicBezTo>
                  <a:cubicBezTo>
                    <a:pt x="1256292" y="-5345"/>
                    <a:pt x="1267722" y="-5345"/>
                    <a:pt x="1284867" y="24182"/>
                  </a:cubicBezTo>
                  <a:cubicBezTo>
                    <a:pt x="1964952" y="1202425"/>
                    <a:pt x="2645989" y="2379715"/>
                    <a:pt x="3327027" y="3557958"/>
                  </a:cubicBezTo>
                  <a:cubicBezTo>
                    <a:pt x="3357507" y="3610345"/>
                    <a:pt x="3387034" y="3661780"/>
                    <a:pt x="3417514" y="3714168"/>
                  </a:cubicBezTo>
                  <a:cubicBezTo>
                    <a:pt x="3422277" y="3721788"/>
                    <a:pt x="3429897" y="3729408"/>
                    <a:pt x="3423229" y="3739885"/>
                  </a:cubicBezTo>
                  <a:cubicBezTo>
                    <a:pt x="2852682" y="3739885"/>
                    <a:pt x="2282134" y="3739885"/>
                    <a:pt x="1711587" y="3739885"/>
                  </a:cubicBezTo>
                  <a:close/>
                </a:path>
              </a:pathLst>
            </a:custGeom>
            <a:grpFill/>
            <a:ln w="9525" cap="flat">
              <a:noFill/>
              <a:prstDash val="solid"/>
              <a:miter/>
            </a:ln>
          </p:spPr>
          <p:txBody>
            <a:bodyPr rtlCol="0" anchor="ctr"/>
            <a:lstStyle/>
            <a:p>
              <a:endParaRPr lang="en-IN"/>
            </a:p>
          </p:txBody>
        </p:sp>
        <p:sp>
          <p:nvSpPr>
            <p:cNvPr id="350" name="Freeform: Shape 349">
              <a:extLst>
                <a:ext uri="{FF2B5EF4-FFF2-40B4-BE49-F238E27FC236}">
                  <a16:creationId xmlns:a16="http://schemas.microsoft.com/office/drawing/2014/main" id="{55A7EA73-E0BC-2927-A293-B642FE3F1E56}"/>
                </a:ext>
              </a:extLst>
            </p:cNvPr>
            <p:cNvSpPr/>
            <p:nvPr/>
          </p:nvSpPr>
          <p:spPr>
            <a:xfrm>
              <a:off x="-1007165" y="1003430"/>
              <a:ext cx="2648640" cy="2386862"/>
            </a:xfrm>
            <a:custGeom>
              <a:avLst/>
              <a:gdLst>
                <a:gd name="connsiteX0" fmla="*/ 936998 w 2648640"/>
                <a:gd name="connsiteY0" fmla="*/ 2386862 h 2386862"/>
                <a:gd name="connsiteX1" fmla="*/ 689348 w 2648640"/>
                <a:gd name="connsiteY1" fmla="*/ 1944902 h 2386862"/>
                <a:gd name="connsiteX2" fmla="*/ 10216 w 2648640"/>
                <a:gd name="connsiteY2" fmla="*/ 755230 h 2386862"/>
                <a:gd name="connsiteX3" fmla="*/ 26408 w 2648640"/>
                <a:gd name="connsiteY3" fmla="*/ 699985 h 2386862"/>
                <a:gd name="connsiteX4" fmla="*/ 1248466 w 2648640"/>
                <a:gd name="connsiteY4" fmla="*/ 9422 h 2386862"/>
                <a:gd name="connsiteX5" fmla="*/ 1307521 w 2648640"/>
                <a:gd name="connsiteY5" fmla="*/ 29425 h 2386862"/>
                <a:gd name="connsiteX6" fmla="*/ 2593396 w 2648640"/>
                <a:gd name="connsiteY6" fmla="*/ 2274467 h 2386862"/>
                <a:gd name="connsiteX7" fmla="*/ 2648641 w 2648640"/>
                <a:gd name="connsiteY7" fmla="*/ 2385910 h 2386862"/>
                <a:gd name="connsiteX8" fmla="*/ 936998 w 2648640"/>
                <a:gd name="connsiteY8" fmla="*/ 2386862 h 2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8640" h="2386862">
                  <a:moveTo>
                    <a:pt x="936998" y="2386862"/>
                  </a:moveTo>
                  <a:cubicBezTo>
                    <a:pt x="854131" y="2239225"/>
                    <a:pt x="773168" y="2091587"/>
                    <a:pt x="689348" y="1944902"/>
                  </a:cubicBezTo>
                  <a:cubicBezTo>
                    <a:pt x="463606" y="1547710"/>
                    <a:pt x="237863" y="1151470"/>
                    <a:pt x="10216" y="755230"/>
                  </a:cubicBezTo>
                  <a:cubicBezTo>
                    <a:pt x="-6929" y="725702"/>
                    <a:pt x="-3119" y="716177"/>
                    <a:pt x="26408" y="699985"/>
                  </a:cubicBezTo>
                  <a:cubicBezTo>
                    <a:pt x="434078" y="471385"/>
                    <a:pt x="841748" y="240880"/>
                    <a:pt x="1248466" y="9422"/>
                  </a:cubicBezTo>
                  <a:cubicBezTo>
                    <a:pt x="1283708" y="-10581"/>
                    <a:pt x="1292281" y="3707"/>
                    <a:pt x="1307521" y="29425"/>
                  </a:cubicBezTo>
                  <a:cubicBezTo>
                    <a:pt x="1736146" y="778090"/>
                    <a:pt x="2165723" y="1525802"/>
                    <a:pt x="2593396" y="2274467"/>
                  </a:cubicBezTo>
                  <a:cubicBezTo>
                    <a:pt x="2614351" y="2310662"/>
                    <a:pt x="2642926" y="2343047"/>
                    <a:pt x="2648641" y="2385910"/>
                  </a:cubicBezTo>
                  <a:cubicBezTo>
                    <a:pt x="2077141" y="2386862"/>
                    <a:pt x="1507546" y="2386862"/>
                    <a:pt x="936998" y="2386862"/>
                  </a:cubicBezTo>
                  <a:close/>
                </a:path>
              </a:pathLst>
            </a:custGeom>
            <a:grpFill/>
            <a:ln w="9525" cap="flat">
              <a:noFill/>
              <a:prstDash val="solid"/>
              <a:miter/>
            </a:ln>
          </p:spPr>
          <p:txBody>
            <a:bodyPr rtlCol="0" anchor="ctr"/>
            <a:lstStyle/>
            <a:p>
              <a:endParaRPr lang="en-IN"/>
            </a:p>
          </p:txBody>
        </p:sp>
        <p:sp>
          <p:nvSpPr>
            <p:cNvPr id="351" name="Freeform: Shape 350">
              <a:extLst>
                <a:ext uri="{FF2B5EF4-FFF2-40B4-BE49-F238E27FC236}">
                  <a16:creationId xmlns:a16="http://schemas.microsoft.com/office/drawing/2014/main" id="{D6E27281-DDCE-C848-AF54-6FAA280FD019}"/>
                </a:ext>
              </a:extLst>
            </p:cNvPr>
            <p:cNvSpPr/>
            <p:nvPr/>
          </p:nvSpPr>
          <p:spPr>
            <a:xfrm>
              <a:off x="-2501800" y="2313598"/>
              <a:ext cx="1892906" cy="1076695"/>
            </a:xfrm>
            <a:custGeom>
              <a:avLst/>
              <a:gdLst>
                <a:gd name="connsiteX0" fmla="*/ 178018 w 1892906"/>
                <a:gd name="connsiteY0" fmla="*/ 1076695 h 1076695"/>
                <a:gd name="connsiteX1" fmla="*/ 11330 w 1892906"/>
                <a:gd name="connsiteY1" fmla="*/ 769037 h 1076695"/>
                <a:gd name="connsiteX2" fmla="*/ 27523 w 1892906"/>
                <a:gd name="connsiteY2" fmla="*/ 705220 h 1076695"/>
                <a:gd name="connsiteX3" fmla="*/ 1228625 w 1892906"/>
                <a:gd name="connsiteY3" fmla="*/ 10848 h 1076695"/>
                <a:gd name="connsiteX4" fmla="*/ 1284823 w 1892906"/>
                <a:gd name="connsiteY4" fmla="*/ 24183 h 1076695"/>
                <a:gd name="connsiteX5" fmla="*/ 1879183 w 1892906"/>
                <a:gd name="connsiteY5" fmla="*/ 1042405 h 1076695"/>
                <a:gd name="connsiteX6" fmla="*/ 1890613 w 1892906"/>
                <a:gd name="connsiteY6" fmla="*/ 1075743 h 1076695"/>
                <a:gd name="connsiteX7" fmla="*/ 178018 w 1892906"/>
                <a:gd name="connsiteY7" fmla="*/ 1076695 h 107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2906" h="1076695">
                  <a:moveTo>
                    <a:pt x="178018" y="1076695"/>
                  </a:moveTo>
                  <a:cubicBezTo>
                    <a:pt x="130393" y="970015"/>
                    <a:pt x="67528" y="870955"/>
                    <a:pt x="11330" y="769037"/>
                  </a:cubicBezTo>
                  <a:cubicBezTo>
                    <a:pt x="-5815" y="738558"/>
                    <a:pt x="-5815" y="724270"/>
                    <a:pt x="27523" y="705220"/>
                  </a:cubicBezTo>
                  <a:cubicBezTo>
                    <a:pt x="428525" y="475667"/>
                    <a:pt x="828575" y="243258"/>
                    <a:pt x="1228625" y="10848"/>
                  </a:cubicBezTo>
                  <a:cubicBezTo>
                    <a:pt x="1256248" y="-5345"/>
                    <a:pt x="1266725" y="-5345"/>
                    <a:pt x="1284823" y="24183"/>
                  </a:cubicBezTo>
                  <a:cubicBezTo>
                    <a:pt x="1481990" y="364225"/>
                    <a:pt x="1681063" y="703315"/>
                    <a:pt x="1879183" y="1042405"/>
                  </a:cubicBezTo>
                  <a:cubicBezTo>
                    <a:pt x="1884898" y="1052883"/>
                    <a:pt x="1898233" y="1061455"/>
                    <a:pt x="1890613" y="1075743"/>
                  </a:cubicBezTo>
                  <a:cubicBezTo>
                    <a:pt x="1319113" y="1076695"/>
                    <a:pt x="748565" y="1076695"/>
                    <a:pt x="178018" y="1076695"/>
                  </a:cubicBezTo>
                  <a:close/>
                </a:path>
              </a:pathLst>
            </a:custGeom>
            <a:grpFill/>
            <a:ln w="9525" cap="flat">
              <a:noFill/>
              <a:prstDash val="solid"/>
              <a:miter/>
            </a:ln>
          </p:spPr>
          <p:txBody>
            <a:bodyPr rtlCol="0" anchor="ctr"/>
            <a:lstStyle/>
            <a:p>
              <a:endParaRPr lang="en-IN"/>
            </a:p>
          </p:txBody>
        </p:sp>
      </p:grpSp>
      <p:pic>
        <p:nvPicPr>
          <p:cNvPr id="249" name="Picture 248">
            <a:extLst>
              <a:ext uri="{FF2B5EF4-FFF2-40B4-BE49-F238E27FC236}">
                <a16:creationId xmlns:a16="http://schemas.microsoft.com/office/drawing/2014/main" id="{50F1BF12-5ABD-7146-663A-2C892F328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123704"/>
          </a:xfrm>
          <a:prstGeom prst="rect">
            <a:avLst/>
          </a:prstGeom>
        </p:spPr>
      </p:pic>
    </p:spTree>
    <p:extLst>
      <p:ext uri="{BB962C8B-B14F-4D97-AF65-F5344CB8AC3E}">
        <p14:creationId xmlns:p14="http://schemas.microsoft.com/office/powerpoint/2010/main" val="2698443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1074</Words>
  <Application>Microsoft Office PowerPoint</Application>
  <PresentationFormat>Widescreen</PresentationFormat>
  <Paragraphs>110</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Century Gothic bold</vt:lpstr>
      <vt:lpstr>AdihausDIN</vt:lpstr>
      <vt:lpstr>Arial</vt:lpstr>
      <vt:lpstr>Segoe UI</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Amal Babu</dc:creator>
  <cp:lastModifiedBy>Mayank Kandpal</cp:lastModifiedBy>
  <cp:revision>5</cp:revision>
  <dcterms:created xsi:type="dcterms:W3CDTF">2024-05-22T07:57:11Z</dcterms:created>
  <dcterms:modified xsi:type="dcterms:W3CDTF">2024-08-06T22:54:27Z</dcterms:modified>
</cp:coreProperties>
</file>