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24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66" r:id="rId12"/>
    <p:sldId id="267" r:id="rId13"/>
    <p:sldId id="269" r:id="rId14"/>
    <p:sldId id="270" r:id="rId15"/>
    <p:sldId id="271" r:id="rId16"/>
    <p:sldId id="274" r:id="rId17"/>
    <p:sldId id="275" r:id="rId18"/>
    <p:sldId id="276" r:id="rId19"/>
    <p:sldId id="277" r:id="rId20"/>
    <p:sldId id="279" r:id="rId21"/>
    <p:sldId id="278" r:id="rId22"/>
    <p:sldId id="28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08BF"/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66BABF-ED5C-4FC2-8288-A1D6F4958CE6}" v="2" dt="2024-03-15T10:25:19.4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33" autoAdjust="0"/>
    <p:restoredTop sz="86410" autoAdjust="0"/>
  </p:normalViewPr>
  <p:slideViewPr>
    <p:cSldViewPr snapToGrid="0" snapToObjects="1">
      <p:cViewPr varScale="1">
        <p:scale>
          <a:sx n="56" d="100"/>
          <a:sy n="56" d="100"/>
        </p:scale>
        <p:origin x="60" y="2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2A04C5-C44C-4AAA-81B7-7857A42AD14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A925FC-ACC4-4D74-9B23-3CC82545D6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Sales management has gained importance to meet increasing competition and the need</a:t>
          </a:r>
          <a:endParaRPr lang="en-US"/>
        </a:p>
      </dgm:t>
    </dgm:pt>
    <dgm:pt modelId="{A6415FAD-63C9-4493-A47A-D1A7FD353687}" type="parTrans" cxnId="{26AC8DDB-AFFB-41F5-890D-71A691972749}">
      <dgm:prSet/>
      <dgm:spPr/>
      <dgm:t>
        <a:bodyPr/>
        <a:lstStyle/>
        <a:p>
          <a:endParaRPr lang="en-US"/>
        </a:p>
      </dgm:t>
    </dgm:pt>
    <dgm:pt modelId="{B53FC1AB-7FDD-4CE5-8C2A-27CC932E4659}" type="sibTrans" cxnId="{26AC8DDB-AFFB-41F5-890D-71A691972749}">
      <dgm:prSet/>
      <dgm:spPr/>
      <dgm:t>
        <a:bodyPr/>
        <a:lstStyle/>
        <a:p>
          <a:endParaRPr lang="en-US"/>
        </a:p>
      </dgm:t>
    </dgm:pt>
    <dgm:pt modelId="{D997A722-C043-4173-8AF9-D783BE02D6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for improved methods of distribution to reduce cost and to increase profits. Sales</a:t>
          </a:r>
          <a:endParaRPr lang="en-US"/>
        </a:p>
      </dgm:t>
    </dgm:pt>
    <dgm:pt modelId="{847871D3-8D51-494E-9570-74F6C12FFBE5}" type="parTrans" cxnId="{070EEBCB-22CE-42A4-966E-01CE1ECB7813}">
      <dgm:prSet/>
      <dgm:spPr/>
      <dgm:t>
        <a:bodyPr/>
        <a:lstStyle/>
        <a:p>
          <a:endParaRPr lang="en-US"/>
        </a:p>
      </dgm:t>
    </dgm:pt>
    <dgm:pt modelId="{E8C51BFD-AB2B-4969-AF12-A94C4504D41A}" type="sibTrans" cxnId="{070EEBCB-22CE-42A4-966E-01CE1ECB7813}">
      <dgm:prSet/>
      <dgm:spPr/>
      <dgm:t>
        <a:bodyPr/>
        <a:lstStyle/>
        <a:p>
          <a:endParaRPr lang="en-US"/>
        </a:p>
      </dgm:t>
    </dgm:pt>
    <dgm:pt modelId="{05058F28-9890-44BB-BD52-33A575595A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management today is the most important function in a commercial and business</a:t>
          </a:r>
          <a:endParaRPr lang="en-US"/>
        </a:p>
      </dgm:t>
    </dgm:pt>
    <dgm:pt modelId="{C64E9372-29BA-4D57-8232-895783459B36}" type="parTrans" cxnId="{D4CD200A-F07D-48CD-93AF-5893D9DFE591}">
      <dgm:prSet/>
      <dgm:spPr/>
      <dgm:t>
        <a:bodyPr/>
        <a:lstStyle/>
        <a:p>
          <a:endParaRPr lang="en-US"/>
        </a:p>
      </dgm:t>
    </dgm:pt>
    <dgm:pt modelId="{72AD196D-4A31-442C-A80B-95014E2EBFA8}" type="sibTrans" cxnId="{D4CD200A-F07D-48CD-93AF-5893D9DFE591}">
      <dgm:prSet/>
      <dgm:spPr/>
      <dgm:t>
        <a:bodyPr/>
        <a:lstStyle/>
        <a:p>
          <a:endParaRPr lang="en-US"/>
        </a:p>
      </dgm:t>
    </dgm:pt>
    <dgm:pt modelId="{8F2505F5-033F-4DC3-AF3C-E5D61AB26E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enterprise.</a:t>
          </a:r>
          <a:endParaRPr lang="en-US"/>
        </a:p>
      </dgm:t>
    </dgm:pt>
    <dgm:pt modelId="{DCC81B94-CAF8-4DEC-9353-F7DACA1E6DFD}" type="parTrans" cxnId="{F22B4969-AC52-495F-BBCB-1183396B9A1B}">
      <dgm:prSet/>
      <dgm:spPr/>
      <dgm:t>
        <a:bodyPr/>
        <a:lstStyle/>
        <a:p>
          <a:endParaRPr lang="en-US"/>
        </a:p>
      </dgm:t>
    </dgm:pt>
    <dgm:pt modelId="{22F60102-66EF-4391-B5DE-CFA3D2AB1BA9}" type="sibTrans" cxnId="{F22B4969-AC52-495F-BBCB-1183396B9A1B}">
      <dgm:prSet/>
      <dgm:spPr/>
      <dgm:t>
        <a:bodyPr/>
        <a:lstStyle/>
        <a:p>
          <a:endParaRPr lang="en-US"/>
        </a:p>
      </dgm:t>
    </dgm:pt>
    <dgm:pt modelId="{7B6D92D6-701A-4D70-B0E7-39C606866027}" type="pres">
      <dgm:prSet presAssocID="{7E2A04C5-C44C-4AAA-81B7-7857A42AD144}" presName="root" presStyleCnt="0">
        <dgm:presLayoutVars>
          <dgm:dir/>
          <dgm:resizeHandles val="exact"/>
        </dgm:presLayoutVars>
      </dgm:prSet>
      <dgm:spPr/>
    </dgm:pt>
    <dgm:pt modelId="{9B8A6E17-37D9-44BB-828F-11A4DDB04210}" type="pres">
      <dgm:prSet presAssocID="{C5A925FC-ACC4-4D74-9B23-3CC82545D698}" presName="compNode" presStyleCnt="0"/>
      <dgm:spPr/>
    </dgm:pt>
    <dgm:pt modelId="{ADB7C645-C6EF-4D29-AD87-4C55F667A9D5}" type="pres">
      <dgm:prSet presAssocID="{C5A925FC-ACC4-4D74-9B23-3CC82545D698}" presName="bgRect" presStyleLbl="bgShp" presStyleIdx="0" presStyleCnt="4"/>
      <dgm:spPr/>
    </dgm:pt>
    <dgm:pt modelId="{56196305-1294-4E42-9C85-E662ADF013EF}" type="pres">
      <dgm:prSet presAssocID="{C5A925FC-ACC4-4D74-9B23-3CC82545D69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7CB9EA20-8DC8-4CEE-A70A-0C0F12E15FC2}" type="pres">
      <dgm:prSet presAssocID="{C5A925FC-ACC4-4D74-9B23-3CC82545D698}" presName="spaceRect" presStyleCnt="0"/>
      <dgm:spPr/>
    </dgm:pt>
    <dgm:pt modelId="{6C68F0B7-D2C2-40E4-AABC-C3179879E85E}" type="pres">
      <dgm:prSet presAssocID="{C5A925FC-ACC4-4D74-9B23-3CC82545D698}" presName="parTx" presStyleLbl="revTx" presStyleIdx="0" presStyleCnt="4">
        <dgm:presLayoutVars>
          <dgm:chMax val="0"/>
          <dgm:chPref val="0"/>
        </dgm:presLayoutVars>
      </dgm:prSet>
      <dgm:spPr/>
    </dgm:pt>
    <dgm:pt modelId="{5E86A6D8-51BC-4C77-8C1F-E5A2E7C03C85}" type="pres">
      <dgm:prSet presAssocID="{B53FC1AB-7FDD-4CE5-8C2A-27CC932E4659}" presName="sibTrans" presStyleCnt="0"/>
      <dgm:spPr/>
    </dgm:pt>
    <dgm:pt modelId="{3A00891B-EB3B-4992-AC39-1BAF2C949412}" type="pres">
      <dgm:prSet presAssocID="{D997A722-C043-4173-8AF9-D783BE02D67A}" presName="compNode" presStyleCnt="0"/>
      <dgm:spPr/>
    </dgm:pt>
    <dgm:pt modelId="{0B18744D-DDFD-41C3-B4EB-C9AD7E11E330}" type="pres">
      <dgm:prSet presAssocID="{D997A722-C043-4173-8AF9-D783BE02D67A}" presName="bgRect" presStyleLbl="bgShp" presStyleIdx="1" presStyleCnt="4"/>
      <dgm:spPr/>
    </dgm:pt>
    <dgm:pt modelId="{C55B9CA8-3525-4658-B272-5B38EE3A31D6}" type="pres">
      <dgm:prSet presAssocID="{D997A722-C043-4173-8AF9-D783BE02D67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A8202149-30A8-40F7-A0EB-059333D6D70D}" type="pres">
      <dgm:prSet presAssocID="{D997A722-C043-4173-8AF9-D783BE02D67A}" presName="spaceRect" presStyleCnt="0"/>
      <dgm:spPr/>
    </dgm:pt>
    <dgm:pt modelId="{A4067E34-FB43-40E9-99A3-32970391DC69}" type="pres">
      <dgm:prSet presAssocID="{D997A722-C043-4173-8AF9-D783BE02D67A}" presName="parTx" presStyleLbl="revTx" presStyleIdx="1" presStyleCnt="4">
        <dgm:presLayoutVars>
          <dgm:chMax val="0"/>
          <dgm:chPref val="0"/>
        </dgm:presLayoutVars>
      </dgm:prSet>
      <dgm:spPr/>
    </dgm:pt>
    <dgm:pt modelId="{9FE4517B-B151-4CE9-B8E8-F881E33A84B9}" type="pres">
      <dgm:prSet presAssocID="{E8C51BFD-AB2B-4969-AF12-A94C4504D41A}" presName="sibTrans" presStyleCnt="0"/>
      <dgm:spPr/>
    </dgm:pt>
    <dgm:pt modelId="{617325FF-5949-4DE3-B68D-899ECF048E6D}" type="pres">
      <dgm:prSet presAssocID="{05058F28-9890-44BB-BD52-33A575595A0E}" presName="compNode" presStyleCnt="0"/>
      <dgm:spPr/>
    </dgm:pt>
    <dgm:pt modelId="{7081A907-6B2E-4EBE-A897-668A2BCC33C2}" type="pres">
      <dgm:prSet presAssocID="{05058F28-9890-44BB-BD52-33A575595A0E}" presName="bgRect" presStyleLbl="bgShp" presStyleIdx="2" presStyleCnt="4"/>
      <dgm:spPr/>
    </dgm:pt>
    <dgm:pt modelId="{662F7E96-2130-479C-A34A-E3DF95674217}" type="pres">
      <dgm:prSet presAssocID="{05058F28-9890-44BB-BD52-33A575595A0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1CB813D5-3056-4FD9-A116-7E0F93A3798A}" type="pres">
      <dgm:prSet presAssocID="{05058F28-9890-44BB-BD52-33A575595A0E}" presName="spaceRect" presStyleCnt="0"/>
      <dgm:spPr/>
    </dgm:pt>
    <dgm:pt modelId="{0D7FF7BE-9AFF-417C-B605-54FAE6D1DE79}" type="pres">
      <dgm:prSet presAssocID="{05058F28-9890-44BB-BD52-33A575595A0E}" presName="parTx" presStyleLbl="revTx" presStyleIdx="2" presStyleCnt="4">
        <dgm:presLayoutVars>
          <dgm:chMax val="0"/>
          <dgm:chPref val="0"/>
        </dgm:presLayoutVars>
      </dgm:prSet>
      <dgm:spPr/>
    </dgm:pt>
    <dgm:pt modelId="{00EE47DA-2DA5-4558-A6C2-D162D25D7415}" type="pres">
      <dgm:prSet presAssocID="{72AD196D-4A31-442C-A80B-95014E2EBFA8}" presName="sibTrans" presStyleCnt="0"/>
      <dgm:spPr/>
    </dgm:pt>
    <dgm:pt modelId="{60BCF36E-4BEA-47AF-83AA-FB1A9DC5A457}" type="pres">
      <dgm:prSet presAssocID="{8F2505F5-033F-4DC3-AF3C-E5D61AB26E15}" presName="compNode" presStyleCnt="0"/>
      <dgm:spPr/>
    </dgm:pt>
    <dgm:pt modelId="{241A141A-253F-4EE2-9BC0-9C37E73DB86F}" type="pres">
      <dgm:prSet presAssocID="{8F2505F5-033F-4DC3-AF3C-E5D61AB26E15}" presName="bgRect" presStyleLbl="bgShp" presStyleIdx="3" presStyleCnt="4"/>
      <dgm:spPr/>
    </dgm:pt>
    <dgm:pt modelId="{465394A7-B713-4A99-A3FD-E13AEAD35A44}" type="pres">
      <dgm:prSet presAssocID="{8F2505F5-033F-4DC3-AF3C-E5D61AB26E1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E63D47EE-CA3E-4C37-874F-D5766309ED18}" type="pres">
      <dgm:prSet presAssocID="{8F2505F5-033F-4DC3-AF3C-E5D61AB26E15}" presName="spaceRect" presStyleCnt="0"/>
      <dgm:spPr/>
    </dgm:pt>
    <dgm:pt modelId="{477E6983-AC9B-4376-9F81-094E353B6F36}" type="pres">
      <dgm:prSet presAssocID="{8F2505F5-033F-4DC3-AF3C-E5D61AB26E1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4CD200A-F07D-48CD-93AF-5893D9DFE591}" srcId="{7E2A04C5-C44C-4AAA-81B7-7857A42AD144}" destId="{05058F28-9890-44BB-BD52-33A575595A0E}" srcOrd="2" destOrd="0" parTransId="{C64E9372-29BA-4D57-8232-895783459B36}" sibTransId="{72AD196D-4A31-442C-A80B-95014E2EBFA8}"/>
    <dgm:cxn modelId="{33F5F163-9BA6-4D94-88AF-BD881BACFA1D}" type="presOf" srcId="{D997A722-C043-4173-8AF9-D783BE02D67A}" destId="{A4067E34-FB43-40E9-99A3-32970391DC69}" srcOrd="0" destOrd="0" presId="urn:microsoft.com/office/officeart/2018/2/layout/IconVerticalSolidList"/>
    <dgm:cxn modelId="{F22B4969-AC52-495F-BBCB-1183396B9A1B}" srcId="{7E2A04C5-C44C-4AAA-81B7-7857A42AD144}" destId="{8F2505F5-033F-4DC3-AF3C-E5D61AB26E15}" srcOrd="3" destOrd="0" parTransId="{DCC81B94-CAF8-4DEC-9353-F7DACA1E6DFD}" sibTransId="{22F60102-66EF-4391-B5DE-CFA3D2AB1BA9}"/>
    <dgm:cxn modelId="{C3AFFAA7-16C1-4439-A961-C29C84EB2059}" type="presOf" srcId="{7E2A04C5-C44C-4AAA-81B7-7857A42AD144}" destId="{7B6D92D6-701A-4D70-B0E7-39C606866027}" srcOrd="0" destOrd="0" presId="urn:microsoft.com/office/officeart/2018/2/layout/IconVerticalSolidList"/>
    <dgm:cxn modelId="{232599A8-AF01-4E30-872C-58027F6DAE47}" type="presOf" srcId="{8F2505F5-033F-4DC3-AF3C-E5D61AB26E15}" destId="{477E6983-AC9B-4376-9F81-094E353B6F36}" srcOrd="0" destOrd="0" presId="urn:microsoft.com/office/officeart/2018/2/layout/IconVerticalSolidList"/>
    <dgm:cxn modelId="{9EAA86AA-7975-4DF2-A86D-051E3D9A6D9C}" type="presOf" srcId="{05058F28-9890-44BB-BD52-33A575595A0E}" destId="{0D7FF7BE-9AFF-417C-B605-54FAE6D1DE79}" srcOrd="0" destOrd="0" presId="urn:microsoft.com/office/officeart/2018/2/layout/IconVerticalSolidList"/>
    <dgm:cxn modelId="{D050ACC6-DB4E-4961-B223-C65E457C8C74}" type="presOf" srcId="{C5A925FC-ACC4-4D74-9B23-3CC82545D698}" destId="{6C68F0B7-D2C2-40E4-AABC-C3179879E85E}" srcOrd="0" destOrd="0" presId="urn:microsoft.com/office/officeart/2018/2/layout/IconVerticalSolidList"/>
    <dgm:cxn modelId="{070EEBCB-22CE-42A4-966E-01CE1ECB7813}" srcId="{7E2A04C5-C44C-4AAA-81B7-7857A42AD144}" destId="{D997A722-C043-4173-8AF9-D783BE02D67A}" srcOrd="1" destOrd="0" parTransId="{847871D3-8D51-494E-9570-74F6C12FFBE5}" sibTransId="{E8C51BFD-AB2B-4969-AF12-A94C4504D41A}"/>
    <dgm:cxn modelId="{26AC8DDB-AFFB-41F5-890D-71A691972749}" srcId="{7E2A04C5-C44C-4AAA-81B7-7857A42AD144}" destId="{C5A925FC-ACC4-4D74-9B23-3CC82545D698}" srcOrd="0" destOrd="0" parTransId="{A6415FAD-63C9-4493-A47A-D1A7FD353687}" sibTransId="{B53FC1AB-7FDD-4CE5-8C2A-27CC932E4659}"/>
    <dgm:cxn modelId="{E8CB07BA-4AFD-49BD-8911-E7B1BE424E9C}" type="presParOf" srcId="{7B6D92D6-701A-4D70-B0E7-39C606866027}" destId="{9B8A6E17-37D9-44BB-828F-11A4DDB04210}" srcOrd="0" destOrd="0" presId="urn:microsoft.com/office/officeart/2018/2/layout/IconVerticalSolidList"/>
    <dgm:cxn modelId="{5C5FACCA-E451-4F02-BD3F-2D8D0836FE14}" type="presParOf" srcId="{9B8A6E17-37D9-44BB-828F-11A4DDB04210}" destId="{ADB7C645-C6EF-4D29-AD87-4C55F667A9D5}" srcOrd="0" destOrd="0" presId="urn:microsoft.com/office/officeart/2018/2/layout/IconVerticalSolidList"/>
    <dgm:cxn modelId="{C7E55E88-ACFE-4363-97B6-F0DA535A952C}" type="presParOf" srcId="{9B8A6E17-37D9-44BB-828F-11A4DDB04210}" destId="{56196305-1294-4E42-9C85-E662ADF013EF}" srcOrd="1" destOrd="0" presId="urn:microsoft.com/office/officeart/2018/2/layout/IconVerticalSolidList"/>
    <dgm:cxn modelId="{474F7BE8-FC9C-4725-B3CF-3D6E1EBCCFF9}" type="presParOf" srcId="{9B8A6E17-37D9-44BB-828F-11A4DDB04210}" destId="{7CB9EA20-8DC8-4CEE-A70A-0C0F12E15FC2}" srcOrd="2" destOrd="0" presId="urn:microsoft.com/office/officeart/2018/2/layout/IconVerticalSolidList"/>
    <dgm:cxn modelId="{51332185-39A0-4CEF-97F3-EF219A09FFFD}" type="presParOf" srcId="{9B8A6E17-37D9-44BB-828F-11A4DDB04210}" destId="{6C68F0B7-D2C2-40E4-AABC-C3179879E85E}" srcOrd="3" destOrd="0" presId="urn:microsoft.com/office/officeart/2018/2/layout/IconVerticalSolidList"/>
    <dgm:cxn modelId="{7F00C590-EDAF-45F4-9150-0DFFD833EACC}" type="presParOf" srcId="{7B6D92D6-701A-4D70-B0E7-39C606866027}" destId="{5E86A6D8-51BC-4C77-8C1F-E5A2E7C03C85}" srcOrd="1" destOrd="0" presId="urn:microsoft.com/office/officeart/2018/2/layout/IconVerticalSolidList"/>
    <dgm:cxn modelId="{69458C84-A82F-41FC-8C1B-8BD785BCFDD5}" type="presParOf" srcId="{7B6D92D6-701A-4D70-B0E7-39C606866027}" destId="{3A00891B-EB3B-4992-AC39-1BAF2C949412}" srcOrd="2" destOrd="0" presId="urn:microsoft.com/office/officeart/2018/2/layout/IconVerticalSolidList"/>
    <dgm:cxn modelId="{2AEAF058-3E5D-48B5-AB94-566F35A3745F}" type="presParOf" srcId="{3A00891B-EB3B-4992-AC39-1BAF2C949412}" destId="{0B18744D-DDFD-41C3-B4EB-C9AD7E11E330}" srcOrd="0" destOrd="0" presId="urn:microsoft.com/office/officeart/2018/2/layout/IconVerticalSolidList"/>
    <dgm:cxn modelId="{D0F25A5C-D411-412A-87A7-435DA45363EC}" type="presParOf" srcId="{3A00891B-EB3B-4992-AC39-1BAF2C949412}" destId="{C55B9CA8-3525-4658-B272-5B38EE3A31D6}" srcOrd="1" destOrd="0" presId="urn:microsoft.com/office/officeart/2018/2/layout/IconVerticalSolidList"/>
    <dgm:cxn modelId="{3AACBBF5-452C-4515-8DB9-D95B69EF0507}" type="presParOf" srcId="{3A00891B-EB3B-4992-AC39-1BAF2C949412}" destId="{A8202149-30A8-40F7-A0EB-059333D6D70D}" srcOrd="2" destOrd="0" presId="urn:microsoft.com/office/officeart/2018/2/layout/IconVerticalSolidList"/>
    <dgm:cxn modelId="{66F3D70F-E1F0-4D96-81D9-9D483975517A}" type="presParOf" srcId="{3A00891B-EB3B-4992-AC39-1BAF2C949412}" destId="{A4067E34-FB43-40E9-99A3-32970391DC69}" srcOrd="3" destOrd="0" presId="urn:microsoft.com/office/officeart/2018/2/layout/IconVerticalSolidList"/>
    <dgm:cxn modelId="{2DA9842D-191A-4DC9-959B-967BAB313681}" type="presParOf" srcId="{7B6D92D6-701A-4D70-B0E7-39C606866027}" destId="{9FE4517B-B151-4CE9-B8E8-F881E33A84B9}" srcOrd="3" destOrd="0" presId="urn:microsoft.com/office/officeart/2018/2/layout/IconVerticalSolidList"/>
    <dgm:cxn modelId="{9540B724-4960-4A00-A97D-6ACB905AFAA1}" type="presParOf" srcId="{7B6D92D6-701A-4D70-B0E7-39C606866027}" destId="{617325FF-5949-4DE3-B68D-899ECF048E6D}" srcOrd="4" destOrd="0" presId="urn:microsoft.com/office/officeart/2018/2/layout/IconVerticalSolidList"/>
    <dgm:cxn modelId="{80B588A6-1AB9-43DB-960B-4D5D5C277FF1}" type="presParOf" srcId="{617325FF-5949-4DE3-B68D-899ECF048E6D}" destId="{7081A907-6B2E-4EBE-A897-668A2BCC33C2}" srcOrd="0" destOrd="0" presId="urn:microsoft.com/office/officeart/2018/2/layout/IconVerticalSolidList"/>
    <dgm:cxn modelId="{668BA5DD-5BFD-4777-9296-C95467D22688}" type="presParOf" srcId="{617325FF-5949-4DE3-B68D-899ECF048E6D}" destId="{662F7E96-2130-479C-A34A-E3DF95674217}" srcOrd="1" destOrd="0" presId="urn:microsoft.com/office/officeart/2018/2/layout/IconVerticalSolidList"/>
    <dgm:cxn modelId="{09ECB99D-B9F1-463D-8B71-A65CC19D431E}" type="presParOf" srcId="{617325FF-5949-4DE3-B68D-899ECF048E6D}" destId="{1CB813D5-3056-4FD9-A116-7E0F93A3798A}" srcOrd="2" destOrd="0" presId="urn:microsoft.com/office/officeart/2018/2/layout/IconVerticalSolidList"/>
    <dgm:cxn modelId="{59A3C851-2944-4598-B9BC-F4BCA3D87FE9}" type="presParOf" srcId="{617325FF-5949-4DE3-B68D-899ECF048E6D}" destId="{0D7FF7BE-9AFF-417C-B605-54FAE6D1DE79}" srcOrd="3" destOrd="0" presId="urn:microsoft.com/office/officeart/2018/2/layout/IconVerticalSolidList"/>
    <dgm:cxn modelId="{A1E2855F-32B8-4F39-AB20-0ADC79953D34}" type="presParOf" srcId="{7B6D92D6-701A-4D70-B0E7-39C606866027}" destId="{00EE47DA-2DA5-4558-A6C2-D162D25D7415}" srcOrd="5" destOrd="0" presId="urn:microsoft.com/office/officeart/2018/2/layout/IconVerticalSolidList"/>
    <dgm:cxn modelId="{D9693961-1D9B-4156-A8ED-8CEC727557E9}" type="presParOf" srcId="{7B6D92D6-701A-4D70-B0E7-39C606866027}" destId="{60BCF36E-4BEA-47AF-83AA-FB1A9DC5A457}" srcOrd="6" destOrd="0" presId="urn:microsoft.com/office/officeart/2018/2/layout/IconVerticalSolidList"/>
    <dgm:cxn modelId="{B33967EE-4358-457C-988D-5908DD21F904}" type="presParOf" srcId="{60BCF36E-4BEA-47AF-83AA-FB1A9DC5A457}" destId="{241A141A-253F-4EE2-9BC0-9C37E73DB86F}" srcOrd="0" destOrd="0" presId="urn:microsoft.com/office/officeart/2018/2/layout/IconVerticalSolidList"/>
    <dgm:cxn modelId="{09E63A11-927B-49C9-9278-329AA75990C7}" type="presParOf" srcId="{60BCF36E-4BEA-47AF-83AA-FB1A9DC5A457}" destId="{465394A7-B713-4A99-A3FD-E13AEAD35A44}" srcOrd="1" destOrd="0" presId="urn:microsoft.com/office/officeart/2018/2/layout/IconVerticalSolidList"/>
    <dgm:cxn modelId="{A18EA4A7-7F6A-40CA-864C-5B703C413491}" type="presParOf" srcId="{60BCF36E-4BEA-47AF-83AA-FB1A9DC5A457}" destId="{E63D47EE-CA3E-4C37-874F-D5766309ED18}" srcOrd="2" destOrd="0" presId="urn:microsoft.com/office/officeart/2018/2/layout/IconVerticalSolidList"/>
    <dgm:cxn modelId="{ED46CCCB-2E44-4A0A-ABD7-5510CE0288A5}" type="presParOf" srcId="{60BCF36E-4BEA-47AF-83AA-FB1A9DC5A457}" destId="{477E6983-AC9B-4376-9F81-094E353B6F3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B7C645-C6EF-4D29-AD87-4C55F667A9D5}">
      <dsp:nvSpPr>
        <dsp:cNvPr id="0" name=""/>
        <dsp:cNvSpPr/>
      </dsp:nvSpPr>
      <dsp:spPr>
        <a:xfrm>
          <a:off x="0" y="1805"/>
          <a:ext cx="448056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196305-1294-4E42-9C85-E662ADF013EF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68F0B7-D2C2-40E4-AABC-C3179879E85E}">
      <dsp:nvSpPr>
        <dsp:cNvPr id="0" name=""/>
        <dsp:cNvSpPr/>
      </dsp:nvSpPr>
      <dsp:spPr>
        <a:xfrm>
          <a:off x="1057183" y="1805"/>
          <a:ext cx="342337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Sales management has gained importance to meet increasing competition and the need</a:t>
          </a:r>
          <a:endParaRPr lang="en-US" sz="1500" kern="1200"/>
        </a:p>
      </dsp:txBody>
      <dsp:txXfrm>
        <a:off x="1057183" y="1805"/>
        <a:ext cx="3423376" cy="915310"/>
      </dsp:txXfrm>
    </dsp:sp>
    <dsp:sp modelId="{0B18744D-DDFD-41C3-B4EB-C9AD7E11E330}">
      <dsp:nvSpPr>
        <dsp:cNvPr id="0" name=""/>
        <dsp:cNvSpPr/>
      </dsp:nvSpPr>
      <dsp:spPr>
        <a:xfrm>
          <a:off x="0" y="1145944"/>
          <a:ext cx="448056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5B9CA8-3525-4658-B272-5B38EE3A31D6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067E34-FB43-40E9-99A3-32970391DC69}">
      <dsp:nvSpPr>
        <dsp:cNvPr id="0" name=""/>
        <dsp:cNvSpPr/>
      </dsp:nvSpPr>
      <dsp:spPr>
        <a:xfrm>
          <a:off x="1057183" y="1145944"/>
          <a:ext cx="342337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for improved methods of distribution to reduce cost and to increase profits. Sales</a:t>
          </a:r>
          <a:endParaRPr lang="en-US" sz="1500" kern="1200"/>
        </a:p>
      </dsp:txBody>
      <dsp:txXfrm>
        <a:off x="1057183" y="1145944"/>
        <a:ext cx="3423376" cy="915310"/>
      </dsp:txXfrm>
    </dsp:sp>
    <dsp:sp modelId="{7081A907-6B2E-4EBE-A897-668A2BCC33C2}">
      <dsp:nvSpPr>
        <dsp:cNvPr id="0" name=""/>
        <dsp:cNvSpPr/>
      </dsp:nvSpPr>
      <dsp:spPr>
        <a:xfrm>
          <a:off x="0" y="2290082"/>
          <a:ext cx="448056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2F7E96-2130-479C-A34A-E3DF95674217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7FF7BE-9AFF-417C-B605-54FAE6D1DE79}">
      <dsp:nvSpPr>
        <dsp:cNvPr id="0" name=""/>
        <dsp:cNvSpPr/>
      </dsp:nvSpPr>
      <dsp:spPr>
        <a:xfrm>
          <a:off x="1057183" y="2290082"/>
          <a:ext cx="342337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management today is the most important function in a commercial and business</a:t>
          </a:r>
          <a:endParaRPr lang="en-US" sz="1500" kern="1200"/>
        </a:p>
      </dsp:txBody>
      <dsp:txXfrm>
        <a:off x="1057183" y="2290082"/>
        <a:ext cx="3423376" cy="915310"/>
      </dsp:txXfrm>
    </dsp:sp>
    <dsp:sp modelId="{241A141A-253F-4EE2-9BC0-9C37E73DB86F}">
      <dsp:nvSpPr>
        <dsp:cNvPr id="0" name=""/>
        <dsp:cNvSpPr/>
      </dsp:nvSpPr>
      <dsp:spPr>
        <a:xfrm>
          <a:off x="0" y="3434220"/>
          <a:ext cx="448056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5394A7-B713-4A99-A3FD-E13AEAD35A44}">
      <dsp:nvSpPr>
        <dsp:cNvPr id="0" name=""/>
        <dsp:cNvSpPr/>
      </dsp:nvSpPr>
      <dsp:spPr>
        <a:xfrm>
          <a:off x="276881" y="3640165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7E6983-AC9B-4376-9F81-094E353B6F36}">
      <dsp:nvSpPr>
        <dsp:cNvPr id="0" name=""/>
        <dsp:cNvSpPr/>
      </dsp:nvSpPr>
      <dsp:spPr>
        <a:xfrm>
          <a:off x="1057183" y="3434220"/>
          <a:ext cx="342337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enterprise.</a:t>
          </a:r>
          <a:endParaRPr lang="en-US" sz="1500" kern="1200"/>
        </a:p>
      </dsp:txBody>
      <dsp:txXfrm>
        <a:off x="1057183" y="3434220"/>
        <a:ext cx="3423376" cy="915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6FCD6-02A0-4614-9AE7-D1606230AB83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C746D-BA14-442F-A536-7B571DBCB4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542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C746D-BA14-442F-A536-7B571DBCB45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484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C746D-BA14-442F-A536-7B571DBCB45B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521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C746D-BA14-442F-A536-7B571DBCB45B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408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TOP 5 PROFIT BY REGION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UNIT SOLD BY YEAR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YEARLY PORFIT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YEARLY SALES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TOTAL ORDERS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 BY SALES CHANNEL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 BY YEAR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PROFIT BY COUNTRY &gt; 1600000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0061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77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9463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14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52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284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776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3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692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188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08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alphaModFix amt="43000"/>
            <a:lum/>
          </a:blip>
          <a:srcRect/>
          <a:stretch>
            <a:fillRect t="-4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06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www.techstagram.com/2015/07/07/amazon-cloud-drive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b3a1ce18-b7e4-41f0-9cf9-beadae09b69b?pbi_source=PowerPoint" TargetMode="Externa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b3a1ce18-b7e4-41f0-9cf9-beadae09b69b/?pbi_source=PowerPoi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FA0A1AD-DEE2-4598-8D3B-C1F65F315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fontAlgn="auto"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1" i="0" u="none" strike="noStrike" cap="none" normalizeH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AMAZON SALES DATA ANALYSIS</a:t>
            </a:r>
          </a:p>
        </p:txBody>
      </p:sp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572993"/>
            <a:ext cx="141740" cy="133865"/>
          </a:xfrm>
          <a:prstGeom prst="rect">
            <a:avLst/>
          </a:prstGeom>
        </p:spPr>
      </p:pic>
      <p:pic>
        <p:nvPicPr>
          <p:cNvPr id="4" name="Picture 3" descr="A close up of a logo">
            <a:extLst>
              <a:ext uri="{FF2B5EF4-FFF2-40B4-BE49-F238E27FC236}">
                <a16:creationId xmlns:a16="http://schemas.microsoft.com/office/drawing/2014/main" id="{37BC5721-ABC9-80D9-B8F0-996609E674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533171" y="1691322"/>
            <a:ext cx="8444208" cy="476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6CEBF-CC81-59E3-14C6-043DB9BDC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BY ITEM TYPE</a:t>
            </a: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5A711780-C70A-3A6B-FE62-9CCB0B709E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352811"/>
            <a:ext cx="10673219" cy="5273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943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E7B92-C1BA-A0E5-CCEA-F6E6902D3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OF ITEM BY REGION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B8F5977-F59D-6DEC-17DD-50D70EE9C6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540701"/>
            <a:ext cx="8481165" cy="509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742436-4797-01D6-0FC6-E0C003EEA913}"/>
              </a:ext>
            </a:extLst>
          </p:cNvPr>
          <p:cNvSpPr txBox="1"/>
          <p:nvPr/>
        </p:nvSpPr>
        <p:spPr>
          <a:xfrm>
            <a:off x="9432099" y="2304789"/>
            <a:ext cx="22849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Cost of items is maximum in Asia and North America, and minimum in Sub-Saharan Africa.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844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8079EA8B-FF9F-2FAE-483B-A9BC29336C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679"/>
          <a:stretch/>
        </p:blipFill>
        <p:spPr bwMode="auto">
          <a:xfrm>
            <a:off x="633998" y="640080"/>
            <a:ext cx="6927007" cy="558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188987-E9E7-92AE-C9D4-2C346B42D0E9}"/>
              </a:ext>
            </a:extLst>
          </p:cNvPr>
          <p:cNvSpPr txBox="1"/>
          <p:nvPr/>
        </p:nvSpPr>
        <p:spPr>
          <a:xfrm>
            <a:off x="7878675" y="2287375"/>
            <a:ext cx="3075836" cy="389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1828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b="1" i="0">
                <a:effectLst/>
              </a:rPr>
              <a:t>From the above heatmap, we can infer that Total Cost is strongly related to Unit Price, Unit Cost and Total Profit. Units Sold and {Unit Price and Unit Cost} are completely independent. </a:t>
            </a:r>
          </a:p>
          <a:p>
            <a:pPr marL="285750" indent="-1828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b="1" i="0">
                <a:effectLst/>
              </a:rPr>
              <a:t>Number of units sold are independent of price charged per unit of a product and same with cost of a unit which is independent of units sold.</a:t>
            </a:r>
          </a:p>
          <a:p>
            <a:pPr marL="285750" indent="-1828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b="1" i="0">
                <a:effectLst/>
              </a:rPr>
              <a:t>Unit Cost, Unit Price and Total Cost are almost completely independent of Total Revenue.</a:t>
            </a:r>
            <a:endParaRPr lang="en-US" sz="1400" b="1"/>
          </a:p>
        </p:txBody>
      </p:sp>
    </p:spTree>
    <p:extLst>
      <p:ext uri="{BB962C8B-B14F-4D97-AF65-F5344CB8AC3E}">
        <p14:creationId xmlns:p14="http://schemas.microsoft.com/office/powerpoint/2010/main" val="3497516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D1B03-868B-F3E2-5441-84C3C9AB0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 WISE PRODUCT COST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CE3FF15B-C8E5-EF2F-3659-5DEAD7E167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78" y="1690688"/>
            <a:ext cx="8382633" cy="48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3576E1-09F4-A94E-9B22-5F8C90D2C903}"/>
              </a:ext>
            </a:extLst>
          </p:cNvPr>
          <p:cNvSpPr txBox="1"/>
          <p:nvPr/>
        </p:nvSpPr>
        <p:spPr>
          <a:xfrm>
            <a:off x="9499444" y="2305615"/>
            <a:ext cx="22861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have been much more expensive in Asia and North America in comparison to other continents.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35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39AF3-5D65-6480-AACB-03B49ED3D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Lithuania is the country where maximum revenue has been generated followed by Brunei.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DB13F7A3-7F34-C234-43BC-33326BED97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85190" y="1828800"/>
            <a:ext cx="694847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505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F18F1-9926-5A85-3E9C-3B991FF86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 WISE PROFIT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3B798B6B-50A1-4E80-8751-2B522C998B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17468" y="1828800"/>
            <a:ext cx="368391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898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7" name="Rectangle 15366">
            <a:extLst>
              <a:ext uri="{FF2B5EF4-FFF2-40B4-BE49-F238E27FC236}">
                <a16:creationId xmlns:a16="http://schemas.microsoft.com/office/drawing/2014/main" id="{F1ACBE00-0221-433D-8EA5-D9D7B45F3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5369" name="Rectangle 15368">
            <a:extLst>
              <a:ext uri="{FF2B5EF4-FFF2-40B4-BE49-F238E27FC236}">
                <a16:creationId xmlns:a16="http://schemas.microsoft.com/office/drawing/2014/main" id="{06980910-96FA-4DA6-93F5-97873AF1B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15371" name="Rectangle 15370">
            <a:extLst>
              <a:ext uri="{FF2B5EF4-FFF2-40B4-BE49-F238E27FC236}">
                <a16:creationId xmlns:a16="http://schemas.microsoft.com/office/drawing/2014/main" id="{9F1CB7E2-0098-4A7C-B377-037DCA4C8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0E608-41D1-4042-C00D-B64A286FC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 b="1"/>
              <a:t>PROFIT BY YEAR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9C7A4B26-D6C0-B1F6-6479-B7FAD18CF7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49" r="-1" b="1895"/>
          <a:stretch/>
        </p:blipFill>
        <p:spPr bwMode="auto">
          <a:xfrm>
            <a:off x="907576" y="442795"/>
            <a:ext cx="9934888" cy="421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865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ED6B8-EFAF-CBF0-7029-84C1231ED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489" y="566382"/>
            <a:ext cx="4534047" cy="1550284"/>
          </a:xfrm>
        </p:spPr>
        <p:txBody>
          <a:bodyPr>
            <a:normAutofit/>
          </a:bodyPr>
          <a:lstStyle/>
          <a:p>
            <a:r>
              <a:rPr lang="en-US" sz="21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Clothes and cosmetics are the most purchased items while meat and snacks are the least purchased ones.</a:t>
            </a:r>
            <a:br>
              <a:rPr lang="en-IN" sz="2100"/>
            </a:br>
            <a:endParaRPr lang="en-IN" sz="2100"/>
          </a:p>
        </p:txBody>
      </p:sp>
      <p:sp>
        <p:nvSpPr>
          <p:cNvPr id="16393" name="Rectangle 16392">
            <a:extLst>
              <a:ext uri="{FF2B5EF4-FFF2-40B4-BE49-F238E27FC236}">
                <a16:creationId xmlns:a16="http://schemas.microsoft.com/office/drawing/2014/main" id="{50CF6C96-4596-4D83-A9F9-A3AB22AB4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6390" name="Content Placeholder 16389">
            <a:extLst>
              <a:ext uri="{FF2B5EF4-FFF2-40B4-BE49-F238E27FC236}">
                <a16:creationId xmlns:a16="http://schemas.microsoft.com/office/drawing/2014/main" id="{34DA1DC6-BBD7-71FC-197E-D0C80107D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535" y="2438399"/>
            <a:ext cx="4572002" cy="3853219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7C5F0EA6-339D-4474-F47A-1311E2ADC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5" r="6984" b="1"/>
          <a:stretch/>
        </p:blipFill>
        <p:spPr bwMode="auto">
          <a:xfrm>
            <a:off x="6097181" y="10"/>
            <a:ext cx="609481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928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5" name="Rectangle 17414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17417" name="Rectangle 17416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7419" name="Rectangle 17418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46545-85E1-9AE2-3B0E-F7F6F1B45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 b="1">
                <a:solidFill>
                  <a:srgbClr val="FFFFFF"/>
                </a:solidFill>
              </a:rPr>
              <a:t>YEAR WISE REVENUE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22098E-4B00-C3CE-2F94-DA00DA20EA26}"/>
              </a:ext>
            </a:extLst>
          </p:cNvPr>
          <p:cNvSpPr txBox="1"/>
          <p:nvPr/>
        </p:nvSpPr>
        <p:spPr>
          <a:xfrm>
            <a:off x="944182" y="6229349"/>
            <a:ext cx="9747821" cy="536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</a:pPr>
            <a:r>
              <a:rPr lang="en-US" sz="1600" b="1" i="0" spc="10">
                <a:solidFill>
                  <a:srgbClr val="BFBFBF"/>
                </a:solidFill>
                <a:effectLst/>
              </a:rPr>
              <a:t>Total revenue remains constant for every year from 2011 to 2017.</a:t>
            </a:r>
            <a:endParaRPr lang="en-US" sz="1600" b="1" spc="10">
              <a:solidFill>
                <a:srgbClr val="BFBFBF"/>
              </a:solidFill>
            </a:endParaRPr>
          </a:p>
        </p:txBody>
      </p:sp>
      <p:sp>
        <p:nvSpPr>
          <p:cNvPr id="17421" name="Rectangle 17420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2576AF1D-ABF3-213B-4CEE-17E86B7FC1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44481" y="640081"/>
            <a:ext cx="5100320" cy="382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23" name="Rectangle 17422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87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1CF13-FD9E-5F53-8110-F181E7EB9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489" y="566382"/>
            <a:ext cx="4534047" cy="1550284"/>
          </a:xfrm>
        </p:spPr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CF6C96-4596-4D83-A9F9-A3AB22AB4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DFED9-FF57-1778-1A68-F061A1B26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535" y="2438399"/>
            <a:ext cx="4572002" cy="3853219"/>
          </a:xfrm>
        </p:spPr>
        <p:txBody>
          <a:bodyPr>
            <a:normAutofit/>
          </a:bodyPr>
          <a:lstStyle/>
          <a:p>
            <a:r>
              <a:rPr lang="en-US" sz="110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scatter plot also suggests that total profit and total revenue are directly proportional to each other.</a:t>
            </a:r>
          </a:p>
          <a:p>
            <a:r>
              <a:rPr lang="en-US" sz="110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Maximum profit has been generated in the unit price range of ₹400-₹500.</a:t>
            </a:r>
          </a:p>
          <a:p>
            <a:r>
              <a:rPr lang="en-US" sz="110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Maximum profit has been generated when the number of units sold were between 8000 and 10000 i.e. more the number of units sold, more will be the profit generated.</a:t>
            </a:r>
          </a:p>
          <a:p>
            <a:r>
              <a:rPr lang="en-US" sz="110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Cost of items is maximum in Asia and North America, and minimum in Sub-Saharan Africa.</a:t>
            </a:r>
          </a:p>
          <a:p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Products have been much more expensive in Asia and North America in comparison to other continents.</a:t>
            </a:r>
          </a:p>
          <a:p>
            <a:r>
              <a:rPr lang="en-US" sz="110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Clothes and cosmetics are the most purchased items while meat and snacks are the least purchased ones.</a:t>
            </a:r>
          </a:p>
          <a:p>
            <a:r>
              <a:rPr lang="en-US" sz="110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revenue remains constant for every year from 2011 to 2017.</a:t>
            </a:r>
            <a:endParaRPr lang="en-IN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1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1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1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1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1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100"/>
          </a:p>
        </p:txBody>
      </p:sp>
      <p:pic>
        <p:nvPicPr>
          <p:cNvPr id="5" name="Picture 4" descr="Orange and blue numbers and graphs">
            <a:extLst>
              <a:ext uri="{FF2B5EF4-FFF2-40B4-BE49-F238E27FC236}">
                <a16:creationId xmlns:a16="http://schemas.microsoft.com/office/drawing/2014/main" id="{33BACDFB-D624-C328-D783-BEAE103E5AD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056" r="27511" b="1"/>
          <a:stretch/>
        </p:blipFill>
        <p:spPr>
          <a:xfrm>
            <a:off x="6097181" y="10"/>
            <a:ext cx="609481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577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F588C-7AF5-1671-79C1-2E51DC639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032" y="365760"/>
            <a:ext cx="5997678" cy="1325562"/>
          </a:xfrm>
        </p:spPr>
        <p:txBody>
          <a:bodyPr>
            <a:normAutofit/>
          </a:bodyPr>
          <a:lstStyle/>
          <a:p>
            <a:r>
              <a:rPr lang="en-IN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C2BF78-EE5B-49C7-ADD9-58CDBD13E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5DBBB-5478-2D98-F434-D2BAA23C7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139" y="2005739"/>
            <a:ext cx="6015571" cy="4174398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Sales management has gained importance to meet increasing competition and the need for improved methods of distribution to reduce cost and to increase profits. </a:t>
            </a:r>
          </a:p>
          <a:p>
            <a:r>
              <a:rPr lang="en-US" b="0" i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Sales management today is the most important function in a commercial and business enterprise. We need to extract all the Amazon sales datasets, transform them using data cleaning and data preprocessing and then finally loading it for analysis. </a:t>
            </a:r>
          </a:p>
          <a:p>
            <a:r>
              <a:rPr lang="en-US" b="0" i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We need to visualize sales trend month-wise, year-wise and yearly-month wise. Moreover, we need to find key metrics and factors and show meaningful relationships between attributes.</a:t>
            </a:r>
            <a:endParaRPr lang="en-IN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ACAF5380-248A-448A-8197-00EE9B3EB20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072" r="42636" b="-1"/>
          <a:stretch/>
        </p:blipFill>
        <p:spPr>
          <a:xfrm>
            <a:off x="7538689" y="10"/>
            <a:ext cx="465331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045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75470D1-A9BC-450A-94B8-E09E222C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4F97EC1-3569-4A79-9DB8-CC79407DF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pic>
        <p:nvPicPr>
          <p:cNvPr id="6" name="Picture 5" descr="Graph">
            <a:extLst>
              <a:ext uri="{FF2B5EF4-FFF2-40B4-BE49-F238E27FC236}">
                <a16:creationId xmlns:a16="http://schemas.microsoft.com/office/drawing/2014/main" id="{167FF0EB-11DD-8D98-ADBE-F7AAE33B3C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278"/>
          <a:stretch/>
        </p:blipFill>
        <p:spPr>
          <a:xfrm>
            <a:off x="899160" y="1"/>
            <a:ext cx="1039368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3E08444-43C3-4332-B02D-F2DBC8C1D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9160" y="0"/>
            <a:ext cx="10393680" cy="6858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3B686B-7B9F-9F33-F98D-DA7778DF8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723331"/>
            <a:ext cx="9418320" cy="387596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b="1">
                <a:solidFill>
                  <a:srgbClr val="FFFFFF"/>
                </a:solidFill>
              </a:rPr>
              <a:t>DATA VISUALIZATION</a:t>
            </a:r>
            <a:br>
              <a:rPr lang="en-US" b="1">
                <a:solidFill>
                  <a:srgbClr val="FFFFFF"/>
                </a:solidFill>
              </a:rPr>
            </a:br>
            <a:r>
              <a:rPr lang="en-US" b="1">
                <a:solidFill>
                  <a:srgbClr val="FFFFFF"/>
                </a:solidFill>
              </a:rPr>
              <a:t>(AMAZON SALES DATA ANALYSIS)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5150B9-922F-67D6-3C7F-2A17C3C787DC}"/>
              </a:ext>
            </a:extLst>
          </p:cNvPr>
          <p:cNvSpPr txBox="1"/>
          <p:nvPr/>
        </p:nvSpPr>
        <p:spPr>
          <a:xfrm>
            <a:off x="1261872" y="5595582"/>
            <a:ext cx="9418320" cy="896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</a:pPr>
            <a:r>
              <a:rPr lang="en-US" sz="2000" spc="10">
                <a:solidFill>
                  <a:srgbClr val="FFFFFF"/>
                </a:solidFill>
                <a:hlinkClick r:id="rId3"/>
              </a:rPr>
              <a:t>View in Power BI</a:t>
            </a:r>
            <a:endParaRPr lang="en-US" sz="2000" spc="10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848F31-B9E9-4B45-86EB-66A7D70D4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129873" y="5397500"/>
            <a:ext cx="2550319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226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OP 5 PROFIT BY REGION ,UNIT SOLD BY YEAR ,YEARLY PORFIT ,YEARLY SALES ,TOTAL ORDERS ,REVENUE BY SALES CHANNEL ,REVENUE BY YEAR ,PROFIT BY COUNTRY &gt; 1600000 ,slicer ,textbox ,column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AMAZON SALES REPORT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C8580-A0C2-970C-6A17-9021602F5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032" y="365760"/>
            <a:ext cx="5997678" cy="1325562"/>
          </a:xfrm>
        </p:spPr>
        <p:txBody>
          <a:bodyPr>
            <a:normAutofit/>
          </a:bodyPr>
          <a:lstStyle/>
          <a:p>
            <a:r>
              <a:rPr lang="en-IN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Approach: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C2BF78-EE5B-49C7-ADD9-58CDBD13E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DE7E78C-7CB5-019A-C39A-6E0118B008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11139" y="2005739"/>
            <a:ext cx="6015571" cy="417439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0" rIns="91440" bIns="101568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main goal of the project is to find key metrics and factors and then show meaningful relationships between them based on different features available in the dataset.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: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Imported data from various datasets available in the project using Pandas library.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: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Removed missing values and created new features as per insights.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: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Modified the structure of data in order to make it more understandable and suitable and convenient for statistical analysis.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 started analyzing dataset using Pandas, </a:t>
            </a:r>
            <a:r>
              <a:rPr kumimoji="0" lang="en-US" altLang="en-US" sz="1500" b="0" i="0" u="none" strike="noStrike" cap="none" normalizeH="0" baseline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Matplotlib and Seaborn.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: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Plotted graphs to get insights about dependent and independent variables. Also used Power BI for data visualization. </a:t>
            </a:r>
          </a:p>
        </p:txBody>
      </p:sp>
      <p:pic>
        <p:nvPicPr>
          <p:cNvPr id="8" name="Picture 7" descr="Graph on document with pen">
            <a:extLst>
              <a:ext uri="{FF2B5EF4-FFF2-40B4-BE49-F238E27FC236}">
                <a16:creationId xmlns:a16="http://schemas.microsoft.com/office/drawing/2014/main" id="{1FC946B3-F708-59D3-4048-18F2065A7B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215" r="20493" b="-1"/>
          <a:stretch/>
        </p:blipFill>
        <p:spPr>
          <a:xfrm>
            <a:off x="7538689" y="10"/>
            <a:ext cx="465331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161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851835C-04E9-7FF8-289D-A9790B240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177234"/>
            <a:ext cx="5181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BENEFITS</a:t>
            </a:r>
            <a:endParaRPr lang="en-IN" dirty="0"/>
          </a:p>
        </p:txBody>
      </p:sp>
      <p:graphicFrame>
        <p:nvGraphicFramePr>
          <p:cNvPr id="19" name="Content Placeholder 14">
            <a:extLst>
              <a:ext uri="{FF2B5EF4-FFF2-40B4-BE49-F238E27FC236}">
                <a16:creationId xmlns:a16="http://schemas.microsoft.com/office/drawing/2014/main" id="{4E83847F-EDC5-5B19-3A7A-AF40A70CF84D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261872" y="1828800"/>
          <a:ext cx="448056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D7598882-6CA1-A455-A7AE-599621F91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6060" y="1825625"/>
            <a:ext cx="5398718" cy="4351338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out to make better business decisions.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analyze customer trends and satisfaction, which can lead to new and better products and services.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better insight of customers base.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easy flow for managing resources.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itle 13">
            <a:extLst>
              <a:ext uri="{FF2B5EF4-FFF2-40B4-BE49-F238E27FC236}">
                <a16:creationId xmlns:a16="http://schemas.microsoft.com/office/drawing/2014/main" id="{19FA2021-F98D-481D-BEE2-20354CA61651}"/>
              </a:ext>
            </a:extLst>
          </p:cNvPr>
          <p:cNvSpPr txBox="1">
            <a:spLocks/>
          </p:cNvSpPr>
          <p:nvPr/>
        </p:nvSpPr>
        <p:spPr>
          <a:xfrm>
            <a:off x="838200" y="517525"/>
            <a:ext cx="5181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  <a:br>
              <a: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4621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2A2AF-DFB1-4287-582A-7B1F37FC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INSIGHT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rgbClr val="252423"/>
                </a:solidFill>
                <a:latin typeface="Segoe UI" panose="020B0502040204020203" pitchFamily="34" charset="0"/>
              </a:rPr>
              <a:t>A quick insight for amazon sales.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87750A-B29C-A065-DC1E-9758FD4C9917}"/>
              </a:ext>
            </a:extLst>
          </p:cNvPr>
          <p:cNvSpPr txBox="1"/>
          <p:nvPr/>
        </p:nvSpPr>
        <p:spPr>
          <a:xfrm>
            <a:off x="939452" y="1954060"/>
            <a:ext cx="2693096" cy="107721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93.18M</a:t>
            </a:r>
          </a:p>
          <a:p>
            <a:pPr algn="ctr"/>
            <a:r>
              <a:rPr lang="en-IN" sz="2400" dirty="0"/>
              <a:t>TOTAL COST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39A98B-C7CE-6FFC-11AD-035998776F97}"/>
              </a:ext>
            </a:extLst>
          </p:cNvPr>
          <p:cNvSpPr txBox="1"/>
          <p:nvPr/>
        </p:nvSpPr>
        <p:spPr>
          <a:xfrm>
            <a:off x="4586614" y="1954060"/>
            <a:ext cx="2693096" cy="107721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44.17M</a:t>
            </a:r>
          </a:p>
          <a:p>
            <a:pPr algn="ctr"/>
            <a:r>
              <a:rPr lang="en-IN" sz="2400" dirty="0"/>
              <a:t>TOTAL PROFIT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1EF35C-19F2-B98C-D3D6-524716535B44}"/>
              </a:ext>
            </a:extLst>
          </p:cNvPr>
          <p:cNvSpPr txBox="1"/>
          <p:nvPr/>
        </p:nvSpPr>
        <p:spPr>
          <a:xfrm>
            <a:off x="8382000" y="1954060"/>
            <a:ext cx="2693096" cy="107721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137.35M</a:t>
            </a:r>
          </a:p>
          <a:p>
            <a:pPr algn="ctr"/>
            <a:r>
              <a:rPr lang="en-IN" sz="2400" dirty="0"/>
              <a:t>TOTAL REVENUE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3AA886-CCEF-F2E6-AA99-8CE2FEB23770}"/>
              </a:ext>
            </a:extLst>
          </p:cNvPr>
          <p:cNvSpPr txBox="1"/>
          <p:nvPr/>
        </p:nvSpPr>
        <p:spPr>
          <a:xfrm>
            <a:off x="939452" y="3684739"/>
            <a:ext cx="2693096" cy="107721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9</a:t>
            </a:r>
          </a:p>
          <a:p>
            <a:pPr algn="ctr"/>
            <a:r>
              <a:rPr lang="en-IN" sz="2400" dirty="0"/>
              <a:t>PRODUCTS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AB168D-6466-DD0F-1484-F008EB766B80}"/>
              </a:ext>
            </a:extLst>
          </p:cNvPr>
          <p:cNvSpPr txBox="1"/>
          <p:nvPr/>
        </p:nvSpPr>
        <p:spPr>
          <a:xfrm>
            <a:off x="4586614" y="3684739"/>
            <a:ext cx="2693096" cy="107721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76</a:t>
            </a:r>
          </a:p>
          <a:p>
            <a:pPr algn="ctr"/>
            <a:r>
              <a:rPr lang="en-IN" sz="2400" dirty="0"/>
              <a:t>COUNTRIES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97B010-FCE0-67D9-B0A3-7910DF84F79F}"/>
              </a:ext>
            </a:extLst>
          </p:cNvPr>
          <p:cNvSpPr txBox="1"/>
          <p:nvPr/>
        </p:nvSpPr>
        <p:spPr>
          <a:xfrm>
            <a:off x="8396614" y="3684739"/>
            <a:ext cx="2693096" cy="107721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100</a:t>
            </a:r>
          </a:p>
          <a:p>
            <a:pPr algn="ctr"/>
            <a:r>
              <a:rPr lang="en-IN" sz="2400" dirty="0"/>
              <a:t>ORDERS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3DCA62-02BA-0380-4202-AB49B49499CA}"/>
              </a:ext>
            </a:extLst>
          </p:cNvPr>
          <p:cNvSpPr txBox="1"/>
          <p:nvPr/>
        </p:nvSpPr>
        <p:spPr>
          <a:xfrm>
            <a:off x="4586614" y="5378884"/>
            <a:ext cx="2693096" cy="107721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7</a:t>
            </a:r>
          </a:p>
          <a:p>
            <a:pPr algn="ctr"/>
            <a:r>
              <a:rPr lang="en-IN" sz="2400" dirty="0"/>
              <a:t>REGIONS</a:t>
            </a:r>
          </a:p>
        </p:txBody>
      </p:sp>
    </p:spTree>
    <p:extLst>
      <p:ext uri="{BB962C8B-B14F-4D97-AF65-F5344CB8AC3E}">
        <p14:creationId xmlns:p14="http://schemas.microsoft.com/office/powerpoint/2010/main" val="3963075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63907-43D3-02D3-C37B-468FFF2D9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34808" cy="1325563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PLOTTING REVENUE AND PROFIT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5D497DD-EDFC-7FCA-752A-7CCD4FC56B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62177"/>
            <a:ext cx="8016658" cy="47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AF4692-5D74-7216-6374-278843D4E7E9}"/>
              </a:ext>
            </a:extLst>
          </p:cNvPr>
          <p:cNvSpPr txBox="1"/>
          <p:nvPr/>
        </p:nvSpPr>
        <p:spPr>
          <a:xfrm>
            <a:off x="9156526" y="2642992"/>
            <a:ext cx="23225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scatter plot also suggests that total profit and total revenue are directly proportional to each other.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814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80C97-5C8C-A880-6856-EAD3199AD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 BY UNIT PRICE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08284ED-E049-2C94-D381-E856AB062E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7"/>
            <a:ext cx="8155487" cy="48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93B7D0-BD07-EC97-B068-1F4481484630}"/>
              </a:ext>
            </a:extLst>
          </p:cNvPr>
          <p:cNvSpPr txBox="1"/>
          <p:nvPr/>
        </p:nvSpPr>
        <p:spPr>
          <a:xfrm>
            <a:off x="9093896" y="2654492"/>
            <a:ext cx="2259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Maximum profit has been generated in the unit price range of ₹400-₹500.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007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404A-0E15-69AC-5660-91E36557C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 BY UNIT SOLD</a:t>
            </a:r>
            <a:endParaRPr lang="en-I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49077AD-4A24-5DB2-0484-F9B4735D40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05" y="1690688"/>
            <a:ext cx="7461363" cy="469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96F7A0-A29A-2AA5-1A49-3FB5F4348C30}"/>
              </a:ext>
            </a:extLst>
          </p:cNvPr>
          <p:cNvSpPr txBox="1"/>
          <p:nvPr/>
        </p:nvSpPr>
        <p:spPr>
          <a:xfrm>
            <a:off x="8843375" y="1954060"/>
            <a:ext cx="27859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Maximum profit has been generated when the number of units sold were between 8000 and 10000 i.e. more the number of units sold, more will be the profit generated.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832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5A9E8-EC92-3269-51DF-3E88B609C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 BY ITEM TYPE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071E93F9-A8A8-F3F9-688E-88AE2F55E6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49101"/>
            <a:ext cx="10515600" cy="4776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46143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829</Words>
  <Application>Microsoft Office PowerPoint</Application>
  <PresentationFormat>Widescreen</PresentationFormat>
  <Paragraphs>109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Century Schoolbook</vt:lpstr>
      <vt:lpstr>Segoe UI</vt:lpstr>
      <vt:lpstr>Times New Roman</vt:lpstr>
      <vt:lpstr>Wingdings 2</vt:lpstr>
      <vt:lpstr>Custom Design</vt:lpstr>
      <vt:lpstr>View</vt:lpstr>
      <vt:lpstr>AMAZON SALES DATA ANALYSIS</vt:lpstr>
      <vt:lpstr>Problem Statement:</vt:lpstr>
      <vt:lpstr>Approach:</vt:lpstr>
      <vt:lpstr>BENEFITS</vt:lpstr>
      <vt:lpstr>QUICK INSIGHT A quick insight for amazon sales.</vt:lpstr>
      <vt:lpstr>PLOTTING REVENUE AND PROFIT</vt:lpstr>
      <vt:lpstr>PROFIT BY UNIT PRICE</vt:lpstr>
      <vt:lpstr>PROFIT BY UNIT SOLD</vt:lpstr>
      <vt:lpstr>PROFIT BY ITEM TYPE</vt:lpstr>
      <vt:lpstr>REVENUE BY ITEM TYPE</vt:lpstr>
      <vt:lpstr>COST OF ITEM BY REGION</vt:lpstr>
      <vt:lpstr>PowerPoint Presentation</vt:lpstr>
      <vt:lpstr>REGION WISE PRODUCT COST</vt:lpstr>
      <vt:lpstr>Lithuania is the country where maximum revenue has been generated followed by Brunei.</vt:lpstr>
      <vt:lpstr>REGION WISE PROFIT</vt:lpstr>
      <vt:lpstr>PROFIT BY YEAR</vt:lpstr>
      <vt:lpstr>Clothes and cosmetics are the most purchased items while meat and snacks are the least purchased ones. </vt:lpstr>
      <vt:lpstr>YEAR WISE REVENUE</vt:lpstr>
      <vt:lpstr>CONCLUSION</vt:lpstr>
      <vt:lpstr>DATA VISUALIZATION (AMAZON SALES DATA ANALYSIS)</vt:lpstr>
      <vt:lpstr>AMAZON SALES 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Maya Prasad</cp:lastModifiedBy>
  <cp:revision>7</cp:revision>
  <dcterms:created xsi:type="dcterms:W3CDTF">2016-09-04T11:54:55Z</dcterms:created>
  <dcterms:modified xsi:type="dcterms:W3CDTF">2024-07-25T17:04:55Z</dcterms:modified>
</cp:coreProperties>
</file>