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0" r:id="rId1"/>
  </p:sldMasterIdLst>
  <p:sldIdLst>
    <p:sldId id="256" r:id="rId2"/>
    <p:sldId id="257" r:id="rId3"/>
    <p:sldId id="258" r:id="rId4"/>
    <p:sldId id="259" r:id="rId5"/>
    <p:sldId id="260" r:id="rId6"/>
    <p:sldId id="261" r:id="rId7"/>
    <p:sldId id="265" r:id="rId8"/>
    <p:sldId id="264" r:id="rId9"/>
  </p:sldIdLst>
  <p:sldSz cx="18288000" cy="10287000"/>
  <p:notesSz cx="6858000" cy="9144000"/>
  <p:embeddedFontLst>
    <p:embeddedFont>
      <p:font typeface="Canva Sans Bold" panose="020B0604020202020204" charset="0"/>
      <p:regular r:id="rId10"/>
    </p:embeddedFont>
    <p:embeddedFont>
      <p:font typeface="Gill Sans MT" panose="020B0502020104020203" pitchFamily="34" charset="0"/>
      <p:regular r:id="rId11"/>
    </p:embeddedFont>
    <p:embeddedFont>
      <p:font typeface="League Spartan" panose="020B0604020202020204" charset="0"/>
      <p:regular r:id="rId12"/>
    </p:embeddedFont>
    <p:embeddedFont>
      <p:font typeface="Lora Bold" panose="020B0604020202020204" charset="0"/>
      <p:regular r:id="rId13"/>
    </p:embeddedFont>
    <p:embeddedFont>
      <p:font typeface="Poppins" panose="00000500000000000000" pitchFamily="2" charset="0"/>
      <p:regular r:id="rId14"/>
    </p:embeddedFont>
    <p:embeddedFont>
      <p:font typeface="Poppins Bold" panose="00000800000000000000" charset="0"/>
      <p:regular r:id="rId15"/>
    </p:embeddedFont>
    <p:embeddedFont>
      <p:font typeface="Wingdings 2" panose="05020102010507070707" pitchFamily="18" charset="2"/>
      <p:regular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7" d="100"/>
          <a:sy n="37" d="100"/>
        </p:scale>
        <p:origin x="17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69801" y="4628648"/>
            <a:ext cx="16894299" cy="49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71787" y="1530647"/>
            <a:ext cx="16490324" cy="2212520"/>
          </a:xfrm>
          <a:effectLst/>
        </p:spPr>
        <p:txBody>
          <a:bodyPr anchor="b">
            <a:normAutofit/>
          </a:bodyPr>
          <a:lstStyle>
            <a:lvl1pP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71791" y="3743168"/>
            <a:ext cx="16490319" cy="885482"/>
          </a:xfrm>
        </p:spPr>
        <p:txBody>
          <a:bodyPr anchor="t">
            <a:normAutofit/>
          </a:bodyPr>
          <a:lstStyle>
            <a:lvl1pPr marL="0" indent="0" algn="l">
              <a:buNone/>
              <a:defRPr sz="2400" cap="all">
                <a:solidFill>
                  <a:schemeClr val="accent2"/>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1408927" y="8934206"/>
            <a:ext cx="4267200" cy="547688"/>
          </a:xfrm>
        </p:spPr>
        <p:txBody>
          <a:bodyPr/>
          <a:lstStyle>
            <a:lvl1pPr>
              <a:defRPr>
                <a:solidFill>
                  <a:schemeClr val="accent1">
                    <a:lumMod val="75000"/>
                    <a:lumOff val="25000"/>
                  </a:schemeClr>
                </a:solidFill>
              </a:defRPr>
            </a:lvl1pPr>
          </a:lstStyle>
          <a:p>
            <a:fld id="{1D8BD707-D9CF-40AE-B4C6-C98DA3205C09}" type="datetimeFigureOut">
              <a:rPr lang="en-US" smtClean="0"/>
              <a:pPr/>
              <a:t>7/25/2024</a:t>
            </a:fld>
            <a:endParaRPr lang="en-US"/>
          </a:p>
        </p:txBody>
      </p:sp>
      <p:sp>
        <p:nvSpPr>
          <p:cNvPr id="5" name="Footer Placeholder 4"/>
          <p:cNvSpPr>
            <a:spLocks noGrp="1"/>
          </p:cNvSpPr>
          <p:nvPr>
            <p:ph type="ftr" sz="quarter" idx="11"/>
          </p:nvPr>
        </p:nvSpPr>
        <p:spPr>
          <a:xfrm>
            <a:off x="871788" y="8927717"/>
            <a:ext cx="10375815" cy="547688"/>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5837450" y="8934206"/>
            <a:ext cx="1524660" cy="547688"/>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021978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660429" y="921611"/>
            <a:ext cx="16964007" cy="17839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871788" y="1053234"/>
            <a:ext cx="16544424" cy="15207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303212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13258802" y="899588"/>
            <a:ext cx="4360226" cy="87254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13258802" y="1013590"/>
            <a:ext cx="3006246" cy="7774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62385" y="1013590"/>
            <a:ext cx="11844419" cy="777461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3490510" y="8934206"/>
            <a:ext cx="1992212" cy="547688"/>
          </a:xfrm>
        </p:spPr>
        <p:txBody>
          <a:bodyPr/>
          <a:lstStyle>
            <a:lvl1pPr>
              <a:defRPr>
                <a:solidFill>
                  <a:schemeClr val="accent1">
                    <a:lumMod val="75000"/>
                    <a:lumOff val="25000"/>
                  </a:schemeClr>
                </a:solidFill>
              </a:defRPr>
            </a:lvl1pPr>
          </a:lstStyle>
          <a:p>
            <a:fld id="{1D8BD707-D9CF-40AE-B4C6-C98DA3205C09}" type="datetimeFigureOut">
              <a:rPr lang="en-US" smtClean="0"/>
              <a:pPr/>
              <a:t>7/25/2024</a:t>
            </a:fld>
            <a:endParaRPr lang="en-US"/>
          </a:p>
        </p:txBody>
      </p:sp>
      <p:sp>
        <p:nvSpPr>
          <p:cNvPr id="5" name="Footer Placeholder 4"/>
          <p:cNvSpPr>
            <a:spLocks noGrp="1"/>
          </p:cNvSpPr>
          <p:nvPr>
            <p:ph type="ftr" sz="quarter" idx="11"/>
          </p:nvPr>
        </p:nvSpPr>
        <p:spPr>
          <a:xfrm>
            <a:off x="1162385" y="8927717"/>
            <a:ext cx="11844419" cy="547688"/>
          </a:xfrm>
        </p:spPr>
        <p:txBody>
          <a:bodyPr/>
          <a:lstStyle/>
          <a:p>
            <a:endParaRPr lang="en-US"/>
          </a:p>
        </p:txBody>
      </p:sp>
      <p:sp>
        <p:nvSpPr>
          <p:cNvPr id="6" name="Slide Number Placeholder 5"/>
          <p:cNvSpPr>
            <a:spLocks noGrp="1"/>
          </p:cNvSpPr>
          <p:nvPr>
            <p:ph type="sldNum" sz="quarter" idx="12"/>
          </p:nvPr>
        </p:nvSpPr>
        <p:spPr>
          <a:xfrm>
            <a:off x="15669923" y="8934206"/>
            <a:ext cx="1746293" cy="547688"/>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5845817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660429" y="921611"/>
            <a:ext cx="16964007" cy="17839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1788" y="1053234"/>
            <a:ext cx="16544424" cy="1520700"/>
          </a:xfrm>
        </p:spPr>
        <p:txBody>
          <a:bodyPr/>
          <a:lstStyle/>
          <a:p>
            <a:r>
              <a:rPr lang="en-US"/>
              <a:t>Click to edit Master title style</a:t>
            </a:r>
            <a:endParaRPr lang="en-US" dirty="0"/>
          </a:p>
        </p:txBody>
      </p:sp>
      <p:sp>
        <p:nvSpPr>
          <p:cNvPr id="3" name="Content Placeholder 2"/>
          <p:cNvSpPr>
            <a:spLocks noGrp="1"/>
          </p:cNvSpPr>
          <p:nvPr>
            <p:ph idx="1"/>
          </p:nvPr>
        </p:nvSpPr>
        <p:spPr>
          <a:xfrm>
            <a:off x="871789" y="3270745"/>
            <a:ext cx="16544423" cy="5517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5837450" y="8934206"/>
            <a:ext cx="1578762"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003213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671726" y="7712962"/>
            <a:ext cx="16936290" cy="18882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1790" y="4565866"/>
            <a:ext cx="16544423" cy="2246261"/>
          </a:xfrm>
        </p:spPr>
        <p:txBody>
          <a:bodyPr anchor="b">
            <a:normAutofit/>
          </a:bodyPr>
          <a:lstStyle>
            <a:lvl1pPr algn="l">
              <a:defRPr sz="54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71789" y="6812126"/>
            <a:ext cx="16544423" cy="900834"/>
          </a:xfrm>
        </p:spPr>
        <p:txBody>
          <a:bodyPr anchor="t">
            <a:normAutofit/>
          </a:bodyPr>
          <a:lstStyle>
            <a:lvl1pPr marL="0" indent="0" algn="l">
              <a:buNone/>
              <a:defRPr sz="2700" cap="all">
                <a:solidFill>
                  <a:schemeClr val="accent2"/>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pPr/>
              <a:t>7/25/2024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183714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668973" y="909831"/>
            <a:ext cx="16950054" cy="18882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1790" y="1094487"/>
            <a:ext cx="16544424" cy="148249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71790" y="3342005"/>
            <a:ext cx="8133585" cy="544957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82626" y="3342005"/>
            <a:ext cx="8133588" cy="544957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767839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668973" y="909831"/>
            <a:ext cx="16950054" cy="18882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871790" y="1094487"/>
            <a:ext cx="16544424" cy="148249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30829" y="3376338"/>
            <a:ext cx="7630613" cy="804008"/>
          </a:xfrm>
        </p:spPr>
        <p:txBody>
          <a:bodyPr anchor="b">
            <a:noAutofit/>
          </a:bodyPr>
          <a:lstStyle>
            <a:lvl1pPr marL="0" indent="0">
              <a:buNone/>
              <a:defRPr sz="3300" b="0">
                <a:solidFill>
                  <a:schemeClr val="accent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871791" y="4389079"/>
            <a:ext cx="8089650" cy="44024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785603" y="3376339"/>
            <a:ext cx="7630610" cy="830060"/>
          </a:xfrm>
        </p:spPr>
        <p:txBody>
          <a:bodyPr anchor="b">
            <a:noAutofit/>
          </a:bodyPr>
          <a:lstStyle>
            <a:lvl1pPr marL="0" indent="0">
              <a:buNone/>
              <a:defRPr sz="3300" b="0">
                <a:solidFill>
                  <a:schemeClr val="accent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564" y="4389079"/>
            <a:ext cx="8089650" cy="44024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09359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661025" y="909831"/>
            <a:ext cx="16950054" cy="18882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863841" y="1094487"/>
            <a:ext cx="16544424" cy="148249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096486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85825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671726" y="7712960"/>
            <a:ext cx="16947300" cy="191205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1789" y="7893444"/>
            <a:ext cx="7364168" cy="1034271"/>
          </a:xfrm>
        </p:spPr>
        <p:txBody>
          <a:bodyPr anchor="ctr"/>
          <a:lstStyle>
            <a:lvl1pPr algn="l">
              <a:defRPr sz="3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671724" y="901800"/>
            <a:ext cx="16939260" cy="6307200"/>
          </a:xfrm>
        </p:spPr>
        <p:txBody>
          <a:bodyPr anchor="ctr">
            <a:normAutofit/>
          </a:bodyPr>
          <a:lstStyle>
            <a:lvl1pPr>
              <a:defRPr sz="3000">
                <a:solidFill>
                  <a:schemeClr val="tx2"/>
                </a:solidFill>
              </a:defRPr>
            </a:lvl1pPr>
            <a:lvl2pPr>
              <a:defRPr sz="2700">
                <a:solidFill>
                  <a:schemeClr val="tx2"/>
                </a:solidFill>
              </a:defRPr>
            </a:lvl2pPr>
            <a:lvl3pPr>
              <a:defRPr sz="2400">
                <a:solidFill>
                  <a:schemeClr val="tx2"/>
                </a:solidFill>
              </a:defRPr>
            </a:lvl3pPr>
            <a:lvl4pPr>
              <a:defRPr sz="2100">
                <a:solidFill>
                  <a:schemeClr val="tx2"/>
                </a:solidFill>
              </a:defRPr>
            </a:lvl4pPr>
            <a:lvl5pPr>
              <a:defRPr sz="2100">
                <a:solidFill>
                  <a:schemeClr val="tx2"/>
                </a:solidFill>
              </a:defRPr>
            </a:lvl5pPr>
            <a:lvl6pPr>
              <a:defRPr sz="2100">
                <a:solidFill>
                  <a:schemeClr val="tx2"/>
                </a:solidFill>
              </a:defRPr>
            </a:lvl6pPr>
            <a:lvl7pPr>
              <a:defRPr sz="2100">
                <a:solidFill>
                  <a:schemeClr val="tx2"/>
                </a:solidFill>
              </a:defRPr>
            </a:lvl7pPr>
            <a:lvl8pPr>
              <a:defRPr sz="2100">
                <a:solidFill>
                  <a:schemeClr val="tx2"/>
                </a:solidFill>
              </a:defRPr>
            </a:lvl8pPr>
            <a:lvl9pPr>
              <a:defRPr sz="21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11235" y="7893445"/>
            <a:ext cx="8804981" cy="1034273"/>
          </a:xfrm>
        </p:spPr>
        <p:txBody>
          <a:bodyPr anchor="ctr">
            <a:normAutofit/>
          </a:bodyPr>
          <a:lstStyle>
            <a:lvl1pPr marL="0" indent="0" algn="r">
              <a:buNone/>
              <a:defRPr sz="1650">
                <a:solidFill>
                  <a:schemeClr val="bg1"/>
                </a:solidFill>
              </a:defRPr>
            </a:lvl1pPr>
            <a:lvl2pPr marL="685800" indent="0">
              <a:buNone/>
              <a:defRPr sz="165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pPr/>
              <a:t>7/25/2024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775759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1790" y="7040084"/>
            <a:ext cx="16544424" cy="850107"/>
          </a:xfrm>
        </p:spPr>
        <p:txBody>
          <a:bodyPr anchor="b">
            <a:normAutofit/>
          </a:bodyPr>
          <a:lstStyle>
            <a:lvl1pPr algn="l">
              <a:defRPr sz="36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71726" y="899588"/>
            <a:ext cx="16936289" cy="5335878"/>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871789" y="7890191"/>
            <a:ext cx="16544426" cy="898007"/>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956017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1788" y="1057686"/>
            <a:ext cx="16544424" cy="178433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71788" y="3504005"/>
            <a:ext cx="16544424" cy="528419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08927" y="8934206"/>
            <a:ext cx="4267199" cy="547688"/>
          </a:xfrm>
          <a:prstGeom prst="rect">
            <a:avLst/>
          </a:prstGeom>
        </p:spPr>
        <p:txBody>
          <a:bodyPr vert="horz" lIns="91440" tIns="45720" rIns="91440" bIns="45720" rtlCol="0" anchor="ctr"/>
          <a:lstStyle>
            <a:lvl1pPr algn="r">
              <a:defRPr sz="1350">
                <a:solidFill>
                  <a:schemeClr val="accent2"/>
                </a:solidFill>
              </a:defRPr>
            </a:lvl1pPr>
          </a:lstStyle>
          <a:p>
            <a:fld id="{1D8BD707-D9CF-40AE-B4C6-C98DA3205C09}" type="datetimeFigureOut">
              <a:rPr lang="en-US" smtClean="0"/>
              <a:pPr/>
              <a:t>7/25/2024</a:t>
            </a:fld>
            <a:endParaRPr lang="en-US"/>
          </a:p>
        </p:txBody>
      </p:sp>
      <p:sp>
        <p:nvSpPr>
          <p:cNvPr id="5" name="Footer Placeholder 4"/>
          <p:cNvSpPr>
            <a:spLocks noGrp="1"/>
          </p:cNvSpPr>
          <p:nvPr>
            <p:ph type="ftr" sz="quarter" idx="3"/>
          </p:nvPr>
        </p:nvSpPr>
        <p:spPr>
          <a:xfrm>
            <a:off x="871788" y="8927717"/>
            <a:ext cx="10375815" cy="547688"/>
          </a:xfrm>
          <a:prstGeom prst="rect">
            <a:avLst/>
          </a:prstGeom>
        </p:spPr>
        <p:txBody>
          <a:bodyPr vert="horz" lIns="91440" tIns="45720" rIns="91440" bIns="45720" rtlCol="0" anchor="ctr"/>
          <a:lstStyle>
            <a:lvl1pPr algn="l">
              <a:defRPr sz="1350" cap="all">
                <a:solidFill>
                  <a:schemeClr val="accent2"/>
                </a:solidFill>
              </a:defRPr>
            </a:lvl1pPr>
          </a:lstStyle>
          <a:p>
            <a:endParaRPr lang="en-US"/>
          </a:p>
        </p:txBody>
      </p:sp>
      <p:sp>
        <p:nvSpPr>
          <p:cNvPr id="6" name="Slide Number Placeholder 5"/>
          <p:cNvSpPr>
            <a:spLocks noGrp="1"/>
          </p:cNvSpPr>
          <p:nvPr>
            <p:ph type="sldNum" sz="quarter" idx="4"/>
          </p:nvPr>
        </p:nvSpPr>
        <p:spPr>
          <a:xfrm>
            <a:off x="15837450" y="8934206"/>
            <a:ext cx="1578765" cy="547688"/>
          </a:xfrm>
          <a:prstGeom prst="rect">
            <a:avLst/>
          </a:prstGeom>
        </p:spPr>
        <p:txBody>
          <a:bodyPr vert="horz" lIns="91440" tIns="45720" rIns="91440" bIns="45720" rtlCol="0" anchor="ctr"/>
          <a:lstStyle>
            <a:lvl1pPr algn="r">
              <a:defRPr sz="1350">
                <a:solidFill>
                  <a:schemeClr val="accent2"/>
                </a:solidFill>
              </a:defRPr>
            </a:lvl1pPr>
          </a:lstStyle>
          <a:p>
            <a:fld id="{B6F15528-21DE-4FAA-801E-634DDDAF4B2B}" type="slidenum">
              <a:rPr lang="en-US" smtClean="0"/>
              <a:pPr/>
              <a:t>‹#›</a:t>
            </a:fld>
            <a:endParaRPr lang="en-US"/>
          </a:p>
        </p:txBody>
      </p:sp>
      <p:sp>
        <p:nvSpPr>
          <p:cNvPr id="9" name="Rectangle 8"/>
          <p:cNvSpPr/>
          <p:nvPr/>
        </p:nvSpPr>
        <p:spPr>
          <a:xfrm>
            <a:off x="669801" y="685801"/>
            <a:ext cx="5554980" cy="1424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12063221" y="680465"/>
            <a:ext cx="5554980" cy="1478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6362745" y="685800"/>
            <a:ext cx="5554980" cy="1371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6766795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l" defTabSz="685800" rtl="0" eaLnBrk="1" latinLnBrk="0" hangingPunct="1">
        <a:spcBef>
          <a:spcPct val="0"/>
        </a:spcBef>
        <a:buNone/>
        <a:defRPr sz="42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9000" indent="-4590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2700" kern="1200">
          <a:solidFill>
            <a:schemeClr val="tx2"/>
          </a:solidFill>
          <a:latin typeface="+mn-lt"/>
          <a:ea typeface="+mn-ea"/>
          <a:cs typeface="+mn-cs"/>
        </a:defRPr>
      </a:lvl1pPr>
      <a:lvl2pPr marL="945000" indent="-4590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2pPr>
      <a:lvl3pPr marL="1350000" indent="-4050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2100" kern="1200">
          <a:solidFill>
            <a:schemeClr val="tx2"/>
          </a:solidFill>
          <a:latin typeface="+mn-lt"/>
          <a:ea typeface="+mn-ea"/>
          <a:cs typeface="+mn-cs"/>
        </a:defRPr>
      </a:lvl3pPr>
      <a:lvl4pPr marL="1863000" indent="-3510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4pPr>
      <a:lvl5pPr marL="2403000" indent="-3510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5pPr>
      <a:lvl6pPr marL="2850000" indent="-3429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6pPr>
      <a:lvl7pPr marL="3300000" indent="-3429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7pPr>
      <a:lvl8pPr marL="3750000" indent="-3429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8pPr>
      <a:lvl9pPr marL="4200000" indent="-3429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C97E5C-C165-417B-BBDE-6701E226BE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5D0E1C6-221C-4835-B0D4-24184F6B6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98F2782-0AD1-4AB6-BBB8-3BA1BB416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5199" y="965202"/>
            <a:ext cx="16357600" cy="83565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5"/>
          <p:cNvSpPr/>
          <p:nvPr/>
        </p:nvSpPr>
        <p:spPr>
          <a:xfrm>
            <a:off x="4472897" y="1685290"/>
            <a:ext cx="2104479" cy="0"/>
          </a:xfrm>
          <a:prstGeom prst="line">
            <a:avLst/>
          </a:prstGeom>
          <a:ln w="114300" cap="flat">
            <a:solidFill>
              <a:srgbClr val="FFFFFF"/>
            </a:solidFill>
            <a:prstDash val="solid"/>
            <a:headEnd type="none" w="sm" len="sm"/>
            <a:tailEnd type="none" w="sm" len="sm"/>
          </a:ln>
        </p:spPr>
        <p:txBody>
          <a:bodyPr/>
          <a:lstStyle/>
          <a:p>
            <a:endParaRPr lang="en-US"/>
          </a:p>
        </p:txBody>
      </p:sp>
      <p:sp>
        <p:nvSpPr>
          <p:cNvPr id="11" name="TextBox 11"/>
          <p:cNvSpPr txBox="1"/>
          <p:nvPr/>
        </p:nvSpPr>
        <p:spPr>
          <a:xfrm>
            <a:off x="4472896" y="1973443"/>
            <a:ext cx="9342199" cy="3953876"/>
          </a:xfrm>
          <a:prstGeom prst="rect">
            <a:avLst/>
          </a:prstGeom>
        </p:spPr>
        <p:txBody>
          <a:bodyPr wrap="square" lIns="0" tIns="0" rIns="0" bIns="0" rtlCol="0" anchor="t">
            <a:spAutoFit/>
          </a:bodyPr>
          <a:lstStyle/>
          <a:p>
            <a:pPr algn="ctr" defTabSz="571500">
              <a:lnSpc>
                <a:spcPts val="10154"/>
              </a:lnSpc>
              <a:spcAft>
                <a:spcPts val="600"/>
              </a:spcAft>
            </a:pPr>
            <a:r>
              <a:rPr lang="en-US" sz="8461" kern="1200">
                <a:solidFill>
                  <a:srgbClr val="555555"/>
                </a:solidFill>
                <a:latin typeface="Poppins Bold"/>
                <a:ea typeface="+mn-ea"/>
                <a:cs typeface="+mn-cs"/>
              </a:rPr>
              <a:t>FOREIGN DIRECT INVESTMENT ANALYTICS </a:t>
            </a:r>
            <a:endParaRPr lang="en-US" sz="6769">
              <a:solidFill>
                <a:srgbClr val="FFFFFF"/>
              </a:solidFill>
              <a:latin typeface="Poppins Bold"/>
            </a:endParaRPr>
          </a:p>
        </p:txBody>
      </p:sp>
      <p:sp>
        <p:nvSpPr>
          <p:cNvPr id="12" name="TextBox 12"/>
          <p:cNvSpPr txBox="1"/>
          <p:nvPr/>
        </p:nvSpPr>
        <p:spPr>
          <a:xfrm>
            <a:off x="4744585" y="7547915"/>
            <a:ext cx="8466787" cy="756297"/>
          </a:xfrm>
          <a:prstGeom prst="rect">
            <a:avLst/>
          </a:prstGeom>
        </p:spPr>
        <p:txBody>
          <a:bodyPr wrap="square" lIns="0" tIns="0" rIns="0" bIns="0" rtlCol="0" anchor="t">
            <a:spAutoFit/>
          </a:bodyPr>
          <a:lstStyle/>
          <a:p>
            <a:pPr defTabSz="571500">
              <a:lnSpc>
                <a:spcPts val="6238"/>
              </a:lnSpc>
              <a:spcAft>
                <a:spcPts val="600"/>
              </a:spcAft>
            </a:pPr>
            <a:r>
              <a:rPr lang="en-US" sz="4455" kern="1200" dirty="0">
                <a:solidFill>
                  <a:srgbClr val="764C00"/>
                </a:solidFill>
                <a:latin typeface="Poppins"/>
                <a:ea typeface="+mn-ea"/>
                <a:cs typeface="+mn-cs"/>
              </a:rPr>
              <a:t>PRESENTED BY : MAYA PRASAD</a:t>
            </a:r>
            <a:endParaRPr lang="en-US" sz="3564" dirty="0">
              <a:solidFill>
                <a:srgbClr val="FFD737"/>
              </a:solidFill>
              <a:latin typeface="Poppins"/>
            </a:endParaRPr>
          </a:p>
        </p:txBody>
      </p:sp>
    </p:spTree>
  </p:cSld>
  <p:clrMapOvr>
    <a:overrideClrMapping bg1="dk1" tx1="lt1" bg2="dk2" tx2="lt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801" y="685800"/>
            <a:ext cx="5554980" cy="1424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220" y="680464"/>
            <a:ext cx="5554980" cy="1478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2745" y="685800"/>
            <a:ext cx="5554980" cy="1371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4">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801" y="4628647"/>
            <a:ext cx="16894299" cy="49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7" name="Rectangle 26">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5" name="Picture 14" descr="Orange and blue numbers and graphs">
            <a:extLst>
              <a:ext uri="{FF2B5EF4-FFF2-40B4-BE49-F238E27FC236}">
                <a16:creationId xmlns:a16="http://schemas.microsoft.com/office/drawing/2014/main" id="{329FE599-5A03-8443-0AFB-435ACB55B6B3}"/>
              </a:ext>
            </a:extLst>
          </p:cNvPr>
          <p:cNvPicPr>
            <a:picLocks noChangeAspect="1"/>
          </p:cNvPicPr>
          <p:nvPr/>
        </p:nvPicPr>
        <p:blipFill>
          <a:blip r:embed="rId2">
            <a:alphaModFix amt="40000"/>
          </a:blip>
          <a:srcRect t="6569" b="1595"/>
          <a:stretch/>
        </p:blipFill>
        <p:spPr>
          <a:xfrm>
            <a:off x="20" y="10"/>
            <a:ext cx="18287980" cy="10286990"/>
          </a:xfrm>
          <a:prstGeom prst="rect">
            <a:avLst/>
          </a:prstGeom>
        </p:spPr>
      </p:pic>
      <p:sp>
        <p:nvSpPr>
          <p:cNvPr id="11" name="TextBox 11"/>
          <p:cNvSpPr txBox="1"/>
          <p:nvPr/>
        </p:nvSpPr>
        <p:spPr>
          <a:xfrm>
            <a:off x="1447801" y="1530646"/>
            <a:ext cx="15338295" cy="2212520"/>
          </a:xfrm>
          <a:prstGeom prst="rect">
            <a:avLst/>
          </a:prstGeom>
        </p:spPr>
        <p:txBody>
          <a:bodyPr vert="horz" lIns="91440" tIns="45720" rIns="91440" bIns="45720" rtlCol="0" anchor="b">
            <a:normAutofit/>
          </a:bodyPr>
          <a:lstStyle/>
          <a:p>
            <a:pPr marL="0" lvl="0" indent="0">
              <a:spcBef>
                <a:spcPct val="0"/>
              </a:spcBef>
              <a:spcAft>
                <a:spcPts val="600"/>
              </a:spcAft>
            </a:pPr>
            <a:r>
              <a:rPr lang="en-US" sz="6000" cap="all">
                <a:latin typeface="+mj-lt"/>
                <a:ea typeface="+mj-ea"/>
                <a:cs typeface="+mj-cs"/>
              </a:rPr>
              <a:t>INTODUCTION</a:t>
            </a:r>
          </a:p>
        </p:txBody>
      </p:sp>
      <p:sp>
        <p:nvSpPr>
          <p:cNvPr id="12" name="TextBox 12"/>
          <p:cNvSpPr txBox="1"/>
          <p:nvPr/>
        </p:nvSpPr>
        <p:spPr>
          <a:xfrm>
            <a:off x="1447800" y="3743167"/>
            <a:ext cx="15338295" cy="885482"/>
          </a:xfrm>
          <a:prstGeom prst="rect">
            <a:avLst/>
          </a:prstGeom>
        </p:spPr>
        <p:txBody>
          <a:bodyPr vert="horz" lIns="91440" tIns="45720" rIns="91440" bIns="45720" rtlCol="0" anchor="t">
            <a:normAutofit/>
          </a:bodyPr>
          <a:lstStyle/>
          <a:p>
            <a:pPr>
              <a:spcBef>
                <a:spcPct val="20000"/>
              </a:spcBef>
              <a:spcAft>
                <a:spcPts val="600"/>
              </a:spcAft>
              <a:buClr>
                <a:schemeClr val="accent2"/>
              </a:buClr>
              <a:buSzPct val="92000"/>
            </a:pPr>
            <a:r>
              <a:rPr lang="en-US" sz="1600" cap="all"/>
              <a:t>FOREIGN DIRECT INVESTMENT (FDI)</a:t>
            </a:r>
          </a:p>
        </p:txBody>
      </p:sp>
      <p:sp>
        <p:nvSpPr>
          <p:cNvPr id="13" name="TextBox 13"/>
          <p:cNvSpPr txBox="1"/>
          <p:nvPr/>
        </p:nvSpPr>
        <p:spPr>
          <a:xfrm>
            <a:off x="4406057" y="5052266"/>
            <a:ext cx="12853243" cy="3284682"/>
          </a:xfrm>
          <a:prstGeom prst="rect">
            <a:avLst/>
          </a:prstGeom>
        </p:spPr>
        <p:txBody>
          <a:bodyPr wrap="square" lIns="0" tIns="0" rIns="0" bIns="0" rtlCol="0" anchor="t">
            <a:spAutoFit/>
          </a:bodyPr>
          <a:lstStyle/>
          <a:p>
            <a:pPr algn="just">
              <a:spcAft>
                <a:spcPts val="600"/>
              </a:spcAft>
            </a:pPr>
            <a:r>
              <a:rPr lang="en-US" sz="4100" spc="-311" dirty="0">
                <a:solidFill>
                  <a:srgbClr val="ABD7FF"/>
                </a:solidFill>
                <a:latin typeface="Canva Sans Bold"/>
              </a:rPr>
              <a:t>Any  investment from an individual or firm that is located in a foreign country into a country is Foreign Direct Investment (FDI), whereby the foreign entity equires ownership or  controlling stake in the shares of a company.</a:t>
            </a:r>
            <a:endParaRPr lang="en-US" sz="4100" spc="-311">
              <a:solidFill>
                <a:srgbClr val="ABD7FF"/>
              </a:solidFill>
              <a:latin typeface="Canva Sans Bold"/>
            </a:endParaRPr>
          </a:p>
          <a:p>
            <a:pPr algn="ctr">
              <a:lnSpc>
                <a:spcPts val="5740"/>
              </a:lnSpc>
              <a:spcAft>
                <a:spcPts val="600"/>
              </a:spcAft>
            </a:pPr>
            <a:endParaRPr lang="en-US" sz="4100" spc="-311">
              <a:solidFill>
                <a:srgbClr val="ABD7FF"/>
              </a:solidFill>
              <a:latin typeface="Canva Sans Bold"/>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F8F80BB-E8B6-43B3-9462-B4D497D28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8" name="Rectangle 17">
            <a:extLst>
              <a:ext uri="{FF2B5EF4-FFF2-40B4-BE49-F238E27FC236}">
                <a16:creationId xmlns:a16="http://schemas.microsoft.com/office/drawing/2014/main" id="{942C8AD6-8796-482B-ACC1-6D686B08E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799" y="685801"/>
            <a:ext cx="1861233" cy="87896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B6B3BF72-6DFA-42DA-A667-9E3A1BCFF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62588" y="685803"/>
            <a:ext cx="14955611" cy="8784685"/>
          </a:xfrm>
          <a:prstGeom prst="rect">
            <a:avLst/>
          </a:prstGeom>
          <a:no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5"/>
          <p:cNvSpPr txBox="1"/>
          <p:nvPr/>
        </p:nvSpPr>
        <p:spPr>
          <a:xfrm>
            <a:off x="7783242" y="1646088"/>
            <a:ext cx="7826739" cy="750401"/>
          </a:xfrm>
          <a:prstGeom prst="rect">
            <a:avLst/>
          </a:prstGeom>
        </p:spPr>
        <p:txBody>
          <a:bodyPr lIns="0" tIns="0" rIns="0" bIns="0" rtlCol="0" anchor="t">
            <a:spAutoFit/>
          </a:bodyPr>
          <a:lstStyle/>
          <a:p>
            <a:pPr defTabSz="489204">
              <a:lnSpc>
                <a:spcPts val="5885"/>
              </a:lnSpc>
              <a:spcAft>
                <a:spcPts val="600"/>
              </a:spcAft>
            </a:pPr>
            <a:r>
              <a:rPr lang="en-US" sz="4946" kern="1200" dirty="0">
                <a:latin typeface="League Spartan"/>
                <a:ea typeface="+mn-ea"/>
                <a:cs typeface="+mn-cs"/>
              </a:rPr>
              <a:t>PROBLEM STATEMENT</a:t>
            </a:r>
            <a:endParaRPr lang="en-US" sz="4622" dirty="0">
              <a:latin typeface="League Spartan"/>
            </a:endParaRPr>
          </a:p>
        </p:txBody>
      </p:sp>
      <p:sp>
        <p:nvSpPr>
          <p:cNvPr id="6" name="AutoShape 6"/>
          <p:cNvSpPr/>
          <p:nvPr/>
        </p:nvSpPr>
        <p:spPr>
          <a:xfrm>
            <a:off x="13371971" y="3083028"/>
            <a:ext cx="1616258" cy="0"/>
          </a:xfrm>
          <a:prstGeom prst="line">
            <a:avLst/>
          </a:prstGeom>
          <a:ln w="114300" cap="flat">
            <a:solidFill>
              <a:srgbClr val="FFFFFF"/>
            </a:solidFill>
            <a:prstDash val="solid"/>
            <a:headEnd type="none" w="sm" len="sm"/>
            <a:tailEnd type="none" w="sm" len="sm"/>
          </a:ln>
        </p:spPr>
        <p:txBody>
          <a:bodyPr/>
          <a:lstStyle/>
          <a:p>
            <a:endParaRPr lang="en-US"/>
          </a:p>
        </p:txBody>
      </p:sp>
      <p:sp>
        <p:nvSpPr>
          <p:cNvPr id="11" name="TextBox 11"/>
          <p:cNvSpPr txBox="1"/>
          <p:nvPr/>
        </p:nvSpPr>
        <p:spPr>
          <a:xfrm>
            <a:off x="4684843" y="5667304"/>
            <a:ext cx="9984643" cy="2923493"/>
          </a:xfrm>
          <a:prstGeom prst="rect">
            <a:avLst/>
          </a:prstGeom>
        </p:spPr>
        <p:txBody>
          <a:bodyPr lIns="0" tIns="0" rIns="0" bIns="0" rtlCol="0" anchor="t">
            <a:spAutoFit/>
          </a:bodyPr>
          <a:lstStyle/>
          <a:p>
            <a:pPr algn="just" defTabSz="489204">
              <a:lnSpc>
                <a:spcPts val="3774"/>
              </a:lnSpc>
              <a:spcAft>
                <a:spcPts val="600"/>
              </a:spcAft>
            </a:pPr>
            <a:r>
              <a:rPr lang="en-US" sz="2695" kern="1200" spc="-66" dirty="0">
                <a:solidFill>
                  <a:srgbClr val="293237"/>
                </a:solidFill>
                <a:latin typeface="Lora Bold"/>
                <a:ea typeface="+mn-ea"/>
                <a:cs typeface="+mn-cs"/>
              </a:rPr>
              <a:t>Have to conduct a detailed year-wise (from 2000-2017) analysis of the FDI landscape in India to uncover sector-wise trends, peaks and troughs by identifying key metrics and factors and show meaningful relationships between various attributes to mitigate risk and find equilibrium investment</a:t>
            </a:r>
          </a:p>
          <a:p>
            <a:pPr algn="just">
              <a:lnSpc>
                <a:spcPts val="3387"/>
              </a:lnSpc>
              <a:spcAft>
                <a:spcPts val="600"/>
              </a:spcAft>
            </a:pPr>
            <a:endParaRPr lang="en-US" sz="2519" spc="-62" dirty="0">
              <a:solidFill>
                <a:srgbClr val="293237"/>
              </a:solidFill>
              <a:latin typeface="Lora Bold"/>
            </a:endParaRP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9176" y="1216792"/>
            <a:ext cx="15389648" cy="8776281"/>
          </a:xfrm>
          <a:custGeom>
            <a:avLst/>
            <a:gdLst/>
            <a:ahLst/>
            <a:cxnLst/>
            <a:rect l="l" t="t" r="r" b="b"/>
            <a:pathLst>
              <a:path w="15389648" h="8776281">
                <a:moveTo>
                  <a:pt x="0" y="0"/>
                </a:moveTo>
                <a:lnTo>
                  <a:pt x="15389648" y="0"/>
                </a:lnTo>
                <a:lnTo>
                  <a:pt x="15389648" y="8776281"/>
                </a:lnTo>
                <a:lnTo>
                  <a:pt x="0" y="8776281"/>
                </a:lnTo>
                <a:lnTo>
                  <a:pt x="0" y="0"/>
                </a:lnTo>
                <a:close/>
              </a:path>
            </a:pathLst>
          </a:custGeom>
          <a:blipFill>
            <a:blip r:embed="rId2"/>
            <a:stretch>
              <a:fillRect l="-246" r="-42"/>
            </a:stretch>
          </a:blipFill>
        </p:spPr>
        <p:txBody>
          <a:bodyPr/>
          <a:lstStyle/>
          <a:p>
            <a:endParaRPr lang="en-US"/>
          </a:p>
        </p:txBody>
      </p:sp>
      <p:sp>
        <p:nvSpPr>
          <p:cNvPr id="3" name="TextBox 3"/>
          <p:cNvSpPr txBox="1"/>
          <p:nvPr/>
        </p:nvSpPr>
        <p:spPr>
          <a:xfrm>
            <a:off x="6666573" y="141605"/>
            <a:ext cx="5455146"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MY DASHBOARD</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68551" y="1240281"/>
            <a:ext cx="15305843" cy="8674652"/>
          </a:xfrm>
          <a:custGeom>
            <a:avLst/>
            <a:gdLst/>
            <a:ahLst/>
            <a:cxnLst/>
            <a:rect l="l" t="t" r="r" b="b"/>
            <a:pathLst>
              <a:path w="15305843" h="8674652">
                <a:moveTo>
                  <a:pt x="0" y="0"/>
                </a:moveTo>
                <a:lnTo>
                  <a:pt x="15305844" y="0"/>
                </a:lnTo>
                <a:lnTo>
                  <a:pt x="15305844" y="8674652"/>
                </a:lnTo>
                <a:lnTo>
                  <a:pt x="0" y="8674652"/>
                </a:lnTo>
                <a:lnTo>
                  <a:pt x="0" y="0"/>
                </a:lnTo>
                <a:close/>
              </a:path>
            </a:pathLst>
          </a:custGeom>
          <a:blipFill>
            <a:blip r:embed="rId2"/>
            <a:stretch>
              <a:fillRect l="-52" r="-52" b="-215"/>
            </a:stretch>
          </a:blipFill>
        </p:spPr>
        <p:txBody>
          <a:bodyPr/>
          <a:lstStyle/>
          <a:p>
            <a:endParaRPr lang="en-US"/>
          </a:p>
        </p:txBody>
      </p:sp>
      <p:sp>
        <p:nvSpPr>
          <p:cNvPr id="3" name="TextBox 3"/>
          <p:cNvSpPr txBox="1"/>
          <p:nvPr/>
        </p:nvSpPr>
        <p:spPr>
          <a:xfrm>
            <a:off x="6693900" y="141605"/>
            <a:ext cx="5455146" cy="887095"/>
          </a:xfrm>
          <a:prstGeom prst="rect">
            <a:avLst/>
          </a:prstGeom>
        </p:spPr>
        <p:txBody>
          <a:bodyPr lIns="0" tIns="0" rIns="0" bIns="0" rtlCol="0" anchor="t">
            <a:spAutoFit/>
          </a:bodyPr>
          <a:lstStyle/>
          <a:p>
            <a:pPr algn="just">
              <a:lnSpc>
                <a:spcPts val="7279"/>
              </a:lnSpc>
            </a:pPr>
            <a:r>
              <a:rPr lang="en-US" sz="5199">
                <a:solidFill>
                  <a:srgbClr val="000000"/>
                </a:solidFill>
                <a:latin typeface="Canva Sans Bold"/>
              </a:rPr>
              <a:t>MY DASHBOARD</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2462" y="1216309"/>
            <a:ext cx="15503076" cy="8792428"/>
          </a:xfrm>
          <a:custGeom>
            <a:avLst/>
            <a:gdLst/>
            <a:ahLst/>
            <a:cxnLst/>
            <a:rect l="l" t="t" r="r" b="b"/>
            <a:pathLst>
              <a:path w="15503076" h="8792428">
                <a:moveTo>
                  <a:pt x="0" y="0"/>
                </a:moveTo>
                <a:lnTo>
                  <a:pt x="15503076" y="0"/>
                </a:lnTo>
                <a:lnTo>
                  <a:pt x="15503076" y="8792428"/>
                </a:lnTo>
                <a:lnTo>
                  <a:pt x="0" y="8792428"/>
                </a:lnTo>
                <a:lnTo>
                  <a:pt x="0" y="0"/>
                </a:lnTo>
                <a:close/>
              </a:path>
            </a:pathLst>
          </a:custGeom>
          <a:blipFill>
            <a:blip r:embed="rId2"/>
            <a:stretch>
              <a:fillRect l="-1013" r="-1013" b="-939"/>
            </a:stretch>
          </a:blipFill>
        </p:spPr>
        <p:txBody>
          <a:bodyPr/>
          <a:lstStyle/>
          <a:p>
            <a:endParaRPr lang="en-US"/>
          </a:p>
        </p:txBody>
      </p:sp>
      <p:sp>
        <p:nvSpPr>
          <p:cNvPr id="3" name="TextBox 3"/>
          <p:cNvSpPr txBox="1"/>
          <p:nvPr/>
        </p:nvSpPr>
        <p:spPr>
          <a:xfrm>
            <a:off x="6666573" y="141605"/>
            <a:ext cx="5455146"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MY DASHBOARD</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801" y="685800"/>
            <a:ext cx="5554980" cy="1424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220" y="680464"/>
            <a:ext cx="5554980" cy="1478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2745" y="685800"/>
            <a:ext cx="5554980" cy="1371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5BB74D4E-F243-4A10-813D-500A1402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29" y="921610"/>
            <a:ext cx="16964007" cy="17839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7998" cy="10287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5"/>
          <p:cNvSpPr txBox="1"/>
          <p:nvPr/>
        </p:nvSpPr>
        <p:spPr>
          <a:xfrm>
            <a:off x="1119342" y="1609846"/>
            <a:ext cx="4581136" cy="7067309"/>
          </a:xfrm>
          <a:prstGeom prst="rect">
            <a:avLst/>
          </a:prstGeom>
        </p:spPr>
        <p:txBody>
          <a:bodyPr vert="horz" lIns="91440" tIns="45720" rIns="91440" bIns="45720" rtlCol="0" anchor="ctr">
            <a:normAutofit/>
          </a:bodyPr>
          <a:lstStyle/>
          <a:p>
            <a:pPr>
              <a:spcBef>
                <a:spcPct val="0"/>
              </a:spcBef>
              <a:spcAft>
                <a:spcPts val="600"/>
              </a:spcAft>
            </a:pPr>
            <a:r>
              <a:rPr lang="en-US" sz="4800" cap="all">
                <a:solidFill>
                  <a:schemeClr val="accent1"/>
                </a:solidFill>
                <a:latin typeface="+mj-lt"/>
                <a:ea typeface="+mj-ea"/>
                <a:cs typeface="+mj-cs"/>
              </a:rPr>
              <a:t>INSIGHTS GENERATED</a:t>
            </a:r>
          </a:p>
        </p:txBody>
      </p:sp>
      <p:sp>
        <p:nvSpPr>
          <p:cNvPr id="24" name="Rectangle 23">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801" y="685800"/>
            <a:ext cx="5554980" cy="1424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2745" y="685800"/>
            <a:ext cx="5554980" cy="1371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Rectangle 27">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220" y="680464"/>
            <a:ext cx="5554980" cy="1478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9">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276" y="1085847"/>
            <a:ext cx="11247924" cy="85153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TextBox 6"/>
          <p:cNvSpPr txBox="1"/>
          <p:nvPr/>
        </p:nvSpPr>
        <p:spPr>
          <a:xfrm>
            <a:off x="7053943" y="1609846"/>
            <a:ext cx="9899373" cy="7067309"/>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sz="3000">
                <a:solidFill>
                  <a:srgbClr val="FFFFFF"/>
                </a:solidFill>
              </a:rPr>
              <a:t>The Sectoral composition of FDI over the period of April 2000 to June 2017, we can find that the largest recipient of such investment is service sector (Financial and non-financial services). The share of this sector in FDI flows is 17 % of the inflow total foreign direct investment.</a:t>
            </a:r>
          </a:p>
          <a:p>
            <a:pPr>
              <a:spcBef>
                <a:spcPct val="20000"/>
              </a:spcBef>
              <a:spcAft>
                <a:spcPts val="600"/>
              </a:spcAft>
              <a:buClr>
                <a:schemeClr val="accent2"/>
              </a:buClr>
              <a:buSzPct val="92000"/>
              <a:buFont typeface="Wingdings 2" panose="05020102010507070707" pitchFamily="18" charset="2"/>
              <a:buChar char=""/>
            </a:pPr>
            <a:endParaRPr lang="en-US" sz="3000">
              <a:solidFill>
                <a:srgbClr val="FFFFFF"/>
              </a:solidFill>
            </a:endParaRPr>
          </a:p>
        </p:txBody>
      </p:sp>
      <p:sp>
        <p:nvSpPr>
          <p:cNvPr id="9" name="TextBox 9"/>
          <p:cNvSpPr txBox="1"/>
          <p:nvPr/>
        </p:nvSpPr>
        <p:spPr>
          <a:xfrm>
            <a:off x="7053943" y="6642348"/>
            <a:ext cx="9899373" cy="4029373"/>
          </a:xfrm>
          <a:prstGeom prst="rect">
            <a:avLst/>
          </a:prstGeom>
        </p:spPr>
        <p:txBody>
          <a:bodyPr wrap="square" lIns="0" tIns="0" rIns="0" bIns="0" rtlCol="0" anchor="t">
            <a:spAutoFit/>
          </a:bodyPr>
          <a:lstStyle/>
          <a:p>
            <a:pPr algn="just">
              <a:spcAft>
                <a:spcPts val="600"/>
              </a:spcAft>
            </a:pPr>
            <a:r>
              <a:rPr lang="en-US" sz="2500" dirty="0">
                <a:latin typeface="Canva Sans Bold"/>
              </a:rPr>
              <a:t>The foreign investors are interested in mainly financial services due its profit generating advantage. This sector gives scope for the foreign investor to takes back the profits to the home country. As service sector the services are consumed in the host country and there by generating outflow of funds from the host country.</a:t>
            </a:r>
          </a:p>
          <a:p>
            <a:pPr algn="just">
              <a:lnSpc>
                <a:spcPts val="3500"/>
              </a:lnSpc>
              <a:spcAft>
                <a:spcPts val="600"/>
              </a:spcAft>
            </a:pPr>
            <a:endParaRPr lang="en-US" sz="2500" dirty="0">
              <a:latin typeface="Canva Sans Bold"/>
            </a:endParaRPr>
          </a:p>
          <a:p>
            <a:pPr algn="just">
              <a:lnSpc>
                <a:spcPts val="3500"/>
              </a:lnSpc>
              <a:spcAft>
                <a:spcPts val="600"/>
              </a:spcAft>
            </a:pPr>
            <a:endParaRPr lang="en-US" sz="2500" dirty="0">
              <a:latin typeface="Canva Sans Bold"/>
            </a:endParaRPr>
          </a:p>
          <a:p>
            <a:pPr algn="just">
              <a:lnSpc>
                <a:spcPts val="5320"/>
              </a:lnSpc>
              <a:spcBef>
                <a:spcPct val="0"/>
              </a:spcBef>
              <a:spcAft>
                <a:spcPts val="600"/>
              </a:spcAft>
            </a:pPr>
            <a:endParaRPr lang="en-US" sz="2500" dirty="0">
              <a:latin typeface="Canva Sans Bold"/>
            </a:endParaRPr>
          </a:p>
        </p:txBody>
      </p:sp>
    </p:spTree>
    <p:extLst>
      <p:ext uri="{BB962C8B-B14F-4D97-AF65-F5344CB8AC3E}">
        <p14:creationId xmlns:p14="http://schemas.microsoft.com/office/powerpoint/2010/main" val="34947401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801" y="685800"/>
            <a:ext cx="5554980" cy="1424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220" y="680464"/>
            <a:ext cx="5554980" cy="1478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Rectangle 27">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2745" y="685800"/>
            <a:ext cx="5554980" cy="1371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9">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801" y="4628647"/>
            <a:ext cx="16894299" cy="49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32" name="Rectangle 31">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20" name="Picture 19" descr="Magnifying glass on clear background">
            <a:extLst>
              <a:ext uri="{FF2B5EF4-FFF2-40B4-BE49-F238E27FC236}">
                <a16:creationId xmlns:a16="http://schemas.microsoft.com/office/drawing/2014/main" id="{3A22655F-7704-906E-A8DF-070AFC3B356E}"/>
              </a:ext>
            </a:extLst>
          </p:cNvPr>
          <p:cNvPicPr>
            <a:picLocks noChangeAspect="1"/>
          </p:cNvPicPr>
          <p:nvPr/>
        </p:nvPicPr>
        <p:blipFill>
          <a:blip r:embed="rId2">
            <a:alphaModFix amt="40000"/>
          </a:blip>
          <a:srcRect b="15730"/>
          <a:stretch/>
        </p:blipFill>
        <p:spPr>
          <a:xfrm>
            <a:off x="20" y="10"/>
            <a:ext cx="18287980" cy="10286990"/>
          </a:xfrm>
          <a:prstGeom prst="rect">
            <a:avLst/>
          </a:prstGeom>
        </p:spPr>
      </p:pic>
      <p:sp>
        <p:nvSpPr>
          <p:cNvPr id="18" name="TextBox 18"/>
          <p:cNvSpPr txBox="1"/>
          <p:nvPr/>
        </p:nvSpPr>
        <p:spPr>
          <a:xfrm>
            <a:off x="1447801" y="1530646"/>
            <a:ext cx="15338295" cy="2212520"/>
          </a:xfrm>
          <a:prstGeom prst="rect">
            <a:avLst/>
          </a:prstGeom>
        </p:spPr>
        <p:txBody>
          <a:bodyPr vert="horz" lIns="91440" tIns="45720" rIns="91440" bIns="45720" rtlCol="0" anchor="b">
            <a:normAutofit/>
          </a:bodyPr>
          <a:lstStyle/>
          <a:p>
            <a:pPr marL="0" lvl="0" indent="0">
              <a:spcBef>
                <a:spcPct val="0"/>
              </a:spcBef>
              <a:spcAft>
                <a:spcPts val="600"/>
              </a:spcAft>
            </a:pPr>
            <a:r>
              <a:rPr lang="en-US" sz="6000" cap="all" spc="-505" dirty="0">
                <a:latin typeface="+mj-lt"/>
                <a:ea typeface="+mj-ea"/>
                <a:cs typeface="+mj-cs"/>
              </a:rPr>
              <a:t>Thank you very much!</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10</TotalTime>
  <Words>225</Words>
  <Application>Microsoft Office PowerPoint</Application>
  <PresentationFormat>Custom</PresentationFormat>
  <Paragraphs>15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Lora Bold</vt:lpstr>
      <vt:lpstr>Poppins Bold</vt:lpstr>
      <vt:lpstr>Gill Sans MT</vt:lpstr>
      <vt:lpstr>Wingdings 2</vt:lpstr>
      <vt:lpstr>Canva Sans Bold</vt:lpstr>
      <vt:lpstr>Poppins</vt:lpstr>
      <vt:lpstr>League Spartan</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dc:title>
  <cp:lastModifiedBy>Maya Prasad</cp:lastModifiedBy>
  <cp:revision>3</cp:revision>
  <dcterms:created xsi:type="dcterms:W3CDTF">2006-08-16T00:00:00Z</dcterms:created>
  <dcterms:modified xsi:type="dcterms:W3CDTF">2024-07-25T17:44:31Z</dcterms:modified>
  <dc:identifier>DAGAcyDdzW4</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2024-03-24T20:35:17Z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362fbd3a-2abf-4a05-bfa5-bb280e59d3df</vt:lpwstr>
  </property>
  <property fmtid="{D5CDD505-2E9C-101B-9397-08002B2CF9AE}" pid="7" name="MSIP_Label_defa4170-0d19-0005-0004-bc88714345d2_ActionId">
    <vt:lpwstr>cbbe581b-3328-4f57-8f44-e3c342657979</vt:lpwstr>
  </property>
  <property fmtid="{D5CDD505-2E9C-101B-9397-08002B2CF9AE}" pid="8" name="MSIP_Label_defa4170-0d19-0005-0004-bc88714345d2_ContentBits">
    <vt:lpwstr>0</vt:lpwstr>
  </property>
</Properties>
</file>