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0"/>
  </p:notesMasterIdLst>
  <p:handoutMasterIdLst>
    <p:handoutMasterId r:id="rId21"/>
  </p:handoutMasterIdLst>
  <p:sldIdLst>
    <p:sldId id="256" r:id="rId2"/>
    <p:sldId id="275" r:id="rId3"/>
    <p:sldId id="261" r:id="rId4"/>
    <p:sldId id="258" r:id="rId5"/>
    <p:sldId id="262" r:id="rId6"/>
    <p:sldId id="263" r:id="rId7"/>
    <p:sldId id="264" r:id="rId8"/>
    <p:sldId id="269" r:id="rId9"/>
    <p:sldId id="265" r:id="rId10"/>
    <p:sldId id="266" r:id="rId11"/>
    <p:sldId id="267" r:id="rId12"/>
    <p:sldId id="268" r:id="rId13"/>
    <p:sldId id="270" r:id="rId14"/>
    <p:sldId id="271" r:id="rId15"/>
    <p:sldId id="272" r:id="rId16"/>
    <p:sldId id="273" r:id="rId17"/>
    <p:sldId id="274"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62E2A-04A2-43F7-BF73-CD0BA043AE54}" v="51" dt="2022-05-21T21:25:16.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5/26/2022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v7labs.com/definitions/bounding-box"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v7labs.com/blog/object-detection-guid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YOLO</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 you-only-look-once (Real-Time object detection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D6E71-F1B1-46EA-BAD0-75B59C11BCB8}"/>
              </a:ext>
            </a:extLst>
          </p:cNvPr>
          <p:cNvSpPr txBox="1"/>
          <p:nvPr/>
        </p:nvSpPr>
        <p:spPr>
          <a:xfrm>
            <a:off x="400050" y="876300"/>
            <a:ext cx="10906125" cy="4862870"/>
          </a:xfrm>
          <a:prstGeom prst="rect">
            <a:avLst/>
          </a:prstGeom>
          <a:noFill/>
        </p:spPr>
        <p:txBody>
          <a:bodyPr wrap="square" rtlCol="0">
            <a:spAutoFit/>
          </a:bodyPr>
          <a:lstStyle/>
          <a:p>
            <a:pPr algn="l"/>
            <a:r>
              <a:rPr lang="en-US" b="1" i="0" dirty="0">
                <a:solidFill>
                  <a:schemeClr val="accent1">
                    <a:lumMod val="50000"/>
                  </a:schemeClr>
                </a:solidFill>
                <a:effectLst/>
                <a:latin typeface="Poppins" panose="00000500000000000000" pitchFamily="2" charset="0"/>
              </a:rPr>
              <a:t>The R-CNN consists of 3 main modules:</a:t>
            </a:r>
          </a:p>
          <a:p>
            <a:pPr algn="l"/>
            <a:endParaRPr lang="en-US" b="1" i="0" dirty="0">
              <a:solidFill>
                <a:schemeClr val="accent1">
                  <a:lumMod val="60000"/>
                  <a:lumOff val="40000"/>
                </a:schemeClr>
              </a:solidFill>
              <a:effectLst/>
              <a:latin typeface="Poppins" panose="00000500000000000000" pitchFamily="2" charset="0"/>
            </a:endParaRPr>
          </a:p>
          <a:p>
            <a:pPr algn="l"/>
            <a:r>
              <a:rPr lang="en-US" sz="1600" b="0" i="0" dirty="0">
                <a:solidFill>
                  <a:srgbClr val="333333"/>
                </a:solidFill>
                <a:effectLst/>
                <a:latin typeface="Poppins" panose="00000500000000000000" pitchFamily="2" charset="0"/>
              </a:rPr>
              <a:t>1-The first module generates 2,000 region proposals using the </a:t>
            </a:r>
            <a:r>
              <a:rPr lang="en-US" sz="1600" b="1" i="0" dirty="0">
                <a:solidFill>
                  <a:srgbClr val="333333"/>
                </a:solidFill>
                <a:effectLst/>
                <a:latin typeface="Poppins" panose="00000500000000000000" pitchFamily="2" charset="0"/>
              </a:rPr>
              <a:t>Selective Search</a:t>
            </a:r>
            <a:r>
              <a:rPr lang="en-US" sz="1600" b="0" i="0" dirty="0">
                <a:solidFill>
                  <a:srgbClr val="333333"/>
                </a:solidFill>
                <a:effectLst/>
                <a:latin typeface="Poppins" panose="00000500000000000000" pitchFamily="2" charset="0"/>
              </a:rPr>
              <a:t> algorithm.</a:t>
            </a:r>
          </a:p>
          <a:p>
            <a:pPr algn="l"/>
            <a:endParaRPr lang="en-US" sz="1600" b="0" i="0" dirty="0">
              <a:solidFill>
                <a:srgbClr val="333333"/>
              </a:solidFill>
              <a:effectLst/>
              <a:latin typeface="Poppins" panose="00000500000000000000" pitchFamily="2" charset="0"/>
            </a:endParaRPr>
          </a:p>
          <a:p>
            <a:pPr algn="l"/>
            <a:r>
              <a:rPr lang="en-US" sz="1600" b="0" i="0" dirty="0">
                <a:solidFill>
                  <a:srgbClr val="333333"/>
                </a:solidFill>
                <a:effectLst/>
                <a:latin typeface="Poppins" panose="00000500000000000000" pitchFamily="2" charset="0"/>
              </a:rPr>
              <a:t>2-After being resized to a fixed pre-defined size, the second module </a:t>
            </a:r>
            <a:r>
              <a:rPr lang="en-US" sz="1600" b="1" i="0" dirty="0">
                <a:solidFill>
                  <a:srgbClr val="333333"/>
                </a:solidFill>
                <a:effectLst/>
                <a:latin typeface="Poppins" panose="00000500000000000000" pitchFamily="2" charset="0"/>
              </a:rPr>
              <a:t>extracts a feature vector </a:t>
            </a:r>
            <a:r>
              <a:rPr lang="en-US" sz="1600" b="0" i="0" dirty="0">
                <a:solidFill>
                  <a:srgbClr val="333333"/>
                </a:solidFill>
                <a:effectLst/>
                <a:latin typeface="Poppins" panose="00000500000000000000" pitchFamily="2" charset="0"/>
              </a:rPr>
              <a:t>of length 4,096 from each region proposal.</a:t>
            </a:r>
          </a:p>
          <a:p>
            <a:pPr algn="l"/>
            <a:endParaRPr lang="en-US" sz="1600" b="0" i="0" dirty="0">
              <a:solidFill>
                <a:srgbClr val="333333"/>
              </a:solidFill>
              <a:effectLst/>
              <a:latin typeface="Poppins" panose="00000500000000000000" pitchFamily="2" charset="0"/>
            </a:endParaRPr>
          </a:p>
          <a:p>
            <a:pPr algn="l"/>
            <a:r>
              <a:rPr lang="en-US" sz="1600" b="0" i="0" dirty="0">
                <a:solidFill>
                  <a:srgbClr val="333333"/>
                </a:solidFill>
                <a:effectLst/>
                <a:latin typeface="Poppins" panose="00000500000000000000" pitchFamily="2" charset="0"/>
              </a:rPr>
              <a:t>3-The third module </a:t>
            </a:r>
            <a:r>
              <a:rPr lang="en-US" sz="1600" b="1" i="0" dirty="0">
                <a:solidFill>
                  <a:srgbClr val="333333"/>
                </a:solidFill>
                <a:effectLst/>
                <a:latin typeface="Poppins" panose="00000500000000000000" pitchFamily="2" charset="0"/>
              </a:rPr>
              <a:t>uses a pre-trained SVM algorithm </a:t>
            </a:r>
            <a:r>
              <a:rPr lang="en-US" sz="1600" b="0" i="0" dirty="0">
                <a:solidFill>
                  <a:srgbClr val="333333"/>
                </a:solidFill>
                <a:effectLst/>
                <a:latin typeface="Poppins" panose="00000500000000000000" pitchFamily="2" charset="0"/>
              </a:rPr>
              <a:t>to classify the region proposal to either the background or one of the object classes.</a:t>
            </a:r>
          </a:p>
          <a:p>
            <a:pPr algn="l"/>
            <a:endParaRPr lang="en-US" sz="1600" dirty="0">
              <a:solidFill>
                <a:srgbClr val="333333"/>
              </a:solidFill>
              <a:latin typeface="Poppins" panose="00000500000000000000" pitchFamily="2" charset="0"/>
            </a:endParaRPr>
          </a:p>
          <a:p>
            <a:pPr algn="l"/>
            <a:r>
              <a:rPr lang="en-US" sz="1600" b="1" i="0" dirty="0">
                <a:solidFill>
                  <a:schemeClr val="accent1">
                    <a:lumMod val="50000"/>
                  </a:schemeClr>
                </a:solidFill>
                <a:effectLst/>
                <a:latin typeface="Poppins" panose="00000500000000000000" pitchFamily="2" charset="0"/>
              </a:rPr>
              <a:t>Drawbacks:</a:t>
            </a:r>
          </a:p>
          <a:p>
            <a:pPr algn="l"/>
            <a:r>
              <a:rPr lang="en-US" sz="1600" b="1" dirty="0">
                <a:solidFill>
                  <a:schemeClr val="accent1">
                    <a:lumMod val="60000"/>
                    <a:lumOff val="40000"/>
                  </a:schemeClr>
                </a:solidFill>
                <a:latin typeface="Poppins" panose="00000500000000000000" pitchFamily="2" charset="0"/>
              </a:rPr>
              <a:t> </a:t>
            </a:r>
            <a:r>
              <a:rPr lang="en-US" sz="1600" b="1" dirty="0">
                <a:solidFill>
                  <a:schemeClr val="accent2"/>
                </a:solidFill>
                <a:latin typeface="Poppins" panose="00000500000000000000" pitchFamily="2" charset="0"/>
              </a:rPr>
              <a:t>1-</a:t>
            </a:r>
            <a:r>
              <a:rPr lang="en-US" sz="1600" dirty="0">
                <a:latin typeface="Poppins" panose="00000500000000000000" pitchFamily="2" charset="0"/>
              </a:rPr>
              <a:t>each stage is independent cannot be </a:t>
            </a:r>
            <a:r>
              <a:rPr lang="en-US" sz="1600" b="0" i="0" dirty="0">
                <a:effectLst/>
                <a:latin typeface="Poppins" panose="00000500000000000000" pitchFamily="2" charset="0"/>
              </a:rPr>
              <a:t> </a:t>
            </a:r>
            <a:r>
              <a:rPr lang="en-US" sz="1600" b="0" i="0" dirty="0" err="1">
                <a:effectLst/>
                <a:latin typeface="Poppins" panose="00000500000000000000" pitchFamily="2" charset="0"/>
              </a:rPr>
              <a:t>be</a:t>
            </a:r>
            <a:r>
              <a:rPr lang="en-US" sz="1600" b="0" i="0" dirty="0">
                <a:effectLst/>
                <a:latin typeface="Poppins" panose="00000500000000000000" pitchFamily="2" charset="0"/>
              </a:rPr>
              <a:t> trained end-to-end like </a:t>
            </a:r>
            <a:r>
              <a:rPr lang="en-US" sz="1600" b="1" i="0" dirty="0">
                <a:solidFill>
                  <a:schemeClr val="accent2"/>
                </a:solidFill>
                <a:effectLst/>
                <a:latin typeface="Poppins" panose="00000500000000000000" pitchFamily="2" charset="0"/>
              </a:rPr>
              <a:t>YOLO</a:t>
            </a:r>
            <a:r>
              <a:rPr lang="en-US" sz="1600" b="0" i="0" dirty="0">
                <a:solidFill>
                  <a:srgbClr val="333333"/>
                </a:solidFill>
                <a:effectLst/>
                <a:latin typeface="Poppins" panose="00000500000000000000" pitchFamily="2" charset="0"/>
              </a:rPr>
              <a:t>.</a:t>
            </a:r>
          </a:p>
          <a:p>
            <a:pPr algn="l"/>
            <a:r>
              <a:rPr lang="en-US" sz="1600" b="1" dirty="0">
                <a:solidFill>
                  <a:schemeClr val="accent2"/>
                </a:solidFill>
                <a:latin typeface="Poppins" panose="00000500000000000000" pitchFamily="2" charset="0"/>
              </a:rPr>
              <a:t>2-</a:t>
            </a:r>
            <a:r>
              <a:rPr lang="en-US" sz="1600" b="0" i="0" dirty="0">
                <a:solidFill>
                  <a:srgbClr val="333333"/>
                </a:solidFill>
                <a:effectLst/>
                <a:latin typeface="Poppins" panose="00000500000000000000" pitchFamily="2" charset="0"/>
              </a:rPr>
              <a:t>It caches the extracted features from the pre-trained CNN on the disk to later train the SVMs. This requires </a:t>
            </a:r>
            <a:r>
              <a:rPr lang="en-US" sz="1600" b="1" i="0" dirty="0">
                <a:solidFill>
                  <a:schemeClr val="accent2"/>
                </a:solidFill>
                <a:effectLst/>
                <a:latin typeface="Poppins" panose="00000500000000000000" pitchFamily="2" charset="0"/>
              </a:rPr>
              <a:t>hundreds of gigabytes of storage</a:t>
            </a:r>
            <a:r>
              <a:rPr lang="en-US" sz="1600" b="0" i="0" dirty="0">
                <a:solidFill>
                  <a:srgbClr val="333333"/>
                </a:solidFill>
                <a:effectLst/>
                <a:latin typeface="Poppins" panose="00000500000000000000" pitchFamily="2" charset="0"/>
              </a:rPr>
              <a:t>.</a:t>
            </a:r>
          </a:p>
          <a:p>
            <a:pPr algn="l"/>
            <a:r>
              <a:rPr lang="en-US" sz="1600" b="1" i="0" dirty="0">
                <a:solidFill>
                  <a:schemeClr val="accent2"/>
                </a:solidFill>
                <a:effectLst/>
                <a:latin typeface="Poppins" panose="00000500000000000000" pitchFamily="2" charset="0"/>
              </a:rPr>
              <a:t>3-</a:t>
            </a:r>
            <a:r>
              <a:rPr lang="en-US" sz="1600" b="0" i="0" dirty="0">
                <a:solidFill>
                  <a:srgbClr val="333333"/>
                </a:solidFill>
                <a:effectLst/>
                <a:latin typeface="Poppins" panose="00000500000000000000" pitchFamily="2" charset="0"/>
              </a:rPr>
              <a:t>R-CNN depends on the Selective Search algorithm for generating region proposals, </a:t>
            </a:r>
            <a:r>
              <a:rPr lang="en-US" sz="1600" b="0" i="0" dirty="0">
                <a:solidFill>
                  <a:schemeClr val="accent2"/>
                </a:solidFill>
                <a:effectLst/>
                <a:latin typeface="Poppins" panose="00000500000000000000" pitchFamily="2" charset="0"/>
              </a:rPr>
              <a:t>which takes a lot of time. </a:t>
            </a:r>
          </a:p>
          <a:p>
            <a:pPr algn="l"/>
            <a:r>
              <a:rPr lang="en-US" sz="1600" b="1" dirty="0">
                <a:solidFill>
                  <a:schemeClr val="accent2"/>
                </a:solidFill>
                <a:latin typeface="Poppins" panose="00000500000000000000" pitchFamily="2" charset="0"/>
              </a:rPr>
              <a:t>4-</a:t>
            </a:r>
            <a:r>
              <a:rPr lang="en-US" sz="1600" b="0" i="0" dirty="0">
                <a:solidFill>
                  <a:srgbClr val="333333"/>
                </a:solidFill>
                <a:effectLst/>
                <a:latin typeface="Poppins" panose="00000500000000000000" pitchFamily="2" charset="0"/>
              </a:rPr>
              <a:t>Each region proposal </a:t>
            </a:r>
            <a:r>
              <a:rPr lang="en-US" sz="1600" b="1" i="0" dirty="0">
                <a:solidFill>
                  <a:schemeClr val="accent2"/>
                </a:solidFill>
                <a:effectLst/>
                <a:latin typeface="Poppins" panose="00000500000000000000" pitchFamily="2" charset="0"/>
              </a:rPr>
              <a:t>is fed independently to the CNN</a:t>
            </a:r>
            <a:r>
              <a:rPr lang="en-US" sz="1600" b="0" i="0" dirty="0">
                <a:solidFill>
                  <a:srgbClr val="333333"/>
                </a:solidFill>
                <a:effectLst/>
                <a:latin typeface="Poppins" panose="00000500000000000000" pitchFamily="2" charset="0"/>
              </a:rPr>
              <a:t> for feature extraction. This makes it impossible to run R-CNN in real-time unlike </a:t>
            </a:r>
            <a:r>
              <a:rPr lang="en-US" sz="1600" b="1" i="0" dirty="0">
                <a:solidFill>
                  <a:schemeClr val="accent2"/>
                </a:solidFill>
                <a:effectLst/>
                <a:latin typeface="Poppins" panose="00000500000000000000" pitchFamily="2" charset="0"/>
              </a:rPr>
              <a:t>YOLO</a:t>
            </a:r>
            <a:r>
              <a:rPr lang="en-US" sz="1600" b="0" i="0" dirty="0">
                <a:solidFill>
                  <a:srgbClr val="333333"/>
                </a:solidFill>
                <a:effectLst/>
                <a:latin typeface="Poppins" panose="00000500000000000000" pitchFamily="2" charset="0"/>
              </a:rPr>
              <a:t>.</a:t>
            </a:r>
            <a:endParaRPr lang="en-US" sz="1600" b="1" i="0" dirty="0">
              <a:solidFill>
                <a:schemeClr val="accent2"/>
              </a:solidFill>
              <a:effectLst/>
              <a:latin typeface="Poppins" panose="00000500000000000000" pitchFamily="2" charset="0"/>
            </a:endParaRPr>
          </a:p>
          <a:p>
            <a:endParaRPr lang="en-US" dirty="0"/>
          </a:p>
        </p:txBody>
      </p:sp>
    </p:spTree>
    <p:extLst>
      <p:ext uri="{BB962C8B-B14F-4D97-AF65-F5344CB8AC3E}">
        <p14:creationId xmlns:p14="http://schemas.microsoft.com/office/powerpoint/2010/main" val="285085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018530-3577-4668-A0D9-CA8446F6BFFA}"/>
              </a:ext>
            </a:extLst>
          </p:cNvPr>
          <p:cNvSpPr txBox="1"/>
          <p:nvPr/>
        </p:nvSpPr>
        <p:spPr>
          <a:xfrm>
            <a:off x="440925" y="807869"/>
            <a:ext cx="11310150" cy="5386090"/>
          </a:xfrm>
          <a:prstGeom prst="rect">
            <a:avLst/>
          </a:prstGeom>
          <a:noFill/>
        </p:spPr>
        <p:txBody>
          <a:bodyPr wrap="square" rtlCol="0">
            <a:spAutoFit/>
          </a:bodyPr>
          <a:lstStyle/>
          <a:p>
            <a:r>
              <a:rPr lang="en-US" sz="2000" dirty="0">
                <a:solidFill>
                  <a:schemeClr val="accent1">
                    <a:lumMod val="75000"/>
                  </a:schemeClr>
                </a:solidFill>
              </a:rPr>
              <a:t>Bit of enhancements is done to R-CNN to increase the speed of the model results in producing new models </a:t>
            </a:r>
          </a:p>
          <a:p>
            <a:r>
              <a:rPr lang="en-US" sz="2000" dirty="0">
                <a:solidFill>
                  <a:schemeClr val="accent1">
                    <a:lumMod val="75000"/>
                  </a:schemeClr>
                </a:solidFill>
              </a:rPr>
              <a:t>Which is (FAST-RCNN) &amp; (FASTER-RCNN).</a:t>
            </a:r>
          </a:p>
          <a:p>
            <a:r>
              <a:rPr lang="en-US" sz="2000" dirty="0">
                <a:solidFill>
                  <a:srgbClr val="0070C0"/>
                </a:solidFill>
              </a:rPr>
              <a:t>for Fast-RCNN</a:t>
            </a:r>
            <a:r>
              <a:rPr lang="en-US" sz="2000" dirty="0">
                <a:solidFill>
                  <a:srgbClr val="0070C0"/>
                </a:solidFill>
                <a:sym typeface="Wingdings" panose="05000000000000000000" pitchFamily="2" charset="2"/>
              </a:rPr>
              <a:t>:(higher speed &amp; more accurate)</a:t>
            </a:r>
          </a:p>
          <a:p>
            <a:r>
              <a:rPr lang="en-US" sz="2000" dirty="0">
                <a:solidFill>
                  <a:srgbClr val="0070C0"/>
                </a:solidFill>
                <a:sym typeface="Wingdings" panose="05000000000000000000" pitchFamily="2" charset="2"/>
              </a:rPr>
              <a:t>  </a:t>
            </a:r>
            <a:r>
              <a:rPr lang="en-US" sz="1600" b="1" dirty="0">
                <a:sym typeface="Wingdings" panose="05000000000000000000" pitchFamily="2" charset="2"/>
              </a:rPr>
              <a:t>a new layer(ROI pooling) is proposed in the arch,</a:t>
            </a:r>
          </a:p>
          <a:p>
            <a:r>
              <a:rPr lang="en-US" sz="1400" b="0" i="0" dirty="0">
                <a:solidFill>
                  <a:srgbClr val="333333"/>
                </a:solidFill>
                <a:effectLst/>
                <a:latin typeface="Poppins" panose="00000500000000000000" pitchFamily="2" charset="0"/>
              </a:rPr>
              <a:t>that extracts equal-length feature vectors from all proposals </a:t>
            </a:r>
          </a:p>
          <a:p>
            <a:r>
              <a:rPr lang="en-US" sz="1400" b="0" i="0" dirty="0">
                <a:solidFill>
                  <a:srgbClr val="333333"/>
                </a:solidFill>
                <a:effectLst/>
                <a:latin typeface="Poppins" panose="00000500000000000000" pitchFamily="2" charset="0"/>
              </a:rPr>
              <a:t>(i.e. ROIs) in the same image.</a:t>
            </a:r>
          </a:p>
          <a:p>
            <a:endParaRPr lang="en-US" sz="1400" dirty="0">
              <a:solidFill>
                <a:srgbClr val="0070C0"/>
              </a:solidFill>
              <a:sym typeface="Wingdings" panose="05000000000000000000" pitchFamily="2" charset="2"/>
            </a:endParaRPr>
          </a:p>
          <a:p>
            <a:pPr marL="285750" indent="-285750">
              <a:buFont typeface="Wingdings" panose="05000000000000000000" pitchFamily="2" charset="2"/>
              <a:buChar char="q"/>
            </a:pPr>
            <a:r>
              <a:rPr lang="en-US" sz="1600" b="0" i="0" dirty="0">
                <a:solidFill>
                  <a:srgbClr val="333333"/>
                </a:solidFill>
                <a:effectLst/>
                <a:latin typeface="Poppins" panose="00000500000000000000" pitchFamily="2" charset="0"/>
              </a:rPr>
              <a:t>The model consists of </a:t>
            </a:r>
            <a:r>
              <a:rPr lang="en-US" sz="1600" b="1" i="0" dirty="0">
                <a:solidFill>
                  <a:srgbClr val="333333"/>
                </a:solidFill>
                <a:effectLst/>
                <a:latin typeface="Poppins" panose="00000500000000000000" pitchFamily="2" charset="0"/>
              </a:rPr>
              <a:t>a single-stage</a:t>
            </a:r>
            <a:r>
              <a:rPr lang="en-US" sz="1600" b="0" i="0" dirty="0">
                <a:solidFill>
                  <a:srgbClr val="333333"/>
                </a:solidFill>
                <a:effectLst/>
                <a:latin typeface="Poppins" panose="00000500000000000000" pitchFamily="2" charset="0"/>
              </a:rPr>
              <a:t>, compared to the </a:t>
            </a:r>
            <a:r>
              <a:rPr lang="en-US" sz="1600" b="1" i="0" dirty="0">
                <a:solidFill>
                  <a:srgbClr val="333333"/>
                </a:solidFill>
                <a:effectLst/>
                <a:latin typeface="Poppins" panose="00000500000000000000" pitchFamily="2" charset="0"/>
              </a:rPr>
              <a:t>3 stages in R-CNN</a:t>
            </a:r>
            <a:r>
              <a:rPr lang="en-US" sz="1600" b="0" i="0" dirty="0">
                <a:solidFill>
                  <a:srgbClr val="333333"/>
                </a:solidFill>
                <a:effectLst/>
                <a:latin typeface="Poppins" panose="00000500000000000000" pitchFamily="2" charset="0"/>
              </a:rPr>
              <a:t>.</a:t>
            </a:r>
          </a:p>
          <a:p>
            <a:r>
              <a:rPr lang="en-US" sz="1600" b="0" i="0" dirty="0">
                <a:solidFill>
                  <a:srgbClr val="333333"/>
                </a:solidFill>
                <a:effectLst/>
                <a:latin typeface="Poppins" panose="00000500000000000000" pitchFamily="2" charset="0"/>
              </a:rPr>
              <a:t> It just accepts an image as an input and returns the class probabilities and bounding boxes of the detected objects. </a:t>
            </a:r>
          </a:p>
          <a:p>
            <a:endParaRPr lang="en-US" sz="1600" dirty="0">
              <a:solidFill>
                <a:srgbClr val="0070C0"/>
              </a:solidFill>
            </a:endParaRPr>
          </a:p>
          <a:p>
            <a:pPr marL="285750" indent="-285750">
              <a:buFont typeface="Wingdings" panose="05000000000000000000" pitchFamily="2" charset="2"/>
              <a:buChar char="q"/>
            </a:pPr>
            <a:r>
              <a:rPr lang="en-US" sz="1600" i="0" dirty="0">
                <a:solidFill>
                  <a:srgbClr val="000000"/>
                </a:solidFill>
                <a:effectLst/>
                <a:latin typeface="Roboto" panose="020B0604020202020204" pitchFamily="2" charset="0"/>
              </a:rPr>
              <a:t>Fast RCNN uses the ideas from SPP-net and RCNN and fixes the key problem in SPP-net i.e. </a:t>
            </a:r>
            <a:r>
              <a:rPr lang="en-US" sz="1600" b="1" i="0" dirty="0">
                <a:solidFill>
                  <a:srgbClr val="0070C0"/>
                </a:solidFill>
                <a:effectLst/>
                <a:latin typeface="Roboto" panose="020B0604020202020204" pitchFamily="2" charset="0"/>
              </a:rPr>
              <a:t>they made it possible to train end-to-end</a:t>
            </a:r>
            <a:r>
              <a:rPr lang="en-US" b="1" dirty="0">
                <a:solidFill>
                  <a:srgbClr val="0070C0"/>
                </a:solidFill>
                <a:latin typeface="Roboto" panose="020B0604020202020204" pitchFamily="2" charset="0"/>
              </a:rPr>
              <a:t>.</a:t>
            </a:r>
          </a:p>
          <a:p>
            <a:endParaRPr lang="en-US" b="1" dirty="0">
              <a:solidFill>
                <a:srgbClr val="0070C0"/>
              </a:solidFill>
              <a:latin typeface="Roboto" panose="020B0604020202020204" pitchFamily="2" charset="0"/>
            </a:endParaRPr>
          </a:p>
          <a:p>
            <a:pPr marL="285750" indent="-285750">
              <a:buFont typeface="Wingdings" panose="05000000000000000000" pitchFamily="2" charset="2"/>
              <a:buChar char="q"/>
            </a:pPr>
            <a:r>
              <a:rPr lang="en-US" sz="1600" i="0" dirty="0">
                <a:solidFill>
                  <a:srgbClr val="000000"/>
                </a:solidFill>
                <a:effectLst/>
                <a:latin typeface="Roboto" panose="02000000000000000000" pitchFamily="2" charset="0"/>
              </a:rPr>
              <a:t>One more thing that Fast RCNN did that they </a:t>
            </a:r>
            <a:r>
              <a:rPr lang="en-US" sz="1600" i="0" dirty="0">
                <a:solidFill>
                  <a:srgbClr val="0070C0"/>
                </a:solidFill>
                <a:effectLst/>
                <a:latin typeface="Roboto" panose="02000000000000000000" pitchFamily="2" charset="0"/>
              </a:rPr>
              <a:t>added the bounding box regression to the neural network training itself</a:t>
            </a:r>
            <a:r>
              <a:rPr lang="en-US" sz="1600" i="0" dirty="0">
                <a:solidFill>
                  <a:srgbClr val="000000"/>
                </a:solidFill>
                <a:effectLst/>
                <a:latin typeface="Roboto" panose="020B0604020202020204" pitchFamily="2" charset="0"/>
              </a:rPr>
              <a:t>.</a:t>
            </a:r>
          </a:p>
          <a:p>
            <a:endParaRPr lang="en-US" sz="1600" i="0" dirty="0">
              <a:solidFill>
                <a:srgbClr val="000000"/>
              </a:solidFill>
              <a:effectLst/>
              <a:latin typeface="Roboto" panose="020B0604020202020204" pitchFamily="2" charset="0"/>
            </a:endParaRPr>
          </a:p>
          <a:p>
            <a:pPr marL="285750" indent="-285750">
              <a:buFont typeface="Wingdings" panose="05000000000000000000" pitchFamily="2" charset="2"/>
              <a:buChar char="q"/>
            </a:pPr>
            <a:r>
              <a:rPr lang="en-US" b="1" i="0" dirty="0">
                <a:solidFill>
                  <a:srgbClr val="0070C0"/>
                </a:solidFill>
                <a:effectLst/>
                <a:latin typeface="Roboto" panose="02000000000000000000" pitchFamily="2" charset="0"/>
              </a:rPr>
              <a:t>These two changes reduce the overall training time and increase the accuracy in comparison to SPP net because of the end-to-end learning of CNN.</a:t>
            </a:r>
            <a:endParaRPr lang="en-US" b="1" i="0" dirty="0">
              <a:solidFill>
                <a:srgbClr val="0070C0"/>
              </a:solidFill>
              <a:effectLst/>
              <a:latin typeface="Roboto" panose="020B0604020202020204" pitchFamily="2" charset="0"/>
            </a:endParaRPr>
          </a:p>
          <a:p>
            <a:pPr marL="285750" indent="-285750">
              <a:buFont typeface="Wingdings" panose="05000000000000000000" pitchFamily="2" charset="2"/>
              <a:buChar char="q"/>
            </a:pPr>
            <a:endParaRPr lang="en-US" dirty="0">
              <a:solidFill>
                <a:schemeClr val="accent1">
                  <a:lumMod val="75000"/>
                </a:schemeClr>
              </a:solidFill>
            </a:endParaRPr>
          </a:p>
        </p:txBody>
      </p:sp>
      <p:pic>
        <p:nvPicPr>
          <p:cNvPr id="18" name="Picture 17">
            <a:extLst>
              <a:ext uri="{FF2B5EF4-FFF2-40B4-BE49-F238E27FC236}">
                <a16:creationId xmlns:a16="http://schemas.microsoft.com/office/drawing/2014/main" id="{15F82684-2ACE-4CF6-B9B1-839B5BEE86FD}"/>
              </a:ext>
            </a:extLst>
          </p:cNvPr>
          <p:cNvPicPr>
            <a:picLocks noChangeAspect="1"/>
          </p:cNvPicPr>
          <p:nvPr/>
        </p:nvPicPr>
        <p:blipFill>
          <a:blip r:embed="rId2"/>
          <a:stretch>
            <a:fillRect/>
          </a:stretch>
        </p:blipFill>
        <p:spPr>
          <a:xfrm>
            <a:off x="6470342" y="1317188"/>
            <a:ext cx="4471987" cy="1697743"/>
          </a:xfrm>
          <a:prstGeom prst="rect">
            <a:avLst/>
          </a:prstGeom>
        </p:spPr>
      </p:pic>
      <p:cxnSp>
        <p:nvCxnSpPr>
          <p:cNvPr id="20" name="Straight Arrow Connector 19">
            <a:extLst>
              <a:ext uri="{FF2B5EF4-FFF2-40B4-BE49-F238E27FC236}">
                <a16:creationId xmlns:a16="http://schemas.microsoft.com/office/drawing/2014/main" id="{062D5136-105E-4A0F-B8FE-3A8BE532DAF7}"/>
              </a:ext>
            </a:extLst>
          </p:cNvPr>
          <p:cNvCxnSpPr>
            <a:cxnSpLocks/>
          </p:cNvCxnSpPr>
          <p:nvPr/>
        </p:nvCxnSpPr>
        <p:spPr>
          <a:xfrm flipV="1">
            <a:off x="5255581" y="1748901"/>
            <a:ext cx="4234648" cy="54144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85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EC1668-564B-4CB4-BA53-77E9B52B2184}"/>
              </a:ext>
            </a:extLst>
          </p:cNvPr>
          <p:cNvSpPr txBox="1"/>
          <p:nvPr/>
        </p:nvSpPr>
        <p:spPr>
          <a:xfrm>
            <a:off x="485313" y="958789"/>
            <a:ext cx="11221374" cy="2369880"/>
          </a:xfrm>
          <a:prstGeom prst="rect">
            <a:avLst/>
          </a:prstGeom>
          <a:noFill/>
        </p:spPr>
        <p:txBody>
          <a:bodyPr wrap="square" rtlCol="0">
            <a:spAutoFit/>
          </a:bodyPr>
          <a:lstStyle/>
          <a:p>
            <a:pPr algn="l"/>
            <a:r>
              <a:rPr lang="en-US" b="1" i="0" dirty="0">
                <a:solidFill>
                  <a:schemeClr val="accent2"/>
                </a:solidFill>
                <a:effectLst/>
                <a:latin typeface="Montserrat" panose="020B0604020202020204" pitchFamily="2" charset="0"/>
              </a:rPr>
              <a:t>Faster R-CNN: ( is an enhanced version of Fast-R-CNN)</a:t>
            </a:r>
          </a:p>
          <a:p>
            <a:pPr algn="l"/>
            <a:endParaRPr lang="en-US" sz="1600" b="1" i="0" dirty="0">
              <a:solidFill>
                <a:srgbClr val="343434"/>
              </a:solidFill>
              <a:effectLst/>
              <a:latin typeface="Montserrat" panose="020B0604020202020204" pitchFamily="2" charset="0"/>
            </a:endParaRPr>
          </a:p>
          <a:p>
            <a:pPr algn="l"/>
            <a:r>
              <a:rPr lang="en-US" sz="1600" b="0" i="0" dirty="0">
                <a:solidFill>
                  <a:srgbClr val="000000"/>
                </a:solidFill>
                <a:effectLst/>
                <a:latin typeface="Roboto" panose="02000000000000000000" pitchFamily="2" charset="0"/>
              </a:rPr>
              <a:t>It’s faster than Fast-RCNN by </a:t>
            </a:r>
            <a:r>
              <a:rPr lang="en-US" sz="1600" dirty="0">
                <a:solidFill>
                  <a:srgbClr val="000000"/>
                </a:solidFill>
                <a:latin typeface="Roboto" panose="02000000000000000000" pitchFamily="2" charset="0"/>
              </a:rPr>
              <a:t>doing an improving replacement, which is:</a:t>
            </a:r>
          </a:p>
          <a:p>
            <a:pPr algn="l"/>
            <a:endParaRPr lang="en-US" sz="1600" dirty="0">
              <a:solidFill>
                <a:srgbClr val="000000"/>
              </a:solidFill>
              <a:latin typeface="Roboto" panose="02000000000000000000" pitchFamily="2" charset="0"/>
            </a:endParaRPr>
          </a:p>
          <a:p>
            <a:pPr algn="l"/>
            <a:r>
              <a:rPr lang="en-US" sz="1600" b="0" i="0" dirty="0">
                <a:solidFill>
                  <a:srgbClr val="000000"/>
                </a:solidFill>
                <a:effectLst/>
                <a:latin typeface="Roboto" panose="02000000000000000000" pitchFamily="2" charset="0"/>
              </a:rPr>
              <a:t>The slowest part in Fast RCNN was </a:t>
            </a:r>
            <a:r>
              <a:rPr lang="en-US" sz="1600" b="1" i="0" dirty="0">
                <a:solidFill>
                  <a:srgbClr val="000000"/>
                </a:solidFill>
                <a:effectLst/>
                <a:latin typeface="Roboto" panose="02000000000000000000" pitchFamily="2" charset="0"/>
              </a:rPr>
              <a:t>Selective Search</a:t>
            </a:r>
            <a:r>
              <a:rPr lang="en-US" sz="1600" b="0" i="0" dirty="0">
                <a:solidFill>
                  <a:srgbClr val="000000"/>
                </a:solidFill>
                <a:effectLst/>
                <a:latin typeface="Roboto" panose="02000000000000000000" pitchFamily="2" charset="0"/>
              </a:rPr>
              <a:t> or </a:t>
            </a:r>
            <a:r>
              <a:rPr lang="en-US" sz="1600" b="1" i="0" dirty="0">
                <a:solidFill>
                  <a:srgbClr val="000000"/>
                </a:solidFill>
                <a:effectLst/>
                <a:latin typeface="Roboto" panose="02000000000000000000" pitchFamily="2" charset="0"/>
              </a:rPr>
              <a:t>Edge boxes</a:t>
            </a:r>
            <a:r>
              <a:rPr lang="en-US" sz="1600" b="0" i="0" dirty="0">
                <a:solidFill>
                  <a:srgbClr val="000000"/>
                </a:solidFill>
                <a:effectLst/>
                <a:latin typeface="Roboto" panose="02000000000000000000" pitchFamily="2" charset="0"/>
              </a:rPr>
              <a:t>. </a:t>
            </a:r>
          </a:p>
          <a:p>
            <a:pPr algn="l"/>
            <a:endParaRPr lang="en-US" sz="1600" b="0" i="0" dirty="0">
              <a:solidFill>
                <a:srgbClr val="000000"/>
              </a:solidFill>
              <a:effectLst/>
              <a:latin typeface="Roboto" panose="02000000000000000000" pitchFamily="2" charset="0"/>
            </a:endParaRPr>
          </a:p>
          <a:p>
            <a:pPr algn="l"/>
            <a:r>
              <a:rPr lang="en-US" sz="1600" b="0" i="0" dirty="0">
                <a:solidFill>
                  <a:srgbClr val="000000"/>
                </a:solidFill>
                <a:effectLst/>
                <a:latin typeface="Roboto" panose="02000000000000000000" pitchFamily="2" charset="0"/>
              </a:rPr>
              <a:t>Faster RCNN replaces selective search with a very small convolutional network called </a:t>
            </a:r>
            <a:r>
              <a:rPr lang="en-US" sz="1600" b="1" i="0" dirty="0">
                <a:solidFill>
                  <a:srgbClr val="000000"/>
                </a:solidFill>
                <a:effectLst/>
                <a:latin typeface="Roboto" panose="02000000000000000000" pitchFamily="2" charset="0"/>
              </a:rPr>
              <a:t>R</a:t>
            </a:r>
            <a:r>
              <a:rPr lang="en-US" sz="1600" b="0" i="0" dirty="0">
                <a:solidFill>
                  <a:srgbClr val="000000"/>
                </a:solidFill>
                <a:effectLst/>
                <a:latin typeface="Roboto" panose="02000000000000000000" pitchFamily="2" charset="0"/>
              </a:rPr>
              <a:t>egion </a:t>
            </a:r>
            <a:r>
              <a:rPr lang="en-US" sz="1600" b="1" i="0" dirty="0">
                <a:solidFill>
                  <a:srgbClr val="000000"/>
                </a:solidFill>
                <a:effectLst/>
                <a:latin typeface="Roboto" panose="02000000000000000000" pitchFamily="2" charset="0"/>
              </a:rPr>
              <a:t>P</a:t>
            </a:r>
            <a:r>
              <a:rPr lang="en-US" sz="1600" b="0" i="0" dirty="0">
                <a:solidFill>
                  <a:srgbClr val="000000"/>
                </a:solidFill>
                <a:effectLst/>
                <a:latin typeface="Roboto" panose="02000000000000000000" pitchFamily="2" charset="0"/>
              </a:rPr>
              <a:t>roposal </a:t>
            </a:r>
            <a:r>
              <a:rPr lang="en-US" sz="1600" b="1" i="0" dirty="0">
                <a:solidFill>
                  <a:srgbClr val="000000"/>
                </a:solidFill>
                <a:effectLst/>
                <a:latin typeface="Roboto" panose="02000000000000000000" pitchFamily="2" charset="0"/>
              </a:rPr>
              <a:t>N</a:t>
            </a:r>
            <a:r>
              <a:rPr lang="en-US" sz="1600" b="0" i="0" dirty="0">
                <a:solidFill>
                  <a:srgbClr val="000000"/>
                </a:solidFill>
                <a:effectLst/>
                <a:latin typeface="Roboto" panose="02000000000000000000" pitchFamily="2" charset="0"/>
              </a:rPr>
              <a:t>etwork to generate regions of Interests.</a:t>
            </a:r>
          </a:p>
          <a:p>
            <a:endParaRPr lang="en-US" dirty="0"/>
          </a:p>
        </p:txBody>
      </p:sp>
      <p:pic>
        <p:nvPicPr>
          <p:cNvPr id="4" name="Picture 3">
            <a:extLst>
              <a:ext uri="{FF2B5EF4-FFF2-40B4-BE49-F238E27FC236}">
                <a16:creationId xmlns:a16="http://schemas.microsoft.com/office/drawing/2014/main" id="{C933BEDE-C472-4316-BA89-3D5E6C90822A}"/>
              </a:ext>
            </a:extLst>
          </p:cNvPr>
          <p:cNvPicPr>
            <a:picLocks noChangeAspect="1"/>
          </p:cNvPicPr>
          <p:nvPr/>
        </p:nvPicPr>
        <p:blipFill>
          <a:blip r:embed="rId2"/>
          <a:stretch>
            <a:fillRect/>
          </a:stretch>
        </p:blipFill>
        <p:spPr>
          <a:xfrm>
            <a:off x="485314" y="3028950"/>
            <a:ext cx="10639886" cy="3467099"/>
          </a:xfrm>
          <a:prstGeom prst="rect">
            <a:avLst/>
          </a:prstGeom>
        </p:spPr>
      </p:pic>
    </p:spTree>
    <p:extLst>
      <p:ext uri="{BB962C8B-B14F-4D97-AF65-F5344CB8AC3E}">
        <p14:creationId xmlns:p14="http://schemas.microsoft.com/office/powerpoint/2010/main" val="253582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0DB1B0-70D1-69ED-9A49-3CFD53CEF253}"/>
              </a:ext>
            </a:extLst>
          </p:cNvPr>
          <p:cNvSpPr>
            <a:spLocks noGrp="1"/>
          </p:cNvSpPr>
          <p:nvPr>
            <p:ph type="title"/>
          </p:nvPr>
        </p:nvSpPr>
        <p:spPr>
          <a:xfrm>
            <a:off x="581193" y="729658"/>
            <a:ext cx="11029616" cy="988332"/>
          </a:xfrm>
        </p:spPr>
        <p:txBody>
          <a:bodyPr anchor="b">
            <a:normAutofit/>
          </a:bodyPr>
          <a:lstStyle/>
          <a:p>
            <a:r>
              <a:rPr lang="en-US" dirty="0"/>
              <a:t>YOLO VS OTHER DETECTORS(FAST &amp;FASTER RCNN)</a:t>
            </a:r>
          </a:p>
        </p:txBody>
      </p:sp>
      <p:sp>
        <p:nvSpPr>
          <p:cNvPr id="11" name="Text Placeholder 2">
            <a:extLst>
              <a:ext uri="{FF2B5EF4-FFF2-40B4-BE49-F238E27FC236}">
                <a16:creationId xmlns:a16="http://schemas.microsoft.com/office/drawing/2014/main" id="{89696345-30B0-8855-6831-1EC64C7B66D8}"/>
              </a:ext>
            </a:extLst>
          </p:cNvPr>
          <p:cNvSpPr>
            <a:spLocks noGrp="1"/>
          </p:cNvSpPr>
          <p:nvPr>
            <p:ph type="body" idx="1"/>
          </p:nvPr>
        </p:nvSpPr>
        <p:spPr>
          <a:xfrm>
            <a:off x="887219" y="2250892"/>
            <a:ext cx="5087075" cy="536005"/>
          </a:xfrm>
        </p:spPr>
        <p:txBody>
          <a:bodyPr/>
          <a:lstStyle/>
          <a:p>
            <a:r>
              <a:rPr lang="en-US" dirty="0"/>
              <a:t>YOLO</a:t>
            </a:r>
          </a:p>
        </p:txBody>
      </p:sp>
      <p:sp>
        <p:nvSpPr>
          <p:cNvPr id="13" name="Content Placeholder 3">
            <a:extLst>
              <a:ext uri="{FF2B5EF4-FFF2-40B4-BE49-F238E27FC236}">
                <a16:creationId xmlns:a16="http://schemas.microsoft.com/office/drawing/2014/main" id="{FD3E012F-22B0-49A3-0BFA-DC84DC9C2073}"/>
              </a:ext>
            </a:extLst>
          </p:cNvPr>
          <p:cNvSpPr>
            <a:spLocks noGrp="1"/>
          </p:cNvSpPr>
          <p:nvPr>
            <p:ph sz="half" idx="2"/>
          </p:nvPr>
        </p:nvSpPr>
        <p:spPr>
          <a:xfrm>
            <a:off x="581194" y="2926052"/>
            <a:ext cx="5393100" cy="2934999"/>
          </a:xfrm>
        </p:spPr>
        <p:txBody>
          <a:bodyPr>
            <a:normAutofit fontScale="92500" lnSpcReduction="20000"/>
          </a:bodyPr>
          <a:lstStyle/>
          <a:p>
            <a:r>
              <a:rPr lang="en-US" sz="1600" b="0" i="0" dirty="0">
                <a:solidFill>
                  <a:srgbClr val="060913"/>
                </a:solidFill>
                <a:effectLst/>
                <a:latin typeface="Inter"/>
              </a:rPr>
              <a:t>In addition to increased accuracy in predictions and a better Intersection over Union in</a:t>
            </a:r>
            <a:r>
              <a:rPr lang="en-US" sz="1600" b="0" i="0" u="none" strike="noStrike" dirty="0">
                <a:solidFill>
                  <a:srgbClr val="1064FE"/>
                </a:solidFill>
                <a:effectLst/>
                <a:latin typeface="Inter"/>
                <a:hlinkClick r:id="rId2"/>
              </a:rPr>
              <a:t> bounding boxes</a:t>
            </a:r>
            <a:r>
              <a:rPr lang="en-US" sz="1600" b="0" i="0" dirty="0">
                <a:solidFill>
                  <a:srgbClr val="060913"/>
                </a:solidFill>
                <a:effectLst/>
                <a:latin typeface="Inter"/>
              </a:rPr>
              <a:t> (compared to real-time object detectors), YOLO has the</a:t>
            </a:r>
            <a:r>
              <a:rPr lang="en-US" b="0" i="0" dirty="0">
                <a:solidFill>
                  <a:srgbClr val="060913"/>
                </a:solidFill>
                <a:effectLst/>
                <a:latin typeface="Inter"/>
              </a:rPr>
              <a:t> </a:t>
            </a:r>
            <a:r>
              <a:rPr lang="en-US" sz="1600" b="1" i="0" dirty="0">
                <a:solidFill>
                  <a:schemeClr val="accent2"/>
                </a:solidFill>
                <a:effectLst/>
                <a:latin typeface="Inter"/>
              </a:rPr>
              <a:t>inherent advantage of speed</a:t>
            </a:r>
            <a:r>
              <a:rPr lang="en-US" b="0" i="0" dirty="0">
                <a:solidFill>
                  <a:srgbClr val="060913"/>
                </a:solidFill>
                <a:effectLst/>
                <a:latin typeface="Inter"/>
              </a:rPr>
              <a:t>.</a:t>
            </a:r>
          </a:p>
          <a:p>
            <a:r>
              <a:rPr lang="en-US" sz="1600" b="0" i="0" dirty="0">
                <a:solidFill>
                  <a:srgbClr val="060913"/>
                </a:solidFill>
                <a:effectLst/>
                <a:latin typeface="Inter"/>
              </a:rPr>
              <a:t>YOLO is a much faster algorithm than its counterparts, running at as high as </a:t>
            </a:r>
            <a:r>
              <a:rPr lang="en-US" sz="1600" b="1" i="0" dirty="0">
                <a:solidFill>
                  <a:schemeClr val="accent2"/>
                </a:solidFill>
                <a:effectLst/>
                <a:latin typeface="Inter"/>
              </a:rPr>
              <a:t>45 FPS</a:t>
            </a:r>
            <a:r>
              <a:rPr lang="en-US" sz="1600" b="0" i="0" dirty="0">
                <a:solidFill>
                  <a:srgbClr val="060913"/>
                </a:solidFill>
                <a:effectLst/>
                <a:latin typeface="Inter"/>
              </a:rPr>
              <a:t>.</a:t>
            </a:r>
          </a:p>
          <a:p>
            <a:r>
              <a:rPr lang="en-US" sz="1600" dirty="0">
                <a:solidFill>
                  <a:srgbClr val="060913"/>
                </a:solidFill>
                <a:latin typeface="Inter"/>
              </a:rPr>
              <a:t>But lower in accuracy compared to </a:t>
            </a:r>
            <a:r>
              <a:rPr lang="en-US" sz="1600" b="1" dirty="0">
                <a:solidFill>
                  <a:schemeClr val="accent2"/>
                </a:solidFill>
                <a:latin typeface="Inter"/>
              </a:rPr>
              <a:t>FASTER-RCNN</a:t>
            </a:r>
            <a:r>
              <a:rPr lang="en-US" sz="1600" dirty="0">
                <a:solidFill>
                  <a:schemeClr val="accent2"/>
                </a:solidFill>
                <a:latin typeface="Inter"/>
              </a:rPr>
              <a:t>.</a:t>
            </a:r>
          </a:p>
          <a:p>
            <a:r>
              <a:rPr lang="en-US" sz="1600" b="0" i="0" dirty="0">
                <a:solidFill>
                  <a:srgbClr val="060913"/>
                </a:solidFill>
                <a:effectLst/>
                <a:latin typeface="Inter"/>
              </a:rPr>
              <a:t>YOLO struggles to detect and segregate </a:t>
            </a:r>
            <a:r>
              <a:rPr lang="en-US" sz="1600" b="1" i="0" dirty="0">
                <a:solidFill>
                  <a:schemeClr val="accent2"/>
                </a:solidFill>
                <a:effectLst/>
                <a:latin typeface="Inter"/>
              </a:rPr>
              <a:t>small objects </a:t>
            </a:r>
            <a:r>
              <a:rPr lang="en-US" sz="1600" b="0" i="0" dirty="0">
                <a:solidFill>
                  <a:srgbClr val="060913"/>
                </a:solidFill>
                <a:effectLst/>
                <a:latin typeface="Inter"/>
              </a:rPr>
              <a:t>in images that appear in groups, as each grid is constrained to detect only a single object. Small objects that naturally come in groups, such as a line of ants, are therefore hard for YOLO to detect and localize.</a:t>
            </a:r>
            <a:endParaRPr lang="en-US" sz="1600" dirty="0">
              <a:solidFill>
                <a:srgbClr val="060913"/>
              </a:solidFill>
              <a:latin typeface="Inter"/>
            </a:endParaRPr>
          </a:p>
          <a:p>
            <a:endParaRPr lang="en-US" sz="1600" dirty="0"/>
          </a:p>
        </p:txBody>
      </p:sp>
      <p:sp>
        <p:nvSpPr>
          <p:cNvPr id="15" name="Text Placeholder 4">
            <a:extLst>
              <a:ext uri="{FF2B5EF4-FFF2-40B4-BE49-F238E27FC236}">
                <a16:creationId xmlns:a16="http://schemas.microsoft.com/office/drawing/2014/main" id="{2F3DC14B-A5DA-6C62-7639-1BDCEC391558}"/>
              </a:ext>
            </a:extLst>
          </p:cNvPr>
          <p:cNvSpPr>
            <a:spLocks noGrp="1"/>
          </p:cNvSpPr>
          <p:nvPr>
            <p:ph type="body" sz="quarter" idx="3"/>
          </p:nvPr>
        </p:nvSpPr>
        <p:spPr>
          <a:xfrm>
            <a:off x="6523735" y="2250892"/>
            <a:ext cx="5087073" cy="553373"/>
          </a:xfrm>
        </p:spPr>
        <p:txBody>
          <a:bodyPr/>
          <a:lstStyle/>
          <a:p>
            <a:r>
              <a:rPr lang="en-US" dirty="0"/>
              <a:t>FASTER RCNN</a:t>
            </a:r>
          </a:p>
        </p:txBody>
      </p:sp>
      <p:sp>
        <p:nvSpPr>
          <p:cNvPr id="17" name="Content Placeholder 5">
            <a:extLst>
              <a:ext uri="{FF2B5EF4-FFF2-40B4-BE49-F238E27FC236}">
                <a16:creationId xmlns:a16="http://schemas.microsoft.com/office/drawing/2014/main" id="{F8846DB5-1E76-14DE-33CA-1ACAF90A8FED}"/>
              </a:ext>
            </a:extLst>
          </p:cNvPr>
          <p:cNvSpPr>
            <a:spLocks noGrp="1"/>
          </p:cNvSpPr>
          <p:nvPr>
            <p:ph sz="quarter" idx="4"/>
          </p:nvPr>
        </p:nvSpPr>
        <p:spPr>
          <a:xfrm>
            <a:off x="6217709" y="2926052"/>
            <a:ext cx="5393100" cy="2934999"/>
          </a:xfrm>
        </p:spPr>
        <p:txBody>
          <a:bodyPr>
            <a:normAutofit fontScale="92500" lnSpcReduction="20000"/>
          </a:bodyPr>
          <a:lstStyle/>
          <a:p>
            <a:r>
              <a:rPr lang="en-US" dirty="0"/>
              <a:t>Is much slower than Yolo as: </a:t>
            </a:r>
            <a:r>
              <a:rPr lang="en-US" sz="1700" dirty="0"/>
              <a:t>it </a:t>
            </a:r>
            <a:r>
              <a:rPr lang="en-US" sz="1700" b="0" i="0" dirty="0">
                <a:solidFill>
                  <a:srgbClr val="060913"/>
                </a:solidFill>
                <a:effectLst/>
                <a:latin typeface="Inter"/>
              </a:rPr>
              <a:t>works by detecting possible regions of interest using the Region Proposal Network and then perform recognition on those regions separately, </a:t>
            </a:r>
            <a:r>
              <a:rPr lang="en-US" sz="1700" b="1" i="0" dirty="0">
                <a:solidFill>
                  <a:schemeClr val="accent2"/>
                </a:solidFill>
                <a:effectLst/>
                <a:latin typeface="Inter"/>
              </a:rPr>
              <a:t>YOLO</a:t>
            </a:r>
            <a:r>
              <a:rPr lang="en-US" sz="1700" b="0" i="0" dirty="0">
                <a:solidFill>
                  <a:srgbClr val="060913"/>
                </a:solidFill>
                <a:effectLst/>
                <a:latin typeface="Inter"/>
              </a:rPr>
              <a:t> performs all of its predictions with the help of a single fully connected </a:t>
            </a:r>
            <a:r>
              <a:rPr lang="en-US" sz="1700" b="0" i="0" dirty="0" err="1">
                <a:solidFill>
                  <a:srgbClr val="060913"/>
                </a:solidFill>
                <a:effectLst/>
                <a:latin typeface="Inter"/>
              </a:rPr>
              <a:t>layer,it</a:t>
            </a:r>
            <a:r>
              <a:rPr lang="en-US" sz="1700" b="0" i="0" dirty="0">
                <a:solidFill>
                  <a:srgbClr val="060913"/>
                </a:solidFill>
                <a:effectLst/>
                <a:latin typeface="Inter"/>
              </a:rPr>
              <a:t> performs multiple iterations for the same image, while YOLO gets away with a single iteration</a:t>
            </a:r>
            <a:r>
              <a:rPr lang="en-US" b="0" i="0" dirty="0">
                <a:solidFill>
                  <a:srgbClr val="060913"/>
                </a:solidFill>
                <a:effectLst/>
                <a:latin typeface="Inter"/>
              </a:rPr>
              <a:t>.</a:t>
            </a:r>
          </a:p>
          <a:p>
            <a:r>
              <a:rPr lang="en-US" dirty="0">
                <a:solidFill>
                  <a:schemeClr val="accent2"/>
                </a:solidFill>
                <a:latin typeface="Inter"/>
              </a:rPr>
              <a:t>Higher in accuracy</a:t>
            </a:r>
            <a:r>
              <a:rPr lang="en-US" dirty="0">
                <a:solidFill>
                  <a:srgbClr val="060913"/>
                </a:solidFill>
                <a:latin typeface="Inter"/>
              </a:rPr>
              <a:t> than yolo a lot among various object’s sizes</a:t>
            </a:r>
          </a:p>
          <a:p>
            <a:r>
              <a:rPr lang="en-US" dirty="0">
                <a:solidFill>
                  <a:srgbClr val="060913"/>
                </a:solidFill>
                <a:latin typeface="Inter"/>
              </a:rPr>
              <a:t>Deals better with </a:t>
            </a:r>
            <a:r>
              <a:rPr lang="en-US" b="1" dirty="0">
                <a:solidFill>
                  <a:schemeClr val="accent2"/>
                </a:solidFill>
                <a:latin typeface="Inter"/>
              </a:rPr>
              <a:t>higher accuracy than yolo </a:t>
            </a:r>
            <a:r>
              <a:rPr lang="en-US" dirty="0">
                <a:solidFill>
                  <a:srgbClr val="060913"/>
                </a:solidFill>
                <a:latin typeface="Inter"/>
              </a:rPr>
              <a:t>in small object detection </a:t>
            </a:r>
            <a:endParaRPr lang="en-US" dirty="0"/>
          </a:p>
        </p:txBody>
      </p:sp>
    </p:spTree>
    <p:extLst>
      <p:ext uri="{BB962C8B-B14F-4D97-AF65-F5344CB8AC3E}">
        <p14:creationId xmlns:p14="http://schemas.microsoft.com/office/powerpoint/2010/main" val="106603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4D7F70-65EB-442C-BE78-711FE9C8708D}"/>
              </a:ext>
            </a:extLst>
          </p:cNvPr>
          <p:cNvSpPr>
            <a:spLocks noGrp="1"/>
          </p:cNvSpPr>
          <p:nvPr>
            <p:ph type="title"/>
          </p:nvPr>
        </p:nvSpPr>
        <p:spPr/>
        <p:txBody>
          <a:bodyPr/>
          <a:lstStyle/>
          <a:p>
            <a:r>
              <a:rPr lang="en-US" dirty="0"/>
              <a:t>Helping graphs in comparison</a:t>
            </a:r>
          </a:p>
        </p:txBody>
      </p:sp>
      <p:sp>
        <p:nvSpPr>
          <p:cNvPr id="9" name="TextBox 8">
            <a:extLst>
              <a:ext uri="{FF2B5EF4-FFF2-40B4-BE49-F238E27FC236}">
                <a16:creationId xmlns:a16="http://schemas.microsoft.com/office/drawing/2014/main" id="{447909CB-4185-4EB0-B320-ACD3673EEC8C}"/>
              </a:ext>
            </a:extLst>
          </p:cNvPr>
          <p:cNvSpPr txBox="1"/>
          <p:nvPr/>
        </p:nvSpPr>
        <p:spPr>
          <a:xfrm>
            <a:off x="419100" y="1990725"/>
            <a:ext cx="10953749" cy="64633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accent2"/>
                </a:solidFill>
              </a:rPr>
              <a:t>Fig(1)</a:t>
            </a:r>
          </a:p>
          <a:p>
            <a:pPr marL="285750" indent="-285750">
              <a:buFont typeface="Wingdings" panose="05000000000000000000" pitchFamily="2" charset="2"/>
              <a:buChar char="q"/>
            </a:pPr>
            <a:r>
              <a:rPr lang="en-US" dirty="0"/>
              <a:t>RCNN  Vs. Fast RCNN Vs. Faster RCNN in speed.</a:t>
            </a:r>
          </a:p>
        </p:txBody>
      </p:sp>
      <p:pic>
        <p:nvPicPr>
          <p:cNvPr id="10" name="Picture 9">
            <a:extLst>
              <a:ext uri="{FF2B5EF4-FFF2-40B4-BE49-F238E27FC236}">
                <a16:creationId xmlns:a16="http://schemas.microsoft.com/office/drawing/2014/main" id="{DF38363F-653F-41D6-8EE5-F5C185D13BAB}"/>
              </a:ext>
            </a:extLst>
          </p:cNvPr>
          <p:cNvPicPr>
            <a:picLocks noChangeAspect="1"/>
          </p:cNvPicPr>
          <p:nvPr/>
        </p:nvPicPr>
        <p:blipFill>
          <a:blip r:embed="rId2"/>
          <a:stretch>
            <a:fillRect/>
          </a:stretch>
        </p:blipFill>
        <p:spPr>
          <a:xfrm>
            <a:off x="5895974" y="1990725"/>
            <a:ext cx="5172075" cy="1030375"/>
          </a:xfrm>
          <a:prstGeom prst="rect">
            <a:avLst/>
          </a:prstGeom>
        </p:spPr>
      </p:pic>
      <p:sp>
        <p:nvSpPr>
          <p:cNvPr id="12" name="TextBox 11">
            <a:extLst>
              <a:ext uri="{FF2B5EF4-FFF2-40B4-BE49-F238E27FC236}">
                <a16:creationId xmlns:a16="http://schemas.microsoft.com/office/drawing/2014/main" id="{6D8A6005-9157-4F0A-81E8-29BF9574EE20}"/>
              </a:ext>
            </a:extLst>
          </p:cNvPr>
          <p:cNvSpPr txBox="1"/>
          <p:nvPr/>
        </p:nvSpPr>
        <p:spPr>
          <a:xfrm>
            <a:off x="284085" y="3429001"/>
            <a:ext cx="2335289" cy="116955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accent2"/>
                </a:solidFill>
              </a:rPr>
              <a:t>Fig(2):</a:t>
            </a:r>
          </a:p>
          <a:p>
            <a:r>
              <a:rPr lang="en-US" b="1" dirty="0">
                <a:solidFill>
                  <a:schemeClr val="accent2"/>
                </a:solidFill>
              </a:rPr>
              <a:t>Accuracy Vs Speed</a:t>
            </a:r>
          </a:p>
          <a:p>
            <a:endParaRPr lang="en-US" sz="1600" dirty="0">
              <a:solidFill>
                <a:schemeClr val="accent2"/>
              </a:solidFill>
            </a:endParaRPr>
          </a:p>
          <a:p>
            <a:endParaRPr lang="en-US" b="1" dirty="0">
              <a:solidFill>
                <a:schemeClr val="accent2"/>
              </a:solidFill>
            </a:endParaRPr>
          </a:p>
        </p:txBody>
      </p:sp>
      <p:pic>
        <p:nvPicPr>
          <p:cNvPr id="13" name="Picture 12">
            <a:extLst>
              <a:ext uri="{FF2B5EF4-FFF2-40B4-BE49-F238E27FC236}">
                <a16:creationId xmlns:a16="http://schemas.microsoft.com/office/drawing/2014/main" id="{5C565918-8D4E-4F5C-8BF8-6FB965FCF152}"/>
              </a:ext>
            </a:extLst>
          </p:cNvPr>
          <p:cNvPicPr>
            <a:picLocks noChangeAspect="1"/>
          </p:cNvPicPr>
          <p:nvPr/>
        </p:nvPicPr>
        <p:blipFill rotWithShape="1">
          <a:blip r:embed="rId3"/>
          <a:srcRect r="356" b="9137"/>
          <a:stretch/>
        </p:blipFill>
        <p:spPr>
          <a:xfrm>
            <a:off x="4103325" y="3009902"/>
            <a:ext cx="7502185" cy="3848098"/>
          </a:xfrm>
          <a:prstGeom prst="rect">
            <a:avLst/>
          </a:prstGeom>
        </p:spPr>
      </p:pic>
      <p:sp>
        <p:nvSpPr>
          <p:cNvPr id="14" name="TextBox 13">
            <a:extLst>
              <a:ext uri="{FF2B5EF4-FFF2-40B4-BE49-F238E27FC236}">
                <a16:creationId xmlns:a16="http://schemas.microsoft.com/office/drawing/2014/main" id="{DA5E5CA6-EB05-42D3-9AEE-3F1FE75C4227}"/>
              </a:ext>
            </a:extLst>
          </p:cNvPr>
          <p:cNvSpPr txBox="1"/>
          <p:nvPr/>
        </p:nvSpPr>
        <p:spPr>
          <a:xfrm>
            <a:off x="180976" y="4371233"/>
            <a:ext cx="421957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From fig(2): we can conclude that there’s a tradeoff between accuracy &amp; model speed.</a:t>
            </a:r>
          </a:p>
          <a:p>
            <a:r>
              <a:rPr lang="en-US" dirty="0"/>
              <a:t>So, which is better depends on your own project target. </a:t>
            </a:r>
          </a:p>
        </p:txBody>
      </p:sp>
    </p:spTree>
    <p:extLst>
      <p:ext uri="{BB962C8B-B14F-4D97-AF65-F5344CB8AC3E}">
        <p14:creationId xmlns:p14="http://schemas.microsoft.com/office/powerpoint/2010/main" val="2195720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B451F0-4252-439D-880A-E40137B85B4C}"/>
              </a:ext>
            </a:extLst>
          </p:cNvPr>
          <p:cNvSpPr txBox="1"/>
          <p:nvPr/>
        </p:nvSpPr>
        <p:spPr>
          <a:xfrm>
            <a:off x="419100" y="695324"/>
            <a:ext cx="5543550" cy="92333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accent2"/>
                </a:solidFill>
              </a:rPr>
              <a:t>Fig(3)</a:t>
            </a:r>
          </a:p>
          <a:p>
            <a:r>
              <a:rPr lang="en-US" dirty="0"/>
              <a:t>Accuracy of (</a:t>
            </a:r>
            <a:r>
              <a:rPr lang="en-US" sz="1600" b="0" i="1" dirty="0">
                <a:solidFill>
                  <a:srgbClr val="000000"/>
                </a:solidFill>
                <a:effectLst/>
                <a:latin typeface="Roboto" panose="02000000000000000000" pitchFamily="2" charset="0"/>
              </a:rPr>
              <a:t>YOLO vs SSD vs Faster-RCNN for various sizes</a:t>
            </a:r>
            <a:r>
              <a:rPr lang="en-US" dirty="0"/>
              <a:t>).</a:t>
            </a:r>
          </a:p>
        </p:txBody>
      </p:sp>
      <p:pic>
        <p:nvPicPr>
          <p:cNvPr id="5" name="Picture 4">
            <a:extLst>
              <a:ext uri="{FF2B5EF4-FFF2-40B4-BE49-F238E27FC236}">
                <a16:creationId xmlns:a16="http://schemas.microsoft.com/office/drawing/2014/main" id="{5A129F32-0B60-4202-8CA0-AAA2D13248CE}"/>
              </a:ext>
            </a:extLst>
          </p:cNvPr>
          <p:cNvPicPr>
            <a:picLocks noChangeAspect="1"/>
          </p:cNvPicPr>
          <p:nvPr/>
        </p:nvPicPr>
        <p:blipFill>
          <a:blip r:embed="rId2"/>
          <a:stretch>
            <a:fillRect/>
          </a:stretch>
        </p:blipFill>
        <p:spPr>
          <a:xfrm>
            <a:off x="419100" y="2009776"/>
            <a:ext cx="6915150" cy="4152900"/>
          </a:xfrm>
          <a:prstGeom prst="rect">
            <a:avLst/>
          </a:prstGeom>
        </p:spPr>
      </p:pic>
      <p:sp>
        <p:nvSpPr>
          <p:cNvPr id="6" name="TextBox 5">
            <a:extLst>
              <a:ext uri="{FF2B5EF4-FFF2-40B4-BE49-F238E27FC236}">
                <a16:creationId xmlns:a16="http://schemas.microsoft.com/office/drawing/2014/main" id="{365855A4-E8E2-47D8-9C21-A48DC1B1647A}"/>
              </a:ext>
            </a:extLst>
          </p:cNvPr>
          <p:cNvSpPr txBox="1"/>
          <p:nvPr/>
        </p:nvSpPr>
        <p:spPr>
          <a:xfrm>
            <a:off x="7457244" y="2295524"/>
            <a:ext cx="463414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Conclusion: from fig(3) we can conclude that,</a:t>
            </a:r>
          </a:p>
          <a:p>
            <a:r>
              <a:rPr lang="en-US" dirty="0"/>
              <a:t>  1- Yolo has a very </a:t>
            </a:r>
            <a:r>
              <a:rPr lang="en-US" b="1" dirty="0">
                <a:solidFill>
                  <a:schemeClr val="accent2"/>
                </a:solidFill>
              </a:rPr>
              <a:t>bad accuracy </a:t>
            </a:r>
            <a:r>
              <a:rPr lang="en-US" dirty="0"/>
              <a:t>while dealing with small objects, any else model is better.</a:t>
            </a:r>
          </a:p>
          <a:p>
            <a:endParaRPr lang="en-US" dirty="0"/>
          </a:p>
          <a:p>
            <a:r>
              <a:rPr lang="en-US" dirty="0"/>
              <a:t>   2-the accuracy of the model has </a:t>
            </a:r>
            <a:r>
              <a:rPr lang="en-US" b="1" dirty="0">
                <a:solidFill>
                  <a:schemeClr val="accent2"/>
                </a:solidFill>
              </a:rPr>
              <a:t>a direct relation</a:t>
            </a:r>
            <a:r>
              <a:rPr lang="en-US" dirty="0"/>
              <a:t> with the size of the detected object.</a:t>
            </a:r>
          </a:p>
        </p:txBody>
      </p:sp>
    </p:spTree>
    <p:extLst>
      <p:ext uri="{BB962C8B-B14F-4D97-AF65-F5344CB8AC3E}">
        <p14:creationId xmlns:p14="http://schemas.microsoft.com/office/powerpoint/2010/main" val="3907949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9315-5836-41E3-95BC-658412BCE400}"/>
              </a:ext>
            </a:extLst>
          </p:cNvPr>
          <p:cNvSpPr>
            <a:spLocks noGrp="1"/>
          </p:cNvSpPr>
          <p:nvPr>
            <p:ph type="title"/>
          </p:nvPr>
        </p:nvSpPr>
        <p:spPr/>
        <p:txBody>
          <a:bodyPr/>
          <a:lstStyle/>
          <a:p>
            <a:r>
              <a:rPr lang="en-US"/>
              <a:t>Vision </a:t>
            </a:r>
            <a:r>
              <a:rPr lang="en-US" dirty="0"/>
              <a:t>transformers (vit)</a:t>
            </a:r>
          </a:p>
        </p:txBody>
      </p:sp>
      <p:sp>
        <p:nvSpPr>
          <p:cNvPr id="3" name="TextBox 2">
            <a:extLst>
              <a:ext uri="{FF2B5EF4-FFF2-40B4-BE49-F238E27FC236}">
                <a16:creationId xmlns:a16="http://schemas.microsoft.com/office/drawing/2014/main" id="{AD783AF8-8246-4454-9260-1D824D3872AF}"/>
              </a:ext>
            </a:extLst>
          </p:cNvPr>
          <p:cNvSpPr txBox="1"/>
          <p:nvPr/>
        </p:nvSpPr>
        <p:spPr>
          <a:xfrm>
            <a:off x="447675" y="2038350"/>
            <a:ext cx="1129665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Vit is a solution for image classification , which beats the accuracy of CNNS &amp; </a:t>
            </a:r>
            <a:r>
              <a:rPr lang="en-US" sz="1600" dirty="0" err="1"/>
              <a:t>ResNet</a:t>
            </a:r>
            <a:r>
              <a:rPr lang="en-US" sz="1600" dirty="0"/>
              <a:t> if the pretrained </a:t>
            </a:r>
            <a:r>
              <a:rPr lang="en-US" sz="1600" b="1" dirty="0">
                <a:solidFill>
                  <a:schemeClr val="accent2"/>
                </a:solidFill>
              </a:rPr>
              <a:t>dataset is sufficiently large.</a:t>
            </a:r>
          </a:p>
          <a:p>
            <a:pPr marL="285750" indent="-285750">
              <a:buFont typeface="Arial" panose="020B0604020202020204" pitchFamily="34" charset="0"/>
              <a:buChar char="•"/>
            </a:pPr>
            <a:r>
              <a:rPr lang="en-US" sz="1600" dirty="0"/>
              <a:t>it might reach 4 times better accuracy than CNN, if the pretrained dataset is enormously large.</a:t>
            </a:r>
          </a:p>
          <a:p>
            <a:pPr marL="285750" indent="-285750">
              <a:buFont typeface="Arial" panose="020B0604020202020204" pitchFamily="34" charset="0"/>
              <a:buChar char="•"/>
            </a:pPr>
            <a:endParaRPr lang="en-US" sz="1600" b="1" dirty="0"/>
          </a:p>
        </p:txBody>
      </p:sp>
      <p:pic>
        <p:nvPicPr>
          <p:cNvPr id="5" name="Picture 4">
            <a:extLst>
              <a:ext uri="{FF2B5EF4-FFF2-40B4-BE49-F238E27FC236}">
                <a16:creationId xmlns:a16="http://schemas.microsoft.com/office/drawing/2014/main" id="{605E25AE-B593-4753-8344-C24CB031AC9C}"/>
              </a:ext>
            </a:extLst>
          </p:cNvPr>
          <p:cNvPicPr>
            <a:picLocks noChangeAspect="1"/>
          </p:cNvPicPr>
          <p:nvPr/>
        </p:nvPicPr>
        <p:blipFill>
          <a:blip r:embed="rId2"/>
          <a:stretch>
            <a:fillRect/>
          </a:stretch>
        </p:blipFill>
        <p:spPr>
          <a:xfrm>
            <a:off x="793367" y="2894803"/>
            <a:ext cx="8226808" cy="1543847"/>
          </a:xfrm>
          <a:prstGeom prst="rect">
            <a:avLst/>
          </a:prstGeom>
        </p:spPr>
      </p:pic>
      <p:sp>
        <p:nvSpPr>
          <p:cNvPr id="6" name="TextBox 5">
            <a:extLst>
              <a:ext uri="{FF2B5EF4-FFF2-40B4-BE49-F238E27FC236}">
                <a16:creationId xmlns:a16="http://schemas.microsoft.com/office/drawing/2014/main" id="{0868F89D-CBF0-4B23-933B-FA7C42BAD9D3}"/>
              </a:ext>
            </a:extLst>
          </p:cNvPr>
          <p:cNvSpPr txBox="1"/>
          <p:nvPr/>
        </p:nvSpPr>
        <p:spPr>
          <a:xfrm>
            <a:off x="575894" y="4829175"/>
            <a:ext cx="8101381" cy="1231106"/>
          </a:xfrm>
          <a:prstGeom prst="rect">
            <a:avLst/>
          </a:prstGeom>
          <a:noFill/>
        </p:spPr>
        <p:txBody>
          <a:bodyPr wrap="square" rtlCol="0">
            <a:spAutoFit/>
          </a:bodyPr>
          <a:lstStyle/>
          <a:p>
            <a:r>
              <a:rPr lang="en-US" dirty="0"/>
              <a:t>As we can figure ,in the upper figure that vit is a very powerful solution for image classification with high accuracy totally depends on the size of pretrained dataset &amp; has a direct relationship if you want more accuracy increase the pretrained dataset size, till it becomes </a:t>
            </a:r>
            <a:r>
              <a:rPr lang="en-US" sz="2000" b="1" dirty="0">
                <a:solidFill>
                  <a:schemeClr val="accent1">
                    <a:lumMod val="60000"/>
                    <a:lumOff val="40000"/>
                  </a:schemeClr>
                </a:solidFill>
              </a:rPr>
              <a:t>unbeatable</a:t>
            </a:r>
            <a:r>
              <a:rPr lang="ar-EG" sz="2000" b="1" dirty="0">
                <a:solidFill>
                  <a:schemeClr val="accent1">
                    <a:lumMod val="60000"/>
                    <a:lumOff val="40000"/>
                  </a:schemeClr>
                </a:solidFill>
              </a:rPr>
              <a:t>!!!!!!!!</a:t>
            </a:r>
            <a:endParaRPr lang="en-US" dirty="0"/>
          </a:p>
        </p:txBody>
      </p:sp>
    </p:spTree>
    <p:extLst>
      <p:ext uri="{BB962C8B-B14F-4D97-AF65-F5344CB8AC3E}">
        <p14:creationId xmlns:p14="http://schemas.microsoft.com/office/powerpoint/2010/main" val="302305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1A6D44-E7AE-44E1-9C3B-1B70B83BB8D9}"/>
                  </a:ext>
                </a:extLst>
              </p:cNvPr>
              <p:cNvSpPr txBox="1"/>
              <p:nvPr/>
            </p:nvSpPr>
            <p:spPr>
              <a:xfrm>
                <a:off x="609600" y="828676"/>
                <a:ext cx="3838113" cy="2739211"/>
              </a:xfrm>
              <a:prstGeom prst="rect">
                <a:avLst/>
              </a:prstGeom>
              <a:noFill/>
            </p:spPr>
            <p:txBody>
              <a:bodyPr wrap="square" rtlCol="0">
                <a:spAutoFit/>
              </a:bodyPr>
              <a:lstStyle/>
              <a:p>
                <a:r>
                  <a:rPr lang="en-US" b="1" dirty="0">
                    <a:solidFill>
                      <a:schemeClr val="accent1">
                        <a:lumMod val="60000"/>
                        <a:lumOff val="40000"/>
                      </a:schemeClr>
                    </a:solidFill>
                  </a:rPr>
                  <a:t>It’s algorithm:</a:t>
                </a:r>
              </a:p>
              <a:p>
                <a:r>
                  <a:rPr lang="en-US" sz="1400" dirty="0"/>
                  <a:t>1-split the image into patches.</a:t>
                </a:r>
              </a:p>
              <a:p>
                <a:endParaRPr lang="en-US" sz="1400" dirty="0"/>
              </a:p>
              <a:p>
                <a:r>
                  <a:rPr lang="en-US" sz="1400" dirty="0"/>
                  <a:t>2-vectorize the patches into vectors.</a:t>
                </a:r>
              </a:p>
              <a:p>
                <a:endParaRPr lang="en-US" sz="1400" dirty="0"/>
              </a:p>
              <a:p>
                <a:r>
                  <a:rPr lang="en-US" sz="1400" dirty="0"/>
                  <a:t>3-add a positional encode to the vectors in the transformer encoder network.</a:t>
                </a:r>
              </a:p>
              <a:p>
                <a:endParaRPr lang="en-US" sz="1400" dirty="0"/>
              </a:p>
              <a:p>
                <a:r>
                  <a:rPr lang="en-US" sz="1400" dirty="0"/>
                  <a:t>4-subject the output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0</m:t>
                        </m:r>
                      </m:sub>
                    </m:sSub>
                  </m:oMath>
                </a14:m>
                <a:r>
                  <a:rPr lang="en-US" sz="1400" dirty="0"/>
                  <a:t> to </a:t>
                </a:r>
                <a:r>
                  <a:rPr lang="en-US" sz="1400" dirty="0" err="1"/>
                  <a:t>softmax</a:t>
                </a:r>
                <a:r>
                  <a:rPr lang="en-US" sz="1400" dirty="0"/>
                  <a:t> classifier</a:t>
                </a:r>
              </a:p>
              <a:p>
                <a:endParaRPr lang="en-US" sz="1400" dirty="0"/>
              </a:p>
              <a:p>
                <a:r>
                  <a:rPr lang="en-US" sz="1400" dirty="0"/>
                  <a:t>5- the classifier produce a vector P which it gives detected class values.</a:t>
                </a:r>
              </a:p>
            </p:txBody>
          </p:sp>
        </mc:Choice>
        <mc:Fallback xmlns="">
          <p:sp>
            <p:nvSpPr>
              <p:cNvPr id="3" name="TextBox 2">
                <a:extLst>
                  <a:ext uri="{FF2B5EF4-FFF2-40B4-BE49-F238E27FC236}">
                    <a16:creationId xmlns:a16="http://schemas.microsoft.com/office/drawing/2014/main" id="{2D1A6D44-E7AE-44E1-9C3B-1B70B83BB8D9}"/>
                  </a:ext>
                </a:extLst>
              </p:cNvPr>
              <p:cNvSpPr txBox="1">
                <a:spLocks noRot="1" noChangeAspect="1" noMove="1" noResize="1" noEditPoints="1" noAdjustHandles="1" noChangeArrowheads="1" noChangeShapeType="1" noTextEdit="1"/>
              </p:cNvSpPr>
              <p:nvPr/>
            </p:nvSpPr>
            <p:spPr>
              <a:xfrm>
                <a:off x="609600" y="828676"/>
                <a:ext cx="3838113" cy="2739211"/>
              </a:xfrm>
              <a:prstGeom prst="rect">
                <a:avLst/>
              </a:prstGeom>
              <a:blipFill>
                <a:blip r:embed="rId2"/>
                <a:stretch>
                  <a:fillRect l="-1270" t="-1336" b="-133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48A5E3-70BF-4F04-8ADE-1E1CC0FF4093}"/>
              </a:ext>
            </a:extLst>
          </p:cNvPr>
          <p:cNvPicPr>
            <a:picLocks noChangeAspect="1"/>
          </p:cNvPicPr>
          <p:nvPr/>
        </p:nvPicPr>
        <p:blipFill>
          <a:blip r:embed="rId3"/>
          <a:stretch>
            <a:fillRect/>
          </a:stretch>
        </p:blipFill>
        <p:spPr>
          <a:xfrm>
            <a:off x="4793942" y="720112"/>
            <a:ext cx="7154061" cy="4618786"/>
          </a:xfrm>
          <a:prstGeom prst="rect">
            <a:avLst/>
          </a:prstGeom>
        </p:spPr>
      </p:pic>
      <p:cxnSp>
        <p:nvCxnSpPr>
          <p:cNvPr id="7" name="Straight Arrow Connector 6">
            <a:extLst>
              <a:ext uri="{FF2B5EF4-FFF2-40B4-BE49-F238E27FC236}">
                <a16:creationId xmlns:a16="http://schemas.microsoft.com/office/drawing/2014/main" id="{1B9AB4BB-4FC3-413E-8B53-7CEBA1467B50}"/>
              </a:ext>
            </a:extLst>
          </p:cNvPr>
          <p:cNvCxnSpPr/>
          <p:nvPr/>
        </p:nvCxnSpPr>
        <p:spPr>
          <a:xfrm>
            <a:off x="3338004" y="1704513"/>
            <a:ext cx="3275860" cy="324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7337C6-086C-42B3-9BC4-4B144C0D5F54}"/>
              </a:ext>
            </a:extLst>
          </p:cNvPr>
          <p:cNvCxnSpPr/>
          <p:nvPr/>
        </p:nvCxnSpPr>
        <p:spPr>
          <a:xfrm>
            <a:off x="4083728" y="2198281"/>
            <a:ext cx="1083076" cy="30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F8B568A-8E57-4D9B-9FD3-192EAA264F07}"/>
              </a:ext>
            </a:extLst>
          </p:cNvPr>
          <p:cNvCxnSpPr/>
          <p:nvPr/>
        </p:nvCxnSpPr>
        <p:spPr>
          <a:xfrm flipV="1">
            <a:off x="3852909" y="1704513"/>
            <a:ext cx="1731145" cy="110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D8D4B37-4C9A-4174-AF14-D528A860ED33}"/>
              </a:ext>
            </a:extLst>
          </p:cNvPr>
          <p:cNvCxnSpPr/>
          <p:nvPr/>
        </p:nvCxnSpPr>
        <p:spPr>
          <a:xfrm flipV="1">
            <a:off x="4172505" y="1775534"/>
            <a:ext cx="4198467" cy="143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FC75EA5-DFBF-447A-9F95-ACB2235617DC}"/>
              </a:ext>
            </a:extLst>
          </p:cNvPr>
          <p:cNvSpPr txBox="1"/>
          <p:nvPr/>
        </p:nvSpPr>
        <p:spPr>
          <a:xfrm>
            <a:off x="435006" y="5190599"/>
            <a:ext cx="4731798" cy="1754326"/>
          </a:xfrm>
          <a:prstGeom prst="rect">
            <a:avLst/>
          </a:prstGeom>
          <a:noFill/>
        </p:spPr>
        <p:txBody>
          <a:bodyPr wrap="square" rtlCol="0">
            <a:spAutoFit/>
          </a:bodyPr>
          <a:lstStyle/>
          <a:p>
            <a:r>
              <a:rPr lang="en-US" dirty="0">
                <a:solidFill>
                  <a:schemeClr val="accent1">
                    <a:lumMod val="60000"/>
                    <a:lumOff val="40000"/>
                  </a:schemeClr>
                </a:solidFill>
              </a:rPr>
              <a:t>As to enhance our YOLO-algorithm :</a:t>
            </a:r>
          </a:p>
          <a:p>
            <a:r>
              <a:rPr lang="en-US" dirty="0"/>
              <a:t>The scientist did  </a:t>
            </a:r>
            <a:r>
              <a:rPr lang="en-US" b="1" dirty="0">
                <a:solidFill>
                  <a:srgbClr val="7030A0"/>
                </a:solidFill>
              </a:rPr>
              <a:t>VIT-YOLO: transformer-based</a:t>
            </a:r>
            <a:endParaRPr lang="en-US" dirty="0"/>
          </a:p>
          <a:p>
            <a:r>
              <a:rPr lang="en-US" dirty="0"/>
              <a:t>Yolo for object detection.</a:t>
            </a:r>
          </a:p>
          <a:p>
            <a:r>
              <a:rPr lang="en-US" dirty="0"/>
              <a:t>Using the VIT solution rather than </a:t>
            </a:r>
            <a:r>
              <a:rPr lang="en-US" dirty="0" err="1"/>
              <a:t>th</a:t>
            </a:r>
            <a:r>
              <a:rPr lang="en-US" dirty="0"/>
              <a:t> CNNs for better accuracy &amp; higher speed detection.</a:t>
            </a:r>
          </a:p>
        </p:txBody>
      </p:sp>
    </p:spTree>
    <p:extLst>
      <p:ext uri="{BB962C8B-B14F-4D97-AF65-F5344CB8AC3E}">
        <p14:creationId xmlns:p14="http://schemas.microsoft.com/office/powerpoint/2010/main" val="63213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858A35-1629-110D-659E-312CF43BBC36}"/>
              </a:ext>
            </a:extLst>
          </p:cNvPr>
          <p:cNvSpPr>
            <a:spLocks noGrp="1"/>
          </p:cNvSpPr>
          <p:nvPr>
            <p:ph type="title"/>
          </p:nvPr>
        </p:nvSpPr>
        <p:spPr>
          <a:xfrm>
            <a:off x="581192" y="702156"/>
            <a:ext cx="11029616" cy="1013800"/>
          </a:xfrm>
        </p:spPr>
        <p:txBody>
          <a:bodyPr/>
          <a:lstStyle/>
          <a:p>
            <a:r>
              <a:rPr lang="en-US" dirty="0"/>
              <a:t>Table of topic contents:</a:t>
            </a:r>
          </a:p>
        </p:txBody>
      </p:sp>
      <p:sp>
        <p:nvSpPr>
          <p:cNvPr id="5" name="TextBox 4">
            <a:extLst>
              <a:ext uri="{FF2B5EF4-FFF2-40B4-BE49-F238E27FC236}">
                <a16:creationId xmlns:a16="http://schemas.microsoft.com/office/drawing/2014/main" id="{5C5B1DAA-B795-4665-9A99-23BBB8C5AFAA}"/>
              </a:ext>
            </a:extLst>
          </p:cNvPr>
          <p:cNvSpPr txBox="1"/>
          <p:nvPr/>
        </p:nvSpPr>
        <p:spPr>
          <a:xfrm>
            <a:off x="816746" y="2228296"/>
            <a:ext cx="982758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Object detection &amp; it’s two types overview .</a:t>
            </a:r>
          </a:p>
          <a:p>
            <a:endParaRPr lang="en-US" dirty="0"/>
          </a:p>
          <a:p>
            <a:pPr marL="285750" indent="-285750">
              <a:buFont typeface="Wingdings" panose="05000000000000000000" pitchFamily="2" charset="2"/>
              <a:buChar char="Ø"/>
            </a:pPr>
            <a:r>
              <a:rPr lang="en-US" dirty="0"/>
              <a:t>YOLO-algorithm full description.</a:t>
            </a:r>
          </a:p>
          <a:p>
            <a:endParaRPr lang="en-US" dirty="0"/>
          </a:p>
          <a:p>
            <a:pPr marL="285750" indent="-285750">
              <a:buFont typeface="Wingdings" panose="05000000000000000000" pitchFamily="2" charset="2"/>
              <a:buChar char="Ø"/>
            </a:pPr>
            <a:r>
              <a:rPr lang="en-US" dirty="0"/>
              <a:t>R-CNN &amp; Fast-RCNN &amp; Faster-RCNN full description and comparison.</a:t>
            </a:r>
          </a:p>
          <a:p>
            <a:endParaRPr lang="en-US" dirty="0"/>
          </a:p>
          <a:p>
            <a:pPr marL="285750" indent="-285750">
              <a:buFont typeface="Wingdings" panose="05000000000000000000" pitchFamily="2" charset="2"/>
              <a:buChar char="Ø"/>
            </a:pPr>
            <a:r>
              <a:rPr lang="en-US" dirty="0"/>
              <a:t>YOLO detector Vs others comparison.</a:t>
            </a:r>
          </a:p>
          <a:p>
            <a:endParaRPr lang="en-US" dirty="0"/>
          </a:p>
          <a:p>
            <a:pPr marL="285750" indent="-285750">
              <a:buFont typeface="Wingdings" panose="05000000000000000000" pitchFamily="2" charset="2"/>
              <a:buChar char="Ø"/>
            </a:pPr>
            <a:r>
              <a:rPr lang="en-US" dirty="0"/>
              <a:t>Image classification solution (VIT ) full description &amp; comparison Vs other solutions like CNNs &amp;</a:t>
            </a:r>
            <a:r>
              <a:rPr lang="en-US" dirty="0" err="1"/>
              <a:t>ResNet</a:t>
            </a:r>
            <a:r>
              <a:rPr lang="en-US" dirty="0"/>
              <a:t>.</a:t>
            </a:r>
          </a:p>
          <a:p>
            <a:endParaRPr lang="en-US" dirty="0"/>
          </a:p>
          <a:p>
            <a:pPr marL="285750" indent="-285750">
              <a:buFont typeface="Wingdings" panose="05000000000000000000" pitchFamily="2" charset="2"/>
              <a:buChar char="Ø"/>
            </a:pPr>
            <a:r>
              <a:rPr lang="en-US" b="1" dirty="0"/>
              <a:t>VIT-YOLO: transformer-based </a:t>
            </a:r>
            <a:r>
              <a:rPr lang="en-US" dirty="0"/>
              <a:t>(has a much more enhanced accuracy).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27285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US" b="0" kern="1200" cap="all">
                <a:latin typeface="+mj-lt"/>
                <a:ea typeface="+mj-ea"/>
                <a:cs typeface="+mj-cs"/>
              </a:rPr>
              <a:t>Object-detection (introduction)</a:t>
            </a:r>
          </a:p>
        </p:txBody>
      </p:sp>
      <p:sp>
        <p:nvSpPr>
          <p:cNvPr id="3" name="TextBox 2">
            <a:extLst>
              <a:ext uri="{FF2B5EF4-FFF2-40B4-BE49-F238E27FC236}">
                <a16:creationId xmlns:a16="http://schemas.microsoft.com/office/drawing/2014/main" id="{DFC98C29-0B56-4752-9017-BDD59F6EA1E2}"/>
              </a:ext>
            </a:extLst>
          </p:cNvPr>
          <p:cNvSpPr txBox="1"/>
          <p:nvPr/>
        </p:nvSpPr>
        <p:spPr>
          <a:xfrm>
            <a:off x="673610" y="2370045"/>
            <a:ext cx="5422390" cy="3633047"/>
          </a:xfrm>
          <a:prstGeom prst="rect">
            <a:avLst/>
          </a:prstGeom>
        </p:spPr>
        <p:txBody>
          <a:bodyPr vert="horz" lIns="91440" tIns="45720" rIns="91440" bIns="45720" rtlCol="0" anchor="ctr">
            <a:normAutofit fontScale="92500" lnSpcReduction="20000"/>
          </a:bodyPr>
          <a:lstStyle/>
          <a:p>
            <a:pPr>
              <a:lnSpc>
                <a:spcPct val="90000"/>
              </a:lnSpc>
              <a:spcBef>
                <a:spcPct val="20000"/>
              </a:spcBef>
              <a:spcAft>
                <a:spcPts val="600"/>
              </a:spcAft>
              <a:buClr>
                <a:schemeClr val="accent2"/>
              </a:buClr>
              <a:buSzPct val="92000"/>
              <a:buFont typeface="Wingdings 2" panose="05020102010507070707" pitchFamily="18" charset="2"/>
              <a:buChar char=""/>
            </a:pPr>
            <a:r>
              <a:rPr lang="en-US" b="1" i="0" strike="noStrike">
                <a:solidFill>
                  <a:schemeClr val="tx2"/>
                </a:solidFill>
                <a:effectLst/>
                <a:hlinkClick r:id="rId3"/>
              </a:rPr>
              <a:t>Object </a:t>
            </a:r>
            <a:r>
              <a:rPr lang="en-US" b="1" i="0" strike="noStrike" dirty="0">
                <a:solidFill>
                  <a:schemeClr val="tx2"/>
                </a:solidFill>
                <a:effectLst/>
                <a:hlinkClick r:id="rId3"/>
              </a:rPr>
              <a:t>detection </a:t>
            </a:r>
            <a:r>
              <a:rPr lang="en-US" u="none" strike="noStrike" dirty="0">
                <a:solidFill>
                  <a:schemeClr val="tx2"/>
                </a:solidFill>
              </a:rPr>
              <a:t>: </a:t>
            </a:r>
            <a:r>
              <a:rPr lang="en-US" b="0" i="0" dirty="0">
                <a:solidFill>
                  <a:schemeClr val="tx2"/>
                </a:solidFill>
                <a:effectLst/>
              </a:rPr>
              <a:t>is an advanced form of image classification where a neural network predicts objects in an image and points them out in the form of bounding boxes &amp; refers to detection and localization of objects in an image that belong to a  predefined set of classes.</a:t>
            </a:r>
          </a:p>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rgbClr val="313B3F"/>
                </a:solidFill>
                <a:effectLst/>
                <a:latin typeface="Georgia" panose="02040502050405020303" pitchFamily="18" charset="0"/>
              </a:rPr>
              <a:t>In general, there's two different approaches for this task – we can either make a fixed number of predictions on grid (</a:t>
            </a:r>
            <a:r>
              <a:rPr lang="en-US" b="0" i="0" dirty="0">
                <a:solidFill>
                  <a:srgbClr val="00B0F0"/>
                </a:solidFill>
                <a:effectLst/>
                <a:latin typeface="Georgia" panose="02040502050405020303" pitchFamily="18" charset="0"/>
              </a:rPr>
              <a:t>one stage</a:t>
            </a:r>
            <a:r>
              <a:rPr lang="en-US" b="0" i="0" dirty="0">
                <a:solidFill>
                  <a:srgbClr val="313B3F"/>
                </a:solidFill>
                <a:effectLst/>
                <a:latin typeface="Georgia" panose="02040502050405020303" pitchFamily="18" charset="0"/>
              </a:rPr>
              <a:t>) </a:t>
            </a:r>
          </a:p>
          <a:p>
            <a:pPr>
              <a:lnSpc>
                <a:spcPct val="90000"/>
              </a:lnSpc>
              <a:spcBef>
                <a:spcPct val="20000"/>
              </a:spcBef>
              <a:spcAft>
                <a:spcPts val="600"/>
              </a:spcAft>
              <a:buClr>
                <a:schemeClr val="accent2"/>
              </a:buClr>
              <a:buSzPct val="92000"/>
            </a:pPr>
            <a:r>
              <a:rPr lang="en-US" b="1" i="1" dirty="0">
                <a:solidFill>
                  <a:srgbClr val="090A0B"/>
                </a:solidFill>
                <a:effectLst/>
                <a:latin typeface="inherit"/>
              </a:rPr>
              <a:t>   </a:t>
            </a:r>
            <a:r>
              <a:rPr lang="en-US" sz="1900" b="1" i="1" dirty="0">
                <a:solidFill>
                  <a:srgbClr val="090A0B"/>
                </a:solidFill>
                <a:effectLst/>
                <a:latin typeface="inherit"/>
              </a:rPr>
              <a:t>or</a:t>
            </a:r>
            <a:r>
              <a:rPr lang="en-US" sz="1900" b="0" i="0" dirty="0">
                <a:solidFill>
                  <a:srgbClr val="313B3F"/>
                </a:solidFill>
                <a:effectLst/>
                <a:latin typeface="Georgia" panose="02040502050405020303" pitchFamily="18" charset="0"/>
              </a:rPr>
              <a:t> </a:t>
            </a:r>
          </a:p>
          <a:p>
            <a:pPr>
              <a:lnSpc>
                <a:spcPct val="90000"/>
              </a:lnSpc>
              <a:spcBef>
                <a:spcPct val="20000"/>
              </a:spcBef>
              <a:spcAft>
                <a:spcPts val="600"/>
              </a:spcAft>
              <a:buClr>
                <a:schemeClr val="accent2"/>
              </a:buClr>
              <a:buSzPct val="92000"/>
            </a:pPr>
            <a:r>
              <a:rPr lang="en-US" b="0" i="0" dirty="0">
                <a:solidFill>
                  <a:srgbClr val="313B3F"/>
                </a:solidFill>
                <a:effectLst/>
                <a:latin typeface="Georgia" panose="02040502050405020303" pitchFamily="18" charset="0"/>
              </a:rPr>
              <a:t>leverage a proposal network to find objects and then use a second network to fine-tune these proposals and output a final prediction (</a:t>
            </a:r>
            <a:r>
              <a:rPr lang="en-US" b="0" i="0" dirty="0">
                <a:solidFill>
                  <a:srgbClr val="00B0F0"/>
                </a:solidFill>
                <a:effectLst/>
                <a:latin typeface="Georgia" panose="02040502050405020303" pitchFamily="18" charset="0"/>
              </a:rPr>
              <a:t>two stage</a:t>
            </a:r>
            <a:r>
              <a:rPr lang="en-US" b="0" i="0" dirty="0">
                <a:solidFill>
                  <a:srgbClr val="313B3F"/>
                </a:solidFill>
                <a:effectLst/>
                <a:latin typeface="Georgia" panose="02040502050405020303" pitchFamily="18" charset="0"/>
              </a:rPr>
              <a:t>).</a:t>
            </a:r>
            <a:endParaRPr lang="en-US" b="1" dirty="0">
              <a:solidFill>
                <a:schemeClr val="tx2"/>
              </a:solidFill>
            </a:endParaRPr>
          </a:p>
          <a:p>
            <a:pPr>
              <a:lnSpc>
                <a:spcPct val="90000"/>
              </a:lnSpc>
              <a:spcBef>
                <a:spcPct val="20000"/>
              </a:spcBef>
              <a:spcAft>
                <a:spcPts val="600"/>
              </a:spcAft>
              <a:buClr>
                <a:schemeClr val="accent2"/>
              </a:buClr>
              <a:buSzPct val="92000"/>
            </a:pPr>
            <a:endParaRPr lang="en-US" b="1" dirty="0">
              <a:solidFill>
                <a:schemeClr val="tx2"/>
              </a:solidFill>
            </a:endParaRPr>
          </a:p>
          <a:p>
            <a:pPr>
              <a:lnSpc>
                <a:spcPct val="90000"/>
              </a:lnSpc>
              <a:spcBef>
                <a:spcPct val="20000"/>
              </a:spcBef>
              <a:spcAft>
                <a:spcPts val="600"/>
              </a:spcAft>
              <a:buClr>
                <a:schemeClr val="accent2"/>
              </a:buClr>
              <a:buSzPct val="92000"/>
            </a:pPr>
            <a:r>
              <a:rPr lang="en-US" b="1" dirty="0">
                <a:solidFill>
                  <a:schemeClr val="tx2"/>
                </a:solidFill>
              </a:rPr>
              <a:t>                                                       </a:t>
            </a:r>
          </a:p>
        </p:txBody>
      </p:sp>
      <p:pic>
        <p:nvPicPr>
          <p:cNvPr id="19" name="Picture 18">
            <a:extLst>
              <a:ext uri="{FF2B5EF4-FFF2-40B4-BE49-F238E27FC236}">
                <a16:creationId xmlns:a16="http://schemas.microsoft.com/office/drawing/2014/main" id="{9B311AC8-552E-41FF-96A3-EE1E81856D49}"/>
              </a:ext>
            </a:extLst>
          </p:cNvPr>
          <p:cNvPicPr>
            <a:picLocks noChangeAspect="1"/>
          </p:cNvPicPr>
          <p:nvPr/>
        </p:nvPicPr>
        <p:blipFill rotWithShape="1">
          <a:blip r:embed="rId4"/>
          <a:srcRect t="14731" b="10617"/>
          <a:stretch/>
        </p:blipFill>
        <p:spPr>
          <a:xfrm>
            <a:off x="6188417" y="2370044"/>
            <a:ext cx="5422392" cy="3633047"/>
          </a:xfrm>
          <a:prstGeom prst="rect">
            <a:avLst/>
          </a:prstGeom>
          <a:noFill/>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One stage .vs. two stage object detection</a:t>
            </a:r>
          </a:p>
        </p:txBody>
      </p:sp>
      <p:sp>
        <p:nvSpPr>
          <p:cNvPr id="3" name="Text Placeholder 2">
            <a:extLst>
              <a:ext uri="{FF2B5EF4-FFF2-40B4-BE49-F238E27FC236}">
                <a16:creationId xmlns:a16="http://schemas.microsoft.com/office/drawing/2014/main" id="{3F2C63BE-2BCA-44D1-AE22-5F8CE5820F06}"/>
              </a:ext>
            </a:extLst>
          </p:cNvPr>
          <p:cNvSpPr>
            <a:spLocks noGrp="1"/>
          </p:cNvSpPr>
          <p:nvPr>
            <p:ph type="body" idx="1"/>
          </p:nvPr>
        </p:nvSpPr>
        <p:spPr/>
        <p:txBody>
          <a:bodyPr/>
          <a:lstStyle/>
          <a:p>
            <a:r>
              <a:rPr lang="en-US" dirty="0"/>
              <a:t>One stage object detection</a:t>
            </a:r>
          </a:p>
        </p:txBody>
      </p:sp>
      <p:sp>
        <p:nvSpPr>
          <p:cNvPr id="4" name="Content Placeholder 3">
            <a:extLst>
              <a:ext uri="{FF2B5EF4-FFF2-40B4-BE49-F238E27FC236}">
                <a16:creationId xmlns:a16="http://schemas.microsoft.com/office/drawing/2014/main" id="{129B47D2-6D96-401A-A405-FD50DA18A423}"/>
              </a:ext>
            </a:extLst>
          </p:cNvPr>
          <p:cNvSpPr>
            <a:spLocks noGrp="1"/>
          </p:cNvSpPr>
          <p:nvPr>
            <p:ph sz="half" idx="2"/>
          </p:nvPr>
        </p:nvSpPr>
        <p:spPr/>
        <p:txBody>
          <a:bodyPr>
            <a:normAutofit fontScale="85000" lnSpcReduction="10000"/>
          </a:bodyPr>
          <a:lstStyle/>
          <a:p>
            <a:r>
              <a:rPr lang="en-US" dirty="0"/>
              <a:t>a one-stage detector predicts bounding boxes in a single-step without using region proposals. </a:t>
            </a:r>
          </a:p>
          <a:p>
            <a:r>
              <a:rPr lang="en-US" dirty="0"/>
              <a:t>It leverages the help of a grid box and anchors to localize the region of detection in the image and constraint the shape of the object.</a:t>
            </a:r>
          </a:p>
          <a:p>
            <a:r>
              <a:rPr lang="en-US" sz="2100" b="1" dirty="0">
                <a:solidFill>
                  <a:srgbClr val="7030A0"/>
                </a:solidFill>
              </a:rPr>
              <a:t>One-stage detectors have high inference speeds, but the two-stage object detection have high localization and recognition accuracy. </a:t>
            </a:r>
          </a:p>
          <a:p>
            <a:endParaRPr lang="en-US" dirty="0"/>
          </a:p>
        </p:txBody>
      </p:sp>
      <p:sp>
        <p:nvSpPr>
          <p:cNvPr id="5" name="Text Placeholder 4">
            <a:extLst>
              <a:ext uri="{FF2B5EF4-FFF2-40B4-BE49-F238E27FC236}">
                <a16:creationId xmlns:a16="http://schemas.microsoft.com/office/drawing/2014/main" id="{BB9F47C8-91CA-4554-8CC9-A4A2180DCBF1}"/>
              </a:ext>
            </a:extLst>
          </p:cNvPr>
          <p:cNvSpPr>
            <a:spLocks noGrp="1"/>
          </p:cNvSpPr>
          <p:nvPr>
            <p:ph type="body" sz="quarter" idx="3"/>
          </p:nvPr>
        </p:nvSpPr>
        <p:spPr>
          <a:xfrm>
            <a:off x="6217708" y="2242207"/>
            <a:ext cx="5087073" cy="553373"/>
          </a:xfrm>
        </p:spPr>
        <p:txBody>
          <a:bodyPr/>
          <a:lstStyle/>
          <a:p>
            <a:endParaRPr lang="en-US" dirty="0"/>
          </a:p>
          <a:p>
            <a:endParaRPr lang="en-US" dirty="0"/>
          </a:p>
          <a:p>
            <a:endParaRPr lang="en-US" dirty="0"/>
          </a:p>
          <a:p>
            <a:r>
              <a:rPr lang="en-US" dirty="0"/>
              <a:t>Two stage object detection</a:t>
            </a:r>
          </a:p>
        </p:txBody>
      </p:sp>
      <p:sp>
        <p:nvSpPr>
          <p:cNvPr id="6" name="Content Placeholder 5">
            <a:extLst>
              <a:ext uri="{FF2B5EF4-FFF2-40B4-BE49-F238E27FC236}">
                <a16:creationId xmlns:a16="http://schemas.microsoft.com/office/drawing/2014/main" id="{D3A865B7-B79B-4B3A-A55E-D31A5D614F6F}"/>
              </a:ext>
            </a:extLst>
          </p:cNvPr>
          <p:cNvSpPr>
            <a:spLocks noGrp="1"/>
          </p:cNvSpPr>
          <p:nvPr>
            <p:ph sz="quarter" idx="4"/>
          </p:nvPr>
        </p:nvSpPr>
        <p:spPr>
          <a:xfrm>
            <a:off x="6217709" y="2926052"/>
            <a:ext cx="5393100" cy="3931948"/>
          </a:xfrm>
        </p:spPr>
        <p:txBody>
          <a:bodyPr>
            <a:normAutofit fontScale="85000" lnSpcReduction="10000"/>
          </a:bodyPr>
          <a:lstStyle/>
          <a:p>
            <a:pPr algn="l"/>
            <a:r>
              <a:rPr lang="en-US" b="0" i="0" dirty="0">
                <a:solidFill>
                  <a:srgbClr val="060913"/>
                </a:solidFill>
                <a:effectLst/>
                <a:latin typeface="Inter"/>
              </a:rPr>
              <a:t>Two-stage object detection refers to the use of algorithms that break down the object detection problem statement into the following two-stages: </a:t>
            </a:r>
          </a:p>
          <a:p>
            <a:pPr algn="l">
              <a:buFont typeface="+mj-lt"/>
              <a:buAutoNum type="arabicPeriod"/>
            </a:pPr>
            <a:r>
              <a:rPr lang="en-US" b="0" i="0" dirty="0">
                <a:solidFill>
                  <a:srgbClr val="080A13"/>
                </a:solidFill>
                <a:effectLst/>
                <a:latin typeface="Inter"/>
              </a:rPr>
              <a:t>Detecting possible object regions.</a:t>
            </a:r>
          </a:p>
          <a:p>
            <a:pPr algn="l">
              <a:buFont typeface="+mj-lt"/>
              <a:buAutoNum type="arabicPeriod"/>
            </a:pPr>
            <a:r>
              <a:rPr lang="en-US" b="0" i="0" dirty="0">
                <a:solidFill>
                  <a:srgbClr val="080A13"/>
                </a:solidFill>
                <a:effectLst/>
                <a:latin typeface="Inter"/>
              </a:rPr>
              <a:t>Classifying the image in those regions into object classes.</a:t>
            </a:r>
          </a:p>
          <a:p>
            <a:pPr algn="l"/>
            <a:r>
              <a:rPr lang="en-US" b="0" i="0" dirty="0">
                <a:solidFill>
                  <a:srgbClr val="060913"/>
                </a:solidFill>
                <a:effectLst/>
                <a:latin typeface="Inter"/>
              </a:rPr>
              <a:t>Popular two-step algorithms like Fast-RCNN and Faster-RCNN typically use a Region Proposal Network that proposes regions of interest that might contain objects.</a:t>
            </a:r>
          </a:p>
          <a:p>
            <a:pPr algn="l"/>
            <a:r>
              <a:rPr lang="en-US" b="0" i="0" dirty="0">
                <a:solidFill>
                  <a:srgbClr val="060913"/>
                </a:solidFill>
                <a:effectLst/>
                <a:latin typeface="Inter"/>
              </a:rPr>
              <a:t>The output from the RPN is then fed to a classifier that classifies the regions into classes.</a:t>
            </a:r>
          </a:p>
          <a:p>
            <a:pPr algn="l"/>
            <a:r>
              <a:rPr lang="en-US" b="0" i="0" dirty="0">
                <a:solidFill>
                  <a:srgbClr val="060913"/>
                </a:solidFill>
                <a:effectLst/>
                <a:latin typeface="Inter"/>
              </a:rPr>
              <a:t>While this gives accurate results in object detection with a high mean Average Precision (</a:t>
            </a:r>
            <a:r>
              <a:rPr lang="en-US" b="0" i="0" dirty="0" err="1">
                <a:solidFill>
                  <a:srgbClr val="060913"/>
                </a:solidFill>
                <a:effectLst/>
                <a:latin typeface="Inter"/>
              </a:rPr>
              <a:t>mAP</a:t>
            </a:r>
            <a:r>
              <a:rPr lang="en-US" b="0" i="0" dirty="0">
                <a:solidFill>
                  <a:srgbClr val="060913"/>
                </a:solidFill>
                <a:effectLst/>
                <a:latin typeface="Inter"/>
              </a:rPr>
              <a:t>), it results in multiple iterations taking place in the same image, thus slowing down the detection speed of the algorithm and preventing real-time detection.</a:t>
            </a:r>
          </a:p>
          <a:p>
            <a:pPr algn="l"/>
            <a:endParaRPr lang="en-US" b="0" i="0" dirty="0">
              <a:solidFill>
                <a:srgbClr val="060913"/>
              </a:solidFill>
              <a:effectLst/>
              <a:latin typeface="Inter"/>
            </a:endParaRPr>
          </a:p>
          <a:p>
            <a:pPr algn="l"/>
            <a:endParaRPr lang="en-US" b="0" i="0" dirty="0">
              <a:solidFill>
                <a:srgbClr val="060913"/>
              </a:solidFill>
              <a:effectLst/>
              <a:latin typeface="Inter"/>
            </a:endParaRPr>
          </a:p>
          <a:p>
            <a:endParaRPr lang="en-US" dirty="0"/>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D1435F-F0DA-4F39-B2BD-EE7B285DCB4B}"/>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US" b="0" kern="1200" cap="all">
                <a:latin typeface="+mj-lt"/>
                <a:ea typeface="+mj-ea"/>
                <a:cs typeface="+mj-cs"/>
              </a:rPr>
              <a:t>What’s yolo ??</a:t>
            </a:r>
          </a:p>
        </p:txBody>
      </p:sp>
      <p:sp>
        <p:nvSpPr>
          <p:cNvPr id="9" name="TextBox 8">
            <a:extLst>
              <a:ext uri="{FF2B5EF4-FFF2-40B4-BE49-F238E27FC236}">
                <a16:creationId xmlns:a16="http://schemas.microsoft.com/office/drawing/2014/main" id="{059E0EA0-1372-4616-AE16-267ADC0F1CB1}"/>
              </a:ext>
            </a:extLst>
          </p:cNvPr>
          <p:cNvSpPr txBox="1"/>
          <p:nvPr/>
        </p:nvSpPr>
        <p:spPr>
          <a:xfrm>
            <a:off x="501294" y="2774310"/>
            <a:ext cx="5422390" cy="3633047"/>
          </a:xfrm>
          <a:prstGeom prst="rect">
            <a:avLst/>
          </a:prstGeom>
        </p:spPr>
        <p:txBody>
          <a:bodyPr vert="horz" lIns="91440" tIns="45720" rIns="91440" bIns="45720" rtlCol="0" anchor="ctr">
            <a:normAutofit fontScale="85000" lnSpcReduction="20000"/>
          </a:bodyPr>
          <a:lstStyle/>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YOLO is an abbreviation for the term ‘You Only Look Once’. </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This is an algorithm that detects and recognizes various objects in a picture (in real-time). </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Object detection in YOLO is done as a regression problem and provides the class probabilities of the detected images.</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YOLO algorithm employs convolutional neural networks (CNN) to detect objects in real-time. </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As the name suggests, the algorithm requires only a single forward propagation through a neural network to detect objects.</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This means that prediction in the entire image is done in a single algorithm run. The CNN is used to predict various class probabilities and bounding boxes simultaneously.</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100" dirty="0">
                <a:solidFill>
                  <a:srgbClr val="7030A0"/>
                </a:solidFill>
              </a:rPr>
              <a:t>Note: </a:t>
            </a:r>
            <a:r>
              <a:rPr lang="en-US" sz="1100" b="1" i="0" dirty="0">
                <a:solidFill>
                  <a:srgbClr val="7030A0"/>
                </a:solidFill>
                <a:effectLst/>
              </a:rPr>
              <a:t>convolutional neural network</a:t>
            </a:r>
            <a:r>
              <a:rPr lang="en-US" sz="1100" b="0" i="0" dirty="0">
                <a:solidFill>
                  <a:srgbClr val="7030A0"/>
                </a:solidFill>
                <a:effectLst/>
              </a:rPr>
              <a:t> (</a:t>
            </a:r>
            <a:r>
              <a:rPr lang="en-US" sz="1100" b="1" i="0" dirty="0">
                <a:solidFill>
                  <a:srgbClr val="7030A0"/>
                </a:solidFill>
                <a:effectLst/>
              </a:rPr>
              <a:t>CNN</a:t>
            </a:r>
            <a:r>
              <a:rPr lang="en-US" sz="1100" b="0" i="0" dirty="0">
                <a:solidFill>
                  <a:srgbClr val="7030A0"/>
                </a:solidFill>
                <a:effectLst/>
              </a:rPr>
              <a:t>, or </a:t>
            </a:r>
            <a:r>
              <a:rPr lang="en-US" sz="1100" b="1" i="0" dirty="0" err="1">
                <a:solidFill>
                  <a:srgbClr val="7030A0"/>
                </a:solidFill>
                <a:effectLst/>
              </a:rPr>
              <a:t>ConvNet</a:t>
            </a:r>
            <a:r>
              <a:rPr lang="en-US" sz="1100" b="0" i="0" dirty="0">
                <a:solidFill>
                  <a:srgbClr val="7030A0"/>
                </a:solidFill>
                <a:effectLst/>
              </a:rPr>
              <a:t>) is a class of </a:t>
            </a:r>
            <a:r>
              <a:rPr lang="en-US" sz="1100" b="0" i="0" u="none" strike="noStrike" dirty="0">
                <a:solidFill>
                  <a:srgbClr val="7030A0"/>
                </a:solidFill>
                <a:effectLst/>
                <a:hlinkClick r:id="rId2" tooltip="Artificial neural network">
                  <a:extLst>
                    <a:ext uri="{A12FA001-AC4F-418D-AE19-62706E023703}">
                      <ahyp:hlinkClr xmlns:ahyp="http://schemas.microsoft.com/office/drawing/2018/hyperlinkcolor" val="tx"/>
                    </a:ext>
                  </a:extLst>
                </a:hlinkClick>
              </a:rPr>
              <a:t>artificial neural network</a:t>
            </a:r>
            <a:r>
              <a:rPr lang="en-US" sz="1100" b="0" i="0" dirty="0">
                <a:solidFill>
                  <a:srgbClr val="7030A0"/>
                </a:solidFill>
                <a:effectLst/>
              </a:rPr>
              <a:t> (</a:t>
            </a:r>
            <a:r>
              <a:rPr lang="en-US" sz="1100" b="1" i="0" dirty="0">
                <a:solidFill>
                  <a:srgbClr val="7030A0"/>
                </a:solidFill>
                <a:effectLst/>
              </a:rPr>
              <a:t>ANN</a:t>
            </a:r>
            <a:r>
              <a:rPr lang="en-US" sz="1100" b="0" i="0" dirty="0">
                <a:solidFill>
                  <a:srgbClr val="7030A0"/>
                </a:solidFill>
                <a:effectLst/>
              </a:rPr>
              <a:t>).</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100" b="0" i="0" dirty="0">
              <a:solidFill>
                <a:schemeClr val="tx2"/>
              </a:solidFill>
              <a:effectLst/>
            </a:endParaRPr>
          </a:p>
          <a:p>
            <a:pPr>
              <a:lnSpc>
                <a:spcPct val="90000"/>
              </a:lnSpc>
              <a:spcBef>
                <a:spcPct val="20000"/>
              </a:spcBef>
              <a:spcAft>
                <a:spcPts val="600"/>
              </a:spcAft>
              <a:buClr>
                <a:schemeClr val="accent2"/>
              </a:buClr>
              <a:buSzPct val="92000"/>
            </a:pPr>
            <a:endParaRPr lang="en-US" sz="1100" b="1"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100" b="1"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100" b="0"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100" dirty="0">
              <a:solidFill>
                <a:schemeClr val="tx2"/>
              </a:solidFill>
            </a:endParaRPr>
          </a:p>
        </p:txBody>
      </p:sp>
      <p:pic>
        <p:nvPicPr>
          <p:cNvPr id="11" name="Picture 10">
            <a:extLst>
              <a:ext uri="{FF2B5EF4-FFF2-40B4-BE49-F238E27FC236}">
                <a16:creationId xmlns:a16="http://schemas.microsoft.com/office/drawing/2014/main" id="{775753FB-A1E2-41DF-9C1A-7FCE34995574}"/>
              </a:ext>
            </a:extLst>
          </p:cNvPr>
          <p:cNvPicPr>
            <a:picLocks noChangeAspect="1"/>
          </p:cNvPicPr>
          <p:nvPr/>
        </p:nvPicPr>
        <p:blipFill>
          <a:blip r:embed="rId3"/>
          <a:stretch>
            <a:fillRect/>
          </a:stretch>
        </p:blipFill>
        <p:spPr>
          <a:xfrm>
            <a:off x="6188419" y="3115942"/>
            <a:ext cx="5422392" cy="1857168"/>
          </a:xfrm>
          <a:prstGeom prst="rect">
            <a:avLst/>
          </a:prstGeom>
          <a:noFill/>
        </p:spPr>
      </p:pic>
      <p:sp>
        <p:nvSpPr>
          <p:cNvPr id="14" name="TextBox 13">
            <a:extLst>
              <a:ext uri="{FF2B5EF4-FFF2-40B4-BE49-F238E27FC236}">
                <a16:creationId xmlns:a16="http://schemas.microsoft.com/office/drawing/2014/main" id="{409B366A-F738-4A59-991A-193A97BDE942}"/>
              </a:ext>
            </a:extLst>
          </p:cNvPr>
          <p:cNvSpPr txBox="1"/>
          <p:nvPr/>
        </p:nvSpPr>
        <p:spPr>
          <a:xfrm>
            <a:off x="6188419" y="2774310"/>
            <a:ext cx="6096000" cy="341632"/>
          </a:xfrm>
          <a:prstGeom prst="rect">
            <a:avLst/>
          </a:prstGeom>
          <a:noFill/>
        </p:spPr>
        <p:txBody>
          <a:bodyPr wrap="square">
            <a:spAutoFit/>
          </a:bodyPr>
          <a:lstStyle/>
          <a:p>
            <a:pPr>
              <a:lnSpc>
                <a:spcPct val="90000"/>
              </a:lnSpc>
              <a:spcBef>
                <a:spcPct val="20000"/>
              </a:spcBef>
              <a:spcAft>
                <a:spcPts val="600"/>
              </a:spcAft>
              <a:buClr>
                <a:schemeClr val="accent2"/>
              </a:buClr>
              <a:buSzPct val="92000"/>
              <a:buFont typeface="Wingdings 2" panose="05020102010507070707" pitchFamily="18" charset="2"/>
              <a:buChar char=""/>
            </a:pPr>
            <a:r>
              <a:rPr lang="en-US" sz="1800" b="1" i="0" dirty="0">
                <a:solidFill>
                  <a:schemeClr val="tx2"/>
                </a:solidFill>
                <a:effectLst/>
              </a:rPr>
              <a:t>Yolo-Timeline</a:t>
            </a:r>
          </a:p>
        </p:txBody>
      </p:sp>
    </p:spTree>
    <p:extLst>
      <p:ext uri="{BB962C8B-B14F-4D97-AF65-F5344CB8AC3E}">
        <p14:creationId xmlns:p14="http://schemas.microsoft.com/office/powerpoint/2010/main" val="29564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84D3-AB56-4D7E-8378-F81A76CC2466}"/>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a:latin typeface="+mj-lt"/>
                <a:ea typeface="+mj-ea"/>
                <a:cs typeface="+mj-cs"/>
              </a:rPr>
              <a:t>How  yolo  works?</a:t>
            </a:r>
          </a:p>
        </p:txBody>
      </p:sp>
      <p:sp>
        <p:nvSpPr>
          <p:cNvPr id="6" name="TextBox 5">
            <a:extLst>
              <a:ext uri="{FF2B5EF4-FFF2-40B4-BE49-F238E27FC236}">
                <a16:creationId xmlns:a16="http://schemas.microsoft.com/office/drawing/2014/main" id="{58ABC36B-C80D-45F6-902C-BA0A4D3F22F6}"/>
              </a:ext>
            </a:extLst>
          </p:cNvPr>
          <p:cNvSpPr txBox="1"/>
          <p:nvPr/>
        </p:nvSpPr>
        <p:spPr>
          <a:xfrm>
            <a:off x="581192" y="2180496"/>
            <a:ext cx="11029615" cy="367830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chemeClr val="tx2"/>
                </a:solidFill>
                <a:effectLst/>
              </a:rPr>
              <a:t>The YOLO algorithm works by dividing the image into </a:t>
            </a:r>
            <a:r>
              <a:rPr lang="en-US" b="0" i="1" dirty="0">
                <a:solidFill>
                  <a:schemeClr val="tx2"/>
                </a:solidFill>
                <a:effectLst/>
              </a:rPr>
              <a:t>N</a:t>
            </a:r>
            <a:r>
              <a:rPr lang="en-US" b="0" i="0" dirty="0">
                <a:solidFill>
                  <a:schemeClr val="tx2"/>
                </a:solidFill>
                <a:effectLst/>
              </a:rPr>
              <a:t> grids, each having an equal dimensional region of </a:t>
            </a:r>
            <a:r>
              <a:rPr lang="en-US" b="0" i="0" dirty="0" err="1">
                <a:solidFill>
                  <a:schemeClr val="tx2"/>
                </a:solidFill>
                <a:effectLst/>
              </a:rPr>
              <a:t>SxS</a:t>
            </a:r>
            <a:r>
              <a:rPr lang="en-US" b="0" i="0" dirty="0">
                <a:solidFill>
                  <a:schemeClr val="tx2"/>
                </a:solidFill>
                <a:effectLst/>
              </a:rPr>
              <a:t>. Each of these </a:t>
            </a:r>
            <a:r>
              <a:rPr lang="en-US" b="0" i="1" dirty="0">
                <a:solidFill>
                  <a:schemeClr val="tx2"/>
                </a:solidFill>
                <a:effectLst/>
              </a:rPr>
              <a:t>N</a:t>
            </a:r>
            <a:r>
              <a:rPr lang="en-US" b="0" i="0" dirty="0">
                <a:solidFill>
                  <a:schemeClr val="tx2"/>
                </a:solidFill>
                <a:effectLst/>
              </a:rPr>
              <a:t> grids is responsible for the detection and localization of the object it contains.</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b="0"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chemeClr val="tx2"/>
                </a:solidFill>
                <a:effectLst/>
              </a:rPr>
              <a:t>Correspondingly, these grids predict B bounding box coordinates relative to their cell coordinates, along with the object label and probability of the object being present in the cell.</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b="0"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chemeClr val="tx2"/>
                </a:solidFill>
                <a:effectLst/>
              </a:rPr>
              <a:t>This process greatly lowers the computation as both detection and recognition are handled by cells from the image, but It brings forth a lot of duplicate predictions due to multiple cells predicting the same object with different bounding box predictions.</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b="0"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chemeClr val="tx2"/>
                </a:solidFill>
                <a:effectLst/>
              </a:rPr>
              <a:t>YOLO makes use of Non-Maximal Suppression to deal with this issue.</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b="0" i="0" dirty="0">
              <a:solidFill>
                <a:schemeClr val="tx2"/>
              </a:solidFill>
              <a:effectLst/>
            </a:endParaRPr>
          </a:p>
        </p:txBody>
      </p:sp>
    </p:spTree>
    <p:extLst>
      <p:ext uri="{BB962C8B-B14F-4D97-AF65-F5344CB8AC3E}">
        <p14:creationId xmlns:p14="http://schemas.microsoft.com/office/powerpoint/2010/main" val="162268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Divided into Grids; Before Non- Maximal Suppression; After Non Maximal Suppression (Final Output)">
            <a:extLst>
              <a:ext uri="{FF2B5EF4-FFF2-40B4-BE49-F238E27FC236}">
                <a16:creationId xmlns:a16="http://schemas.microsoft.com/office/drawing/2014/main" id="{FA01049C-CD0C-48F3-BF81-073B1850E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971509"/>
            <a:ext cx="11925300" cy="32639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AE3F28-B6A4-43AF-AF8A-9CAE04371B35}"/>
              </a:ext>
            </a:extLst>
          </p:cNvPr>
          <p:cNvSpPr txBox="1"/>
          <p:nvPr/>
        </p:nvSpPr>
        <p:spPr>
          <a:xfrm>
            <a:off x="462009" y="632563"/>
            <a:ext cx="11531723" cy="2031325"/>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rgbClr val="060913"/>
                </a:solidFill>
                <a:effectLst/>
                <a:latin typeface="Inter"/>
              </a:rPr>
              <a:t>In Non-Maximal Suppression, YOLO suppresses all bounding boxes that have lower probability scores.</a:t>
            </a:r>
          </a:p>
          <a:p>
            <a:pPr algn="l"/>
            <a:r>
              <a:rPr lang="en-US" dirty="0">
                <a:solidFill>
                  <a:srgbClr val="060913"/>
                </a:solidFill>
                <a:latin typeface="Inter"/>
              </a:rPr>
              <a:t> </a:t>
            </a:r>
          </a:p>
          <a:p>
            <a:pPr marL="285750" indent="-285750" algn="l">
              <a:buFont typeface="Wingdings" panose="05000000000000000000" pitchFamily="2" charset="2"/>
              <a:buChar char="q"/>
            </a:pPr>
            <a:r>
              <a:rPr lang="en-US" b="0" i="0" dirty="0">
                <a:solidFill>
                  <a:srgbClr val="060913"/>
                </a:solidFill>
                <a:effectLst/>
                <a:latin typeface="Inter"/>
              </a:rPr>
              <a:t>YOLO achieves this by first looking at the probability scores associated with each decision and taking the largest one. Following this, it suppresses the bounding boxes having the largest Intersection over Union (</a:t>
            </a:r>
            <a:r>
              <a:rPr lang="en-US" b="0" i="0" dirty="0" err="1">
                <a:solidFill>
                  <a:srgbClr val="060913"/>
                </a:solidFill>
                <a:effectLst/>
                <a:latin typeface="Inter"/>
              </a:rPr>
              <a:t>iou</a:t>
            </a:r>
            <a:r>
              <a:rPr lang="en-US" b="0" i="0" dirty="0">
                <a:solidFill>
                  <a:srgbClr val="060913"/>
                </a:solidFill>
                <a:effectLst/>
                <a:latin typeface="Inter"/>
              </a:rPr>
              <a:t>)with the current high probability bounding box, this depends on your model but in most models is (</a:t>
            </a:r>
            <a:r>
              <a:rPr lang="en-US" b="0" i="0" dirty="0" err="1">
                <a:solidFill>
                  <a:srgbClr val="060913"/>
                </a:solidFill>
                <a:effectLst/>
                <a:latin typeface="Inter"/>
              </a:rPr>
              <a:t>iou</a:t>
            </a:r>
            <a:r>
              <a:rPr lang="en-US" b="0" i="0" dirty="0">
                <a:solidFill>
                  <a:srgbClr val="060913"/>
                </a:solidFill>
                <a:effectLst/>
                <a:latin typeface="Inter"/>
              </a:rPr>
              <a:t>&gt;0.5).</a:t>
            </a:r>
          </a:p>
          <a:p>
            <a:pPr algn="l"/>
            <a:endParaRPr lang="en-US" b="0" i="0" dirty="0">
              <a:solidFill>
                <a:srgbClr val="060913"/>
              </a:solidFill>
              <a:effectLst/>
              <a:latin typeface="Inter"/>
            </a:endParaRPr>
          </a:p>
          <a:p>
            <a:pPr marL="285750" indent="-285750" algn="l">
              <a:buFont typeface="Wingdings" panose="05000000000000000000" pitchFamily="2" charset="2"/>
              <a:buChar char="q"/>
            </a:pPr>
            <a:r>
              <a:rPr lang="en-US" b="0" i="0" dirty="0">
                <a:solidFill>
                  <a:srgbClr val="060913"/>
                </a:solidFill>
                <a:effectLst/>
                <a:latin typeface="Inter"/>
              </a:rPr>
              <a:t>This step is repeated till the final bounding boxes are obtained.</a:t>
            </a:r>
          </a:p>
        </p:txBody>
      </p:sp>
    </p:spTree>
    <p:extLst>
      <p:ext uri="{BB962C8B-B14F-4D97-AF65-F5344CB8AC3E}">
        <p14:creationId xmlns:p14="http://schemas.microsoft.com/office/powerpoint/2010/main" val="391945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FF0C2C1-1BB9-D392-E073-05C2761BAE2F}"/>
              </a:ext>
            </a:extLst>
          </p:cNvPr>
          <p:cNvSpPr>
            <a:spLocks noGrp="1"/>
          </p:cNvSpPr>
          <p:nvPr>
            <p:ph type="title"/>
          </p:nvPr>
        </p:nvSpPr>
        <p:spPr>
          <a:xfrm>
            <a:off x="575894" y="729658"/>
            <a:ext cx="11029616" cy="988332"/>
          </a:xfrm>
        </p:spPr>
        <p:txBody>
          <a:bodyPr/>
          <a:lstStyle/>
          <a:p>
            <a:r>
              <a:rPr lang="en-US"/>
              <a:t>Yolo-architecture</a:t>
            </a:r>
            <a:endParaRPr lang="en-US" dirty="0"/>
          </a:p>
        </p:txBody>
      </p:sp>
      <p:sp>
        <p:nvSpPr>
          <p:cNvPr id="4" name="TextBox 3">
            <a:extLst>
              <a:ext uri="{FF2B5EF4-FFF2-40B4-BE49-F238E27FC236}">
                <a16:creationId xmlns:a16="http://schemas.microsoft.com/office/drawing/2014/main" id="{FC974B53-8A64-4876-A261-ADACE921147F}"/>
              </a:ext>
            </a:extLst>
          </p:cNvPr>
          <p:cNvSpPr txBox="1"/>
          <p:nvPr/>
        </p:nvSpPr>
        <p:spPr>
          <a:xfrm>
            <a:off x="497148" y="2250115"/>
            <a:ext cx="7102137" cy="646331"/>
          </a:xfrm>
          <a:prstGeom prst="rect">
            <a:avLst/>
          </a:prstGeom>
          <a:noFill/>
        </p:spPr>
        <p:txBody>
          <a:bodyPr wrap="square" rtlCol="0">
            <a:spAutoFit/>
          </a:bodyPr>
          <a:lstStyle/>
          <a:p>
            <a:pPr marL="285750" indent="-285750">
              <a:buFont typeface="Wingdings" panose="05000000000000000000" pitchFamily="2" charset="2"/>
              <a:buChar char="q"/>
            </a:pPr>
            <a:r>
              <a:rPr lang="en-US" b="0" i="0">
                <a:solidFill>
                  <a:srgbClr val="060913"/>
                </a:solidFill>
                <a:effectLst/>
                <a:latin typeface="Inter"/>
              </a:rPr>
              <a:t>Inspired by the GoogleNet architecture, YOLO’s architecture has a total of 24 convolutional layers with 2 fully connected layers at the end. </a:t>
            </a:r>
            <a:endParaRPr lang="en-US" dirty="0"/>
          </a:p>
        </p:txBody>
      </p:sp>
      <p:pic>
        <p:nvPicPr>
          <p:cNvPr id="5" name="Picture 4">
            <a:extLst>
              <a:ext uri="{FF2B5EF4-FFF2-40B4-BE49-F238E27FC236}">
                <a16:creationId xmlns:a16="http://schemas.microsoft.com/office/drawing/2014/main" id="{71937B94-B0D4-4466-8BFC-AE5C9E314846}"/>
              </a:ext>
            </a:extLst>
          </p:cNvPr>
          <p:cNvPicPr>
            <a:picLocks noChangeAspect="1"/>
          </p:cNvPicPr>
          <p:nvPr/>
        </p:nvPicPr>
        <p:blipFill>
          <a:blip r:embed="rId2"/>
          <a:stretch>
            <a:fillRect/>
          </a:stretch>
        </p:blipFill>
        <p:spPr>
          <a:xfrm>
            <a:off x="1323975" y="2896446"/>
            <a:ext cx="8696325" cy="3863829"/>
          </a:xfrm>
          <a:prstGeom prst="rect">
            <a:avLst/>
          </a:prstGeom>
        </p:spPr>
      </p:pic>
    </p:spTree>
    <p:extLst>
      <p:ext uri="{BB962C8B-B14F-4D97-AF65-F5344CB8AC3E}">
        <p14:creationId xmlns:p14="http://schemas.microsoft.com/office/powerpoint/2010/main" val="225371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CB3C-5419-4768-B4E8-5B5585AE7D25}"/>
              </a:ext>
            </a:extLst>
          </p:cNvPr>
          <p:cNvSpPr>
            <a:spLocks noGrp="1"/>
          </p:cNvSpPr>
          <p:nvPr>
            <p:ph type="title"/>
          </p:nvPr>
        </p:nvSpPr>
        <p:spPr/>
        <p:txBody>
          <a:bodyPr/>
          <a:lstStyle/>
          <a:p>
            <a:r>
              <a:rPr lang="en-US" dirty="0"/>
              <a:t>R-</a:t>
            </a:r>
            <a:r>
              <a:rPr lang="en-US" dirty="0" err="1"/>
              <a:t>cnn</a:t>
            </a:r>
            <a:r>
              <a:rPr lang="en-US" dirty="0"/>
              <a:t>  vs fast r-</a:t>
            </a:r>
            <a:r>
              <a:rPr lang="en-US" dirty="0" err="1"/>
              <a:t>cnn</a:t>
            </a:r>
            <a:r>
              <a:rPr lang="en-US" dirty="0"/>
              <a:t> vs faster r-</a:t>
            </a:r>
            <a:r>
              <a:rPr lang="en-US" dirty="0" err="1"/>
              <a:t>cnn</a:t>
            </a:r>
            <a:endParaRPr lang="en-US" dirty="0"/>
          </a:p>
        </p:txBody>
      </p:sp>
      <p:sp>
        <p:nvSpPr>
          <p:cNvPr id="3" name="TextBox 2">
            <a:extLst>
              <a:ext uri="{FF2B5EF4-FFF2-40B4-BE49-F238E27FC236}">
                <a16:creationId xmlns:a16="http://schemas.microsoft.com/office/drawing/2014/main" id="{087A01D1-C645-44C9-A225-2435C82765D8}"/>
              </a:ext>
            </a:extLst>
          </p:cNvPr>
          <p:cNvSpPr txBox="1"/>
          <p:nvPr/>
        </p:nvSpPr>
        <p:spPr>
          <a:xfrm>
            <a:off x="456664" y="2105025"/>
            <a:ext cx="11268075" cy="1631216"/>
          </a:xfrm>
          <a:prstGeom prst="rect">
            <a:avLst/>
          </a:prstGeom>
          <a:noFill/>
        </p:spPr>
        <p:txBody>
          <a:bodyPr wrap="square" rtlCol="0">
            <a:spAutoFit/>
          </a:bodyPr>
          <a:lstStyle/>
          <a:p>
            <a:r>
              <a:rPr lang="en-US" dirty="0"/>
              <a:t>R-CNN:</a:t>
            </a:r>
          </a:p>
          <a:p>
            <a:r>
              <a:rPr lang="en-US" sz="1600" b="0" i="0" dirty="0">
                <a:solidFill>
                  <a:srgbClr val="333333"/>
                </a:solidFill>
                <a:effectLst/>
                <a:latin typeface="Poppins" panose="020B0502040204020203" pitchFamily="2" charset="0"/>
              </a:rPr>
              <a:t>the main contribution of R-CNN </a:t>
            </a:r>
            <a:r>
              <a:rPr lang="en-US" sz="1600" b="0" i="0" dirty="0">
                <a:solidFill>
                  <a:srgbClr val="333333"/>
                </a:solidFill>
                <a:effectLst/>
                <a:latin typeface="MJXc-TeX-main-R"/>
              </a:rPr>
              <a:t>[1]</a:t>
            </a:r>
            <a:r>
              <a:rPr lang="en-US" sz="1600" b="0" i="0" dirty="0">
                <a:solidFill>
                  <a:srgbClr val="333333"/>
                </a:solidFill>
                <a:effectLst/>
                <a:latin typeface="Poppins" panose="020B0502040204020203" pitchFamily="2" charset="0"/>
              </a:rPr>
              <a:t>[1] is just extracting the features based on a convolutional neural network (CNN). Other than this, everything is similar to the generic object detection pipeline. The next figure shows the working of the R-CNN model.</a:t>
            </a:r>
          </a:p>
          <a:p>
            <a:endParaRPr lang="en-US" sz="1600" b="0" i="0" dirty="0">
              <a:solidFill>
                <a:srgbClr val="333333"/>
              </a:solidFill>
              <a:effectLst/>
              <a:latin typeface="Poppins" panose="020B0502040204020203" pitchFamily="2" charset="0"/>
            </a:endParaRPr>
          </a:p>
          <a:p>
            <a:endParaRPr lang="en-US" dirty="0"/>
          </a:p>
        </p:txBody>
      </p:sp>
      <p:pic>
        <p:nvPicPr>
          <p:cNvPr id="1028" name="Picture 4">
            <a:extLst>
              <a:ext uri="{FF2B5EF4-FFF2-40B4-BE49-F238E27FC236}">
                <a16:creationId xmlns:a16="http://schemas.microsoft.com/office/drawing/2014/main" id="{88B4C66F-0AC3-4104-9D0E-2AD9C3061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938" y="3429000"/>
            <a:ext cx="8200410" cy="232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9238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697</TotalTime>
  <Words>1725</Words>
  <Application>Microsoft Office PowerPoint</Application>
  <PresentationFormat>Widescreen</PresentationFormat>
  <Paragraphs>148</Paragraphs>
  <Slides>18</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Calibri</vt:lpstr>
      <vt:lpstr>Cambria Math</vt:lpstr>
      <vt:lpstr>Georgia</vt:lpstr>
      <vt:lpstr>Gill Sans MT</vt:lpstr>
      <vt:lpstr>inherit</vt:lpstr>
      <vt:lpstr>Inter</vt:lpstr>
      <vt:lpstr>MJXc-TeX-main-R</vt:lpstr>
      <vt:lpstr>Montserrat</vt:lpstr>
      <vt:lpstr>Poppins</vt:lpstr>
      <vt:lpstr>Roboto</vt:lpstr>
      <vt:lpstr>Wingdings</vt:lpstr>
      <vt:lpstr>Wingdings 2</vt:lpstr>
      <vt:lpstr>Dividend</vt:lpstr>
      <vt:lpstr>YOLO</vt:lpstr>
      <vt:lpstr>Table of topic contents:</vt:lpstr>
      <vt:lpstr>Object-detection (introduction)</vt:lpstr>
      <vt:lpstr>One stage .vs. two stage object detection</vt:lpstr>
      <vt:lpstr>What’s yolo ??</vt:lpstr>
      <vt:lpstr>How  yolo  works?</vt:lpstr>
      <vt:lpstr>PowerPoint Presentation</vt:lpstr>
      <vt:lpstr>Yolo-architecture</vt:lpstr>
      <vt:lpstr>R-cnn  vs fast r-cnn vs faster r-cnn</vt:lpstr>
      <vt:lpstr>PowerPoint Presentation</vt:lpstr>
      <vt:lpstr>PowerPoint Presentation</vt:lpstr>
      <vt:lpstr>PowerPoint Presentation</vt:lpstr>
      <vt:lpstr>YOLO VS OTHER DETECTORS(FAST &amp;FASTER RCNN)</vt:lpstr>
      <vt:lpstr>Helping graphs in comparison</vt:lpstr>
      <vt:lpstr>PowerPoint Presentation</vt:lpstr>
      <vt:lpstr>Vision transformers (vit)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dc:title>
  <dc:creator>mariam waleed</dc:creator>
  <cp:lastModifiedBy>Mayar Mohamed</cp:lastModifiedBy>
  <cp:revision>5</cp:revision>
  <dcterms:created xsi:type="dcterms:W3CDTF">2022-05-20T20:01:59Z</dcterms:created>
  <dcterms:modified xsi:type="dcterms:W3CDTF">2022-05-25T23:35:55Z</dcterms:modified>
</cp:coreProperties>
</file>