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BA3F-9854-E744-92A5-C473D4B41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C5BB2-D4E5-E17B-728B-EE563AC06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20DE0-DC10-4EE2-7CDA-C88FAFFF5199}"/>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5" name="Footer Placeholder 4">
            <a:extLst>
              <a:ext uri="{FF2B5EF4-FFF2-40B4-BE49-F238E27FC236}">
                <a16:creationId xmlns:a16="http://schemas.microsoft.com/office/drawing/2014/main" id="{7F61973D-7484-D33D-D9F1-3CCCB23EC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012A5-9E0D-00C1-49FC-756F290A79CB}"/>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76284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A210-698C-8257-0D83-750CE86D5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4DBD40-F584-5644-3D47-9174EC2D61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55D14-BA16-46A7-0E41-34D15ECD8ABC}"/>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5" name="Footer Placeholder 4">
            <a:extLst>
              <a:ext uri="{FF2B5EF4-FFF2-40B4-BE49-F238E27FC236}">
                <a16:creationId xmlns:a16="http://schemas.microsoft.com/office/drawing/2014/main" id="{10716641-3C40-6906-9A2E-A953705C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CFA92-96C6-E8A3-3E26-0C7959BEC641}"/>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8028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96DF3-D59A-7BC6-F997-C4EAA45D93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9A5E7-37DA-31DB-F9F1-D23D3B93C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365C0-F366-78FE-6EBD-35EB84BAE767}"/>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5" name="Footer Placeholder 4">
            <a:extLst>
              <a:ext uri="{FF2B5EF4-FFF2-40B4-BE49-F238E27FC236}">
                <a16:creationId xmlns:a16="http://schemas.microsoft.com/office/drawing/2014/main" id="{29DE13E4-D3E0-CCA1-C65A-A30B462B3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40E1A-9DD5-43FB-C23D-277BA1BBEB79}"/>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331577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1F4-D5D5-BA42-9757-34BCC55B6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CE71F3-C6F3-547B-1436-F7BD55380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D03FF-3D8F-AAD1-C56A-ABAEB3B6B15C}"/>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5" name="Footer Placeholder 4">
            <a:extLst>
              <a:ext uri="{FF2B5EF4-FFF2-40B4-BE49-F238E27FC236}">
                <a16:creationId xmlns:a16="http://schemas.microsoft.com/office/drawing/2014/main" id="{2FE40DFF-F4E7-7087-9FAF-743592B22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B013C-BE21-B261-94C5-A38BA8BFA7D4}"/>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7867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2435-E175-73BD-CC36-1BC210780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4123A4-C2B9-4653-D0F2-2FFD06073C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DFE094-93F3-99CC-5267-A43DAAFF3EBE}"/>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5" name="Footer Placeholder 4">
            <a:extLst>
              <a:ext uri="{FF2B5EF4-FFF2-40B4-BE49-F238E27FC236}">
                <a16:creationId xmlns:a16="http://schemas.microsoft.com/office/drawing/2014/main" id="{1C4469EB-B75E-29B7-5662-4F71C576A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EC381-D16B-4F1A-4C2D-26F60C5B4679}"/>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8632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4791-862A-2D33-00AD-37F476BE8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C3362-AC1A-FEA5-E9C8-2988234E0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73986-79DF-8EAA-1832-84F78D5187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E6AF9A-2CA7-1735-3A59-39CDE8273E15}"/>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6" name="Footer Placeholder 5">
            <a:extLst>
              <a:ext uri="{FF2B5EF4-FFF2-40B4-BE49-F238E27FC236}">
                <a16:creationId xmlns:a16="http://schemas.microsoft.com/office/drawing/2014/main" id="{F2A07FFD-FA59-A8D8-AA5B-1D032223E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4C75-63C2-1962-D0A2-81459A8A9568}"/>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36245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9F4A-EEB5-70AD-4B86-B217746696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BEDA7-9585-D82A-E19B-35036003D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A95DD-CB7A-4412-7EDB-AEADBDF39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98093-00D8-FCD8-18A7-E922AD9A7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B3BBA-6161-827B-E749-A7AE6BC77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EDCA8F-4A45-C972-C73F-690248211154}"/>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8" name="Footer Placeholder 7">
            <a:extLst>
              <a:ext uri="{FF2B5EF4-FFF2-40B4-BE49-F238E27FC236}">
                <a16:creationId xmlns:a16="http://schemas.microsoft.com/office/drawing/2014/main" id="{3501F999-32F4-63DB-B394-F3BB37323A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FB73F-43EC-CC83-AFC3-70B1C8C0FB98}"/>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70716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C7EA-7048-DBEC-5ECD-9EFF03A51C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AC9B7-094C-EF79-7536-99C27444AA1D}"/>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4" name="Footer Placeholder 3">
            <a:extLst>
              <a:ext uri="{FF2B5EF4-FFF2-40B4-BE49-F238E27FC236}">
                <a16:creationId xmlns:a16="http://schemas.microsoft.com/office/drawing/2014/main" id="{E89A2324-FD76-026E-534F-0AB5EF552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2B94BB-2CD4-3655-C1E5-7AB14204554C}"/>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164037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1A799-445A-738A-9EFD-9BEE00B89F4A}"/>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3" name="Footer Placeholder 2">
            <a:extLst>
              <a:ext uri="{FF2B5EF4-FFF2-40B4-BE49-F238E27FC236}">
                <a16:creationId xmlns:a16="http://schemas.microsoft.com/office/drawing/2014/main" id="{7A0D5C64-4F5A-4A77-501B-6E4996E1F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54EEE-F549-93F9-CB6C-1CEB1BD714B2}"/>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70655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6708-B598-867C-FDF8-4A8AE76A2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BDF-D29A-EB42-354B-8A8998E76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CF5421-2D86-030A-0EEA-03D4E4857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3CD2-EDB2-89A3-0891-5C52D3DF7412}"/>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6" name="Footer Placeholder 5">
            <a:extLst>
              <a:ext uri="{FF2B5EF4-FFF2-40B4-BE49-F238E27FC236}">
                <a16:creationId xmlns:a16="http://schemas.microsoft.com/office/drawing/2014/main" id="{E16A4FBB-F096-12EE-99FD-D0AF5B1C9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76828-9521-6411-786A-4561CE439BB0}"/>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128196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D2A-BD77-3FB7-E05E-D91B7762E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667063-3A9A-9F31-A337-373DF3D0E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DED05-6014-0948-CA58-8692AE832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7694A-9D4D-24AD-532D-1C7331D4837A}"/>
              </a:ext>
            </a:extLst>
          </p:cNvPr>
          <p:cNvSpPr>
            <a:spLocks noGrp="1"/>
          </p:cNvSpPr>
          <p:nvPr>
            <p:ph type="dt" sz="half" idx="10"/>
          </p:nvPr>
        </p:nvSpPr>
        <p:spPr/>
        <p:txBody>
          <a:bodyPr/>
          <a:lstStyle/>
          <a:p>
            <a:fld id="{A658871E-0531-409F-9CF4-9510AAF9B600}" type="datetimeFigureOut">
              <a:rPr lang="en-US" smtClean="0"/>
              <a:t>2/15/2024</a:t>
            </a:fld>
            <a:endParaRPr lang="en-US"/>
          </a:p>
        </p:txBody>
      </p:sp>
      <p:sp>
        <p:nvSpPr>
          <p:cNvPr id="6" name="Footer Placeholder 5">
            <a:extLst>
              <a:ext uri="{FF2B5EF4-FFF2-40B4-BE49-F238E27FC236}">
                <a16:creationId xmlns:a16="http://schemas.microsoft.com/office/drawing/2014/main" id="{5FED48B0-0BF0-2BCF-A5C8-1E210B0FE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DE7BC-FEEC-4DA4-D701-53D449708064}"/>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187314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13554-B6BA-94F4-5BA0-4C46296B1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AEC07E-F448-3AA7-C6C7-DE38C3591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2DECF-E3DE-49C2-5620-FA2B23C5A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58871E-0531-409F-9CF4-9510AAF9B600}" type="datetimeFigureOut">
              <a:rPr lang="en-US" smtClean="0"/>
              <a:t>2/15/2024</a:t>
            </a:fld>
            <a:endParaRPr lang="en-US"/>
          </a:p>
        </p:txBody>
      </p:sp>
      <p:sp>
        <p:nvSpPr>
          <p:cNvPr id="5" name="Footer Placeholder 4">
            <a:extLst>
              <a:ext uri="{FF2B5EF4-FFF2-40B4-BE49-F238E27FC236}">
                <a16:creationId xmlns:a16="http://schemas.microsoft.com/office/drawing/2014/main" id="{3A7E8B31-3D28-55C8-7876-A807A9035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62108E-5206-5D2B-16B4-E031DFF7F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28279A-88B7-4A44-93CA-791D0E4F2246}" type="slidenum">
              <a:rPr lang="en-US" smtClean="0"/>
              <a:t>‹#›</a:t>
            </a:fld>
            <a:endParaRPr lang="en-US"/>
          </a:p>
        </p:txBody>
      </p:sp>
    </p:spTree>
    <p:extLst>
      <p:ext uri="{BB962C8B-B14F-4D97-AF65-F5344CB8AC3E}">
        <p14:creationId xmlns:p14="http://schemas.microsoft.com/office/powerpoint/2010/main" val="4283630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AEBF-A59F-745A-5F3C-61251923E1B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E1EA6AC-0A12-D65A-7D38-707F847D8052}"/>
              </a:ext>
            </a:extLst>
          </p:cNvPr>
          <p:cNvSpPr>
            <a:spLocks noGrp="1"/>
          </p:cNvSpPr>
          <p:nvPr>
            <p:ph type="subTitle" idx="1"/>
          </p:nvPr>
        </p:nvSpPr>
        <p:spPr/>
        <p:txBody>
          <a:bodyPr/>
          <a:lstStyle/>
          <a:p>
            <a:endParaRPr lang="en-US" dirty="0"/>
          </a:p>
        </p:txBody>
      </p:sp>
      <p:pic>
        <p:nvPicPr>
          <p:cNvPr id="8" name="Picture 7" descr="A screenshot of a computer&#10;&#10;Description automatically generated">
            <a:extLst>
              <a:ext uri="{FF2B5EF4-FFF2-40B4-BE49-F238E27FC236}">
                <a16:creationId xmlns:a16="http://schemas.microsoft.com/office/drawing/2014/main" id="{69FD5FC4-68C7-7429-5A51-097750DB7B45}"/>
              </a:ext>
            </a:extLst>
          </p:cNvPr>
          <p:cNvPicPr>
            <a:picLocks noChangeAspect="1"/>
          </p:cNvPicPr>
          <p:nvPr/>
        </p:nvPicPr>
        <p:blipFill rotWithShape="1">
          <a:blip r:embed="rId2">
            <a:extLst>
              <a:ext uri="{28A0092B-C50C-407E-A947-70E740481C1C}">
                <a14:useLocalDpi xmlns:a14="http://schemas.microsoft.com/office/drawing/2010/main" val="0"/>
              </a:ext>
            </a:extLst>
          </a:blip>
          <a:srcRect l="3212" t="21854" r="27609" b="7553"/>
          <a:stretch/>
        </p:blipFill>
        <p:spPr>
          <a:xfrm>
            <a:off x="1245704" y="609600"/>
            <a:ext cx="10283687" cy="5658677"/>
          </a:xfrm>
          <a:prstGeom prst="rect">
            <a:avLst/>
          </a:prstGeom>
        </p:spPr>
      </p:pic>
    </p:spTree>
    <p:extLst>
      <p:ext uri="{BB962C8B-B14F-4D97-AF65-F5344CB8AC3E}">
        <p14:creationId xmlns:p14="http://schemas.microsoft.com/office/powerpoint/2010/main" val="962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D1811-B67A-6EFA-78BA-DCDA4FDED85C}"/>
              </a:ext>
            </a:extLst>
          </p:cNvPr>
          <p:cNvSpPr>
            <a:spLocks noGrp="1"/>
          </p:cNvSpPr>
          <p:nvPr>
            <p:ph idx="1"/>
          </p:nvPr>
        </p:nvSpPr>
        <p:spPr>
          <a:xfrm>
            <a:off x="838200" y="238539"/>
            <a:ext cx="10515600" cy="5938424"/>
          </a:xfrm>
        </p:spPr>
        <p:txBody>
          <a:bodyPr>
            <a:normAutofit fontScale="55000" lnSpcReduction="20000"/>
          </a:bodyPr>
          <a:lstStyle/>
          <a:p>
            <a:r>
              <a:rPr lang="en-US" sz="3600" b="1" u="sng" dirty="0"/>
              <a:t>Analysis and Recommendations:</a:t>
            </a:r>
          </a:p>
          <a:p>
            <a:pPr algn="l">
              <a:buFont typeface="+mj-lt"/>
              <a:buAutoNum type="arabicPeriod"/>
            </a:pPr>
            <a:r>
              <a:rPr lang="en-US" b="0" i="0" dirty="0">
                <a:solidFill>
                  <a:srgbClr val="000000"/>
                </a:solidFill>
                <a:effectLst/>
                <a:latin typeface="-apple-system"/>
              </a:rPr>
              <a:t>Total injuries: The total number of injuries reported during the period from 2015 to 2023 was 150,000, out of which 16,000 were incapacitating injuries and 948 were fatal injuries.</a:t>
            </a:r>
          </a:p>
          <a:p>
            <a:pPr algn="l">
              <a:buFont typeface="+mj-lt"/>
              <a:buAutoNum type="arabicPeriod"/>
            </a:pPr>
            <a:r>
              <a:rPr lang="en-US" b="0" i="0" dirty="0">
                <a:solidFill>
                  <a:srgbClr val="000000"/>
                </a:solidFill>
                <a:effectLst/>
                <a:latin typeface="-apple-system"/>
              </a:rPr>
              <a:t>Weather conditions: The majority of injuries occurred during clear weather conditions, indicating that weather may not have been a significant contributing factor to the accidents.</a:t>
            </a:r>
          </a:p>
          <a:p>
            <a:pPr algn="l">
              <a:buFont typeface="+mj-lt"/>
              <a:buAutoNum type="arabicPeriod"/>
            </a:pPr>
            <a:r>
              <a:rPr lang="en-US" b="0" i="0" dirty="0">
                <a:solidFill>
                  <a:srgbClr val="000000"/>
                </a:solidFill>
                <a:effectLst/>
                <a:latin typeface="-apple-system"/>
              </a:rPr>
              <a:t>Crash types: The number of accidents categorized as "drive away" was higher compared to accidents resulting in injury or requiring a tow due to a crash. This suggests that a significant portion of accidents had relatively minor consequences.</a:t>
            </a:r>
          </a:p>
          <a:p>
            <a:pPr algn="l">
              <a:buFont typeface="+mj-lt"/>
              <a:buAutoNum type="arabicPeriod"/>
            </a:pPr>
            <a:r>
              <a:rPr lang="en-US" b="0" i="0" dirty="0">
                <a:solidFill>
                  <a:srgbClr val="000000"/>
                </a:solidFill>
                <a:effectLst/>
                <a:latin typeface="-apple-system"/>
              </a:rPr>
              <a:t>Rain: The second most common weather condition during accidents was rain, which indicates a potential correlation between rain and increased accident rates.</a:t>
            </a:r>
          </a:p>
          <a:p>
            <a:pPr algn="l">
              <a:buFont typeface="+mj-lt"/>
              <a:buAutoNum type="arabicPeriod"/>
            </a:pPr>
            <a:r>
              <a:rPr lang="en-US" b="0" i="0" dirty="0">
                <a:solidFill>
                  <a:srgbClr val="000000"/>
                </a:solidFill>
                <a:effectLst/>
                <a:latin typeface="-apple-system"/>
              </a:rPr>
              <a:t>Primary contributing cause: Failing to yield the right of way was identified as the primary contributing cause of accidents. This highlights the importance of improving awareness and adherence to traffic regulations regarding right of way.</a:t>
            </a:r>
          </a:p>
          <a:p>
            <a:pPr algn="l">
              <a:buFont typeface="+mj-lt"/>
              <a:buAutoNum type="arabicPeriod"/>
            </a:pPr>
            <a:r>
              <a:rPr lang="en-US" b="0" i="0" dirty="0">
                <a:solidFill>
                  <a:srgbClr val="000000"/>
                </a:solidFill>
                <a:effectLst/>
                <a:latin typeface="-apple-system"/>
              </a:rPr>
              <a:t>Secondary contributing cause: Failing to decrease speed was identified as the secondary contributing cause. This emphasizes the need for promoting responsible driving behavior and maintaining appropriate speeds to prevent accidents.</a:t>
            </a:r>
          </a:p>
          <a:p>
            <a:pPr algn="l">
              <a:buFont typeface="+mj-lt"/>
              <a:buAutoNum type="arabicPeriod"/>
            </a:pPr>
            <a:r>
              <a:rPr lang="en-US" b="0" i="0" dirty="0">
                <a:solidFill>
                  <a:srgbClr val="000000"/>
                </a:solidFill>
                <a:effectLst/>
                <a:latin typeface="-apple-system"/>
              </a:rPr>
              <a:t>Injury trends: Incapacitating injuries were more prevalent in 2018, suggesting a potential need for further investigation into the factors contributing to this specific year's higher injury rate.</a:t>
            </a:r>
          </a:p>
          <a:p>
            <a:pPr algn="l"/>
            <a:r>
              <a:rPr lang="en-US" b="0" i="0" dirty="0">
                <a:solidFill>
                  <a:srgbClr val="000000"/>
                </a:solidFill>
                <a:effectLst/>
                <a:latin typeface="-apple-system"/>
              </a:rPr>
              <a:t>Based on these findings, the following recommendations can be made:</a:t>
            </a:r>
          </a:p>
          <a:p>
            <a:pPr algn="l">
              <a:buFont typeface="+mj-lt"/>
              <a:buAutoNum type="arabicPeriod"/>
            </a:pPr>
            <a:r>
              <a:rPr lang="en-US" b="0" i="0" dirty="0">
                <a:solidFill>
                  <a:srgbClr val="000000"/>
                </a:solidFill>
                <a:effectLst/>
                <a:latin typeface="-apple-system"/>
              </a:rPr>
              <a:t>Increase awareness and education: Launch campaigns to educate drivers about the importance of yielding the right of way and the consequences of failing to do so. This can include public service announcements, targeted educational programs, and driver training initiatives.</a:t>
            </a:r>
          </a:p>
          <a:p>
            <a:pPr algn="l">
              <a:buFont typeface="+mj-lt"/>
              <a:buAutoNum type="arabicPeriod"/>
            </a:pPr>
            <a:r>
              <a:rPr lang="en-US" b="0" i="0" dirty="0">
                <a:solidFill>
                  <a:srgbClr val="000000"/>
                </a:solidFill>
                <a:effectLst/>
                <a:latin typeface="-apple-system"/>
              </a:rPr>
              <a:t>Enforce speed limits: Strengthen law enforcement efforts to ensure drivers comply with posted speed limits, particularly in areas prone to accidents.</a:t>
            </a:r>
          </a:p>
          <a:p>
            <a:pPr algn="l">
              <a:buFont typeface="+mj-lt"/>
              <a:buAutoNum type="arabicPeriod"/>
            </a:pPr>
            <a:r>
              <a:rPr lang="en-US" b="0" i="0" dirty="0">
                <a:solidFill>
                  <a:srgbClr val="000000"/>
                </a:solidFill>
                <a:effectLst/>
                <a:latin typeface="-apple-system"/>
              </a:rPr>
              <a:t>Improve weather-related driving skills: Develop programs that provide education and training on safe driving practices during adverse weather conditions, such as rain, to reduce accident rates during inclement weather.</a:t>
            </a:r>
          </a:p>
          <a:p>
            <a:pPr algn="l">
              <a:buFont typeface="+mj-lt"/>
              <a:buAutoNum type="arabicPeriod"/>
            </a:pPr>
            <a:r>
              <a:rPr lang="en-US" b="0" i="0" dirty="0">
                <a:solidFill>
                  <a:srgbClr val="000000"/>
                </a:solidFill>
                <a:effectLst/>
                <a:latin typeface="-apple-system"/>
              </a:rPr>
              <a:t>Continuous monitoring: Establish a system for ongoing monitoring and analysis of accident data to identify emerging trends, evaluate the effectiveness of implemented interventions, and make data-driven decisions for future road safety initiatives.</a:t>
            </a:r>
          </a:p>
          <a:p>
            <a:endParaRPr lang="en-US" dirty="0"/>
          </a:p>
        </p:txBody>
      </p:sp>
    </p:spTree>
    <p:extLst>
      <p:ext uri="{BB962C8B-B14F-4D97-AF65-F5344CB8AC3E}">
        <p14:creationId xmlns:p14="http://schemas.microsoft.com/office/powerpoint/2010/main" val="3992273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382</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Mayar Kamel Samir Othman</dc:creator>
  <cp:lastModifiedBy>Mayar Kamel Samir Othman</cp:lastModifiedBy>
  <cp:revision>2</cp:revision>
  <dcterms:created xsi:type="dcterms:W3CDTF">2024-02-14T12:18:09Z</dcterms:created>
  <dcterms:modified xsi:type="dcterms:W3CDTF">2024-02-15T20:47:02Z</dcterms:modified>
</cp:coreProperties>
</file>