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1976-4477-4AE9-88F8-F7B5571506E5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3B6FF-1BCE-43BF-B8EE-D2A6F08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3B6FF-1BCE-43BF-B8EE-D2A6F08742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ABD3-21CD-44D7-A206-F8D72574C722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B90-D5D0-4DD9-B793-E56513FFFE20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A826-BF60-4335-B319-0C18D0224A1F}" type="datetime1">
              <a:rPr lang="en-US" smtClean="0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EF7F-DEB6-462D-999F-BFF95138BBA4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13C8-F59F-43C1-A522-7D6085EC0FC6}" type="datetime1">
              <a:rPr lang="en-US" smtClean="0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6726" y="319532"/>
            <a:ext cx="721994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4084" y="2276346"/>
            <a:ext cx="7825230" cy="315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5781" y="6774758"/>
            <a:ext cx="325945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DC04-613D-4955-9DFF-7530856789A9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47855" y="6735432"/>
            <a:ext cx="1968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231" y="1546351"/>
            <a:ext cx="2388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0665" y="6903208"/>
            <a:ext cx="32594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©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Copyright Information</a:t>
            </a:r>
            <a:r>
              <a:rPr sz="1100" spc="-2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Technology</a:t>
            </a:r>
            <a:r>
              <a:rPr sz="1100" spc="-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Institute</a:t>
            </a:r>
            <a:r>
              <a:rPr sz="1100" spc="29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-</a:t>
            </a:r>
            <a:r>
              <a:rPr sz="1100" spc="-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2016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6278" y="3923790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Operating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System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Fundamentals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63" y="590803"/>
            <a:ext cx="74714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50" dirty="0"/>
              <a:t> </a:t>
            </a:r>
            <a:r>
              <a:rPr sz="4400" dirty="0"/>
              <a:t>Control</a:t>
            </a:r>
            <a:r>
              <a:rPr sz="4400" spc="-30" dirty="0"/>
              <a:t> </a:t>
            </a:r>
            <a:r>
              <a:rPr sz="4400" dirty="0"/>
              <a:t>Block</a:t>
            </a:r>
            <a:r>
              <a:rPr sz="4400" spc="-25" dirty="0"/>
              <a:t> </a:t>
            </a:r>
            <a:r>
              <a:rPr sz="4400" dirty="0"/>
              <a:t>(PCB)</a:t>
            </a:r>
            <a:r>
              <a:rPr sz="4400" spc="-25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599688" y="1860804"/>
            <a:ext cx="3759835" cy="1626235"/>
          </a:xfrm>
          <a:custGeom>
            <a:avLst/>
            <a:gdLst/>
            <a:ahLst/>
            <a:cxnLst/>
            <a:rect l="l" t="t" r="r" b="b"/>
            <a:pathLst>
              <a:path w="3759834" h="1626235">
                <a:moveTo>
                  <a:pt x="3759708" y="0"/>
                </a:moveTo>
                <a:lnTo>
                  <a:pt x="3733800" y="0"/>
                </a:lnTo>
                <a:lnTo>
                  <a:pt x="3733800" y="25908"/>
                </a:lnTo>
                <a:lnTo>
                  <a:pt x="3733800" y="533400"/>
                </a:lnTo>
                <a:lnTo>
                  <a:pt x="3733800" y="559308"/>
                </a:lnTo>
                <a:lnTo>
                  <a:pt x="3733800" y="1066800"/>
                </a:lnTo>
                <a:lnTo>
                  <a:pt x="3733800" y="1092708"/>
                </a:lnTo>
                <a:lnTo>
                  <a:pt x="3733800" y="1600200"/>
                </a:lnTo>
                <a:lnTo>
                  <a:pt x="25908" y="1600200"/>
                </a:lnTo>
                <a:lnTo>
                  <a:pt x="25908" y="1092708"/>
                </a:lnTo>
                <a:lnTo>
                  <a:pt x="3733800" y="1092708"/>
                </a:lnTo>
                <a:lnTo>
                  <a:pt x="3733800" y="1066800"/>
                </a:lnTo>
                <a:lnTo>
                  <a:pt x="25908" y="1066800"/>
                </a:lnTo>
                <a:lnTo>
                  <a:pt x="25908" y="559308"/>
                </a:lnTo>
                <a:lnTo>
                  <a:pt x="1524000" y="559308"/>
                </a:lnTo>
                <a:lnTo>
                  <a:pt x="1536192" y="559308"/>
                </a:lnTo>
                <a:lnTo>
                  <a:pt x="1549908" y="559308"/>
                </a:lnTo>
                <a:lnTo>
                  <a:pt x="3733800" y="559308"/>
                </a:lnTo>
                <a:lnTo>
                  <a:pt x="3733800" y="533400"/>
                </a:lnTo>
                <a:lnTo>
                  <a:pt x="1549908" y="533400"/>
                </a:lnTo>
                <a:lnTo>
                  <a:pt x="1549908" y="25908"/>
                </a:lnTo>
                <a:lnTo>
                  <a:pt x="3733800" y="25908"/>
                </a:lnTo>
                <a:lnTo>
                  <a:pt x="3733800" y="0"/>
                </a:lnTo>
                <a:lnTo>
                  <a:pt x="1549908" y="0"/>
                </a:lnTo>
                <a:lnTo>
                  <a:pt x="1524000" y="0"/>
                </a:lnTo>
                <a:lnTo>
                  <a:pt x="1524000" y="25908"/>
                </a:lnTo>
                <a:lnTo>
                  <a:pt x="1524000" y="533400"/>
                </a:lnTo>
                <a:lnTo>
                  <a:pt x="25908" y="533400"/>
                </a:lnTo>
                <a:lnTo>
                  <a:pt x="25908" y="25908"/>
                </a:lnTo>
                <a:lnTo>
                  <a:pt x="1524000" y="25908"/>
                </a:lnTo>
                <a:lnTo>
                  <a:pt x="1524000" y="0"/>
                </a:lnTo>
                <a:lnTo>
                  <a:pt x="0" y="0"/>
                </a:lnTo>
                <a:lnTo>
                  <a:pt x="0" y="533400"/>
                </a:lnTo>
                <a:lnTo>
                  <a:pt x="0" y="559308"/>
                </a:lnTo>
                <a:lnTo>
                  <a:pt x="0" y="1066800"/>
                </a:lnTo>
                <a:lnTo>
                  <a:pt x="0" y="1092708"/>
                </a:lnTo>
                <a:lnTo>
                  <a:pt x="0" y="1626108"/>
                </a:lnTo>
                <a:lnTo>
                  <a:pt x="12192" y="1626108"/>
                </a:lnTo>
                <a:lnTo>
                  <a:pt x="25908" y="1626108"/>
                </a:lnTo>
                <a:lnTo>
                  <a:pt x="3733800" y="1626108"/>
                </a:lnTo>
                <a:lnTo>
                  <a:pt x="3745992" y="1626108"/>
                </a:lnTo>
                <a:lnTo>
                  <a:pt x="3759708" y="1626108"/>
                </a:lnTo>
                <a:lnTo>
                  <a:pt x="3759708" y="1092708"/>
                </a:lnTo>
                <a:lnTo>
                  <a:pt x="3759708" y="1066800"/>
                </a:lnTo>
                <a:lnTo>
                  <a:pt x="3759708" y="559308"/>
                </a:lnTo>
                <a:lnTo>
                  <a:pt x="3759708" y="533400"/>
                </a:lnTo>
                <a:lnTo>
                  <a:pt x="3759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0366" y="1966975"/>
            <a:ext cx="29902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76705" algn="l"/>
              </a:tabLst>
            </a:pPr>
            <a:r>
              <a:rPr sz="2000" b="1" dirty="0">
                <a:latin typeface="Times New Roman"/>
                <a:cs typeface="Times New Roman"/>
              </a:rPr>
              <a:t>Pointer	</a:t>
            </a:r>
            <a:r>
              <a:rPr sz="2000" b="1" spc="-10" dirty="0">
                <a:latin typeface="Times New Roman"/>
                <a:cs typeface="Times New Roman"/>
              </a:rPr>
              <a:t>Process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586740" marR="527685" indent="-635" algn="ctr">
              <a:lnSpc>
                <a:spcPct val="175000"/>
              </a:lnSpc>
            </a:pPr>
            <a:r>
              <a:rPr sz="2000" b="1" spc="-10" dirty="0">
                <a:latin typeface="Times New Roman"/>
                <a:cs typeface="Times New Roman"/>
              </a:rPr>
              <a:t>Process </a:t>
            </a:r>
            <a:r>
              <a:rPr sz="2000" b="1" dirty="0">
                <a:latin typeface="Times New Roman"/>
                <a:cs typeface="Times New Roman"/>
              </a:rPr>
              <a:t>number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Program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counter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99688" y="3461004"/>
            <a:ext cx="3759835" cy="1092835"/>
            <a:chOff x="3599688" y="3461004"/>
            <a:chExt cx="3759835" cy="1092835"/>
          </a:xfrm>
        </p:grpSpPr>
        <p:sp>
          <p:nvSpPr>
            <p:cNvPr id="6" name="object 6"/>
            <p:cNvSpPr/>
            <p:nvPr/>
          </p:nvSpPr>
          <p:spPr>
            <a:xfrm>
              <a:off x="3611879" y="3473196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3733799" y="1066799"/>
                  </a:moveTo>
                  <a:lnTo>
                    <a:pt x="3733799" y="0"/>
                  </a:lnTo>
                  <a:lnTo>
                    <a:pt x="0" y="0"/>
                  </a:lnTo>
                  <a:lnTo>
                    <a:pt x="0" y="1066799"/>
                  </a:lnTo>
                  <a:lnTo>
                    <a:pt x="3733799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688" y="3461004"/>
              <a:ext cx="3759835" cy="1092835"/>
            </a:xfrm>
            <a:custGeom>
              <a:avLst/>
              <a:gdLst/>
              <a:ahLst/>
              <a:cxnLst/>
              <a:rect l="l" t="t" r="r" b="b"/>
              <a:pathLst>
                <a:path w="3759834" h="1092835">
                  <a:moveTo>
                    <a:pt x="3759708" y="1092708"/>
                  </a:moveTo>
                  <a:lnTo>
                    <a:pt x="3759708" y="0"/>
                  </a:lnTo>
                  <a:lnTo>
                    <a:pt x="0" y="0"/>
                  </a:lnTo>
                  <a:lnTo>
                    <a:pt x="0" y="1092708"/>
                  </a:lnTo>
                  <a:lnTo>
                    <a:pt x="12192" y="10927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3733800" y="25908"/>
                  </a:lnTo>
                  <a:lnTo>
                    <a:pt x="3733800" y="12192"/>
                  </a:lnTo>
                  <a:lnTo>
                    <a:pt x="3745992" y="25908"/>
                  </a:lnTo>
                  <a:lnTo>
                    <a:pt x="3745992" y="1092708"/>
                  </a:lnTo>
                  <a:lnTo>
                    <a:pt x="3759708" y="1092708"/>
                  </a:lnTo>
                  <a:close/>
                </a:path>
                <a:path w="3759834" h="10928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3759834" h="1092835">
                  <a:moveTo>
                    <a:pt x="25908" y="10668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1066800"/>
                  </a:lnTo>
                  <a:lnTo>
                    <a:pt x="25908" y="1066800"/>
                  </a:lnTo>
                  <a:close/>
                </a:path>
                <a:path w="3759834" h="1092835">
                  <a:moveTo>
                    <a:pt x="3745992" y="1066800"/>
                  </a:moveTo>
                  <a:lnTo>
                    <a:pt x="12192" y="1066800"/>
                  </a:lnTo>
                  <a:lnTo>
                    <a:pt x="25908" y="1078992"/>
                  </a:lnTo>
                  <a:lnTo>
                    <a:pt x="25908" y="1092708"/>
                  </a:lnTo>
                  <a:lnTo>
                    <a:pt x="3733800" y="1092708"/>
                  </a:lnTo>
                  <a:lnTo>
                    <a:pt x="3733800" y="1078992"/>
                  </a:lnTo>
                  <a:lnTo>
                    <a:pt x="3745992" y="1066800"/>
                  </a:lnTo>
                  <a:close/>
                </a:path>
                <a:path w="3759834" h="1092835">
                  <a:moveTo>
                    <a:pt x="25908" y="1092708"/>
                  </a:moveTo>
                  <a:lnTo>
                    <a:pt x="25908" y="1078992"/>
                  </a:lnTo>
                  <a:lnTo>
                    <a:pt x="12192" y="1066800"/>
                  </a:lnTo>
                  <a:lnTo>
                    <a:pt x="12192" y="1092708"/>
                  </a:lnTo>
                  <a:lnTo>
                    <a:pt x="25908" y="1092708"/>
                  </a:lnTo>
                  <a:close/>
                </a:path>
                <a:path w="3759834" h="1092835">
                  <a:moveTo>
                    <a:pt x="3745992" y="25908"/>
                  </a:moveTo>
                  <a:lnTo>
                    <a:pt x="3733800" y="12192"/>
                  </a:lnTo>
                  <a:lnTo>
                    <a:pt x="3733800" y="25908"/>
                  </a:lnTo>
                  <a:lnTo>
                    <a:pt x="3745992" y="25908"/>
                  </a:lnTo>
                  <a:close/>
                </a:path>
                <a:path w="3759834" h="1092835">
                  <a:moveTo>
                    <a:pt x="3745992" y="1066800"/>
                  </a:moveTo>
                  <a:lnTo>
                    <a:pt x="3745992" y="25908"/>
                  </a:lnTo>
                  <a:lnTo>
                    <a:pt x="3733800" y="25908"/>
                  </a:lnTo>
                  <a:lnTo>
                    <a:pt x="3733800" y="1066800"/>
                  </a:lnTo>
                  <a:lnTo>
                    <a:pt x="3745992" y="1066800"/>
                  </a:lnTo>
                  <a:close/>
                </a:path>
                <a:path w="3759834" h="1092835">
                  <a:moveTo>
                    <a:pt x="3745992" y="1092708"/>
                  </a:moveTo>
                  <a:lnTo>
                    <a:pt x="3745992" y="1066800"/>
                  </a:lnTo>
                  <a:lnTo>
                    <a:pt x="3733800" y="1078992"/>
                  </a:lnTo>
                  <a:lnTo>
                    <a:pt x="3733800" y="1092708"/>
                  </a:lnTo>
                  <a:lnTo>
                    <a:pt x="3745992" y="1092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11879" y="3473195"/>
            <a:ext cx="3733800" cy="1066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11188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CPU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688" y="4527804"/>
            <a:ext cx="3759835" cy="559435"/>
          </a:xfrm>
          <a:custGeom>
            <a:avLst/>
            <a:gdLst/>
            <a:ahLst/>
            <a:cxnLst/>
            <a:rect l="l" t="t" r="r" b="b"/>
            <a:pathLst>
              <a:path w="3759834" h="559435">
                <a:moveTo>
                  <a:pt x="3759708" y="559308"/>
                </a:moveTo>
                <a:lnTo>
                  <a:pt x="3759708" y="0"/>
                </a:lnTo>
                <a:lnTo>
                  <a:pt x="0" y="0"/>
                </a:lnTo>
                <a:lnTo>
                  <a:pt x="0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733800" y="25908"/>
                </a:lnTo>
                <a:lnTo>
                  <a:pt x="3733800" y="12192"/>
                </a:lnTo>
                <a:lnTo>
                  <a:pt x="3745992" y="25908"/>
                </a:lnTo>
                <a:lnTo>
                  <a:pt x="3745992" y="559308"/>
                </a:lnTo>
                <a:lnTo>
                  <a:pt x="3759708" y="559308"/>
                </a:lnTo>
                <a:close/>
              </a:path>
              <a:path w="3759834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759834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3759834" h="559435">
                <a:moveTo>
                  <a:pt x="37459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3733800" y="559308"/>
                </a:lnTo>
                <a:lnTo>
                  <a:pt x="3733800" y="545592"/>
                </a:lnTo>
                <a:lnTo>
                  <a:pt x="3745992" y="533400"/>
                </a:lnTo>
                <a:close/>
              </a:path>
              <a:path w="3759834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3759834" h="559435">
                <a:moveTo>
                  <a:pt x="3745992" y="25908"/>
                </a:moveTo>
                <a:lnTo>
                  <a:pt x="3733800" y="12192"/>
                </a:lnTo>
                <a:lnTo>
                  <a:pt x="3733800" y="25908"/>
                </a:lnTo>
                <a:lnTo>
                  <a:pt x="3745992" y="25908"/>
                </a:lnTo>
                <a:close/>
              </a:path>
              <a:path w="3759834" h="559435">
                <a:moveTo>
                  <a:pt x="3745992" y="533400"/>
                </a:moveTo>
                <a:lnTo>
                  <a:pt x="3745992" y="25908"/>
                </a:lnTo>
                <a:lnTo>
                  <a:pt x="3733800" y="25908"/>
                </a:lnTo>
                <a:lnTo>
                  <a:pt x="3733800" y="533400"/>
                </a:lnTo>
                <a:lnTo>
                  <a:pt x="3745992" y="533400"/>
                </a:lnTo>
                <a:close/>
              </a:path>
              <a:path w="3759834" h="559435">
                <a:moveTo>
                  <a:pt x="3745992" y="559308"/>
                </a:moveTo>
                <a:lnTo>
                  <a:pt x="3745992" y="533400"/>
                </a:lnTo>
                <a:lnTo>
                  <a:pt x="3733800" y="545592"/>
                </a:lnTo>
                <a:lnTo>
                  <a:pt x="3733800" y="559308"/>
                </a:lnTo>
                <a:lnTo>
                  <a:pt x="3745992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0470" y="4633974"/>
            <a:ext cx="2902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Memory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9688" y="5061204"/>
            <a:ext cx="3759835" cy="559435"/>
            <a:chOff x="3599688" y="5061204"/>
            <a:chExt cx="3759835" cy="559435"/>
          </a:xfrm>
        </p:grpSpPr>
        <p:sp>
          <p:nvSpPr>
            <p:cNvPr id="12" name="object 12"/>
            <p:cNvSpPr/>
            <p:nvPr/>
          </p:nvSpPr>
          <p:spPr>
            <a:xfrm>
              <a:off x="3611879" y="5073395"/>
              <a:ext cx="3733800" cy="533400"/>
            </a:xfrm>
            <a:custGeom>
              <a:avLst/>
              <a:gdLst/>
              <a:ahLst/>
              <a:cxnLst/>
              <a:rect l="l" t="t" r="r" b="b"/>
              <a:pathLst>
                <a:path w="3733800" h="533400">
                  <a:moveTo>
                    <a:pt x="3733799" y="533399"/>
                  </a:moveTo>
                  <a:lnTo>
                    <a:pt x="37337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3733799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688" y="5061204"/>
              <a:ext cx="3759835" cy="559435"/>
            </a:xfrm>
            <a:custGeom>
              <a:avLst/>
              <a:gdLst/>
              <a:ahLst/>
              <a:cxnLst/>
              <a:rect l="l" t="t" r="r" b="b"/>
              <a:pathLst>
                <a:path w="3759834" h="559435">
                  <a:moveTo>
                    <a:pt x="3759708" y="559308"/>
                  </a:moveTo>
                  <a:lnTo>
                    <a:pt x="3759708" y="0"/>
                  </a:lnTo>
                  <a:lnTo>
                    <a:pt x="0" y="0"/>
                  </a:lnTo>
                  <a:lnTo>
                    <a:pt x="0" y="559308"/>
                  </a:lnTo>
                  <a:lnTo>
                    <a:pt x="12192" y="5593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3733800" y="25908"/>
                  </a:lnTo>
                  <a:lnTo>
                    <a:pt x="3733800" y="12192"/>
                  </a:lnTo>
                  <a:lnTo>
                    <a:pt x="3745992" y="25908"/>
                  </a:lnTo>
                  <a:lnTo>
                    <a:pt x="3745992" y="559308"/>
                  </a:lnTo>
                  <a:lnTo>
                    <a:pt x="3759708" y="559308"/>
                  </a:lnTo>
                  <a:close/>
                </a:path>
                <a:path w="3759834" h="5594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3759834" h="559435">
                  <a:moveTo>
                    <a:pt x="25908" y="5334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33400"/>
                  </a:lnTo>
                  <a:lnTo>
                    <a:pt x="25908" y="533400"/>
                  </a:lnTo>
                  <a:close/>
                </a:path>
                <a:path w="3759834" h="559435">
                  <a:moveTo>
                    <a:pt x="3745992" y="533400"/>
                  </a:moveTo>
                  <a:lnTo>
                    <a:pt x="12192" y="533400"/>
                  </a:lnTo>
                  <a:lnTo>
                    <a:pt x="25908" y="545592"/>
                  </a:lnTo>
                  <a:lnTo>
                    <a:pt x="25908" y="559308"/>
                  </a:lnTo>
                  <a:lnTo>
                    <a:pt x="3733800" y="559308"/>
                  </a:lnTo>
                  <a:lnTo>
                    <a:pt x="3733800" y="545592"/>
                  </a:lnTo>
                  <a:lnTo>
                    <a:pt x="3745992" y="533400"/>
                  </a:lnTo>
                  <a:close/>
                </a:path>
                <a:path w="3759834" h="559435">
                  <a:moveTo>
                    <a:pt x="25908" y="559308"/>
                  </a:moveTo>
                  <a:lnTo>
                    <a:pt x="25908" y="545592"/>
                  </a:lnTo>
                  <a:lnTo>
                    <a:pt x="12192" y="533400"/>
                  </a:lnTo>
                  <a:lnTo>
                    <a:pt x="12192" y="559308"/>
                  </a:lnTo>
                  <a:lnTo>
                    <a:pt x="25908" y="559308"/>
                  </a:lnTo>
                  <a:close/>
                </a:path>
                <a:path w="3759834" h="559435">
                  <a:moveTo>
                    <a:pt x="3745992" y="25908"/>
                  </a:moveTo>
                  <a:lnTo>
                    <a:pt x="3733800" y="12192"/>
                  </a:lnTo>
                  <a:lnTo>
                    <a:pt x="3733800" y="25908"/>
                  </a:lnTo>
                  <a:lnTo>
                    <a:pt x="3745992" y="25908"/>
                  </a:lnTo>
                  <a:close/>
                </a:path>
                <a:path w="3759834" h="559435">
                  <a:moveTo>
                    <a:pt x="3745992" y="533400"/>
                  </a:moveTo>
                  <a:lnTo>
                    <a:pt x="3745992" y="25908"/>
                  </a:lnTo>
                  <a:lnTo>
                    <a:pt x="3733800" y="25908"/>
                  </a:lnTo>
                  <a:lnTo>
                    <a:pt x="3733800" y="533400"/>
                  </a:lnTo>
                  <a:lnTo>
                    <a:pt x="3745992" y="533400"/>
                  </a:lnTo>
                  <a:close/>
                </a:path>
                <a:path w="3759834" h="559435">
                  <a:moveTo>
                    <a:pt x="3745992" y="559308"/>
                  </a:moveTo>
                  <a:lnTo>
                    <a:pt x="3745992" y="533400"/>
                  </a:lnTo>
                  <a:lnTo>
                    <a:pt x="3733800" y="545592"/>
                  </a:lnTo>
                  <a:lnTo>
                    <a:pt x="3733800" y="559308"/>
                  </a:lnTo>
                  <a:lnTo>
                    <a:pt x="3745992" y="559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11879" y="5073395"/>
            <a:ext cx="3733800" cy="533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840"/>
              </a:spcBef>
            </a:pPr>
            <a:r>
              <a:rPr sz="2000" b="1" spc="-5" dirty="0">
                <a:latin typeface="Times New Roman"/>
                <a:cs typeface="Times New Roman"/>
              </a:rPr>
              <a:t>I/O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status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688" y="5594604"/>
            <a:ext cx="3759835" cy="1092835"/>
          </a:xfrm>
          <a:custGeom>
            <a:avLst/>
            <a:gdLst/>
            <a:ahLst/>
            <a:cxnLst/>
            <a:rect l="l" t="t" r="r" b="b"/>
            <a:pathLst>
              <a:path w="3759834" h="1092834">
                <a:moveTo>
                  <a:pt x="3759708" y="1092708"/>
                </a:moveTo>
                <a:lnTo>
                  <a:pt x="3759708" y="0"/>
                </a:lnTo>
                <a:lnTo>
                  <a:pt x="0" y="0"/>
                </a:lnTo>
                <a:lnTo>
                  <a:pt x="0" y="1092708"/>
                </a:lnTo>
                <a:lnTo>
                  <a:pt x="12192" y="1092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733800" y="25908"/>
                </a:lnTo>
                <a:lnTo>
                  <a:pt x="3733800" y="12192"/>
                </a:lnTo>
                <a:lnTo>
                  <a:pt x="3745992" y="25908"/>
                </a:lnTo>
                <a:lnTo>
                  <a:pt x="3745992" y="1092708"/>
                </a:lnTo>
                <a:lnTo>
                  <a:pt x="3759708" y="1092708"/>
                </a:lnTo>
                <a:close/>
              </a:path>
              <a:path w="3759834" h="109283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759834" h="1092834">
                <a:moveTo>
                  <a:pt x="25908" y="1066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1066800"/>
                </a:lnTo>
                <a:lnTo>
                  <a:pt x="25908" y="1066800"/>
                </a:lnTo>
                <a:close/>
              </a:path>
              <a:path w="3759834" h="1092834">
                <a:moveTo>
                  <a:pt x="3745992" y="1066800"/>
                </a:moveTo>
                <a:lnTo>
                  <a:pt x="12192" y="1066800"/>
                </a:lnTo>
                <a:lnTo>
                  <a:pt x="25908" y="1078992"/>
                </a:lnTo>
                <a:lnTo>
                  <a:pt x="25908" y="1092708"/>
                </a:lnTo>
                <a:lnTo>
                  <a:pt x="3733800" y="1092708"/>
                </a:lnTo>
                <a:lnTo>
                  <a:pt x="3733800" y="1078992"/>
                </a:lnTo>
                <a:lnTo>
                  <a:pt x="3745992" y="1066800"/>
                </a:lnTo>
                <a:close/>
              </a:path>
              <a:path w="3759834" h="1092834">
                <a:moveTo>
                  <a:pt x="25908" y="1092708"/>
                </a:moveTo>
                <a:lnTo>
                  <a:pt x="25908" y="1078992"/>
                </a:lnTo>
                <a:lnTo>
                  <a:pt x="12192" y="1066800"/>
                </a:lnTo>
                <a:lnTo>
                  <a:pt x="12192" y="1092708"/>
                </a:lnTo>
                <a:lnTo>
                  <a:pt x="25908" y="1092708"/>
                </a:lnTo>
                <a:close/>
              </a:path>
              <a:path w="3759834" h="1092834">
                <a:moveTo>
                  <a:pt x="3745992" y="25908"/>
                </a:moveTo>
                <a:lnTo>
                  <a:pt x="3733800" y="12192"/>
                </a:lnTo>
                <a:lnTo>
                  <a:pt x="3733800" y="25908"/>
                </a:lnTo>
                <a:lnTo>
                  <a:pt x="3745992" y="25908"/>
                </a:lnTo>
                <a:close/>
              </a:path>
              <a:path w="3759834" h="1092834">
                <a:moveTo>
                  <a:pt x="3745992" y="1066800"/>
                </a:moveTo>
                <a:lnTo>
                  <a:pt x="3745992" y="25908"/>
                </a:lnTo>
                <a:lnTo>
                  <a:pt x="3733800" y="25908"/>
                </a:lnTo>
                <a:lnTo>
                  <a:pt x="3733800" y="1066800"/>
                </a:lnTo>
                <a:lnTo>
                  <a:pt x="3745992" y="1066800"/>
                </a:lnTo>
                <a:close/>
              </a:path>
              <a:path w="3759834" h="1092834">
                <a:moveTo>
                  <a:pt x="3745992" y="1092708"/>
                </a:moveTo>
                <a:lnTo>
                  <a:pt x="3745992" y="1066800"/>
                </a:lnTo>
                <a:lnTo>
                  <a:pt x="3733800" y="1078992"/>
                </a:lnTo>
                <a:lnTo>
                  <a:pt x="3733800" y="1092708"/>
                </a:lnTo>
                <a:lnTo>
                  <a:pt x="3745992" y="1092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52390" y="5967473"/>
            <a:ext cx="2658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Accounting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2315" marR="5080" indent="-22021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CPU </a:t>
            </a:r>
            <a:r>
              <a:rPr spc="-5" dirty="0"/>
              <a:t>Switch</a:t>
            </a:r>
            <a:r>
              <a:rPr dirty="0"/>
              <a:t> </a:t>
            </a:r>
            <a:r>
              <a:rPr spc="-5" dirty="0"/>
              <a:t>From Process</a:t>
            </a:r>
            <a:r>
              <a:rPr dirty="0"/>
              <a:t> to </a:t>
            </a:r>
            <a:r>
              <a:rPr spc="-985" dirty="0"/>
              <a:t> </a:t>
            </a:r>
            <a:r>
              <a:rPr spc="-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8608" y="1892808"/>
            <a:ext cx="5524500" cy="4640580"/>
            <a:chOff x="2578608" y="1892808"/>
            <a:chExt cx="5524500" cy="4640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8900" y="1944624"/>
              <a:ext cx="5422391" cy="45354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78608" y="1892808"/>
              <a:ext cx="5524500" cy="4640580"/>
            </a:xfrm>
            <a:custGeom>
              <a:avLst/>
              <a:gdLst/>
              <a:ahLst/>
              <a:cxnLst/>
              <a:rect l="l" t="t" r="r" b="b"/>
              <a:pathLst>
                <a:path w="5524500" h="4640580">
                  <a:moveTo>
                    <a:pt x="5524500" y="4611624"/>
                  </a:moveTo>
                  <a:lnTo>
                    <a:pt x="5524500" y="28956"/>
                  </a:lnTo>
                  <a:lnTo>
                    <a:pt x="5522333" y="17359"/>
                  </a:lnTo>
                  <a:lnTo>
                    <a:pt x="5516308" y="8191"/>
                  </a:lnTo>
                  <a:lnTo>
                    <a:pt x="5507140" y="2166"/>
                  </a:lnTo>
                  <a:lnTo>
                    <a:pt x="5495544" y="0"/>
                  </a:lnTo>
                  <a:lnTo>
                    <a:pt x="28956" y="0"/>
                  </a:lnTo>
                  <a:lnTo>
                    <a:pt x="17359" y="2166"/>
                  </a:lnTo>
                  <a:lnTo>
                    <a:pt x="8191" y="8191"/>
                  </a:lnTo>
                  <a:lnTo>
                    <a:pt x="2166" y="17359"/>
                  </a:lnTo>
                  <a:lnTo>
                    <a:pt x="0" y="28956"/>
                  </a:lnTo>
                  <a:lnTo>
                    <a:pt x="0" y="4611624"/>
                  </a:lnTo>
                  <a:lnTo>
                    <a:pt x="2166" y="4622577"/>
                  </a:lnTo>
                  <a:lnTo>
                    <a:pt x="8191" y="4631817"/>
                  </a:lnTo>
                  <a:lnTo>
                    <a:pt x="17359" y="4638198"/>
                  </a:lnTo>
                  <a:lnTo>
                    <a:pt x="28956" y="4640580"/>
                  </a:lnTo>
                  <a:lnTo>
                    <a:pt x="33528" y="4640580"/>
                  </a:lnTo>
                  <a:lnTo>
                    <a:pt x="33528" y="33528"/>
                  </a:lnTo>
                  <a:lnTo>
                    <a:pt x="5490972" y="33528"/>
                  </a:lnTo>
                  <a:lnTo>
                    <a:pt x="5490972" y="4640580"/>
                  </a:lnTo>
                  <a:lnTo>
                    <a:pt x="5495544" y="4640580"/>
                  </a:lnTo>
                  <a:lnTo>
                    <a:pt x="5507140" y="4638198"/>
                  </a:lnTo>
                  <a:lnTo>
                    <a:pt x="5516308" y="4631817"/>
                  </a:lnTo>
                  <a:lnTo>
                    <a:pt x="5522333" y="4622577"/>
                  </a:lnTo>
                  <a:lnTo>
                    <a:pt x="5524500" y="4611624"/>
                  </a:lnTo>
                  <a:close/>
                </a:path>
                <a:path w="5524500" h="4640580">
                  <a:moveTo>
                    <a:pt x="5490972" y="4640580"/>
                  </a:moveTo>
                  <a:lnTo>
                    <a:pt x="5490972" y="4605528"/>
                  </a:lnTo>
                  <a:lnTo>
                    <a:pt x="33528" y="4605528"/>
                  </a:lnTo>
                  <a:lnTo>
                    <a:pt x="33528" y="4640580"/>
                  </a:lnTo>
                  <a:lnTo>
                    <a:pt x="5490972" y="4640580"/>
                  </a:lnTo>
                  <a:close/>
                </a:path>
                <a:path w="5524500" h="4640580">
                  <a:moveTo>
                    <a:pt x="5478780" y="4594860"/>
                  </a:moveTo>
                  <a:lnTo>
                    <a:pt x="5478780" y="45720"/>
                  </a:lnTo>
                  <a:lnTo>
                    <a:pt x="45720" y="45720"/>
                  </a:lnTo>
                  <a:lnTo>
                    <a:pt x="45720" y="4594860"/>
                  </a:lnTo>
                  <a:lnTo>
                    <a:pt x="56388" y="4594860"/>
                  </a:lnTo>
                  <a:lnTo>
                    <a:pt x="56388" y="56388"/>
                  </a:lnTo>
                  <a:lnTo>
                    <a:pt x="5468112" y="56388"/>
                  </a:lnTo>
                  <a:lnTo>
                    <a:pt x="5468112" y="4594860"/>
                  </a:lnTo>
                  <a:lnTo>
                    <a:pt x="5478780" y="4594860"/>
                  </a:lnTo>
                  <a:close/>
                </a:path>
                <a:path w="5524500" h="4640580">
                  <a:moveTo>
                    <a:pt x="5468112" y="4594860"/>
                  </a:moveTo>
                  <a:lnTo>
                    <a:pt x="5468112" y="4582668"/>
                  </a:lnTo>
                  <a:lnTo>
                    <a:pt x="56388" y="4582668"/>
                  </a:lnTo>
                  <a:lnTo>
                    <a:pt x="56388" y="4594860"/>
                  </a:lnTo>
                  <a:lnTo>
                    <a:pt x="5468112" y="4594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86" y="4774182"/>
            <a:ext cx="5902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46" y="578611"/>
            <a:ext cx="4679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nstantia"/>
                <a:cs typeface="Constantia"/>
              </a:rPr>
              <a:t>Process</a:t>
            </a:r>
            <a:r>
              <a:rPr sz="4400" spc="-50" dirty="0">
                <a:latin typeface="Constantia"/>
                <a:cs typeface="Constantia"/>
              </a:rPr>
              <a:t> </a:t>
            </a:r>
            <a:r>
              <a:rPr sz="4400" spc="-5" dirty="0">
                <a:latin typeface="Constantia"/>
                <a:cs typeface="Constantia"/>
              </a:rPr>
              <a:t>Scheduling</a:t>
            </a:r>
            <a:endParaRPr sz="4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72392"/>
            <a:ext cx="7287259" cy="43319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Multi-Programming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Some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executing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at all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times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Maximize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utilization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Time-Sharing</a:t>
            </a:r>
            <a:r>
              <a:rPr sz="3200" spc="-7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Switch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 among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frequently</a:t>
            </a:r>
            <a:endParaRPr sz="2800" dirty="0">
              <a:latin typeface="Times New Roman"/>
              <a:cs typeface="Times New Roman"/>
            </a:endParaRPr>
          </a:p>
          <a:p>
            <a:pPr marL="926465" marR="125730" lvl="1" indent="-457200">
              <a:lnSpc>
                <a:spcPts val="3020"/>
              </a:lnSpc>
              <a:spcBef>
                <a:spcPts val="75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Users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interact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program while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it’s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executing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Virtually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run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at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same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922" y="590803"/>
            <a:ext cx="6205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60" dirty="0"/>
              <a:t> </a:t>
            </a:r>
            <a:r>
              <a:rPr sz="4400" dirty="0"/>
              <a:t>Scheduling</a:t>
            </a:r>
            <a:r>
              <a:rPr sz="4400" spc="-60" dirty="0"/>
              <a:t> </a:t>
            </a:r>
            <a:r>
              <a:rPr sz="4400" dirty="0"/>
              <a:t>Queues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0931"/>
            <a:ext cx="8025765" cy="42887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Job</a:t>
            </a:r>
            <a:r>
              <a:rPr sz="30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queue</a:t>
            </a:r>
            <a:endParaRPr sz="3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9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set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r>
              <a:rPr sz="26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6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system.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1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Ready</a:t>
            </a:r>
            <a:r>
              <a:rPr sz="30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queue</a:t>
            </a:r>
            <a:endParaRPr sz="30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ts val="2810"/>
              </a:lnSpc>
              <a:spcBef>
                <a:spcPts val="76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set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6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residing in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main</a:t>
            </a:r>
            <a:r>
              <a:rPr sz="26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sz="26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ready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execute.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Device</a:t>
            </a:r>
            <a:r>
              <a:rPr sz="30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queues</a:t>
            </a:r>
            <a:endParaRPr sz="3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9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set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device.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*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migration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between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various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queues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3965" marR="5080" indent="-16002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Ready Queue And Various I/O </a:t>
            </a:r>
            <a:r>
              <a:rPr spc="-985" dirty="0"/>
              <a:t> </a:t>
            </a:r>
            <a:r>
              <a:rPr spc="-5" dirty="0"/>
              <a:t>Device</a:t>
            </a:r>
            <a:r>
              <a:rPr spc="-10" dirty="0"/>
              <a:t> </a:t>
            </a:r>
            <a:r>
              <a:rPr spc="-5" dirty="0"/>
              <a:t>Queues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7856" y="1892808"/>
            <a:ext cx="5366385" cy="4640580"/>
            <a:chOff x="2657856" y="1892808"/>
            <a:chExt cx="5366385" cy="4640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8148" y="1944624"/>
              <a:ext cx="5263896" cy="45354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7856" y="1892808"/>
              <a:ext cx="5366385" cy="4640580"/>
            </a:xfrm>
            <a:custGeom>
              <a:avLst/>
              <a:gdLst/>
              <a:ahLst/>
              <a:cxnLst/>
              <a:rect l="l" t="t" r="r" b="b"/>
              <a:pathLst>
                <a:path w="5366384" h="4640580">
                  <a:moveTo>
                    <a:pt x="5366004" y="4611624"/>
                  </a:moveTo>
                  <a:lnTo>
                    <a:pt x="5366004" y="28956"/>
                  </a:lnTo>
                  <a:lnTo>
                    <a:pt x="5363622" y="17359"/>
                  </a:lnTo>
                  <a:lnTo>
                    <a:pt x="5357241" y="8191"/>
                  </a:lnTo>
                  <a:lnTo>
                    <a:pt x="5348001" y="2166"/>
                  </a:lnTo>
                  <a:lnTo>
                    <a:pt x="5337048" y="0"/>
                  </a:lnTo>
                  <a:lnTo>
                    <a:pt x="28956" y="0"/>
                  </a:lnTo>
                  <a:lnTo>
                    <a:pt x="18002" y="2166"/>
                  </a:lnTo>
                  <a:lnTo>
                    <a:pt x="8763" y="8191"/>
                  </a:lnTo>
                  <a:lnTo>
                    <a:pt x="2381" y="17359"/>
                  </a:lnTo>
                  <a:lnTo>
                    <a:pt x="0" y="28956"/>
                  </a:lnTo>
                  <a:lnTo>
                    <a:pt x="0" y="4611624"/>
                  </a:lnTo>
                  <a:lnTo>
                    <a:pt x="2381" y="4622577"/>
                  </a:lnTo>
                  <a:lnTo>
                    <a:pt x="8763" y="4631817"/>
                  </a:lnTo>
                  <a:lnTo>
                    <a:pt x="18002" y="4638198"/>
                  </a:lnTo>
                  <a:lnTo>
                    <a:pt x="28956" y="4640580"/>
                  </a:lnTo>
                  <a:lnTo>
                    <a:pt x="35052" y="4640580"/>
                  </a:lnTo>
                  <a:lnTo>
                    <a:pt x="35052" y="33528"/>
                  </a:lnTo>
                  <a:lnTo>
                    <a:pt x="5330952" y="33528"/>
                  </a:lnTo>
                  <a:lnTo>
                    <a:pt x="5330952" y="4640580"/>
                  </a:lnTo>
                  <a:lnTo>
                    <a:pt x="5337048" y="4640580"/>
                  </a:lnTo>
                  <a:lnTo>
                    <a:pt x="5348001" y="4638198"/>
                  </a:lnTo>
                  <a:lnTo>
                    <a:pt x="5357241" y="4631817"/>
                  </a:lnTo>
                  <a:lnTo>
                    <a:pt x="5363622" y="4622577"/>
                  </a:lnTo>
                  <a:lnTo>
                    <a:pt x="5366004" y="4611624"/>
                  </a:lnTo>
                  <a:close/>
                </a:path>
                <a:path w="5366384" h="4640580">
                  <a:moveTo>
                    <a:pt x="5330952" y="4640580"/>
                  </a:moveTo>
                  <a:lnTo>
                    <a:pt x="5330952" y="4605528"/>
                  </a:lnTo>
                  <a:lnTo>
                    <a:pt x="35052" y="4605528"/>
                  </a:lnTo>
                  <a:lnTo>
                    <a:pt x="35052" y="4640580"/>
                  </a:lnTo>
                  <a:lnTo>
                    <a:pt x="5330952" y="4640580"/>
                  </a:lnTo>
                  <a:close/>
                </a:path>
                <a:path w="5366384" h="4640580">
                  <a:moveTo>
                    <a:pt x="5320284" y="4594860"/>
                  </a:moveTo>
                  <a:lnTo>
                    <a:pt x="5320284" y="45720"/>
                  </a:lnTo>
                  <a:lnTo>
                    <a:pt x="45720" y="45720"/>
                  </a:lnTo>
                  <a:lnTo>
                    <a:pt x="45720" y="4594860"/>
                  </a:lnTo>
                  <a:lnTo>
                    <a:pt x="57912" y="4594860"/>
                  </a:lnTo>
                  <a:lnTo>
                    <a:pt x="57912" y="56388"/>
                  </a:lnTo>
                  <a:lnTo>
                    <a:pt x="5308092" y="56388"/>
                  </a:lnTo>
                  <a:lnTo>
                    <a:pt x="5308092" y="4594860"/>
                  </a:lnTo>
                  <a:lnTo>
                    <a:pt x="5320284" y="4594860"/>
                  </a:lnTo>
                  <a:close/>
                </a:path>
                <a:path w="5366384" h="4640580">
                  <a:moveTo>
                    <a:pt x="5308092" y="4594860"/>
                  </a:moveTo>
                  <a:lnTo>
                    <a:pt x="5308092" y="4582668"/>
                  </a:lnTo>
                  <a:lnTo>
                    <a:pt x="57912" y="4582668"/>
                  </a:lnTo>
                  <a:lnTo>
                    <a:pt x="57912" y="4594860"/>
                  </a:lnTo>
                  <a:lnTo>
                    <a:pt x="5308092" y="4594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244" y="2241804"/>
            <a:ext cx="6483350" cy="565785"/>
            <a:chOff x="1952244" y="2241804"/>
            <a:chExt cx="6483350" cy="565785"/>
          </a:xfrm>
        </p:grpSpPr>
        <p:sp>
          <p:nvSpPr>
            <p:cNvPr id="3" name="object 3"/>
            <p:cNvSpPr/>
            <p:nvPr/>
          </p:nvSpPr>
          <p:spPr>
            <a:xfrm>
              <a:off x="1952244" y="2241804"/>
              <a:ext cx="6483350" cy="565785"/>
            </a:xfrm>
            <a:custGeom>
              <a:avLst/>
              <a:gdLst/>
              <a:ahLst/>
              <a:cxnLst/>
              <a:rect l="l" t="t" r="r" b="b"/>
              <a:pathLst>
                <a:path w="6483350" h="565785">
                  <a:moveTo>
                    <a:pt x="1770875" y="541870"/>
                  </a:moveTo>
                  <a:lnTo>
                    <a:pt x="39839" y="12192"/>
                  </a:lnTo>
                  <a:lnTo>
                    <a:pt x="12179" y="12192"/>
                  </a:lnTo>
                  <a:lnTo>
                    <a:pt x="12179" y="545592"/>
                  </a:lnTo>
                  <a:lnTo>
                    <a:pt x="1770875" y="545592"/>
                  </a:lnTo>
                  <a:lnTo>
                    <a:pt x="1770875" y="541870"/>
                  </a:lnTo>
                  <a:close/>
                </a:path>
                <a:path w="6483350" h="565785">
                  <a:moveTo>
                    <a:pt x="1783080" y="0"/>
                  </a:moveTo>
                  <a:lnTo>
                    <a:pt x="0" y="0"/>
                  </a:lnTo>
                  <a:lnTo>
                    <a:pt x="39839" y="12192"/>
                  </a:lnTo>
                  <a:lnTo>
                    <a:pt x="1770875" y="12192"/>
                  </a:lnTo>
                  <a:lnTo>
                    <a:pt x="1770875" y="25908"/>
                  </a:lnTo>
                  <a:lnTo>
                    <a:pt x="1770888" y="541870"/>
                  </a:lnTo>
                  <a:lnTo>
                    <a:pt x="1783080" y="545592"/>
                  </a:lnTo>
                  <a:lnTo>
                    <a:pt x="1783080" y="12192"/>
                  </a:lnTo>
                  <a:lnTo>
                    <a:pt x="1783080" y="0"/>
                  </a:lnTo>
                  <a:close/>
                </a:path>
                <a:path w="6483350" h="565785">
                  <a:moveTo>
                    <a:pt x="6483096" y="527304"/>
                  </a:moveTo>
                  <a:lnTo>
                    <a:pt x="5498592" y="527304"/>
                  </a:lnTo>
                  <a:lnTo>
                    <a:pt x="5498592" y="565404"/>
                  </a:lnTo>
                  <a:lnTo>
                    <a:pt x="6483096" y="565404"/>
                  </a:lnTo>
                  <a:lnTo>
                    <a:pt x="6483096" y="5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4435" y="2253995"/>
              <a:ext cx="1758950" cy="533400"/>
            </a:xfrm>
            <a:custGeom>
              <a:avLst/>
              <a:gdLst/>
              <a:ahLst/>
              <a:cxnLst/>
              <a:rect l="l" t="t" r="r" b="b"/>
              <a:pathLst>
                <a:path w="1758950" h="533400">
                  <a:moveTo>
                    <a:pt x="1758695" y="533399"/>
                  </a:moveTo>
                  <a:lnTo>
                    <a:pt x="1758695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758695" y="5333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2244" y="2241804"/>
              <a:ext cx="1783080" cy="559435"/>
            </a:xfrm>
            <a:custGeom>
              <a:avLst/>
              <a:gdLst/>
              <a:ahLst/>
              <a:cxnLst/>
              <a:rect l="l" t="t" r="r" b="b"/>
              <a:pathLst>
                <a:path w="1783079" h="559435">
                  <a:moveTo>
                    <a:pt x="1783080" y="559308"/>
                  </a:moveTo>
                  <a:lnTo>
                    <a:pt x="1783080" y="0"/>
                  </a:lnTo>
                  <a:lnTo>
                    <a:pt x="0" y="0"/>
                  </a:lnTo>
                  <a:lnTo>
                    <a:pt x="0" y="559308"/>
                  </a:lnTo>
                  <a:lnTo>
                    <a:pt x="12192" y="5593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1758696" y="25908"/>
                  </a:lnTo>
                  <a:lnTo>
                    <a:pt x="1758696" y="12192"/>
                  </a:lnTo>
                  <a:lnTo>
                    <a:pt x="1770888" y="25908"/>
                  </a:lnTo>
                  <a:lnTo>
                    <a:pt x="1770888" y="559308"/>
                  </a:lnTo>
                  <a:lnTo>
                    <a:pt x="1783080" y="559308"/>
                  </a:lnTo>
                  <a:close/>
                </a:path>
                <a:path w="1783079" h="559435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1783079" h="559435">
                  <a:moveTo>
                    <a:pt x="24384" y="5334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533400"/>
                  </a:lnTo>
                  <a:lnTo>
                    <a:pt x="24384" y="533400"/>
                  </a:lnTo>
                  <a:close/>
                </a:path>
                <a:path w="1783079" h="559435">
                  <a:moveTo>
                    <a:pt x="1770888" y="533400"/>
                  </a:moveTo>
                  <a:lnTo>
                    <a:pt x="12192" y="533400"/>
                  </a:lnTo>
                  <a:lnTo>
                    <a:pt x="24384" y="545592"/>
                  </a:lnTo>
                  <a:lnTo>
                    <a:pt x="24384" y="559308"/>
                  </a:lnTo>
                  <a:lnTo>
                    <a:pt x="1758696" y="559308"/>
                  </a:lnTo>
                  <a:lnTo>
                    <a:pt x="1758696" y="545592"/>
                  </a:lnTo>
                  <a:lnTo>
                    <a:pt x="1770888" y="533400"/>
                  </a:lnTo>
                  <a:close/>
                </a:path>
                <a:path w="1783079" h="559435">
                  <a:moveTo>
                    <a:pt x="24384" y="559308"/>
                  </a:moveTo>
                  <a:lnTo>
                    <a:pt x="24384" y="545592"/>
                  </a:lnTo>
                  <a:lnTo>
                    <a:pt x="12192" y="533400"/>
                  </a:lnTo>
                  <a:lnTo>
                    <a:pt x="12192" y="559308"/>
                  </a:lnTo>
                  <a:lnTo>
                    <a:pt x="24384" y="559308"/>
                  </a:lnTo>
                  <a:close/>
                </a:path>
                <a:path w="1783079" h="559435">
                  <a:moveTo>
                    <a:pt x="1770888" y="25908"/>
                  </a:moveTo>
                  <a:lnTo>
                    <a:pt x="1758696" y="12192"/>
                  </a:lnTo>
                  <a:lnTo>
                    <a:pt x="1758696" y="25908"/>
                  </a:lnTo>
                  <a:lnTo>
                    <a:pt x="1770888" y="25908"/>
                  </a:lnTo>
                  <a:close/>
                </a:path>
                <a:path w="1783079" h="559435">
                  <a:moveTo>
                    <a:pt x="1770888" y="533400"/>
                  </a:moveTo>
                  <a:lnTo>
                    <a:pt x="1770888" y="25908"/>
                  </a:lnTo>
                  <a:lnTo>
                    <a:pt x="1758696" y="25908"/>
                  </a:lnTo>
                  <a:lnTo>
                    <a:pt x="1758696" y="533400"/>
                  </a:lnTo>
                  <a:lnTo>
                    <a:pt x="1770888" y="533400"/>
                  </a:lnTo>
                  <a:close/>
                </a:path>
                <a:path w="1783079" h="559435">
                  <a:moveTo>
                    <a:pt x="1770888" y="559308"/>
                  </a:moveTo>
                  <a:lnTo>
                    <a:pt x="1770888" y="533400"/>
                  </a:lnTo>
                  <a:lnTo>
                    <a:pt x="1758696" y="545592"/>
                  </a:lnTo>
                  <a:lnTo>
                    <a:pt x="1758696" y="559308"/>
                  </a:lnTo>
                  <a:lnTo>
                    <a:pt x="1770888" y="559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64435" y="2253995"/>
            <a:ext cx="1758950" cy="533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Ready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10940" y="3308604"/>
            <a:ext cx="1431290" cy="635635"/>
            <a:chOff x="3710940" y="3308604"/>
            <a:chExt cx="1431290" cy="635635"/>
          </a:xfrm>
        </p:grpSpPr>
        <p:sp>
          <p:nvSpPr>
            <p:cNvPr id="8" name="object 8"/>
            <p:cNvSpPr/>
            <p:nvPr/>
          </p:nvSpPr>
          <p:spPr>
            <a:xfrm>
              <a:off x="3710940" y="3308604"/>
              <a:ext cx="1431290" cy="622300"/>
            </a:xfrm>
            <a:custGeom>
              <a:avLst/>
              <a:gdLst/>
              <a:ahLst/>
              <a:cxnLst/>
              <a:rect l="l" t="t" r="r" b="b"/>
              <a:pathLst>
                <a:path w="1431289" h="622300">
                  <a:moveTo>
                    <a:pt x="1431036" y="12191"/>
                  </a:moveTo>
                  <a:lnTo>
                    <a:pt x="1431036" y="0"/>
                  </a:lnTo>
                  <a:lnTo>
                    <a:pt x="0" y="0"/>
                  </a:lnTo>
                  <a:lnTo>
                    <a:pt x="28059" y="12191"/>
                  </a:lnTo>
                  <a:lnTo>
                    <a:pt x="1431036" y="12191"/>
                  </a:lnTo>
                  <a:close/>
                </a:path>
                <a:path w="1431289" h="622300">
                  <a:moveTo>
                    <a:pt x="1418843" y="621791"/>
                  </a:moveTo>
                  <a:lnTo>
                    <a:pt x="1418843" y="616494"/>
                  </a:lnTo>
                  <a:lnTo>
                    <a:pt x="28059" y="12191"/>
                  </a:lnTo>
                  <a:lnTo>
                    <a:pt x="12191" y="12191"/>
                  </a:lnTo>
                  <a:lnTo>
                    <a:pt x="12191" y="621791"/>
                  </a:lnTo>
                  <a:lnTo>
                    <a:pt x="1418843" y="621791"/>
                  </a:lnTo>
                  <a:close/>
                </a:path>
                <a:path w="1431289" h="622300">
                  <a:moveTo>
                    <a:pt x="1431036" y="621791"/>
                  </a:moveTo>
                  <a:lnTo>
                    <a:pt x="1431036" y="12191"/>
                  </a:lnTo>
                  <a:lnTo>
                    <a:pt x="1418843" y="12191"/>
                  </a:lnTo>
                  <a:lnTo>
                    <a:pt x="1418843" y="25908"/>
                  </a:lnTo>
                  <a:lnTo>
                    <a:pt x="1418844" y="616494"/>
                  </a:lnTo>
                  <a:lnTo>
                    <a:pt x="1431036" y="621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3131" y="3320796"/>
              <a:ext cx="1407160" cy="609600"/>
            </a:xfrm>
            <a:custGeom>
              <a:avLst/>
              <a:gdLst/>
              <a:ahLst/>
              <a:cxnLst/>
              <a:rect l="l" t="t" r="r" b="b"/>
              <a:pathLst>
                <a:path w="1407160" h="609600">
                  <a:moveTo>
                    <a:pt x="1406651" y="609599"/>
                  </a:moveTo>
                  <a:lnTo>
                    <a:pt x="1406651" y="0"/>
                  </a:lnTo>
                  <a:lnTo>
                    <a:pt x="0" y="0"/>
                  </a:lnTo>
                  <a:lnTo>
                    <a:pt x="0" y="609599"/>
                  </a:lnTo>
                  <a:lnTo>
                    <a:pt x="1406651" y="6095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0940" y="3308604"/>
              <a:ext cx="1431290" cy="635635"/>
            </a:xfrm>
            <a:custGeom>
              <a:avLst/>
              <a:gdLst/>
              <a:ahLst/>
              <a:cxnLst/>
              <a:rect l="l" t="t" r="r" b="b"/>
              <a:pathLst>
                <a:path w="1431289" h="635635">
                  <a:moveTo>
                    <a:pt x="1431036" y="635508"/>
                  </a:moveTo>
                  <a:lnTo>
                    <a:pt x="1431036" y="0"/>
                  </a:lnTo>
                  <a:lnTo>
                    <a:pt x="0" y="0"/>
                  </a:lnTo>
                  <a:lnTo>
                    <a:pt x="0" y="635508"/>
                  </a:lnTo>
                  <a:lnTo>
                    <a:pt x="12192" y="6355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1406652" y="25908"/>
                  </a:lnTo>
                  <a:lnTo>
                    <a:pt x="1406652" y="12192"/>
                  </a:lnTo>
                  <a:lnTo>
                    <a:pt x="1418844" y="25908"/>
                  </a:lnTo>
                  <a:lnTo>
                    <a:pt x="1418844" y="635508"/>
                  </a:lnTo>
                  <a:lnTo>
                    <a:pt x="1431036" y="635508"/>
                  </a:lnTo>
                  <a:close/>
                </a:path>
                <a:path w="1431289" h="635635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1431289" h="635635">
                  <a:moveTo>
                    <a:pt x="24384" y="6096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609600"/>
                  </a:lnTo>
                  <a:lnTo>
                    <a:pt x="24384" y="609600"/>
                  </a:lnTo>
                  <a:close/>
                </a:path>
                <a:path w="1431289" h="635635">
                  <a:moveTo>
                    <a:pt x="1418844" y="609600"/>
                  </a:moveTo>
                  <a:lnTo>
                    <a:pt x="12192" y="609600"/>
                  </a:lnTo>
                  <a:lnTo>
                    <a:pt x="24384" y="621792"/>
                  </a:lnTo>
                  <a:lnTo>
                    <a:pt x="24384" y="635508"/>
                  </a:lnTo>
                  <a:lnTo>
                    <a:pt x="1406652" y="635508"/>
                  </a:lnTo>
                  <a:lnTo>
                    <a:pt x="1406652" y="621792"/>
                  </a:lnTo>
                  <a:lnTo>
                    <a:pt x="1418844" y="609600"/>
                  </a:lnTo>
                  <a:close/>
                </a:path>
                <a:path w="1431289" h="635635">
                  <a:moveTo>
                    <a:pt x="24384" y="635508"/>
                  </a:moveTo>
                  <a:lnTo>
                    <a:pt x="24384" y="621792"/>
                  </a:lnTo>
                  <a:lnTo>
                    <a:pt x="12192" y="609600"/>
                  </a:lnTo>
                  <a:lnTo>
                    <a:pt x="12192" y="635508"/>
                  </a:lnTo>
                  <a:lnTo>
                    <a:pt x="24384" y="635508"/>
                  </a:lnTo>
                  <a:close/>
                </a:path>
                <a:path w="1431289" h="635635">
                  <a:moveTo>
                    <a:pt x="1418844" y="25908"/>
                  </a:moveTo>
                  <a:lnTo>
                    <a:pt x="1406652" y="12192"/>
                  </a:lnTo>
                  <a:lnTo>
                    <a:pt x="1406652" y="25908"/>
                  </a:lnTo>
                  <a:lnTo>
                    <a:pt x="1418844" y="25908"/>
                  </a:lnTo>
                  <a:close/>
                </a:path>
                <a:path w="1431289" h="635635">
                  <a:moveTo>
                    <a:pt x="1418844" y="609600"/>
                  </a:moveTo>
                  <a:lnTo>
                    <a:pt x="1418844" y="25908"/>
                  </a:lnTo>
                  <a:lnTo>
                    <a:pt x="1406652" y="25908"/>
                  </a:lnTo>
                  <a:lnTo>
                    <a:pt x="1406652" y="609600"/>
                  </a:lnTo>
                  <a:lnTo>
                    <a:pt x="1418844" y="609600"/>
                  </a:lnTo>
                  <a:close/>
                </a:path>
                <a:path w="1431289" h="635635">
                  <a:moveTo>
                    <a:pt x="1418844" y="635508"/>
                  </a:moveTo>
                  <a:lnTo>
                    <a:pt x="1418844" y="609600"/>
                  </a:lnTo>
                  <a:lnTo>
                    <a:pt x="1406652" y="621792"/>
                  </a:lnTo>
                  <a:lnTo>
                    <a:pt x="1406652" y="635508"/>
                  </a:lnTo>
                  <a:lnTo>
                    <a:pt x="1418844" y="635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3132" y="3320795"/>
            <a:ext cx="1407160" cy="6096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2163" y="2165604"/>
            <a:ext cx="7894320" cy="4521835"/>
            <a:chOff x="1312163" y="2165604"/>
            <a:chExt cx="7894320" cy="4521835"/>
          </a:xfrm>
        </p:grpSpPr>
        <p:sp>
          <p:nvSpPr>
            <p:cNvPr id="13" name="object 13"/>
            <p:cNvSpPr/>
            <p:nvPr/>
          </p:nvSpPr>
          <p:spPr>
            <a:xfrm>
              <a:off x="3735324" y="2426208"/>
              <a:ext cx="3211195" cy="190500"/>
            </a:xfrm>
            <a:custGeom>
              <a:avLst/>
              <a:gdLst/>
              <a:ahLst/>
              <a:cxnLst/>
              <a:rect l="l" t="t" r="r" b="b"/>
              <a:pathLst>
                <a:path w="3211195" h="190500">
                  <a:moveTo>
                    <a:pt x="3211068" y="94488"/>
                  </a:moveTo>
                  <a:lnTo>
                    <a:pt x="3020568" y="0"/>
                  </a:lnTo>
                  <a:lnTo>
                    <a:pt x="3020568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3020568" y="114300"/>
                  </a:lnTo>
                  <a:lnTo>
                    <a:pt x="3020568" y="190500"/>
                  </a:lnTo>
                  <a:lnTo>
                    <a:pt x="3040380" y="180517"/>
                  </a:lnTo>
                  <a:lnTo>
                    <a:pt x="3211068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163" y="2165604"/>
              <a:ext cx="7894320" cy="45217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378953" y="3452874"/>
            <a:ext cx="1164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7508" y="2347975"/>
            <a:ext cx="520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7241" y="6043673"/>
            <a:ext cx="1125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wait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9725" y="4214874"/>
            <a:ext cx="1003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slice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expired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189" y="5281674"/>
            <a:ext cx="1195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fork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6243" y="3452874"/>
            <a:ext cx="36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6986" y="5298437"/>
            <a:ext cx="132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8406" y="6212837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interrupt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31976" y="1568196"/>
            <a:ext cx="4912360" cy="3906520"/>
          </a:xfrm>
          <a:custGeom>
            <a:avLst/>
            <a:gdLst/>
            <a:ahLst/>
            <a:cxnLst/>
            <a:rect l="l" t="t" r="r" b="b"/>
            <a:pathLst>
              <a:path w="4912360" h="3906520">
                <a:moveTo>
                  <a:pt x="1607820" y="483108"/>
                </a:moveTo>
                <a:lnTo>
                  <a:pt x="1531620" y="483108"/>
                </a:lnTo>
                <a:lnTo>
                  <a:pt x="1531620" y="318516"/>
                </a:lnTo>
                <a:lnTo>
                  <a:pt x="961644" y="318516"/>
                </a:lnTo>
                <a:lnTo>
                  <a:pt x="961644" y="0"/>
                </a:lnTo>
                <a:lnTo>
                  <a:pt x="923544" y="0"/>
                </a:lnTo>
                <a:lnTo>
                  <a:pt x="923544" y="356616"/>
                </a:lnTo>
                <a:lnTo>
                  <a:pt x="943356" y="356616"/>
                </a:lnTo>
                <a:lnTo>
                  <a:pt x="961644" y="356616"/>
                </a:lnTo>
                <a:lnTo>
                  <a:pt x="1493520" y="356616"/>
                </a:lnTo>
                <a:lnTo>
                  <a:pt x="1493520" y="483108"/>
                </a:lnTo>
                <a:lnTo>
                  <a:pt x="1417320" y="483108"/>
                </a:lnTo>
                <a:lnTo>
                  <a:pt x="1493520" y="636739"/>
                </a:lnTo>
                <a:lnTo>
                  <a:pt x="1511808" y="673608"/>
                </a:lnTo>
                <a:lnTo>
                  <a:pt x="1531620" y="634301"/>
                </a:lnTo>
                <a:lnTo>
                  <a:pt x="1607820" y="483108"/>
                </a:lnTo>
                <a:close/>
              </a:path>
              <a:path w="4912360" h="3906520">
                <a:moveTo>
                  <a:pt x="1886712" y="3867912"/>
                </a:moveTo>
                <a:lnTo>
                  <a:pt x="0" y="3867912"/>
                </a:lnTo>
                <a:lnTo>
                  <a:pt x="0" y="3906012"/>
                </a:lnTo>
                <a:lnTo>
                  <a:pt x="1886712" y="3906012"/>
                </a:lnTo>
                <a:lnTo>
                  <a:pt x="1886712" y="3867912"/>
                </a:lnTo>
                <a:close/>
              </a:path>
              <a:path w="4912360" h="3906520">
                <a:moveTo>
                  <a:pt x="4911852" y="2953512"/>
                </a:moveTo>
                <a:lnTo>
                  <a:pt x="0" y="2953512"/>
                </a:lnTo>
                <a:lnTo>
                  <a:pt x="0" y="2991612"/>
                </a:lnTo>
                <a:lnTo>
                  <a:pt x="4911852" y="2991612"/>
                </a:lnTo>
                <a:lnTo>
                  <a:pt x="4911852" y="2953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03949" y="1585975"/>
            <a:ext cx="222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9608" y="1966975"/>
            <a:ext cx="352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ou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285" marR="5080" indent="-1495425">
              <a:lnSpc>
                <a:spcPct val="100000"/>
              </a:lnSpc>
              <a:spcBef>
                <a:spcPts val="95"/>
              </a:spcBef>
            </a:pPr>
            <a:r>
              <a:rPr dirty="0"/>
              <a:t>Representation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" dirty="0"/>
              <a:t>Process </a:t>
            </a:r>
            <a:r>
              <a:rPr spc="-985" dirty="0"/>
              <a:t> </a:t>
            </a:r>
            <a:r>
              <a:rPr dirty="0"/>
              <a:t>Scheduling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250" y="590803"/>
            <a:ext cx="2482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Schedulers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2392"/>
            <a:ext cx="7651750" cy="4243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Long-term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scheduler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(or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job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scheduler)</a:t>
            </a:r>
            <a:endParaRPr sz="32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ts val="3020"/>
              </a:lnSpc>
              <a:spcBef>
                <a:spcPts val="76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Selects which processes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should be brought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into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ready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queue.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Constantia"/>
                <a:cs typeface="Constantia"/>
              </a:rPr>
              <a:t>Executes</a:t>
            </a:r>
            <a:r>
              <a:rPr sz="28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onstantia"/>
                <a:cs typeface="Constantia"/>
              </a:rPr>
              <a:t>infrequently</a:t>
            </a:r>
            <a:endParaRPr sz="2800" dirty="0">
              <a:latin typeface="Constantia"/>
              <a:cs typeface="Constantia"/>
            </a:endParaRPr>
          </a:p>
          <a:p>
            <a:pPr marL="927100" lvl="1" indent="-457834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Constantia"/>
                <a:cs typeface="Constantia"/>
              </a:rPr>
              <a:t>May</a:t>
            </a:r>
            <a:r>
              <a:rPr sz="2800" spc="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onstantia"/>
                <a:cs typeface="Constantia"/>
              </a:rPr>
              <a:t>be</a:t>
            </a:r>
            <a:r>
              <a:rPr sz="28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onstantia"/>
                <a:cs typeface="Constantia"/>
              </a:rPr>
              <a:t>absent in</a:t>
            </a:r>
            <a:r>
              <a:rPr sz="28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Constantia"/>
                <a:cs typeface="Constantia"/>
              </a:rPr>
              <a:t>some</a:t>
            </a:r>
            <a:r>
              <a:rPr sz="280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Constantia"/>
                <a:cs typeface="Constantia"/>
              </a:rPr>
              <a:t>O/S</a:t>
            </a:r>
            <a:endParaRPr sz="2800" dirty="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Short-term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scheduler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(or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CPU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scheduler)</a:t>
            </a:r>
            <a:endParaRPr sz="3200" dirty="0">
              <a:latin typeface="Times New Roman"/>
              <a:cs typeface="Times New Roman"/>
            </a:endParaRPr>
          </a:p>
          <a:p>
            <a:pPr marL="926465" marR="88265" lvl="1" indent="-457200">
              <a:lnSpc>
                <a:spcPts val="3020"/>
              </a:lnSpc>
              <a:spcBef>
                <a:spcPts val="76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Selects which process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should be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executed next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and allocates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CPU.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34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Executes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frequently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285" marR="5080" indent="-1572895">
              <a:lnSpc>
                <a:spcPct val="100000"/>
              </a:lnSpc>
              <a:spcBef>
                <a:spcPts val="95"/>
              </a:spcBef>
            </a:pPr>
            <a:r>
              <a:rPr dirty="0"/>
              <a:t>Addition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Medium</a:t>
            </a:r>
            <a:r>
              <a:rPr spc="-15" dirty="0"/>
              <a:t> </a:t>
            </a:r>
            <a:r>
              <a:rPr spc="-5" dirty="0"/>
              <a:t>Term </a:t>
            </a:r>
            <a:r>
              <a:rPr spc="-985" dirty="0"/>
              <a:t> </a:t>
            </a:r>
            <a:r>
              <a:rPr dirty="0"/>
              <a:t>Scheduling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451" y="2563367"/>
            <a:ext cx="7716011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3255" y="6700517"/>
            <a:ext cx="1466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nstantia"/>
                <a:cs typeface="Constantia"/>
              </a:rPr>
              <a:t>19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5781" y="6761477"/>
            <a:ext cx="32594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©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Copyright Information</a:t>
            </a:r>
            <a:r>
              <a:rPr sz="1100" spc="-2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Technology</a:t>
            </a:r>
            <a:r>
              <a:rPr sz="1100" spc="-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Institute</a:t>
            </a:r>
            <a:r>
              <a:rPr sz="1100" spc="29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-</a:t>
            </a:r>
            <a:r>
              <a:rPr sz="1100" spc="-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2016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4102" y="590803"/>
            <a:ext cx="3324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Schedulers</a:t>
            </a:r>
            <a:r>
              <a:rPr sz="4400" spc="-105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456435" y="1553792"/>
            <a:ext cx="7874000" cy="34582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3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described</a:t>
            </a:r>
            <a:r>
              <a:rPr sz="24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either: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I/O-</a:t>
            </a:r>
            <a:r>
              <a:rPr sz="2500" i="1" spc="-30" dirty="0">
                <a:solidFill>
                  <a:srgbClr val="585858"/>
                </a:solidFill>
                <a:latin typeface="Times New Roman"/>
                <a:cs typeface="Times New Roman"/>
              </a:rPr>
              <a:t>bound</a:t>
            </a:r>
            <a:r>
              <a:rPr sz="2500" i="1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500" i="1" spc="-6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endParaRPr sz="25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spends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doing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sz="1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computations,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many</a:t>
            </a:r>
            <a:r>
              <a:rPr sz="1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short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1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bursts.</a:t>
            </a:r>
            <a:endParaRPr sz="1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500" i="1" spc="-70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500" i="1" spc="-70" dirty="0">
                <a:solidFill>
                  <a:srgbClr val="585858"/>
                </a:solidFill>
                <a:latin typeface="Times New Roman"/>
                <a:cs typeface="Times New Roman"/>
              </a:rPr>
              <a:t>bound</a:t>
            </a:r>
            <a:r>
              <a:rPr sz="2500" i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500" i="1" spc="-6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endParaRPr sz="25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spends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sz="1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doing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 computations;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few</a:t>
            </a:r>
            <a:r>
              <a:rPr sz="1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very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long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 CPU</a:t>
            </a:r>
            <a:r>
              <a:rPr sz="1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bursts.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Proper</a:t>
            </a:r>
            <a:r>
              <a:rPr sz="24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24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performance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Mix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&amp;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bound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6435" y="5452361"/>
            <a:ext cx="4528820" cy="13912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608965" marR="227329" indent="-608965" algn="r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Improper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24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performance</a:t>
            </a:r>
            <a:endParaRPr sz="2400" dirty="0">
              <a:latin typeface="Times New Roman"/>
              <a:cs typeface="Times New Roman"/>
            </a:endParaRPr>
          </a:p>
          <a:p>
            <a:pPr marL="456565" marR="192405" lvl="1" indent="-456565" algn="r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bound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bound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211" y="4133831"/>
            <a:ext cx="7616825" cy="13341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Chapter</a:t>
            </a:r>
            <a:r>
              <a:rPr sz="3200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Four</a:t>
            </a:r>
            <a:endParaRPr sz="3200">
              <a:latin typeface="Times New Roman"/>
              <a:cs typeface="Times New Roman"/>
            </a:endParaRPr>
          </a:p>
          <a:p>
            <a:pPr marL="4340225">
              <a:lnSpc>
                <a:spcPct val="100000"/>
              </a:lnSpc>
              <a:spcBef>
                <a:spcPts val="685"/>
              </a:spcBef>
            </a:pPr>
            <a:r>
              <a:rPr sz="4400" b="1" spc="-5" dirty="0">
                <a:latin typeface="Times New Roman"/>
                <a:cs typeface="Times New Roman"/>
              </a:rPr>
              <a:t>PROCESSES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806" y="590803"/>
            <a:ext cx="3489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Context</a:t>
            </a:r>
            <a:r>
              <a:rPr sz="4400" spc="-100" dirty="0"/>
              <a:t> </a:t>
            </a:r>
            <a:r>
              <a:rPr sz="4400" dirty="0"/>
              <a:t>Switch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20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4572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91490" algn="l"/>
                <a:tab pos="492125" algn="l"/>
              </a:tabLst>
            </a:pPr>
            <a:r>
              <a:rPr dirty="0"/>
              <a:t>When </a:t>
            </a:r>
            <a:r>
              <a:rPr spc="-5" dirty="0"/>
              <a:t>CPU </a:t>
            </a:r>
            <a:r>
              <a:rPr dirty="0"/>
              <a:t>switches </a:t>
            </a:r>
            <a:r>
              <a:rPr spc="-5" dirty="0"/>
              <a:t>to </a:t>
            </a:r>
            <a:r>
              <a:rPr dirty="0"/>
              <a:t>another process, the </a:t>
            </a:r>
            <a:r>
              <a:rPr spc="5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dirty="0"/>
              <a:t>must</a:t>
            </a:r>
            <a:r>
              <a:rPr spc="-10" dirty="0"/>
              <a:t> </a:t>
            </a:r>
            <a:r>
              <a:rPr dirty="0"/>
              <a:t>save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state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old</a:t>
            </a:r>
            <a:r>
              <a:rPr spc="-20" dirty="0"/>
              <a:t> </a:t>
            </a:r>
            <a:r>
              <a:rPr dirty="0"/>
              <a:t>process </a:t>
            </a:r>
            <a:r>
              <a:rPr spc="-785" dirty="0"/>
              <a:t> </a:t>
            </a:r>
            <a:r>
              <a:rPr spc="5" dirty="0"/>
              <a:t>and</a:t>
            </a:r>
            <a:r>
              <a:rPr spc="-20" dirty="0"/>
              <a:t> </a:t>
            </a:r>
            <a:r>
              <a:rPr dirty="0"/>
              <a:t>load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saved</a:t>
            </a:r>
            <a:r>
              <a:rPr spc="-15" dirty="0"/>
              <a:t> </a:t>
            </a:r>
            <a:r>
              <a:rPr dirty="0"/>
              <a:t>state</a:t>
            </a:r>
            <a:r>
              <a:rPr spc="-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5" dirty="0"/>
              <a:t>new</a:t>
            </a:r>
            <a:r>
              <a:rPr spc="-20" dirty="0"/>
              <a:t> </a:t>
            </a:r>
            <a:r>
              <a:rPr dirty="0"/>
              <a:t>process.</a:t>
            </a:r>
          </a:p>
          <a:p>
            <a:pPr marL="491490" marR="5080" indent="-4572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Context-switch</a:t>
            </a:r>
            <a:r>
              <a:rPr spc="-40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is</a:t>
            </a:r>
            <a:r>
              <a:rPr dirty="0"/>
              <a:t> overhead;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system </a:t>
            </a:r>
            <a:r>
              <a:rPr spc="-785" dirty="0"/>
              <a:t> </a:t>
            </a:r>
            <a:r>
              <a:rPr spc="5" dirty="0"/>
              <a:t>does</a:t>
            </a:r>
            <a:r>
              <a:rPr spc="-25" dirty="0"/>
              <a:t> </a:t>
            </a:r>
            <a:r>
              <a:rPr dirty="0"/>
              <a:t>no</a:t>
            </a:r>
            <a:r>
              <a:rPr spc="-5" dirty="0"/>
              <a:t> </a:t>
            </a:r>
            <a:r>
              <a:rPr dirty="0"/>
              <a:t>useful</a:t>
            </a:r>
            <a:r>
              <a:rPr spc="-35" dirty="0"/>
              <a:t> </a:t>
            </a:r>
            <a:r>
              <a:rPr dirty="0"/>
              <a:t>work</a:t>
            </a:r>
            <a:r>
              <a:rPr spc="-20" dirty="0"/>
              <a:t> </a:t>
            </a:r>
            <a:r>
              <a:rPr dirty="0"/>
              <a:t>while</a:t>
            </a:r>
            <a:r>
              <a:rPr spc="-15" dirty="0"/>
              <a:t> </a:t>
            </a:r>
            <a:r>
              <a:rPr dirty="0"/>
              <a:t>switching.</a:t>
            </a:r>
          </a:p>
          <a:p>
            <a:pPr marL="593725" indent="-559435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pc="-5" dirty="0"/>
              <a:t>Time</a:t>
            </a:r>
            <a:r>
              <a:rPr spc="-15" dirty="0"/>
              <a:t> </a:t>
            </a:r>
            <a:r>
              <a:rPr dirty="0"/>
              <a:t>dependent</a:t>
            </a:r>
            <a:r>
              <a:rPr spc="-45" dirty="0"/>
              <a:t> </a:t>
            </a:r>
            <a:r>
              <a:rPr dirty="0"/>
              <a:t>on hardware</a:t>
            </a:r>
            <a:r>
              <a:rPr spc="-35" dirty="0"/>
              <a:t> </a:t>
            </a:r>
            <a:r>
              <a:rPr dirty="0"/>
              <a:t>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291" y="4774182"/>
            <a:ext cx="735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OPERATIONS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21</a:t>
            </a:fld>
            <a:endParaRPr sz="1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062" y="590803"/>
            <a:ext cx="5490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Operations</a:t>
            </a:r>
            <a:r>
              <a:rPr sz="4400" spc="-75" dirty="0"/>
              <a:t> </a:t>
            </a:r>
            <a:r>
              <a:rPr sz="4400" dirty="0"/>
              <a:t>on</a:t>
            </a:r>
            <a:r>
              <a:rPr sz="4400" spc="-40" dirty="0"/>
              <a:t> </a:t>
            </a:r>
            <a:r>
              <a:rPr sz="4400" dirty="0"/>
              <a:t>Processes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22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3841115" cy="39604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Creation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200" spc="-7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Termination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SzPct val="114285"/>
              <a:buChar char="*"/>
              <a:tabLst>
                <a:tab pos="3175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8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resources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endParaRPr sz="2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Files</a:t>
            </a:r>
            <a:endParaRPr sz="2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devices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882" y="590803"/>
            <a:ext cx="3798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110" dirty="0"/>
              <a:t> </a:t>
            </a:r>
            <a:r>
              <a:rPr sz="4400" dirty="0"/>
              <a:t>Creation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9132" y="1677924"/>
            <a:ext cx="1930400" cy="5207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3630" y="1842007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3027" y="2756406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027" y="3673854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3027" y="4585206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3027" y="5502653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3027" y="6410957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n+5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4504" y="1824227"/>
            <a:ext cx="5117591" cy="45979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305801" y="1988311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23</a:t>
            </a:fld>
            <a:endParaRPr sz="11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996" y="2975862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8398" y="2978910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1996" y="3966462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1996" y="4954013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78796" y="5944613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397" y="5947661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n+5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210" y="590803"/>
            <a:ext cx="4644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70" dirty="0"/>
              <a:t> </a:t>
            </a:r>
            <a:r>
              <a:rPr sz="4400" dirty="0"/>
              <a:t>Creation</a:t>
            </a:r>
            <a:r>
              <a:rPr sz="4400" spc="-50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24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84907"/>
            <a:ext cx="7823834" cy="41808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265" marR="5080" indent="-457200">
              <a:lnSpc>
                <a:spcPct val="80000"/>
              </a:lnSpc>
              <a:spcBef>
                <a:spcPts val="82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Parent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0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create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children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processes,</a:t>
            </a:r>
            <a:r>
              <a:rPr sz="30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which, </a:t>
            </a:r>
            <a:r>
              <a:rPr sz="3000" spc="-7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turn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create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other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processes,</a:t>
            </a:r>
            <a:r>
              <a:rPr sz="30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forming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tree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processes.</a:t>
            </a:r>
            <a:endParaRPr sz="3000" dirty="0">
              <a:latin typeface="Times New Roman"/>
              <a:cs typeface="Times New Roman"/>
            </a:endParaRPr>
          </a:p>
          <a:p>
            <a:pPr marL="563880" indent="-551815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Resource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sharing</a:t>
            </a:r>
            <a:endParaRPr sz="3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Parent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children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share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resources.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8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Children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share subset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parent’s</a:t>
            </a:r>
            <a:r>
              <a:rPr sz="26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resources.</a:t>
            </a:r>
            <a:endParaRPr sz="2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563880" indent="-55181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</a:t>
            </a:r>
            <a:endParaRPr sz="3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Parent</a:t>
            </a:r>
            <a:r>
              <a:rPr sz="26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children</a:t>
            </a:r>
            <a:r>
              <a:rPr sz="26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execute</a:t>
            </a:r>
            <a:r>
              <a:rPr sz="26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concurrently.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Parent</a:t>
            </a:r>
            <a:r>
              <a:rPr sz="26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waits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until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children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terminate.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210" y="590803"/>
            <a:ext cx="4644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70" dirty="0"/>
              <a:t> </a:t>
            </a:r>
            <a:r>
              <a:rPr sz="4400" dirty="0"/>
              <a:t>Creation</a:t>
            </a:r>
            <a:r>
              <a:rPr sz="4400" spc="-50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25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72262"/>
            <a:ext cx="7733665" cy="369697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Address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space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Child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duplicate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parent.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Child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has a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program loaded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it.</a:t>
            </a:r>
            <a:endParaRPr sz="2800" dirty="0">
              <a:latin typeface="Times New Roman"/>
              <a:cs typeface="Times New Roman"/>
            </a:endParaRPr>
          </a:p>
          <a:p>
            <a:pPr marL="571500" indent="-559435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UNIX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examples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fork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call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creates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new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endParaRPr sz="28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exec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 call used after a </a:t>
            </a:r>
            <a:r>
              <a:rPr sz="28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fork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 replace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process’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r>
              <a:rPr sz="28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space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new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program.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2" y="590803"/>
            <a:ext cx="4637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105" dirty="0"/>
              <a:t> </a:t>
            </a:r>
            <a:r>
              <a:rPr sz="4400" dirty="0"/>
              <a:t>Termination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26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95575"/>
            <a:ext cx="7907020" cy="4321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265" marR="5080" indent="-457200">
              <a:lnSpc>
                <a:spcPct val="80000"/>
              </a:lnSpc>
              <a:spcBef>
                <a:spcPts val="74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executes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last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statement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asks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operating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27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decide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it (</a:t>
            </a:r>
            <a:r>
              <a:rPr sz="2700" b="1" dirty="0">
                <a:solidFill>
                  <a:srgbClr val="622422"/>
                </a:solidFill>
                <a:latin typeface="Times New Roman"/>
                <a:cs typeface="Times New Roman"/>
              </a:rPr>
              <a:t>exit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).</a:t>
            </a:r>
            <a:endParaRPr sz="27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Output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child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parent.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Process’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de-allocated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operating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marL="469265" marR="6350" indent="-457200">
              <a:lnSpc>
                <a:spcPct val="80000"/>
              </a:lnSpc>
              <a:spcBef>
                <a:spcPts val="790"/>
              </a:spcBef>
              <a:buFont typeface="Arial MT"/>
              <a:buChar char="•"/>
              <a:tabLst>
                <a:tab pos="554990" algn="l"/>
                <a:tab pos="555625" algn="l"/>
              </a:tabLst>
            </a:pPr>
            <a:r>
              <a:rPr dirty="0"/>
              <a:t>	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Parent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may</a:t>
            </a:r>
            <a:r>
              <a:rPr sz="27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terminate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execution</a:t>
            </a:r>
            <a:r>
              <a:rPr sz="27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children</a:t>
            </a:r>
            <a:r>
              <a:rPr sz="27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processes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(</a:t>
            </a:r>
            <a:r>
              <a:rPr sz="2700" b="1" dirty="0">
                <a:solidFill>
                  <a:srgbClr val="622422"/>
                </a:solidFill>
                <a:latin typeface="Times New Roman"/>
                <a:cs typeface="Times New Roman"/>
              </a:rPr>
              <a:t>abort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).</a:t>
            </a:r>
            <a:endParaRPr sz="27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Child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exceeded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allocated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resources.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Task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assigned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child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no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longer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required.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Parent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exiting.</a:t>
            </a:r>
            <a:endParaRPr sz="2400" dirty="0">
              <a:latin typeface="Times New Roman"/>
              <a:cs typeface="Times New Roman"/>
            </a:endParaRPr>
          </a:p>
          <a:p>
            <a:pPr marL="1269365" marR="317500" lvl="2" indent="-342900">
              <a:lnSpc>
                <a:spcPct val="8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Operating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does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allow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child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 continue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parent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terminates.</a:t>
            </a:r>
            <a:endParaRPr sz="20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Cascading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termination.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610" y="590803"/>
            <a:ext cx="5103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Cooperating</a:t>
            </a:r>
            <a:r>
              <a:rPr sz="4400" spc="-110" dirty="0"/>
              <a:t> </a:t>
            </a:r>
            <a:r>
              <a:rPr sz="4400" dirty="0"/>
              <a:t>Processes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27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208959"/>
            <a:ext cx="7874634" cy="4138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marR="5080" indent="-457200">
              <a:lnSpc>
                <a:spcPts val="3240"/>
              </a:lnSpc>
              <a:spcBef>
                <a:spcPts val="675"/>
              </a:spcBef>
              <a:buClr>
                <a:srgbClr val="000000"/>
              </a:buClr>
              <a:buSzPct val="95238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i="1" spc="-70" dirty="0">
                <a:solidFill>
                  <a:srgbClr val="622422"/>
                </a:solidFill>
                <a:latin typeface="Times New Roman"/>
                <a:cs typeface="Times New Roman"/>
              </a:rPr>
              <a:t>Independent</a:t>
            </a:r>
            <a:r>
              <a:rPr sz="3150" i="1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cannot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affect</a:t>
            </a:r>
            <a:r>
              <a:rPr sz="30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or be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affected </a:t>
            </a:r>
            <a:r>
              <a:rPr sz="3000" spc="-7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by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another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process.</a:t>
            </a:r>
            <a:endParaRPr sz="3000" dirty="0">
              <a:latin typeface="Times New Roman"/>
              <a:cs typeface="Times New Roman"/>
            </a:endParaRPr>
          </a:p>
          <a:p>
            <a:pPr marL="469265" marR="10795" indent="-457200">
              <a:lnSpc>
                <a:spcPts val="3240"/>
              </a:lnSpc>
              <a:spcBef>
                <a:spcPts val="805"/>
              </a:spcBef>
              <a:buClr>
                <a:srgbClr val="000000"/>
              </a:buClr>
              <a:buSzPct val="95238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i="1" spc="-105" dirty="0">
                <a:solidFill>
                  <a:srgbClr val="622422"/>
                </a:solidFill>
                <a:latin typeface="Times New Roman"/>
                <a:cs typeface="Times New Roman"/>
              </a:rPr>
              <a:t>Cooperating</a:t>
            </a:r>
            <a:r>
              <a:rPr sz="3150" i="1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affect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or be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affected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by </a:t>
            </a:r>
            <a:r>
              <a:rPr sz="3000" spc="-7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another</a:t>
            </a:r>
            <a:r>
              <a:rPr sz="30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endParaRPr sz="3000" dirty="0">
              <a:latin typeface="Times New Roman"/>
              <a:cs typeface="Times New Roman"/>
            </a:endParaRPr>
          </a:p>
          <a:p>
            <a:pPr marL="563880" indent="-551815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Advantages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cooperation</a:t>
            </a:r>
            <a:endParaRPr sz="3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sharing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Computation</a:t>
            </a:r>
            <a:r>
              <a:rPr sz="26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speed-up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Modularity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Convenience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098" y="4774182"/>
            <a:ext cx="47034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388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  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MM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CA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28</a:t>
            </a:fld>
            <a:endParaRPr sz="1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131" y="590803"/>
            <a:ext cx="66871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Inter-process</a:t>
            </a:r>
            <a:r>
              <a:rPr sz="4400" spc="-100" dirty="0"/>
              <a:t> </a:t>
            </a:r>
            <a:r>
              <a:rPr sz="4400" dirty="0"/>
              <a:t>Communication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29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325437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Message</a:t>
            </a:r>
            <a:r>
              <a:rPr sz="3200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Passing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Shared</a:t>
            </a:r>
            <a:r>
              <a:rPr sz="3200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Memory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6435" y="5222237"/>
            <a:ext cx="3000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*</a:t>
            </a:r>
            <a:r>
              <a:rPr sz="3200" spc="-7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Synchronization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38" y="590803"/>
            <a:ext cx="3816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Table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45" dirty="0"/>
              <a:t> </a:t>
            </a:r>
            <a:r>
              <a:rPr sz="4400" dirty="0"/>
              <a:t>Content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5332095" cy="29698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Concept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Scheduling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Operations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on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Cooperating</a:t>
            </a:r>
            <a:r>
              <a:rPr sz="3200" spc="-6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Inter-process</a:t>
            </a:r>
            <a:r>
              <a:rPr sz="3200" spc="-9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Communication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8" y="590803"/>
            <a:ext cx="3830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Message</a:t>
            </a:r>
            <a:r>
              <a:rPr sz="4400" spc="-100" dirty="0"/>
              <a:t> </a:t>
            </a:r>
            <a:r>
              <a:rPr sz="4400" dirty="0"/>
              <a:t>Passing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30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72392"/>
            <a:ext cx="6410960" cy="42868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Messages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Fixed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size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Variable</a:t>
            </a:r>
            <a:r>
              <a:rPr sz="28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size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Communication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Direct:</a:t>
            </a:r>
            <a:endParaRPr sz="28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send(P2,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message),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receive(P1,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message)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Indirect:</a:t>
            </a:r>
            <a:endParaRPr sz="28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send(ID,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message),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receive(ID,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messages)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1222" y="590803"/>
            <a:ext cx="3693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Synchronization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31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766699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5938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Message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passing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may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either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blocking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or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non-blocking.</a:t>
            </a:r>
            <a:endParaRPr sz="3200" dirty="0">
              <a:latin typeface="Times New Roman"/>
              <a:cs typeface="Times New Roman"/>
            </a:endParaRPr>
          </a:p>
          <a:p>
            <a:pPr marL="571500" indent="-559435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sz="32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Blocking</a:t>
            </a:r>
            <a:r>
              <a:rPr sz="3200" b="1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considered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synchronous</a:t>
            </a:r>
            <a:endParaRPr sz="3200" dirty="0">
              <a:latin typeface="Times New Roman"/>
              <a:cs typeface="Times New Roman"/>
            </a:endParaRPr>
          </a:p>
          <a:p>
            <a:pPr marL="571500" indent="-559435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sz="32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Non-blocking</a:t>
            </a:r>
            <a:r>
              <a:rPr sz="3200" b="1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considered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asynchronous</a:t>
            </a:r>
            <a:endParaRPr sz="3200" dirty="0">
              <a:latin typeface="Times New Roman"/>
              <a:cs typeface="Times New Roman"/>
            </a:endParaRPr>
          </a:p>
          <a:p>
            <a:pPr marL="469265" marR="217170" indent="-4572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dirty="0"/>
              <a:t>	</a:t>
            </a: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send</a:t>
            </a:r>
            <a:r>
              <a:rPr sz="3200" b="1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receive</a:t>
            </a:r>
            <a:r>
              <a:rPr sz="3200" b="1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primitives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may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either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blocking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or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non-blocking.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1620012"/>
            <a:ext cx="5858255" cy="40416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5664" y="6735432"/>
            <a:ext cx="2216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32</a:t>
            </a:fld>
            <a:endParaRPr sz="1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350" y="4774182"/>
            <a:ext cx="4972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CONCEPT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362" y="590803"/>
            <a:ext cx="3738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100" dirty="0"/>
              <a:t> </a:t>
            </a:r>
            <a:r>
              <a:rPr sz="4400" dirty="0"/>
              <a:t>Concept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230627"/>
            <a:ext cx="7535545" cy="40493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265" marR="5080" indent="-457200">
              <a:lnSpc>
                <a:spcPts val="324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–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program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execution;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execution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must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progress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sequential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fashion.</a:t>
            </a:r>
            <a:endParaRPr sz="3000" dirty="0">
              <a:latin typeface="Times New Roman"/>
              <a:cs typeface="Times New Roman"/>
            </a:endParaRPr>
          </a:p>
          <a:p>
            <a:pPr marL="469265" marR="657225" indent="-457200">
              <a:lnSpc>
                <a:spcPts val="324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An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operating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executes</a:t>
            </a:r>
            <a:r>
              <a:rPr sz="30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variety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3000" spc="-7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programs:</a:t>
            </a:r>
            <a:endParaRPr sz="3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Batch</a:t>
            </a:r>
            <a:r>
              <a:rPr sz="26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Time-shared</a:t>
            </a:r>
            <a:r>
              <a:rPr sz="26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systems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69265" marR="494030">
              <a:lnSpc>
                <a:spcPct val="112700"/>
              </a:lnSpc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Textbook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uses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terms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job and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 almost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interchangeably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6" y="578611"/>
            <a:ext cx="4192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nstantia"/>
                <a:cs typeface="Constantia"/>
              </a:rPr>
              <a:t>Process</a:t>
            </a:r>
            <a:r>
              <a:rPr sz="4400" spc="-80" dirty="0">
                <a:latin typeface="Constantia"/>
                <a:cs typeface="Constantia"/>
              </a:rPr>
              <a:t> </a:t>
            </a:r>
            <a:r>
              <a:rPr sz="4400" dirty="0">
                <a:latin typeface="Constantia"/>
                <a:cs typeface="Constantia"/>
              </a:rPr>
              <a:t>Contents</a:t>
            </a:r>
            <a:endParaRPr sz="4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1567116"/>
            <a:ext cx="2919730" cy="511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4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Text</a:t>
            </a:r>
            <a:r>
              <a:rPr sz="28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section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Program</a:t>
            </a:r>
            <a:r>
              <a:rPr sz="1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instructions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Program</a:t>
            </a:r>
            <a:r>
              <a:rPr sz="28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counter</a:t>
            </a:r>
            <a:endParaRPr sz="2800" dirty="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Next</a:t>
            </a:r>
            <a:r>
              <a:rPr sz="18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instruction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Stack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Local</a:t>
            </a:r>
            <a:r>
              <a:rPr sz="18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variables</a:t>
            </a:r>
            <a:endParaRPr sz="1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Return</a:t>
            </a:r>
            <a:r>
              <a:rPr sz="18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addresses</a:t>
            </a:r>
            <a:endParaRPr sz="1800" dirty="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Method</a:t>
            </a:r>
            <a:r>
              <a:rPr sz="18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parameters</a:t>
            </a: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Data</a:t>
            </a:r>
            <a:r>
              <a:rPr sz="28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section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Global</a:t>
            </a:r>
            <a:r>
              <a:rPr sz="1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variables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742" y="590803"/>
            <a:ext cx="2989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120" dirty="0"/>
              <a:t> </a:t>
            </a:r>
            <a:r>
              <a:rPr sz="4400" dirty="0"/>
              <a:t>State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244" y="2269235"/>
            <a:ext cx="7639811" cy="3026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070" y="590803"/>
            <a:ext cx="3836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75" dirty="0"/>
              <a:t> </a:t>
            </a:r>
            <a:r>
              <a:rPr sz="4400" dirty="0"/>
              <a:t>State</a:t>
            </a:r>
            <a:r>
              <a:rPr sz="4400" spc="-45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456435" y="2172262"/>
            <a:ext cx="7945755" cy="405066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executes,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changes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state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new: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The process is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being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created.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running: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Instructions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being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executed.</a:t>
            </a:r>
            <a:endParaRPr sz="28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waiting: The process is waiting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some event to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occur.</a:t>
            </a:r>
            <a:endParaRPr sz="2800" dirty="0">
              <a:latin typeface="Times New Roman"/>
              <a:cs typeface="Times New Roman"/>
            </a:endParaRPr>
          </a:p>
          <a:p>
            <a:pPr marL="926465" marR="135890" lvl="1" indent="-4572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ready: The process is waiting to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assigned to a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processor.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terminated: The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finished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4" y="590803"/>
            <a:ext cx="6624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</a:t>
            </a:r>
            <a:r>
              <a:rPr sz="4400" spc="-55" dirty="0"/>
              <a:t> </a:t>
            </a:r>
            <a:r>
              <a:rPr sz="4400" dirty="0"/>
              <a:t>Control</a:t>
            </a:r>
            <a:r>
              <a:rPr sz="4400" spc="-40" dirty="0"/>
              <a:t> </a:t>
            </a:r>
            <a:r>
              <a:rPr sz="4400" dirty="0"/>
              <a:t>Block</a:t>
            </a:r>
            <a:r>
              <a:rPr sz="4400" spc="-30" dirty="0"/>
              <a:t> </a:t>
            </a:r>
            <a:r>
              <a:rPr sz="4400" dirty="0"/>
              <a:t>(PCB)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2262"/>
            <a:ext cx="7296784" cy="422846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Information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associated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each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process.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state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Program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counter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registers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scheduling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Memory-management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Accounting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status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764</Words>
  <Application>Microsoft Office PowerPoint</Application>
  <PresentationFormat>Custom</PresentationFormat>
  <Paragraphs>213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MT</vt:lpstr>
      <vt:lpstr>Calibri</vt:lpstr>
      <vt:lpstr>Constantia</vt:lpstr>
      <vt:lpstr>Times New Roman</vt:lpstr>
      <vt:lpstr>Office Theme</vt:lpstr>
      <vt:lpstr>PowerPoint Presentation</vt:lpstr>
      <vt:lpstr>PowerPoint Presentation</vt:lpstr>
      <vt:lpstr>Table of Content</vt:lpstr>
      <vt:lpstr>PROCESS CONCEPT</vt:lpstr>
      <vt:lpstr>Process Concept</vt:lpstr>
      <vt:lpstr>Process Contents</vt:lpstr>
      <vt:lpstr>Process State</vt:lpstr>
      <vt:lpstr>Process State Cont’d</vt:lpstr>
      <vt:lpstr>Process Control Block (PCB)</vt:lpstr>
      <vt:lpstr>Process Control Block (PCB) Cont’d</vt:lpstr>
      <vt:lpstr>CPU Switch From Process to  Process</vt:lpstr>
      <vt:lpstr>PROCESS SCHEDULING</vt:lpstr>
      <vt:lpstr>Process Scheduling</vt:lpstr>
      <vt:lpstr>Process Scheduling Queues</vt:lpstr>
      <vt:lpstr>Ready Queue And Various I/O  Device Queues</vt:lpstr>
      <vt:lpstr>Representation of Process  Scheduling</vt:lpstr>
      <vt:lpstr>Schedulers</vt:lpstr>
      <vt:lpstr>Addition of Medium Term  Scheduling</vt:lpstr>
      <vt:lpstr>Schedulers Cont’d</vt:lpstr>
      <vt:lpstr>Context Switch</vt:lpstr>
      <vt:lpstr>OPERATIONS ON PROCESSES</vt:lpstr>
      <vt:lpstr>Operations on Processes</vt:lpstr>
      <vt:lpstr>Process Creation</vt:lpstr>
      <vt:lpstr>Process Creation Cont’d</vt:lpstr>
      <vt:lpstr>Process Creation Cont’d</vt:lpstr>
      <vt:lpstr>Process Termination</vt:lpstr>
      <vt:lpstr>Cooperating Processes</vt:lpstr>
      <vt:lpstr>INTER-PROCESS  COMMUNICATION</vt:lpstr>
      <vt:lpstr>Inter-process Communication</vt:lpstr>
      <vt:lpstr>Message Passing</vt:lpstr>
      <vt:lpstr>Synchronization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Mostafa_Saqly</dc:creator>
  <cp:lastModifiedBy>hp</cp:lastModifiedBy>
  <cp:revision>22</cp:revision>
  <dcterms:created xsi:type="dcterms:W3CDTF">2022-11-22T13:31:22Z</dcterms:created>
  <dcterms:modified xsi:type="dcterms:W3CDTF">2022-11-26T13:49:27Z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2022-11-22T00:00:00Z</vt:filetime>
  </property>
</Properties>
</file>