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3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963EE-E790-49D5-8B16-EBE79C53CC51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E000A-823D-4596-A4DE-A537C8DA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4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E000A-823D-4596-A4DE-A537C8DA5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2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spc="-5" dirty="0"/>
              <a:t>Information</a:t>
            </a:r>
            <a:r>
              <a:rPr spc="-25" dirty="0"/>
              <a:t> </a:t>
            </a:r>
            <a:r>
              <a:rPr dirty="0"/>
              <a:t>Technology</a:t>
            </a:r>
            <a:r>
              <a:rPr spc="-30" dirty="0"/>
              <a:t> </a:t>
            </a:r>
            <a:r>
              <a:rPr dirty="0"/>
              <a:t>Institute</a:t>
            </a:r>
            <a:r>
              <a:rPr spc="229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4F99-696A-4268-9DCC-FF9344A52640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224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spc="-5" dirty="0"/>
              <a:t>Information</a:t>
            </a:r>
            <a:r>
              <a:rPr spc="-25" dirty="0"/>
              <a:t> </a:t>
            </a:r>
            <a:r>
              <a:rPr dirty="0"/>
              <a:t>Technology</a:t>
            </a:r>
            <a:r>
              <a:rPr spc="-30" dirty="0"/>
              <a:t> </a:t>
            </a:r>
            <a:r>
              <a:rPr dirty="0"/>
              <a:t>Institute</a:t>
            </a:r>
            <a:r>
              <a:rPr spc="229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980D6-D7BE-4BB7-89B0-F77D57184475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spc="-5" dirty="0"/>
              <a:t>Information</a:t>
            </a:r>
            <a:r>
              <a:rPr spc="-25" dirty="0"/>
              <a:t> </a:t>
            </a:r>
            <a:r>
              <a:rPr dirty="0"/>
              <a:t>Technology</a:t>
            </a:r>
            <a:r>
              <a:rPr spc="-30" dirty="0"/>
              <a:t> </a:t>
            </a:r>
            <a:r>
              <a:rPr dirty="0"/>
              <a:t>Institute</a:t>
            </a:r>
            <a:r>
              <a:rPr spc="229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C23D-BD70-4937-8D1D-309763948452}" type="datetime1">
              <a:rPr lang="en-US" smtClean="0"/>
              <a:t>11/25/2022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spc="-5" dirty="0"/>
              <a:t>Information</a:t>
            </a:r>
            <a:r>
              <a:rPr spc="-25" dirty="0"/>
              <a:t> </a:t>
            </a:r>
            <a:r>
              <a:rPr dirty="0"/>
              <a:t>Technology</a:t>
            </a:r>
            <a:r>
              <a:rPr spc="-30" dirty="0"/>
              <a:t> </a:t>
            </a:r>
            <a:r>
              <a:rPr dirty="0"/>
              <a:t>Institute</a:t>
            </a:r>
            <a:r>
              <a:rPr spc="229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791D9-1703-4A57-8BD8-232C48680AA6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spc="-5" dirty="0"/>
              <a:t>Information</a:t>
            </a:r>
            <a:r>
              <a:rPr spc="-25" dirty="0"/>
              <a:t> </a:t>
            </a:r>
            <a:r>
              <a:rPr dirty="0"/>
              <a:t>Technology</a:t>
            </a:r>
            <a:r>
              <a:rPr spc="-30" dirty="0"/>
              <a:t> </a:t>
            </a:r>
            <a:r>
              <a:rPr dirty="0"/>
              <a:t>Institute</a:t>
            </a:r>
            <a:r>
              <a:rPr spc="229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2016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84B43-4AFF-4B37-968E-74917DBC15F2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8095" y="348995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3216" y="238759"/>
            <a:ext cx="8506966" cy="137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70835" y="2114803"/>
            <a:ext cx="5407025" cy="1986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224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53045" y="6776743"/>
            <a:ext cx="305244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r>
              <a:rPr dirty="0"/>
              <a:t>© </a:t>
            </a:r>
            <a:r>
              <a:rPr spc="-5" dirty="0"/>
              <a:t>Copyright</a:t>
            </a:r>
            <a:r>
              <a:rPr spc="-20" dirty="0"/>
              <a:t> </a:t>
            </a:r>
            <a:r>
              <a:rPr spc="-5" dirty="0"/>
              <a:t>Information</a:t>
            </a:r>
            <a:r>
              <a:rPr spc="-25" dirty="0"/>
              <a:t> </a:t>
            </a:r>
            <a:r>
              <a:rPr dirty="0"/>
              <a:t>Technology</a:t>
            </a:r>
            <a:r>
              <a:rPr spc="-30" dirty="0"/>
              <a:t> </a:t>
            </a:r>
            <a:r>
              <a:rPr dirty="0"/>
              <a:t>Institute</a:t>
            </a:r>
            <a:r>
              <a:rPr spc="229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21CA-07B4-4931-8C81-DA447E31FE96}" type="datetime1">
              <a:rPr lang="en-US" smtClean="0"/>
              <a:t>11/25/2022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37188" y="6720356"/>
            <a:ext cx="216534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095" y="348995"/>
            <a:ext cx="914399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9339" y="1546351"/>
            <a:ext cx="2185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2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Institute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5234" y="3923790"/>
            <a:ext cx="6661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Operating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System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Fundamentals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542" y="4774182"/>
            <a:ext cx="6103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SCHEDULING</a:t>
            </a:r>
            <a:r>
              <a:rPr sz="40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CRITERIA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2226" y="590803"/>
            <a:ext cx="4389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Scheduling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1605177"/>
            <a:ext cx="8271509" cy="49879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200" spc="-5" dirty="0">
                <a:solidFill>
                  <a:srgbClr val="622422"/>
                </a:solidFill>
                <a:latin typeface="Times New Roman"/>
                <a:cs typeface="Times New Roman"/>
              </a:rPr>
              <a:t>CPU</a:t>
            </a:r>
            <a:r>
              <a:rPr sz="2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22422"/>
                </a:solidFill>
                <a:latin typeface="Times New Roman"/>
                <a:cs typeface="Times New Roman"/>
              </a:rPr>
              <a:t>utilization</a:t>
            </a:r>
            <a:endParaRPr sz="2200" dirty="0">
              <a:latin typeface="Times New Roman"/>
              <a:cs typeface="Times New Roman"/>
            </a:endParaRPr>
          </a:p>
          <a:p>
            <a:pPr marL="927100" lvl="1" indent="-457834" algn="just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7100" algn="l"/>
              </a:tabLst>
            </a:pP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Keep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the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CPU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busy as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possible</a:t>
            </a:r>
            <a:endParaRPr sz="22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200" dirty="0">
                <a:solidFill>
                  <a:srgbClr val="622422"/>
                </a:solidFill>
                <a:latin typeface="Times New Roman"/>
                <a:cs typeface="Times New Roman"/>
              </a:rPr>
              <a:t>Throughput</a:t>
            </a:r>
            <a:endParaRPr sz="2200" dirty="0">
              <a:latin typeface="Times New Roman"/>
              <a:cs typeface="Times New Roman"/>
            </a:endParaRPr>
          </a:p>
          <a:p>
            <a:pPr marL="926465" lvl="1" indent="-457834" algn="just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7100" algn="l"/>
              </a:tabLst>
            </a:pP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Number</a:t>
            </a:r>
            <a:r>
              <a:rPr sz="22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processes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complete</a:t>
            </a:r>
            <a:r>
              <a:rPr sz="22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their</a:t>
            </a:r>
            <a:r>
              <a:rPr sz="22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execution per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r>
              <a:rPr sz="22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unit</a:t>
            </a:r>
            <a:endParaRPr sz="2200" dirty="0">
              <a:latin typeface="Times New Roman"/>
              <a:cs typeface="Times New Roman"/>
            </a:endParaRPr>
          </a:p>
          <a:p>
            <a:pPr marL="539750" indent="-527685" algn="just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540385" algn="l"/>
              </a:tabLst>
            </a:pPr>
            <a:r>
              <a:rPr sz="2200" dirty="0">
                <a:solidFill>
                  <a:srgbClr val="622422"/>
                </a:solidFill>
                <a:latin typeface="Times New Roman"/>
                <a:cs typeface="Times New Roman"/>
              </a:rPr>
              <a:t>Turnaround</a:t>
            </a:r>
            <a:r>
              <a:rPr sz="2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22422"/>
                </a:solidFill>
                <a:latin typeface="Times New Roman"/>
                <a:cs typeface="Times New Roman"/>
              </a:rPr>
              <a:t>time</a:t>
            </a:r>
            <a:endParaRPr sz="2200" dirty="0">
              <a:latin typeface="Times New Roman"/>
              <a:cs typeface="Times New Roman"/>
            </a:endParaRPr>
          </a:p>
          <a:p>
            <a:pPr marL="927100" lvl="1" indent="-457834" algn="just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7100" algn="l"/>
              </a:tabLst>
            </a:pP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Amount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r>
              <a:rPr sz="2200" spc="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to execute a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particular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endParaRPr sz="2200" dirty="0">
              <a:latin typeface="Times New Roman"/>
              <a:cs typeface="Times New Roman"/>
            </a:endParaRPr>
          </a:p>
          <a:p>
            <a:pPr marL="539750" indent="-527685" algn="just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540385" algn="l"/>
              </a:tabLst>
            </a:pPr>
            <a:r>
              <a:rPr sz="2200" spc="-5" dirty="0">
                <a:solidFill>
                  <a:srgbClr val="622422"/>
                </a:solidFill>
                <a:latin typeface="Times New Roman"/>
                <a:cs typeface="Times New Roman"/>
              </a:rPr>
              <a:t>Waiting</a:t>
            </a:r>
            <a:r>
              <a:rPr sz="2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22422"/>
                </a:solidFill>
                <a:latin typeface="Times New Roman"/>
                <a:cs typeface="Times New Roman"/>
              </a:rPr>
              <a:t>time</a:t>
            </a:r>
            <a:endParaRPr sz="2200" dirty="0">
              <a:latin typeface="Times New Roman"/>
              <a:cs typeface="Times New Roman"/>
            </a:endParaRPr>
          </a:p>
          <a:p>
            <a:pPr marL="927100" lvl="1" indent="-457834" algn="just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7100" algn="l"/>
              </a:tabLst>
            </a:pP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Amount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r>
              <a:rPr sz="2200" spc="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 process has</a:t>
            </a:r>
            <a:r>
              <a:rPr sz="2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been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waiting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in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 ready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queue</a:t>
            </a:r>
            <a:endParaRPr sz="2200" dirty="0">
              <a:latin typeface="Times New Roman"/>
              <a:cs typeface="Times New Roman"/>
            </a:endParaRPr>
          </a:p>
          <a:p>
            <a:pPr marL="539750" indent="-527685" algn="just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540385" algn="l"/>
              </a:tabLst>
            </a:pPr>
            <a:r>
              <a:rPr sz="2200" spc="-5" dirty="0">
                <a:solidFill>
                  <a:srgbClr val="622422"/>
                </a:solidFill>
                <a:latin typeface="Times New Roman"/>
                <a:cs typeface="Times New Roman"/>
              </a:rPr>
              <a:t>Response</a:t>
            </a:r>
            <a:r>
              <a:rPr sz="2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622422"/>
                </a:solidFill>
                <a:latin typeface="Times New Roman"/>
                <a:cs typeface="Times New Roman"/>
              </a:rPr>
              <a:t>time</a:t>
            </a:r>
            <a:endParaRPr sz="2200" dirty="0">
              <a:latin typeface="Times New Roman"/>
              <a:cs typeface="Times New Roman"/>
            </a:endParaRPr>
          </a:p>
          <a:p>
            <a:pPr marL="926465" marR="5080" lvl="1" indent="-457200" algn="just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7100" algn="l"/>
              </a:tabLst>
            </a:pP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Amount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time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it takes from when a request 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was submitted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until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the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first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response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produced,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sz="2200" b="1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output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(for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time-sharing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environment)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818" y="590803"/>
            <a:ext cx="4824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Optimization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1677415"/>
            <a:ext cx="5887085" cy="50520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Maximize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CPU Utilization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Throughput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Minimize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Turnaround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Waiting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Response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Considerations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Minimize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maximum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response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Minimize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variance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response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times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559" y="4774182"/>
            <a:ext cx="7118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SCHEDULING</a:t>
            </a:r>
            <a:r>
              <a:rPr sz="40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ALGORITHMS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1602" y="590803"/>
            <a:ext cx="5230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Scheduling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276346"/>
            <a:ext cx="441261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First-Come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First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Served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Shortest-Job</a:t>
            </a:r>
            <a:r>
              <a:rPr sz="3200" spc="-7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First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Priority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Round-Robin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837" rIns="0" bIns="0" rtlCol="0">
            <a:spAutoFit/>
          </a:bodyPr>
          <a:lstStyle/>
          <a:p>
            <a:pPr marL="3558540" marR="5080" indent="-222377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First-Come,</a:t>
            </a:r>
            <a:r>
              <a:rPr sz="4000" spc="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First-Served</a:t>
            </a:r>
            <a:r>
              <a:rPr sz="4000" spc="3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(FCFS) </a:t>
            </a:r>
            <a:r>
              <a:rPr sz="4000" spc="-9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1035" y="1877668"/>
            <a:ext cx="7835900" cy="296989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Arial MT"/>
              <a:buChar char="•"/>
              <a:tabLst>
                <a:tab pos="494665" algn="l"/>
                <a:tab pos="4953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Easily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implemented</a:t>
            </a:r>
            <a:endParaRPr sz="3200" dirty="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94665" algn="l"/>
                <a:tab pos="4953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Ready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queue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FIFO</a:t>
            </a:r>
            <a:endParaRPr sz="3200" dirty="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94665" algn="l"/>
                <a:tab pos="495300" algn="l"/>
              </a:tabLst>
            </a:pP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3600" spc="-7" baseline="-20833" dirty="0">
                <a:solidFill>
                  <a:srgbClr val="622422"/>
                </a:solidFill>
                <a:latin typeface="Times New Roman"/>
                <a:cs typeface="Times New Roman"/>
              </a:rPr>
              <a:t>n</a:t>
            </a:r>
            <a:r>
              <a:rPr sz="3600" spc="292" baseline="-20833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ready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Wingdings"/>
                <a:cs typeface="Wingdings"/>
              </a:rPr>
              <a:t>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P</a:t>
            </a:r>
            <a:r>
              <a:rPr sz="3600" spc="-7" baseline="-20833" dirty="0">
                <a:solidFill>
                  <a:srgbClr val="622422"/>
                </a:solidFill>
                <a:latin typeface="Times New Roman"/>
                <a:cs typeface="Times New Roman"/>
              </a:rPr>
              <a:t>n</a:t>
            </a:r>
            <a:r>
              <a:rPr sz="3600" spc="292" baseline="-20833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PCB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linked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tail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queue</a:t>
            </a:r>
            <a:endParaRPr sz="3200" dirty="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94665" algn="l"/>
                <a:tab pos="495300" algn="l"/>
                <a:tab pos="5826125" algn="l"/>
                <a:tab pos="6428105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at</a:t>
            </a:r>
            <a:r>
              <a:rPr sz="32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head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ready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queue	</a:t>
            </a:r>
            <a:r>
              <a:rPr sz="3200" dirty="0">
                <a:solidFill>
                  <a:srgbClr val="622422"/>
                </a:solidFill>
                <a:latin typeface="Wingdings"/>
                <a:cs typeface="Wingdings"/>
              </a:rPr>
              <a:t>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	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CPU</a:t>
            </a:r>
            <a:endParaRPr sz="3200" dirty="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94665" algn="l"/>
                <a:tab pos="4953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Average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waiting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long!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07948" y="5219700"/>
            <a:ext cx="1384300" cy="394970"/>
            <a:chOff x="1107948" y="5219700"/>
            <a:chExt cx="1384300" cy="394970"/>
          </a:xfrm>
        </p:grpSpPr>
        <p:sp>
          <p:nvSpPr>
            <p:cNvPr id="5" name="object 5"/>
            <p:cNvSpPr/>
            <p:nvPr/>
          </p:nvSpPr>
          <p:spPr>
            <a:xfrm>
              <a:off x="1114044" y="5225795"/>
              <a:ext cx="1371600" cy="381000"/>
            </a:xfrm>
            <a:custGeom>
              <a:avLst/>
              <a:gdLst/>
              <a:ahLst/>
              <a:cxnLst/>
              <a:rect l="l" t="t" r="r" b="b"/>
              <a:pathLst>
                <a:path w="1371600" h="381000">
                  <a:moveTo>
                    <a:pt x="1371599" y="380999"/>
                  </a:moveTo>
                  <a:lnTo>
                    <a:pt x="1371599" y="0"/>
                  </a:lnTo>
                  <a:lnTo>
                    <a:pt x="0" y="0"/>
                  </a:lnTo>
                  <a:lnTo>
                    <a:pt x="0" y="380999"/>
                  </a:lnTo>
                  <a:lnTo>
                    <a:pt x="1371599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7948" y="5219700"/>
              <a:ext cx="1384300" cy="394970"/>
            </a:xfrm>
            <a:custGeom>
              <a:avLst/>
              <a:gdLst/>
              <a:ahLst/>
              <a:cxnLst/>
              <a:rect l="l" t="t" r="r" b="b"/>
              <a:pathLst>
                <a:path w="1384300" h="394970">
                  <a:moveTo>
                    <a:pt x="1383792" y="394716"/>
                  </a:moveTo>
                  <a:lnTo>
                    <a:pt x="1383792" y="0"/>
                  </a:lnTo>
                  <a:lnTo>
                    <a:pt x="0" y="0"/>
                  </a:lnTo>
                  <a:lnTo>
                    <a:pt x="0" y="394716"/>
                  </a:lnTo>
                  <a:lnTo>
                    <a:pt x="6096" y="394716"/>
                  </a:ln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lnTo>
                    <a:pt x="1371600" y="13716"/>
                  </a:lnTo>
                  <a:lnTo>
                    <a:pt x="1371600" y="6096"/>
                  </a:lnTo>
                  <a:lnTo>
                    <a:pt x="1377696" y="13716"/>
                  </a:lnTo>
                  <a:lnTo>
                    <a:pt x="1377696" y="394716"/>
                  </a:lnTo>
                  <a:lnTo>
                    <a:pt x="1383792" y="394716"/>
                  </a:lnTo>
                  <a:close/>
                </a:path>
                <a:path w="1384300" h="394970">
                  <a:moveTo>
                    <a:pt x="12192" y="13716"/>
                  </a:move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1384300" h="394970">
                  <a:moveTo>
                    <a:pt x="12192" y="381000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381000"/>
                  </a:lnTo>
                  <a:lnTo>
                    <a:pt x="12192" y="381000"/>
                  </a:lnTo>
                  <a:close/>
                </a:path>
                <a:path w="1384300" h="394970">
                  <a:moveTo>
                    <a:pt x="1377696" y="381000"/>
                  </a:moveTo>
                  <a:lnTo>
                    <a:pt x="6096" y="381000"/>
                  </a:lnTo>
                  <a:lnTo>
                    <a:pt x="12192" y="387096"/>
                  </a:lnTo>
                  <a:lnTo>
                    <a:pt x="12192" y="394716"/>
                  </a:lnTo>
                  <a:lnTo>
                    <a:pt x="1371600" y="394716"/>
                  </a:lnTo>
                  <a:lnTo>
                    <a:pt x="1371600" y="387096"/>
                  </a:lnTo>
                  <a:lnTo>
                    <a:pt x="1377696" y="381000"/>
                  </a:lnTo>
                  <a:close/>
                </a:path>
                <a:path w="1384300" h="394970">
                  <a:moveTo>
                    <a:pt x="12192" y="394716"/>
                  </a:moveTo>
                  <a:lnTo>
                    <a:pt x="12192" y="387096"/>
                  </a:lnTo>
                  <a:lnTo>
                    <a:pt x="6096" y="381000"/>
                  </a:lnTo>
                  <a:lnTo>
                    <a:pt x="6096" y="394716"/>
                  </a:lnTo>
                  <a:lnTo>
                    <a:pt x="12192" y="394716"/>
                  </a:lnTo>
                  <a:close/>
                </a:path>
                <a:path w="1384300" h="394970">
                  <a:moveTo>
                    <a:pt x="1377696" y="13716"/>
                  </a:moveTo>
                  <a:lnTo>
                    <a:pt x="1371600" y="6096"/>
                  </a:lnTo>
                  <a:lnTo>
                    <a:pt x="1371600" y="13716"/>
                  </a:lnTo>
                  <a:lnTo>
                    <a:pt x="1377696" y="13716"/>
                  </a:lnTo>
                  <a:close/>
                </a:path>
                <a:path w="1384300" h="394970">
                  <a:moveTo>
                    <a:pt x="1377696" y="381000"/>
                  </a:moveTo>
                  <a:lnTo>
                    <a:pt x="1377696" y="13716"/>
                  </a:lnTo>
                  <a:lnTo>
                    <a:pt x="1371600" y="13716"/>
                  </a:lnTo>
                  <a:lnTo>
                    <a:pt x="1371600" y="381000"/>
                  </a:lnTo>
                  <a:lnTo>
                    <a:pt x="1377696" y="381000"/>
                  </a:lnTo>
                  <a:close/>
                </a:path>
                <a:path w="1384300" h="394970">
                  <a:moveTo>
                    <a:pt x="1377696" y="394716"/>
                  </a:moveTo>
                  <a:lnTo>
                    <a:pt x="1377696" y="381000"/>
                  </a:lnTo>
                  <a:lnTo>
                    <a:pt x="1371600" y="387096"/>
                  </a:lnTo>
                  <a:lnTo>
                    <a:pt x="1371600" y="394716"/>
                  </a:lnTo>
                  <a:lnTo>
                    <a:pt x="1377696" y="394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14044" y="5225795"/>
            <a:ext cx="1371600" cy="3810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509"/>
              </a:spcBef>
            </a:pPr>
            <a:r>
              <a:rPr sz="1600" b="1" spc="-5" dirty="0">
                <a:latin typeface="Arial"/>
                <a:cs typeface="Arial"/>
              </a:rPr>
              <a:t>head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07948" y="5600700"/>
            <a:ext cx="1384300" cy="394970"/>
            <a:chOff x="1107948" y="5600700"/>
            <a:chExt cx="1384300" cy="394970"/>
          </a:xfrm>
        </p:grpSpPr>
        <p:sp>
          <p:nvSpPr>
            <p:cNvPr id="9" name="object 9"/>
            <p:cNvSpPr/>
            <p:nvPr/>
          </p:nvSpPr>
          <p:spPr>
            <a:xfrm>
              <a:off x="1114044" y="5606795"/>
              <a:ext cx="1371600" cy="381000"/>
            </a:xfrm>
            <a:custGeom>
              <a:avLst/>
              <a:gdLst/>
              <a:ahLst/>
              <a:cxnLst/>
              <a:rect l="l" t="t" r="r" b="b"/>
              <a:pathLst>
                <a:path w="1371600" h="381000">
                  <a:moveTo>
                    <a:pt x="1371599" y="380999"/>
                  </a:moveTo>
                  <a:lnTo>
                    <a:pt x="1371599" y="0"/>
                  </a:lnTo>
                  <a:lnTo>
                    <a:pt x="0" y="0"/>
                  </a:lnTo>
                  <a:lnTo>
                    <a:pt x="0" y="380999"/>
                  </a:lnTo>
                  <a:lnTo>
                    <a:pt x="1371599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7948" y="5600700"/>
              <a:ext cx="1384300" cy="394970"/>
            </a:xfrm>
            <a:custGeom>
              <a:avLst/>
              <a:gdLst/>
              <a:ahLst/>
              <a:cxnLst/>
              <a:rect l="l" t="t" r="r" b="b"/>
              <a:pathLst>
                <a:path w="1384300" h="394970">
                  <a:moveTo>
                    <a:pt x="1383792" y="394716"/>
                  </a:moveTo>
                  <a:lnTo>
                    <a:pt x="1383792" y="0"/>
                  </a:lnTo>
                  <a:lnTo>
                    <a:pt x="0" y="0"/>
                  </a:lnTo>
                  <a:lnTo>
                    <a:pt x="0" y="394716"/>
                  </a:lnTo>
                  <a:lnTo>
                    <a:pt x="6096" y="394716"/>
                  </a:lnTo>
                  <a:lnTo>
                    <a:pt x="6096" y="13716"/>
                  </a:lnTo>
                  <a:lnTo>
                    <a:pt x="12192" y="6096"/>
                  </a:lnTo>
                  <a:lnTo>
                    <a:pt x="12192" y="13716"/>
                  </a:lnTo>
                  <a:lnTo>
                    <a:pt x="1371600" y="13716"/>
                  </a:lnTo>
                  <a:lnTo>
                    <a:pt x="1371600" y="6096"/>
                  </a:lnTo>
                  <a:lnTo>
                    <a:pt x="1377696" y="13716"/>
                  </a:lnTo>
                  <a:lnTo>
                    <a:pt x="1377696" y="394716"/>
                  </a:lnTo>
                  <a:lnTo>
                    <a:pt x="1383792" y="394716"/>
                  </a:lnTo>
                  <a:close/>
                </a:path>
                <a:path w="1384300" h="394970">
                  <a:moveTo>
                    <a:pt x="12192" y="13716"/>
                  </a:moveTo>
                  <a:lnTo>
                    <a:pt x="12192" y="6096"/>
                  </a:lnTo>
                  <a:lnTo>
                    <a:pt x="6096" y="13716"/>
                  </a:lnTo>
                  <a:lnTo>
                    <a:pt x="12192" y="13716"/>
                  </a:lnTo>
                  <a:close/>
                </a:path>
                <a:path w="1384300" h="394970">
                  <a:moveTo>
                    <a:pt x="12192" y="381000"/>
                  </a:moveTo>
                  <a:lnTo>
                    <a:pt x="12192" y="13716"/>
                  </a:lnTo>
                  <a:lnTo>
                    <a:pt x="6096" y="13716"/>
                  </a:lnTo>
                  <a:lnTo>
                    <a:pt x="6096" y="381000"/>
                  </a:lnTo>
                  <a:lnTo>
                    <a:pt x="12192" y="381000"/>
                  </a:lnTo>
                  <a:close/>
                </a:path>
                <a:path w="1384300" h="394970">
                  <a:moveTo>
                    <a:pt x="1377696" y="381000"/>
                  </a:moveTo>
                  <a:lnTo>
                    <a:pt x="6096" y="381000"/>
                  </a:lnTo>
                  <a:lnTo>
                    <a:pt x="12192" y="387096"/>
                  </a:lnTo>
                  <a:lnTo>
                    <a:pt x="12192" y="394716"/>
                  </a:lnTo>
                  <a:lnTo>
                    <a:pt x="1371600" y="394716"/>
                  </a:lnTo>
                  <a:lnTo>
                    <a:pt x="1371600" y="387096"/>
                  </a:lnTo>
                  <a:lnTo>
                    <a:pt x="1377696" y="381000"/>
                  </a:lnTo>
                  <a:close/>
                </a:path>
                <a:path w="1384300" h="394970">
                  <a:moveTo>
                    <a:pt x="12192" y="394716"/>
                  </a:moveTo>
                  <a:lnTo>
                    <a:pt x="12192" y="387096"/>
                  </a:lnTo>
                  <a:lnTo>
                    <a:pt x="6096" y="381000"/>
                  </a:lnTo>
                  <a:lnTo>
                    <a:pt x="6096" y="394716"/>
                  </a:lnTo>
                  <a:lnTo>
                    <a:pt x="12192" y="394716"/>
                  </a:lnTo>
                  <a:close/>
                </a:path>
                <a:path w="1384300" h="394970">
                  <a:moveTo>
                    <a:pt x="1377696" y="13716"/>
                  </a:moveTo>
                  <a:lnTo>
                    <a:pt x="1371600" y="6096"/>
                  </a:lnTo>
                  <a:lnTo>
                    <a:pt x="1371600" y="13716"/>
                  </a:lnTo>
                  <a:lnTo>
                    <a:pt x="1377696" y="13716"/>
                  </a:lnTo>
                  <a:close/>
                </a:path>
                <a:path w="1384300" h="394970">
                  <a:moveTo>
                    <a:pt x="1377696" y="381000"/>
                  </a:moveTo>
                  <a:lnTo>
                    <a:pt x="1377696" y="13716"/>
                  </a:lnTo>
                  <a:lnTo>
                    <a:pt x="1371600" y="13716"/>
                  </a:lnTo>
                  <a:lnTo>
                    <a:pt x="1371600" y="381000"/>
                  </a:lnTo>
                  <a:lnTo>
                    <a:pt x="1377696" y="381000"/>
                  </a:lnTo>
                  <a:close/>
                </a:path>
                <a:path w="1384300" h="394970">
                  <a:moveTo>
                    <a:pt x="1377696" y="394716"/>
                  </a:moveTo>
                  <a:lnTo>
                    <a:pt x="1377696" y="381000"/>
                  </a:lnTo>
                  <a:lnTo>
                    <a:pt x="1371600" y="387096"/>
                  </a:lnTo>
                  <a:lnTo>
                    <a:pt x="1371600" y="394716"/>
                  </a:lnTo>
                  <a:lnTo>
                    <a:pt x="1377696" y="394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14044" y="5606795"/>
            <a:ext cx="1371600" cy="3810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509"/>
              </a:spcBef>
            </a:pPr>
            <a:r>
              <a:rPr sz="1600" b="1" spc="-5" dirty="0">
                <a:latin typeface="Arial"/>
                <a:cs typeface="Arial"/>
              </a:rPr>
              <a:t>tail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12948" y="5219700"/>
            <a:ext cx="1384300" cy="1385570"/>
          </a:xfrm>
          <a:custGeom>
            <a:avLst/>
            <a:gdLst/>
            <a:ahLst/>
            <a:cxnLst/>
            <a:rect l="l" t="t" r="r" b="b"/>
            <a:pathLst>
              <a:path w="1384300" h="1385570">
                <a:moveTo>
                  <a:pt x="1383792" y="0"/>
                </a:moveTo>
                <a:lnTo>
                  <a:pt x="1371600" y="0"/>
                </a:lnTo>
                <a:lnTo>
                  <a:pt x="1371600" y="13716"/>
                </a:lnTo>
                <a:lnTo>
                  <a:pt x="1371600" y="381000"/>
                </a:lnTo>
                <a:lnTo>
                  <a:pt x="1371600" y="394716"/>
                </a:lnTo>
                <a:lnTo>
                  <a:pt x="1371600" y="1371600"/>
                </a:lnTo>
                <a:lnTo>
                  <a:pt x="12192" y="1371600"/>
                </a:lnTo>
                <a:lnTo>
                  <a:pt x="12192" y="394716"/>
                </a:lnTo>
                <a:lnTo>
                  <a:pt x="1371600" y="394716"/>
                </a:lnTo>
                <a:lnTo>
                  <a:pt x="1371600" y="381000"/>
                </a:lnTo>
                <a:lnTo>
                  <a:pt x="12192" y="381000"/>
                </a:lnTo>
                <a:lnTo>
                  <a:pt x="12192" y="13716"/>
                </a:lnTo>
                <a:lnTo>
                  <a:pt x="1371600" y="13716"/>
                </a:lnTo>
                <a:lnTo>
                  <a:pt x="1371600" y="0"/>
                </a:lnTo>
                <a:lnTo>
                  <a:pt x="0" y="0"/>
                </a:lnTo>
                <a:lnTo>
                  <a:pt x="0" y="381000"/>
                </a:lnTo>
                <a:lnTo>
                  <a:pt x="0" y="394716"/>
                </a:lnTo>
                <a:lnTo>
                  <a:pt x="0" y="1385316"/>
                </a:lnTo>
                <a:lnTo>
                  <a:pt x="6096" y="1385316"/>
                </a:lnTo>
                <a:lnTo>
                  <a:pt x="12192" y="1385316"/>
                </a:lnTo>
                <a:lnTo>
                  <a:pt x="1371600" y="1385316"/>
                </a:lnTo>
                <a:lnTo>
                  <a:pt x="1377696" y="1385316"/>
                </a:lnTo>
                <a:lnTo>
                  <a:pt x="1383792" y="1385316"/>
                </a:lnTo>
                <a:lnTo>
                  <a:pt x="1383792" y="394716"/>
                </a:lnTo>
                <a:lnTo>
                  <a:pt x="1383792" y="381000"/>
                </a:lnTo>
                <a:lnTo>
                  <a:pt x="1383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31894" y="5144308"/>
            <a:ext cx="950594" cy="137795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1600" b="1" spc="-5" dirty="0">
                <a:latin typeface="Arial"/>
                <a:cs typeface="Arial"/>
              </a:rPr>
              <a:t>Next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PCB</a:t>
            </a:r>
            <a:endParaRPr sz="16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85644" y="5219700"/>
            <a:ext cx="3740150" cy="1385570"/>
          </a:xfrm>
          <a:custGeom>
            <a:avLst/>
            <a:gdLst/>
            <a:ahLst/>
            <a:cxnLst/>
            <a:rect l="l" t="t" r="r" b="b"/>
            <a:pathLst>
              <a:path w="3740150" h="1385570">
                <a:moveTo>
                  <a:pt x="533400" y="196596"/>
                </a:moveTo>
                <a:lnTo>
                  <a:pt x="419100" y="140208"/>
                </a:lnTo>
                <a:lnTo>
                  <a:pt x="419100" y="178308"/>
                </a:lnTo>
                <a:lnTo>
                  <a:pt x="0" y="178308"/>
                </a:lnTo>
                <a:lnTo>
                  <a:pt x="0" y="216408"/>
                </a:lnTo>
                <a:lnTo>
                  <a:pt x="419100" y="216408"/>
                </a:lnTo>
                <a:lnTo>
                  <a:pt x="419100" y="254508"/>
                </a:lnTo>
                <a:lnTo>
                  <a:pt x="438912" y="244475"/>
                </a:lnTo>
                <a:lnTo>
                  <a:pt x="533400" y="196596"/>
                </a:lnTo>
                <a:close/>
              </a:path>
              <a:path w="3740150" h="1385570">
                <a:moveTo>
                  <a:pt x="3739896" y="0"/>
                </a:moveTo>
                <a:lnTo>
                  <a:pt x="3727704" y="0"/>
                </a:lnTo>
                <a:lnTo>
                  <a:pt x="3727704" y="13716"/>
                </a:lnTo>
                <a:lnTo>
                  <a:pt x="3727704" y="381000"/>
                </a:lnTo>
                <a:lnTo>
                  <a:pt x="3727704" y="394716"/>
                </a:lnTo>
                <a:lnTo>
                  <a:pt x="3727704" y="1371600"/>
                </a:lnTo>
                <a:lnTo>
                  <a:pt x="2368296" y="1371600"/>
                </a:lnTo>
                <a:lnTo>
                  <a:pt x="2368296" y="394716"/>
                </a:lnTo>
                <a:lnTo>
                  <a:pt x="3727704" y="394716"/>
                </a:lnTo>
                <a:lnTo>
                  <a:pt x="3727704" y="381000"/>
                </a:lnTo>
                <a:lnTo>
                  <a:pt x="2368296" y="381000"/>
                </a:lnTo>
                <a:lnTo>
                  <a:pt x="2368296" y="13716"/>
                </a:lnTo>
                <a:lnTo>
                  <a:pt x="3727704" y="13716"/>
                </a:lnTo>
                <a:lnTo>
                  <a:pt x="3727704" y="0"/>
                </a:lnTo>
                <a:lnTo>
                  <a:pt x="2356104" y="0"/>
                </a:lnTo>
                <a:lnTo>
                  <a:pt x="2356104" y="381000"/>
                </a:lnTo>
                <a:lnTo>
                  <a:pt x="2356104" y="394716"/>
                </a:lnTo>
                <a:lnTo>
                  <a:pt x="2356104" y="1385316"/>
                </a:lnTo>
                <a:lnTo>
                  <a:pt x="2362200" y="1385316"/>
                </a:lnTo>
                <a:lnTo>
                  <a:pt x="2368296" y="1385316"/>
                </a:lnTo>
                <a:lnTo>
                  <a:pt x="3727704" y="1385316"/>
                </a:lnTo>
                <a:lnTo>
                  <a:pt x="3733800" y="1385316"/>
                </a:lnTo>
                <a:lnTo>
                  <a:pt x="3739896" y="1385316"/>
                </a:lnTo>
                <a:lnTo>
                  <a:pt x="3739896" y="394716"/>
                </a:lnTo>
                <a:lnTo>
                  <a:pt x="3739896" y="381000"/>
                </a:lnTo>
                <a:lnTo>
                  <a:pt x="3739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60693" y="5144308"/>
            <a:ext cx="950594" cy="137795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1600" b="1" spc="-5" dirty="0">
                <a:latin typeface="Arial"/>
                <a:cs typeface="Arial"/>
              </a:rPr>
              <a:t>Next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PCB</a:t>
            </a:r>
            <a:endParaRPr sz="1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90644" y="5219700"/>
            <a:ext cx="3663950" cy="1385570"/>
          </a:xfrm>
          <a:custGeom>
            <a:avLst/>
            <a:gdLst/>
            <a:ahLst/>
            <a:cxnLst/>
            <a:rect l="l" t="t" r="r" b="b"/>
            <a:pathLst>
              <a:path w="3663950" h="1385570">
                <a:moveTo>
                  <a:pt x="457200" y="196596"/>
                </a:moveTo>
                <a:lnTo>
                  <a:pt x="342900" y="140208"/>
                </a:lnTo>
                <a:lnTo>
                  <a:pt x="342900" y="178308"/>
                </a:lnTo>
                <a:lnTo>
                  <a:pt x="0" y="178308"/>
                </a:lnTo>
                <a:lnTo>
                  <a:pt x="0" y="216408"/>
                </a:lnTo>
                <a:lnTo>
                  <a:pt x="342900" y="216408"/>
                </a:lnTo>
                <a:lnTo>
                  <a:pt x="342900" y="254508"/>
                </a:lnTo>
                <a:lnTo>
                  <a:pt x="362712" y="244475"/>
                </a:lnTo>
                <a:lnTo>
                  <a:pt x="457200" y="196596"/>
                </a:lnTo>
                <a:close/>
              </a:path>
              <a:path w="3663950" h="1385570">
                <a:moveTo>
                  <a:pt x="3663696" y="0"/>
                </a:moveTo>
                <a:lnTo>
                  <a:pt x="3651504" y="0"/>
                </a:lnTo>
                <a:lnTo>
                  <a:pt x="3651504" y="13716"/>
                </a:lnTo>
                <a:lnTo>
                  <a:pt x="3651504" y="381000"/>
                </a:lnTo>
                <a:lnTo>
                  <a:pt x="3651504" y="394716"/>
                </a:lnTo>
                <a:lnTo>
                  <a:pt x="3651504" y="1371600"/>
                </a:lnTo>
                <a:lnTo>
                  <a:pt x="2292096" y="1371600"/>
                </a:lnTo>
                <a:lnTo>
                  <a:pt x="2292096" y="394716"/>
                </a:lnTo>
                <a:lnTo>
                  <a:pt x="3651504" y="394716"/>
                </a:lnTo>
                <a:lnTo>
                  <a:pt x="3651504" y="381000"/>
                </a:lnTo>
                <a:lnTo>
                  <a:pt x="2292096" y="381000"/>
                </a:lnTo>
                <a:lnTo>
                  <a:pt x="2292096" y="13716"/>
                </a:lnTo>
                <a:lnTo>
                  <a:pt x="3651504" y="13716"/>
                </a:lnTo>
                <a:lnTo>
                  <a:pt x="3651504" y="0"/>
                </a:lnTo>
                <a:lnTo>
                  <a:pt x="2279904" y="0"/>
                </a:lnTo>
                <a:lnTo>
                  <a:pt x="2279904" y="381000"/>
                </a:lnTo>
                <a:lnTo>
                  <a:pt x="2279904" y="394716"/>
                </a:lnTo>
                <a:lnTo>
                  <a:pt x="2279904" y="1385316"/>
                </a:lnTo>
                <a:lnTo>
                  <a:pt x="2286000" y="1385316"/>
                </a:lnTo>
                <a:lnTo>
                  <a:pt x="2292096" y="1385316"/>
                </a:lnTo>
                <a:lnTo>
                  <a:pt x="3651504" y="1385316"/>
                </a:lnTo>
                <a:lnTo>
                  <a:pt x="3657600" y="1385316"/>
                </a:lnTo>
                <a:lnTo>
                  <a:pt x="3663696" y="1385316"/>
                </a:lnTo>
                <a:lnTo>
                  <a:pt x="3663696" y="394716"/>
                </a:lnTo>
                <a:lnTo>
                  <a:pt x="3663696" y="381000"/>
                </a:lnTo>
                <a:lnTo>
                  <a:pt x="3663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20557" y="5144308"/>
            <a:ext cx="950594" cy="137795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b="1" spc="-5" dirty="0">
                <a:latin typeface="Arial"/>
                <a:cs typeface="Arial"/>
              </a:rPr>
              <a:t>Next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PCB</a:t>
            </a:r>
            <a:endParaRPr sz="1600">
              <a:latin typeface="Arial"/>
              <a:cs typeface="Arial"/>
            </a:endParaRPr>
          </a:p>
          <a:p>
            <a:pPr marL="312420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1242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1242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19444" y="5219700"/>
            <a:ext cx="3663950" cy="1385570"/>
          </a:xfrm>
          <a:custGeom>
            <a:avLst/>
            <a:gdLst/>
            <a:ahLst/>
            <a:cxnLst/>
            <a:rect l="l" t="t" r="r" b="b"/>
            <a:pathLst>
              <a:path w="3663950" h="1385570">
                <a:moveTo>
                  <a:pt x="457200" y="196596"/>
                </a:moveTo>
                <a:lnTo>
                  <a:pt x="342900" y="140208"/>
                </a:lnTo>
                <a:lnTo>
                  <a:pt x="342900" y="178308"/>
                </a:lnTo>
                <a:lnTo>
                  <a:pt x="0" y="178308"/>
                </a:lnTo>
                <a:lnTo>
                  <a:pt x="0" y="216408"/>
                </a:lnTo>
                <a:lnTo>
                  <a:pt x="342900" y="216408"/>
                </a:lnTo>
                <a:lnTo>
                  <a:pt x="342900" y="254508"/>
                </a:lnTo>
                <a:lnTo>
                  <a:pt x="362712" y="244475"/>
                </a:lnTo>
                <a:lnTo>
                  <a:pt x="457200" y="196596"/>
                </a:lnTo>
                <a:close/>
              </a:path>
              <a:path w="3663950" h="1385570">
                <a:moveTo>
                  <a:pt x="3663696" y="0"/>
                </a:moveTo>
                <a:lnTo>
                  <a:pt x="3651504" y="0"/>
                </a:lnTo>
                <a:lnTo>
                  <a:pt x="3651504" y="13716"/>
                </a:lnTo>
                <a:lnTo>
                  <a:pt x="3651504" y="381000"/>
                </a:lnTo>
                <a:lnTo>
                  <a:pt x="3651504" y="394716"/>
                </a:lnTo>
                <a:lnTo>
                  <a:pt x="3651504" y="1371600"/>
                </a:lnTo>
                <a:lnTo>
                  <a:pt x="2292096" y="1371600"/>
                </a:lnTo>
                <a:lnTo>
                  <a:pt x="2292096" y="394716"/>
                </a:lnTo>
                <a:lnTo>
                  <a:pt x="3651504" y="394716"/>
                </a:lnTo>
                <a:lnTo>
                  <a:pt x="3651504" y="381000"/>
                </a:lnTo>
                <a:lnTo>
                  <a:pt x="2292096" y="381000"/>
                </a:lnTo>
                <a:lnTo>
                  <a:pt x="2292096" y="13716"/>
                </a:lnTo>
                <a:lnTo>
                  <a:pt x="3651504" y="13716"/>
                </a:lnTo>
                <a:lnTo>
                  <a:pt x="3651504" y="0"/>
                </a:lnTo>
                <a:lnTo>
                  <a:pt x="2279904" y="0"/>
                </a:lnTo>
                <a:lnTo>
                  <a:pt x="2279904" y="381000"/>
                </a:lnTo>
                <a:lnTo>
                  <a:pt x="2279904" y="394716"/>
                </a:lnTo>
                <a:lnTo>
                  <a:pt x="2279904" y="1385316"/>
                </a:lnTo>
                <a:lnTo>
                  <a:pt x="2286000" y="1385316"/>
                </a:lnTo>
                <a:lnTo>
                  <a:pt x="2292096" y="1385316"/>
                </a:lnTo>
                <a:lnTo>
                  <a:pt x="3651504" y="1385316"/>
                </a:lnTo>
                <a:lnTo>
                  <a:pt x="3657600" y="1385316"/>
                </a:lnTo>
                <a:lnTo>
                  <a:pt x="3663696" y="1385316"/>
                </a:lnTo>
                <a:lnTo>
                  <a:pt x="3663696" y="394716"/>
                </a:lnTo>
                <a:lnTo>
                  <a:pt x="3663696" y="381000"/>
                </a:lnTo>
                <a:lnTo>
                  <a:pt x="3663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911840" y="5144308"/>
            <a:ext cx="565785" cy="137795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1600" b="1" spc="-10" dirty="0">
                <a:latin typeface="Arial"/>
                <a:cs typeface="Arial"/>
              </a:rPr>
              <a:t>NULL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5"/>
              </a:spcBef>
            </a:pPr>
            <a:r>
              <a:rPr sz="1800" b="1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72072" y="4916424"/>
            <a:ext cx="1833880" cy="558165"/>
            <a:chOff x="6672072" y="4916424"/>
            <a:chExt cx="1833880" cy="558165"/>
          </a:xfrm>
        </p:grpSpPr>
        <p:sp>
          <p:nvSpPr>
            <p:cNvPr id="21" name="object 21"/>
            <p:cNvSpPr/>
            <p:nvPr/>
          </p:nvSpPr>
          <p:spPr>
            <a:xfrm>
              <a:off x="8048244" y="5359908"/>
              <a:ext cx="457200" cy="114300"/>
            </a:xfrm>
            <a:custGeom>
              <a:avLst/>
              <a:gdLst/>
              <a:ahLst/>
              <a:cxnLst/>
              <a:rect l="l" t="t" r="r" b="b"/>
              <a:pathLst>
                <a:path w="457200" h="114300">
                  <a:moveTo>
                    <a:pt x="362712" y="76200"/>
                  </a:moveTo>
                  <a:lnTo>
                    <a:pt x="362712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362712" y="76200"/>
                  </a:lnTo>
                  <a:close/>
                </a:path>
                <a:path w="457200" h="114300">
                  <a:moveTo>
                    <a:pt x="457200" y="56388"/>
                  </a:moveTo>
                  <a:lnTo>
                    <a:pt x="342900" y="0"/>
                  </a:lnTo>
                  <a:lnTo>
                    <a:pt x="342900" y="38100"/>
                  </a:lnTo>
                  <a:lnTo>
                    <a:pt x="362712" y="38100"/>
                  </a:lnTo>
                  <a:lnTo>
                    <a:pt x="362712" y="104261"/>
                  </a:lnTo>
                  <a:lnTo>
                    <a:pt x="457200" y="56388"/>
                  </a:lnTo>
                  <a:close/>
                </a:path>
                <a:path w="457200" h="114300">
                  <a:moveTo>
                    <a:pt x="362712" y="104261"/>
                  </a:moveTo>
                  <a:lnTo>
                    <a:pt x="362712" y="76200"/>
                  </a:lnTo>
                  <a:lnTo>
                    <a:pt x="342900" y="76200"/>
                  </a:lnTo>
                  <a:lnTo>
                    <a:pt x="342900" y="114300"/>
                  </a:lnTo>
                  <a:lnTo>
                    <a:pt x="362712" y="1042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76644" y="4920996"/>
              <a:ext cx="1371600" cy="304800"/>
            </a:xfrm>
            <a:custGeom>
              <a:avLst/>
              <a:gdLst/>
              <a:ahLst/>
              <a:cxnLst/>
              <a:rect l="l" t="t" r="r" b="b"/>
              <a:pathLst>
                <a:path w="1371600" h="304800">
                  <a:moveTo>
                    <a:pt x="1371599" y="304799"/>
                  </a:moveTo>
                  <a:lnTo>
                    <a:pt x="1371599" y="0"/>
                  </a:lnTo>
                  <a:lnTo>
                    <a:pt x="0" y="0"/>
                  </a:lnTo>
                  <a:lnTo>
                    <a:pt x="0" y="304799"/>
                  </a:lnTo>
                  <a:lnTo>
                    <a:pt x="1371599" y="304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72072" y="4916424"/>
              <a:ext cx="1381125" cy="315595"/>
            </a:xfrm>
            <a:custGeom>
              <a:avLst/>
              <a:gdLst/>
              <a:ahLst/>
              <a:cxnLst/>
              <a:rect l="l" t="t" r="r" b="b"/>
              <a:pathLst>
                <a:path w="1381125" h="315595">
                  <a:moveTo>
                    <a:pt x="1380744" y="312420"/>
                  </a:moveTo>
                  <a:lnTo>
                    <a:pt x="1380744" y="3048"/>
                  </a:lnTo>
                  <a:lnTo>
                    <a:pt x="1379220" y="0"/>
                  </a:lnTo>
                  <a:lnTo>
                    <a:pt x="1524" y="0"/>
                  </a:lnTo>
                  <a:lnTo>
                    <a:pt x="0" y="3048"/>
                  </a:lnTo>
                  <a:lnTo>
                    <a:pt x="0" y="312420"/>
                  </a:lnTo>
                  <a:lnTo>
                    <a:pt x="1524" y="315468"/>
                  </a:lnTo>
                  <a:lnTo>
                    <a:pt x="4572" y="315468"/>
                  </a:lnTo>
                  <a:lnTo>
                    <a:pt x="4572" y="10668"/>
                  </a:lnTo>
                  <a:lnTo>
                    <a:pt x="9144" y="4572"/>
                  </a:lnTo>
                  <a:lnTo>
                    <a:pt x="9144" y="10668"/>
                  </a:lnTo>
                  <a:lnTo>
                    <a:pt x="1371600" y="10668"/>
                  </a:lnTo>
                  <a:lnTo>
                    <a:pt x="1371600" y="4572"/>
                  </a:lnTo>
                  <a:lnTo>
                    <a:pt x="1376172" y="10668"/>
                  </a:lnTo>
                  <a:lnTo>
                    <a:pt x="1376172" y="315468"/>
                  </a:lnTo>
                  <a:lnTo>
                    <a:pt x="1379220" y="315468"/>
                  </a:lnTo>
                  <a:lnTo>
                    <a:pt x="1380744" y="312420"/>
                  </a:lnTo>
                  <a:close/>
                </a:path>
                <a:path w="1381125" h="315595">
                  <a:moveTo>
                    <a:pt x="9144" y="10668"/>
                  </a:moveTo>
                  <a:lnTo>
                    <a:pt x="9144" y="4572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1381125" h="315595">
                  <a:moveTo>
                    <a:pt x="9144" y="304800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304800"/>
                  </a:lnTo>
                  <a:lnTo>
                    <a:pt x="9144" y="304800"/>
                  </a:lnTo>
                  <a:close/>
                </a:path>
                <a:path w="1381125" h="315595">
                  <a:moveTo>
                    <a:pt x="1376172" y="304800"/>
                  </a:moveTo>
                  <a:lnTo>
                    <a:pt x="4572" y="304800"/>
                  </a:lnTo>
                  <a:lnTo>
                    <a:pt x="9144" y="309372"/>
                  </a:lnTo>
                  <a:lnTo>
                    <a:pt x="9144" y="315468"/>
                  </a:lnTo>
                  <a:lnTo>
                    <a:pt x="1371600" y="315468"/>
                  </a:lnTo>
                  <a:lnTo>
                    <a:pt x="1371600" y="309372"/>
                  </a:lnTo>
                  <a:lnTo>
                    <a:pt x="1376172" y="304800"/>
                  </a:lnTo>
                  <a:close/>
                </a:path>
                <a:path w="1381125" h="315595">
                  <a:moveTo>
                    <a:pt x="9144" y="315468"/>
                  </a:moveTo>
                  <a:lnTo>
                    <a:pt x="9144" y="309372"/>
                  </a:lnTo>
                  <a:lnTo>
                    <a:pt x="4572" y="304800"/>
                  </a:lnTo>
                  <a:lnTo>
                    <a:pt x="4572" y="315468"/>
                  </a:lnTo>
                  <a:lnTo>
                    <a:pt x="9144" y="315468"/>
                  </a:lnTo>
                  <a:close/>
                </a:path>
                <a:path w="1381125" h="315595">
                  <a:moveTo>
                    <a:pt x="1376172" y="10668"/>
                  </a:moveTo>
                  <a:lnTo>
                    <a:pt x="1371600" y="4572"/>
                  </a:lnTo>
                  <a:lnTo>
                    <a:pt x="1371600" y="10668"/>
                  </a:lnTo>
                  <a:lnTo>
                    <a:pt x="1376172" y="10668"/>
                  </a:lnTo>
                  <a:close/>
                </a:path>
                <a:path w="1381125" h="315595">
                  <a:moveTo>
                    <a:pt x="1376172" y="304800"/>
                  </a:moveTo>
                  <a:lnTo>
                    <a:pt x="1376172" y="10668"/>
                  </a:lnTo>
                  <a:lnTo>
                    <a:pt x="1371600" y="10668"/>
                  </a:lnTo>
                  <a:lnTo>
                    <a:pt x="1371600" y="304800"/>
                  </a:lnTo>
                  <a:lnTo>
                    <a:pt x="1376172" y="304800"/>
                  </a:lnTo>
                  <a:close/>
                </a:path>
                <a:path w="1381125" h="315595">
                  <a:moveTo>
                    <a:pt x="1376172" y="315468"/>
                  </a:moveTo>
                  <a:lnTo>
                    <a:pt x="1376172" y="304800"/>
                  </a:lnTo>
                  <a:lnTo>
                    <a:pt x="1371600" y="309372"/>
                  </a:lnTo>
                  <a:lnTo>
                    <a:pt x="1371600" y="315468"/>
                  </a:lnTo>
                  <a:lnTo>
                    <a:pt x="1376172" y="315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19044" y="4920995"/>
            <a:ext cx="1371600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160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80"/>
              </a:spcBef>
            </a:pPr>
            <a:r>
              <a:rPr sz="1800" b="1" dirty="0">
                <a:latin typeface="Arial"/>
                <a:cs typeface="Arial"/>
              </a:rPr>
              <a:t>PCB</a:t>
            </a:r>
            <a:r>
              <a:rPr sz="1950" b="1" baseline="-21367" dirty="0">
                <a:latin typeface="Arial"/>
                <a:cs typeface="Arial"/>
              </a:rPr>
              <a:t>5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47844" y="4920995"/>
            <a:ext cx="1371600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160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80"/>
              </a:spcBef>
            </a:pPr>
            <a:r>
              <a:rPr sz="1800" b="1" dirty="0">
                <a:latin typeface="Arial"/>
                <a:cs typeface="Arial"/>
              </a:rPr>
              <a:t>PCB</a:t>
            </a:r>
            <a:r>
              <a:rPr sz="1950" b="1" baseline="-21367" dirty="0"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76643" y="4920995"/>
            <a:ext cx="1371600" cy="304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80"/>
              </a:spcBef>
            </a:pPr>
            <a:r>
              <a:rPr sz="1800" b="1" dirty="0">
                <a:latin typeface="Arial"/>
                <a:cs typeface="Arial"/>
              </a:rPr>
              <a:t>PCB</a:t>
            </a:r>
            <a:r>
              <a:rPr sz="1950" b="1" baseline="-21367" dirty="0">
                <a:latin typeface="Arial"/>
                <a:cs typeface="Arial"/>
              </a:rPr>
              <a:t>8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05443" y="4920995"/>
            <a:ext cx="1371600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160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80"/>
              </a:spcBef>
            </a:pPr>
            <a:r>
              <a:rPr sz="1800" b="1" dirty="0">
                <a:latin typeface="Arial"/>
                <a:cs typeface="Arial"/>
              </a:rPr>
              <a:t>PCB</a:t>
            </a:r>
            <a:r>
              <a:rPr sz="1950" b="1" baseline="-21367" dirty="0">
                <a:latin typeface="Arial"/>
                <a:cs typeface="Arial"/>
              </a:rPr>
              <a:t>4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81555" y="5987796"/>
            <a:ext cx="7409815" cy="858519"/>
          </a:xfrm>
          <a:custGeom>
            <a:avLst/>
            <a:gdLst/>
            <a:ahLst/>
            <a:cxnLst/>
            <a:rect l="l" t="t" r="r" b="b"/>
            <a:pathLst>
              <a:path w="7409815" h="858520">
                <a:moveTo>
                  <a:pt x="7313901" y="675038"/>
                </a:moveTo>
                <a:lnTo>
                  <a:pt x="7297797" y="640817"/>
                </a:lnTo>
                <a:lnTo>
                  <a:pt x="7278624" y="644652"/>
                </a:lnTo>
                <a:lnTo>
                  <a:pt x="7252716" y="649224"/>
                </a:lnTo>
                <a:lnTo>
                  <a:pt x="7223760" y="655320"/>
                </a:lnTo>
                <a:lnTo>
                  <a:pt x="7193280" y="659892"/>
                </a:lnTo>
                <a:lnTo>
                  <a:pt x="7161276" y="665988"/>
                </a:lnTo>
                <a:lnTo>
                  <a:pt x="7126224" y="670560"/>
                </a:lnTo>
                <a:lnTo>
                  <a:pt x="7089648" y="675132"/>
                </a:lnTo>
                <a:lnTo>
                  <a:pt x="7051548" y="679704"/>
                </a:lnTo>
                <a:lnTo>
                  <a:pt x="7010400" y="685800"/>
                </a:lnTo>
                <a:lnTo>
                  <a:pt x="6967728" y="690372"/>
                </a:lnTo>
                <a:lnTo>
                  <a:pt x="6923532" y="694944"/>
                </a:lnTo>
                <a:lnTo>
                  <a:pt x="6876288" y="699516"/>
                </a:lnTo>
                <a:lnTo>
                  <a:pt x="6778752" y="708660"/>
                </a:lnTo>
                <a:lnTo>
                  <a:pt x="6726936" y="713232"/>
                </a:lnTo>
                <a:lnTo>
                  <a:pt x="6617208" y="722376"/>
                </a:lnTo>
                <a:lnTo>
                  <a:pt x="6560820" y="726948"/>
                </a:lnTo>
                <a:lnTo>
                  <a:pt x="6502908" y="731520"/>
                </a:lnTo>
                <a:lnTo>
                  <a:pt x="6380988" y="740664"/>
                </a:lnTo>
                <a:lnTo>
                  <a:pt x="6254496" y="748284"/>
                </a:lnTo>
                <a:lnTo>
                  <a:pt x="6121908" y="755904"/>
                </a:lnTo>
                <a:lnTo>
                  <a:pt x="5983224" y="763524"/>
                </a:lnTo>
                <a:lnTo>
                  <a:pt x="5841492" y="771144"/>
                </a:lnTo>
                <a:lnTo>
                  <a:pt x="5695188" y="777240"/>
                </a:lnTo>
                <a:lnTo>
                  <a:pt x="5544312" y="783336"/>
                </a:lnTo>
                <a:lnTo>
                  <a:pt x="5388864" y="789432"/>
                </a:lnTo>
                <a:lnTo>
                  <a:pt x="5231892" y="795528"/>
                </a:lnTo>
                <a:lnTo>
                  <a:pt x="5070348" y="800100"/>
                </a:lnTo>
                <a:lnTo>
                  <a:pt x="4907280" y="804672"/>
                </a:lnTo>
                <a:lnTo>
                  <a:pt x="4741164" y="809244"/>
                </a:lnTo>
                <a:lnTo>
                  <a:pt x="4573524" y="812292"/>
                </a:lnTo>
                <a:lnTo>
                  <a:pt x="4402836" y="815340"/>
                </a:lnTo>
                <a:lnTo>
                  <a:pt x="4059936" y="818388"/>
                </a:lnTo>
                <a:lnTo>
                  <a:pt x="3713988" y="819912"/>
                </a:lnTo>
                <a:lnTo>
                  <a:pt x="3541776" y="818388"/>
                </a:lnTo>
                <a:lnTo>
                  <a:pt x="3369564" y="815340"/>
                </a:lnTo>
                <a:lnTo>
                  <a:pt x="3197352" y="809244"/>
                </a:lnTo>
                <a:lnTo>
                  <a:pt x="3026664" y="801624"/>
                </a:lnTo>
                <a:lnTo>
                  <a:pt x="2855976" y="790956"/>
                </a:lnTo>
                <a:lnTo>
                  <a:pt x="2688336" y="778764"/>
                </a:lnTo>
                <a:lnTo>
                  <a:pt x="2522220" y="763524"/>
                </a:lnTo>
                <a:lnTo>
                  <a:pt x="2359152" y="748284"/>
                </a:lnTo>
                <a:lnTo>
                  <a:pt x="2199132" y="729996"/>
                </a:lnTo>
                <a:lnTo>
                  <a:pt x="2040636" y="710184"/>
                </a:lnTo>
                <a:lnTo>
                  <a:pt x="1886712" y="688848"/>
                </a:lnTo>
                <a:lnTo>
                  <a:pt x="1735836" y="665988"/>
                </a:lnTo>
                <a:lnTo>
                  <a:pt x="1589532" y="640080"/>
                </a:lnTo>
                <a:lnTo>
                  <a:pt x="1447800" y="614172"/>
                </a:lnTo>
                <a:lnTo>
                  <a:pt x="1310640" y="586740"/>
                </a:lnTo>
                <a:lnTo>
                  <a:pt x="1178052" y="557784"/>
                </a:lnTo>
                <a:lnTo>
                  <a:pt x="1051560" y="528828"/>
                </a:lnTo>
                <a:lnTo>
                  <a:pt x="871728" y="481584"/>
                </a:lnTo>
                <a:lnTo>
                  <a:pt x="815340" y="464820"/>
                </a:lnTo>
                <a:lnTo>
                  <a:pt x="760476" y="448056"/>
                </a:lnTo>
                <a:lnTo>
                  <a:pt x="707136" y="431292"/>
                </a:lnTo>
                <a:lnTo>
                  <a:pt x="655320" y="414528"/>
                </a:lnTo>
                <a:lnTo>
                  <a:pt x="605028" y="397764"/>
                </a:lnTo>
                <a:lnTo>
                  <a:pt x="556260" y="381000"/>
                </a:lnTo>
                <a:lnTo>
                  <a:pt x="510540" y="362712"/>
                </a:lnTo>
                <a:lnTo>
                  <a:pt x="466344" y="345948"/>
                </a:lnTo>
                <a:lnTo>
                  <a:pt x="423672" y="327660"/>
                </a:lnTo>
                <a:lnTo>
                  <a:pt x="382524" y="309372"/>
                </a:lnTo>
                <a:lnTo>
                  <a:pt x="344424" y="291084"/>
                </a:lnTo>
                <a:lnTo>
                  <a:pt x="307848" y="272796"/>
                </a:lnTo>
                <a:lnTo>
                  <a:pt x="274320" y="254508"/>
                </a:lnTo>
                <a:lnTo>
                  <a:pt x="211836" y="217932"/>
                </a:lnTo>
                <a:lnTo>
                  <a:pt x="158496" y="181356"/>
                </a:lnTo>
                <a:lnTo>
                  <a:pt x="115824" y="143256"/>
                </a:lnTo>
                <a:lnTo>
                  <a:pt x="80772" y="106680"/>
                </a:lnTo>
                <a:lnTo>
                  <a:pt x="68580" y="88392"/>
                </a:lnTo>
                <a:lnTo>
                  <a:pt x="56388" y="71628"/>
                </a:lnTo>
                <a:lnTo>
                  <a:pt x="48768" y="53340"/>
                </a:lnTo>
                <a:lnTo>
                  <a:pt x="42672" y="36576"/>
                </a:lnTo>
                <a:lnTo>
                  <a:pt x="39624" y="18288"/>
                </a:lnTo>
                <a:lnTo>
                  <a:pt x="38100" y="0"/>
                </a:lnTo>
                <a:lnTo>
                  <a:pt x="0" y="1524"/>
                </a:lnTo>
                <a:lnTo>
                  <a:pt x="4572" y="44196"/>
                </a:lnTo>
                <a:lnTo>
                  <a:pt x="22860" y="86868"/>
                </a:lnTo>
                <a:lnTo>
                  <a:pt x="50292" y="129540"/>
                </a:lnTo>
                <a:lnTo>
                  <a:pt x="88392" y="170688"/>
                </a:lnTo>
                <a:lnTo>
                  <a:pt x="161544" y="230124"/>
                </a:lnTo>
                <a:lnTo>
                  <a:pt x="222504" y="268224"/>
                </a:lnTo>
                <a:lnTo>
                  <a:pt x="254508" y="288036"/>
                </a:lnTo>
                <a:lnTo>
                  <a:pt x="327660" y="326136"/>
                </a:lnTo>
                <a:lnTo>
                  <a:pt x="367284" y="344424"/>
                </a:lnTo>
                <a:lnTo>
                  <a:pt x="408432" y="362712"/>
                </a:lnTo>
                <a:lnTo>
                  <a:pt x="451104" y="381000"/>
                </a:lnTo>
                <a:lnTo>
                  <a:pt x="496824" y="399288"/>
                </a:lnTo>
                <a:lnTo>
                  <a:pt x="544068" y="416052"/>
                </a:lnTo>
                <a:lnTo>
                  <a:pt x="592836" y="434340"/>
                </a:lnTo>
                <a:lnTo>
                  <a:pt x="643128" y="451104"/>
                </a:lnTo>
                <a:lnTo>
                  <a:pt x="694944" y="467868"/>
                </a:lnTo>
                <a:lnTo>
                  <a:pt x="748284" y="484632"/>
                </a:lnTo>
                <a:lnTo>
                  <a:pt x="861060" y="518160"/>
                </a:lnTo>
                <a:lnTo>
                  <a:pt x="920496" y="533400"/>
                </a:lnTo>
                <a:lnTo>
                  <a:pt x="1040892" y="565404"/>
                </a:lnTo>
                <a:lnTo>
                  <a:pt x="1168908" y="595884"/>
                </a:lnTo>
                <a:lnTo>
                  <a:pt x="1301496" y="624840"/>
                </a:lnTo>
                <a:lnTo>
                  <a:pt x="1440180" y="652272"/>
                </a:lnTo>
                <a:lnTo>
                  <a:pt x="1583436" y="678180"/>
                </a:lnTo>
                <a:lnTo>
                  <a:pt x="1729740" y="702564"/>
                </a:lnTo>
                <a:lnTo>
                  <a:pt x="1880616" y="726948"/>
                </a:lnTo>
                <a:lnTo>
                  <a:pt x="2036064" y="748284"/>
                </a:lnTo>
                <a:lnTo>
                  <a:pt x="2194560" y="768096"/>
                </a:lnTo>
                <a:lnTo>
                  <a:pt x="2354580" y="786384"/>
                </a:lnTo>
                <a:lnTo>
                  <a:pt x="2519172" y="801624"/>
                </a:lnTo>
                <a:lnTo>
                  <a:pt x="2685288" y="816864"/>
                </a:lnTo>
                <a:lnTo>
                  <a:pt x="2854452" y="829056"/>
                </a:lnTo>
                <a:lnTo>
                  <a:pt x="3023616" y="839724"/>
                </a:lnTo>
                <a:lnTo>
                  <a:pt x="3195828" y="847344"/>
                </a:lnTo>
                <a:lnTo>
                  <a:pt x="3368040" y="853440"/>
                </a:lnTo>
                <a:lnTo>
                  <a:pt x="3540252" y="856488"/>
                </a:lnTo>
                <a:lnTo>
                  <a:pt x="3713988" y="858012"/>
                </a:lnTo>
                <a:lnTo>
                  <a:pt x="4059936" y="856488"/>
                </a:lnTo>
                <a:lnTo>
                  <a:pt x="4404360" y="853440"/>
                </a:lnTo>
                <a:lnTo>
                  <a:pt x="4742688" y="847344"/>
                </a:lnTo>
                <a:lnTo>
                  <a:pt x="4908804" y="842772"/>
                </a:lnTo>
                <a:lnTo>
                  <a:pt x="5071872" y="838200"/>
                </a:lnTo>
                <a:lnTo>
                  <a:pt x="5233416" y="833628"/>
                </a:lnTo>
                <a:lnTo>
                  <a:pt x="5390388" y="827532"/>
                </a:lnTo>
                <a:lnTo>
                  <a:pt x="5545836" y="821436"/>
                </a:lnTo>
                <a:lnTo>
                  <a:pt x="5696712" y="815340"/>
                </a:lnTo>
                <a:lnTo>
                  <a:pt x="5843016" y="809244"/>
                </a:lnTo>
                <a:lnTo>
                  <a:pt x="5986272" y="801624"/>
                </a:lnTo>
                <a:lnTo>
                  <a:pt x="6123432" y="794004"/>
                </a:lnTo>
                <a:lnTo>
                  <a:pt x="6256020" y="786384"/>
                </a:lnTo>
                <a:lnTo>
                  <a:pt x="6384036" y="778764"/>
                </a:lnTo>
                <a:lnTo>
                  <a:pt x="6504432" y="769620"/>
                </a:lnTo>
                <a:lnTo>
                  <a:pt x="6563868" y="765048"/>
                </a:lnTo>
                <a:lnTo>
                  <a:pt x="6620256" y="760476"/>
                </a:lnTo>
                <a:lnTo>
                  <a:pt x="6729984" y="751332"/>
                </a:lnTo>
                <a:lnTo>
                  <a:pt x="6781800" y="746760"/>
                </a:lnTo>
                <a:lnTo>
                  <a:pt x="6832092" y="742188"/>
                </a:lnTo>
                <a:lnTo>
                  <a:pt x="6880860" y="737616"/>
                </a:lnTo>
                <a:lnTo>
                  <a:pt x="6972300" y="728472"/>
                </a:lnTo>
                <a:lnTo>
                  <a:pt x="7014972" y="723900"/>
                </a:lnTo>
                <a:lnTo>
                  <a:pt x="7056120" y="717804"/>
                </a:lnTo>
                <a:lnTo>
                  <a:pt x="7132320" y="708660"/>
                </a:lnTo>
                <a:lnTo>
                  <a:pt x="7167372" y="702564"/>
                </a:lnTo>
                <a:lnTo>
                  <a:pt x="7199376" y="697992"/>
                </a:lnTo>
                <a:lnTo>
                  <a:pt x="7229856" y="691896"/>
                </a:lnTo>
                <a:lnTo>
                  <a:pt x="7258812" y="687324"/>
                </a:lnTo>
                <a:lnTo>
                  <a:pt x="7284720" y="682752"/>
                </a:lnTo>
                <a:lnTo>
                  <a:pt x="7309104" y="676656"/>
                </a:lnTo>
                <a:lnTo>
                  <a:pt x="7312152" y="676656"/>
                </a:lnTo>
                <a:lnTo>
                  <a:pt x="7313676" y="675132"/>
                </a:lnTo>
                <a:lnTo>
                  <a:pt x="7313901" y="675038"/>
                </a:lnTo>
                <a:close/>
              </a:path>
              <a:path w="7409815" h="858520">
                <a:moveTo>
                  <a:pt x="7409688" y="609600"/>
                </a:moveTo>
                <a:lnTo>
                  <a:pt x="7281672" y="606552"/>
                </a:lnTo>
                <a:lnTo>
                  <a:pt x="7297797" y="640817"/>
                </a:lnTo>
                <a:lnTo>
                  <a:pt x="7301083" y="640160"/>
                </a:lnTo>
                <a:lnTo>
                  <a:pt x="7315200" y="632460"/>
                </a:lnTo>
                <a:lnTo>
                  <a:pt x="7331964" y="667512"/>
                </a:lnTo>
                <a:lnTo>
                  <a:pt x="7331964" y="708249"/>
                </a:lnTo>
                <a:lnTo>
                  <a:pt x="7409688" y="609600"/>
                </a:lnTo>
                <a:close/>
              </a:path>
              <a:path w="7409815" h="858520">
                <a:moveTo>
                  <a:pt x="7301083" y="640160"/>
                </a:moveTo>
                <a:lnTo>
                  <a:pt x="7297797" y="640817"/>
                </a:lnTo>
                <a:lnTo>
                  <a:pt x="7298436" y="642175"/>
                </a:lnTo>
                <a:lnTo>
                  <a:pt x="7298436" y="641604"/>
                </a:lnTo>
                <a:lnTo>
                  <a:pt x="7301083" y="640160"/>
                </a:lnTo>
                <a:close/>
              </a:path>
              <a:path w="7409815" h="858520">
                <a:moveTo>
                  <a:pt x="7301484" y="640080"/>
                </a:moveTo>
                <a:lnTo>
                  <a:pt x="7301083" y="640160"/>
                </a:lnTo>
                <a:lnTo>
                  <a:pt x="7298436" y="641604"/>
                </a:lnTo>
                <a:lnTo>
                  <a:pt x="7301484" y="640080"/>
                </a:lnTo>
                <a:close/>
              </a:path>
              <a:path w="7409815" h="858520">
                <a:moveTo>
                  <a:pt x="7301484" y="648652"/>
                </a:moveTo>
                <a:lnTo>
                  <a:pt x="7301484" y="640080"/>
                </a:lnTo>
                <a:lnTo>
                  <a:pt x="7298436" y="641604"/>
                </a:lnTo>
                <a:lnTo>
                  <a:pt x="7298436" y="642175"/>
                </a:lnTo>
                <a:lnTo>
                  <a:pt x="7301484" y="648652"/>
                </a:lnTo>
                <a:close/>
              </a:path>
              <a:path w="7409815" h="858520">
                <a:moveTo>
                  <a:pt x="7331964" y="667512"/>
                </a:moveTo>
                <a:lnTo>
                  <a:pt x="7315200" y="632460"/>
                </a:lnTo>
                <a:lnTo>
                  <a:pt x="7301083" y="640160"/>
                </a:lnTo>
                <a:lnTo>
                  <a:pt x="7301484" y="640080"/>
                </a:lnTo>
                <a:lnTo>
                  <a:pt x="7301484" y="648652"/>
                </a:lnTo>
                <a:lnTo>
                  <a:pt x="7313901" y="675038"/>
                </a:lnTo>
                <a:lnTo>
                  <a:pt x="7331964" y="667512"/>
                </a:lnTo>
                <a:close/>
              </a:path>
              <a:path w="7409815" h="858520">
                <a:moveTo>
                  <a:pt x="7331964" y="708249"/>
                </a:moveTo>
                <a:lnTo>
                  <a:pt x="7331964" y="667512"/>
                </a:lnTo>
                <a:lnTo>
                  <a:pt x="7313901" y="675038"/>
                </a:lnTo>
                <a:lnTo>
                  <a:pt x="7330440" y="710184"/>
                </a:lnTo>
                <a:lnTo>
                  <a:pt x="7331964" y="708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0633" y="590803"/>
            <a:ext cx="2432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Example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08984" y="1859559"/>
          <a:ext cx="2581275" cy="1348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37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Process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2185"/>
                        </a:lnSpc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2000" spc="-75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8674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97">
                <a:tc>
                  <a:txBody>
                    <a:bodyPr/>
                    <a:lstStyle/>
                    <a:p>
                      <a:pPr marL="221615">
                        <a:lnSpc>
                          <a:spcPts val="2335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867410">
                        <a:lnSpc>
                          <a:spcPts val="2335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56435" y="3196842"/>
            <a:ext cx="7820659" cy="85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880" indent="-551815">
              <a:lnSpc>
                <a:spcPts val="3165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563880" algn="l"/>
                <a:tab pos="564515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Suppose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that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processes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arrive</a:t>
            </a:r>
            <a:r>
              <a:rPr sz="30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000" spc="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order:</a:t>
            </a:r>
            <a:endParaRPr sz="3000">
              <a:latin typeface="Times New Roman"/>
              <a:cs typeface="Times New Roman"/>
            </a:endParaRPr>
          </a:p>
          <a:p>
            <a:pPr marL="469265">
              <a:lnSpc>
                <a:spcPts val="3345"/>
              </a:lnSpc>
            </a:pPr>
            <a:r>
              <a:rPr sz="3150" i="1" spc="-170" dirty="0">
                <a:solidFill>
                  <a:srgbClr val="622422"/>
                </a:solidFill>
                <a:latin typeface="Times New Roman"/>
                <a:cs typeface="Times New Roman"/>
              </a:rPr>
              <a:t>P1</a:t>
            </a:r>
            <a:r>
              <a:rPr sz="315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, </a:t>
            </a:r>
            <a:r>
              <a:rPr sz="3150" i="1" spc="-170" dirty="0">
                <a:solidFill>
                  <a:srgbClr val="622422"/>
                </a:solidFill>
                <a:latin typeface="Times New Roman"/>
                <a:cs typeface="Times New Roman"/>
              </a:rPr>
              <a:t>P2</a:t>
            </a:r>
            <a:r>
              <a:rPr sz="315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, </a:t>
            </a:r>
            <a:r>
              <a:rPr sz="3150" i="1" spc="-170" dirty="0">
                <a:solidFill>
                  <a:srgbClr val="622422"/>
                </a:solidFill>
                <a:latin typeface="Times New Roman"/>
                <a:cs typeface="Times New Roman"/>
              </a:rPr>
              <a:t>P3</a:t>
            </a:r>
            <a:r>
              <a:rPr sz="315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Gantt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Chart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for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schedule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is: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6435" y="5410882"/>
            <a:ext cx="7186295" cy="97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Wa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iti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ng</a:t>
            </a:r>
            <a:r>
              <a:rPr sz="3000" spc="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tim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e</a:t>
            </a:r>
            <a:r>
              <a:rPr sz="30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f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or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150" i="1" spc="-26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3150" i="1" spc="-75" dirty="0">
                <a:solidFill>
                  <a:srgbClr val="622422"/>
                </a:solidFill>
                <a:latin typeface="Times New Roman"/>
                <a:cs typeface="Times New Roman"/>
              </a:rPr>
              <a:t>1</a:t>
            </a:r>
            <a:r>
              <a:rPr sz="315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=</a:t>
            </a:r>
            <a:r>
              <a:rPr sz="30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0;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150" i="1" spc="-26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3150" i="1" spc="-75" dirty="0">
                <a:solidFill>
                  <a:srgbClr val="622422"/>
                </a:solidFill>
                <a:latin typeface="Times New Roman"/>
                <a:cs typeface="Times New Roman"/>
              </a:rPr>
              <a:t>2</a:t>
            </a:r>
            <a:r>
              <a:rPr sz="315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=</a:t>
            </a:r>
            <a:r>
              <a:rPr sz="30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24; </a:t>
            </a:r>
            <a:r>
              <a:rPr sz="3150" i="1" spc="-26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3150" i="1" spc="-75" dirty="0">
                <a:solidFill>
                  <a:srgbClr val="622422"/>
                </a:solidFill>
                <a:latin typeface="Times New Roman"/>
                <a:cs typeface="Times New Roman"/>
              </a:rPr>
              <a:t>3</a:t>
            </a:r>
            <a:r>
              <a:rPr sz="315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=</a:t>
            </a:r>
            <a:r>
              <a:rPr sz="30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27</a:t>
            </a:r>
            <a:endParaRPr sz="3000">
              <a:latin typeface="Times New Roman"/>
              <a:cs typeface="Times New Roman"/>
            </a:endParaRPr>
          </a:p>
          <a:p>
            <a:pPr marL="563880" indent="-551815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Font typeface="Arial MT"/>
              <a:buChar char="•"/>
              <a:tabLst>
                <a:tab pos="563880" algn="l"/>
                <a:tab pos="564515" algn="l"/>
              </a:tabLst>
            </a:pP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Average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waiting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time:</a:t>
            </a:r>
            <a:r>
              <a:rPr sz="3000" spc="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(0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+ 24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+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27)/3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=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17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57983" y="4636008"/>
            <a:ext cx="5118100" cy="547370"/>
          </a:xfrm>
          <a:custGeom>
            <a:avLst/>
            <a:gdLst/>
            <a:ahLst/>
            <a:cxnLst/>
            <a:rect l="l" t="t" r="r" b="b"/>
            <a:pathLst>
              <a:path w="5118100" h="547370">
                <a:moveTo>
                  <a:pt x="5117592" y="547116"/>
                </a:moveTo>
                <a:lnTo>
                  <a:pt x="5117592" y="0"/>
                </a:lnTo>
                <a:lnTo>
                  <a:pt x="0" y="0"/>
                </a:lnTo>
                <a:lnTo>
                  <a:pt x="0" y="547116"/>
                </a:lnTo>
                <a:lnTo>
                  <a:pt x="6096" y="5471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5105400" y="13716"/>
                </a:lnTo>
                <a:lnTo>
                  <a:pt x="5105400" y="6096"/>
                </a:lnTo>
                <a:lnTo>
                  <a:pt x="5111496" y="13716"/>
                </a:lnTo>
                <a:lnTo>
                  <a:pt x="5111496" y="547116"/>
                </a:lnTo>
                <a:lnTo>
                  <a:pt x="5117592" y="547116"/>
                </a:lnTo>
                <a:close/>
              </a:path>
              <a:path w="5118100" h="5473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5118100" h="547370">
                <a:moveTo>
                  <a:pt x="12192" y="5334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533400"/>
                </a:lnTo>
                <a:lnTo>
                  <a:pt x="12192" y="533400"/>
                </a:lnTo>
                <a:close/>
              </a:path>
              <a:path w="5118100" h="547370">
                <a:moveTo>
                  <a:pt x="5111496" y="533400"/>
                </a:moveTo>
                <a:lnTo>
                  <a:pt x="6096" y="533400"/>
                </a:lnTo>
                <a:lnTo>
                  <a:pt x="12192" y="539496"/>
                </a:lnTo>
                <a:lnTo>
                  <a:pt x="12192" y="547116"/>
                </a:lnTo>
                <a:lnTo>
                  <a:pt x="5105400" y="547116"/>
                </a:lnTo>
                <a:lnTo>
                  <a:pt x="5105400" y="539496"/>
                </a:lnTo>
                <a:lnTo>
                  <a:pt x="5111496" y="533400"/>
                </a:lnTo>
                <a:close/>
              </a:path>
              <a:path w="5118100" h="547370">
                <a:moveTo>
                  <a:pt x="12192" y="547116"/>
                </a:moveTo>
                <a:lnTo>
                  <a:pt x="12192" y="539496"/>
                </a:lnTo>
                <a:lnTo>
                  <a:pt x="6096" y="533400"/>
                </a:lnTo>
                <a:lnTo>
                  <a:pt x="6096" y="547116"/>
                </a:lnTo>
                <a:lnTo>
                  <a:pt x="12192" y="547116"/>
                </a:lnTo>
                <a:close/>
              </a:path>
              <a:path w="5118100" h="547370">
                <a:moveTo>
                  <a:pt x="5111496" y="13716"/>
                </a:moveTo>
                <a:lnTo>
                  <a:pt x="5105400" y="6096"/>
                </a:lnTo>
                <a:lnTo>
                  <a:pt x="5105400" y="13716"/>
                </a:lnTo>
                <a:lnTo>
                  <a:pt x="5111496" y="13716"/>
                </a:lnTo>
                <a:close/>
              </a:path>
              <a:path w="5118100" h="547370">
                <a:moveTo>
                  <a:pt x="5111496" y="533400"/>
                </a:moveTo>
                <a:lnTo>
                  <a:pt x="5111496" y="13716"/>
                </a:lnTo>
                <a:lnTo>
                  <a:pt x="5105400" y="13716"/>
                </a:lnTo>
                <a:lnTo>
                  <a:pt x="5105400" y="533400"/>
                </a:lnTo>
                <a:lnTo>
                  <a:pt x="5111496" y="533400"/>
                </a:lnTo>
                <a:close/>
              </a:path>
              <a:path w="5118100" h="547370">
                <a:moveTo>
                  <a:pt x="5111496" y="547116"/>
                </a:moveTo>
                <a:lnTo>
                  <a:pt x="5111496" y="533400"/>
                </a:lnTo>
                <a:lnTo>
                  <a:pt x="5105400" y="539496"/>
                </a:lnTo>
                <a:lnTo>
                  <a:pt x="5105400" y="547116"/>
                </a:lnTo>
                <a:lnTo>
                  <a:pt x="5111496" y="547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2158" y="4771133"/>
            <a:ext cx="274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63384" y="4636008"/>
            <a:ext cx="698500" cy="547370"/>
          </a:xfrm>
          <a:custGeom>
            <a:avLst/>
            <a:gdLst/>
            <a:ahLst/>
            <a:cxnLst/>
            <a:rect l="l" t="t" r="r" b="b"/>
            <a:pathLst>
              <a:path w="698500" h="547370">
                <a:moveTo>
                  <a:pt x="697992" y="547116"/>
                </a:moveTo>
                <a:lnTo>
                  <a:pt x="697992" y="0"/>
                </a:lnTo>
                <a:lnTo>
                  <a:pt x="0" y="0"/>
                </a:lnTo>
                <a:lnTo>
                  <a:pt x="0" y="547116"/>
                </a:lnTo>
                <a:lnTo>
                  <a:pt x="6096" y="5471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685800" y="13716"/>
                </a:lnTo>
                <a:lnTo>
                  <a:pt x="685800" y="6096"/>
                </a:lnTo>
                <a:lnTo>
                  <a:pt x="691896" y="13716"/>
                </a:lnTo>
                <a:lnTo>
                  <a:pt x="691896" y="547116"/>
                </a:lnTo>
                <a:lnTo>
                  <a:pt x="697992" y="547116"/>
                </a:lnTo>
                <a:close/>
              </a:path>
              <a:path w="698500" h="5473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698500" h="547370">
                <a:moveTo>
                  <a:pt x="12192" y="5334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533400"/>
                </a:lnTo>
                <a:lnTo>
                  <a:pt x="12192" y="533400"/>
                </a:lnTo>
                <a:close/>
              </a:path>
              <a:path w="698500" h="547370">
                <a:moveTo>
                  <a:pt x="691896" y="533400"/>
                </a:moveTo>
                <a:lnTo>
                  <a:pt x="6096" y="533400"/>
                </a:lnTo>
                <a:lnTo>
                  <a:pt x="12192" y="539496"/>
                </a:lnTo>
                <a:lnTo>
                  <a:pt x="12192" y="547116"/>
                </a:lnTo>
                <a:lnTo>
                  <a:pt x="685800" y="547116"/>
                </a:lnTo>
                <a:lnTo>
                  <a:pt x="685800" y="539496"/>
                </a:lnTo>
                <a:lnTo>
                  <a:pt x="691896" y="533400"/>
                </a:lnTo>
                <a:close/>
              </a:path>
              <a:path w="698500" h="547370">
                <a:moveTo>
                  <a:pt x="12192" y="547116"/>
                </a:moveTo>
                <a:lnTo>
                  <a:pt x="12192" y="539496"/>
                </a:lnTo>
                <a:lnTo>
                  <a:pt x="6096" y="533400"/>
                </a:lnTo>
                <a:lnTo>
                  <a:pt x="6096" y="547116"/>
                </a:lnTo>
                <a:lnTo>
                  <a:pt x="12192" y="547116"/>
                </a:lnTo>
                <a:close/>
              </a:path>
              <a:path w="698500" h="547370">
                <a:moveTo>
                  <a:pt x="691896" y="13716"/>
                </a:moveTo>
                <a:lnTo>
                  <a:pt x="685800" y="6096"/>
                </a:lnTo>
                <a:lnTo>
                  <a:pt x="685800" y="13716"/>
                </a:lnTo>
                <a:lnTo>
                  <a:pt x="691896" y="13716"/>
                </a:lnTo>
                <a:close/>
              </a:path>
              <a:path w="698500" h="547370">
                <a:moveTo>
                  <a:pt x="691896" y="533400"/>
                </a:moveTo>
                <a:lnTo>
                  <a:pt x="691896" y="13716"/>
                </a:lnTo>
                <a:lnTo>
                  <a:pt x="685800" y="13716"/>
                </a:lnTo>
                <a:lnTo>
                  <a:pt x="685800" y="533400"/>
                </a:lnTo>
                <a:lnTo>
                  <a:pt x="691896" y="533400"/>
                </a:lnTo>
                <a:close/>
              </a:path>
              <a:path w="698500" h="547370">
                <a:moveTo>
                  <a:pt x="691896" y="547116"/>
                </a:moveTo>
                <a:lnTo>
                  <a:pt x="691896" y="533400"/>
                </a:lnTo>
                <a:lnTo>
                  <a:pt x="685800" y="539496"/>
                </a:lnTo>
                <a:lnTo>
                  <a:pt x="685800" y="547116"/>
                </a:lnTo>
                <a:lnTo>
                  <a:pt x="691896" y="547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77756" y="4771133"/>
            <a:ext cx="274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49184" y="4636008"/>
            <a:ext cx="698500" cy="547370"/>
          </a:xfrm>
          <a:custGeom>
            <a:avLst/>
            <a:gdLst/>
            <a:ahLst/>
            <a:cxnLst/>
            <a:rect l="l" t="t" r="r" b="b"/>
            <a:pathLst>
              <a:path w="698500" h="547370">
                <a:moveTo>
                  <a:pt x="697992" y="547116"/>
                </a:moveTo>
                <a:lnTo>
                  <a:pt x="697992" y="0"/>
                </a:lnTo>
                <a:lnTo>
                  <a:pt x="0" y="0"/>
                </a:lnTo>
                <a:lnTo>
                  <a:pt x="0" y="547116"/>
                </a:lnTo>
                <a:lnTo>
                  <a:pt x="6096" y="547116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685800" y="13716"/>
                </a:lnTo>
                <a:lnTo>
                  <a:pt x="685800" y="6096"/>
                </a:lnTo>
                <a:lnTo>
                  <a:pt x="691896" y="13716"/>
                </a:lnTo>
                <a:lnTo>
                  <a:pt x="691896" y="547116"/>
                </a:lnTo>
                <a:lnTo>
                  <a:pt x="697992" y="547116"/>
                </a:lnTo>
                <a:close/>
              </a:path>
              <a:path w="698500" h="547370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698500" h="547370">
                <a:moveTo>
                  <a:pt x="12192" y="533400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533400"/>
                </a:lnTo>
                <a:lnTo>
                  <a:pt x="12192" y="533400"/>
                </a:lnTo>
                <a:close/>
              </a:path>
              <a:path w="698500" h="547370">
                <a:moveTo>
                  <a:pt x="691896" y="533400"/>
                </a:moveTo>
                <a:lnTo>
                  <a:pt x="6096" y="533400"/>
                </a:lnTo>
                <a:lnTo>
                  <a:pt x="12192" y="539496"/>
                </a:lnTo>
                <a:lnTo>
                  <a:pt x="12192" y="547116"/>
                </a:lnTo>
                <a:lnTo>
                  <a:pt x="685800" y="547116"/>
                </a:lnTo>
                <a:lnTo>
                  <a:pt x="685800" y="539496"/>
                </a:lnTo>
                <a:lnTo>
                  <a:pt x="691896" y="533400"/>
                </a:lnTo>
                <a:close/>
              </a:path>
              <a:path w="698500" h="547370">
                <a:moveTo>
                  <a:pt x="12192" y="547116"/>
                </a:moveTo>
                <a:lnTo>
                  <a:pt x="12192" y="539496"/>
                </a:lnTo>
                <a:lnTo>
                  <a:pt x="6096" y="533400"/>
                </a:lnTo>
                <a:lnTo>
                  <a:pt x="6096" y="547116"/>
                </a:lnTo>
                <a:lnTo>
                  <a:pt x="12192" y="547116"/>
                </a:lnTo>
                <a:close/>
              </a:path>
              <a:path w="698500" h="547370">
                <a:moveTo>
                  <a:pt x="691896" y="13716"/>
                </a:moveTo>
                <a:lnTo>
                  <a:pt x="685800" y="6096"/>
                </a:lnTo>
                <a:lnTo>
                  <a:pt x="685800" y="13716"/>
                </a:lnTo>
                <a:lnTo>
                  <a:pt x="691896" y="13716"/>
                </a:lnTo>
                <a:close/>
              </a:path>
              <a:path w="698500" h="547370">
                <a:moveTo>
                  <a:pt x="691896" y="533400"/>
                </a:moveTo>
                <a:lnTo>
                  <a:pt x="691896" y="13716"/>
                </a:lnTo>
                <a:lnTo>
                  <a:pt x="685800" y="13716"/>
                </a:lnTo>
                <a:lnTo>
                  <a:pt x="685800" y="533400"/>
                </a:lnTo>
                <a:lnTo>
                  <a:pt x="691896" y="533400"/>
                </a:lnTo>
                <a:close/>
              </a:path>
              <a:path w="698500" h="547370">
                <a:moveTo>
                  <a:pt x="691896" y="547116"/>
                </a:moveTo>
                <a:lnTo>
                  <a:pt x="691896" y="533400"/>
                </a:lnTo>
                <a:lnTo>
                  <a:pt x="685800" y="539496"/>
                </a:lnTo>
                <a:lnTo>
                  <a:pt x="685800" y="547116"/>
                </a:lnTo>
                <a:lnTo>
                  <a:pt x="691896" y="547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63556" y="4771133"/>
            <a:ext cx="274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0419" y="517346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3332" y="5216142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3665" algn="l"/>
              </a:tabLst>
            </a:pP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4	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7	</a:t>
            </a:r>
            <a:r>
              <a:rPr sz="1800" b="1" spc="-10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0633" y="590803"/>
            <a:ext cx="24320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Example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08984" y="1859559"/>
          <a:ext cx="2581275" cy="1348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37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Process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2185"/>
                        </a:lnSpc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2000" spc="-75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 marL="8674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8674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97">
                <a:tc>
                  <a:txBody>
                    <a:bodyPr/>
                    <a:lstStyle/>
                    <a:p>
                      <a:pPr marL="221615">
                        <a:lnSpc>
                          <a:spcPts val="2335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803275">
                        <a:lnSpc>
                          <a:spcPts val="2335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56435" y="3196842"/>
            <a:ext cx="7820659" cy="85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880" indent="-551815">
              <a:lnSpc>
                <a:spcPts val="3165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563880" algn="l"/>
                <a:tab pos="564515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Suppose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that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processes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arrive</a:t>
            </a:r>
            <a:r>
              <a:rPr sz="30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000" spc="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order:</a:t>
            </a:r>
            <a:endParaRPr sz="3000">
              <a:latin typeface="Times New Roman"/>
              <a:cs typeface="Times New Roman"/>
            </a:endParaRPr>
          </a:p>
          <a:p>
            <a:pPr marL="469265">
              <a:lnSpc>
                <a:spcPts val="3345"/>
              </a:lnSpc>
            </a:pPr>
            <a:r>
              <a:rPr sz="3150" i="1" spc="-170" dirty="0">
                <a:solidFill>
                  <a:srgbClr val="622422"/>
                </a:solidFill>
                <a:latin typeface="Times New Roman"/>
                <a:cs typeface="Times New Roman"/>
              </a:rPr>
              <a:t>P1</a:t>
            </a:r>
            <a:r>
              <a:rPr sz="315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, </a:t>
            </a:r>
            <a:r>
              <a:rPr sz="3150" i="1" spc="-170" dirty="0">
                <a:solidFill>
                  <a:srgbClr val="622422"/>
                </a:solidFill>
                <a:latin typeface="Times New Roman"/>
                <a:cs typeface="Times New Roman"/>
              </a:rPr>
              <a:t>P2</a:t>
            </a:r>
            <a:r>
              <a:rPr sz="315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, </a:t>
            </a:r>
            <a:r>
              <a:rPr sz="3150" i="1" spc="-170" dirty="0">
                <a:solidFill>
                  <a:srgbClr val="622422"/>
                </a:solidFill>
                <a:latin typeface="Times New Roman"/>
                <a:cs typeface="Times New Roman"/>
              </a:rPr>
              <a:t>P3</a:t>
            </a:r>
            <a:r>
              <a:rPr sz="315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Gantt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Chart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for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schedule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is: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0232" y="4619244"/>
            <a:ext cx="5195570" cy="547370"/>
          </a:xfrm>
          <a:custGeom>
            <a:avLst/>
            <a:gdLst/>
            <a:ahLst/>
            <a:cxnLst/>
            <a:rect l="l" t="t" r="r" b="b"/>
            <a:pathLst>
              <a:path w="5195570" h="547370">
                <a:moveTo>
                  <a:pt x="5195316" y="547116"/>
                </a:moveTo>
                <a:lnTo>
                  <a:pt x="5195316" y="0"/>
                </a:lnTo>
                <a:lnTo>
                  <a:pt x="0" y="0"/>
                </a:lnTo>
                <a:lnTo>
                  <a:pt x="0" y="547116"/>
                </a:lnTo>
                <a:lnTo>
                  <a:pt x="6096" y="5471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5181600" y="13716"/>
                </a:lnTo>
                <a:lnTo>
                  <a:pt x="5181600" y="6096"/>
                </a:lnTo>
                <a:lnTo>
                  <a:pt x="5187696" y="13716"/>
                </a:lnTo>
                <a:lnTo>
                  <a:pt x="5187696" y="547116"/>
                </a:lnTo>
                <a:lnTo>
                  <a:pt x="5195316" y="547116"/>
                </a:lnTo>
                <a:close/>
              </a:path>
              <a:path w="5195570" h="5473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5195570" h="547370">
                <a:moveTo>
                  <a:pt x="13716" y="5334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533400"/>
                </a:lnTo>
                <a:lnTo>
                  <a:pt x="13716" y="533400"/>
                </a:lnTo>
                <a:close/>
              </a:path>
              <a:path w="5195570" h="547370">
                <a:moveTo>
                  <a:pt x="5187696" y="533400"/>
                </a:moveTo>
                <a:lnTo>
                  <a:pt x="6096" y="533400"/>
                </a:lnTo>
                <a:lnTo>
                  <a:pt x="13716" y="539496"/>
                </a:lnTo>
                <a:lnTo>
                  <a:pt x="13716" y="547116"/>
                </a:lnTo>
                <a:lnTo>
                  <a:pt x="5181600" y="547116"/>
                </a:lnTo>
                <a:lnTo>
                  <a:pt x="5181600" y="539496"/>
                </a:lnTo>
                <a:lnTo>
                  <a:pt x="5187696" y="533400"/>
                </a:lnTo>
                <a:close/>
              </a:path>
              <a:path w="5195570" h="547370">
                <a:moveTo>
                  <a:pt x="13716" y="547116"/>
                </a:moveTo>
                <a:lnTo>
                  <a:pt x="13716" y="539496"/>
                </a:lnTo>
                <a:lnTo>
                  <a:pt x="6096" y="533400"/>
                </a:lnTo>
                <a:lnTo>
                  <a:pt x="6096" y="547116"/>
                </a:lnTo>
                <a:lnTo>
                  <a:pt x="13716" y="547116"/>
                </a:lnTo>
                <a:close/>
              </a:path>
              <a:path w="5195570" h="547370">
                <a:moveTo>
                  <a:pt x="5187696" y="13716"/>
                </a:moveTo>
                <a:lnTo>
                  <a:pt x="5181600" y="6096"/>
                </a:lnTo>
                <a:lnTo>
                  <a:pt x="5181600" y="13716"/>
                </a:lnTo>
                <a:lnTo>
                  <a:pt x="5187696" y="13716"/>
                </a:lnTo>
                <a:close/>
              </a:path>
              <a:path w="5195570" h="547370">
                <a:moveTo>
                  <a:pt x="5187696" y="533400"/>
                </a:moveTo>
                <a:lnTo>
                  <a:pt x="5187696" y="13716"/>
                </a:lnTo>
                <a:lnTo>
                  <a:pt x="5181600" y="13716"/>
                </a:lnTo>
                <a:lnTo>
                  <a:pt x="5181600" y="533400"/>
                </a:lnTo>
                <a:lnTo>
                  <a:pt x="5187696" y="533400"/>
                </a:lnTo>
                <a:close/>
              </a:path>
              <a:path w="5195570" h="547370">
                <a:moveTo>
                  <a:pt x="5187696" y="547116"/>
                </a:moveTo>
                <a:lnTo>
                  <a:pt x="5187696" y="533400"/>
                </a:lnTo>
                <a:lnTo>
                  <a:pt x="5181600" y="539496"/>
                </a:lnTo>
                <a:lnTo>
                  <a:pt x="5181600" y="547116"/>
                </a:lnTo>
                <a:lnTo>
                  <a:pt x="5187696" y="547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42505" y="4754369"/>
            <a:ext cx="274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P3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08632" y="4619244"/>
            <a:ext cx="699770" cy="547370"/>
          </a:xfrm>
          <a:custGeom>
            <a:avLst/>
            <a:gdLst/>
            <a:ahLst/>
            <a:cxnLst/>
            <a:rect l="l" t="t" r="r" b="b"/>
            <a:pathLst>
              <a:path w="699769" h="547370">
                <a:moveTo>
                  <a:pt x="699516" y="547116"/>
                </a:moveTo>
                <a:lnTo>
                  <a:pt x="699516" y="0"/>
                </a:lnTo>
                <a:lnTo>
                  <a:pt x="0" y="0"/>
                </a:lnTo>
                <a:lnTo>
                  <a:pt x="0" y="547116"/>
                </a:lnTo>
                <a:lnTo>
                  <a:pt x="6096" y="5471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685800" y="13716"/>
                </a:lnTo>
                <a:lnTo>
                  <a:pt x="685800" y="6096"/>
                </a:lnTo>
                <a:lnTo>
                  <a:pt x="691896" y="13716"/>
                </a:lnTo>
                <a:lnTo>
                  <a:pt x="691896" y="547116"/>
                </a:lnTo>
                <a:lnTo>
                  <a:pt x="699516" y="547116"/>
                </a:lnTo>
                <a:close/>
              </a:path>
              <a:path w="699769" h="5473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699769" h="547370">
                <a:moveTo>
                  <a:pt x="13716" y="5334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533400"/>
                </a:lnTo>
                <a:lnTo>
                  <a:pt x="13716" y="533400"/>
                </a:lnTo>
                <a:close/>
              </a:path>
              <a:path w="699769" h="547370">
                <a:moveTo>
                  <a:pt x="691896" y="533400"/>
                </a:moveTo>
                <a:lnTo>
                  <a:pt x="6096" y="533400"/>
                </a:lnTo>
                <a:lnTo>
                  <a:pt x="13716" y="539496"/>
                </a:lnTo>
                <a:lnTo>
                  <a:pt x="13716" y="547116"/>
                </a:lnTo>
                <a:lnTo>
                  <a:pt x="685800" y="547116"/>
                </a:lnTo>
                <a:lnTo>
                  <a:pt x="685800" y="539496"/>
                </a:lnTo>
                <a:lnTo>
                  <a:pt x="691896" y="533400"/>
                </a:lnTo>
                <a:close/>
              </a:path>
              <a:path w="699769" h="547370">
                <a:moveTo>
                  <a:pt x="13716" y="547116"/>
                </a:moveTo>
                <a:lnTo>
                  <a:pt x="13716" y="539496"/>
                </a:lnTo>
                <a:lnTo>
                  <a:pt x="6096" y="533400"/>
                </a:lnTo>
                <a:lnTo>
                  <a:pt x="6096" y="547116"/>
                </a:lnTo>
                <a:lnTo>
                  <a:pt x="13716" y="547116"/>
                </a:lnTo>
                <a:close/>
              </a:path>
              <a:path w="699769" h="547370">
                <a:moveTo>
                  <a:pt x="691896" y="13716"/>
                </a:moveTo>
                <a:lnTo>
                  <a:pt x="685800" y="6096"/>
                </a:lnTo>
                <a:lnTo>
                  <a:pt x="685800" y="13716"/>
                </a:lnTo>
                <a:lnTo>
                  <a:pt x="691896" y="13716"/>
                </a:lnTo>
                <a:close/>
              </a:path>
              <a:path w="699769" h="547370">
                <a:moveTo>
                  <a:pt x="691896" y="533400"/>
                </a:moveTo>
                <a:lnTo>
                  <a:pt x="691896" y="13716"/>
                </a:lnTo>
                <a:lnTo>
                  <a:pt x="685800" y="13716"/>
                </a:lnTo>
                <a:lnTo>
                  <a:pt x="685800" y="533400"/>
                </a:lnTo>
                <a:lnTo>
                  <a:pt x="691896" y="533400"/>
                </a:lnTo>
                <a:close/>
              </a:path>
              <a:path w="699769" h="547370">
                <a:moveTo>
                  <a:pt x="691896" y="547116"/>
                </a:moveTo>
                <a:lnTo>
                  <a:pt x="691896" y="533400"/>
                </a:lnTo>
                <a:lnTo>
                  <a:pt x="685800" y="539496"/>
                </a:lnTo>
                <a:lnTo>
                  <a:pt x="685800" y="547116"/>
                </a:lnTo>
                <a:lnTo>
                  <a:pt x="691896" y="547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23007" y="4754369"/>
            <a:ext cx="274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P1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94432" y="4619244"/>
            <a:ext cx="699770" cy="547370"/>
          </a:xfrm>
          <a:custGeom>
            <a:avLst/>
            <a:gdLst/>
            <a:ahLst/>
            <a:cxnLst/>
            <a:rect l="l" t="t" r="r" b="b"/>
            <a:pathLst>
              <a:path w="699770" h="547370">
                <a:moveTo>
                  <a:pt x="699516" y="547116"/>
                </a:moveTo>
                <a:lnTo>
                  <a:pt x="699516" y="0"/>
                </a:lnTo>
                <a:lnTo>
                  <a:pt x="0" y="0"/>
                </a:lnTo>
                <a:lnTo>
                  <a:pt x="0" y="547116"/>
                </a:lnTo>
                <a:lnTo>
                  <a:pt x="6096" y="547116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685800" y="13716"/>
                </a:lnTo>
                <a:lnTo>
                  <a:pt x="685800" y="6096"/>
                </a:lnTo>
                <a:lnTo>
                  <a:pt x="691896" y="13716"/>
                </a:lnTo>
                <a:lnTo>
                  <a:pt x="691896" y="547116"/>
                </a:lnTo>
                <a:lnTo>
                  <a:pt x="699516" y="547116"/>
                </a:lnTo>
                <a:close/>
              </a:path>
              <a:path w="699770" h="54737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699770" h="547370">
                <a:moveTo>
                  <a:pt x="13716" y="533400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533400"/>
                </a:lnTo>
                <a:lnTo>
                  <a:pt x="13716" y="533400"/>
                </a:lnTo>
                <a:close/>
              </a:path>
              <a:path w="699770" h="547370">
                <a:moveTo>
                  <a:pt x="691896" y="533400"/>
                </a:moveTo>
                <a:lnTo>
                  <a:pt x="6096" y="533400"/>
                </a:lnTo>
                <a:lnTo>
                  <a:pt x="13716" y="539496"/>
                </a:lnTo>
                <a:lnTo>
                  <a:pt x="13716" y="547116"/>
                </a:lnTo>
                <a:lnTo>
                  <a:pt x="685800" y="547116"/>
                </a:lnTo>
                <a:lnTo>
                  <a:pt x="685800" y="539496"/>
                </a:lnTo>
                <a:lnTo>
                  <a:pt x="691896" y="533400"/>
                </a:lnTo>
                <a:close/>
              </a:path>
              <a:path w="699770" h="547370">
                <a:moveTo>
                  <a:pt x="13716" y="547116"/>
                </a:moveTo>
                <a:lnTo>
                  <a:pt x="13716" y="539496"/>
                </a:lnTo>
                <a:lnTo>
                  <a:pt x="6096" y="533400"/>
                </a:lnTo>
                <a:lnTo>
                  <a:pt x="6096" y="547116"/>
                </a:lnTo>
                <a:lnTo>
                  <a:pt x="13716" y="547116"/>
                </a:lnTo>
                <a:close/>
              </a:path>
              <a:path w="699770" h="547370">
                <a:moveTo>
                  <a:pt x="691896" y="13716"/>
                </a:moveTo>
                <a:lnTo>
                  <a:pt x="685800" y="6096"/>
                </a:lnTo>
                <a:lnTo>
                  <a:pt x="685800" y="13716"/>
                </a:lnTo>
                <a:lnTo>
                  <a:pt x="691896" y="13716"/>
                </a:lnTo>
                <a:close/>
              </a:path>
              <a:path w="699770" h="547370">
                <a:moveTo>
                  <a:pt x="691896" y="533400"/>
                </a:moveTo>
                <a:lnTo>
                  <a:pt x="691896" y="13716"/>
                </a:lnTo>
                <a:lnTo>
                  <a:pt x="685800" y="13716"/>
                </a:lnTo>
                <a:lnTo>
                  <a:pt x="685800" y="533400"/>
                </a:lnTo>
                <a:lnTo>
                  <a:pt x="691896" y="533400"/>
                </a:lnTo>
                <a:close/>
              </a:path>
              <a:path w="699770" h="547370">
                <a:moveTo>
                  <a:pt x="691896" y="547116"/>
                </a:moveTo>
                <a:lnTo>
                  <a:pt x="691896" y="533400"/>
                </a:lnTo>
                <a:lnTo>
                  <a:pt x="685800" y="539496"/>
                </a:lnTo>
                <a:lnTo>
                  <a:pt x="685800" y="547116"/>
                </a:lnTo>
                <a:lnTo>
                  <a:pt x="691896" y="547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08806" y="4754369"/>
            <a:ext cx="274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P2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31780" y="5199377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3</a:t>
            </a:r>
            <a:r>
              <a:rPr sz="1800" b="1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6435" y="5199377"/>
            <a:ext cx="6614795" cy="118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>
              <a:lnSpc>
                <a:spcPts val="1925"/>
              </a:lnSpc>
              <a:spcBef>
                <a:spcPts val="100"/>
              </a:spcBef>
              <a:tabLst>
                <a:tab pos="1183005" algn="l"/>
                <a:tab pos="1868805" algn="l"/>
              </a:tabLst>
            </a:pPr>
            <a:r>
              <a:rPr sz="1800" b="1" dirty="0">
                <a:latin typeface="Arial"/>
                <a:cs typeface="Arial"/>
              </a:rPr>
              <a:t>0	3	6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ts val="3545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Wa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iti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ng</a:t>
            </a:r>
            <a:r>
              <a:rPr sz="3000" spc="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tim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e</a:t>
            </a:r>
            <a:r>
              <a:rPr sz="30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f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or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150" i="1" spc="-26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3150" i="1" spc="-75" dirty="0">
                <a:solidFill>
                  <a:srgbClr val="622422"/>
                </a:solidFill>
                <a:latin typeface="Times New Roman"/>
                <a:cs typeface="Times New Roman"/>
              </a:rPr>
              <a:t>1</a:t>
            </a:r>
            <a:r>
              <a:rPr sz="315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=</a:t>
            </a:r>
            <a:r>
              <a:rPr sz="30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0;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150" i="1" spc="-26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3150" i="1" spc="-75" dirty="0">
                <a:solidFill>
                  <a:srgbClr val="622422"/>
                </a:solidFill>
                <a:latin typeface="Times New Roman"/>
                <a:cs typeface="Times New Roman"/>
              </a:rPr>
              <a:t>2</a:t>
            </a:r>
            <a:r>
              <a:rPr sz="315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=3; </a:t>
            </a:r>
            <a:r>
              <a:rPr sz="3150" i="1" spc="-26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3150" i="1" spc="-75" dirty="0">
                <a:solidFill>
                  <a:srgbClr val="622422"/>
                </a:solidFill>
                <a:latin typeface="Times New Roman"/>
                <a:cs typeface="Times New Roman"/>
              </a:rPr>
              <a:t>3</a:t>
            </a:r>
            <a:r>
              <a:rPr sz="315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=</a:t>
            </a:r>
            <a:r>
              <a:rPr sz="30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  <a:p>
            <a:pPr marL="563880" indent="-551815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Font typeface="Arial MT"/>
              <a:buChar char="•"/>
              <a:tabLst>
                <a:tab pos="563880" algn="l"/>
                <a:tab pos="564515" algn="l"/>
              </a:tabLst>
            </a:pP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Average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waiting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time:</a:t>
            </a:r>
            <a:r>
              <a:rPr sz="3000" spc="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(0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+ 3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+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6)/3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=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2970" marR="5080" indent="-141922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Shortest-Job-First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(SJF) </a:t>
            </a:r>
            <a:r>
              <a:rPr spc="-10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1703323"/>
            <a:ext cx="8075295" cy="45656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265" marR="5080" indent="-457200" algn="just">
              <a:lnSpc>
                <a:spcPct val="80000"/>
              </a:lnSpc>
              <a:spcBef>
                <a:spcPts val="745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Associate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with each process the length of 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its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next CPU </a:t>
            </a:r>
            <a:r>
              <a:rPr sz="2700" spc="-6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burst.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Use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these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lengths to schedule the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process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with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 the</a:t>
            </a:r>
            <a:r>
              <a:rPr sz="27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shortest</a:t>
            </a:r>
            <a:r>
              <a:rPr sz="27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time.</a:t>
            </a:r>
            <a:endParaRPr sz="2700" dirty="0">
              <a:latin typeface="Times New Roman"/>
              <a:cs typeface="Times New Roman"/>
            </a:endParaRPr>
          </a:p>
          <a:p>
            <a:pPr marL="554990" indent="-542925" algn="just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Font typeface="Arial MT"/>
              <a:buChar char="•"/>
              <a:tabLst>
                <a:tab pos="555625" algn="l"/>
              </a:tabLst>
            </a:pP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Two</a:t>
            </a:r>
            <a:r>
              <a:rPr sz="27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schemes:</a:t>
            </a:r>
            <a:endParaRPr sz="2700" dirty="0">
              <a:latin typeface="Times New Roman"/>
              <a:cs typeface="Times New Roman"/>
            </a:endParaRPr>
          </a:p>
          <a:p>
            <a:pPr marL="926465" marR="6985" lvl="1" indent="-457200" algn="just">
              <a:lnSpc>
                <a:spcPct val="8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7100" algn="l"/>
              </a:tabLst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Non-preemptive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–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once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CPU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 given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2400" spc="59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it 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cannot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preempted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until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completes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its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CPU</a:t>
            </a:r>
            <a:r>
              <a:rPr sz="24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burst.</a:t>
            </a:r>
            <a:endParaRPr sz="2400" dirty="0">
              <a:latin typeface="Times New Roman"/>
              <a:cs typeface="Times New Roman"/>
            </a:endParaRPr>
          </a:p>
          <a:p>
            <a:pPr marL="926465" marR="5080" lvl="1" indent="-457200" algn="just">
              <a:lnSpc>
                <a:spcPct val="8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7100" algn="l"/>
              </a:tabLst>
            </a:pP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Preemptive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– if a new process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arrives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CPU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burst 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length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less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than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remaining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 of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current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executing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 process,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preempt.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This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scheme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know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as the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Shortest-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Remaining-Time-First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(SRTF).</a:t>
            </a:r>
            <a:endParaRPr sz="2400" dirty="0">
              <a:latin typeface="Times New Roman"/>
              <a:cs typeface="Times New Roman"/>
            </a:endParaRPr>
          </a:p>
          <a:p>
            <a:pPr marL="554990" indent="-542925" algn="just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Font typeface="Arial MT"/>
              <a:buChar char="•"/>
              <a:tabLst>
                <a:tab pos="555625" algn="l"/>
              </a:tabLst>
            </a:pP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SJF</a:t>
            </a:r>
            <a:r>
              <a:rPr sz="27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27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optimal</a:t>
            </a:r>
            <a:endParaRPr sz="2700" dirty="0">
              <a:latin typeface="Times New Roman"/>
              <a:cs typeface="Times New Roman"/>
            </a:endParaRPr>
          </a:p>
          <a:p>
            <a:pPr marL="926465" marR="5080" lvl="1" indent="-457200" algn="just">
              <a:lnSpc>
                <a:spcPct val="8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Gives minimum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average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waiting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time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given set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processes.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0530" y="590803"/>
            <a:ext cx="25717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9015" algn="l"/>
              </a:tabLst>
            </a:pPr>
            <a:r>
              <a:rPr spc="-5" dirty="0">
                <a:latin typeface="Times New Roman"/>
                <a:cs typeface="Times New Roman"/>
              </a:rPr>
              <a:t>E</a:t>
            </a:r>
            <a:r>
              <a:rPr spc="5" dirty="0">
                <a:latin typeface="Times New Roman"/>
                <a:cs typeface="Times New Roman"/>
              </a:rPr>
              <a:t>x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0" dirty="0">
                <a:latin typeface="Times New Roman"/>
                <a:cs typeface="Times New Roman"/>
              </a:rPr>
              <a:t>m</a:t>
            </a:r>
            <a:r>
              <a:rPr spc="5" dirty="0">
                <a:latin typeface="Times New Roman"/>
                <a:cs typeface="Times New Roman"/>
              </a:rPr>
              <a:t>p</a:t>
            </a:r>
            <a:r>
              <a:rPr dirty="0">
                <a:latin typeface="Times New Roman"/>
                <a:cs typeface="Times New Roman"/>
              </a:rPr>
              <a:t>le	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08984" y="1768119"/>
          <a:ext cx="2581275" cy="1667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448">
                <a:tc>
                  <a:txBody>
                    <a:bodyPr/>
                    <a:lstStyle/>
                    <a:p>
                      <a:pPr marL="31750">
                        <a:lnSpc>
                          <a:spcPts val="2185"/>
                        </a:lnSpc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Process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2185"/>
                        </a:lnSpc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2000" spc="-75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51">
                <a:tc>
                  <a:txBody>
                    <a:bodyPr/>
                    <a:lstStyle/>
                    <a:p>
                      <a:pPr marL="221615">
                        <a:lnSpc>
                          <a:spcPts val="2510"/>
                        </a:lnSpc>
                      </a:pPr>
                      <a:r>
                        <a:rPr sz="2100" i="1" spc="-11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marL="221615">
                        <a:lnSpc>
                          <a:spcPts val="2490"/>
                        </a:lnSpc>
                      </a:pPr>
                      <a:r>
                        <a:rPr sz="2100" i="1" spc="-11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74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7">
                <a:tc>
                  <a:txBody>
                    <a:bodyPr/>
                    <a:lstStyle/>
                    <a:p>
                      <a:pPr marL="221615">
                        <a:lnSpc>
                          <a:spcPts val="2495"/>
                        </a:lnSpc>
                      </a:pPr>
                      <a:r>
                        <a:rPr sz="2100" i="1" spc="-11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74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12">
                <a:tc>
                  <a:txBody>
                    <a:bodyPr/>
                    <a:lstStyle/>
                    <a:p>
                      <a:pPr marL="221615">
                        <a:lnSpc>
                          <a:spcPts val="2435"/>
                        </a:lnSpc>
                      </a:pPr>
                      <a:r>
                        <a:rPr sz="2100" i="1" spc="-11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7410">
                        <a:lnSpc>
                          <a:spcPts val="2360"/>
                        </a:lnSpc>
                        <a:spcBef>
                          <a:spcPts val="7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56435" y="3431538"/>
            <a:ext cx="7997825" cy="7664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265" marR="5080" indent="-457200">
              <a:lnSpc>
                <a:spcPct val="80000"/>
              </a:lnSpc>
              <a:spcBef>
                <a:spcPts val="74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Suppose</a:t>
            </a:r>
            <a:r>
              <a:rPr sz="27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that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all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processes</a:t>
            </a:r>
            <a:r>
              <a:rPr sz="27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arrive</a:t>
            </a:r>
            <a:r>
              <a:rPr sz="27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at the</a:t>
            </a:r>
            <a:r>
              <a:rPr sz="27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same</a:t>
            </a:r>
            <a:r>
              <a:rPr sz="27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time:</a:t>
            </a:r>
            <a:r>
              <a:rPr sz="27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The </a:t>
            </a:r>
            <a:r>
              <a:rPr sz="2700" spc="-6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Gantt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Chart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for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schedule</a:t>
            </a:r>
            <a:r>
              <a:rPr sz="27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is: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7396" y="4735068"/>
            <a:ext cx="5500370" cy="546100"/>
          </a:xfrm>
          <a:custGeom>
            <a:avLst/>
            <a:gdLst/>
            <a:ahLst/>
            <a:cxnLst/>
            <a:rect l="l" t="t" r="r" b="b"/>
            <a:pathLst>
              <a:path w="5500370" h="546100">
                <a:moveTo>
                  <a:pt x="5500116" y="0"/>
                </a:moveTo>
                <a:lnTo>
                  <a:pt x="5486400" y="0"/>
                </a:lnTo>
                <a:lnTo>
                  <a:pt x="5486400" y="12192"/>
                </a:lnTo>
                <a:lnTo>
                  <a:pt x="5486400" y="533400"/>
                </a:lnTo>
                <a:lnTo>
                  <a:pt x="3671316" y="533400"/>
                </a:lnTo>
                <a:lnTo>
                  <a:pt x="3671316" y="12192"/>
                </a:lnTo>
                <a:lnTo>
                  <a:pt x="5486400" y="12192"/>
                </a:lnTo>
                <a:lnTo>
                  <a:pt x="5486400" y="0"/>
                </a:lnTo>
                <a:lnTo>
                  <a:pt x="3671316" y="0"/>
                </a:lnTo>
                <a:lnTo>
                  <a:pt x="3657600" y="0"/>
                </a:lnTo>
                <a:lnTo>
                  <a:pt x="3657600" y="12192"/>
                </a:lnTo>
                <a:lnTo>
                  <a:pt x="3657600" y="533400"/>
                </a:lnTo>
                <a:lnTo>
                  <a:pt x="2071116" y="533400"/>
                </a:lnTo>
                <a:lnTo>
                  <a:pt x="2071116" y="12192"/>
                </a:lnTo>
                <a:lnTo>
                  <a:pt x="3657600" y="12192"/>
                </a:lnTo>
                <a:lnTo>
                  <a:pt x="3657600" y="0"/>
                </a:lnTo>
                <a:lnTo>
                  <a:pt x="2071116" y="0"/>
                </a:lnTo>
                <a:lnTo>
                  <a:pt x="2057400" y="0"/>
                </a:lnTo>
                <a:lnTo>
                  <a:pt x="2057400" y="12192"/>
                </a:lnTo>
                <a:lnTo>
                  <a:pt x="2057400" y="533400"/>
                </a:lnTo>
                <a:lnTo>
                  <a:pt x="699516" y="533400"/>
                </a:lnTo>
                <a:lnTo>
                  <a:pt x="699516" y="12192"/>
                </a:lnTo>
                <a:lnTo>
                  <a:pt x="2057400" y="12192"/>
                </a:lnTo>
                <a:lnTo>
                  <a:pt x="2057400" y="0"/>
                </a:lnTo>
                <a:lnTo>
                  <a:pt x="699516" y="0"/>
                </a:lnTo>
                <a:lnTo>
                  <a:pt x="685800" y="0"/>
                </a:lnTo>
                <a:lnTo>
                  <a:pt x="685800" y="12192"/>
                </a:lnTo>
                <a:lnTo>
                  <a:pt x="685800" y="533400"/>
                </a:lnTo>
                <a:lnTo>
                  <a:pt x="13716" y="533400"/>
                </a:lnTo>
                <a:lnTo>
                  <a:pt x="13716" y="12192"/>
                </a:lnTo>
                <a:lnTo>
                  <a:pt x="685800" y="12192"/>
                </a:lnTo>
                <a:lnTo>
                  <a:pt x="685800" y="0"/>
                </a:lnTo>
                <a:lnTo>
                  <a:pt x="0" y="0"/>
                </a:lnTo>
                <a:lnTo>
                  <a:pt x="0" y="545592"/>
                </a:lnTo>
                <a:lnTo>
                  <a:pt x="6096" y="545592"/>
                </a:lnTo>
                <a:lnTo>
                  <a:pt x="13716" y="545592"/>
                </a:lnTo>
                <a:lnTo>
                  <a:pt x="5500116" y="545592"/>
                </a:lnTo>
                <a:lnTo>
                  <a:pt x="5500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01770" y="4868669"/>
            <a:ext cx="450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0765" algn="l"/>
                <a:tab pos="2526665" algn="l"/>
                <a:tab pos="4241165" algn="l"/>
              </a:tabLst>
            </a:pPr>
            <a:r>
              <a:rPr sz="1600" b="1" spc="-5" dirty="0">
                <a:latin typeface="Arial"/>
                <a:cs typeface="Arial"/>
              </a:rPr>
              <a:t>P4	P1	P3	P2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6435" y="5271005"/>
            <a:ext cx="6966584" cy="1080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5715">
              <a:lnSpc>
                <a:spcPts val="1839"/>
              </a:lnSpc>
              <a:spcBef>
                <a:spcPts val="100"/>
              </a:spcBef>
              <a:tabLst>
                <a:tab pos="1961514" algn="l"/>
                <a:tab pos="3333115" algn="l"/>
                <a:tab pos="4870450" algn="l"/>
                <a:tab pos="6699884" algn="l"/>
              </a:tabLst>
            </a:pPr>
            <a:r>
              <a:rPr sz="1800" b="1" dirty="0">
                <a:latin typeface="Arial"/>
                <a:cs typeface="Arial"/>
              </a:rPr>
              <a:t>0	3	9	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6	</a:t>
            </a:r>
            <a:r>
              <a:rPr sz="1800" b="1" spc="-10" dirty="0"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469900" indent="-457200">
              <a:lnSpc>
                <a:spcPts val="31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W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itin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g</a:t>
            </a:r>
            <a:r>
              <a:rPr sz="27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ti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m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</a:t>
            </a:r>
            <a:r>
              <a:rPr sz="27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f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r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50" i="1" spc="-24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2850" i="1" spc="-75" dirty="0">
                <a:solidFill>
                  <a:srgbClr val="622422"/>
                </a:solidFill>
                <a:latin typeface="Times New Roman"/>
                <a:cs typeface="Times New Roman"/>
              </a:rPr>
              <a:t>1</a:t>
            </a:r>
            <a:r>
              <a:rPr sz="2850" i="1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=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3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; </a:t>
            </a:r>
            <a:r>
              <a:rPr sz="2850" i="1" spc="-24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2850" i="1" spc="-75" dirty="0">
                <a:solidFill>
                  <a:srgbClr val="622422"/>
                </a:solidFill>
                <a:latin typeface="Times New Roman"/>
                <a:cs typeface="Times New Roman"/>
              </a:rPr>
              <a:t>2</a:t>
            </a:r>
            <a:r>
              <a:rPr sz="2850" i="1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=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16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;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50" i="1" spc="-24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2850" i="1" spc="-75" dirty="0">
                <a:solidFill>
                  <a:srgbClr val="622422"/>
                </a:solidFill>
                <a:latin typeface="Times New Roman"/>
                <a:cs typeface="Times New Roman"/>
              </a:rPr>
              <a:t>3</a:t>
            </a:r>
            <a:r>
              <a:rPr sz="2850" i="1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50" i="1" spc="-405" dirty="0">
                <a:solidFill>
                  <a:srgbClr val="622422"/>
                </a:solidFill>
                <a:latin typeface="Times New Roman"/>
                <a:cs typeface="Times New Roman"/>
              </a:rPr>
              <a:t>=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9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;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4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=0</a:t>
            </a:r>
            <a:endParaRPr sz="2700">
              <a:latin typeface="Times New Roman"/>
              <a:cs typeface="Times New Roman"/>
            </a:endParaRPr>
          </a:p>
          <a:p>
            <a:pPr marL="554990" indent="-542925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Font typeface="Arial MT"/>
              <a:buChar char="•"/>
              <a:tabLst>
                <a:tab pos="554990" algn="l"/>
                <a:tab pos="555625" algn="l"/>
              </a:tabLst>
            </a:pP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Average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waiting</a:t>
            </a:r>
            <a:r>
              <a:rPr sz="27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time: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(3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+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16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+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9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+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0)/4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=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7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9211" y="4061847"/>
            <a:ext cx="7616825" cy="140589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Chapter</a:t>
            </a:r>
            <a:r>
              <a:rPr sz="36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Five</a:t>
            </a:r>
            <a:endParaRPr sz="3600">
              <a:latin typeface="Times New Roman"/>
              <a:cs typeface="Times New Roman"/>
            </a:endParaRPr>
          </a:p>
          <a:p>
            <a:pPr marL="2555875">
              <a:lnSpc>
                <a:spcPct val="100000"/>
              </a:lnSpc>
              <a:spcBef>
                <a:spcPts val="700"/>
              </a:spcBef>
            </a:pPr>
            <a:r>
              <a:rPr sz="4400" b="1" spc="-5" dirty="0">
                <a:latin typeface="Times New Roman"/>
                <a:cs typeface="Times New Roman"/>
              </a:rPr>
              <a:t>CPU</a:t>
            </a:r>
            <a:r>
              <a:rPr sz="4400" b="1" spc="-5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SCHEDULING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322445" marR="5080" indent="-3045460">
              <a:lnSpc>
                <a:spcPct val="100699"/>
              </a:lnSpc>
              <a:spcBef>
                <a:spcPts val="65"/>
              </a:spcBef>
            </a:pPr>
            <a:r>
              <a:rPr spc="-5" dirty="0"/>
              <a:t>Example</a:t>
            </a:r>
            <a:r>
              <a:rPr spc="-40" dirty="0"/>
              <a:t> </a:t>
            </a:r>
            <a:r>
              <a:rPr spc="-5" dirty="0"/>
              <a:t>of</a:t>
            </a:r>
            <a:r>
              <a:rPr spc="-40" dirty="0"/>
              <a:t> </a:t>
            </a:r>
            <a:r>
              <a:rPr dirty="0"/>
              <a:t>Non-Preemptive </a:t>
            </a:r>
            <a:r>
              <a:rPr spc="-1090" dirty="0"/>
              <a:t> </a:t>
            </a:r>
            <a:r>
              <a:rPr dirty="0"/>
              <a:t>SJF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08984" y="2216852"/>
          <a:ext cx="5217159" cy="1881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092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</a:pPr>
                      <a:r>
                        <a:rPr sz="2600" spc="-5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Process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830"/>
                        </a:lnSpc>
                      </a:pPr>
                      <a:r>
                        <a:rPr sz="2600" spc="-5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Arrival</a:t>
                      </a:r>
                      <a:r>
                        <a:rPr sz="2600" spc="-45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ts val="2830"/>
                        </a:lnSpc>
                      </a:pPr>
                      <a:r>
                        <a:rPr sz="2600" spc="-5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2600" spc="-5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5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13">
                <a:tc>
                  <a:txBody>
                    <a:bodyPr/>
                    <a:lstStyle/>
                    <a:p>
                      <a:pPr marL="361950">
                        <a:lnSpc>
                          <a:spcPts val="2880"/>
                        </a:lnSpc>
                      </a:pPr>
                      <a:r>
                        <a:rPr sz="26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1460" algn="ctr">
                        <a:lnSpc>
                          <a:spcPts val="2880"/>
                        </a:lnSpc>
                      </a:pPr>
                      <a:r>
                        <a:rPr sz="26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0.0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2880"/>
                        </a:lnSpc>
                      </a:pPr>
                      <a:r>
                        <a:rPr sz="26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75">
                <a:tc>
                  <a:txBody>
                    <a:bodyPr/>
                    <a:lstStyle/>
                    <a:p>
                      <a:pPr marL="361950">
                        <a:lnSpc>
                          <a:spcPts val="2890"/>
                        </a:lnSpc>
                      </a:pPr>
                      <a:r>
                        <a:rPr sz="26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1460" algn="ctr">
                        <a:lnSpc>
                          <a:spcPts val="2890"/>
                        </a:lnSpc>
                      </a:pPr>
                      <a:r>
                        <a:rPr sz="26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2.0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2890"/>
                        </a:lnSpc>
                      </a:pPr>
                      <a:r>
                        <a:rPr sz="26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13">
                <a:tc>
                  <a:txBody>
                    <a:bodyPr/>
                    <a:lstStyle/>
                    <a:p>
                      <a:pPr marL="361950">
                        <a:lnSpc>
                          <a:spcPts val="2880"/>
                        </a:lnSpc>
                      </a:pPr>
                      <a:r>
                        <a:rPr sz="26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1460" algn="ctr">
                        <a:lnSpc>
                          <a:spcPts val="2880"/>
                        </a:lnSpc>
                      </a:pPr>
                      <a:r>
                        <a:rPr sz="26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4.0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2880"/>
                        </a:lnSpc>
                      </a:pPr>
                      <a:r>
                        <a:rPr sz="26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92">
                <a:tc>
                  <a:txBody>
                    <a:bodyPr/>
                    <a:lstStyle/>
                    <a:p>
                      <a:pPr marL="394335">
                        <a:lnSpc>
                          <a:spcPts val="2830"/>
                        </a:lnSpc>
                      </a:pPr>
                      <a:r>
                        <a:rPr sz="26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1460" algn="ctr">
                        <a:lnSpc>
                          <a:spcPts val="2830"/>
                        </a:lnSpc>
                      </a:pPr>
                      <a:r>
                        <a:rPr sz="26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5.0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2830"/>
                        </a:lnSpc>
                      </a:pPr>
                      <a:r>
                        <a:rPr sz="26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56435" y="4062474"/>
            <a:ext cx="33762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SJF</a:t>
            </a:r>
            <a:r>
              <a:rPr sz="2600" spc="-7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(non-preemptive)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3972" y="4661916"/>
            <a:ext cx="5267325" cy="619125"/>
          </a:xfrm>
          <a:custGeom>
            <a:avLst/>
            <a:gdLst/>
            <a:ahLst/>
            <a:cxnLst/>
            <a:rect l="l" t="t" r="r" b="b"/>
            <a:pathLst>
              <a:path w="5267325" h="619125">
                <a:moveTo>
                  <a:pt x="5266944" y="618744"/>
                </a:moveTo>
                <a:lnTo>
                  <a:pt x="5266944" y="0"/>
                </a:lnTo>
                <a:lnTo>
                  <a:pt x="0" y="0"/>
                </a:lnTo>
                <a:lnTo>
                  <a:pt x="0" y="618744"/>
                </a:lnTo>
                <a:lnTo>
                  <a:pt x="4572" y="618744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5257800" y="9144"/>
                </a:lnTo>
                <a:lnTo>
                  <a:pt x="5257800" y="4572"/>
                </a:lnTo>
                <a:lnTo>
                  <a:pt x="5262372" y="9144"/>
                </a:lnTo>
                <a:lnTo>
                  <a:pt x="5262372" y="618744"/>
                </a:lnTo>
                <a:lnTo>
                  <a:pt x="5266944" y="618744"/>
                </a:lnTo>
                <a:close/>
              </a:path>
              <a:path w="5267325" h="619125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5267325" h="619125">
                <a:moveTo>
                  <a:pt x="9144" y="60960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609600"/>
                </a:lnTo>
                <a:lnTo>
                  <a:pt x="9144" y="609600"/>
                </a:lnTo>
                <a:close/>
              </a:path>
              <a:path w="5267325" h="619125">
                <a:moveTo>
                  <a:pt x="5262372" y="609600"/>
                </a:moveTo>
                <a:lnTo>
                  <a:pt x="4572" y="609600"/>
                </a:lnTo>
                <a:lnTo>
                  <a:pt x="9144" y="614172"/>
                </a:lnTo>
                <a:lnTo>
                  <a:pt x="9144" y="618744"/>
                </a:lnTo>
                <a:lnTo>
                  <a:pt x="5257800" y="618744"/>
                </a:lnTo>
                <a:lnTo>
                  <a:pt x="5257800" y="614172"/>
                </a:lnTo>
                <a:lnTo>
                  <a:pt x="5262372" y="609600"/>
                </a:lnTo>
                <a:close/>
              </a:path>
              <a:path w="5267325" h="619125">
                <a:moveTo>
                  <a:pt x="9144" y="618744"/>
                </a:moveTo>
                <a:lnTo>
                  <a:pt x="9144" y="614172"/>
                </a:lnTo>
                <a:lnTo>
                  <a:pt x="4572" y="609600"/>
                </a:lnTo>
                <a:lnTo>
                  <a:pt x="4572" y="618744"/>
                </a:lnTo>
                <a:lnTo>
                  <a:pt x="9144" y="618744"/>
                </a:lnTo>
                <a:close/>
              </a:path>
              <a:path w="5267325" h="619125">
                <a:moveTo>
                  <a:pt x="5262372" y="9144"/>
                </a:moveTo>
                <a:lnTo>
                  <a:pt x="5257800" y="4572"/>
                </a:lnTo>
                <a:lnTo>
                  <a:pt x="5257800" y="9144"/>
                </a:lnTo>
                <a:lnTo>
                  <a:pt x="5262372" y="9144"/>
                </a:lnTo>
                <a:close/>
              </a:path>
              <a:path w="5267325" h="619125">
                <a:moveTo>
                  <a:pt x="5262372" y="609600"/>
                </a:moveTo>
                <a:lnTo>
                  <a:pt x="5262372" y="9144"/>
                </a:lnTo>
                <a:lnTo>
                  <a:pt x="5257800" y="9144"/>
                </a:lnTo>
                <a:lnTo>
                  <a:pt x="5257800" y="609600"/>
                </a:lnTo>
                <a:lnTo>
                  <a:pt x="5262372" y="609600"/>
                </a:lnTo>
                <a:close/>
              </a:path>
              <a:path w="5267325" h="619125">
                <a:moveTo>
                  <a:pt x="5262372" y="618744"/>
                </a:moveTo>
                <a:lnTo>
                  <a:pt x="5262372" y="609600"/>
                </a:lnTo>
                <a:lnTo>
                  <a:pt x="5257800" y="614172"/>
                </a:lnTo>
                <a:lnTo>
                  <a:pt x="5257800" y="618744"/>
                </a:lnTo>
                <a:lnTo>
                  <a:pt x="5262372" y="618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69206" y="4771133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1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9405" y="4771133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3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3805" y="4771133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2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23972" y="4666488"/>
            <a:ext cx="5267325" cy="838200"/>
          </a:xfrm>
          <a:custGeom>
            <a:avLst/>
            <a:gdLst/>
            <a:ahLst/>
            <a:cxnLst/>
            <a:rect l="l" t="t" r="r" b="b"/>
            <a:pathLst>
              <a:path w="5267325" h="838200">
                <a:moveTo>
                  <a:pt x="9144" y="609600"/>
                </a:moveTo>
                <a:lnTo>
                  <a:pt x="0" y="609600"/>
                </a:lnTo>
                <a:lnTo>
                  <a:pt x="0" y="838200"/>
                </a:lnTo>
                <a:lnTo>
                  <a:pt x="9144" y="838200"/>
                </a:lnTo>
                <a:lnTo>
                  <a:pt x="9144" y="609600"/>
                </a:lnTo>
                <a:close/>
              </a:path>
              <a:path w="5267325" h="838200">
                <a:moveTo>
                  <a:pt x="694944" y="496824"/>
                </a:moveTo>
                <a:lnTo>
                  <a:pt x="685800" y="496824"/>
                </a:lnTo>
                <a:lnTo>
                  <a:pt x="685800" y="725424"/>
                </a:lnTo>
                <a:lnTo>
                  <a:pt x="694944" y="725424"/>
                </a:lnTo>
                <a:lnTo>
                  <a:pt x="694944" y="496824"/>
                </a:lnTo>
                <a:close/>
              </a:path>
              <a:path w="5267325" h="838200">
                <a:moveTo>
                  <a:pt x="2295144" y="0"/>
                </a:moveTo>
                <a:lnTo>
                  <a:pt x="2286000" y="0"/>
                </a:lnTo>
                <a:lnTo>
                  <a:pt x="2286000" y="609600"/>
                </a:lnTo>
                <a:lnTo>
                  <a:pt x="2286000" y="838200"/>
                </a:lnTo>
                <a:lnTo>
                  <a:pt x="2295144" y="838200"/>
                </a:lnTo>
                <a:lnTo>
                  <a:pt x="2295144" y="609600"/>
                </a:lnTo>
                <a:lnTo>
                  <a:pt x="2295144" y="0"/>
                </a:lnTo>
                <a:close/>
              </a:path>
              <a:path w="5267325" h="838200">
                <a:moveTo>
                  <a:pt x="2752344" y="0"/>
                </a:moveTo>
                <a:lnTo>
                  <a:pt x="2743200" y="0"/>
                </a:lnTo>
                <a:lnTo>
                  <a:pt x="2743200" y="609600"/>
                </a:lnTo>
                <a:lnTo>
                  <a:pt x="2752344" y="609600"/>
                </a:lnTo>
                <a:lnTo>
                  <a:pt x="2752344" y="0"/>
                </a:lnTo>
                <a:close/>
              </a:path>
              <a:path w="5267325" h="838200">
                <a:moveTo>
                  <a:pt x="5266944" y="609600"/>
                </a:moveTo>
                <a:lnTo>
                  <a:pt x="5257800" y="609600"/>
                </a:lnTo>
                <a:lnTo>
                  <a:pt x="5257800" y="838200"/>
                </a:lnTo>
                <a:lnTo>
                  <a:pt x="5266944" y="838200"/>
                </a:lnTo>
                <a:lnTo>
                  <a:pt x="5266944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95302" y="5456933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6805" y="4771133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4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28772" y="4666488"/>
            <a:ext cx="3667125" cy="838200"/>
          </a:xfrm>
          <a:custGeom>
            <a:avLst/>
            <a:gdLst/>
            <a:ahLst/>
            <a:cxnLst/>
            <a:rect l="l" t="t" r="r" b="b"/>
            <a:pathLst>
              <a:path w="3667125" h="838200">
                <a:moveTo>
                  <a:pt x="9144" y="496824"/>
                </a:moveTo>
                <a:lnTo>
                  <a:pt x="0" y="496824"/>
                </a:lnTo>
                <a:lnTo>
                  <a:pt x="0" y="725424"/>
                </a:lnTo>
                <a:lnTo>
                  <a:pt x="9144" y="725424"/>
                </a:lnTo>
                <a:lnTo>
                  <a:pt x="9144" y="496824"/>
                </a:lnTo>
                <a:close/>
              </a:path>
              <a:path w="3667125" h="838200">
                <a:moveTo>
                  <a:pt x="771144" y="496824"/>
                </a:moveTo>
                <a:lnTo>
                  <a:pt x="762000" y="496824"/>
                </a:lnTo>
                <a:lnTo>
                  <a:pt x="762000" y="725424"/>
                </a:lnTo>
                <a:lnTo>
                  <a:pt x="771144" y="725424"/>
                </a:lnTo>
                <a:lnTo>
                  <a:pt x="771144" y="496824"/>
                </a:lnTo>
                <a:close/>
              </a:path>
              <a:path w="3667125" h="838200">
                <a:moveTo>
                  <a:pt x="1152144" y="496824"/>
                </a:moveTo>
                <a:lnTo>
                  <a:pt x="1143000" y="496824"/>
                </a:lnTo>
                <a:lnTo>
                  <a:pt x="1143000" y="725424"/>
                </a:lnTo>
                <a:lnTo>
                  <a:pt x="1152144" y="725424"/>
                </a:lnTo>
                <a:lnTo>
                  <a:pt x="1152144" y="496824"/>
                </a:lnTo>
                <a:close/>
              </a:path>
              <a:path w="3667125" h="838200">
                <a:moveTo>
                  <a:pt x="1456944" y="496824"/>
                </a:moveTo>
                <a:lnTo>
                  <a:pt x="1447800" y="496824"/>
                </a:lnTo>
                <a:lnTo>
                  <a:pt x="1447800" y="725424"/>
                </a:lnTo>
                <a:lnTo>
                  <a:pt x="1456944" y="725424"/>
                </a:lnTo>
                <a:lnTo>
                  <a:pt x="1456944" y="496824"/>
                </a:lnTo>
                <a:close/>
              </a:path>
              <a:path w="3667125" h="838200">
                <a:moveTo>
                  <a:pt x="1761744" y="496824"/>
                </a:moveTo>
                <a:lnTo>
                  <a:pt x="1752600" y="496824"/>
                </a:lnTo>
                <a:lnTo>
                  <a:pt x="1752600" y="725424"/>
                </a:lnTo>
                <a:lnTo>
                  <a:pt x="1761744" y="725424"/>
                </a:lnTo>
                <a:lnTo>
                  <a:pt x="1761744" y="496824"/>
                </a:lnTo>
                <a:close/>
              </a:path>
              <a:path w="3667125" h="838200">
                <a:moveTo>
                  <a:pt x="2447544" y="609600"/>
                </a:moveTo>
                <a:lnTo>
                  <a:pt x="2438400" y="609600"/>
                </a:lnTo>
                <a:lnTo>
                  <a:pt x="2438400" y="838200"/>
                </a:lnTo>
                <a:lnTo>
                  <a:pt x="2447544" y="838200"/>
                </a:lnTo>
                <a:lnTo>
                  <a:pt x="2447544" y="609600"/>
                </a:lnTo>
                <a:close/>
              </a:path>
              <a:path w="3667125" h="838200">
                <a:moveTo>
                  <a:pt x="2828544" y="496824"/>
                </a:moveTo>
                <a:lnTo>
                  <a:pt x="2819400" y="496824"/>
                </a:lnTo>
                <a:lnTo>
                  <a:pt x="2819400" y="725424"/>
                </a:lnTo>
                <a:lnTo>
                  <a:pt x="2828544" y="725424"/>
                </a:lnTo>
                <a:lnTo>
                  <a:pt x="2828544" y="496824"/>
                </a:lnTo>
                <a:close/>
              </a:path>
              <a:path w="3667125" h="838200">
                <a:moveTo>
                  <a:pt x="3133344" y="496824"/>
                </a:moveTo>
                <a:lnTo>
                  <a:pt x="3124200" y="496824"/>
                </a:lnTo>
                <a:lnTo>
                  <a:pt x="3124200" y="725424"/>
                </a:lnTo>
                <a:lnTo>
                  <a:pt x="3133344" y="725424"/>
                </a:lnTo>
                <a:lnTo>
                  <a:pt x="3133344" y="496824"/>
                </a:lnTo>
                <a:close/>
              </a:path>
              <a:path w="3667125" h="838200">
                <a:moveTo>
                  <a:pt x="3438144" y="496824"/>
                </a:moveTo>
                <a:lnTo>
                  <a:pt x="3429000" y="496824"/>
                </a:lnTo>
                <a:lnTo>
                  <a:pt x="3429000" y="725424"/>
                </a:lnTo>
                <a:lnTo>
                  <a:pt x="3438144" y="725424"/>
                </a:lnTo>
                <a:lnTo>
                  <a:pt x="3438144" y="496824"/>
                </a:lnTo>
                <a:close/>
              </a:path>
              <a:path w="3667125" h="838200">
                <a:moveTo>
                  <a:pt x="3666744" y="0"/>
                </a:moveTo>
                <a:lnTo>
                  <a:pt x="3657600" y="0"/>
                </a:lnTo>
                <a:lnTo>
                  <a:pt x="3657600" y="609600"/>
                </a:lnTo>
                <a:lnTo>
                  <a:pt x="3657600" y="838200"/>
                </a:lnTo>
                <a:lnTo>
                  <a:pt x="3666744" y="838200"/>
                </a:lnTo>
                <a:lnTo>
                  <a:pt x="3666744" y="609600"/>
                </a:lnTo>
                <a:lnTo>
                  <a:pt x="3666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6435" y="5301022"/>
            <a:ext cx="6398895" cy="107823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70840" algn="ctr">
              <a:lnSpc>
                <a:spcPct val="100000"/>
              </a:lnSpc>
              <a:spcBef>
                <a:spcPts val="1325"/>
              </a:spcBef>
              <a:tabLst>
                <a:tab pos="2656840" algn="l"/>
                <a:tab pos="3114040" algn="l"/>
                <a:tab pos="4258310" algn="l"/>
              </a:tabLst>
            </a:pPr>
            <a:r>
              <a:rPr sz="1800" dirty="0">
                <a:latin typeface="Arial MT"/>
                <a:cs typeface="Arial MT"/>
              </a:rPr>
              <a:t>0	7	8	</a:t>
            </a:r>
            <a:r>
              <a:rPr sz="1800" spc="-5" dirty="0">
                <a:latin typeface="Arial MT"/>
                <a:cs typeface="Arial MT"/>
              </a:rPr>
              <a:t>12</a:t>
            </a:r>
            <a:endParaRPr sz="18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78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Average</a:t>
            </a:r>
            <a:r>
              <a:rPr sz="2600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waiting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 =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(0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+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6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+</a:t>
            </a:r>
            <a:r>
              <a:rPr sz="26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3 +</a:t>
            </a:r>
            <a:r>
              <a:rPr sz="26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7)/4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=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67372" y="5163312"/>
            <a:ext cx="619125" cy="228600"/>
          </a:xfrm>
          <a:custGeom>
            <a:avLst/>
            <a:gdLst/>
            <a:ahLst/>
            <a:cxnLst/>
            <a:rect l="l" t="t" r="r" b="b"/>
            <a:pathLst>
              <a:path w="619125" h="228600">
                <a:moveTo>
                  <a:pt x="9144" y="0"/>
                </a:moveTo>
                <a:lnTo>
                  <a:pt x="0" y="0"/>
                </a:lnTo>
                <a:lnTo>
                  <a:pt x="0" y="228600"/>
                </a:lnTo>
                <a:lnTo>
                  <a:pt x="9144" y="228600"/>
                </a:lnTo>
                <a:lnTo>
                  <a:pt x="9144" y="0"/>
                </a:lnTo>
                <a:close/>
              </a:path>
              <a:path w="619125" h="228600">
                <a:moveTo>
                  <a:pt x="313944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313944" y="228600"/>
                </a:lnTo>
                <a:lnTo>
                  <a:pt x="313944" y="0"/>
                </a:lnTo>
                <a:close/>
              </a:path>
              <a:path w="619125" h="228600">
                <a:moveTo>
                  <a:pt x="618744" y="0"/>
                </a:moveTo>
                <a:lnTo>
                  <a:pt x="609600" y="0"/>
                </a:lnTo>
                <a:lnTo>
                  <a:pt x="609600" y="228600"/>
                </a:lnTo>
                <a:lnTo>
                  <a:pt x="618744" y="228600"/>
                </a:lnTo>
                <a:lnTo>
                  <a:pt x="618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0855" y="578611"/>
            <a:ext cx="65328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dirty="0"/>
              <a:t>Preemptive</a:t>
            </a:r>
            <a:r>
              <a:rPr spc="-15" dirty="0"/>
              <a:t> </a:t>
            </a:r>
            <a:r>
              <a:rPr dirty="0"/>
              <a:t>SJF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8864" y="2491231"/>
            <a:ext cx="502920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5"/>
              </a:lnSpc>
              <a:spcBef>
                <a:spcPts val="100"/>
              </a:spcBef>
            </a:pP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0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.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960"/>
              </a:lnSpc>
            </a:pP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2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.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965"/>
              </a:lnSpc>
            </a:pP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4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.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3279"/>
              </a:lnSpc>
            </a:pP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5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.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79"/>
              </a:lnSpc>
              <a:spcBef>
                <a:spcPts val="100"/>
              </a:spcBef>
              <a:tabLst>
                <a:tab pos="1383665" algn="l"/>
                <a:tab pos="3670300" algn="l"/>
              </a:tabLst>
            </a:pPr>
            <a:r>
              <a:rPr spc="-5" dirty="0"/>
              <a:t>Process	Arrival</a:t>
            </a:r>
            <a:r>
              <a:rPr spc="20" dirty="0"/>
              <a:t> </a:t>
            </a:r>
            <a:r>
              <a:rPr spc="-5" dirty="0"/>
              <a:t>Time	Burst</a:t>
            </a:r>
            <a:r>
              <a:rPr spc="-65" dirty="0"/>
              <a:t> </a:t>
            </a:r>
            <a:r>
              <a:rPr spc="-5" dirty="0"/>
              <a:t>Time</a:t>
            </a:r>
          </a:p>
          <a:p>
            <a:pPr marR="1537970" algn="r">
              <a:lnSpc>
                <a:spcPts val="2960"/>
              </a:lnSpc>
            </a:pPr>
            <a:r>
              <a:rPr dirty="0"/>
              <a:t>7</a:t>
            </a:r>
          </a:p>
          <a:p>
            <a:pPr marR="1537970" algn="r">
              <a:lnSpc>
                <a:spcPts val="2960"/>
              </a:lnSpc>
            </a:pPr>
            <a:r>
              <a:rPr dirty="0"/>
              <a:t>4</a:t>
            </a:r>
          </a:p>
          <a:p>
            <a:pPr marR="1537970" algn="r">
              <a:lnSpc>
                <a:spcPts val="2965"/>
              </a:lnSpc>
            </a:pPr>
            <a:r>
              <a:rPr dirty="0"/>
              <a:t>1</a:t>
            </a:r>
          </a:p>
          <a:p>
            <a:pPr marR="1537970" algn="r">
              <a:lnSpc>
                <a:spcPts val="3279"/>
              </a:lnSpc>
            </a:pPr>
            <a:r>
              <a:rPr dirty="0"/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6435" y="2491231"/>
            <a:ext cx="3112135" cy="19856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402080" marR="1299210" algn="just">
              <a:lnSpc>
                <a:spcPct val="82200"/>
              </a:lnSpc>
              <a:spcBef>
                <a:spcPts val="740"/>
              </a:spcBef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1 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2 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3 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4</a:t>
            </a: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ts val="295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SJF</a:t>
            </a:r>
            <a:r>
              <a:rPr sz="3000" spc="-8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(preemptive)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6435" y="5874509"/>
            <a:ext cx="7222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Average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waiting</a:t>
            </a:r>
            <a:r>
              <a:rPr sz="3000" spc="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</a:t>
            </a:r>
            <a:r>
              <a:rPr sz="3000" spc="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=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(9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 +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1 +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0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+2)/4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=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3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9716" y="4590288"/>
            <a:ext cx="5573395" cy="914400"/>
          </a:xfrm>
          <a:custGeom>
            <a:avLst/>
            <a:gdLst/>
            <a:ahLst/>
            <a:cxnLst/>
            <a:rect l="l" t="t" r="r" b="b"/>
            <a:pathLst>
              <a:path w="5573395" h="914400">
                <a:moveTo>
                  <a:pt x="5573268" y="9144"/>
                </a:moveTo>
                <a:lnTo>
                  <a:pt x="5562600" y="9144"/>
                </a:lnTo>
                <a:lnTo>
                  <a:pt x="5562600" y="18288"/>
                </a:lnTo>
                <a:lnTo>
                  <a:pt x="5562600" y="609600"/>
                </a:lnTo>
                <a:lnTo>
                  <a:pt x="5556504" y="609600"/>
                </a:lnTo>
                <a:lnTo>
                  <a:pt x="5556504" y="618744"/>
                </a:lnTo>
                <a:lnTo>
                  <a:pt x="2753868" y="618744"/>
                </a:lnTo>
                <a:lnTo>
                  <a:pt x="2753868" y="18288"/>
                </a:lnTo>
                <a:lnTo>
                  <a:pt x="5562600" y="18288"/>
                </a:lnTo>
                <a:lnTo>
                  <a:pt x="5562600" y="9144"/>
                </a:lnTo>
                <a:lnTo>
                  <a:pt x="2743200" y="9144"/>
                </a:lnTo>
                <a:lnTo>
                  <a:pt x="2743200" y="18288"/>
                </a:lnTo>
                <a:lnTo>
                  <a:pt x="2743200" y="618744"/>
                </a:lnTo>
                <a:lnTo>
                  <a:pt x="620268" y="618744"/>
                </a:lnTo>
                <a:lnTo>
                  <a:pt x="620268" y="18288"/>
                </a:lnTo>
                <a:lnTo>
                  <a:pt x="2743200" y="18288"/>
                </a:lnTo>
                <a:lnTo>
                  <a:pt x="2743200" y="9144"/>
                </a:lnTo>
                <a:lnTo>
                  <a:pt x="620268" y="9144"/>
                </a:lnTo>
                <a:lnTo>
                  <a:pt x="620268" y="0"/>
                </a:lnTo>
                <a:lnTo>
                  <a:pt x="609600" y="0"/>
                </a:lnTo>
                <a:lnTo>
                  <a:pt x="609600" y="9144"/>
                </a:lnTo>
                <a:lnTo>
                  <a:pt x="609600" y="18288"/>
                </a:lnTo>
                <a:lnTo>
                  <a:pt x="609600" y="618744"/>
                </a:lnTo>
                <a:lnTo>
                  <a:pt x="10668" y="618744"/>
                </a:lnTo>
                <a:lnTo>
                  <a:pt x="10668" y="18288"/>
                </a:lnTo>
                <a:lnTo>
                  <a:pt x="609600" y="18288"/>
                </a:lnTo>
                <a:lnTo>
                  <a:pt x="609600" y="9144"/>
                </a:lnTo>
                <a:lnTo>
                  <a:pt x="0" y="9144"/>
                </a:lnTo>
                <a:lnTo>
                  <a:pt x="0" y="623316"/>
                </a:lnTo>
                <a:lnTo>
                  <a:pt x="0" y="627888"/>
                </a:lnTo>
                <a:lnTo>
                  <a:pt x="0" y="851916"/>
                </a:lnTo>
                <a:lnTo>
                  <a:pt x="10668" y="851916"/>
                </a:lnTo>
                <a:lnTo>
                  <a:pt x="10668" y="627888"/>
                </a:lnTo>
                <a:lnTo>
                  <a:pt x="609600" y="627888"/>
                </a:lnTo>
                <a:lnTo>
                  <a:pt x="609600" y="914400"/>
                </a:lnTo>
                <a:lnTo>
                  <a:pt x="620268" y="914400"/>
                </a:lnTo>
                <a:lnTo>
                  <a:pt x="620268" y="627888"/>
                </a:lnTo>
                <a:lnTo>
                  <a:pt x="2286000" y="627888"/>
                </a:lnTo>
                <a:lnTo>
                  <a:pt x="2286000" y="851916"/>
                </a:lnTo>
                <a:lnTo>
                  <a:pt x="2296668" y="851916"/>
                </a:lnTo>
                <a:lnTo>
                  <a:pt x="2296668" y="627888"/>
                </a:lnTo>
                <a:lnTo>
                  <a:pt x="5556504" y="627888"/>
                </a:lnTo>
                <a:lnTo>
                  <a:pt x="5556504" y="838200"/>
                </a:lnTo>
                <a:lnTo>
                  <a:pt x="5565648" y="838200"/>
                </a:lnTo>
                <a:lnTo>
                  <a:pt x="5565648" y="627888"/>
                </a:lnTo>
                <a:lnTo>
                  <a:pt x="5567172" y="627888"/>
                </a:lnTo>
                <a:lnTo>
                  <a:pt x="5573268" y="627888"/>
                </a:lnTo>
                <a:lnTo>
                  <a:pt x="5573268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33675" y="539444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9549" y="4694933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4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04516" y="4604004"/>
            <a:ext cx="3668395" cy="838200"/>
          </a:xfrm>
          <a:custGeom>
            <a:avLst/>
            <a:gdLst/>
            <a:ahLst/>
            <a:cxnLst/>
            <a:rect l="l" t="t" r="r" b="b"/>
            <a:pathLst>
              <a:path w="3668395" h="838200">
                <a:moveTo>
                  <a:pt x="10668" y="496824"/>
                </a:moveTo>
                <a:lnTo>
                  <a:pt x="0" y="496824"/>
                </a:lnTo>
                <a:lnTo>
                  <a:pt x="0" y="725424"/>
                </a:lnTo>
                <a:lnTo>
                  <a:pt x="10668" y="725424"/>
                </a:lnTo>
                <a:lnTo>
                  <a:pt x="10668" y="496824"/>
                </a:lnTo>
                <a:close/>
              </a:path>
              <a:path w="3668395" h="838200">
                <a:moveTo>
                  <a:pt x="772668" y="496824"/>
                </a:moveTo>
                <a:lnTo>
                  <a:pt x="762000" y="496824"/>
                </a:lnTo>
                <a:lnTo>
                  <a:pt x="762000" y="725424"/>
                </a:lnTo>
                <a:lnTo>
                  <a:pt x="772668" y="725424"/>
                </a:lnTo>
                <a:lnTo>
                  <a:pt x="772668" y="496824"/>
                </a:lnTo>
                <a:close/>
              </a:path>
              <a:path w="3668395" h="838200">
                <a:moveTo>
                  <a:pt x="2449068" y="609600"/>
                </a:moveTo>
                <a:lnTo>
                  <a:pt x="2438400" y="609600"/>
                </a:lnTo>
                <a:lnTo>
                  <a:pt x="2438400" y="838200"/>
                </a:lnTo>
                <a:lnTo>
                  <a:pt x="2449068" y="838200"/>
                </a:lnTo>
                <a:lnTo>
                  <a:pt x="2449068" y="609600"/>
                </a:lnTo>
                <a:close/>
              </a:path>
              <a:path w="3668395" h="838200">
                <a:moveTo>
                  <a:pt x="2830068" y="496824"/>
                </a:moveTo>
                <a:lnTo>
                  <a:pt x="2819400" y="496824"/>
                </a:lnTo>
                <a:lnTo>
                  <a:pt x="2819400" y="725424"/>
                </a:lnTo>
                <a:lnTo>
                  <a:pt x="2830068" y="725424"/>
                </a:lnTo>
                <a:lnTo>
                  <a:pt x="2830068" y="496824"/>
                </a:lnTo>
                <a:close/>
              </a:path>
              <a:path w="3668395" h="838200">
                <a:moveTo>
                  <a:pt x="3134868" y="496824"/>
                </a:moveTo>
                <a:lnTo>
                  <a:pt x="3124200" y="496824"/>
                </a:lnTo>
                <a:lnTo>
                  <a:pt x="3124200" y="725424"/>
                </a:lnTo>
                <a:lnTo>
                  <a:pt x="3134868" y="725424"/>
                </a:lnTo>
                <a:lnTo>
                  <a:pt x="3134868" y="496824"/>
                </a:lnTo>
                <a:close/>
              </a:path>
              <a:path w="3668395" h="838200">
                <a:moveTo>
                  <a:pt x="3439668" y="496824"/>
                </a:moveTo>
                <a:lnTo>
                  <a:pt x="3429000" y="496824"/>
                </a:lnTo>
                <a:lnTo>
                  <a:pt x="3429000" y="725424"/>
                </a:lnTo>
                <a:lnTo>
                  <a:pt x="3439668" y="725424"/>
                </a:lnTo>
                <a:lnTo>
                  <a:pt x="3439668" y="496824"/>
                </a:lnTo>
                <a:close/>
              </a:path>
              <a:path w="3668395" h="838200">
                <a:moveTo>
                  <a:pt x="3668268" y="0"/>
                </a:moveTo>
                <a:lnTo>
                  <a:pt x="3657600" y="0"/>
                </a:lnTo>
                <a:lnTo>
                  <a:pt x="3657600" y="609600"/>
                </a:lnTo>
                <a:lnTo>
                  <a:pt x="3657600" y="838200"/>
                </a:lnTo>
                <a:lnTo>
                  <a:pt x="3668268" y="838200"/>
                </a:lnTo>
                <a:lnTo>
                  <a:pt x="3668268" y="609600"/>
                </a:lnTo>
                <a:lnTo>
                  <a:pt x="3668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43274" y="5456933"/>
            <a:ext cx="2286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  <a:tab pos="1307465" algn="l"/>
                <a:tab pos="2145665" algn="l"/>
              </a:tabLst>
            </a:pPr>
            <a:r>
              <a:rPr sz="1800" dirty="0">
                <a:latin typeface="Arial MT"/>
                <a:cs typeface="Arial MT"/>
              </a:rPr>
              <a:t>2	4	5	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71316" y="4590288"/>
            <a:ext cx="3592195" cy="914400"/>
          </a:xfrm>
          <a:custGeom>
            <a:avLst/>
            <a:gdLst/>
            <a:ahLst/>
            <a:cxnLst/>
            <a:rect l="l" t="t" r="r" b="b"/>
            <a:pathLst>
              <a:path w="3592195" h="914400">
                <a:moveTo>
                  <a:pt x="10668" y="0"/>
                </a:moveTo>
                <a:lnTo>
                  <a:pt x="0" y="0"/>
                </a:lnTo>
                <a:lnTo>
                  <a:pt x="0" y="914400"/>
                </a:lnTo>
                <a:lnTo>
                  <a:pt x="10668" y="914400"/>
                </a:lnTo>
                <a:lnTo>
                  <a:pt x="10668" y="0"/>
                </a:lnTo>
                <a:close/>
              </a:path>
              <a:path w="3592195" h="914400">
                <a:moveTo>
                  <a:pt x="544068" y="0"/>
                </a:moveTo>
                <a:lnTo>
                  <a:pt x="533400" y="0"/>
                </a:lnTo>
                <a:lnTo>
                  <a:pt x="533400" y="914400"/>
                </a:lnTo>
                <a:lnTo>
                  <a:pt x="544068" y="914400"/>
                </a:lnTo>
                <a:lnTo>
                  <a:pt x="544068" y="0"/>
                </a:lnTo>
                <a:close/>
              </a:path>
              <a:path w="3592195" h="914400">
                <a:moveTo>
                  <a:pt x="2982468" y="510540"/>
                </a:moveTo>
                <a:lnTo>
                  <a:pt x="2971800" y="510540"/>
                </a:lnTo>
                <a:lnTo>
                  <a:pt x="2971800" y="739140"/>
                </a:lnTo>
                <a:lnTo>
                  <a:pt x="2982468" y="739140"/>
                </a:lnTo>
                <a:lnTo>
                  <a:pt x="2982468" y="510540"/>
                </a:lnTo>
                <a:close/>
              </a:path>
              <a:path w="3592195" h="914400">
                <a:moveTo>
                  <a:pt x="3287268" y="510540"/>
                </a:moveTo>
                <a:lnTo>
                  <a:pt x="3276600" y="510540"/>
                </a:lnTo>
                <a:lnTo>
                  <a:pt x="3276600" y="739140"/>
                </a:lnTo>
                <a:lnTo>
                  <a:pt x="3287268" y="739140"/>
                </a:lnTo>
                <a:lnTo>
                  <a:pt x="3287268" y="510540"/>
                </a:lnTo>
                <a:close/>
              </a:path>
              <a:path w="3592195" h="914400">
                <a:moveTo>
                  <a:pt x="3592068" y="510540"/>
                </a:moveTo>
                <a:lnTo>
                  <a:pt x="3581400" y="510540"/>
                </a:lnTo>
                <a:lnTo>
                  <a:pt x="3581400" y="739140"/>
                </a:lnTo>
                <a:lnTo>
                  <a:pt x="3592068" y="739140"/>
                </a:lnTo>
                <a:lnTo>
                  <a:pt x="3592068" y="510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97250" y="4694933"/>
            <a:ext cx="2345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1370965" algn="l"/>
                <a:tab pos="2056764" algn="l"/>
              </a:tabLst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1	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2	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3	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2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1149" y="4694933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1</a:t>
            </a:r>
            <a:endParaRPr sz="1800" baseline="-20833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57516" y="5100827"/>
            <a:ext cx="10795" cy="228600"/>
          </a:xfrm>
          <a:custGeom>
            <a:avLst/>
            <a:gdLst/>
            <a:ahLst/>
            <a:cxnLst/>
            <a:rect l="l" t="t" r="r" b="b"/>
            <a:pathLst>
              <a:path w="10795" h="228600">
                <a:moveTo>
                  <a:pt x="10667" y="228599"/>
                </a:moveTo>
                <a:lnTo>
                  <a:pt x="10667" y="0"/>
                </a:lnTo>
                <a:lnTo>
                  <a:pt x="0" y="0"/>
                </a:lnTo>
                <a:lnTo>
                  <a:pt x="0" y="228599"/>
                </a:lnTo>
                <a:lnTo>
                  <a:pt x="10667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38161" y="5380733"/>
            <a:ext cx="1862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5755" algn="l"/>
              </a:tabLst>
            </a:pPr>
            <a:r>
              <a:rPr sz="1800" b="1" dirty="0">
                <a:latin typeface="Arial"/>
                <a:cs typeface="Arial"/>
              </a:rPr>
              <a:t>1	</a:t>
            </a:r>
            <a:r>
              <a:rPr sz="1800" spc="-10" dirty="0">
                <a:latin typeface="Arial MT"/>
                <a:cs typeface="Arial MT"/>
              </a:rPr>
              <a:t>1</a:t>
            </a:r>
            <a:r>
              <a:rPr sz="180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702" y="590803"/>
            <a:ext cx="4392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Priority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053843"/>
            <a:ext cx="8074025" cy="43992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265" marR="6350" indent="-457200">
              <a:lnSpc>
                <a:spcPts val="2590"/>
              </a:lnSpc>
              <a:spcBef>
                <a:spcPts val="72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  <a:tab pos="1757680" algn="l"/>
                <a:tab pos="3043555" algn="l"/>
                <a:tab pos="4465955" algn="l"/>
                <a:tab pos="4932045" algn="l"/>
                <a:tab pos="6581140" algn="l"/>
                <a:tab pos="7432040" algn="l"/>
              </a:tabLst>
            </a:pP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r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io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r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i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y	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n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u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m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b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er	(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i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n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g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er)	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s	as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s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c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i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ed	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w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it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h	ea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c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h  process</a:t>
            </a:r>
            <a:endParaRPr sz="27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80000"/>
              </a:lnSpc>
              <a:spcBef>
                <a:spcPts val="83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  <a:tab pos="1134110" algn="l"/>
                <a:tab pos="1932305" algn="l"/>
                <a:tab pos="2293620" algn="l"/>
                <a:tab pos="3663950" algn="l"/>
                <a:tab pos="4063365" algn="l"/>
                <a:tab pos="4615180" algn="l"/>
                <a:tab pos="5776595" algn="l"/>
                <a:tab pos="6518909" algn="l"/>
                <a:tab pos="7069455" algn="l"/>
              </a:tabLst>
            </a:pP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h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	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CP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U	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s	a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llo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c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ed	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o	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th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	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r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o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cess	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w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it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h	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h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	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hi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g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h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s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  priority</a:t>
            </a:r>
            <a:r>
              <a:rPr sz="27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(smallest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integer</a:t>
            </a:r>
            <a:r>
              <a:rPr sz="27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≡</a:t>
            </a:r>
            <a:r>
              <a:rPr sz="27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highest</a:t>
            </a:r>
            <a:r>
              <a:rPr sz="27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priority).</a:t>
            </a:r>
            <a:endParaRPr sz="27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Preemptive</a:t>
            </a:r>
            <a:endParaRPr sz="2400" dirty="0">
              <a:latin typeface="Times New Roman"/>
              <a:cs typeface="Times New Roman"/>
            </a:endParaRPr>
          </a:p>
          <a:p>
            <a:pPr marL="926465" lvl="1" indent="-457834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Non-preemptive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80000"/>
              </a:lnSpc>
              <a:spcBef>
                <a:spcPts val="795"/>
              </a:spcBef>
              <a:buFont typeface="Arial MT"/>
              <a:buChar char="•"/>
              <a:tabLst>
                <a:tab pos="554990" algn="l"/>
                <a:tab pos="555625" algn="l"/>
                <a:tab pos="1266190" algn="l"/>
                <a:tab pos="1692910" algn="l"/>
                <a:tab pos="2042160" algn="l"/>
                <a:tab pos="3270885" algn="l"/>
                <a:tab pos="4953635" algn="l"/>
                <a:tab pos="5988050" algn="l"/>
                <a:tab pos="7216775" algn="l"/>
                <a:tab pos="7643495" algn="l"/>
              </a:tabLst>
            </a:pPr>
            <a:r>
              <a:rPr dirty="0"/>
              <a:t>	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S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JF	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s	a	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r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io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r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y	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s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c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h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d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u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l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i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n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g	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w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h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ere	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r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io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r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i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y	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i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s	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th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e  predicted</a:t>
            </a:r>
            <a:r>
              <a:rPr sz="27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next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CPU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burst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time.</a:t>
            </a:r>
            <a:endParaRPr sz="2700" dirty="0">
              <a:latin typeface="Times New Roman"/>
              <a:cs typeface="Times New Roman"/>
            </a:endParaRPr>
          </a:p>
          <a:p>
            <a:pPr marL="926465" marR="5715" lvl="1" indent="-457200">
              <a:lnSpc>
                <a:spcPct val="80000"/>
              </a:lnSpc>
              <a:spcBef>
                <a:spcPts val="70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Problem</a:t>
            </a:r>
            <a:r>
              <a:rPr sz="2400" spc="1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≡</a:t>
            </a:r>
            <a:r>
              <a:rPr sz="2400" spc="1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Starvation</a:t>
            </a:r>
            <a:r>
              <a:rPr sz="2400" spc="1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–</a:t>
            </a:r>
            <a:r>
              <a:rPr sz="2400" spc="1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low</a:t>
            </a:r>
            <a:r>
              <a:rPr sz="2400" spc="1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priority</a:t>
            </a:r>
            <a:r>
              <a:rPr sz="2400" spc="1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processes</a:t>
            </a:r>
            <a:r>
              <a:rPr sz="2400" spc="16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may</a:t>
            </a:r>
            <a:r>
              <a:rPr sz="2400" spc="18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never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execute.</a:t>
            </a:r>
            <a:endParaRPr sz="2400" dirty="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ct val="8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  <a:tab pos="2155190" algn="l"/>
                <a:tab pos="2520950" algn="l"/>
                <a:tab pos="3477895" algn="l"/>
                <a:tab pos="3827145" algn="l"/>
                <a:tab pos="4276725" algn="l"/>
                <a:tab pos="5010785" algn="l"/>
                <a:tab pos="6495415" algn="l"/>
                <a:tab pos="7689215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u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on	≡	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sz="2400" spc="5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ng	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–	as	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e	progresses	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cr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ase	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e  priority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of the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process.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090" y="590803"/>
            <a:ext cx="42811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latin typeface="Times New Roman"/>
                <a:cs typeface="Times New Roman"/>
              </a:rPr>
              <a:t>Round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Robin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(RR)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176073"/>
            <a:ext cx="8074659" cy="435038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469265" marR="5080" indent="-457200" algn="just">
              <a:lnSpc>
                <a:spcPct val="78300"/>
              </a:lnSpc>
              <a:spcBef>
                <a:spcPts val="844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Each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 process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gets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small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 unit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27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CPU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622422"/>
                </a:solidFill>
                <a:latin typeface="Times New Roman"/>
                <a:cs typeface="Times New Roman"/>
              </a:rPr>
              <a:t>(</a:t>
            </a:r>
            <a:r>
              <a:rPr sz="2850" i="1" spc="-25" dirty="0">
                <a:solidFill>
                  <a:srgbClr val="622422"/>
                </a:solidFill>
                <a:latin typeface="Times New Roman"/>
                <a:cs typeface="Times New Roman"/>
              </a:rPr>
              <a:t>time </a:t>
            </a:r>
            <a:r>
              <a:rPr sz="2850" i="1" spc="-7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50" i="1" spc="-65" dirty="0">
                <a:solidFill>
                  <a:srgbClr val="622422"/>
                </a:solidFill>
                <a:latin typeface="Times New Roman"/>
                <a:cs typeface="Times New Roman"/>
              </a:rPr>
              <a:t>quantum</a:t>
            </a:r>
            <a:r>
              <a:rPr sz="2700" spc="-65" dirty="0">
                <a:solidFill>
                  <a:srgbClr val="622422"/>
                </a:solidFill>
                <a:latin typeface="Times New Roman"/>
                <a:cs typeface="Times New Roman"/>
              </a:rPr>
              <a:t>),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usually 10-100 milliseconds. After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this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 has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elapsed,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the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 is preempted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and added to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the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 end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ready queue.</a:t>
            </a:r>
            <a:endParaRPr sz="2700" dirty="0">
              <a:latin typeface="Times New Roman"/>
              <a:cs typeface="Times New Roman"/>
            </a:endParaRPr>
          </a:p>
          <a:p>
            <a:pPr marL="469265" marR="5715" indent="-457200" algn="just">
              <a:lnSpc>
                <a:spcPct val="75800"/>
              </a:lnSpc>
              <a:spcBef>
                <a:spcPts val="835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If there are </a:t>
            </a:r>
            <a:r>
              <a:rPr sz="2850" i="1" spc="-75" dirty="0">
                <a:solidFill>
                  <a:srgbClr val="622422"/>
                </a:solidFill>
                <a:latin typeface="Times New Roman"/>
                <a:cs typeface="Times New Roman"/>
              </a:rPr>
              <a:t>n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processes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in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the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ready queue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and the time </a:t>
            </a:r>
            <a:r>
              <a:rPr sz="2700" spc="-6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quantum is </a:t>
            </a:r>
            <a:r>
              <a:rPr sz="2850" i="1" spc="-35" dirty="0">
                <a:solidFill>
                  <a:srgbClr val="622422"/>
                </a:solidFill>
                <a:latin typeface="Times New Roman"/>
                <a:cs typeface="Times New Roman"/>
              </a:rPr>
              <a:t>q</a:t>
            </a:r>
            <a:r>
              <a:rPr sz="2700" spc="-35" dirty="0">
                <a:solidFill>
                  <a:srgbClr val="622422"/>
                </a:solidFill>
                <a:latin typeface="Times New Roman"/>
                <a:cs typeface="Times New Roman"/>
              </a:rPr>
              <a:t>,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then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each process gets </a:t>
            </a:r>
            <a:r>
              <a:rPr sz="2700" spc="-30" dirty="0">
                <a:solidFill>
                  <a:srgbClr val="622422"/>
                </a:solidFill>
                <a:latin typeface="Times New Roman"/>
                <a:cs typeface="Times New Roman"/>
              </a:rPr>
              <a:t>1/</a:t>
            </a:r>
            <a:r>
              <a:rPr sz="2850" i="1" spc="-30" dirty="0">
                <a:solidFill>
                  <a:srgbClr val="622422"/>
                </a:solidFill>
                <a:latin typeface="Times New Roman"/>
                <a:cs typeface="Times New Roman"/>
              </a:rPr>
              <a:t>n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of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the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CPU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in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chunks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of at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most </a:t>
            </a:r>
            <a:r>
              <a:rPr sz="2850" i="1" spc="-75" dirty="0">
                <a:solidFill>
                  <a:srgbClr val="622422"/>
                </a:solidFill>
                <a:latin typeface="Times New Roman"/>
                <a:cs typeface="Times New Roman"/>
              </a:rPr>
              <a:t>q 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time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units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at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once. 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No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27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waits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more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than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622422"/>
                </a:solidFill>
                <a:latin typeface="Times New Roman"/>
                <a:cs typeface="Times New Roman"/>
              </a:rPr>
              <a:t>(</a:t>
            </a:r>
            <a:r>
              <a:rPr sz="2850" i="1" spc="-25" dirty="0">
                <a:solidFill>
                  <a:srgbClr val="622422"/>
                </a:solidFill>
                <a:latin typeface="Times New Roman"/>
                <a:cs typeface="Times New Roman"/>
              </a:rPr>
              <a:t>n</a:t>
            </a:r>
            <a:r>
              <a:rPr sz="2700" spc="-25" dirty="0">
                <a:solidFill>
                  <a:srgbClr val="622422"/>
                </a:solidFill>
                <a:latin typeface="Times New Roman"/>
                <a:cs typeface="Times New Roman"/>
              </a:rPr>
              <a:t>-1)</a:t>
            </a:r>
            <a:r>
              <a:rPr sz="2850" i="1" spc="-25" dirty="0">
                <a:solidFill>
                  <a:srgbClr val="622422"/>
                </a:solidFill>
                <a:latin typeface="Times New Roman"/>
                <a:cs typeface="Times New Roman"/>
              </a:rPr>
              <a:t>q</a:t>
            </a:r>
            <a:r>
              <a:rPr sz="2850" i="1" spc="-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units.</a:t>
            </a:r>
            <a:endParaRPr sz="2700" dirty="0">
              <a:latin typeface="Times New Roman"/>
              <a:cs typeface="Times New Roman"/>
            </a:endParaRPr>
          </a:p>
          <a:p>
            <a:pPr marL="554990" indent="-542925" algn="just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Font typeface="Arial MT"/>
              <a:buChar char="•"/>
              <a:tabLst>
                <a:tab pos="555625" algn="l"/>
              </a:tabLst>
            </a:pP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Performance</a:t>
            </a:r>
            <a:endParaRPr sz="27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0"/>
              </a:spcBef>
              <a:buClr>
                <a:srgbClr val="000000"/>
              </a:buClr>
              <a:buSzPct val="96000"/>
              <a:buFont typeface="Arial MT"/>
              <a:buChar char="•"/>
              <a:tabLst>
                <a:tab pos="926465" algn="l"/>
                <a:tab pos="927100" algn="l"/>
                <a:tab pos="1915795" algn="l"/>
              </a:tabLst>
            </a:pPr>
            <a:r>
              <a:rPr sz="2500" i="1" spc="-50" dirty="0">
                <a:solidFill>
                  <a:srgbClr val="585858"/>
                </a:solidFill>
                <a:latin typeface="Times New Roman"/>
                <a:cs typeface="Times New Roman"/>
              </a:rPr>
              <a:t>q</a:t>
            </a:r>
            <a:r>
              <a:rPr sz="2500" i="1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large	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FIFO</a:t>
            </a:r>
            <a:endParaRPr sz="2400" dirty="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ct val="79400"/>
              </a:lnSpc>
              <a:spcBef>
                <a:spcPts val="620"/>
              </a:spcBef>
              <a:buClr>
                <a:srgbClr val="000000"/>
              </a:buClr>
              <a:buSzPct val="96000"/>
              <a:buFont typeface="Arial MT"/>
              <a:buChar char="•"/>
              <a:tabLst>
                <a:tab pos="926465" algn="l"/>
                <a:tab pos="927100" algn="l"/>
                <a:tab pos="2086610" algn="l"/>
              </a:tabLst>
            </a:pPr>
            <a:r>
              <a:rPr sz="2500" i="1" spc="-50" dirty="0">
                <a:solidFill>
                  <a:srgbClr val="585858"/>
                </a:solidFill>
                <a:latin typeface="Times New Roman"/>
                <a:cs typeface="Times New Roman"/>
              </a:rPr>
              <a:t>q</a:t>
            </a:r>
            <a:r>
              <a:rPr sz="2500" i="1" spc="2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small	</a:t>
            </a:r>
            <a:r>
              <a:rPr sz="2500" i="1" spc="-50" dirty="0">
                <a:solidFill>
                  <a:srgbClr val="585858"/>
                </a:solidFill>
                <a:latin typeface="Times New Roman"/>
                <a:cs typeface="Times New Roman"/>
              </a:rPr>
              <a:t>q</a:t>
            </a:r>
            <a:r>
              <a:rPr sz="2500" i="1" spc="27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must</a:t>
            </a:r>
            <a:r>
              <a:rPr sz="2400" spc="3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sz="2400" spc="3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large</a:t>
            </a:r>
            <a:r>
              <a:rPr sz="2400" spc="3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sz="2400" spc="3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respect</a:t>
            </a:r>
            <a:r>
              <a:rPr sz="2400" spc="3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2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context</a:t>
            </a:r>
            <a:r>
              <a:rPr sz="2400" spc="30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switch,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otherwise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overhead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too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high.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916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RR,</a:t>
            </a:r>
            <a:r>
              <a:rPr spc="-30" dirty="0"/>
              <a:t> </a:t>
            </a:r>
            <a:r>
              <a:rPr spc="-5" dirty="0"/>
              <a:t>Time</a:t>
            </a:r>
            <a:r>
              <a:rPr spc="-10" dirty="0"/>
              <a:t> </a:t>
            </a:r>
            <a:r>
              <a:rPr dirty="0"/>
              <a:t>Quantum</a:t>
            </a:r>
          </a:p>
          <a:p>
            <a:pPr marL="900430" algn="ctr">
              <a:lnSpc>
                <a:spcPct val="100000"/>
              </a:lnSpc>
              <a:spcBef>
                <a:spcPts val="40"/>
              </a:spcBef>
            </a:pPr>
            <a:r>
              <a:rPr dirty="0"/>
              <a:t>=</a:t>
            </a:r>
            <a:r>
              <a:rPr spc="-50" dirty="0"/>
              <a:t> </a:t>
            </a:r>
            <a:r>
              <a:rPr dirty="0"/>
              <a:t>20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66184" y="2371623"/>
          <a:ext cx="2135505" cy="1699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423">
                <a:tc>
                  <a:txBody>
                    <a:bodyPr/>
                    <a:lstStyle/>
                    <a:p>
                      <a:pPr marR="27940" algn="ctr">
                        <a:lnSpc>
                          <a:spcPts val="2185"/>
                        </a:lnSpc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Process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ts val="2185"/>
                        </a:lnSpc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Burst</a:t>
                      </a:r>
                      <a:r>
                        <a:rPr sz="2000" spc="-65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1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53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85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947">
                <a:tc>
                  <a:txBody>
                    <a:bodyPr/>
                    <a:lstStyle/>
                    <a:p>
                      <a:pPr marR="29209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68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897">
                <a:tc>
                  <a:txBody>
                    <a:bodyPr/>
                    <a:lstStyle/>
                    <a:p>
                      <a:pPr marR="29209" algn="ctr">
                        <a:lnSpc>
                          <a:spcPts val="2335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P4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ts val="2335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solidFill>
                            <a:srgbClr val="622422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56435" y="4059426"/>
            <a:ext cx="33324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Gantt chart</a:t>
            </a:r>
            <a:r>
              <a:rPr sz="30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is: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6435" y="5943089"/>
            <a:ext cx="6510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22422"/>
                </a:solidFill>
                <a:latin typeface="Times New Roman"/>
                <a:cs typeface="Times New Roman"/>
              </a:rPr>
              <a:t>*Note:</a:t>
            </a:r>
            <a:r>
              <a:rPr sz="20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22422"/>
                </a:solidFill>
                <a:latin typeface="Times New Roman"/>
                <a:cs typeface="Times New Roman"/>
              </a:rPr>
              <a:t>higher</a:t>
            </a:r>
            <a:r>
              <a:rPr sz="20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22422"/>
                </a:solidFill>
                <a:latin typeface="Times New Roman"/>
                <a:cs typeface="Times New Roman"/>
              </a:rPr>
              <a:t>average</a:t>
            </a:r>
            <a:r>
              <a:rPr sz="20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22422"/>
                </a:solidFill>
                <a:latin typeface="Times New Roman"/>
                <a:cs typeface="Times New Roman"/>
              </a:rPr>
              <a:t>turnaround</a:t>
            </a:r>
            <a:r>
              <a:rPr sz="20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22422"/>
                </a:solidFill>
                <a:latin typeface="Times New Roman"/>
                <a:cs typeface="Times New Roman"/>
              </a:rPr>
              <a:t>than</a:t>
            </a:r>
            <a:r>
              <a:rPr sz="20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22422"/>
                </a:solidFill>
                <a:latin typeface="Times New Roman"/>
                <a:cs typeface="Times New Roman"/>
              </a:rPr>
              <a:t>SJF,</a:t>
            </a:r>
            <a:r>
              <a:rPr sz="20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622422"/>
                </a:solidFill>
                <a:latin typeface="Times New Roman"/>
                <a:cs typeface="Times New Roman"/>
              </a:rPr>
              <a:t>but</a:t>
            </a:r>
            <a:r>
              <a:rPr sz="20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22422"/>
                </a:solidFill>
                <a:latin typeface="Times New Roman"/>
                <a:cs typeface="Times New Roman"/>
              </a:rPr>
              <a:t>better</a:t>
            </a:r>
            <a:r>
              <a:rPr sz="20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22422"/>
                </a:solidFill>
                <a:latin typeface="Times New Roman"/>
                <a:cs typeface="Times New Roman"/>
              </a:rPr>
              <a:t>response.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7900" y="4710684"/>
            <a:ext cx="5648325" cy="619125"/>
          </a:xfrm>
          <a:custGeom>
            <a:avLst/>
            <a:gdLst/>
            <a:ahLst/>
            <a:cxnLst/>
            <a:rect l="l" t="t" r="r" b="b"/>
            <a:pathLst>
              <a:path w="5648325" h="619125">
                <a:moveTo>
                  <a:pt x="5647944" y="0"/>
                </a:moveTo>
                <a:lnTo>
                  <a:pt x="5638800" y="0"/>
                </a:lnTo>
                <a:lnTo>
                  <a:pt x="5638800" y="9144"/>
                </a:lnTo>
                <a:lnTo>
                  <a:pt x="5638800" y="609600"/>
                </a:lnTo>
                <a:lnTo>
                  <a:pt x="5084064" y="609600"/>
                </a:lnTo>
                <a:lnTo>
                  <a:pt x="5084064" y="9144"/>
                </a:lnTo>
                <a:lnTo>
                  <a:pt x="5638800" y="9144"/>
                </a:lnTo>
                <a:lnTo>
                  <a:pt x="5638800" y="0"/>
                </a:lnTo>
                <a:lnTo>
                  <a:pt x="5084064" y="0"/>
                </a:lnTo>
                <a:lnTo>
                  <a:pt x="5074920" y="0"/>
                </a:lnTo>
                <a:lnTo>
                  <a:pt x="5074920" y="9144"/>
                </a:lnTo>
                <a:lnTo>
                  <a:pt x="5074920" y="609600"/>
                </a:lnTo>
                <a:lnTo>
                  <a:pt x="4520184" y="609600"/>
                </a:lnTo>
                <a:lnTo>
                  <a:pt x="4520184" y="9144"/>
                </a:lnTo>
                <a:lnTo>
                  <a:pt x="5074920" y="9144"/>
                </a:lnTo>
                <a:lnTo>
                  <a:pt x="5074920" y="0"/>
                </a:lnTo>
                <a:lnTo>
                  <a:pt x="4520184" y="0"/>
                </a:lnTo>
                <a:lnTo>
                  <a:pt x="4511040" y="0"/>
                </a:lnTo>
                <a:lnTo>
                  <a:pt x="4511040" y="9144"/>
                </a:lnTo>
                <a:lnTo>
                  <a:pt x="4511040" y="609600"/>
                </a:lnTo>
                <a:lnTo>
                  <a:pt x="3956304" y="609600"/>
                </a:lnTo>
                <a:lnTo>
                  <a:pt x="3956304" y="9144"/>
                </a:lnTo>
                <a:lnTo>
                  <a:pt x="4511040" y="9144"/>
                </a:lnTo>
                <a:lnTo>
                  <a:pt x="4511040" y="0"/>
                </a:lnTo>
                <a:lnTo>
                  <a:pt x="3956304" y="0"/>
                </a:lnTo>
                <a:lnTo>
                  <a:pt x="3947160" y="0"/>
                </a:lnTo>
                <a:lnTo>
                  <a:pt x="3947160" y="9144"/>
                </a:lnTo>
                <a:lnTo>
                  <a:pt x="3947160" y="609600"/>
                </a:lnTo>
                <a:lnTo>
                  <a:pt x="3392424" y="609600"/>
                </a:lnTo>
                <a:lnTo>
                  <a:pt x="3392424" y="9144"/>
                </a:lnTo>
                <a:lnTo>
                  <a:pt x="3947160" y="9144"/>
                </a:lnTo>
                <a:lnTo>
                  <a:pt x="3947160" y="0"/>
                </a:lnTo>
                <a:lnTo>
                  <a:pt x="3392424" y="0"/>
                </a:lnTo>
                <a:lnTo>
                  <a:pt x="3383280" y="0"/>
                </a:lnTo>
                <a:lnTo>
                  <a:pt x="3383280" y="9144"/>
                </a:lnTo>
                <a:lnTo>
                  <a:pt x="3383280" y="609600"/>
                </a:lnTo>
                <a:lnTo>
                  <a:pt x="2828544" y="609600"/>
                </a:lnTo>
                <a:lnTo>
                  <a:pt x="2828544" y="9144"/>
                </a:lnTo>
                <a:lnTo>
                  <a:pt x="3383280" y="9144"/>
                </a:lnTo>
                <a:lnTo>
                  <a:pt x="3383280" y="0"/>
                </a:lnTo>
                <a:lnTo>
                  <a:pt x="2828544" y="0"/>
                </a:lnTo>
                <a:lnTo>
                  <a:pt x="2819400" y="0"/>
                </a:lnTo>
                <a:lnTo>
                  <a:pt x="2819400" y="9144"/>
                </a:lnTo>
                <a:lnTo>
                  <a:pt x="2819400" y="609600"/>
                </a:lnTo>
                <a:lnTo>
                  <a:pt x="2264664" y="609600"/>
                </a:lnTo>
                <a:lnTo>
                  <a:pt x="2264664" y="9144"/>
                </a:lnTo>
                <a:lnTo>
                  <a:pt x="2819400" y="9144"/>
                </a:lnTo>
                <a:lnTo>
                  <a:pt x="2819400" y="0"/>
                </a:lnTo>
                <a:lnTo>
                  <a:pt x="2264664" y="0"/>
                </a:lnTo>
                <a:lnTo>
                  <a:pt x="2255520" y="0"/>
                </a:lnTo>
                <a:lnTo>
                  <a:pt x="2255520" y="9144"/>
                </a:lnTo>
                <a:lnTo>
                  <a:pt x="2255520" y="609600"/>
                </a:lnTo>
                <a:lnTo>
                  <a:pt x="1700784" y="609600"/>
                </a:lnTo>
                <a:lnTo>
                  <a:pt x="1700784" y="9144"/>
                </a:lnTo>
                <a:lnTo>
                  <a:pt x="2255520" y="9144"/>
                </a:lnTo>
                <a:lnTo>
                  <a:pt x="2255520" y="0"/>
                </a:lnTo>
                <a:lnTo>
                  <a:pt x="1700784" y="0"/>
                </a:lnTo>
                <a:lnTo>
                  <a:pt x="1691640" y="0"/>
                </a:lnTo>
                <a:lnTo>
                  <a:pt x="1691640" y="9144"/>
                </a:lnTo>
                <a:lnTo>
                  <a:pt x="1691640" y="609600"/>
                </a:lnTo>
                <a:lnTo>
                  <a:pt x="1136904" y="609600"/>
                </a:lnTo>
                <a:lnTo>
                  <a:pt x="1136904" y="9144"/>
                </a:lnTo>
                <a:lnTo>
                  <a:pt x="1691640" y="9144"/>
                </a:lnTo>
                <a:lnTo>
                  <a:pt x="1691640" y="0"/>
                </a:lnTo>
                <a:lnTo>
                  <a:pt x="1136904" y="0"/>
                </a:lnTo>
                <a:lnTo>
                  <a:pt x="1127760" y="0"/>
                </a:lnTo>
                <a:lnTo>
                  <a:pt x="1127760" y="9144"/>
                </a:lnTo>
                <a:lnTo>
                  <a:pt x="1127760" y="609600"/>
                </a:lnTo>
                <a:lnTo>
                  <a:pt x="573024" y="609600"/>
                </a:lnTo>
                <a:lnTo>
                  <a:pt x="573024" y="9144"/>
                </a:lnTo>
                <a:lnTo>
                  <a:pt x="1127760" y="9144"/>
                </a:lnTo>
                <a:lnTo>
                  <a:pt x="1127760" y="0"/>
                </a:lnTo>
                <a:lnTo>
                  <a:pt x="573024" y="0"/>
                </a:lnTo>
                <a:lnTo>
                  <a:pt x="563880" y="0"/>
                </a:lnTo>
                <a:lnTo>
                  <a:pt x="563880" y="9144"/>
                </a:lnTo>
                <a:lnTo>
                  <a:pt x="563880" y="609600"/>
                </a:lnTo>
                <a:lnTo>
                  <a:pt x="9144" y="609600"/>
                </a:lnTo>
                <a:lnTo>
                  <a:pt x="9144" y="9144"/>
                </a:lnTo>
                <a:lnTo>
                  <a:pt x="563880" y="9144"/>
                </a:lnTo>
                <a:lnTo>
                  <a:pt x="563880" y="0"/>
                </a:lnTo>
                <a:lnTo>
                  <a:pt x="0" y="0"/>
                </a:lnTo>
                <a:lnTo>
                  <a:pt x="0" y="618744"/>
                </a:lnTo>
                <a:lnTo>
                  <a:pt x="4572" y="618744"/>
                </a:lnTo>
                <a:lnTo>
                  <a:pt x="9144" y="618744"/>
                </a:lnTo>
                <a:lnTo>
                  <a:pt x="5647944" y="618744"/>
                </a:lnTo>
                <a:lnTo>
                  <a:pt x="5647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56459" y="4864098"/>
            <a:ext cx="31121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00"/>
              </a:spcBef>
              <a:tabLst>
                <a:tab pos="825500" algn="l"/>
                <a:tab pos="1389380" algn="l"/>
                <a:tab pos="1953260" algn="l"/>
                <a:tab pos="2517140" algn="l"/>
              </a:tabLst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1	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2	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3	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4	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1</a:t>
            </a:r>
            <a:endParaRPr sz="1800" baseline="-20833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680"/>
              </a:spcBef>
              <a:tabLst>
                <a:tab pos="508634" algn="l"/>
                <a:tab pos="1042035" algn="l"/>
                <a:tab pos="1645285" algn="l"/>
                <a:tab pos="2261235" algn="l"/>
                <a:tab pos="2794635" algn="l"/>
              </a:tabLst>
            </a:pPr>
            <a:r>
              <a:rPr sz="1800" dirty="0">
                <a:latin typeface="Arial MT"/>
                <a:cs typeface="Arial MT"/>
              </a:rPr>
              <a:t>0	</a:t>
            </a:r>
            <a:r>
              <a:rPr sz="1800" spc="-5" dirty="0">
                <a:latin typeface="Arial MT"/>
                <a:cs typeface="Arial MT"/>
              </a:rPr>
              <a:t>20	37	57	77	97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8286" y="4864098"/>
            <a:ext cx="30143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  <a:tabLst>
                <a:tab pos="702945" algn="l"/>
                <a:tab pos="1266825" algn="l"/>
                <a:tab pos="1830705" algn="l"/>
                <a:tab pos="2394585" algn="l"/>
              </a:tabLst>
            </a:pP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3	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4	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1	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3	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7" baseline="-20833" dirty="0">
                <a:latin typeface="Arial MT"/>
                <a:cs typeface="Arial MT"/>
              </a:rPr>
              <a:t>3</a:t>
            </a:r>
            <a:endParaRPr sz="1800" baseline="-20833">
              <a:latin typeface="Arial MT"/>
              <a:cs typeface="Arial MT"/>
            </a:endParaRPr>
          </a:p>
          <a:p>
            <a:pPr marL="330835">
              <a:lnSpc>
                <a:spcPct val="100000"/>
              </a:lnSpc>
              <a:spcBef>
                <a:spcPts val="1680"/>
              </a:spcBef>
              <a:tabLst>
                <a:tab pos="932815" algn="l"/>
                <a:tab pos="1466215" algn="l"/>
                <a:tab pos="2049780" algn="l"/>
                <a:tab pos="2583180" algn="l"/>
              </a:tabLst>
            </a:pP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35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7	</a:t>
            </a:r>
            <a:r>
              <a:rPr sz="1800" spc="-10" dirty="0">
                <a:latin typeface="Arial MT"/>
                <a:cs typeface="Arial MT"/>
              </a:rPr>
              <a:t>121	134	154	162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7460" y="1620012"/>
            <a:ext cx="5858255" cy="40416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738" y="590803"/>
            <a:ext cx="3816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Table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276346"/>
            <a:ext cx="4268470" cy="287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Basic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Concepts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Scheduling</a:t>
            </a:r>
            <a:r>
              <a:rPr sz="3200" spc="-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Criteria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Scheduling</a:t>
            </a:r>
            <a:r>
              <a:rPr sz="3200" spc="-9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Algorithms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0842" y="4774182"/>
            <a:ext cx="446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BASIC</a:t>
            </a:r>
            <a:r>
              <a:rPr sz="40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CONCEPTS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1806" y="590803"/>
            <a:ext cx="349122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Basic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276346"/>
            <a:ext cx="7341870" cy="253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0066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Maximum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CPU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 utilization</a:t>
            </a:r>
            <a:r>
              <a:rPr sz="3200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obtained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with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multitasking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CPU–I/O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Burst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Cycle</a:t>
            </a:r>
            <a:endParaRPr sz="3200" dirty="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 execution consists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 cycle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CPU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execution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I/O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837" rIns="0" bIns="0" rtlCol="0">
            <a:spAutoFit/>
          </a:bodyPr>
          <a:lstStyle/>
          <a:p>
            <a:pPr marL="3649979" marR="5080" indent="-247523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Alternating </a:t>
            </a:r>
            <a:r>
              <a:rPr sz="4000" spc="-5" dirty="0">
                <a:latin typeface="Times New Roman"/>
                <a:cs typeface="Times New Roman"/>
              </a:rPr>
              <a:t>Sequence </a:t>
            </a:r>
            <a:r>
              <a:rPr sz="4000" dirty="0">
                <a:latin typeface="Times New Roman"/>
                <a:cs typeface="Times New Roman"/>
              </a:rPr>
              <a:t>of </a:t>
            </a:r>
            <a:r>
              <a:rPr sz="4000" spc="-10" dirty="0">
                <a:latin typeface="Times New Roman"/>
                <a:cs typeface="Times New Roman"/>
              </a:rPr>
              <a:t>CPU </a:t>
            </a:r>
            <a:r>
              <a:rPr sz="4000" spc="-5" dirty="0">
                <a:latin typeface="Times New Roman"/>
                <a:cs typeface="Times New Roman"/>
              </a:rPr>
              <a:t>And </a:t>
            </a:r>
            <a:r>
              <a:rPr sz="4000" spc="-98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I/O Bursts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3300" y="1827276"/>
            <a:ext cx="3456432" cy="48615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794" y="578611"/>
            <a:ext cx="3681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CPU</a:t>
            </a:r>
            <a:r>
              <a:rPr spc="-80" dirty="0"/>
              <a:t> </a:t>
            </a:r>
            <a:r>
              <a:rPr dirty="0"/>
              <a:t>Scheduler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230627"/>
            <a:ext cx="8074025" cy="42837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69265" marR="5080" indent="-457200" algn="just">
              <a:lnSpc>
                <a:spcPts val="3240"/>
              </a:lnSpc>
              <a:spcBef>
                <a:spcPts val="505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Selects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 from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among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processes</a:t>
            </a:r>
            <a:r>
              <a:rPr sz="3000" spc="7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3000" spc="7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memory 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that</a:t>
            </a:r>
            <a:r>
              <a:rPr sz="3000" spc="27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are</a:t>
            </a:r>
            <a:r>
              <a:rPr sz="3000" spc="2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ready</a:t>
            </a:r>
            <a:r>
              <a:rPr sz="3000" spc="2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3000" spc="2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execute,</a:t>
            </a:r>
            <a:r>
              <a:rPr sz="3000" spc="29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3000" spc="2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allocates</a:t>
            </a:r>
            <a:r>
              <a:rPr sz="3000" spc="2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000" spc="2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CPU </a:t>
            </a:r>
            <a:r>
              <a:rPr sz="3000" spc="-7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 one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of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them.</a:t>
            </a:r>
            <a:endParaRPr sz="3000" dirty="0">
              <a:latin typeface="Times New Roman"/>
              <a:cs typeface="Times New Roman"/>
            </a:endParaRPr>
          </a:p>
          <a:p>
            <a:pPr marL="469265" marR="6350" indent="-457200" algn="just">
              <a:lnSpc>
                <a:spcPts val="324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CPU scheduling </a:t>
            </a:r>
            <a:r>
              <a:rPr sz="3000" dirty="0">
                <a:solidFill>
                  <a:srgbClr val="622422"/>
                </a:solidFill>
                <a:latin typeface="Times New Roman"/>
                <a:cs typeface="Times New Roman"/>
              </a:rPr>
              <a:t>decisions may take place when a </a:t>
            </a:r>
            <a:r>
              <a:rPr sz="3000" spc="-7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process:</a:t>
            </a:r>
            <a:endParaRPr sz="3000" dirty="0">
              <a:latin typeface="Times New Roman"/>
              <a:cs typeface="Times New Roman"/>
            </a:endParaRPr>
          </a:p>
          <a:p>
            <a:pPr marL="850900" lvl="1" indent="-381635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850900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Switches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from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running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waiting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state.</a:t>
            </a:r>
            <a:endParaRPr sz="3000" dirty="0">
              <a:latin typeface="Times New Roman"/>
              <a:cs typeface="Times New Roman"/>
            </a:endParaRPr>
          </a:p>
          <a:p>
            <a:pPr marL="850900" lvl="1" indent="-38163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850900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Switches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from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running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ready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state.</a:t>
            </a:r>
            <a:endParaRPr sz="3000" dirty="0">
              <a:latin typeface="Times New Roman"/>
              <a:cs typeface="Times New Roman"/>
            </a:endParaRPr>
          </a:p>
          <a:p>
            <a:pPr marL="850900" lvl="1" indent="-381635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850900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Switches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from</a:t>
            </a:r>
            <a:r>
              <a:rPr sz="30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waiting</a:t>
            </a:r>
            <a:r>
              <a:rPr sz="30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30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ready.</a:t>
            </a:r>
            <a:endParaRPr sz="3000" dirty="0">
              <a:latin typeface="Times New Roman"/>
              <a:cs typeface="Times New Roman"/>
            </a:endParaRPr>
          </a:p>
          <a:p>
            <a:pPr marL="850900" lvl="1" indent="-381635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850900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Terminates.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646" y="574039"/>
            <a:ext cx="4526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CPU</a:t>
            </a:r>
            <a:r>
              <a:rPr spc="-40" dirty="0"/>
              <a:t> </a:t>
            </a:r>
            <a:r>
              <a:rPr dirty="0"/>
              <a:t>Scheduler</a:t>
            </a:r>
            <a:r>
              <a:rPr spc="-55" dirty="0"/>
              <a:t> </a:t>
            </a:r>
            <a:r>
              <a:rPr sz="2000" dirty="0">
                <a:latin typeface="Times New Roman"/>
                <a:cs typeface="Times New Roman"/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500" y="2028825"/>
            <a:ext cx="8054340" cy="4900701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3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3200" dirty="0">
                <a:solidFill>
                  <a:srgbClr val="622422"/>
                </a:solidFill>
                <a:latin typeface="Times New Roman"/>
                <a:cs typeface="Times New Roman"/>
              </a:rPr>
              <a:t>Types </a:t>
            </a:r>
            <a:r>
              <a:rPr lang="en-US" sz="3200" dirty="0"/>
              <a:t>Scheduler </a:t>
            </a:r>
            <a:r>
              <a:rPr lang="en-US" sz="3200" dirty="0">
                <a:solidFill>
                  <a:srgbClr val="622422"/>
                </a:solidFill>
                <a:latin typeface="Times New Roman"/>
                <a:cs typeface="Times New Roman"/>
              </a:rPr>
              <a:t>:-</a:t>
            </a:r>
          </a:p>
          <a:p>
            <a:pPr marL="527050" indent="-514350">
              <a:lnSpc>
                <a:spcPct val="100000"/>
              </a:lnSpc>
              <a:spcBef>
                <a:spcPts val="535"/>
              </a:spcBef>
              <a:buClr>
                <a:srgbClr val="000000"/>
              </a:buClr>
              <a:buFont typeface="+mj-lt"/>
              <a:buAutoNum type="arabicPeriod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Preemptive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 release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 CPU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before it finish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execution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59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Example:</a:t>
            </a:r>
            <a:r>
              <a:rPr sz="28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Modern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OS:</a:t>
            </a:r>
            <a:r>
              <a:rPr sz="28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Unix,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Linux,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Windows7</a:t>
            </a:r>
            <a:endParaRPr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550" dirty="0">
              <a:latin typeface="Times New Roman"/>
              <a:cs typeface="Times New Roman"/>
            </a:endParaRPr>
          </a:p>
          <a:p>
            <a:pPr marL="526415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Non-preemptive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7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release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CPU</a:t>
            </a:r>
            <a:r>
              <a:rPr sz="2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when:</a:t>
            </a:r>
            <a:endParaRPr sz="2800" dirty="0">
              <a:latin typeface="Times New Roman"/>
              <a:cs typeface="Times New Roman"/>
            </a:endParaRPr>
          </a:p>
          <a:p>
            <a:pPr marL="1270000" lvl="2" indent="-343535">
              <a:lnSpc>
                <a:spcPct val="100000"/>
              </a:lnSpc>
              <a:spcBef>
                <a:spcPts val="330"/>
              </a:spcBef>
              <a:buClr>
                <a:srgbClr val="00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Running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Waiting</a:t>
            </a:r>
            <a:endParaRPr sz="2400" dirty="0">
              <a:latin typeface="Times New Roman"/>
              <a:cs typeface="Times New Roman"/>
            </a:endParaRPr>
          </a:p>
          <a:p>
            <a:pPr marL="1270000" lvl="2" indent="-343535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Running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Terminated</a:t>
            </a:r>
            <a:endParaRPr sz="24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5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Example: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MS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Windows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3.1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0238" y="578611"/>
            <a:ext cx="2675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</a:t>
            </a:r>
            <a:r>
              <a:rPr spc="-5" dirty="0"/>
              <a:t>i</a:t>
            </a:r>
            <a:r>
              <a:rPr spc="5" dirty="0"/>
              <a:t>s</a:t>
            </a:r>
            <a:r>
              <a:rPr spc="-5" dirty="0"/>
              <a:t>pa</a:t>
            </a:r>
            <a:r>
              <a:rPr spc="5" dirty="0"/>
              <a:t>t</a:t>
            </a:r>
            <a:r>
              <a:rPr spc="-10" dirty="0"/>
              <a:t>c</a:t>
            </a:r>
            <a:r>
              <a:rPr spc="5" dirty="0"/>
              <a:t>h</a:t>
            </a:r>
            <a:r>
              <a:rPr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002027"/>
            <a:ext cx="8074025" cy="41535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621665" marR="5080" indent="-609600">
              <a:lnSpc>
                <a:spcPts val="3460"/>
              </a:lnSpc>
              <a:spcBef>
                <a:spcPts val="535"/>
              </a:spcBef>
              <a:buClr>
                <a:srgbClr val="000000"/>
              </a:buClr>
              <a:buFont typeface="Arial MT"/>
              <a:buChar char="•"/>
              <a:tabLst>
                <a:tab pos="621665" algn="l"/>
                <a:tab pos="622300" algn="l"/>
                <a:tab pos="1812289" algn="l"/>
                <a:tab pos="3202305" algn="l"/>
                <a:tab pos="3781425" algn="l"/>
                <a:tab pos="4519295" algn="l"/>
                <a:tab pos="5549265" algn="l"/>
                <a:tab pos="6105525" algn="l"/>
                <a:tab pos="684022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G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ve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	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c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on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tr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l	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f	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	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U	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	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t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h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	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p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r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oce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s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  selected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by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short-term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scheduler: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switching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context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switching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suitable</a:t>
            </a:r>
            <a:r>
              <a:rPr sz="28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mode</a:t>
            </a:r>
            <a:r>
              <a:rPr sz="28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(User</a:t>
            </a:r>
            <a:r>
              <a:rPr sz="28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sz="2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Monitor)</a:t>
            </a:r>
            <a:endParaRPr sz="2800" dirty="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ts val="3020"/>
              </a:lnSpc>
              <a:spcBef>
                <a:spcPts val="74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  <a:tab pos="2379345" algn="l"/>
                <a:tab pos="2921635" algn="l"/>
                <a:tab pos="3621404" algn="l"/>
                <a:tab pos="4817745" algn="l"/>
                <a:tab pos="6228080" algn="l"/>
                <a:tab pos="6770370" algn="l"/>
                <a:tab pos="7470140" algn="l"/>
              </a:tabLst>
            </a:pP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ju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m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	p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ro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p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c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ti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o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h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	u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e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  program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to restart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program</a:t>
            </a:r>
            <a:endParaRPr sz="2800" dirty="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Dispatch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latency</a:t>
            </a:r>
            <a:endParaRPr sz="3200" dirty="0">
              <a:latin typeface="Times New Roman"/>
              <a:cs typeface="Times New Roman"/>
            </a:endParaRPr>
          </a:p>
          <a:p>
            <a:pPr marL="1022985" marR="5080" lvl="1" indent="-609600">
              <a:lnSpc>
                <a:spcPts val="3020"/>
              </a:lnSpc>
              <a:spcBef>
                <a:spcPts val="760"/>
              </a:spcBef>
              <a:buClr>
                <a:srgbClr val="000000"/>
              </a:buClr>
              <a:buFont typeface="Arial MT"/>
              <a:buChar char="•"/>
              <a:tabLst>
                <a:tab pos="1022985" algn="l"/>
                <a:tab pos="1023619" algn="l"/>
              </a:tabLst>
            </a:pP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r>
              <a:rPr sz="2800" spc="1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taken</a:t>
            </a:r>
            <a:r>
              <a:rPr sz="2800" spc="1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r>
              <a:rPr sz="2800" spc="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dispatcher</a:t>
            </a:r>
            <a:r>
              <a:rPr sz="2800" spc="1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800" spc="1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stop</a:t>
            </a:r>
            <a:r>
              <a:rPr sz="2800" spc="1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sz="2800" spc="1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2800" spc="15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start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another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running.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1132</Words>
  <Application>Microsoft Office PowerPoint</Application>
  <PresentationFormat>Custom</PresentationFormat>
  <Paragraphs>237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MT</vt:lpstr>
      <vt:lpstr>Calibri</vt:lpstr>
      <vt:lpstr>Constantia</vt:lpstr>
      <vt:lpstr>Times New Roman</vt:lpstr>
      <vt:lpstr>Wingdings</vt:lpstr>
      <vt:lpstr>Office Theme</vt:lpstr>
      <vt:lpstr>PowerPoint Presentation</vt:lpstr>
      <vt:lpstr>PowerPoint Presentation</vt:lpstr>
      <vt:lpstr>Table of Content</vt:lpstr>
      <vt:lpstr>BASIC CONCEPTS</vt:lpstr>
      <vt:lpstr>Basic Concepts</vt:lpstr>
      <vt:lpstr>Alternating Sequence of CPU And  I/O Bursts</vt:lpstr>
      <vt:lpstr>CPU Scheduler</vt:lpstr>
      <vt:lpstr>CPU Scheduler Cont’d</vt:lpstr>
      <vt:lpstr>Dispatcher</vt:lpstr>
      <vt:lpstr>SCHEDULING CRITERIA</vt:lpstr>
      <vt:lpstr>Scheduling Criteria</vt:lpstr>
      <vt:lpstr>Optimization Criteria</vt:lpstr>
      <vt:lpstr>SCHEDULING ALGORITHMS</vt:lpstr>
      <vt:lpstr>Scheduling Algorithms</vt:lpstr>
      <vt:lpstr>First-Come, First-Served (FCFS)  Scheduling</vt:lpstr>
      <vt:lpstr>Example 1</vt:lpstr>
      <vt:lpstr>Example 2</vt:lpstr>
      <vt:lpstr>Shortest-Job-First (SJF)  Scheduling</vt:lpstr>
      <vt:lpstr>Example 1</vt:lpstr>
      <vt:lpstr>Example of Non-Preemptive  SJF</vt:lpstr>
      <vt:lpstr>Example of Preemptive SJF</vt:lpstr>
      <vt:lpstr>Priority Scheduling</vt:lpstr>
      <vt:lpstr>Round Robin (RR)</vt:lpstr>
      <vt:lpstr>Example of RR, Time Quantum = 20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Asmaa Ahmed Marzouk</cp:lastModifiedBy>
  <cp:revision>15</cp:revision>
  <dcterms:created xsi:type="dcterms:W3CDTF">2022-11-22T13:46:20Z</dcterms:created>
  <dcterms:modified xsi:type="dcterms:W3CDTF">2022-11-25T21:23:21Z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2022-11-22T00:00:00Z</vt:filetime>
  </property>
</Properties>
</file>