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90" r:id="rId24"/>
    <p:sldId id="278" r:id="rId25"/>
    <p:sldId id="279" r:id="rId26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69F521-58DB-4F0C-AC30-A0681775DDBA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2DA87A-5E69-45F3-A813-89099AAC05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2DA87A-5E69-45F3-A813-89099AAC05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61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DFBA9-01BE-48D2-B7D2-BE2664C01336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6224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F6132-3948-4CF3-A1FC-4AF795CA6B4F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B7198-ED7D-455C-8D2C-0146080BDD7E}" type="datetime1">
              <a:rPr lang="en-US" smtClean="0"/>
              <a:t>11/27/2022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9115-25D5-4990-861F-0E22DD6C021A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9E63F-C54A-4753-A274-D5376FC8DD71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8095" y="348995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2596" y="319532"/>
            <a:ext cx="8268206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0879" y="2195575"/>
            <a:ext cx="8311640" cy="4150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6224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5781" y="6774758"/>
            <a:ext cx="3259454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91C8C-6D21-4186-8705-93459338C304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35664" y="6735432"/>
            <a:ext cx="220345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95" y="348995"/>
            <a:ext cx="91439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7231" y="1546351"/>
            <a:ext cx="2388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Institute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6278" y="3923790"/>
            <a:ext cx="666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Operating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System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Fundamentals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30" y="590803"/>
            <a:ext cx="6001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</a:t>
            </a:r>
            <a:r>
              <a:rPr sz="4400" spc="-110" dirty="0"/>
              <a:t> </a:t>
            </a:r>
            <a:r>
              <a:rPr sz="4400" dirty="0"/>
              <a:t>Characterization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6435" y="2176519"/>
            <a:ext cx="8040370" cy="40081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3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Deadlock</a:t>
            </a:r>
            <a:r>
              <a:rPr sz="25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10" dirty="0">
                <a:solidFill>
                  <a:srgbClr val="622422"/>
                </a:solidFill>
                <a:latin typeface="Times New Roman"/>
                <a:cs typeface="Times New Roman"/>
              </a:rPr>
              <a:t>can</a:t>
            </a:r>
            <a:r>
              <a:rPr sz="25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arise</a:t>
            </a:r>
            <a:r>
              <a:rPr sz="2500" spc="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if</a:t>
            </a:r>
            <a:r>
              <a:rPr sz="25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four</a:t>
            </a:r>
            <a:r>
              <a:rPr sz="2500" spc="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conditions</a:t>
            </a:r>
            <a:r>
              <a:rPr sz="2500" spc="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hold</a:t>
            </a:r>
            <a:r>
              <a:rPr sz="25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500" spc="-5" dirty="0">
                <a:solidFill>
                  <a:srgbClr val="622422"/>
                </a:solidFill>
                <a:latin typeface="Times New Roman"/>
                <a:cs typeface="Times New Roman"/>
              </a:rPr>
              <a:t>simultaneously.</a:t>
            </a:r>
            <a:endParaRPr sz="2500" dirty="0">
              <a:latin typeface="Times New Roman"/>
              <a:cs typeface="Times New Roman"/>
            </a:endParaRPr>
          </a:p>
          <a:p>
            <a:pPr marL="984885" marR="951865" lvl="1" indent="-515620">
              <a:lnSpc>
                <a:spcPct val="80000"/>
              </a:lnSpc>
              <a:spcBef>
                <a:spcPts val="710"/>
              </a:spcBef>
              <a:buClr>
                <a:srgbClr val="000000"/>
              </a:buClr>
              <a:buAutoNum type="arabicPeriod"/>
              <a:tabLst>
                <a:tab pos="984885" algn="l"/>
                <a:tab pos="985519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Mutual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exclusion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: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 at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time</a:t>
            </a:r>
            <a:r>
              <a:rPr sz="22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use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200" spc="-5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resource.</a:t>
            </a:r>
            <a:r>
              <a:rPr lang="en-US"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- printer</a:t>
            </a:r>
            <a:endParaRPr sz="2200" dirty="0">
              <a:latin typeface="Times New Roman"/>
              <a:cs typeface="Times New Roman"/>
            </a:endParaRPr>
          </a:p>
          <a:p>
            <a:pPr marL="984250" marR="764540" lvl="1" indent="-514984">
              <a:lnSpc>
                <a:spcPct val="80000"/>
              </a:lnSpc>
              <a:spcBef>
                <a:spcPts val="705"/>
              </a:spcBef>
              <a:buClr>
                <a:srgbClr val="000000"/>
              </a:buClr>
              <a:buAutoNum type="arabicPeriod"/>
              <a:tabLst>
                <a:tab pos="984885" algn="l"/>
                <a:tab pos="985519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Hold</a:t>
            </a:r>
            <a:r>
              <a:rPr sz="2200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2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wait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: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holding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at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least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one</a:t>
            </a:r>
            <a:r>
              <a:rPr sz="2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200" spc="-5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acquire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additional resources held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other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processes.</a:t>
            </a:r>
            <a:endParaRPr sz="2200" dirty="0">
              <a:latin typeface="Times New Roman"/>
              <a:cs typeface="Times New Roman"/>
            </a:endParaRPr>
          </a:p>
          <a:p>
            <a:pPr marL="984885" marR="5080" lvl="1" indent="-515620">
              <a:lnSpc>
                <a:spcPct val="80000"/>
              </a:lnSpc>
              <a:spcBef>
                <a:spcPts val="695"/>
              </a:spcBef>
              <a:buClr>
                <a:srgbClr val="000000"/>
              </a:buClr>
              <a:buAutoNum type="arabicPeriod"/>
              <a:tabLst>
                <a:tab pos="984250" algn="l"/>
                <a:tab pos="984885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No</a:t>
            </a:r>
            <a:r>
              <a:rPr sz="2200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preemption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: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released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voluntarily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by 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holding</a:t>
            </a:r>
            <a:r>
              <a:rPr sz="2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it,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after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completed</a:t>
            </a:r>
            <a:r>
              <a:rPr sz="22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task.</a:t>
            </a:r>
            <a:endParaRPr sz="2200" dirty="0">
              <a:latin typeface="Times New Roman"/>
              <a:cs typeface="Times New Roman"/>
            </a:endParaRPr>
          </a:p>
          <a:p>
            <a:pPr marL="984250" marR="125095" lvl="1" indent="-514984">
              <a:lnSpc>
                <a:spcPct val="80000"/>
              </a:lnSpc>
              <a:spcBef>
                <a:spcPts val="700"/>
              </a:spcBef>
              <a:buClr>
                <a:srgbClr val="000000"/>
              </a:buClr>
              <a:buAutoNum type="arabicPeriod"/>
              <a:tabLst>
                <a:tab pos="984885" algn="l"/>
                <a:tab pos="985519" algn="l"/>
              </a:tabLst>
            </a:pP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Circular</a:t>
            </a:r>
            <a:r>
              <a:rPr sz="2200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C00000"/>
                </a:solidFill>
                <a:latin typeface="Times New Roman"/>
                <a:cs typeface="Times New Roman"/>
              </a:rPr>
              <a:t>wait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: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there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exists</a:t>
            </a:r>
            <a:r>
              <a:rPr sz="2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 set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{P0,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P1,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…,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P0}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processes such that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P0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 resource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held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by </a:t>
            </a:r>
            <a:r>
              <a:rPr sz="2200" spc="-5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P1,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P1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 resource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held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P2,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…,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Pn–1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is </a:t>
            </a:r>
            <a:r>
              <a:rPr sz="2200" spc="-5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for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 resource</a:t>
            </a:r>
            <a:r>
              <a:rPr sz="22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held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by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Pn,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Pn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waiting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2200" spc="-5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held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by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P0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3066" y="590803"/>
            <a:ext cx="61868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Resource-Allocation</a:t>
            </a:r>
            <a:r>
              <a:rPr sz="4400" spc="-130" dirty="0"/>
              <a:t> </a:t>
            </a:r>
            <a:r>
              <a:rPr sz="4400" dirty="0"/>
              <a:t>Graph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634825" y="2181316"/>
            <a:ext cx="5660390" cy="169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Resource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Type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with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2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instances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56435" y="4609310"/>
            <a:ext cx="4615815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SzPct val="9552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350" i="1" spc="-160" dirty="0">
                <a:solidFill>
                  <a:srgbClr val="622422"/>
                </a:solidFill>
                <a:latin typeface="Times New Roman"/>
                <a:cs typeface="Times New Roman"/>
              </a:rPr>
              <a:t>Pi</a:t>
            </a:r>
            <a:r>
              <a:rPr sz="3350" i="1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requests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instance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350" i="1" spc="20" dirty="0">
                <a:solidFill>
                  <a:srgbClr val="622422"/>
                </a:solidFill>
                <a:latin typeface="Times New Roman"/>
                <a:cs typeface="Times New Roman"/>
              </a:rPr>
              <a:t>Rj</a:t>
            </a:r>
            <a:endParaRPr sz="33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6435" y="5788886"/>
            <a:ext cx="5384165" cy="5416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5"/>
              </a:spcBef>
              <a:buClr>
                <a:srgbClr val="000000"/>
              </a:buClr>
              <a:buSzPct val="95522"/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350" i="1" spc="-160" dirty="0">
                <a:solidFill>
                  <a:srgbClr val="622422"/>
                </a:solidFill>
                <a:latin typeface="Times New Roman"/>
                <a:cs typeface="Times New Roman"/>
              </a:rPr>
              <a:t>Pi</a:t>
            </a:r>
            <a:r>
              <a:rPr sz="3350" i="1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holding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an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instance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350" i="1" spc="20" dirty="0">
                <a:solidFill>
                  <a:srgbClr val="622422"/>
                </a:solidFill>
                <a:latin typeface="Times New Roman"/>
                <a:cs typeface="Times New Roman"/>
              </a:rPr>
              <a:t>Rj</a:t>
            </a:r>
            <a:endParaRPr sz="335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28060" y="2397252"/>
            <a:ext cx="601980" cy="386080"/>
            <a:chOff x="3528060" y="2397252"/>
            <a:chExt cx="601980" cy="386080"/>
          </a:xfrm>
        </p:grpSpPr>
        <p:sp>
          <p:nvSpPr>
            <p:cNvPr id="7" name="object 7"/>
            <p:cNvSpPr/>
            <p:nvPr/>
          </p:nvSpPr>
          <p:spPr>
            <a:xfrm>
              <a:off x="3540252" y="2410967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79" h="360044">
                  <a:moveTo>
                    <a:pt x="576071" y="179831"/>
                  </a:moveTo>
                  <a:lnTo>
                    <a:pt x="553569" y="109942"/>
                  </a:lnTo>
                  <a:lnTo>
                    <a:pt x="527128" y="79399"/>
                  </a:lnTo>
                  <a:lnTo>
                    <a:pt x="492061" y="52768"/>
                  </a:lnTo>
                  <a:lnTo>
                    <a:pt x="449493" y="30780"/>
                  </a:lnTo>
                  <a:lnTo>
                    <a:pt x="400550" y="14168"/>
                  </a:lnTo>
                  <a:lnTo>
                    <a:pt x="346355" y="3664"/>
                  </a:lnTo>
                  <a:lnTo>
                    <a:pt x="288035" y="0"/>
                  </a:lnTo>
                  <a:lnTo>
                    <a:pt x="230153" y="3664"/>
                  </a:lnTo>
                  <a:lnTo>
                    <a:pt x="176164" y="14168"/>
                  </a:lnTo>
                  <a:lnTo>
                    <a:pt x="127248" y="30780"/>
                  </a:lnTo>
                  <a:lnTo>
                    <a:pt x="84581" y="52768"/>
                  </a:lnTo>
                  <a:lnTo>
                    <a:pt x="49345" y="79399"/>
                  </a:lnTo>
                  <a:lnTo>
                    <a:pt x="22717" y="109942"/>
                  </a:lnTo>
                  <a:lnTo>
                    <a:pt x="0" y="179831"/>
                  </a:lnTo>
                  <a:lnTo>
                    <a:pt x="5875" y="216000"/>
                  </a:lnTo>
                  <a:lnTo>
                    <a:pt x="49345" y="280264"/>
                  </a:lnTo>
                  <a:lnTo>
                    <a:pt x="84581" y="306895"/>
                  </a:lnTo>
                  <a:lnTo>
                    <a:pt x="127248" y="328883"/>
                  </a:lnTo>
                  <a:lnTo>
                    <a:pt x="176164" y="345495"/>
                  </a:lnTo>
                  <a:lnTo>
                    <a:pt x="230153" y="355999"/>
                  </a:lnTo>
                  <a:lnTo>
                    <a:pt x="288035" y="359663"/>
                  </a:lnTo>
                  <a:lnTo>
                    <a:pt x="346355" y="355999"/>
                  </a:lnTo>
                  <a:lnTo>
                    <a:pt x="400550" y="345495"/>
                  </a:lnTo>
                  <a:lnTo>
                    <a:pt x="449493" y="328883"/>
                  </a:lnTo>
                  <a:lnTo>
                    <a:pt x="492061" y="306895"/>
                  </a:lnTo>
                  <a:lnTo>
                    <a:pt x="527128" y="280264"/>
                  </a:lnTo>
                  <a:lnTo>
                    <a:pt x="553569" y="249721"/>
                  </a:lnTo>
                  <a:lnTo>
                    <a:pt x="576071" y="1798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28060" y="2397252"/>
              <a:ext cx="601980" cy="386080"/>
            </a:xfrm>
            <a:custGeom>
              <a:avLst/>
              <a:gdLst/>
              <a:ahLst/>
              <a:cxnLst/>
              <a:rect l="l" t="t" r="r" b="b"/>
              <a:pathLst>
                <a:path w="601979" h="386080">
                  <a:moveTo>
                    <a:pt x="601980" y="193548"/>
                  </a:moveTo>
                  <a:lnTo>
                    <a:pt x="594360" y="152400"/>
                  </a:lnTo>
                  <a:lnTo>
                    <a:pt x="569976" y="106680"/>
                  </a:lnTo>
                  <a:lnTo>
                    <a:pt x="530352" y="68580"/>
                  </a:lnTo>
                  <a:lnTo>
                    <a:pt x="489204" y="42672"/>
                  </a:lnTo>
                  <a:lnTo>
                    <a:pt x="441960" y="22860"/>
                  </a:lnTo>
                  <a:lnTo>
                    <a:pt x="388620" y="9144"/>
                  </a:lnTo>
                  <a:lnTo>
                    <a:pt x="330708" y="1524"/>
                  </a:lnTo>
                  <a:lnTo>
                    <a:pt x="300228" y="0"/>
                  </a:lnTo>
                  <a:lnTo>
                    <a:pt x="269748" y="1524"/>
                  </a:lnTo>
                  <a:lnTo>
                    <a:pt x="211836" y="9144"/>
                  </a:lnTo>
                  <a:lnTo>
                    <a:pt x="158496" y="22860"/>
                  </a:lnTo>
                  <a:lnTo>
                    <a:pt x="111252" y="44196"/>
                  </a:lnTo>
                  <a:lnTo>
                    <a:pt x="89916" y="54864"/>
                  </a:lnTo>
                  <a:lnTo>
                    <a:pt x="53340" y="83820"/>
                  </a:lnTo>
                  <a:lnTo>
                    <a:pt x="24384" y="115824"/>
                  </a:lnTo>
                  <a:lnTo>
                    <a:pt x="6096" y="153924"/>
                  </a:lnTo>
                  <a:lnTo>
                    <a:pt x="3048" y="163068"/>
                  </a:lnTo>
                  <a:lnTo>
                    <a:pt x="1524" y="173736"/>
                  </a:lnTo>
                  <a:lnTo>
                    <a:pt x="0" y="182880"/>
                  </a:lnTo>
                  <a:lnTo>
                    <a:pt x="0" y="204216"/>
                  </a:lnTo>
                  <a:lnTo>
                    <a:pt x="1524" y="214884"/>
                  </a:lnTo>
                  <a:lnTo>
                    <a:pt x="3048" y="224028"/>
                  </a:lnTo>
                  <a:lnTo>
                    <a:pt x="6096" y="234696"/>
                  </a:lnTo>
                  <a:lnTo>
                    <a:pt x="10668" y="243840"/>
                  </a:lnTo>
                  <a:lnTo>
                    <a:pt x="13716" y="252984"/>
                  </a:lnTo>
                  <a:lnTo>
                    <a:pt x="19812" y="262128"/>
                  </a:lnTo>
                  <a:lnTo>
                    <a:pt x="24384" y="271272"/>
                  </a:lnTo>
                  <a:lnTo>
                    <a:pt x="25908" y="273177"/>
                  </a:lnTo>
                  <a:lnTo>
                    <a:pt x="25908" y="184404"/>
                  </a:lnTo>
                  <a:lnTo>
                    <a:pt x="28956" y="169164"/>
                  </a:lnTo>
                  <a:lnTo>
                    <a:pt x="30480" y="160020"/>
                  </a:lnTo>
                  <a:lnTo>
                    <a:pt x="36576" y="144780"/>
                  </a:lnTo>
                  <a:lnTo>
                    <a:pt x="45720" y="129540"/>
                  </a:lnTo>
                  <a:lnTo>
                    <a:pt x="51816" y="123444"/>
                  </a:lnTo>
                  <a:lnTo>
                    <a:pt x="64008" y="108204"/>
                  </a:lnTo>
                  <a:lnTo>
                    <a:pt x="103632" y="76200"/>
                  </a:lnTo>
                  <a:lnTo>
                    <a:pt x="144780" y="56388"/>
                  </a:lnTo>
                  <a:lnTo>
                    <a:pt x="192024" y="39624"/>
                  </a:lnTo>
                  <a:lnTo>
                    <a:pt x="245364" y="28956"/>
                  </a:lnTo>
                  <a:lnTo>
                    <a:pt x="301752" y="25908"/>
                  </a:lnTo>
                  <a:lnTo>
                    <a:pt x="330708" y="27512"/>
                  </a:lnTo>
                  <a:lnTo>
                    <a:pt x="358140" y="28956"/>
                  </a:lnTo>
                  <a:lnTo>
                    <a:pt x="409956" y="39624"/>
                  </a:lnTo>
                  <a:lnTo>
                    <a:pt x="457200" y="56388"/>
                  </a:lnTo>
                  <a:lnTo>
                    <a:pt x="498348" y="77724"/>
                  </a:lnTo>
                  <a:lnTo>
                    <a:pt x="531876" y="102108"/>
                  </a:lnTo>
                  <a:lnTo>
                    <a:pt x="537972" y="109728"/>
                  </a:lnTo>
                  <a:lnTo>
                    <a:pt x="544068" y="115824"/>
                  </a:lnTo>
                  <a:lnTo>
                    <a:pt x="556260" y="131064"/>
                  </a:lnTo>
                  <a:lnTo>
                    <a:pt x="560832" y="138684"/>
                  </a:lnTo>
                  <a:lnTo>
                    <a:pt x="563880" y="146304"/>
                  </a:lnTo>
                  <a:lnTo>
                    <a:pt x="568452" y="153924"/>
                  </a:lnTo>
                  <a:lnTo>
                    <a:pt x="571500" y="161544"/>
                  </a:lnTo>
                  <a:lnTo>
                    <a:pt x="574548" y="176784"/>
                  </a:lnTo>
                  <a:lnTo>
                    <a:pt x="576072" y="185928"/>
                  </a:lnTo>
                  <a:lnTo>
                    <a:pt x="576072" y="269748"/>
                  </a:lnTo>
                  <a:lnTo>
                    <a:pt x="582168" y="262128"/>
                  </a:lnTo>
                  <a:lnTo>
                    <a:pt x="586740" y="251460"/>
                  </a:lnTo>
                  <a:lnTo>
                    <a:pt x="591312" y="242316"/>
                  </a:lnTo>
                  <a:lnTo>
                    <a:pt x="597408" y="224028"/>
                  </a:lnTo>
                  <a:lnTo>
                    <a:pt x="600456" y="213360"/>
                  </a:lnTo>
                  <a:lnTo>
                    <a:pt x="600456" y="202692"/>
                  </a:lnTo>
                  <a:lnTo>
                    <a:pt x="601980" y="193548"/>
                  </a:lnTo>
                  <a:close/>
                </a:path>
                <a:path w="601979" h="386080">
                  <a:moveTo>
                    <a:pt x="576072" y="269748"/>
                  </a:moveTo>
                  <a:lnTo>
                    <a:pt x="576072" y="202692"/>
                  </a:lnTo>
                  <a:lnTo>
                    <a:pt x="573024" y="217932"/>
                  </a:lnTo>
                  <a:lnTo>
                    <a:pt x="569976" y="225552"/>
                  </a:lnTo>
                  <a:lnTo>
                    <a:pt x="568452" y="233172"/>
                  </a:lnTo>
                  <a:lnTo>
                    <a:pt x="563880" y="242316"/>
                  </a:lnTo>
                  <a:lnTo>
                    <a:pt x="559308" y="249936"/>
                  </a:lnTo>
                  <a:lnTo>
                    <a:pt x="554736" y="256032"/>
                  </a:lnTo>
                  <a:lnTo>
                    <a:pt x="550164" y="263652"/>
                  </a:lnTo>
                  <a:lnTo>
                    <a:pt x="515112" y="298704"/>
                  </a:lnTo>
                  <a:lnTo>
                    <a:pt x="477012" y="321564"/>
                  </a:lnTo>
                  <a:lnTo>
                    <a:pt x="432816" y="339852"/>
                  </a:lnTo>
                  <a:lnTo>
                    <a:pt x="384048" y="353568"/>
                  </a:lnTo>
                  <a:lnTo>
                    <a:pt x="329184" y="359664"/>
                  </a:lnTo>
                  <a:lnTo>
                    <a:pt x="300228" y="361188"/>
                  </a:lnTo>
                  <a:lnTo>
                    <a:pt x="271272" y="359664"/>
                  </a:lnTo>
                  <a:lnTo>
                    <a:pt x="216408" y="352044"/>
                  </a:lnTo>
                  <a:lnTo>
                    <a:pt x="167640" y="339852"/>
                  </a:lnTo>
                  <a:lnTo>
                    <a:pt x="123444" y="320040"/>
                  </a:lnTo>
                  <a:lnTo>
                    <a:pt x="85344" y="297180"/>
                  </a:lnTo>
                  <a:lnTo>
                    <a:pt x="56388" y="271272"/>
                  </a:lnTo>
                  <a:lnTo>
                    <a:pt x="27432" y="217932"/>
                  </a:lnTo>
                  <a:lnTo>
                    <a:pt x="25908" y="208788"/>
                  </a:lnTo>
                  <a:lnTo>
                    <a:pt x="25908" y="273177"/>
                  </a:lnTo>
                  <a:lnTo>
                    <a:pt x="53340" y="303276"/>
                  </a:lnTo>
                  <a:lnTo>
                    <a:pt x="91440" y="332232"/>
                  </a:lnTo>
                  <a:lnTo>
                    <a:pt x="135636" y="355092"/>
                  </a:lnTo>
                  <a:lnTo>
                    <a:pt x="185928" y="371856"/>
                  </a:lnTo>
                  <a:lnTo>
                    <a:pt x="240792" y="382524"/>
                  </a:lnTo>
                  <a:lnTo>
                    <a:pt x="271272" y="385572"/>
                  </a:lnTo>
                  <a:lnTo>
                    <a:pt x="330708" y="385572"/>
                  </a:lnTo>
                  <a:lnTo>
                    <a:pt x="388620" y="377952"/>
                  </a:lnTo>
                  <a:lnTo>
                    <a:pt x="441960" y="364236"/>
                  </a:lnTo>
                  <a:lnTo>
                    <a:pt x="490728" y="342900"/>
                  </a:lnTo>
                  <a:lnTo>
                    <a:pt x="548640" y="303276"/>
                  </a:lnTo>
                  <a:lnTo>
                    <a:pt x="569976" y="278892"/>
                  </a:lnTo>
                  <a:lnTo>
                    <a:pt x="576072" y="269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7272528" y="3261360"/>
            <a:ext cx="1033780" cy="673735"/>
          </a:xfrm>
          <a:custGeom>
            <a:avLst/>
            <a:gdLst/>
            <a:ahLst/>
            <a:cxnLst/>
            <a:rect l="l" t="t" r="r" b="b"/>
            <a:pathLst>
              <a:path w="1033779" h="673735">
                <a:moveTo>
                  <a:pt x="394716" y="74676"/>
                </a:moveTo>
                <a:lnTo>
                  <a:pt x="388620" y="68580"/>
                </a:lnTo>
                <a:lnTo>
                  <a:pt x="368808" y="68580"/>
                </a:lnTo>
                <a:lnTo>
                  <a:pt x="368808" y="94488"/>
                </a:lnTo>
                <a:lnTo>
                  <a:pt x="368808" y="393192"/>
                </a:lnTo>
                <a:lnTo>
                  <a:pt x="143256" y="393192"/>
                </a:lnTo>
                <a:lnTo>
                  <a:pt x="143256" y="94488"/>
                </a:lnTo>
                <a:lnTo>
                  <a:pt x="368808" y="94488"/>
                </a:lnTo>
                <a:lnTo>
                  <a:pt x="368808" y="68580"/>
                </a:lnTo>
                <a:lnTo>
                  <a:pt x="123444" y="68580"/>
                </a:lnTo>
                <a:lnTo>
                  <a:pt x="117348" y="74676"/>
                </a:lnTo>
                <a:lnTo>
                  <a:pt x="117348" y="413004"/>
                </a:lnTo>
                <a:lnTo>
                  <a:pt x="123444" y="417576"/>
                </a:lnTo>
                <a:lnTo>
                  <a:pt x="129540" y="417576"/>
                </a:lnTo>
                <a:lnTo>
                  <a:pt x="143256" y="417576"/>
                </a:lnTo>
                <a:lnTo>
                  <a:pt x="368808" y="417576"/>
                </a:lnTo>
                <a:lnTo>
                  <a:pt x="382524" y="417576"/>
                </a:lnTo>
                <a:lnTo>
                  <a:pt x="388620" y="417576"/>
                </a:lnTo>
                <a:lnTo>
                  <a:pt x="394716" y="413004"/>
                </a:lnTo>
                <a:lnTo>
                  <a:pt x="394716" y="74676"/>
                </a:lnTo>
                <a:close/>
              </a:path>
              <a:path w="1033779" h="673735">
                <a:moveTo>
                  <a:pt x="899160" y="77724"/>
                </a:moveTo>
                <a:lnTo>
                  <a:pt x="893064" y="73152"/>
                </a:lnTo>
                <a:lnTo>
                  <a:pt x="873252" y="73152"/>
                </a:lnTo>
                <a:lnTo>
                  <a:pt x="873252" y="97536"/>
                </a:lnTo>
                <a:lnTo>
                  <a:pt x="873252" y="396240"/>
                </a:lnTo>
                <a:lnTo>
                  <a:pt x="646176" y="396240"/>
                </a:lnTo>
                <a:lnTo>
                  <a:pt x="646176" y="97536"/>
                </a:lnTo>
                <a:lnTo>
                  <a:pt x="873252" y="97536"/>
                </a:lnTo>
                <a:lnTo>
                  <a:pt x="873252" y="73152"/>
                </a:lnTo>
                <a:lnTo>
                  <a:pt x="626364" y="73152"/>
                </a:lnTo>
                <a:lnTo>
                  <a:pt x="621792" y="77724"/>
                </a:lnTo>
                <a:lnTo>
                  <a:pt x="621792" y="416052"/>
                </a:lnTo>
                <a:lnTo>
                  <a:pt x="626364" y="422148"/>
                </a:lnTo>
                <a:lnTo>
                  <a:pt x="633984" y="422148"/>
                </a:lnTo>
                <a:lnTo>
                  <a:pt x="646176" y="422148"/>
                </a:lnTo>
                <a:lnTo>
                  <a:pt x="873252" y="422148"/>
                </a:lnTo>
                <a:lnTo>
                  <a:pt x="885444" y="422148"/>
                </a:lnTo>
                <a:lnTo>
                  <a:pt x="893064" y="422148"/>
                </a:lnTo>
                <a:lnTo>
                  <a:pt x="899160" y="416052"/>
                </a:lnTo>
                <a:lnTo>
                  <a:pt x="899160" y="77724"/>
                </a:lnTo>
                <a:close/>
              </a:path>
              <a:path w="1033779" h="673735">
                <a:moveTo>
                  <a:pt x="1033272" y="6096"/>
                </a:moveTo>
                <a:lnTo>
                  <a:pt x="1027176" y="0"/>
                </a:lnTo>
                <a:lnTo>
                  <a:pt x="1007364" y="0"/>
                </a:lnTo>
                <a:lnTo>
                  <a:pt x="1007364" y="25908"/>
                </a:lnTo>
                <a:lnTo>
                  <a:pt x="1007364" y="649224"/>
                </a:lnTo>
                <a:lnTo>
                  <a:pt x="25908" y="649224"/>
                </a:lnTo>
                <a:lnTo>
                  <a:pt x="25908" y="25908"/>
                </a:lnTo>
                <a:lnTo>
                  <a:pt x="1007364" y="25908"/>
                </a:lnTo>
                <a:lnTo>
                  <a:pt x="1007364" y="0"/>
                </a:lnTo>
                <a:lnTo>
                  <a:pt x="6096" y="0"/>
                </a:lnTo>
                <a:lnTo>
                  <a:pt x="0" y="6096"/>
                </a:lnTo>
                <a:lnTo>
                  <a:pt x="0" y="669036"/>
                </a:lnTo>
                <a:lnTo>
                  <a:pt x="6096" y="673608"/>
                </a:lnTo>
                <a:lnTo>
                  <a:pt x="12192" y="673608"/>
                </a:lnTo>
                <a:lnTo>
                  <a:pt x="25908" y="673608"/>
                </a:lnTo>
                <a:lnTo>
                  <a:pt x="1007364" y="673608"/>
                </a:lnTo>
                <a:lnTo>
                  <a:pt x="1021080" y="673608"/>
                </a:lnTo>
                <a:lnTo>
                  <a:pt x="1027176" y="673608"/>
                </a:lnTo>
                <a:lnTo>
                  <a:pt x="1033272" y="669036"/>
                </a:lnTo>
                <a:lnTo>
                  <a:pt x="103327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6336792" y="4701540"/>
            <a:ext cx="600710" cy="386080"/>
            <a:chOff x="6336792" y="4701540"/>
            <a:chExt cx="600710" cy="386080"/>
          </a:xfrm>
        </p:grpSpPr>
        <p:sp>
          <p:nvSpPr>
            <p:cNvPr id="11" name="object 11"/>
            <p:cNvSpPr/>
            <p:nvPr/>
          </p:nvSpPr>
          <p:spPr>
            <a:xfrm>
              <a:off x="6348983" y="4715255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79" h="360045">
                  <a:moveTo>
                    <a:pt x="576071" y="179831"/>
                  </a:moveTo>
                  <a:lnTo>
                    <a:pt x="553354" y="109942"/>
                  </a:lnTo>
                  <a:lnTo>
                    <a:pt x="526726" y="79399"/>
                  </a:lnTo>
                  <a:lnTo>
                    <a:pt x="491489" y="52768"/>
                  </a:lnTo>
                  <a:lnTo>
                    <a:pt x="448823" y="30780"/>
                  </a:lnTo>
                  <a:lnTo>
                    <a:pt x="399907" y="14168"/>
                  </a:lnTo>
                  <a:lnTo>
                    <a:pt x="345918" y="3664"/>
                  </a:lnTo>
                  <a:lnTo>
                    <a:pt x="288035" y="0"/>
                  </a:lnTo>
                  <a:lnTo>
                    <a:pt x="230153" y="3664"/>
                  </a:lnTo>
                  <a:lnTo>
                    <a:pt x="176164" y="14168"/>
                  </a:lnTo>
                  <a:lnTo>
                    <a:pt x="127248" y="30780"/>
                  </a:lnTo>
                  <a:lnTo>
                    <a:pt x="84581" y="52768"/>
                  </a:lnTo>
                  <a:lnTo>
                    <a:pt x="49345" y="79399"/>
                  </a:lnTo>
                  <a:lnTo>
                    <a:pt x="22717" y="109942"/>
                  </a:lnTo>
                  <a:lnTo>
                    <a:pt x="0" y="179831"/>
                  </a:lnTo>
                  <a:lnTo>
                    <a:pt x="5875" y="216000"/>
                  </a:lnTo>
                  <a:lnTo>
                    <a:pt x="49345" y="280264"/>
                  </a:lnTo>
                  <a:lnTo>
                    <a:pt x="84581" y="306895"/>
                  </a:lnTo>
                  <a:lnTo>
                    <a:pt x="127248" y="328883"/>
                  </a:lnTo>
                  <a:lnTo>
                    <a:pt x="176164" y="345495"/>
                  </a:lnTo>
                  <a:lnTo>
                    <a:pt x="230153" y="355999"/>
                  </a:lnTo>
                  <a:lnTo>
                    <a:pt x="288035" y="359663"/>
                  </a:lnTo>
                  <a:lnTo>
                    <a:pt x="345918" y="355999"/>
                  </a:lnTo>
                  <a:lnTo>
                    <a:pt x="399907" y="345495"/>
                  </a:lnTo>
                  <a:lnTo>
                    <a:pt x="448823" y="328883"/>
                  </a:lnTo>
                  <a:lnTo>
                    <a:pt x="491489" y="306895"/>
                  </a:lnTo>
                  <a:lnTo>
                    <a:pt x="526726" y="280264"/>
                  </a:lnTo>
                  <a:lnTo>
                    <a:pt x="553354" y="249721"/>
                  </a:lnTo>
                  <a:lnTo>
                    <a:pt x="576071" y="1798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336792" y="4701540"/>
              <a:ext cx="600710" cy="386080"/>
            </a:xfrm>
            <a:custGeom>
              <a:avLst/>
              <a:gdLst/>
              <a:ahLst/>
              <a:cxnLst/>
              <a:rect l="l" t="t" r="r" b="b"/>
              <a:pathLst>
                <a:path w="600709" h="386079">
                  <a:moveTo>
                    <a:pt x="600456" y="202692"/>
                  </a:moveTo>
                  <a:lnTo>
                    <a:pt x="600456" y="182880"/>
                  </a:lnTo>
                  <a:lnTo>
                    <a:pt x="598932" y="172212"/>
                  </a:lnTo>
                  <a:lnTo>
                    <a:pt x="582168" y="124968"/>
                  </a:lnTo>
                  <a:lnTo>
                    <a:pt x="554736" y="91440"/>
                  </a:lnTo>
                  <a:lnTo>
                    <a:pt x="547116" y="82296"/>
                  </a:lnTo>
                  <a:lnTo>
                    <a:pt x="510540" y="54864"/>
                  </a:lnTo>
                  <a:lnTo>
                    <a:pt x="466344" y="32004"/>
                  </a:lnTo>
                  <a:lnTo>
                    <a:pt x="414528" y="15240"/>
                  </a:lnTo>
                  <a:lnTo>
                    <a:pt x="359664" y="4572"/>
                  </a:lnTo>
                  <a:lnTo>
                    <a:pt x="300228" y="0"/>
                  </a:lnTo>
                  <a:lnTo>
                    <a:pt x="269748" y="1524"/>
                  </a:lnTo>
                  <a:lnTo>
                    <a:pt x="211836" y="9144"/>
                  </a:lnTo>
                  <a:lnTo>
                    <a:pt x="158496" y="22860"/>
                  </a:lnTo>
                  <a:lnTo>
                    <a:pt x="111252" y="42672"/>
                  </a:lnTo>
                  <a:lnTo>
                    <a:pt x="70104" y="68580"/>
                  </a:lnTo>
                  <a:lnTo>
                    <a:pt x="36576" y="99060"/>
                  </a:lnTo>
                  <a:lnTo>
                    <a:pt x="30480" y="108204"/>
                  </a:lnTo>
                  <a:lnTo>
                    <a:pt x="24384" y="115824"/>
                  </a:lnTo>
                  <a:lnTo>
                    <a:pt x="18288" y="124968"/>
                  </a:lnTo>
                  <a:lnTo>
                    <a:pt x="9144" y="143256"/>
                  </a:lnTo>
                  <a:lnTo>
                    <a:pt x="6096" y="153924"/>
                  </a:lnTo>
                  <a:lnTo>
                    <a:pt x="3048" y="163068"/>
                  </a:lnTo>
                  <a:lnTo>
                    <a:pt x="1524" y="173736"/>
                  </a:lnTo>
                  <a:lnTo>
                    <a:pt x="0" y="182880"/>
                  </a:lnTo>
                  <a:lnTo>
                    <a:pt x="0" y="204216"/>
                  </a:lnTo>
                  <a:lnTo>
                    <a:pt x="9144" y="243840"/>
                  </a:lnTo>
                  <a:lnTo>
                    <a:pt x="24384" y="271272"/>
                  </a:lnTo>
                  <a:lnTo>
                    <a:pt x="24384" y="192024"/>
                  </a:lnTo>
                  <a:lnTo>
                    <a:pt x="25908" y="184404"/>
                  </a:lnTo>
                  <a:lnTo>
                    <a:pt x="25908" y="176784"/>
                  </a:lnTo>
                  <a:lnTo>
                    <a:pt x="27432" y="167640"/>
                  </a:lnTo>
                  <a:lnTo>
                    <a:pt x="36576" y="144780"/>
                  </a:lnTo>
                  <a:lnTo>
                    <a:pt x="50292" y="121920"/>
                  </a:lnTo>
                  <a:lnTo>
                    <a:pt x="56388" y="115824"/>
                  </a:lnTo>
                  <a:lnTo>
                    <a:pt x="62484" y="108204"/>
                  </a:lnTo>
                  <a:lnTo>
                    <a:pt x="70104" y="102108"/>
                  </a:lnTo>
                  <a:lnTo>
                    <a:pt x="85344" y="88392"/>
                  </a:lnTo>
                  <a:lnTo>
                    <a:pt x="103632" y="76200"/>
                  </a:lnTo>
                  <a:lnTo>
                    <a:pt x="144780" y="54864"/>
                  </a:lnTo>
                  <a:lnTo>
                    <a:pt x="192024" y="39624"/>
                  </a:lnTo>
                  <a:lnTo>
                    <a:pt x="243840" y="28956"/>
                  </a:lnTo>
                  <a:lnTo>
                    <a:pt x="300228" y="25908"/>
                  </a:lnTo>
                  <a:lnTo>
                    <a:pt x="330708" y="27516"/>
                  </a:lnTo>
                  <a:lnTo>
                    <a:pt x="384048" y="33528"/>
                  </a:lnTo>
                  <a:lnTo>
                    <a:pt x="434340" y="47244"/>
                  </a:lnTo>
                  <a:lnTo>
                    <a:pt x="478536" y="65532"/>
                  </a:lnTo>
                  <a:lnTo>
                    <a:pt x="515112" y="89916"/>
                  </a:lnTo>
                  <a:lnTo>
                    <a:pt x="544068" y="115824"/>
                  </a:lnTo>
                  <a:lnTo>
                    <a:pt x="573024" y="169164"/>
                  </a:lnTo>
                  <a:lnTo>
                    <a:pt x="574548" y="176784"/>
                  </a:lnTo>
                  <a:lnTo>
                    <a:pt x="574548" y="185928"/>
                  </a:lnTo>
                  <a:lnTo>
                    <a:pt x="576072" y="193548"/>
                  </a:lnTo>
                  <a:lnTo>
                    <a:pt x="576072" y="269748"/>
                  </a:lnTo>
                  <a:lnTo>
                    <a:pt x="582168" y="260604"/>
                  </a:lnTo>
                  <a:lnTo>
                    <a:pt x="591312" y="242316"/>
                  </a:lnTo>
                  <a:lnTo>
                    <a:pt x="594360" y="233172"/>
                  </a:lnTo>
                  <a:lnTo>
                    <a:pt x="597408" y="222504"/>
                  </a:lnTo>
                  <a:lnTo>
                    <a:pt x="598932" y="213360"/>
                  </a:lnTo>
                  <a:lnTo>
                    <a:pt x="600456" y="202692"/>
                  </a:lnTo>
                  <a:close/>
                </a:path>
                <a:path w="600709" h="386079">
                  <a:moveTo>
                    <a:pt x="576072" y="269748"/>
                  </a:moveTo>
                  <a:lnTo>
                    <a:pt x="576072" y="193548"/>
                  </a:lnTo>
                  <a:lnTo>
                    <a:pt x="574548" y="202692"/>
                  </a:lnTo>
                  <a:lnTo>
                    <a:pt x="574548" y="210312"/>
                  </a:lnTo>
                  <a:lnTo>
                    <a:pt x="573024" y="217932"/>
                  </a:lnTo>
                  <a:lnTo>
                    <a:pt x="566928" y="233172"/>
                  </a:lnTo>
                  <a:lnTo>
                    <a:pt x="563880" y="242316"/>
                  </a:lnTo>
                  <a:lnTo>
                    <a:pt x="559308" y="248412"/>
                  </a:lnTo>
                  <a:lnTo>
                    <a:pt x="550164" y="263652"/>
                  </a:lnTo>
                  <a:lnTo>
                    <a:pt x="544068" y="271272"/>
                  </a:lnTo>
                  <a:lnTo>
                    <a:pt x="536448" y="277368"/>
                  </a:lnTo>
                  <a:lnTo>
                    <a:pt x="530352" y="284988"/>
                  </a:lnTo>
                  <a:lnTo>
                    <a:pt x="496824" y="310896"/>
                  </a:lnTo>
                  <a:lnTo>
                    <a:pt x="455676" y="330708"/>
                  </a:lnTo>
                  <a:lnTo>
                    <a:pt x="408432" y="347472"/>
                  </a:lnTo>
                  <a:lnTo>
                    <a:pt x="356616" y="356616"/>
                  </a:lnTo>
                  <a:lnTo>
                    <a:pt x="300228" y="361188"/>
                  </a:lnTo>
                  <a:lnTo>
                    <a:pt x="271272" y="359664"/>
                  </a:lnTo>
                  <a:lnTo>
                    <a:pt x="216408" y="352044"/>
                  </a:lnTo>
                  <a:lnTo>
                    <a:pt x="166116" y="339852"/>
                  </a:lnTo>
                  <a:lnTo>
                    <a:pt x="121920" y="320040"/>
                  </a:lnTo>
                  <a:lnTo>
                    <a:pt x="85344" y="297180"/>
                  </a:lnTo>
                  <a:lnTo>
                    <a:pt x="70104" y="283464"/>
                  </a:lnTo>
                  <a:lnTo>
                    <a:pt x="62484" y="277368"/>
                  </a:lnTo>
                  <a:lnTo>
                    <a:pt x="56388" y="269748"/>
                  </a:lnTo>
                  <a:lnTo>
                    <a:pt x="50292" y="263652"/>
                  </a:lnTo>
                  <a:lnTo>
                    <a:pt x="32004" y="233172"/>
                  </a:lnTo>
                  <a:lnTo>
                    <a:pt x="30480" y="225552"/>
                  </a:lnTo>
                  <a:lnTo>
                    <a:pt x="27432" y="217932"/>
                  </a:lnTo>
                  <a:lnTo>
                    <a:pt x="25908" y="208788"/>
                  </a:lnTo>
                  <a:lnTo>
                    <a:pt x="24384" y="201168"/>
                  </a:lnTo>
                  <a:lnTo>
                    <a:pt x="24384" y="271272"/>
                  </a:lnTo>
                  <a:lnTo>
                    <a:pt x="30480" y="278892"/>
                  </a:lnTo>
                  <a:lnTo>
                    <a:pt x="38100" y="288036"/>
                  </a:lnTo>
                  <a:lnTo>
                    <a:pt x="44196" y="295656"/>
                  </a:lnTo>
                  <a:lnTo>
                    <a:pt x="53340" y="303276"/>
                  </a:lnTo>
                  <a:lnTo>
                    <a:pt x="70104" y="318516"/>
                  </a:lnTo>
                  <a:lnTo>
                    <a:pt x="89916" y="332232"/>
                  </a:lnTo>
                  <a:lnTo>
                    <a:pt x="134112" y="355092"/>
                  </a:lnTo>
                  <a:lnTo>
                    <a:pt x="185928" y="371856"/>
                  </a:lnTo>
                  <a:lnTo>
                    <a:pt x="240792" y="382524"/>
                  </a:lnTo>
                  <a:lnTo>
                    <a:pt x="269748" y="385572"/>
                  </a:lnTo>
                  <a:lnTo>
                    <a:pt x="330708" y="385572"/>
                  </a:lnTo>
                  <a:lnTo>
                    <a:pt x="388620" y="377952"/>
                  </a:lnTo>
                  <a:lnTo>
                    <a:pt x="441960" y="364236"/>
                  </a:lnTo>
                  <a:lnTo>
                    <a:pt x="489204" y="342900"/>
                  </a:lnTo>
                  <a:lnTo>
                    <a:pt x="530352" y="316992"/>
                  </a:lnTo>
                  <a:lnTo>
                    <a:pt x="563880" y="286512"/>
                  </a:lnTo>
                  <a:lnTo>
                    <a:pt x="569976" y="278892"/>
                  </a:lnTo>
                  <a:lnTo>
                    <a:pt x="576072" y="269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528305" y="4729986"/>
            <a:ext cx="222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P</a:t>
            </a:r>
            <a:r>
              <a:rPr sz="1800" dirty="0">
                <a:latin typeface="Constantia"/>
                <a:cs typeface="Constantia"/>
              </a:rPr>
              <a:t>i</a:t>
            </a:r>
          </a:p>
        </p:txBody>
      </p:sp>
      <p:sp>
        <p:nvSpPr>
          <p:cNvPr id="14" name="object 14"/>
          <p:cNvSpPr/>
          <p:nvPr/>
        </p:nvSpPr>
        <p:spPr>
          <a:xfrm>
            <a:off x="7703820" y="4558284"/>
            <a:ext cx="1035050" cy="673735"/>
          </a:xfrm>
          <a:custGeom>
            <a:avLst/>
            <a:gdLst/>
            <a:ahLst/>
            <a:cxnLst/>
            <a:rect l="l" t="t" r="r" b="b"/>
            <a:pathLst>
              <a:path w="1035050" h="673735">
                <a:moveTo>
                  <a:pt x="1034796" y="667512"/>
                </a:moveTo>
                <a:lnTo>
                  <a:pt x="1034796" y="6096"/>
                </a:lnTo>
                <a:lnTo>
                  <a:pt x="1028700" y="0"/>
                </a:lnTo>
                <a:lnTo>
                  <a:pt x="6096" y="0"/>
                </a:lnTo>
                <a:lnTo>
                  <a:pt x="0" y="6096"/>
                </a:lnTo>
                <a:lnTo>
                  <a:pt x="0" y="667512"/>
                </a:lnTo>
                <a:lnTo>
                  <a:pt x="6096" y="673608"/>
                </a:lnTo>
                <a:lnTo>
                  <a:pt x="13716" y="673608"/>
                </a:lnTo>
                <a:lnTo>
                  <a:pt x="13716" y="25908"/>
                </a:lnTo>
                <a:lnTo>
                  <a:pt x="25908" y="12192"/>
                </a:lnTo>
                <a:lnTo>
                  <a:pt x="25908" y="25908"/>
                </a:lnTo>
                <a:lnTo>
                  <a:pt x="1008888" y="25908"/>
                </a:lnTo>
                <a:lnTo>
                  <a:pt x="1008888" y="12192"/>
                </a:lnTo>
                <a:lnTo>
                  <a:pt x="1021080" y="25908"/>
                </a:lnTo>
                <a:lnTo>
                  <a:pt x="1021080" y="673608"/>
                </a:lnTo>
                <a:lnTo>
                  <a:pt x="1028700" y="673608"/>
                </a:lnTo>
                <a:lnTo>
                  <a:pt x="1034796" y="667512"/>
                </a:lnTo>
                <a:close/>
              </a:path>
              <a:path w="1035050" h="673735">
                <a:moveTo>
                  <a:pt x="25908" y="25908"/>
                </a:moveTo>
                <a:lnTo>
                  <a:pt x="25908" y="12192"/>
                </a:lnTo>
                <a:lnTo>
                  <a:pt x="13716" y="25908"/>
                </a:lnTo>
                <a:lnTo>
                  <a:pt x="25908" y="25908"/>
                </a:lnTo>
                <a:close/>
              </a:path>
              <a:path w="1035050" h="673735">
                <a:moveTo>
                  <a:pt x="25908" y="647700"/>
                </a:moveTo>
                <a:lnTo>
                  <a:pt x="25908" y="25908"/>
                </a:lnTo>
                <a:lnTo>
                  <a:pt x="13716" y="25908"/>
                </a:lnTo>
                <a:lnTo>
                  <a:pt x="13716" y="647700"/>
                </a:lnTo>
                <a:lnTo>
                  <a:pt x="25908" y="647700"/>
                </a:lnTo>
                <a:close/>
              </a:path>
              <a:path w="1035050" h="673735">
                <a:moveTo>
                  <a:pt x="1021080" y="647700"/>
                </a:moveTo>
                <a:lnTo>
                  <a:pt x="13716" y="647700"/>
                </a:lnTo>
                <a:lnTo>
                  <a:pt x="25908" y="659892"/>
                </a:lnTo>
                <a:lnTo>
                  <a:pt x="25908" y="673608"/>
                </a:lnTo>
                <a:lnTo>
                  <a:pt x="1008888" y="673608"/>
                </a:lnTo>
                <a:lnTo>
                  <a:pt x="1008888" y="659892"/>
                </a:lnTo>
                <a:lnTo>
                  <a:pt x="1021080" y="647700"/>
                </a:lnTo>
                <a:close/>
              </a:path>
              <a:path w="1035050" h="673735">
                <a:moveTo>
                  <a:pt x="25908" y="673608"/>
                </a:moveTo>
                <a:lnTo>
                  <a:pt x="25908" y="659892"/>
                </a:lnTo>
                <a:lnTo>
                  <a:pt x="13716" y="647700"/>
                </a:lnTo>
                <a:lnTo>
                  <a:pt x="13716" y="673608"/>
                </a:lnTo>
                <a:lnTo>
                  <a:pt x="25908" y="673608"/>
                </a:lnTo>
                <a:close/>
              </a:path>
              <a:path w="1035050" h="673735">
                <a:moveTo>
                  <a:pt x="1021080" y="25908"/>
                </a:moveTo>
                <a:lnTo>
                  <a:pt x="1008888" y="12192"/>
                </a:lnTo>
                <a:lnTo>
                  <a:pt x="1008888" y="25908"/>
                </a:lnTo>
                <a:lnTo>
                  <a:pt x="1021080" y="25908"/>
                </a:lnTo>
                <a:close/>
              </a:path>
              <a:path w="1035050" h="673735">
                <a:moveTo>
                  <a:pt x="1021080" y="647700"/>
                </a:moveTo>
                <a:lnTo>
                  <a:pt x="1021080" y="25908"/>
                </a:lnTo>
                <a:lnTo>
                  <a:pt x="1008888" y="25908"/>
                </a:lnTo>
                <a:lnTo>
                  <a:pt x="1008888" y="647700"/>
                </a:lnTo>
                <a:lnTo>
                  <a:pt x="1021080" y="647700"/>
                </a:lnTo>
                <a:close/>
              </a:path>
              <a:path w="1035050" h="673735">
                <a:moveTo>
                  <a:pt x="1021080" y="673608"/>
                </a:moveTo>
                <a:lnTo>
                  <a:pt x="1021080" y="647700"/>
                </a:lnTo>
                <a:lnTo>
                  <a:pt x="1008888" y="659892"/>
                </a:lnTo>
                <a:lnTo>
                  <a:pt x="1008888" y="673608"/>
                </a:lnTo>
                <a:lnTo>
                  <a:pt x="1021080" y="673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07168" y="4729986"/>
            <a:ext cx="231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Rj</a:t>
            </a:r>
          </a:p>
        </p:txBody>
      </p:sp>
      <p:sp>
        <p:nvSpPr>
          <p:cNvPr id="16" name="object 16"/>
          <p:cNvSpPr/>
          <p:nvPr/>
        </p:nvSpPr>
        <p:spPr>
          <a:xfrm>
            <a:off x="6925056" y="4844796"/>
            <a:ext cx="792480" cy="100965"/>
          </a:xfrm>
          <a:custGeom>
            <a:avLst/>
            <a:gdLst/>
            <a:ahLst/>
            <a:cxnLst/>
            <a:rect l="l" t="t" r="r" b="b"/>
            <a:pathLst>
              <a:path w="792479" h="100964">
                <a:moveTo>
                  <a:pt x="772538" y="50214"/>
                </a:moveTo>
                <a:lnTo>
                  <a:pt x="765048" y="45720"/>
                </a:lnTo>
                <a:lnTo>
                  <a:pt x="0" y="45720"/>
                </a:lnTo>
                <a:lnTo>
                  <a:pt x="0" y="54864"/>
                </a:lnTo>
                <a:lnTo>
                  <a:pt x="764522" y="54864"/>
                </a:lnTo>
                <a:lnTo>
                  <a:pt x="772538" y="50214"/>
                </a:lnTo>
                <a:close/>
              </a:path>
              <a:path w="792479" h="100964">
                <a:moveTo>
                  <a:pt x="792480" y="50292"/>
                </a:moveTo>
                <a:lnTo>
                  <a:pt x="708660" y="1524"/>
                </a:lnTo>
                <a:lnTo>
                  <a:pt x="707136" y="0"/>
                </a:lnTo>
                <a:lnTo>
                  <a:pt x="704088" y="1524"/>
                </a:lnTo>
                <a:lnTo>
                  <a:pt x="702564" y="3048"/>
                </a:lnTo>
                <a:lnTo>
                  <a:pt x="701040" y="6096"/>
                </a:lnTo>
                <a:lnTo>
                  <a:pt x="701040" y="7620"/>
                </a:lnTo>
                <a:lnTo>
                  <a:pt x="704088" y="9144"/>
                </a:lnTo>
                <a:lnTo>
                  <a:pt x="765048" y="45720"/>
                </a:lnTo>
                <a:lnTo>
                  <a:pt x="783336" y="45720"/>
                </a:lnTo>
                <a:lnTo>
                  <a:pt x="783336" y="55612"/>
                </a:lnTo>
                <a:lnTo>
                  <a:pt x="792480" y="50292"/>
                </a:lnTo>
                <a:close/>
              </a:path>
              <a:path w="792479" h="100964">
                <a:moveTo>
                  <a:pt x="783336" y="55612"/>
                </a:moveTo>
                <a:lnTo>
                  <a:pt x="783336" y="54864"/>
                </a:lnTo>
                <a:lnTo>
                  <a:pt x="764522" y="54864"/>
                </a:lnTo>
                <a:lnTo>
                  <a:pt x="704088" y="89916"/>
                </a:lnTo>
                <a:lnTo>
                  <a:pt x="701040" y="91440"/>
                </a:lnTo>
                <a:lnTo>
                  <a:pt x="701040" y="94488"/>
                </a:lnTo>
                <a:lnTo>
                  <a:pt x="702564" y="97536"/>
                </a:lnTo>
                <a:lnTo>
                  <a:pt x="704088" y="99060"/>
                </a:lnTo>
                <a:lnTo>
                  <a:pt x="707136" y="100584"/>
                </a:lnTo>
                <a:lnTo>
                  <a:pt x="708660" y="99060"/>
                </a:lnTo>
                <a:lnTo>
                  <a:pt x="783336" y="55612"/>
                </a:lnTo>
                <a:close/>
              </a:path>
              <a:path w="792479" h="100964">
                <a:moveTo>
                  <a:pt x="780288" y="54864"/>
                </a:moveTo>
                <a:lnTo>
                  <a:pt x="772538" y="50214"/>
                </a:lnTo>
                <a:lnTo>
                  <a:pt x="764522" y="54864"/>
                </a:lnTo>
                <a:lnTo>
                  <a:pt x="780288" y="54864"/>
                </a:lnTo>
                <a:close/>
              </a:path>
              <a:path w="792479" h="100964">
                <a:moveTo>
                  <a:pt x="780288" y="45720"/>
                </a:moveTo>
                <a:lnTo>
                  <a:pt x="765048" y="45720"/>
                </a:lnTo>
                <a:lnTo>
                  <a:pt x="772538" y="50214"/>
                </a:lnTo>
                <a:lnTo>
                  <a:pt x="780288" y="45720"/>
                </a:lnTo>
                <a:close/>
              </a:path>
              <a:path w="792479" h="100964">
                <a:moveTo>
                  <a:pt x="783336" y="54864"/>
                </a:moveTo>
                <a:lnTo>
                  <a:pt x="783336" y="45720"/>
                </a:lnTo>
                <a:lnTo>
                  <a:pt x="780288" y="45720"/>
                </a:lnTo>
                <a:lnTo>
                  <a:pt x="772538" y="50214"/>
                </a:lnTo>
                <a:lnTo>
                  <a:pt x="780288" y="54864"/>
                </a:lnTo>
                <a:lnTo>
                  <a:pt x="783336" y="548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984492" y="5998464"/>
            <a:ext cx="601980" cy="386080"/>
            <a:chOff x="6984492" y="5998464"/>
            <a:chExt cx="601980" cy="386080"/>
          </a:xfrm>
        </p:grpSpPr>
        <p:sp>
          <p:nvSpPr>
            <p:cNvPr id="18" name="object 18"/>
            <p:cNvSpPr/>
            <p:nvPr/>
          </p:nvSpPr>
          <p:spPr>
            <a:xfrm>
              <a:off x="6996683" y="6010655"/>
              <a:ext cx="576580" cy="360045"/>
            </a:xfrm>
            <a:custGeom>
              <a:avLst/>
              <a:gdLst/>
              <a:ahLst/>
              <a:cxnLst/>
              <a:rect l="l" t="t" r="r" b="b"/>
              <a:pathLst>
                <a:path w="576579" h="360045">
                  <a:moveTo>
                    <a:pt x="576071" y="179831"/>
                  </a:moveTo>
                  <a:lnTo>
                    <a:pt x="553569" y="109942"/>
                  </a:lnTo>
                  <a:lnTo>
                    <a:pt x="527128" y="79399"/>
                  </a:lnTo>
                  <a:lnTo>
                    <a:pt x="492061" y="52768"/>
                  </a:lnTo>
                  <a:lnTo>
                    <a:pt x="449493" y="30780"/>
                  </a:lnTo>
                  <a:lnTo>
                    <a:pt x="400550" y="14168"/>
                  </a:lnTo>
                  <a:lnTo>
                    <a:pt x="346355" y="3664"/>
                  </a:lnTo>
                  <a:lnTo>
                    <a:pt x="288035" y="0"/>
                  </a:lnTo>
                  <a:lnTo>
                    <a:pt x="230153" y="3664"/>
                  </a:lnTo>
                  <a:lnTo>
                    <a:pt x="176164" y="14168"/>
                  </a:lnTo>
                  <a:lnTo>
                    <a:pt x="127248" y="30780"/>
                  </a:lnTo>
                  <a:lnTo>
                    <a:pt x="84581" y="52768"/>
                  </a:lnTo>
                  <a:lnTo>
                    <a:pt x="49345" y="79399"/>
                  </a:lnTo>
                  <a:lnTo>
                    <a:pt x="22717" y="109942"/>
                  </a:lnTo>
                  <a:lnTo>
                    <a:pt x="0" y="179831"/>
                  </a:lnTo>
                  <a:lnTo>
                    <a:pt x="5875" y="216437"/>
                  </a:lnTo>
                  <a:lnTo>
                    <a:pt x="49345" y="280933"/>
                  </a:lnTo>
                  <a:lnTo>
                    <a:pt x="84581" y="307466"/>
                  </a:lnTo>
                  <a:lnTo>
                    <a:pt x="127248" y="329285"/>
                  </a:lnTo>
                  <a:lnTo>
                    <a:pt x="176164" y="345709"/>
                  </a:lnTo>
                  <a:lnTo>
                    <a:pt x="230153" y="356062"/>
                  </a:lnTo>
                  <a:lnTo>
                    <a:pt x="288035" y="359663"/>
                  </a:lnTo>
                  <a:lnTo>
                    <a:pt x="346355" y="356062"/>
                  </a:lnTo>
                  <a:lnTo>
                    <a:pt x="400550" y="345709"/>
                  </a:lnTo>
                  <a:lnTo>
                    <a:pt x="449493" y="329285"/>
                  </a:lnTo>
                  <a:lnTo>
                    <a:pt x="492061" y="307466"/>
                  </a:lnTo>
                  <a:lnTo>
                    <a:pt x="527128" y="280933"/>
                  </a:lnTo>
                  <a:lnTo>
                    <a:pt x="553569" y="250364"/>
                  </a:lnTo>
                  <a:lnTo>
                    <a:pt x="576071" y="1798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984492" y="5998464"/>
              <a:ext cx="601980" cy="386080"/>
            </a:xfrm>
            <a:custGeom>
              <a:avLst/>
              <a:gdLst/>
              <a:ahLst/>
              <a:cxnLst/>
              <a:rect l="l" t="t" r="r" b="b"/>
              <a:pathLst>
                <a:path w="601979" h="386079">
                  <a:moveTo>
                    <a:pt x="601980" y="192024"/>
                  </a:moveTo>
                  <a:lnTo>
                    <a:pt x="600456" y="181356"/>
                  </a:lnTo>
                  <a:lnTo>
                    <a:pt x="598932" y="172212"/>
                  </a:lnTo>
                  <a:lnTo>
                    <a:pt x="597408" y="161544"/>
                  </a:lnTo>
                  <a:lnTo>
                    <a:pt x="594360" y="152400"/>
                  </a:lnTo>
                  <a:lnTo>
                    <a:pt x="591312" y="141732"/>
                  </a:lnTo>
                  <a:lnTo>
                    <a:pt x="582168" y="123444"/>
                  </a:lnTo>
                  <a:lnTo>
                    <a:pt x="576072" y="114300"/>
                  </a:lnTo>
                  <a:lnTo>
                    <a:pt x="569976" y="106680"/>
                  </a:lnTo>
                  <a:lnTo>
                    <a:pt x="563880" y="97536"/>
                  </a:lnTo>
                  <a:lnTo>
                    <a:pt x="556260" y="89916"/>
                  </a:lnTo>
                  <a:lnTo>
                    <a:pt x="547116" y="82296"/>
                  </a:lnTo>
                  <a:lnTo>
                    <a:pt x="530352" y="67056"/>
                  </a:lnTo>
                  <a:lnTo>
                    <a:pt x="489204" y="42672"/>
                  </a:lnTo>
                  <a:lnTo>
                    <a:pt x="441960" y="21336"/>
                  </a:lnTo>
                  <a:lnTo>
                    <a:pt x="388620" y="7620"/>
                  </a:lnTo>
                  <a:lnTo>
                    <a:pt x="329184" y="1447"/>
                  </a:lnTo>
                  <a:lnTo>
                    <a:pt x="300228" y="0"/>
                  </a:lnTo>
                  <a:lnTo>
                    <a:pt x="269748" y="1524"/>
                  </a:lnTo>
                  <a:lnTo>
                    <a:pt x="211836" y="7620"/>
                  </a:lnTo>
                  <a:lnTo>
                    <a:pt x="158496" y="22860"/>
                  </a:lnTo>
                  <a:lnTo>
                    <a:pt x="111252" y="42672"/>
                  </a:lnTo>
                  <a:lnTo>
                    <a:pt x="70104" y="68580"/>
                  </a:lnTo>
                  <a:lnTo>
                    <a:pt x="38100" y="99060"/>
                  </a:lnTo>
                  <a:lnTo>
                    <a:pt x="30480" y="106680"/>
                  </a:lnTo>
                  <a:lnTo>
                    <a:pt x="9144" y="143256"/>
                  </a:lnTo>
                  <a:lnTo>
                    <a:pt x="0" y="182880"/>
                  </a:lnTo>
                  <a:lnTo>
                    <a:pt x="0" y="202692"/>
                  </a:lnTo>
                  <a:lnTo>
                    <a:pt x="3048" y="224028"/>
                  </a:lnTo>
                  <a:lnTo>
                    <a:pt x="6096" y="233172"/>
                  </a:lnTo>
                  <a:lnTo>
                    <a:pt x="10668" y="242316"/>
                  </a:lnTo>
                  <a:lnTo>
                    <a:pt x="13716" y="251460"/>
                  </a:lnTo>
                  <a:lnTo>
                    <a:pt x="19812" y="260604"/>
                  </a:lnTo>
                  <a:lnTo>
                    <a:pt x="24384" y="269748"/>
                  </a:lnTo>
                  <a:lnTo>
                    <a:pt x="25908" y="272034"/>
                  </a:lnTo>
                  <a:lnTo>
                    <a:pt x="25908" y="175260"/>
                  </a:lnTo>
                  <a:lnTo>
                    <a:pt x="28956" y="167640"/>
                  </a:lnTo>
                  <a:lnTo>
                    <a:pt x="30480" y="160020"/>
                  </a:lnTo>
                  <a:lnTo>
                    <a:pt x="36576" y="144780"/>
                  </a:lnTo>
                  <a:lnTo>
                    <a:pt x="45720" y="129540"/>
                  </a:lnTo>
                  <a:lnTo>
                    <a:pt x="51816" y="121920"/>
                  </a:lnTo>
                  <a:lnTo>
                    <a:pt x="56388" y="114300"/>
                  </a:lnTo>
                  <a:lnTo>
                    <a:pt x="64008" y="108204"/>
                  </a:lnTo>
                  <a:lnTo>
                    <a:pt x="70104" y="100584"/>
                  </a:lnTo>
                  <a:lnTo>
                    <a:pt x="103632" y="76200"/>
                  </a:lnTo>
                  <a:lnTo>
                    <a:pt x="144780" y="54864"/>
                  </a:lnTo>
                  <a:lnTo>
                    <a:pt x="192024" y="38100"/>
                  </a:lnTo>
                  <a:lnTo>
                    <a:pt x="243840" y="28956"/>
                  </a:lnTo>
                  <a:lnTo>
                    <a:pt x="272796" y="25908"/>
                  </a:lnTo>
                  <a:lnTo>
                    <a:pt x="329184" y="25908"/>
                  </a:lnTo>
                  <a:lnTo>
                    <a:pt x="384048" y="33528"/>
                  </a:lnTo>
                  <a:lnTo>
                    <a:pt x="434340" y="45720"/>
                  </a:lnTo>
                  <a:lnTo>
                    <a:pt x="478536" y="65532"/>
                  </a:lnTo>
                  <a:lnTo>
                    <a:pt x="515112" y="88392"/>
                  </a:lnTo>
                  <a:lnTo>
                    <a:pt x="544068" y="115824"/>
                  </a:lnTo>
                  <a:lnTo>
                    <a:pt x="550164" y="121920"/>
                  </a:lnTo>
                  <a:lnTo>
                    <a:pt x="556260" y="129540"/>
                  </a:lnTo>
                  <a:lnTo>
                    <a:pt x="560832" y="137160"/>
                  </a:lnTo>
                  <a:lnTo>
                    <a:pt x="563880" y="144780"/>
                  </a:lnTo>
                  <a:lnTo>
                    <a:pt x="568452" y="152400"/>
                  </a:lnTo>
                  <a:lnTo>
                    <a:pt x="571500" y="160020"/>
                  </a:lnTo>
                  <a:lnTo>
                    <a:pt x="573024" y="169164"/>
                  </a:lnTo>
                  <a:lnTo>
                    <a:pt x="576072" y="184404"/>
                  </a:lnTo>
                  <a:lnTo>
                    <a:pt x="576072" y="269748"/>
                  </a:lnTo>
                  <a:lnTo>
                    <a:pt x="582168" y="260604"/>
                  </a:lnTo>
                  <a:lnTo>
                    <a:pt x="591312" y="242316"/>
                  </a:lnTo>
                  <a:lnTo>
                    <a:pt x="594360" y="231648"/>
                  </a:lnTo>
                  <a:lnTo>
                    <a:pt x="597408" y="222504"/>
                  </a:lnTo>
                  <a:lnTo>
                    <a:pt x="598932" y="211836"/>
                  </a:lnTo>
                  <a:lnTo>
                    <a:pt x="600456" y="202692"/>
                  </a:lnTo>
                  <a:lnTo>
                    <a:pt x="601980" y="192024"/>
                  </a:lnTo>
                  <a:close/>
                </a:path>
                <a:path w="601979" h="386079">
                  <a:moveTo>
                    <a:pt x="576072" y="269748"/>
                  </a:moveTo>
                  <a:lnTo>
                    <a:pt x="576072" y="201168"/>
                  </a:lnTo>
                  <a:lnTo>
                    <a:pt x="574548" y="208788"/>
                  </a:lnTo>
                  <a:lnTo>
                    <a:pt x="573024" y="217932"/>
                  </a:lnTo>
                  <a:lnTo>
                    <a:pt x="563880" y="240792"/>
                  </a:lnTo>
                  <a:lnTo>
                    <a:pt x="550164" y="263652"/>
                  </a:lnTo>
                  <a:lnTo>
                    <a:pt x="544068" y="269748"/>
                  </a:lnTo>
                  <a:lnTo>
                    <a:pt x="537972" y="277368"/>
                  </a:lnTo>
                  <a:lnTo>
                    <a:pt x="530352" y="283464"/>
                  </a:lnTo>
                  <a:lnTo>
                    <a:pt x="515112" y="297180"/>
                  </a:lnTo>
                  <a:lnTo>
                    <a:pt x="496824" y="309372"/>
                  </a:lnTo>
                  <a:lnTo>
                    <a:pt x="455676" y="330708"/>
                  </a:lnTo>
                  <a:lnTo>
                    <a:pt x="408432" y="345948"/>
                  </a:lnTo>
                  <a:lnTo>
                    <a:pt x="356616" y="356616"/>
                  </a:lnTo>
                  <a:lnTo>
                    <a:pt x="329184" y="359664"/>
                  </a:lnTo>
                  <a:lnTo>
                    <a:pt x="271272" y="359664"/>
                  </a:lnTo>
                  <a:lnTo>
                    <a:pt x="216408" y="352044"/>
                  </a:lnTo>
                  <a:lnTo>
                    <a:pt x="167640" y="338328"/>
                  </a:lnTo>
                  <a:lnTo>
                    <a:pt x="121920" y="320040"/>
                  </a:lnTo>
                  <a:lnTo>
                    <a:pt x="85344" y="297180"/>
                  </a:lnTo>
                  <a:lnTo>
                    <a:pt x="70104" y="283464"/>
                  </a:lnTo>
                  <a:lnTo>
                    <a:pt x="62484" y="277368"/>
                  </a:lnTo>
                  <a:lnTo>
                    <a:pt x="50292" y="262128"/>
                  </a:lnTo>
                  <a:lnTo>
                    <a:pt x="45720" y="254508"/>
                  </a:lnTo>
                  <a:lnTo>
                    <a:pt x="41148" y="248412"/>
                  </a:lnTo>
                  <a:lnTo>
                    <a:pt x="36576" y="239268"/>
                  </a:lnTo>
                  <a:lnTo>
                    <a:pt x="27432" y="216408"/>
                  </a:lnTo>
                  <a:lnTo>
                    <a:pt x="25908" y="208788"/>
                  </a:lnTo>
                  <a:lnTo>
                    <a:pt x="25908" y="272034"/>
                  </a:lnTo>
                  <a:lnTo>
                    <a:pt x="30480" y="278892"/>
                  </a:lnTo>
                  <a:lnTo>
                    <a:pt x="38100" y="286512"/>
                  </a:lnTo>
                  <a:lnTo>
                    <a:pt x="45720" y="295656"/>
                  </a:lnTo>
                  <a:lnTo>
                    <a:pt x="89916" y="330708"/>
                  </a:lnTo>
                  <a:lnTo>
                    <a:pt x="135636" y="353568"/>
                  </a:lnTo>
                  <a:lnTo>
                    <a:pt x="185928" y="370332"/>
                  </a:lnTo>
                  <a:lnTo>
                    <a:pt x="240792" y="381000"/>
                  </a:lnTo>
                  <a:lnTo>
                    <a:pt x="300228" y="385572"/>
                  </a:lnTo>
                  <a:lnTo>
                    <a:pt x="330708" y="384048"/>
                  </a:lnTo>
                  <a:lnTo>
                    <a:pt x="388620" y="376428"/>
                  </a:lnTo>
                  <a:lnTo>
                    <a:pt x="441960" y="362712"/>
                  </a:lnTo>
                  <a:lnTo>
                    <a:pt x="489204" y="342900"/>
                  </a:lnTo>
                  <a:lnTo>
                    <a:pt x="530352" y="316992"/>
                  </a:lnTo>
                  <a:lnTo>
                    <a:pt x="563880" y="286512"/>
                  </a:lnTo>
                  <a:lnTo>
                    <a:pt x="569976" y="277368"/>
                  </a:lnTo>
                  <a:lnTo>
                    <a:pt x="576072" y="269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176005" y="6026909"/>
            <a:ext cx="222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tantia"/>
                <a:cs typeface="Constantia"/>
              </a:rPr>
              <a:t>P</a:t>
            </a:r>
            <a:r>
              <a:rPr sz="1800" dirty="0">
                <a:latin typeface="Constantia"/>
                <a:cs typeface="Constantia"/>
              </a:rPr>
              <a:t>i</a:t>
            </a:r>
          </a:p>
        </p:txBody>
      </p:sp>
      <p:sp>
        <p:nvSpPr>
          <p:cNvPr id="21" name="object 21"/>
          <p:cNvSpPr/>
          <p:nvPr/>
        </p:nvSpPr>
        <p:spPr>
          <a:xfrm>
            <a:off x="8353044" y="5853684"/>
            <a:ext cx="1033780" cy="673735"/>
          </a:xfrm>
          <a:custGeom>
            <a:avLst/>
            <a:gdLst/>
            <a:ahLst/>
            <a:cxnLst/>
            <a:rect l="l" t="t" r="r" b="b"/>
            <a:pathLst>
              <a:path w="1033779" h="673734">
                <a:moveTo>
                  <a:pt x="1033272" y="669036"/>
                </a:moveTo>
                <a:lnTo>
                  <a:pt x="1033272" y="6096"/>
                </a:lnTo>
                <a:lnTo>
                  <a:pt x="1027176" y="0"/>
                </a:lnTo>
                <a:lnTo>
                  <a:pt x="4572" y="0"/>
                </a:lnTo>
                <a:lnTo>
                  <a:pt x="0" y="6096"/>
                </a:lnTo>
                <a:lnTo>
                  <a:pt x="0" y="669036"/>
                </a:lnTo>
                <a:lnTo>
                  <a:pt x="4572" y="673608"/>
                </a:lnTo>
                <a:lnTo>
                  <a:pt x="12192" y="673608"/>
                </a:lnTo>
                <a:lnTo>
                  <a:pt x="12192" y="25908"/>
                </a:lnTo>
                <a:lnTo>
                  <a:pt x="24384" y="13716"/>
                </a:lnTo>
                <a:lnTo>
                  <a:pt x="24384" y="25908"/>
                </a:lnTo>
                <a:lnTo>
                  <a:pt x="1007364" y="25908"/>
                </a:lnTo>
                <a:lnTo>
                  <a:pt x="1007364" y="13716"/>
                </a:lnTo>
                <a:lnTo>
                  <a:pt x="1019556" y="25908"/>
                </a:lnTo>
                <a:lnTo>
                  <a:pt x="1019556" y="673608"/>
                </a:lnTo>
                <a:lnTo>
                  <a:pt x="1027176" y="673608"/>
                </a:lnTo>
                <a:lnTo>
                  <a:pt x="1033272" y="669036"/>
                </a:lnTo>
                <a:close/>
              </a:path>
              <a:path w="1033779" h="673734">
                <a:moveTo>
                  <a:pt x="24384" y="25908"/>
                </a:moveTo>
                <a:lnTo>
                  <a:pt x="24384" y="13716"/>
                </a:lnTo>
                <a:lnTo>
                  <a:pt x="12192" y="25908"/>
                </a:lnTo>
                <a:lnTo>
                  <a:pt x="24384" y="25908"/>
                </a:lnTo>
                <a:close/>
              </a:path>
              <a:path w="1033779" h="673734">
                <a:moveTo>
                  <a:pt x="24384" y="649224"/>
                </a:moveTo>
                <a:lnTo>
                  <a:pt x="24384" y="25908"/>
                </a:lnTo>
                <a:lnTo>
                  <a:pt x="12192" y="25908"/>
                </a:lnTo>
                <a:lnTo>
                  <a:pt x="12192" y="649224"/>
                </a:lnTo>
                <a:lnTo>
                  <a:pt x="24384" y="649224"/>
                </a:lnTo>
                <a:close/>
              </a:path>
              <a:path w="1033779" h="673734">
                <a:moveTo>
                  <a:pt x="1019556" y="649224"/>
                </a:moveTo>
                <a:lnTo>
                  <a:pt x="12192" y="649224"/>
                </a:lnTo>
                <a:lnTo>
                  <a:pt x="24384" y="661416"/>
                </a:lnTo>
                <a:lnTo>
                  <a:pt x="24384" y="673608"/>
                </a:lnTo>
                <a:lnTo>
                  <a:pt x="1007364" y="673608"/>
                </a:lnTo>
                <a:lnTo>
                  <a:pt x="1007364" y="661416"/>
                </a:lnTo>
                <a:lnTo>
                  <a:pt x="1019556" y="649224"/>
                </a:lnTo>
                <a:close/>
              </a:path>
              <a:path w="1033779" h="673734">
                <a:moveTo>
                  <a:pt x="24384" y="673608"/>
                </a:moveTo>
                <a:lnTo>
                  <a:pt x="24384" y="661416"/>
                </a:lnTo>
                <a:lnTo>
                  <a:pt x="12192" y="649224"/>
                </a:lnTo>
                <a:lnTo>
                  <a:pt x="12192" y="673608"/>
                </a:lnTo>
                <a:lnTo>
                  <a:pt x="24384" y="673608"/>
                </a:lnTo>
                <a:close/>
              </a:path>
              <a:path w="1033779" h="673734">
                <a:moveTo>
                  <a:pt x="1019556" y="25908"/>
                </a:moveTo>
                <a:lnTo>
                  <a:pt x="1007364" y="13716"/>
                </a:lnTo>
                <a:lnTo>
                  <a:pt x="1007364" y="25908"/>
                </a:lnTo>
                <a:lnTo>
                  <a:pt x="1019556" y="25908"/>
                </a:lnTo>
                <a:close/>
              </a:path>
              <a:path w="1033779" h="673734">
                <a:moveTo>
                  <a:pt x="1019556" y="649224"/>
                </a:moveTo>
                <a:lnTo>
                  <a:pt x="1019556" y="25908"/>
                </a:lnTo>
                <a:lnTo>
                  <a:pt x="1007364" y="25908"/>
                </a:lnTo>
                <a:lnTo>
                  <a:pt x="1007364" y="649224"/>
                </a:lnTo>
                <a:lnTo>
                  <a:pt x="1019556" y="649224"/>
                </a:lnTo>
                <a:close/>
              </a:path>
              <a:path w="1033779" h="673734">
                <a:moveTo>
                  <a:pt x="1019556" y="673608"/>
                </a:moveTo>
                <a:lnTo>
                  <a:pt x="1019556" y="649224"/>
                </a:lnTo>
                <a:lnTo>
                  <a:pt x="1007364" y="661416"/>
                </a:lnTo>
                <a:lnTo>
                  <a:pt x="1007364" y="673608"/>
                </a:lnTo>
                <a:lnTo>
                  <a:pt x="1019556" y="673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756392" y="6026909"/>
            <a:ext cx="231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nstantia"/>
                <a:cs typeface="Constantia"/>
              </a:rPr>
              <a:t>Rj</a:t>
            </a:r>
          </a:p>
        </p:txBody>
      </p:sp>
      <p:sp>
        <p:nvSpPr>
          <p:cNvPr id="23" name="object 23"/>
          <p:cNvSpPr/>
          <p:nvPr/>
        </p:nvSpPr>
        <p:spPr>
          <a:xfrm>
            <a:off x="7572756" y="6141720"/>
            <a:ext cx="792480" cy="99060"/>
          </a:xfrm>
          <a:custGeom>
            <a:avLst/>
            <a:gdLst/>
            <a:ahLst/>
            <a:cxnLst/>
            <a:rect l="l" t="t" r="r" b="b"/>
            <a:pathLst>
              <a:path w="792479" h="99060">
                <a:moveTo>
                  <a:pt x="91440" y="4572"/>
                </a:moveTo>
                <a:lnTo>
                  <a:pt x="89916" y="3048"/>
                </a:lnTo>
                <a:lnTo>
                  <a:pt x="88392" y="0"/>
                </a:lnTo>
                <a:lnTo>
                  <a:pt x="83820" y="0"/>
                </a:lnTo>
                <a:lnTo>
                  <a:pt x="0" y="48768"/>
                </a:lnTo>
                <a:lnTo>
                  <a:pt x="9144" y="54088"/>
                </a:lnTo>
                <a:lnTo>
                  <a:pt x="9144" y="44196"/>
                </a:lnTo>
                <a:lnTo>
                  <a:pt x="27957" y="44196"/>
                </a:lnTo>
                <a:lnTo>
                  <a:pt x="88392" y="9144"/>
                </a:lnTo>
                <a:lnTo>
                  <a:pt x="89916" y="7620"/>
                </a:lnTo>
                <a:lnTo>
                  <a:pt x="91440" y="4572"/>
                </a:lnTo>
                <a:close/>
              </a:path>
              <a:path w="792479" h="99060">
                <a:moveTo>
                  <a:pt x="27957" y="44196"/>
                </a:moveTo>
                <a:lnTo>
                  <a:pt x="9144" y="44196"/>
                </a:lnTo>
                <a:lnTo>
                  <a:pt x="9144" y="53340"/>
                </a:lnTo>
                <a:lnTo>
                  <a:pt x="12192" y="53340"/>
                </a:lnTo>
                <a:lnTo>
                  <a:pt x="12192" y="45720"/>
                </a:lnTo>
                <a:lnTo>
                  <a:pt x="18760" y="49530"/>
                </a:lnTo>
                <a:lnTo>
                  <a:pt x="27957" y="44196"/>
                </a:lnTo>
                <a:close/>
              </a:path>
              <a:path w="792479" h="99060">
                <a:moveTo>
                  <a:pt x="91440" y="94488"/>
                </a:moveTo>
                <a:lnTo>
                  <a:pt x="89916" y="91440"/>
                </a:lnTo>
                <a:lnTo>
                  <a:pt x="88392" y="89916"/>
                </a:lnTo>
                <a:lnTo>
                  <a:pt x="25329" y="53340"/>
                </a:lnTo>
                <a:lnTo>
                  <a:pt x="9144" y="53340"/>
                </a:lnTo>
                <a:lnTo>
                  <a:pt x="9144" y="54088"/>
                </a:lnTo>
                <a:lnTo>
                  <a:pt x="83820" y="97536"/>
                </a:lnTo>
                <a:lnTo>
                  <a:pt x="85344" y="99060"/>
                </a:lnTo>
                <a:lnTo>
                  <a:pt x="88392" y="99060"/>
                </a:lnTo>
                <a:lnTo>
                  <a:pt x="89916" y="96012"/>
                </a:lnTo>
                <a:lnTo>
                  <a:pt x="91440" y="94488"/>
                </a:lnTo>
                <a:close/>
              </a:path>
              <a:path w="792479" h="99060">
                <a:moveTo>
                  <a:pt x="18760" y="49530"/>
                </a:moveTo>
                <a:lnTo>
                  <a:pt x="12192" y="45720"/>
                </a:lnTo>
                <a:lnTo>
                  <a:pt x="12192" y="53340"/>
                </a:lnTo>
                <a:lnTo>
                  <a:pt x="18760" y="49530"/>
                </a:lnTo>
                <a:close/>
              </a:path>
              <a:path w="792479" h="99060">
                <a:moveTo>
                  <a:pt x="25329" y="53340"/>
                </a:moveTo>
                <a:lnTo>
                  <a:pt x="18760" y="49530"/>
                </a:lnTo>
                <a:lnTo>
                  <a:pt x="12192" y="53340"/>
                </a:lnTo>
                <a:lnTo>
                  <a:pt x="25329" y="53340"/>
                </a:lnTo>
                <a:close/>
              </a:path>
              <a:path w="792479" h="99060">
                <a:moveTo>
                  <a:pt x="792480" y="53340"/>
                </a:moveTo>
                <a:lnTo>
                  <a:pt x="792480" y="44196"/>
                </a:lnTo>
                <a:lnTo>
                  <a:pt x="27957" y="44196"/>
                </a:lnTo>
                <a:lnTo>
                  <a:pt x="18760" y="49530"/>
                </a:lnTo>
                <a:lnTo>
                  <a:pt x="25329" y="53340"/>
                </a:lnTo>
                <a:lnTo>
                  <a:pt x="792480" y="533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64610" marR="5080" indent="-2950845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Example </a:t>
            </a:r>
            <a:r>
              <a:rPr b="1" dirty="0">
                <a:latin typeface="Times New Roman"/>
                <a:cs typeface="Times New Roman"/>
              </a:rPr>
              <a:t>of </a:t>
            </a:r>
            <a:r>
              <a:rPr b="1" spc="-5" dirty="0">
                <a:latin typeface="Times New Roman"/>
                <a:cs typeface="Times New Roman"/>
              </a:rPr>
              <a:t>a Resource </a:t>
            </a:r>
            <a:r>
              <a:rPr b="1" dirty="0">
                <a:latin typeface="Times New Roman"/>
                <a:cs typeface="Times New Roman"/>
              </a:rPr>
              <a:t>Allocation </a:t>
            </a:r>
            <a:r>
              <a:rPr b="1" spc="-98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Graph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60647" y="1827275"/>
            <a:ext cx="3375659" cy="49225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20415" marR="5080" indent="-231521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Times New Roman"/>
                <a:cs typeface="Times New Roman"/>
              </a:rPr>
              <a:t>Resource </a:t>
            </a:r>
            <a:r>
              <a:rPr b="1" dirty="0">
                <a:latin typeface="Times New Roman"/>
                <a:cs typeface="Times New Roman"/>
              </a:rPr>
              <a:t>Allocation </a:t>
            </a:r>
            <a:r>
              <a:rPr b="1" spc="-5" dirty="0">
                <a:latin typeface="Times New Roman"/>
                <a:cs typeface="Times New Roman"/>
              </a:rPr>
              <a:t>Graph With </a:t>
            </a:r>
            <a:r>
              <a:rPr b="1" spc="-985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A Deadlock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9020" y="1757172"/>
            <a:ext cx="3389376" cy="4963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300" y="2105025"/>
            <a:ext cx="2700997" cy="1371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50110" marR="5080" indent="-116459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 </a:t>
            </a:r>
            <a:r>
              <a:rPr dirty="0"/>
              <a:t>Allocation </a:t>
            </a:r>
            <a:r>
              <a:rPr spc="-5" dirty="0"/>
              <a:t>Graph With A </a:t>
            </a:r>
            <a:r>
              <a:rPr spc="-985" dirty="0"/>
              <a:t> </a:t>
            </a:r>
            <a:r>
              <a:rPr spc="-5" dirty="0"/>
              <a:t>Cycle</a:t>
            </a:r>
            <a:r>
              <a:rPr spc="-20" dirty="0"/>
              <a:t> </a:t>
            </a:r>
            <a:r>
              <a:rPr spc="-5" dirty="0"/>
              <a:t>But No</a:t>
            </a:r>
            <a:r>
              <a:rPr spc="10" dirty="0"/>
              <a:t> </a:t>
            </a:r>
            <a:r>
              <a:rPr spc="-5" dirty="0"/>
              <a:t>Deadlock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8583" y="1827276"/>
            <a:ext cx="3880103" cy="49438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700" y="1724025"/>
            <a:ext cx="7563102" cy="50262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02910" y="590803"/>
            <a:ext cx="25876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Basic</a:t>
            </a:r>
            <a:r>
              <a:rPr sz="4400" spc="-100" dirty="0"/>
              <a:t> </a:t>
            </a:r>
            <a:r>
              <a:rPr sz="4400" dirty="0"/>
              <a:t>Facts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6435" y="2176372"/>
            <a:ext cx="7837805" cy="30892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  <a:tab pos="505587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If graph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contains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no cycles	no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deadlock.</a:t>
            </a:r>
            <a:endParaRPr sz="3200" dirty="0">
              <a:latin typeface="Times New Roman"/>
              <a:cs typeface="Times New Roman"/>
            </a:endParaRPr>
          </a:p>
          <a:p>
            <a:pPr marL="571500" indent="-559435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571500" algn="l"/>
                <a:tab pos="572135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If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graph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contains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cycle</a:t>
            </a:r>
            <a:endParaRPr sz="3200" dirty="0">
              <a:latin typeface="Times New Roman"/>
              <a:cs typeface="Times New Roman"/>
            </a:endParaRPr>
          </a:p>
          <a:p>
            <a:pPr marL="926465" marR="786765" lvl="1" indent="-457200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if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only one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instance per resource type, then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deadlock.</a:t>
            </a:r>
            <a:endParaRPr sz="28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if</a:t>
            </a:r>
            <a:r>
              <a:rPr sz="2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several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instances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per</a:t>
            </a:r>
            <a:r>
              <a:rPr sz="28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type, possibility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 deadlock.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083" y="4774182"/>
            <a:ext cx="673608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METHODS</a:t>
            </a:r>
            <a:r>
              <a:rPr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b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HANDLING</a:t>
            </a:r>
          </a:p>
          <a:p>
            <a:pPr marR="5080" algn="r">
              <a:lnSpc>
                <a:spcPct val="100000"/>
              </a:lnSpc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0795" y="590803"/>
            <a:ext cx="749363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Methods</a:t>
            </a:r>
            <a:r>
              <a:rPr sz="4400" spc="-50" dirty="0"/>
              <a:t> </a:t>
            </a:r>
            <a:r>
              <a:rPr sz="4400" dirty="0"/>
              <a:t>for</a:t>
            </a:r>
            <a:r>
              <a:rPr sz="4400" spc="-25" dirty="0"/>
              <a:t> </a:t>
            </a:r>
            <a:r>
              <a:rPr sz="4400" dirty="0"/>
              <a:t>Handling</a:t>
            </a:r>
            <a:r>
              <a:rPr sz="4400" spc="-50" dirty="0"/>
              <a:t> </a:t>
            </a:r>
            <a:r>
              <a:rPr sz="4400" dirty="0"/>
              <a:t>Deadlocks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6435" y="2253207"/>
            <a:ext cx="8053070" cy="3567001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469265" marR="969010" indent="-457200">
              <a:lnSpc>
                <a:spcPts val="3840"/>
              </a:lnSpc>
              <a:spcBef>
                <a:spcPts val="414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Ensure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that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system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will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350" i="1" spc="-65" dirty="0">
                <a:solidFill>
                  <a:srgbClr val="622422"/>
                </a:solidFill>
                <a:latin typeface="Times New Roman"/>
                <a:cs typeface="Times New Roman"/>
              </a:rPr>
              <a:t>never</a:t>
            </a:r>
            <a:r>
              <a:rPr sz="3350" i="1" spc="-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enter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deadlock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state.</a:t>
            </a:r>
            <a:r>
              <a:rPr lang="en-US" sz="32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</a:p>
          <a:p>
            <a:pPr marL="469265" marR="969010" indent="-457200">
              <a:lnSpc>
                <a:spcPts val="3840"/>
              </a:lnSpc>
              <a:spcBef>
                <a:spcPts val="414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Allow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system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enter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deadlock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state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and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then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recover.</a:t>
            </a:r>
            <a:r>
              <a:rPr lang="ar-EG" sz="32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endParaRPr lang="en-US" sz="3200" dirty="0">
              <a:solidFill>
                <a:srgbClr val="622422"/>
              </a:solidFill>
              <a:latin typeface="Times New Roman"/>
              <a:cs typeface="Times New Roman"/>
            </a:endParaRPr>
          </a:p>
          <a:p>
            <a:pPr marL="469265" marR="969010" indent="-457200">
              <a:lnSpc>
                <a:spcPts val="3840"/>
              </a:lnSpc>
              <a:spcBef>
                <a:spcPts val="414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Ignore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 problem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 pretend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that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deadlocks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never occur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 system; used by most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operating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systems.</a:t>
            </a:r>
            <a:r>
              <a:rPr lang="ar-EG" sz="32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9830" y="4774182"/>
            <a:ext cx="64668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DEADLOCK</a:t>
            </a:r>
            <a:r>
              <a:rPr b="1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PREVENTION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1538" y="590803"/>
            <a:ext cx="4731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</a:t>
            </a:r>
            <a:r>
              <a:rPr sz="4400" spc="-95" dirty="0"/>
              <a:t> </a:t>
            </a:r>
            <a:r>
              <a:rPr sz="4400" dirty="0"/>
              <a:t>Prevention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6435" y="2170931"/>
            <a:ext cx="7927975" cy="4066498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57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Mutual</a:t>
            </a:r>
            <a:r>
              <a:rPr sz="30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Exclusion</a:t>
            </a:r>
            <a:r>
              <a:rPr lang="en-US" sz="3000" spc="-5" dirty="0">
                <a:solidFill>
                  <a:srgbClr val="622422"/>
                </a:solidFill>
                <a:latin typeface="Times New Roman"/>
                <a:cs typeface="Times New Roman"/>
              </a:rPr>
              <a:t> resources</a:t>
            </a:r>
            <a:endParaRPr sz="3000" dirty="0">
              <a:latin typeface="Times New Roman"/>
              <a:cs typeface="Times New Roman"/>
            </a:endParaRPr>
          </a:p>
          <a:p>
            <a:pPr marL="926465" marR="385445" lvl="1" indent="-457200">
              <a:lnSpc>
                <a:spcPts val="2810"/>
              </a:lnSpc>
              <a:spcBef>
                <a:spcPts val="76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Not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required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sharable resources; must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hold for </a:t>
            </a:r>
            <a:r>
              <a:rPr sz="2600" spc="-6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non-sharable</a:t>
            </a:r>
            <a:r>
              <a:rPr sz="26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resources.</a:t>
            </a:r>
            <a:endParaRPr sz="2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37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Hold</a:t>
            </a:r>
            <a:r>
              <a:rPr sz="30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3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Wait</a:t>
            </a:r>
            <a:endParaRPr sz="3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6465" marR="351790" lvl="1" indent="-457200">
              <a:lnSpc>
                <a:spcPts val="2810"/>
              </a:lnSpc>
              <a:spcBef>
                <a:spcPts val="76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must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guarantee</a:t>
            </a:r>
            <a:r>
              <a:rPr sz="26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whenever</a:t>
            </a:r>
            <a:r>
              <a:rPr sz="26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requests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a </a:t>
            </a:r>
            <a:r>
              <a:rPr sz="2600" spc="-6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resource,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does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585858"/>
                </a:solidFill>
                <a:latin typeface="Times New Roman"/>
                <a:cs typeface="Times New Roman"/>
              </a:rPr>
              <a:t>not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hold</a:t>
            </a:r>
            <a:r>
              <a:rPr sz="26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any</a:t>
            </a:r>
            <a:r>
              <a:rPr sz="26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585858"/>
                </a:solidFill>
                <a:latin typeface="Times New Roman"/>
                <a:cs typeface="Times New Roman"/>
              </a:rPr>
              <a:t>other</a:t>
            </a:r>
            <a:r>
              <a:rPr sz="26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resources.</a:t>
            </a:r>
            <a:endParaRPr sz="2600" dirty="0">
              <a:latin typeface="Times New Roman"/>
              <a:cs typeface="Times New Roman"/>
            </a:endParaRPr>
          </a:p>
          <a:p>
            <a:pPr marL="1269365" marR="5080" lvl="2" indent="-342900">
              <a:lnSpc>
                <a:spcPts val="2380"/>
              </a:lnSpc>
              <a:spcBef>
                <a:spcPts val="590"/>
              </a:spcBef>
              <a:buClr>
                <a:srgbClr val="00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Require process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to request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allocated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resources </a:t>
            </a:r>
            <a:r>
              <a:rPr sz="2200" spc="-5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before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it begins</a:t>
            </a:r>
            <a:r>
              <a:rPr sz="2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execution,</a:t>
            </a:r>
            <a:r>
              <a:rPr sz="22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allow process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request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resources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when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 process</a:t>
            </a:r>
            <a:r>
              <a:rPr sz="22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2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none.</a:t>
            </a:r>
            <a:endParaRPr sz="2200" dirty="0">
              <a:latin typeface="Times New Roman"/>
              <a:cs typeface="Times New Roman"/>
            </a:endParaRPr>
          </a:p>
          <a:p>
            <a:pPr marL="1270000" lvl="2" indent="-343535">
              <a:lnSpc>
                <a:spcPct val="100000"/>
              </a:lnSpc>
              <a:spcBef>
                <a:spcPts val="295"/>
              </a:spcBef>
              <a:buClr>
                <a:srgbClr val="000000"/>
              </a:buClr>
              <a:buFont typeface="Arial MT"/>
              <a:buChar char="•"/>
              <a:tabLst>
                <a:tab pos="1269365" algn="l"/>
                <a:tab pos="1270000" algn="l"/>
              </a:tabLst>
            </a:pP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Low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resource</a:t>
            </a:r>
            <a:r>
              <a:rPr sz="22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utilization;</a:t>
            </a:r>
            <a:r>
              <a:rPr sz="22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starvation</a:t>
            </a:r>
            <a:r>
              <a:rPr sz="22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Times New Roman"/>
                <a:cs typeface="Times New Roman"/>
              </a:rPr>
              <a:t>possible.</a:t>
            </a:r>
            <a:endParaRPr sz="2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69211" y="4133831"/>
            <a:ext cx="7616825" cy="133413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Chapter</a:t>
            </a:r>
            <a:r>
              <a:rPr sz="3200" spc="-7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Six</a:t>
            </a:r>
            <a:endParaRPr sz="3200">
              <a:latin typeface="Times New Roman"/>
              <a:cs typeface="Times New Roman"/>
            </a:endParaRPr>
          </a:p>
          <a:p>
            <a:pPr marL="4061460">
              <a:lnSpc>
                <a:spcPct val="100000"/>
              </a:lnSpc>
              <a:spcBef>
                <a:spcPts val="685"/>
              </a:spcBef>
            </a:pPr>
            <a:r>
              <a:rPr sz="4400" b="1" spc="-5" dirty="0">
                <a:latin typeface="Times New Roman"/>
                <a:cs typeface="Times New Roman"/>
              </a:rPr>
              <a:t>DEADLOCKS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70715" y="6735432"/>
            <a:ext cx="1511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2</a:t>
            </a:fld>
            <a:endParaRPr sz="11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9390" y="590803"/>
            <a:ext cx="55740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Deadlock</a:t>
            </a:r>
            <a:r>
              <a:rPr sz="4400" spc="-65" dirty="0"/>
              <a:t> </a:t>
            </a:r>
            <a:r>
              <a:rPr sz="4400" dirty="0"/>
              <a:t>Prevention</a:t>
            </a:r>
            <a:r>
              <a:rPr sz="4400" spc="-65" dirty="0"/>
              <a:t> </a:t>
            </a:r>
            <a:r>
              <a:rPr sz="2000" dirty="0"/>
              <a:t>Cont’d</a:t>
            </a:r>
            <a:endParaRPr sz="2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34695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734695" algn="l"/>
                <a:tab pos="735330" algn="l"/>
              </a:tabLst>
            </a:pPr>
            <a:r>
              <a:rPr spc="-5" dirty="0"/>
              <a:t>No</a:t>
            </a:r>
            <a:r>
              <a:rPr spc="-45" dirty="0"/>
              <a:t> </a:t>
            </a:r>
            <a:r>
              <a:rPr dirty="0"/>
              <a:t>Preemption</a:t>
            </a:r>
          </a:p>
          <a:p>
            <a:pPr marL="1191895" marR="222885" lvl="1" indent="-457200">
              <a:lnSpc>
                <a:spcPct val="80000"/>
              </a:lnSpc>
              <a:spcBef>
                <a:spcPts val="705"/>
              </a:spcBef>
              <a:buClr>
                <a:srgbClr val="000000"/>
              </a:buClr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If a process that is holding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some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resources requests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another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resource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cannot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immediately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allocated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it,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then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all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resources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currently</a:t>
            </a:r>
            <a:r>
              <a:rPr sz="2400" spc="-4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being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held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released.</a:t>
            </a:r>
            <a:endParaRPr sz="2400" dirty="0">
              <a:latin typeface="Times New Roman"/>
              <a:cs typeface="Times New Roman"/>
            </a:endParaRPr>
          </a:p>
          <a:p>
            <a:pPr marL="1191895" marR="133985" lvl="1" indent="-457200">
              <a:lnSpc>
                <a:spcPts val="23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Preempted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resources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added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list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resources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which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waiting.</a:t>
            </a:r>
            <a:endParaRPr sz="2400" dirty="0">
              <a:latin typeface="Times New Roman"/>
              <a:cs typeface="Times New Roman"/>
            </a:endParaRPr>
          </a:p>
          <a:p>
            <a:pPr marL="1191895" marR="379095" lvl="1" indent="-457200">
              <a:lnSpc>
                <a:spcPct val="80000"/>
              </a:lnSpc>
              <a:spcBef>
                <a:spcPts val="720"/>
              </a:spcBef>
              <a:buClr>
                <a:srgbClr val="000000"/>
              </a:buClr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will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restarted</a:t>
            </a:r>
            <a:r>
              <a:rPr sz="24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only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can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regain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old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resources,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well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new</a:t>
            </a:r>
            <a:r>
              <a:rPr sz="24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ones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requesting.</a:t>
            </a:r>
            <a:endParaRPr sz="2400" dirty="0">
              <a:latin typeface="Times New Roman"/>
              <a:cs typeface="Times New Roman"/>
            </a:endParaRPr>
          </a:p>
          <a:p>
            <a:pPr marL="820419" indent="-542925">
              <a:lnSpc>
                <a:spcPct val="100000"/>
              </a:lnSpc>
              <a:spcBef>
                <a:spcPts val="140"/>
              </a:spcBef>
              <a:buClr>
                <a:srgbClr val="000000"/>
              </a:buClr>
              <a:buFont typeface="Arial MT"/>
              <a:buChar char="•"/>
              <a:tabLst>
                <a:tab pos="820419" algn="l"/>
                <a:tab pos="821055" algn="l"/>
              </a:tabLst>
            </a:pPr>
            <a:r>
              <a:rPr dirty="0"/>
              <a:t>Circular</a:t>
            </a:r>
            <a:r>
              <a:rPr spc="-55" dirty="0"/>
              <a:t> </a:t>
            </a:r>
            <a:r>
              <a:rPr dirty="0"/>
              <a:t>Wait</a:t>
            </a:r>
          </a:p>
          <a:p>
            <a:pPr marL="1191895" marR="5080" lvl="1" indent="-457200">
              <a:lnSpc>
                <a:spcPct val="8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1191895" algn="l"/>
                <a:tab pos="1192530" algn="l"/>
              </a:tabLst>
            </a:pP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Impose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 total ordering of all resource types, and require </a:t>
            </a:r>
            <a:r>
              <a:rPr sz="24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that</a:t>
            </a:r>
            <a:r>
              <a:rPr sz="24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each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24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requests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resources</a:t>
            </a:r>
            <a:r>
              <a:rPr sz="24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4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increasing</a:t>
            </a:r>
            <a:r>
              <a:rPr sz="2400" spc="-5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order </a:t>
            </a:r>
            <a:r>
              <a:rPr sz="2400" spc="-5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585858"/>
                </a:solidFill>
                <a:latin typeface="Times New Roman"/>
                <a:cs typeface="Times New Roman"/>
              </a:rPr>
              <a:t> enumeration.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9110" y="4774182"/>
            <a:ext cx="460692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RECOVERY</a:t>
            </a:r>
            <a:r>
              <a:rPr b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FROM</a:t>
            </a:r>
          </a:p>
          <a:p>
            <a:pPr marR="5080" algn="r">
              <a:lnSpc>
                <a:spcPct val="100000"/>
              </a:lnSpc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098" y="590803"/>
            <a:ext cx="5676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Recovery</a:t>
            </a:r>
            <a:r>
              <a:rPr sz="4400" spc="-70" dirty="0"/>
              <a:t> </a:t>
            </a:r>
            <a:r>
              <a:rPr sz="4400" dirty="0"/>
              <a:t>from</a:t>
            </a:r>
            <a:r>
              <a:rPr sz="4400" spc="-40" dirty="0"/>
              <a:t> </a:t>
            </a:r>
            <a:r>
              <a:rPr sz="4400" dirty="0"/>
              <a:t>Deadlock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456434" y="2198622"/>
            <a:ext cx="8995665" cy="35599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Abort</a:t>
            </a:r>
            <a:r>
              <a:rPr sz="26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all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deadlocked</a:t>
            </a:r>
            <a:r>
              <a:rPr sz="26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processes.</a:t>
            </a:r>
            <a:r>
              <a:rPr lang="ar-EG"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endParaRPr lang="en-US" sz="2600" spc="-5" dirty="0">
              <a:solidFill>
                <a:srgbClr val="622422"/>
              </a:solidFill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Abort</a:t>
            </a:r>
            <a:r>
              <a:rPr sz="26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622422"/>
                </a:solidFill>
                <a:latin typeface="Times New Roman"/>
                <a:cs typeface="Times New Roman"/>
              </a:rPr>
              <a:t>one</a:t>
            </a:r>
            <a:r>
              <a:rPr sz="26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26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at</a:t>
            </a:r>
            <a:r>
              <a:rPr sz="26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time</a:t>
            </a:r>
            <a:r>
              <a:rPr sz="26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until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deadlock</a:t>
            </a:r>
            <a:r>
              <a:rPr sz="26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cycle</a:t>
            </a:r>
            <a:r>
              <a:rPr sz="2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is </a:t>
            </a:r>
            <a:r>
              <a:rPr sz="2600" spc="-6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eliminated.</a:t>
            </a:r>
            <a:endParaRPr sz="23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26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which</a:t>
            </a:r>
            <a:r>
              <a:rPr sz="26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order</a:t>
            </a:r>
            <a:r>
              <a:rPr sz="26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should</a:t>
            </a:r>
            <a:r>
              <a:rPr sz="26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we</a:t>
            </a:r>
            <a:r>
              <a:rPr sz="26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choose</a:t>
            </a:r>
            <a:r>
              <a:rPr sz="26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622422"/>
                </a:solidFill>
                <a:latin typeface="Times New Roman"/>
                <a:cs typeface="Times New Roman"/>
              </a:rPr>
              <a:t>to </a:t>
            </a:r>
            <a:r>
              <a:rPr sz="2600" dirty="0">
                <a:solidFill>
                  <a:srgbClr val="622422"/>
                </a:solidFill>
                <a:latin typeface="Times New Roman"/>
                <a:cs typeface="Times New Roman"/>
              </a:rPr>
              <a:t>abort?</a:t>
            </a:r>
            <a:endParaRPr sz="26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27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Priority</a:t>
            </a:r>
            <a:r>
              <a:rPr sz="19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19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19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process.</a:t>
            </a:r>
            <a:r>
              <a:rPr lang="ar-EG"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 اقل </a:t>
            </a:r>
            <a:r>
              <a:rPr lang="en-US"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priority</a:t>
            </a:r>
            <a:endParaRPr sz="19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sz="19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long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 has 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computed</a:t>
            </a:r>
            <a:r>
              <a:rPr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,</a:t>
            </a:r>
            <a:r>
              <a:rPr sz="1900" spc="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19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how</a:t>
            </a:r>
            <a:r>
              <a:rPr sz="19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much</a:t>
            </a:r>
            <a:r>
              <a:rPr sz="19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longer</a:t>
            </a:r>
            <a:r>
              <a:rPr sz="19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completion.</a:t>
            </a:r>
            <a:endParaRPr sz="19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Resources</a:t>
            </a:r>
            <a:r>
              <a:rPr sz="19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9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process</a:t>
            </a:r>
            <a:r>
              <a:rPr sz="19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has</a:t>
            </a:r>
            <a:r>
              <a:rPr sz="19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FF0000"/>
                </a:solidFill>
                <a:latin typeface="Times New Roman"/>
                <a:cs typeface="Times New Roman"/>
              </a:rPr>
              <a:t>used.</a:t>
            </a:r>
            <a:endParaRPr sz="19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Resources</a:t>
            </a:r>
            <a:r>
              <a:rPr sz="19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 needs to</a:t>
            </a:r>
            <a:r>
              <a:rPr sz="19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complete.</a:t>
            </a:r>
            <a:endParaRPr sz="19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How</a:t>
            </a:r>
            <a:r>
              <a:rPr sz="19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many</a:t>
            </a:r>
            <a:r>
              <a:rPr sz="19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processes</a:t>
            </a:r>
            <a:r>
              <a:rPr sz="19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will</a:t>
            </a:r>
            <a:r>
              <a:rPr sz="19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need to</a:t>
            </a:r>
            <a:r>
              <a:rPr sz="19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1900" spc="-10" dirty="0">
                <a:solidFill>
                  <a:srgbClr val="585858"/>
                </a:solidFill>
                <a:latin typeface="Times New Roman"/>
                <a:cs typeface="Times New Roman"/>
              </a:rPr>
              <a:t>terminated.</a:t>
            </a:r>
            <a:endParaRPr sz="19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24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19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process</a:t>
            </a:r>
            <a:r>
              <a:rPr sz="19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interactive</a:t>
            </a:r>
            <a:r>
              <a:rPr sz="19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or batch?</a:t>
            </a:r>
            <a:r>
              <a:rPr lang="en-US" sz="1900" spc="-5" dirty="0">
                <a:solidFill>
                  <a:srgbClr val="585858"/>
                </a:solidFill>
                <a:latin typeface="Times New Roman"/>
                <a:cs typeface="Times New Roman"/>
              </a:rPr>
              <a:t> Interactive , background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596" y="319532"/>
            <a:ext cx="8268206" cy="615553"/>
          </a:xfrm>
        </p:spPr>
        <p:txBody>
          <a:bodyPr/>
          <a:lstStyle/>
          <a:p>
            <a:r>
              <a:rPr lang="en-US" spc="-5" dirty="0"/>
              <a:t>Is</a:t>
            </a:r>
            <a:r>
              <a:rPr lang="en-US" spc="-15" dirty="0"/>
              <a:t> </a:t>
            </a:r>
            <a:r>
              <a:rPr lang="en-US" spc="-5" dirty="0"/>
              <a:t>process</a:t>
            </a:r>
            <a:r>
              <a:rPr lang="en-US" dirty="0"/>
              <a:t> </a:t>
            </a:r>
            <a:r>
              <a:rPr lang="en-US" spc="-5" dirty="0"/>
              <a:t>interactive</a:t>
            </a:r>
            <a:r>
              <a:rPr lang="en-US" spc="-35" dirty="0"/>
              <a:t> </a:t>
            </a:r>
            <a:r>
              <a:rPr lang="en-US" spc="-5" dirty="0"/>
              <a:t>or batch?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2714625"/>
            <a:ext cx="7019925" cy="425767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190879" y="2195575"/>
            <a:ext cx="8311640" cy="415498"/>
          </a:xfrm>
        </p:spPr>
        <p:txBody>
          <a:bodyPr/>
          <a:lstStyle/>
          <a:p>
            <a:r>
              <a:rPr lang="en-US" dirty="0"/>
              <a:t>Interactive , Background</a:t>
            </a:r>
          </a:p>
        </p:txBody>
      </p:sp>
    </p:spTree>
    <p:extLst>
      <p:ext uri="{BB962C8B-B14F-4D97-AF65-F5344CB8AC3E}">
        <p14:creationId xmlns:p14="http://schemas.microsoft.com/office/powerpoint/2010/main" val="413763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11854" marR="5080" indent="-24765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Recovery from</a:t>
            </a:r>
            <a:r>
              <a:rPr spc="25" dirty="0"/>
              <a:t> </a:t>
            </a:r>
            <a:r>
              <a:rPr spc="-5" dirty="0"/>
              <a:t>Deadlock: Resource </a:t>
            </a:r>
            <a:r>
              <a:rPr spc="-985" dirty="0"/>
              <a:t> </a:t>
            </a:r>
            <a:r>
              <a:rPr spc="-5" dirty="0"/>
              <a:t>Preemption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172262"/>
            <a:ext cx="7737475" cy="4311436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9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Selecting</a:t>
            </a:r>
            <a:r>
              <a:rPr sz="3200" spc="-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victim</a:t>
            </a:r>
            <a:r>
              <a:rPr lang="en-US" sz="32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</a:p>
          <a:p>
            <a:pPr marL="469900" indent="-457200">
              <a:lnSpc>
                <a:spcPct val="100000"/>
              </a:lnSpc>
              <a:spcBef>
                <a:spcPts val="919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lang="en-US"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 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minimize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cost.</a:t>
            </a:r>
            <a:endParaRPr sz="2800" dirty="0">
              <a:latin typeface="Times New Roman"/>
              <a:cs typeface="Times New Roman"/>
            </a:endParaRPr>
          </a:p>
          <a:p>
            <a:pPr marL="571500" indent="-559435">
              <a:lnSpc>
                <a:spcPct val="100000"/>
              </a:lnSpc>
              <a:spcBef>
                <a:spcPts val="785"/>
              </a:spcBef>
              <a:buClr>
                <a:srgbClr val="000000"/>
              </a:buClr>
              <a:buFont typeface="Arial MT"/>
              <a:buChar char="•"/>
              <a:tabLst>
                <a:tab pos="571500" algn="l"/>
                <a:tab pos="572135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Rollback</a:t>
            </a:r>
            <a:endParaRPr sz="32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return to some safe state, restart process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for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that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state.</a:t>
            </a:r>
            <a:endParaRPr sz="2800" dirty="0">
              <a:latin typeface="Times New Roman"/>
              <a:cs typeface="Times New Roman"/>
            </a:endParaRPr>
          </a:p>
          <a:p>
            <a:pPr marL="571500" indent="-559435">
              <a:lnSpc>
                <a:spcPct val="100000"/>
              </a:lnSpc>
              <a:spcBef>
                <a:spcPts val="785"/>
              </a:spcBef>
              <a:buClr>
                <a:srgbClr val="000000"/>
              </a:buClr>
              <a:buFont typeface="Arial MT"/>
              <a:buChar char="•"/>
              <a:tabLst>
                <a:tab pos="571500" algn="l"/>
                <a:tab pos="572135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Starvation</a:t>
            </a:r>
            <a:endParaRPr sz="3200" dirty="0">
              <a:latin typeface="Times New Roman"/>
              <a:cs typeface="Times New Roman"/>
            </a:endParaRPr>
          </a:p>
          <a:p>
            <a:pPr marL="926465" marR="215900" lvl="1" indent="-457200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same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 process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may</a:t>
            </a:r>
            <a:r>
              <a:rPr sz="2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always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be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picked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as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victim,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include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number</a:t>
            </a:r>
            <a:r>
              <a:rPr sz="2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rollback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in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cost factor.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37460" y="1620012"/>
            <a:ext cx="5858255" cy="4041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738" y="590803"/>
            <a:ext cx="3816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Table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45" dirty="0"/>
              <a:t> </a:t>
            </a:r>
            <a:r>
              <a:rPr sz="4400" dirty="0"/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0715" y="6735432"/>
            <a:ext cx="1511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3</a:t>
            </a:fld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2176372"/>
            <a:ext cx="5919470" cy="29698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Introduction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Deadlock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Characterization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Methods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for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Handling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Deadlocks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Deadlock</a:t>
            </a:r>
            <a:r>
              <a:rPr sz="3200" spc="-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Prevention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Recovery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from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Deadlock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03366" y="4774182"/>
            <a:ext cx="4083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570715" y="6735432"/>
            <a:ext cx="1511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z="1100" dirty="0">
                <a:latin typeface="Constantia"/>
                <a:cs typeface="Constantia"/>
              </a:rPr>
              <a:t>4</a:t>
            </a:fld>
            <a:endParaRPr sz="110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3018" y="590803"/>
            <a:ext cx="390906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/>
              <a:t>Is</a:t>
            </a:r>
            <a:r>
              <a:rPr sz="4400" spc="-45" dirty="0"/>
              <a:t> </a:t>
            </a:r>
            <a:r>
              <a:rPr sz="4400" dirty="0"/>
              <a:t>this</a:t>
            </a:r>
            <a:r>
              <a:rPr sz="4400" spc="-45" dirty="0"/>
              <a:t> </a:t>
            </a:r>
            <a:r>
              <a:rPr sz="4400" dirty="0"/>
              <a:t>Deadlock?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400300" y="1810511"/>
            <a:ext cx="5806440" cy="4761230"/>
            <a:chOff x="2400300" y="1810511"/>
            <a:chExt cx="5806440" cy="4761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0592" y="1860803"/>
              <a:ext cx="5704332" cy="4657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00300" y="1810512"/>
              <a:ext cx="5806440" cy="4761230"/>
            </a:xfrm>
            <a:custGeom>
              <a:avLst/>
              <a:gdLst/>
              <a:ahLst/>
              <a:cxnLst/>
              <a:rect l="l" t="t" r="r" b="b"/>
              <a:pathLst>
                <a:path w="5806440" h="4761230">
                  <a:moveTo>
                    <a:pt x="5760720" y="45720"/>
                  </a:moveTo>
                  <a:lnTo>
                    <a:pt x="5748020" y="45720"/>
                  </a:lnTo>
                  <a:lnTo>
                    <a:pt x="5748020" y="57912"/>
                  </a:lnTo>
                  <a:lnTo>
                    <a:pt x="5748020" y="4704588"/>
                  </a:lnTo>
                  <a:lnTo>
                    <a:pt x="58420" y="4704588"/>
                  </a:lnTo>
                  <a:lnTo>
                    <a:pt x="58420" y="57912"/>
                  </a:lnTo>
                  <a:lnTo>
                    <a:pt x="5748020" y="57912"/>
                  </a:lnTo>
                  <a:lnTo>
                    <a:pt x="5748020" y="45720"/>
                  </a:lnTo>
                  <a:lnTo>
                    <a:pt x="58420" y="45720"/>
                  </a:lnTo>
                  <a:lnTo>
                    <a:pt x="45720" y="45720"/>
                  </a:lnTo>
                  <a:lnTo>
                    <a:pt x="45720" y="4715256"/>
                  </a:lnTo>
                  <a:lnTo>
                    <a:pt x="5760720" y="4715256"/>
                  </a:lnTo>
                  <a:lnTo>
                    <a:pt x="5760720" y="45720"/>
                  </a:lnTo>
                  <a:close/>
                </a:path>
                <a:path w="5806440" h="4761230">
                  <a:moveTo>
                    <a:pt x="5806440" y="0"/>
                  </a:moveTo>
                  <a:lnTo>
                    <a:pt x="5770880" y="0"/>
                  </a:lnTo>
                  <a:lnTo>
                    <a:pt x="5770880" y="35052"/>
                  </a:lnTo>
                  <a:lnTo>
                    <a:pt x="5770880" y="4727448"/>
                  </a:lnTo>
                  <a:lnTo>
                    <a:pt x="35560" y="4727448"/>
                  </a:lnTo>
                  <a:lnTo>
                    <a:pt x="35560" y="35052"/>
                  </a:lnTo>
                  <a:lnTo>
                    <a:pt x="5770880" y="35052"/>
                  </a:lnTo>
                  <a:lnTo>
                    <a:pt x="577088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4760976"/>
                  </a:lnTo>
                  <a:lnTo>
                    <a:pt x="5806440" y="4760976"/>
                  </a:lnTo>
                  <a:lnTo>
                    <a:pt x="5806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690" y="590803"/>
            <a:ext cx="5347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Yes,</a:t>
            </a:r>
            <a:r>
              <a:rPr sz="4400" spc="-35" dirty="0"/>
              <a:t> </a:t>
            </a:r>
            <a:r>
              <a:rPr sz="4400" dirty="0"/>
              <a:t>How</a:t>
            </a:r>
            <a:r>
              <a:rPr sz="4400" spc="-40" dirty="0"/>
              <a:t> </a:t>
            </a:r>
            <a:r>
              <a:rPr sz="4400" dirty="0"/>
              <a:t>to</a:t>
            </a:r>
            <a:r>
              <a:rPr sz="4400" spc="-20" dirty="0"/>
              <a:t> </a:t>
            </a:r>
            <a:r>
              <a:rPr sz="4400" dirty="0"/>
              <a:t>prevent</a:t>
            </a:r>
            <a:r>
              <a:rPr sz="4400" spc="-50" dirty="0"/>
              <a:t> </a:t>
            </a:r>
            <a:r>
              <a:rPr sz="4400" dirty="0"/>
              <a:t>it?</a:t>
            </a:r>
            <a:endParaRPr sz="4400"/>
          </a:p>
        </p:txBody>
      </p:sp>
      <p:grpSp>
        <p:nvGrpSpPr>
          <p:cNvPr id="3" name="object 3"/>
          <p:cNvGrpSpPr/>
          <p:nvPr/>
        </p:nvGrpSpPr>
        <p:grpSpPr>
          <a:xfrm>
            <a:off x="2400300" y="1810511"/>
            <a:ext cx="5806440" cy="4761230"/>
            <a:chOff x="2400300" y="1810511"/>
            <a:chExt cx="5806440" cy="47612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0592" y="1860803"/>
              <a:ext cx="5704332" cy="465734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00300" y="1810512"/>
              <a:ext cx="5806440" cy="4761230"/>
            </a:xfrm>
            <a:custGeom>
              <a:avLst/>
              <a:gdLst/>
              <a:ahLst/>
              <a:cxnLst/>
              <a:rect l="l" t="t" r="r" b="b"/>
              <a:pathLst>
                <a:path w="5806440" h="4761230">
                  <a:moveTo>
                    <a:pt x="5760720" y="45720"/>
                  </a:moveTo>
                  <a:lnTo>
                    <a:pt x="5748020" y="45720"/>
                  </a:lnTo>
                  <a:lnTo>
                    <a:pt x="5748020" y="57912"/>
                  </a:lnTo>
                  <a:lnTo>
                    <a:pt x="5748020" y="4704588"/>
                  </a:lnTo>
                  <a:lnTo>
                    <a:pt x="58420" y="4704588"/>
                  </a:lnTo>
                  <a:lnTo>
                    <a:pt x="58420" y="57912"/>
                  </a:lnTo>
                  <a:lnTo>
                    <a:pt x="5748020" y="57912"/>
                  </a:lnTo>
                  <a:lnTo>
                    <a:pt x="5748020" y="45720"/>
                  </a:lnTo>
                  <a:lnTo>
                    <a:pt x="58420" y="45720"/>
                  </a:lnTo>
                  <a:lnTo>
                    <a:pt x="45720" y="45720"/>
                  </a:lnTo>
                  <a:lnTo>
                    <a:pt x="45720" y="4715256"/>
                  </a:lnTo>
                  <a:lnTo>
                    <a:pt x="5760720" y="4715256"/>
                  </a:lnTo>
                  <a:lnTo>
                    <a:pt x="5760720" y="45720"/>
                  </a:lnTo>
                  <a:close/>
                </a:path>
                <a:path w="5806440" h="4761230">
                  <a:moveTo>
                    <a:pt x="5806440" y="0"/>
                  </a:moveTo>
                  <a:lnTo>
                    <a:pt x="5770880" y="0"/>
                  </a:lnTo>
                  <a:lnTo>
                    <a:pt x="5770880" y="35052"/>
                  </a:lnTo>
                  <a:lnTo>
                    <a:pt x="5770880" y="4727448"/>
                  </a:lnTo>
                  <a:lnTo>
                    <a:pt x="35560" y="4727448"/>
                  </a:lnTo>
                  <a:lnTo>
                    <a:pt x="35560" y="35052"/>
                  </a:lnTo>
                  <a:lnTo>
                    <a:pt x="5770880" y="35052"/>
                  </a:lnTo>
                  <a:lnTo>
                    <a:pt x="5770880" y="0"/>
                  </a:lnTo>
                  <a:lnTo>
                    <a:pt x="35560" y="0"/>
                  </a:lnTo>
                  <a:lnTo>
                    <a:pt x="0" y="0"/>
                  </a:lnTo>
                  <a:lnTo>
                    <a:pt x="0" y="4760976"/>
                  </a:lnTo>
                  <a:lnTo>
                    <a:pt x="5806440" y="4760976"/>
                  </a:lnTo>
                  <a:lnTo>
                    <a:pt x="58064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85972" y="2503932"/>
              <a:ext cx="3162300" cy="3162300"/>
            </a:xfrm>
            <a:custGeom>
              <a:avLst/>
              <a:gdLst/>
              <a:ahLst/>
              <a:cxnLst/>
              <a:rect l="l" t="t" r="r" b="b"/>
              <a:pathLst>
                <a:path w="3162300" h="3162300">
                  <a:moveTo>
                    <a:pt x="647700" y="2820924"/>
                  </a:moveTo>
                  <a:lnTo>
                    <a:pt x="641604" y="2772156"/>
                  </a:lnTo>
                  <a:lnTo>
                    <a:pt x="627888" y="2726436"/>
                  </a:lnTo>
                  <a:lnTo>
                    <a:pt x="609600" y="2686507"/>
                  </a:lnTo>
                  <a:lnTo>
                    <a:pt x="609600" y="2823972"/>
                  </a:lnTo>
                  <a:lnTo>
                    <a:pt x="609600" y="2852928"/>
                  </a:lnTo>
                  <a:lnTo>
                    <a:pt x="603504" y="2897124"/>
                  </a:lnTo>
                  <a:lnTo>
                    <a:pt x="592836" y="2936748"/>
                  </a:lnTo>
                  <a:lnTo>
                    <a:pt x="568452" y="2987040"/>
                  </a:lnTo>
                  <a:lnTo>
                    <a:pt x="544068" y="3020568"/>
                  </a:lnTo>
                  <a:lnTo>
                    <a:pt x="504444" y="3060192"/>
                  </a:lnTo>
                  <a:lnTo>
                    <a:pt x="470916" y="3083052"/>
                  </a:lnTo>
                  <a:lnTo>
                    <a:pt x="460248" y="3090672"/>
                  </a:lnTo>
                  <a:lnTo>
                    <a:pt x="448056" y="3096768"/>
                  </a:lnTo>
                  <a:lnTo>
                    <a:pt x="434340" y="3101340"/>
                  </a:lnTo>
                  <a:lnTo>
                    <a:pt x="422148" y="3107436"/>
                  </a:lnTo>
                  <a:lnTo>
                    <a:pt x="408432" y="3112008"/>
                  </a:lnTo>
                  <a:lnTo>
                    <a:pt x="367284" y="3121152"/>
                  </a:lnTo>
                  <a:lnTo>
                    <a:pt x="352044" y="3122676"/>
                  </a:lnTo>
                  <a:lnTo>
                    <a:pt x="338328" y="3124200"/>
                  </a:lnTo>
                  <a:lnTo>
                    <a:pt x="309372" y="3124200"/>
                  </a:lnTo>
                  <a:lnTo>
                    <a:pt x="294132" y="3122676"/>
                  </a:lnTo>
                  <a:lnTo>
                    <a:pt x="280416" y="3121152"/>
                  </a:lnTo>
                  <a:lnTo>
                    <a:pt x="265176" y="3118104"/>
                  </a:lnTo>
                  <a:lnTo>
                    <a:pt x="251460" y="3115056"/>
                  </a:lnTo>
                  <a:lnTo>
                    <a:pt x="239268" y="3110484"/>
                  </a:lnTo>
                  <a:lnTo>
                    <a:pt x="211836" y="3101340"/>
                  </a:lnTo>
                  <a:lnTo>
                    <a:pt x="175260" y="3083052"/>
                  </a:lnTo>
                  <a:lnTo>
                    <a:pt x="141732" y="3058668"/>
                  </a:lnTo>
                  <a:lnTo>
                    <a:pt x="103632" y="3019044"/>
                  </a:lnTo>
                  <a:lnTo>
                    <a:pt x="79248" y="2985516"/>
                  </a:lnTo>
                  <a:lnTo>
                    <a:pt x="60960" y="2948940"/>
                  </a:lnTo>
                  <a:lnTo>
                    <a:pt x="54864" y="2936748"/>
                  </a:lnTo>
                  <a:lnTo>
                    <a:pt x="50292" y="2923032"/>
                  </a:lnTo>
                  <a:lnTo>
                    <a:pt x="41148" y="2881884"/>
                  </a:lnTo>
                  <a:lnTo>
                    <a:pt x="39624" y="2866644"/>
                  </a:lnTo>
                  <a:lnTo>
                    <a:pt x="38100" y="2852928"/>
                  </a:lnTo>
                  <a:lnTo>
                    <a:pt x="38100" y="2822448"/>
                  </a:lnTo>
                  <a:lnTo>
                    <a:pt x="41148" y="2795016"/>
                  </a:lnTo>
                  <a:lnTo>
                    <a:pt x="44196" y="2779776"/>
                  </a:lnTo>
                  <a:lnTo>
                    <a:pt x="47244" y="2766060"/>
                  </a:lnTo>
                  <a:lnTo>
                    <a:pt x="51816" y="2752344"/>
                  </a:lnTo>
                  <a:lnTo>
                    <a:pt x="56388" y="2740152"/>
                  </a:lnTo>
                  <a:lnTo>
                    <a:pt x="60960" y="2726436"/>
                  </a:lnTo>
                  <a:lnTo>
                    <a:pt x="79248" y="2689860"/>
                  </a:lnTo>
                  <a:lnTo>
                    <a:pt x="103632" y="2656332"/>
                  </a:lnTo>
                  <a:lnTo>
                    <a:pt x="143256" y="2616708"/>
                  </a:lnTo>
                  <a:lnTo>
                    <a:pt x="188976" y="2586228"/>
                  </a:lnTo>
                  <a:lnTo>
                    <a:pt x="213360" y="2575560"/>
                  </a:lnTo>
                  <a:lnTo>
                    <a:pt x="225552" y="2569464"/>
                  </a:lnTo>
                  <a:lnTo>
                    <a:pt x="239268" y="2564892"/>
                  </a:lnTo>
                  <a:lnTo>
                    <a:pt x="280416" y="2555748"/>
                  </a:lnTo>
                  <a:lnTo>
                    <a:pt x="295656" y="2554224"/>
                  </a:lnTo>
                  <a:lnTo>
                    <a:pt x="309372" y="2552700"/>
                  </a:lnTo>
                  <a:lnTo>
                    <a:pt x="339852" y="2552700"/>
                  </a:lnTo>
                  <a:lnTo>
                    <a:pt x="367284" y="2555748"/>
                  </a:lnTo>
                  <a:lnTo>
                    <a:pt x="409956" y="2564892"/>
                  </a:lnTo>
                  <a:lnTo>
                    <a:pt x="472440" y="2593848"/>
                  </a:lnTo>
                  <a:lnTo>
                    <a:pt x="505968" y="2618232"/>
                  </a:lnTo>
                  <a:lnTo>
                    <a:pt x="545592" y="2657856"/>
                  </a:lnTo>
                  <a:lnTo>
                    <a:pt x="568452" y="2691384"/>
                  </a:lnTo>
                  <a:lnTo>
                    <a:pt x="576072" y="2702052"/>
                  </a:lnTo>
                  <a:lnTo>
                    <a:pt x="582168" y="2714244"/>
                  </a:lnTo>
                  <a:lnTo>
                    <a:pt x="586740" y="2727960"/>
                  </a:lnTo>
                  <a:lnTo>
                    <a:pt x="592836" y="2740152"/>
                  </a:lnTo>
                  <a:lnTo>
                    <a:pt x="597408" y="2753868"/>
                  </a:lnTo>
                  <a:lnTo>
                    <a:pt x="606552" y="2795016"/>
                  </a:lnTo>
                  <a:lnTo>
                    <a:pt x="608076" y="2810256"/>
                  </a:lnTo>
                  <a:lnTo>
                    <a:pt x="609600" y="2823972"/>
                  </a:lnTo>
                  <a:lnTo>
                    <a:pt x="609600" y="2686507"/>
                  </a:lnTo>
                  <a:lnTo>
                    <a:pt x="600456" y="2670048"/>
                  </a:lnTo>
                  <a:lnTo>
                    <a:pt x="573024" y="2631948"/>
                  </a:lnTo>
                  <a:lnTo>
                    <a:pt x="528828" y="2587752"/>
                  </a:lnTo>
                  <a:lnTo>
                    <a:pt x="492252" y="2561844"/>
                  </a:lnTo>
                  <a:lnTo>
                    <a:pt x="478536" y="2552700"/>
                  </a:lnTo>
                  <a:lnTo>
                    <a:pt x="463296" y="2546604"/>
                  </a:lnTo>
                  <a:lnTo>
                    <a:pt x="449580" y="2540508"/>
                  </a:lnTo>
                  <a:lnTo>
                    <a:pt x="419100" y="2528316"/>
                  </a:lnTo>
                  <a:lnTo>
                    <a:pt x="403860" y="2525268"/>
                  </a:lnTo>
                  <a:lnTo>
                    <a:pt x="388620" y="2520696"/>
                  </a:lnTo>
                  <a:lnTo>
                    <a:pt x="373380" y="2517648"/>
                  </a:lnTo>
                  <a:lnTo>
                    <a:pt x="339852" y="2514600"/>
                  </a:lnTo>
                  <a:lnTo>
                    <a:pt x="306324" y="2514600"/>
                  </a:lnTo>
                  <a:lnTo>
                    <a:pt x="291084" y="2516124"/>
                  </a:lnTo>
                  <a:lnTo>
                    <a:pt x="274320" y="2517648"/>
                  </a:lnTo>
                  <a:lnTo>
                    <a:pt x="257556" y="2520696"/>
                  </a:lnTo>
                  <a:lnTo>
                    <a:pt x="211836" y="2534412"/>
                  </a:lnTo>
                  <a:lnTo>
                    <a:pt x="198120" y="2540508"/>
                  </a:lnTo>
                  <a:lnTo>
                    <a:pt x="182880" y="2546604"/>
                  </a:lnTo>
                  <a:lnTo>
                    <a:pt x="141732" y="2570988"/>
                  </a:lnTo>
                  <a:lnTo>
                    <a:pt x="94488" y="2610612"/>
                  </a:lnTo>
                  <a:lnTo>
                    <a:pt x="54864" y="2657856"/>
                  </a:lnTo>
                  <a:lnTo>
                    <a:pt x="47244" y="2671572"/>
                  </a:lnTo>
                  <a:lnTo>
                    <a:pt x="39624" y="2683764"/>
                  </a:lnTo>
                  <a:lnTo>
                    <a:pt x="19812" y="2727960"/>
                  </a:lnTo>
                  <a:lnTo>
                    <a:pt x="6096" y="2773680"/>
                  </a:lnTo>
                  <a:lnTo>
                    <a:pt x="4572" y="2788920"/>
                  </a:lnTo>
                  <a:lnTo>
                    <a:pt x="1524" y="2805684"/>
                  </a:lnTo>
                  <a:lnTo>
                    <a:pt x="0" y="2822448"/>
                  </a:lnTo>
                  <a:lnTo>
                    <a:pt x="0" y="2855976"/>
                  </a:lnTo>
                  <a:lnTo>
                    <a:pt x="1524" y="2872740"/>
                  </a:lnTo>
                  <a:lnTo>
                    <a:pt x="4572" y="2887980"/>
                  </a:lnTo>
                  <a:lnTo>
                    <a:pt x="6096" y="2904744"/>
                  </a:lnTo>
                  <a:lnTo>
                    <a:pt x="19812" y="2950464"/>
                  </a:lnTo>
                  <a:lnTo>
                    <a:pt x="25908" y="2964180"/>
                  </a:lnTo>
                  <a:lnTo>
                    <a:pt x="32004" y="2979420"/>
                  </a:lnTo>
                  <a:lnTo>
                    <a:pt x="38100" y="2990392"/>
                  </a:lnTo>
                  <a:lnTo>
                    <a:pt x="47244" y="3006852"/>
                  </a:lnTo>
                  <a:lnTo>
                    <a:pt x="56388" y="3020568"/>
                  </a:lnTo>
                  <a:lnTo>
                    <a:pt x="96012" y="3067812"/>
                  </a:lnTo>
                  <a:lnTo>
                    <a:pt x="143256" y="3107436"/>
                  </a:lnTo>
                  <a:lnTo>
                    <a:pt x="184404" y="3130296"/>
                  </a:lnTo>
                  <a:lnTo>
                    <a:pt x="259080" y="3156204"/>
                  </a:lnTo>
                  <a:lnTo>
                    <a:pt x="307848" y="3162300"/>
                  </a:lnTo>
                  <a:lnTo>
                    <a:pt x="341376" y="3162300"/>
                  </a:lnTo>
                  <a:lnTo>
                    <a:pt x="358140" y="3160776"/>
                  </a:lnTo>
                  <a:lnTo>
                    <a:pt x="373380" y="3157728"/>
                  </a:lnTo>
                  <a:lnTo>
                    <a:pt x="390144" y="3156204"/>
                  </a:lnTo>
                  <a:lnTo>
                    <a:pt x="435864" y="3142488"/>
                  </a:lnTo>
                  <a:lnTo>
                    <a:pt x="492252" y="3115056"/>
                  </a:lnTo>
                  <a:lnTo>
                    <a:pt x="530352" y="3087624"/>
                  </a:lnTo>
                  <a:lnTo>
                    <a:pt x="574548" y="3043428"/>
                  </a:lnTo>
                  <a:lnTo>
                    <a:pt x="600456" y="3005328"/>
                  </a:lnTo>
                  <a:lnTo>
                    <a:pt x="609600" y="2991612"/>
                  </a:lnTo>
                  <a:lnTo>
                    <a:pt x="621792" y="2964180"/>
                  </a:lnTo>
                  <a:lnTo>
                    <a:pt x="633984" y="2933700"/>
                  </a:lnTo>
                  <a:lnTo>
                    <a:pt x="637032" y="2918460"/>
                  </a:lnTo>
                  <a:lnTo>
                    <a:pt x="641604" y="2903220"/>
                  </a:lnTo>
                  <a:lnTo>
                    <a:pt x="644652" y="2886456"/>
                  </a:lnTo>
                  <a:lnTo>
                    <a:pt x="647700" y="2854452"/>
                  </a:lnTo>
                  <a:lnTo>
                    <a:pt x="647700" y="2820924"/>
                  </a:lnTo>
                  <a:close/>
                </a:path>
                <a:path w="3162300" h="3162300">
                  <a:moveTo>
                    <a:pt x="647700" y="306324"/>
                  </a:moveTo>
                  <a:lnTo>
                    <a:pt x="641604" y="257556"/>
                  </a:lnTo>
                  <a:lnTo>
                    <a:pt x="627888" y="211836"/>
                  </a:lnTo>
                  <a:lnTo>
                    <a:pt x="609600" y="171907"/>
                  </a:lnTo>
                  <a:lnTo>
                    <a:pt x="609600" y="309372"/>
                  </a:lnTo>
                  <a:lnTo>
                    <a:pt x="609600" y="338328"/>
                  </a:lnTo>
                  <a:lnTo>
                    <a:pt x="603504" y="382524"/>
                  </a:lnTo>
                  <a:lnTo>
                    <a:pt x="592836" y="422148"/>
                  </a:lnTo>
                  <a:lnTo>
                    <a:pt x="568452" y="472440"/>
                  </a:lnTo>
                  <a:lnTo>
                    <a:pt x="544068" y="505968"/>
                  </a:lnTo>
                  <a:lnTo>
                    <a:pt x="504444" y="545592"/>
                  </a:lnTo>
                  <a:lnTo>
                    <a:pt x="470916" y="568452"/>
                  </a:lnTo>
                  <a:lnTo>
                    <a:pt x="460248" y="576072"/>
                  </a:lnTo>
                  <a:lnTo>
                    <a:pt x="448056" y="582168"/>
                  </a:lnTo>
                  <a:lnTo>
                    <a:pt x="434340" y="586740"/>
                  </a:lnTo>
                  <a:lnTo>
                    <a:pt x="422148" y="592836"/>
                  </a:lnTo>
                  <a:lnTo>
                    <a:pt x="408432" y="597408"/>
                  </a:lnTo>
                  <a:lnTo>
                    <a:pt x="367284" y="606552"/>
                  </a:lnTo>
                  <a:lnTo>
                    <a:pt x="352044" y="608076"/>
                  </a:lnTo>
                  <a:lnTo>
                    <a:pt x="338328" y="609600"/>
                  </a:lnTo>
                  <a:lnTo>
                    <a:pt x="309372" y="609600"/>
                  </a:lnTo>
                  <a:lnTo>
                    <a:pt x="294132" y="608076"/>
                  </a:lnTo>
                  <a:lnTo>
                    <a:pt x="280416" y="606552"/>
                  </a:lnTo>
                  <a:lnTo>
                    <a:pt x="265176" y="603504"/>
                  </a:lnTo>
                  <a:lnTo>
                    <a:pt x="251460" y="600456"/>
                  </a:lnTo>
                  <a:lnTo>
                    <a:pt x="239268" y="595884"/>
                  </a:lnTo>
                  <a:lnTo>
                    <a:pt x="211836" y="586740"/>
                  </a:lnTo>
                  <a:lnTo>
                    <a:pt x="175260" y="568452"/>
                  </a:lnTo>
                  <a:lnTo>
                    <a:pt x="141732" y="544068"/>
                  </a:lnTo>
                  <a:lnTo>
                    <a:pt x="103632" y="504444"/>
                  </a:lnTo>
                  <a:lnTo>
                    <a:pt x="79248" y="470916"/>
                  </a:lnTo>
                  <a:lnTo>
                    <a:pt x="60960" y="434340"/>
                  </a:lnTo>
                  <a:lnTo>
                    <a:pt x="54864" y="422148"/>
                  </a:lnTo>
                  <a:lnTo>
                    <a:pt x="50292" y="408432"/>
                  </a:lnTo>
                  <a:lnTo>
                    <a:pt x="41148" y="367284"/>
                  </a:lnTo>
                  <a:lnTo>
                    <a:pt x="39624" y="352044"/>
                  </a:lnTo>
                  <a:lnTo>
                    <a:pt x="38100" y="338328"/>
                  </a:lnTo>
                  <a:lnTo>
                    <a:pt x="38100" y="307848"/>
                  </a:lnTo>
                  <a:lnTo>
                    <a:pt x="41148" y="280416"/>
                  </a:lnTo>
                  <a:lnTo>
                    <a:pt x="44196" y="265176"/>
                  </a:lnTo>
                  <a:lnTo>
                    <a:pt x="47244" y="251460"/>
                  </a:lnTo>
                  <a:lnTo>
                    <a:pt x="51816" y="237744"/>
                  </a:lnTo>
                  <a:lnTo>
                    <a:pt x="56388" y="225552"/>
                  </a:lnTo>
                  <a:lnTo>
                    <a:pt x="60960" y="211836"/>
                  </a:lnTo>
                  <a:lnTo>
                    <a:pt x="79248" y="175260"/>
                  </a:lnTo>
                  <a:lnTo>
                    <a:pt x="103632" y="141732"/>
                  </a:lnTo>
                  <a:lnTo>
                    <a:pt x="143256" y="102108"/>
                  </a:lnTo>
                  <a:lnTo>
                    <a:pt x="188976" y="71628"/>
                  </a:lnTo>
                  <a:lnTo>
                    <a:pt x="213360" y="60960"/>
                  </a:lnTo>
                  <a:lnTo>
                    <a:pt x="225552" y="54864"/>
                  </a:lnTo>
                  <a:lnTo>
                    <a:pt x="239268" y="50292"/>
                  </a:lnTo>
                  <a:lnTo>
                    <a:pt x="280416" y="41148"/>
                  </a:lnTo>
                  <a:lnTo>
                    <a:pt x="295656" y="39624"/>
                  </a:lnTo>
                  <a:lnTo>
                    <a:pt x="309372" y="38100"/>
                  </a:lnTo>
                  <a:lnTo>
                    <a:pt x="339852" y="38100"/>
                  </a:lnTo>
                  <a:lnTo>
                    <a:pt x="367284" y="41148"/>
                  </a:lnTo>
                  <a:lnTo>
                    <a:pt x="409956" y="50292"/>
                  </a:lnTo>
                  <a:lnTo>
                    <a:pt x="472440" y="79248"/>
                  </a:lnTo>
                  <a:lnTo>
                    <a:pt x="505968" y="103632"/>
                  </a:lnTo>
                  <a:lnTo>
                    <a:pt x="545592" y="143256"/>
                  </a:lnTo>
                  <a:lnTo>
                    <a:pt x="568452" y="176784"/>
                  </a:lnTo>
                  <a:lnTo>
                    <a:pt x="576072" y="187452"/>
                  </a:lnTo>
                  <a:lnTo>
                    <a:pt x="582168" y="199644"/>
                  </a:lnTo>
                  <a:lnTo>
                    <a:pt x="586740" y="213360"/>
                  </a:lnTo>
                  <a:lnTo>
                    <a:pt x="592836" y="225552"/>
                  </a:lnTo>
                  <a:lnTo>
                    <a:pt x="597408" y="239268"/>
                  </a:lnTo>
                  <a:lnTo>
                    <a:pt x="606552" y="280416"/>
                  </a:lnTo>
                  <a:lnTo>
                    <a:pt x="608076" y="295656"/>
                  </a:lnTo>
                  <a:lnTo>
                    <a:pt x="609600" y="309372"/>
                  </a:lnTo>
                  <a:lnTo>
                    <a:pt x="609600" y="171907"/>
                  </a:lnTo>
                  <a:lnTo>
                    <a:pt x="600456" y="155448"/>
                  </a:lnTo>
                  <a:lnTo>
                    <a:pt x="573024" y="117348"/>
                  </a:lnTo>
                  <a:lnTo>
                    <a:pt x="528828" y="73152"/>
                  </a:lnTo>
                  <a:lnTo>
                    <a:pt x="492252" y="47244"/>
                  </a:lnTo>
                  <a:lnTo>
                    <a:pt x="478536" y="38100"/>
                  </a:lnTo>
                  <a:lnTo>
                    <a:pt x="463296" y="32004"/>
                  </a:lnTo>
                  <a:lnTo>
                    <a:pt x="449580" y="25908"/>
                  </a:lnTo>
                  <a:lnTo>
                    <a:pt x="419100" y="13716"/>
                  </a:lnTo>
                  <a:lnTo>
                    <a:pt x="403860" y="10668"/>
                  </a:lnTo>
                  <a:lnTo>
                    <a:pt x="388620" y="6096"/>
                  </a:lnTo>
                  <a:lnTo>
                    <a:pt x="373380" y="3048"/>
                  </a:lnTo>
                  <a:lnTo>
                    <a:pt x="339852" y="0"/>
                  </a:lnTo>
                  <a:lnTo>
                    <a:pt x="306324" y="0"/>
                  </a:lnTo>
                  <a:lnTo>
                    <a:pt x="291084" y="1524"/>
                  </a:lnTo>
                  <a:lnTo>
                    <a:pt x="274320" y="3048"/>
                  </a:lnTo>
                  <a:lnTo>
                    <a:pt x="257556" y="6096"/>
                  </a:lnTo>
                  <a:lnTo>
                    <a:pt x="211836" y="19812"/>
                  </a:lnTo>
                  <a:lnTo>
                    <a:pt x="198120" y="25908"/>
                  </a:lnTo>
                  <a:lnTo>
                    <a:pt x="182880" y="32004"/>
                  </a:lnTo>
                  <a:lnTo>
                    <a:pt x="141732" y="56388"/>
                  </a:lnTo>
                  <a:lnTo>
                    <a:pt x="94488" y="96012"/>
                  </a:lnTo>
                  <a:lnTo>
                    <a:pt x="54864" y="143256"/>
                  </a:lnTo>
                  <a:lnTo>
                    <a:pt x="32004" y="184404"/>
                  </a:lnTo>
                  <a:lnTo>
                    <a:pt x="6096" y="259080"/>
                  </a:lnTo>
                  <a:lnTo>
                    <a:pt x="4572" y="274320"/>
                  </a:lnTo>
                  <a:lnTo>
                    <a:pt x="1524" y="291084"/>
                  </a:lnTo>
                  <a:lnTo>
                    <a:pt x="0" y="307848"/>
                  </a:lnTo>
                  <a:lnTo>
                    <a:pt x="0" y="341376"/>
                  </a:lnTo>
                  <a:lnTo>
                    <a:pt x="1524" y="358140"/>
                  </a:lnTo>
                  <a:lnTo>
                    <a:pt x="4572" y="373380"/>
                  </a:lnTo>
                  <a:lnTo>
                    <a:pt x="6096" y="390144"/>
                  </a:lnTo>
                  <a:lnTo>
                    <a:pt x="19812" y="435864"/>
                  </a:lnTo>
                  <a:lnTo>
                    <a:pt x="25908" y="449580"/>
                  </a:lnTo>
                  <a:lnTo>
                    <a:pt x="32004" y="464820"/>
                  </a:lnTo>
                  <a:lnTo>
                    <a:pt x="38100" y="475792"/>
                  </a:lnTo>
                  <a:lnTo>
                    <a:pt x="47244" y="492252"/>
                  </a:lnTo>
                  <a:lnTo>
                    <a:pt x="56388" y="505968"/>
                  </a:lnTo>
                  <a:lnTo>
                    <a:pt x="96012" y="553212"/>
                  </a:lnTo>
                  <a:lnTo>
                    <a:pt x="143256" y="592836"/>
                  </a:lnTo>
                  <a:lnTo>
                    <a:pt x="184404" y="615696"/>
                  </a:lnTo>
                  <a:lnTo>
                    <a:pt x="259080" y="641604"/>
                  </a:lnTo>
                  <a:lnTo>
                    <a:pt x="307848" y="647700"/>
                  </a:lnTo>
                  <a:lnTo>
                    <a:pt x="341376" y="647700"/>
                  </a:lnTo>
                  <a:lnTo>
                    <a:pt x="358140" y="646176"/>
                  </a:lnTo>
                  <a:lnTo>
                    <a:pt x="373380" y="643128"/>
                  </a:lnTo>
                  <a:lnTo>
                    <a:pt x="390144" y="641604"/>
                  </a:lnTo>
                  <a:lnTo>
                    <a:pt x="435864" y="627888"/>
                  </a:lnTo>
                  <a:lnTo>
                    <a:pt x="492252" y="600456"/>
                  </a:lnTo>
                  <a:lnTo>
                    <a:pt x="530352" y="573024"/>
                  </a:lnTo>
                  <a:lnTo>
                    <a:pt x="574548" y="528828"/>
                  </a:lnTo>
                  <a:lnTo>
                    <a:pt x="600456" y="490728"/>
                  </a:lnTo>
                  <a:lnTo>
                    <a:pt x="609600" y="477012"/>
                  </a:lnTo>
                  <a:lnTo>
                    <a:pt x="621792" y="449580"/>
                  </a:lnTo>
                  <a:lnTo>
                    <a:pt x="633984" y="419100"/>
                  </a:lnTo>
                  <a:lnTo>
                    <a:pt x="637032" y="403860"/>
                  </a:lnTo>
                  <a:lnTo>
                    <a:pt x="641604" y="388620"/>
                  </a:lnTo>
                  <a:lnTo>
                    <a:pt x="644652" y="371856"/>
                  </a:lnTo>
                  <a:lnTo>
                    <a:pt x="647700" y="339852"/>
                  </a:lnTo>
                  <a:lnTo>
                    <a:pt x="647700" y="306324"/>
                  </a:lnTo>
                  <a:close/>
                </a:path>
                <a:path w="3162300" h="3162300">
                  <a:moveTo>
                    <a:pt x="3162300" y="2820924"/>
                  </a:moveTo>
                  <a:lnTo>
                    <a:pt x="3156204" y="2772156"/>
                  </a:lnTo>
                  <a:lnTo>
                    <a:pt x="3142488" y="2726436"/>
                  </a:lnTo>
                  <a:lnTo>
                    <a:pt x="3124200" y="2686507"/>
                  </a:lnTo>
                  <a:lnTo>
                    <a:pt x="3124200" y="2823972"/>
                  </a:lnTo>
                  <a:lnTo>
                    <a:pt x="3124200" y="2852928"/>
                  </a:lnTo>
                  <a:lnTo>
                    <a:pt x="3118104" y="2897124"/>
                  </a:lnTo>
                  <a:lnTo>
                    <a:pt x="3107436" y="2936748"/>
                  </a:lnTo>
                  <a:lnTo>
                    <a:pt x="3083052" y="2987040"/>
                  </a:lnTo>
                  <a:lnTo>
                    <a:pt x="3058668" y="3020568"/>
                  </a:lnTo>
                  <a:lnTo>
                    <a:pt x="3019044" y="3060192"/>
                  </a:lnTo>
                  <a:lnTo>
                    <a:pt x="2985516" y="3083052"/>
                  </a:lnTo>
                  <a:lnTo>
                    <a:pt x="2974848" y="3090672"/>
                  </a:lnTo>
                  <a:lnTo>
                    <a:pt x="2962656" y="3096768"/>
                  </a:lnTo>
                  <a:lnTo>
                    <a:pt x="2948940" y="3101340"/>
                  </a:lnTo>
                  <a:lnTo>
                    <a:pt x="2936748" y="3107436"/>
                  </a:lnTo>
                  <a:lnTo>
                    <a:pt x="2923032" y="3112008"/>
                  </a:lnTo>
                  <a:lnTo>
                    <a:pt x="2881884" y="3121152"/>
                  </a:lnTo>
                  <a:lnTo>
                    <a:pt x="2866644" y="3122676"/>
                  </a:lnTo>
                  <a:lnTo>
                    <a:pt x="2852928" y="3124200"/>
                  </a:lnTo>
                  <a:lnTo>
                    <a:pt x="2823972" y="3124200"/>
                  </a:lnTo>
                  <a:lnTo>
                    <a:pt x="2808732" y="3122676"/>
                  </a:lnTo>
                  <a:lnTo>
                    <a:pt x="2795016" y="3121152"/>
                  </a:lnTo>
                  <a:lnTo>
                    <a:pt x="2779776" y="3118104"/>
                  </a:lnTo>
                  <a:lnTo>
                    <a:pt x="2766060" y="3115056"/>
                  </a:lnTo>
                  <a:lnTo>
                    <a:pt x="2753868" y="3110484"/>
                  </a:lnTo>
                  <a:lnTo>
                    <a:pt x="2726436" y="3101340"/>
                  </a:lnTo>
                  <a:lnTo>
                    <a:pt x="2689860" y="3083052"/>
                  </a:lnTo>
                  <a:lnTo>
                    <a:pt x="2656332" y="3058668"/>
                  </a:lnTo>
                  <a:lnTo>
                    <a:pt x="2618232" y="3019044"/>
                  </a:lnTo>
                  <a:lnTo>
                    <a:pt x="2593848" y="2985516"/>
                  </a:lnTo>
                  <a:lnTo>
                    <a:pt x="2575560" y="2948940"/>
                  </a:lnTo>
                  <a:lnTo>
                    <a:pt x="2569464" y="2936748"/>
                  </a:lnTo>
                  <a:lnTo>
                    <a:pt x="2564892" y="2923032"/>
                  </a:lnTo>
                  <a:lnTo>
                    <a:pt x="2555748" y="2881884"/>
                  </a:lnTo>
                  <a:lnTo>
                    <a:pt x="2554224" y="2866644"/>
                  </a:lnTo>
                  <a:lnTo>
                    <a:pt x="2552700" y="2852928"/>
                  </a:lnTo>
                  <a:lnTo>
                    <a:pt x="2552700" y="2822448"/>
                  </a:lnTo>
                  <a:lnTo>
                    <a:pt x="2555748" y="2795016"/>
                  </a:lnTo>
                  <a:lnTo>
                    <a:pt x="2558796" y="2779776"/>
                  </a:lnTo>
                  <a:lnTo>
                    <a:pt x="2561844" y="2766060"/>
                  </a:lnTo>
                  <a:lnTo>
                    <a:pt x="2566416" y="2752344"/>
                  </a:lnTo>
                  <a:lnTo>
                    <a:pt x="2570988" y="2740152"/>
                  </a:lnTo>
                  <a:lnTo>
                    <a:pt x="2575560" y="2726436"/>
                  </a:lnTo>
                  <a:lnTo>
                    <a:pt x="2593848" y="2689860"/>
                  </a:lnTo>
                  <a:lnTo>
                    <a:pt x="2618232" y="2656332"/>
                  </a:lnTo>
                  <a:lnTo>
                    <a:pt x="2657856" y="2616708"/>
                  </a:lnTo>
                  <a:lnTo>
                    <a:pt x="2703576" y="2586228"/>
                  </a:lnTo>
                  <a:lnTo>
                    <a:pt x="2727960" y="2575560"/>
                  </a:lnTo>
                  <a:lnTo>
                    <a:pt x="2740152" y="2569464"/>
                  </a:lnTo>
                  <a:lnTo>
                    <a:pt x="2753868" y="2564892"/>
                  </a:lnTo>
                  <a:lnTo>
                    <a:pt x="2795016" y="2555748"/>
                  </a:lnTo>
                  <a:lnTo>
                    <a:pt x="2810256" y="2554224"/>
                  </a:lnTo>
                  <a:lnTo>
                    <a:pt x="2823972" y="2552700"/>
                  </a:lnTo>
                  <a:lnTo>
                    <a:pt x="2854452" y="2552700"/>
                  </a:lnTo>
                  <a:lnTo>
                    <a:pt x="2881884" y="2555748"/>
                  </a:lnTo>
                  <a:lnTo>
                    <a:pt x="2924556" y="2564892"/>
                  </a:lnTo>
                  <a:lnTo>
                    <a:pt x="2987040" y="2593848"/>
                  </a:lnTo>
                  <a:lnTo>
                    <a:pt x="3020568" y="2618232"/>
                  </a:lnTo>
                  <a:lnTo>
                    <a:pt x="3060192" y="2657856"/>
                  </a:lnTo>
                  <a:lnTo>
                    <a:pt x="3083052" y="2691384"/>
                  </a:lnTo>
                  <a:lnTo>
                    <a:pt x="3090672" y="2702052"/>
                  </a:lnTo>
                  <a:lnTo>
                    <a:pt x="3096768" y="2714244"/>
                  </a:lnTo>
                  <a:lnTo>
                    <a:pt x="3101340" y="2727960"/>
                  </a:lnTo>
                  <a:lnTo>
                    <a:pt x="3107436" y="2740152"/>
                  </a:lnTo>
                  <a:lnTo>
                    <a:pt x="3112008" y="2753868"/>
                  </a:lnTo>
                  <a:lnTo>
                    <a:pt x="3121152" y="2795016"/>
                  </a:lnTo>
                  <a:lnTo>
                    <a:pt x="3122676" y="2810256"/>
                  </a:lnTo>
                  <a:lnTo>
                    <a:pt x="3124200" y="2823972"/>
                  </a:lnTo>
                  <a:lnTo>
                    <a:pt x="3124200" y="2686507"/>
                  </a:lnTo>
                  <a:lnTo>
                    <a:pt x="3115056" y="2670048"/>
                  </a:lnTo>
                  <a:lnTo>
                    <a:pt x="3087624" y="2631948"/>
                  </a:lnTo>
                  <a:lnTo>
                    <a:pt x="3043428" y="2587752"/>
                  </a:lnTo>
                  <a:lnTo>
                    <a:pt x="3006852" y="2561844"/>
                  </a:lnTo>
                  <a:lnTo>
                    <a:pt x="2993136" y="2552700"/>
                  </a:lnTo>
                  <a:lnTo>
                    <a:pt x="2977896" y="2546604"/>
                  </a:lnTo>
                  <a:lnTo>
                    <a:pt x="2964180" y="2540508"/>
                  </a:lnTo>
                  <a:lnTo>
                    <a:pt x="2933700" y="2528316"/>
                  </a:lnTo>
                  <a:lnTo>
                    <a:pt x="2918460" y="2525268"/>
                  </a:lnTo>
                  <a:lnTo>
                    <a:pt x="2903220" y="2520696"/>
                  </a:lnTo>
                  <a:lnTo>
                    <a:pt x="2887980" y="2517648"/>
                  </a:lnTo>
                  <a:lnTo>
                    <a:pt x="2854452" y="2514600"/>
                  </a:lnTo>
                  <a:lnTo>
                    <a:pt x="2820924" y="2514600"/>
                  </a:lnTo>
                  <a:lnTo>
                    <a:pt x="2805684" y="2516124"/>
                  </a:lnTo>
                  <a:lnTo>
                    <a:pt x="2788920" y="2517648"/>
                  </a:lnTo>
                  <a:lnTo>
                    <a:pt x="2772156" y="2520696"/>
                  </a:lnTo>
                  <a:lnTo>
                    <a:pt x="2726436" y="2534412"/>
                  </a:lnTo>
                  <a:lnTo>
                    <a:pt x="2712720" y="2540508"/>
                  </a:lnTo>
                  <a:lnTo>
                    <a:pt x="2697480" y="2546604"/>
                  </a:lnTo>
                  <a:lnTo>
                    <a:pt x="2656332" y="2570988"/>
                  </a:lnTo>
                  <a:lnTo>
                    <a:pt x="2609088" y="2610612"/>
                  </a:lnTo>
                  <a:lnTo>
                    <a:pt x="2569464" y="2657856"/>
                  </a:lnTo>
                  <a:lnTo>
                    <a:pt x="2561844" y="2671572"/>
                  </a:lnTo>
                  <a:lnTo>
                    <a:pt x="2554224" y="2683764"/>
                  </a:lnTo>
                  <a:lnTo>
                    <a:pt x="2534412" y="2727960"/>
                  </a:lnTo>
                  <a:lnTo>
                    <a:pt x="2520696" y="2773680"/>
                  </a:lnTo>
                  <a:lnTo>
                    <a:pt x="2519172" y="2788920"/>
                  </a:lnTo>
                  <a:lnTo>
                    <a:pt x="2516124" y="2805684"/>
                  </a:lnTo>
                  <a:lnTo>
                    <a:pt x="2514600" y="2822448"/>
                  </a:lnTo>
                  <a:lnTo>
                    <a:pt x="2514600" y="2855976"/>
                  </a:lnTo>
                  <a:lnTo>
                    <a:pt x="2516124" y="2872740"/>
                  </a:lnTo>
                  <a:lnTo>
                    <a:pt x="2519172" y="2887980"/>
                  </a:lnTo>
                  <a:lnTo>
                    <a:pt x="2520696" y="2904744"/>
                  </a:lnTo>
                  <a:lnTo>
                    <a:pt x="2534412" y="2950464"/>
                  </a:lnTo>
                  <a:lnTo>
                    <a:pt x="2540508" y="2964180"/>
                  </a:lnTo>
                  <a:lnTo>
                    <a:pt x="2546604" y="2979420"/>
                  </a:lnTo>
                  <a:lnTo>
                    <a:pt x="2552700" y="2990392"/>
                  </a:lnTo>
                  <a:lnTo>
                    <a:pt x="2561844" y="3006852"/>
                  </a:lnTo>
                  <a:lnTo>
                    <a:pt x="2570988" y="3020568"/>
                  </a:lnTo>
                  <a:lnTo>
                    <a:pt x="2610612" y="3067812"/>
                  </a:lnTo>
                  <a:lnTo>
                    <a:pt x="2657856" y="3107436"/>
                  </a:lnTo>
                  <a:lnTo>
                    <a:pt x="2699004" y="3130296"/>
                  </a:lnTo>
                  <a:lnTo>
                    <a:pt x="2773680" y="3156204"/>
                  </a:lnTo>
                  <a:lnTo>
                    <a:pt x="2822448" y="3162300"/>
                  </a:lnTo>
                  <a:lnTo>
                    <a:pt x="2855976" y="3162300"/>
                  </a:lnTo>
                  <a:lnTo>
                    <a:pt x="2872740" y="3160776"/>
                  </a:lnTo>
                  <a:lnTo>
                    <a:pt x="2887980" y="3157728"/>
                  </a:lnTo>
                  <a:lnTo>
                    <a:pt x="2904744" y="3156204"/>
                  </a:lnTo>
                  <a:lnTo>
                    <a:pt x="2950464" y="3142488"/>
                  </a:lnTo>
                  <a:lnTo>
                    <a:pt x="3006852" y="3115056"/>
                  </a:lnTo>
                  <a:lnTo>
                    <a:pt x="3044952" y="3087624"/>
                  </a:lnTo>
                  <a:lnTo>
                    <a:pt x="3089148" y="3043428"/>
                  </a:lnTo>
                  <a:lnTo>
                    <a:pt x="3115056" y="3005328"/>
                  </a:lnTo>
                  <a:lnTo>
                    <a:pt x="3124200" y="2991612"/>
                  </a:lnTo>
                  <a:lnTo>
                    <a:pt x="3136392" y="2964180"/>
                  </a:lnTo>
                  <a:lnTo>
                    <a:pt x="3148584" y="2933700"/>
                  </a:lnTo>
                  <a:lnTo>
                    <a:pt x="3151632" y="2918460"/>
                  </a:lnTo>
                  <a:lnTo>
                    <a:pt x="3156204" y="2903220"/>
                  </a:lnTo>
                  <a:lnTo>
                    <a:pt x="3159252" y="2886456"/>
                  </a:lnTo>
                  <a:lnTo>
                    <a:pt x="3162300" y="2854452"/>
                  </a:lnTo>
                  <a:lnTo>
                    <a:pt x="3162300" y="2820924"/>
                  </a:lnTo>
                  <a:close/>
                </a:path>
                <a:path w="3162300" h="3162300">
                  <a:moveTo>
                    <a:pt x="3162300" y="306324"/>
                  </a:moveTo>
                  <a:lnTo>
                    <a:pt x="3156204" y="257556"/>
                  </a:lnTo>
                  <a:lnTo>
                    <a:pt x="3142488" y="211836"/>
                  </a:lnTo>
                  <a:lnTo>
                    <a:pt x="3124200" y="171907"/>
                  </a:lnTo>
                  <a:lnTo>
                    <a:pt x="3124200" y="309372"/>
                  </a:lnTo>
                  <a:lnTo>
                    <a:pt x="3124200" y="338328"/>
                  </a:lnTo>
                  <a:lnTo>
                    <a:pt x="3118104" y="382524"/>
                  </a:lnTo>
                  <a:lnTo>
                    <a:pt x="3107436" y="422148"/>
                  </a:lnTo>
                  <a:lnTo>
                    <a:pt x="3083052" y="472440"/>
                  </a:lnTo>
                  <a:lnTo>
                    <a:pt x="3058668" y="505968"/>
                  </a:lnTo>
                  <a:lnTo>
                    <a:pt x="3019044" y="545592"/>
                  </a:lnTo>
                  <a:lnTo>
                    <a:pt x="2985516" y="568452"/>
                  </a:lnTo>
                  <a:lnTo>
                    <a:pt x="2974848" y="576072"/>
                  </a:lnTo>
                  <a:lnTo>
                    <a:pt x="2962656" y="582168"/>
                  </a:lnTo>
                  <a:lnTo>
                    <a:pt x="2948940" y="586740"/>
                  </a:lnTo>
                  <a:lnTo>
                    <a:pt x="2936748" y="592836"/>
                  </a:lnTo>
                  <a:lnTo>
                    <a:pt x="2923032" y="597408"/>
                  </a:lnTo>
                  <a:lnTo>
                    <a:pt x="2881884" y="606552"/>
                  </a:lnTo>
                  <a:lnTo>
                    <a:pt x="2866644" y="608076"/>
                  </a:lnTo>
                  <a:lnTo>
                    <a:pt x="2852928" y="609600"/>
                  </a:lnTo>
                  <a:lnTo>
                    <a:pt x="2823972" y="609600"/>
                  </a:lnTo>
                  <a:lnTo>
                    <a:pt x="2808732" y="608076"/>
                  </a:lnTo>
                  <a:lnTo>
                    <a:pt x="2795016" y="606552"/>
                  </a:lnTo>
                  <a:lnTo>
                    <a:pt x="2779776" y="603504"/>
                  </a:lnTo>
                  <a:lnTo>
                    <a:pt x="2766060" y="600456"/>
                  </a:lnTo>
                  <a:lnTo>
                    <a:pt x="2753868" y="595884"/>
                  </a:lnTo>
                  <a:lnTo>
                    <a:pt x="2726436" y="586740"/>
                  </a:lnTo>
                  <a:lnTo>
                    <a:pt x="2689860" y="568452"/>
                  </a:lnTo>
                  <a:lnTo>
                    <a:pt x="2656332" y="544068"/>
                  </a:lnTo>
                  <a:lnTo>
                    <a:pt x="2618232" y="504444"/>
                  </a:lnTo>
                  <a:lnTo>
                    <a:pt x="2593848" y="470916"/>
                  </a:lnTo>
                  <a:lnTo>
                    <a:pt x="2575560" y="434340"/>
                  </a:lnTo>
                  <a:lnTo>
                    <a:pt x="2569464" y="422148"/>
                  </a:lnTo>
                  <a:lnTo>
                    <a:pt x="2564892" y="408432"/>
                  </a:lnTo>
                  <a:lnTo>
                    <a:pt x="2555748" y="367284"/>
                  </a:lnTo>
                  <a:lnTo>
                    <a:pt x="2554224" y="352044"/>
                  </a:lnTo>
                  <a:lnTo>
                    <a:pt x="2552700" y="338328"/>
                  </a:lnTo>
                  <a:lnTo>
                    <a:pt x="2552700" y="307848"/>
                  </a:lnTo>
                  <a:lnTo>
                    <a:pt x="2555748" y="280416"/>
                  </a:lnTo>
                  <a:lnTo>
                    <a:pt x="2558796" y="265176"/>
                  </a:lnTo>
                  <a:lnTo>
                    <a:pt x="2561844" y="251460"/>
                  </a:lnTo>
                  <a:lnTo>
                    <a:pt x="2566416" y="237744"/>
                  </a:lnTo>
                  <a:lnTo>
                    <a:pt x="2570988" y="225552"/>
                  </a:lnTo>
                  <a:lnTo>
                    <a:pt x="2575560" y="211836"/>
                  </a:lnTo>
                  <a:lnTo>
                    <a:pt x="2593848" y="175260"/>
                  </a:lnTo>
                  <a:lnTo>
                    <a:pt x="2618232" y="141732"/>
                  </a:lnTo>
                  <a:lnTo>
                    <a:pt x="2657856" y="102108"/>
                  </a:lnTo>
                  <a:lnTo>
                    <a:pt x="2703576" y="71628"/>
                  </a:lnTo>
                  <a:lnTo>
                    <a:pt x="2727960" y="60960"/>
                  </a:lnTo>
                  <a:lnTo>
                    <a:pt x="2740152" y="54864"/>
                  </a:lnTo>
                  <a:lnTo>
                    <a:pt x="2753868" y="50292"/>
                  </a:lnTo>
                  <a:lnTo>
                    <a:pt x="2795016" y="41148"/>
                  </a:lnTo>
                  <a:lnTo>
                    <a:pt x="2810256" y="39624"/>
                  </a:lnTo>
                  <a:lnTo>
                    <a:pt x="2823972" y="38100"/>
                  </a:lnTo>
                  <a:lnTo>
                    <a:pt x="2854452" y="38100"/>
                  </a:lnTo>
                  <a:lnTo>
                    <a:pt x="2881884" y="41148"/>
                  </a:lnTo>
                  <a:lnTo>
                    <a:pt x="2924556" y="50292"/>
                  </a:lnTo>
                  <a:lnTo>
                    <a:pt x="2987040" y="79248"/>
                  </a:lnTo>
                  <a:lnTo>
                    <a:pt x="3020568" y="103632"/>
                  </a:lnTo>
                  <a:lnTo>
                    <a:pt x="3060192" y="143256"/>
                  </a:lnTo>
                  <a:lnTo>
                    <a:pt x="3083052" y="176784"/>
                  </a:lnTo>
                  <a:lnTo>
                    <a:pt x="3090672" y="187452"/>
                  </a:lnTo>
                  <a:lnTo>
                    <a:pt x="3096768" y="199644"/>
                  </a:lnTo>
                  <a:lnTo>
                    <a:pt x="3101340" y="213360"/>
                  </a:lnTo>
                  <a:lnTo>
                    <a:pt x="3107436" y="225552"/>
                  </a:lnTo>
                  <a:lnTo>
                    <a:pt x="3112008" y="239268"/>
                  </a:lnTo>
                  <a:lnTo>
                    <a:pt x="3121152" y="280416"/>
                  </a:lnTo>
                  <a:lnTo>
                    <a:pt x="3122676" y="295656"/>
                  </a:lnTo>
                  <a:lnTo>
                    <a:pt x="3124200" y="309372"/>
                  </a:lnTo>
                  <a:lnTo>
                    <a:pt x="3124200" y="171907"/>
                  </a:lnTo>
                  <a:lnTo>
                    <a:pt x="3115056" y="155448"/>
                  </a:lnTo>
                  <a:lnTo>
                    <a:pt x="3087624" y="117348"/>
                  </a:lnTo>
                  <a:lnTo>
                    <a:pt x="3043428" y="73152"/>
                  </a:lnTo>
                  <a:lnTo>
                    <a:pt x="3006852" y="47244"/>
                  </a:lnTo>
                  <a:lnTo>
                    <a:pt x="2993136" y="38100"/>
                  </a:lnTo>
                  <a:lnTo>
                    <a:pt x="2977896" y="32004"/>
                  </a:lnTo>
                  <a:lnTo>
                    <a:pt x="2964180" y="25908"/>
                  </a:lnTo>
                  <a:lnTo>
                    <a:pt x="2933700" y="13716"/>
                  </a:lnTo>
                  <a:lnTo>
                    <a:pt x="2918460" y="10668"/>
                  </a:lnTo>
                  <a:lnTo>
                    <a:pt x="2903220" y="6096"/>
                  </a:lnTo>
                  <a:lnTo>
                    <a:pt x="2887980" y="3048"/>
                  </a:lnTo>
                  <a:lnTo>
                    <a:pt x="2854452" y="0"/>
                  </a:lnTo>
                  <a:lnTo>
                    <a:pt x="2820924" y="0"/>
                  </a:lnTo>
                  <a:lnTo>
                    <a:pt x="2805684" y="1524"/>
                  </a:lnTo>
                  <a:lnTo>
                    <a:pt x="2788920" y="3048"/>
                  </a:lnTo>
                  <a:lnTo>
                    <a:pt x="2772156" y="6096"/>
                  </a:lnTo>
                  <a:lnTo>
                    <a:pt x="2726436" y="19812"/>
                  </a:lnTo>
                  <a:lnTo>
                    <a:pt x="2712720" y="25908"/>
                  </a:lnTo>
                  <a:lnTo>
                    <a:pt x="2697480" y="32004"/>
                  </a:lnTo>
                  <a:lnTo>
                    <a:pt x="2656332" y="56388"/>
                  </a:lnTo>
                  <a:lnTo>
                    <a:pt x="2609088" y="96012"/>
                  </a:lnTo>
                  <a:lnTo>
                    <a:pt x="2569464" y="143256"/>
                  </a:lnTo>
                  <a:lnTo>
                    <a:pt x="2546604" y="184404"/>
                  </a:lnTo>
                  <a:lnTo>
                    <a:pt x="2520696" y="259080"/>
                  </a:lnTo>
                  <a:lnTo>
                    <a:pt x="2519172" y="274320"/>
                  </a:lnTo>
                  <a:lnTo>
                    <a:pt x="2516124" y="291084"/>
                  </a:lnTo>
                  <a:lnTo>
                    <a:pt x="2514600" y="307848"/>
                  </a:lnTo>
                  <a:lnTo>
                    <a:pt x="2514600" y="341376"/>
                  </a:lnTo>
                  <a:lnTo>
                    <a:pt x="2516124" y="358140"/>
                  </a:lnTo>
                  <a:lnTo>
                    <a:pt x="2519172" y="373380"/>
                  </a:lnTo>
                  <a:lnTo>
                    <a:pt x="2520696" y="390144"/>
                  </a:lnTo>
                  <a:lnTo>
                    <a:pt x="2534412" y="435864"/>
                  </a:lnTo>
                  <a:lnTo>
                    <a:pt x="2540508" y="449580"/>
                  </a:lnTo>
                  <a:lnTo>
                    <a:pt x="2546604" y="464820"/>
                  </a:lnTo>
                  <a:lnTo>
                    <a:pt x="2552700" y="475792"/>
                  </a:lnTo>
                  <a:lnTo>
                    <a:pt x="2561844" y="492252"/>
                  </a:lnTo>
                  <a:lnTo>
                    <a:pt x="2570988" y="505968"/>
                  </a:lnTo>
                  <a:lnTo>
                    <a:pt x="2610612" y="553212"/>
                  </a:lnTo>
                  <a:lnTo>
                    <a:pt x="2657856" y="592836"/>
                  </a:lnTo>
                  <a:lnTo>
                    <a:pt x="2699004" y="615696"/>
                  </a:lnTo>
                  <a:lnTo>
                    <a:pt x="2773680" y="641604"/>
                  </a:lnTo>
                  <a:lnTo>
                    <a:pt x="2822448" y="647700"/>
                  </a:lnTo>
                  <a:lnTo>
                    <a:pt x="2855976" y="647700"/>
                  </a:lnTo>
                  <a:lnTo>
                    <a:pt x="2872740" y="646176"/>
                  </a:lnTo>
                  <a:lnTo>
                    <a:pt x="2887980" y="643128"/>
                  </a:lnTo>
                  <a:lnTo>
                    <a:pt x="2904744" y="641604"/>
                  </a:lnTo>
                  <a:lnTo>
                    <a:pt x="2950464" y="627888"/>
                  </a:lnTo>
                  <a:lnTo>
                    <a:pt x="3006852" y="600456"/>
                  </a:lnTo>
                  <a:lnTo>
                    <a:pt x="3044952" y="573024"/>
                  </a:lnTo>
                  <a:lnTo>
                    <a:pt x="3089148" y="528828"/>
                  </a:lnTo>
                  <a:lnTo>
                    <a:pt x="3115056" y="490728"/>
                  </a:lnTo>
                  <a:lnTo>
                    <a:pt x="3124200" y="477012"/>
                  </a:lnTo>
                  <a:lnTo>
                    <a:pt x="3136392" y="449580"/>
                  </a:lnTo>
                  <a:lnTo>
                    <a:pt x="3148584" y="419100"/>
                  </a:lnTo>
                  <a:lnTo>
                    <a:pt x="3151632" y="403860"/>
                  </a:lnTo>
                  <a:lnTo>
                    <a:pt x="3156204" y="388620"/>
                  </a:lnTo>
                  <a:lnTo>
                    <a:pt x="3159252" y="371856"/>
                  </a:lnTo>
                  <a:lnTo>
                    <a:pt x="3162300" y="339852"/>
                  </a:lnTo>
                  <a:lnTo>
                    <a:pt x="3162300" y="3063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99164" y="6700517"/>
            <a:ext cx="920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Constantia"/>
                <a:cs typeface="Constantia"/>
              </a:rPr>
              <a:t>5</a:t>
            </a:r>
            <a:endParaRPr sz="11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45781" y="6761477"/>
            <a:ext cx="3259454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898989"/>
                </a:solidFill>
                <a:latin typeface="Arial MT"/>
                <a:cs typeface="Arial MT"/>
              </a:rPr>
              <a:t>©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Copyright Information</a:t>
            </a:r>
            <a:r>
              <a:rPr sz="1100" spc="-2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Technology</a:t>
            </a:r>
            <a:r>
              <a:rPr sz="1100" spc="-1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Institute</a:t>
            </a:r>
            <a:r>
              <a:rPr sz="1100" spc="295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898989"/>
                </a:solidFill>
                <a:latin typeface="Arial MT"/>
                <a:cs typeface="Arial MT"/>
              </a:rPr>
              <a:t>-</a:t>
            </a:r>
            <a:r>
              <a:rPr sz="1100" spc="-20" dirty="0">
                <a:solidFill>
                  <a:srgbClr val="898989"/>
                </a:solidFill>
                <a:latin typeface="Arial MT"/>
                <a:cs typeface="Arial MT"/>
              </a:rPr>
              <a:t> </a:t>
            </a:r>
            <a:r>
              <a:rPr sz="1100" spc="-5" dirty="0">
                <a:solidFill>
                  <a:srgbClr val="898989"/>
                </a:solidFill>
                <a:latin typeface="Arial MT"/>
                <a:cs typeface="Arial MT"/>
              </a:rPr>
              <a:t>2016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01770" y="578611"/>
            <a:ext cx="55905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latin typeface="Constantia"/>
                <a:cs typeface="Constantia"/>
              </a:rPr>
              <a:t>The</a:t>
            </a:r>
            <a:r>
              <a:rPr sz="4400" spc="-30" dirty="0">
                <a:latin typeface="Constantia"/>
                <a:cs typeface="Constantia"/>
              </a:rPr>
              <a:t> </a:t>
            </a:r>
            <a:r>
              <a:rPr sz="4400" spc="-5" dirty="0">
                <a:latin typeface="Constantia"/>
                <a:cs typeface="Constantia"/>
              </a:rPr>
              <a:t>Deadlock</a:t>
            </a:r>
            <a:r>
              <a:rPr sz="4400" spc="-30" dirty="0">
                <a:latin typeface="Constantia"/>
                <a:cs typeface="Constantia"/>
              </a:rPr>
              <a:t> </a:t>
            </a:r>
            <a:r>
              <a:rPr sz="4400" spc="-5" dirty="0">
                <a:latin typeface="Constantia"/>
                <a:cs typeface="Constantia"/>
              </a:rPr>
              <a:t>Problem</a:t>
            </a:r>
            <a:endParaRPr sz="4400" dirty="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56435" y="2277871"/>
            <a:ext cx="7722870" cy="3019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9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 set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blocked processes 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each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holding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 resource </a:t>
            </a:r>
            <a:r>
              <a:rPr sz="2800" spc="-6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and waiting to acquire a resource held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another 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process</a:t>
            </a:r>
            <a:r>
              <a:rPr sz="28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622422"/>
                </a:solidFill>
                <a:latin typeface="Times New Roman"/>
                <a:cs typeface="Times New Roman"/>
              </a:rPr>
              <a:t> the</a:t>
            </a:r>
            <a:r>
              <a:rPr sz="28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set.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Example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2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has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2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tape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drives.</a:t>
            </a:r>
            <a:endParaRPr sz="2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P1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P2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 each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hold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one</a:t>
            </a:r>
            <a:r>
              <a:rPr sz="20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tape</a:t>
            </a:r>
            <a:r>
              <a:rPr sz="20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drive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 each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needs</a:t>
            </a:r>
            <a:r>
              <a:rPr sz="20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another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one.</a:t>
            </a:r>
            <a:endParaRPr sz="20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semaphores</a:t>
            </a:r>
            <a:r>
              <a:rPr sz="2000" spc="-4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B,</a:t>
            </a:r>
            <a:r>
              <a:rPr sz="20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initialized</a:t>
            </a:r>
            <a:r>
              <a:rPr sz="2000" spc="-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85312" y="5663283"/>
            <a:ext cx="802640" cy="81534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P2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wait(B)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13635" y="5663283"/>
            <a:ext cx="951230" cy="120840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P1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</a:t>
            </a:r>
            <a:r>
              <a:rPr sz="2000" spc="-9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(A);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</a:t>
            </a:r>
            <a:r>
              <a:rPr sz="2000" spc="-1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585858"/>
                </a:solidFill>
                <a:latin typeface="Times New Roman"/>
                <a:cs typeface="Times New Roman"/>
              </a:rPr>
              <a:t>(B);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85357" y="6540497"/>
            <a:ext cx="8178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585858"/>
                </a:solidFill>
                <a:latin typeface="Times New Roman"/>
                <a:cs typeface="Times New Roman"/>
              </a:rPr>
              <a:t>wait(A)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5550" y="578611"/>
            <a:ext cx="60636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onstantia"/>
                <a:cs typeface="Constantia"/>
              </a:rPr>
              <a:t>Bridge</a:t>
            </a:r>
            <a:r>
              <a:rPr sz="4400" spc="-20" dirty="0">
                <a:latin typeface="Constantia"/>
                <a:cs typeface="Constantia"/>
              </a:rPr>
              <a:t> </a:t>
            </a:r>
            <a:r>
              <a:rPr sz="4400" dirty="0">
                <a:latin typeface="Constantia"/>
                <a:cs typeface="Constantia"/>
              </a:rPr>
              <a:t>Crossing</a:t>
            </a:r>
            <a:r>
              <a:rPr sz="4400" spc="-60" dirty="0">
                <a:latin typeface="Constantia"/>
                <a:cs typeface="Constantia"/>
              </a:rPr>
              <a:t> </a:t>
            </a:r>
            <a:r>
              <a:rPr sz="4400" spc="-5" dirty="0">
                <a:latin typeface="Constantia"/>
                <a:cs typeface="Constantia"/>
              </a:rPr>
              <a:t>Example</a:t>
            </a:r>
            <a:endParaRPr sz="4400">
              <a:latin typeface="Constantia"/>
              <a:cs typeface="Constant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6435" y="3967986"/>
            <a:ext cx="7790815" cy="2572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ts val="3155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Traffic</a:t>
            </a:r>
            <a:r>
              <a:rPr sz="27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only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one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direction.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07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Each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section</a:t>
            </a:r>
            <a:r>
              <a:rPr sz="27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bridge</a:t>
            </a:r>
            <a:r>
              <a:rPr sz="27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can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be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viewed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as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resource.</a:t>
            </a:r>
            <a:endParaRPr sz="2700">
              <a:latin typeface="Times New Roman"/>
              <a:cs typeface="Times New Roman"/>
            </a:endParaRPr>
          </a:p>
          <a:p>
            <a:pPr marL="469265" marR="577215" indent="-457200">
              <a:lnSpc>
                <a:spcPct val="70000"/>
              </a:lnSpc>
              <a:spcBef>
                <a:spcPts val="88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If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deadlock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occurs,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it can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be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resolved</a:t>
            </a:r>
            <a:r>
              <a:rPr sz="27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if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one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car </a:t>
            </a:r>
            <a:r>
              <a:rPr sz="2700" spc="-6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backs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up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(preempt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 resources</a:t>
            </a:r>
            <a:r>
              <a:rPr sz="27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rollback).</a:t>
            </a:r>
            <a:endParaRPr sz="2700">
              <a:latin typeface="Times New Roman"/>
              <a:cs typeface="Times New Roman"/>
            </a:endParaRPr>
          </a:p>
          <a:p>
            <a:pPr marL="469265" marR="127000" indent="-457200">
              <a:lnSpc>
                <a:spcPct val="70000"/>
              </a:lnSpc>
              <a:spcBef>
                <a:spcPts val="79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Several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cars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 may</a:t>
            </a:r>
            <a:r>
              <a:rPr sz="27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have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be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backed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up</a:t>
            </a:r>
            <a:r>
              <a:rPr sz="27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if</a:t>
            </a:r>
            <a:r>
              <a:rPr sz="27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27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deadlock </a:t>
            </a:r>
            <a:r>
              <a:rPr sz="2700" spc="-6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occurs.</a:t>
            </a:r>
            <a:endParaRPr sz="2700">
              <a:latin typeface="Times New Roman"/>
              <a:cs typeface="Times New Roman"/>
            </a:endParaRPr>
          </a:p>
          <a:p>
            <a:pPr marL="469900" indent="-457200">
              <a:lnSpc>
                <a:spcPts val="307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Starvation</a:t>
            </a:r>
            <a:r>
              <a:rPr sz="2700" spc="-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27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700" dirty="0">
                <a:solidFill>
                  <a:srgbClr val="622422"/>
                </a:solidFill>
                <a:latin typeface="Times New Roman"/>
                <a:cs typeface="Times New Roman"/>
              </a:rPr>
              <a:t>possible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3495" y="2779776"/>
            <a:ext cx="6248400" cy="436245"/>
            <a:chOff x="2063495" y="2779776"/>
            <a:chExt cx="6248400" cy="436245"/>
          </a:xfrm>
        </p:grpSpPr>
        <p:sp>
          <p:nvSpPr>
            <p:cNvPr id="5" name="object 5"/>
            <p:cNvSpPr/>
            <p:nvPr/>
          </p:nvSpPr>
          <p:spPr>
            <a:xfrm>
              <a:off x="2063496" y="2779776"/>
              <a:ext cx="6248400" cy="436245"/>
            </a:xfrm>
            <a:custGeom>
              <a:avLst/>
              <a:gdLst/>
              <a:ahLst/>
              <a:cxnLst/>
              <a:rect l="l" t="t" r="r" b="b"/>
              <a:pathLst>
                <a:path w="6248400" h="436244">
                  <a:moveTo>
                    <a:pt x="1575816" y="0"/>
                  </a:moveTo>
                  <a:lnTo>
                    <a:pt x="1549908" y="0"/>
                  </a:lnTo>
                  <a:lnTo>
                    <a:pt x="1549908" y="25908"/>
                  </a:lnTo>
                  <a:lnTo>
                    <a:pt x="1549908" y="257556"/>
                  </a:lnTo>
                  <a:lnTo>
                    <a:pt x="1118616" y="257556"/>
                  </a:lnTo>
                  <a:lnTo>
                    <a:pt x="1118616" y="25908"/>
                  </a:lnTo>
                  <a:lnTo>
                    <a:pt x="1549908" y="25908"/>
                  </a:lnTo>
                  <a:lnTo>
                    <a:pt x="1549908" y="0"/>
                  </a:lnTo>
                  <a:lnTo>
                    <a:pt x="1092708" y="0"/>
                  </a:lnTo>
                  <a:lnTo>
                    <a:pt x="1092708" y="283464"/>
                  </a:lnTo>
                  <a:lnTo>
                    <a:pt x="1104900" y="283464"/>
                  </a:lnTo>
                  <a:lnTo>
                    <a:pt x="1118616" y="283464"/>
                  </a:lnTo>
                  <a:lnTo>
                    <a:pt x="1549908" y="283464"/>
                  </a:lnTo>
                  <a:lnTo>
                    <a:pt x="1562100" y="283464"/>
                  </a:lnTo>
                  <a:lnTo>
                    <a:pt x="1575816" y="283464"/>
                  </a:lnTo>
                  <a:lnTo>
                    <a:pt x="1575816" y="0"/>
                  </a:lnTo>
                  <a:close/>
                </a:path>
                <a:path w="6248400" h="436244">
                  <a:moveTo>
                    <a:pt x="6248400" y="391668"/>
                  </a:moveTo>
                  <a:lnTo>
                    <a:pt x="4422318" y="391668"/>
                  </a:lnTo>
                  <a:lnTo>
                    <a:pt x="4427220" y="384048"/>
                  </a:lnTo>
                  <a:lnTo>
                    <a:pt x="3817620" y="30480"/>
                  </a:lnTo>
                  <a:lnTo>
                    <a:pt x="3810000" y="43180"/>
                  </a:lnTo>
                  <a:lnTo>
                    <a:pt x="3810000" y="28956"/>
                  </a:lnTo>
                  <a:lnTo>
                    <a:pt x="2438400" y="28956"/>
                  </a:lnTo>
                  <a:lnTo>
                    <a:pt x="2438400" y="40640"/>
                  </a:lnTo>
                  <a:lnTo>
                    <a:pt x="2432304" y="30480"/>
                  </a:lnTo>
                  <a:lnTo>
                    <a:pt x="1825142" y="409956"/>
                  </a:lnTo>
                  <a:lnTo>
                    <a:pt x="0" y="409956"/>
                  </a:lnTo>
                  <a:lnTo>
                    <a:pt x="0" y="435864"/>
                  </a:lnTo>
                  <a:lnTo>
                    <a:pt x="1828800" y="435864"/>
                  </a:lnTo>
                  <a:lnTo>
                    <a:pt x="1828800" y="421640"/>
                  </a:lnTo>
                  <a:lnTo>
                    <a:pt x="1836420" y="434340"/>
                  </a:lnTo>
                  <a:lnTo>
                    <a:pt x="2443581" y="54864"/>
                  </a:lnTo>
                  <a:lnTo>
                    <a:pt x="3806533" y="54864"/>
                  </a:lnTo>
                  <a:lnTo>
                    <a:pt x="4413504" y="405384"/>
                  </a:lnTo>
                  <a:lnTo>
                    <a:pt x="4419600" y="395909"/>
                  </a:lnTo>
                  <a:lnTo>
                    <a:pt x="4419600" y="416052"/>
                  </a:lnTo>
                  <a:lnTo>
                    <a:pt x="6248400" y="416052"/>
                  </a:lnTo>
                  <a:lnTo>
                    <a:pt x="6248400" y="391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3948" y="2817876"/>
              <a:ext cx="131064" cy="207264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2036064" y="2485644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84" y="24384"/>
                </a:moveTo>
                <a:lnTo>
                  <a:pt x="100584" y="0"/>
                </a:ln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212848" y="2485644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24384"/>
                </a:moveTo>
                <a:lnTo>
                  <a:pt x="102108" y="0"/>
                </a:ln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91155" y="2485644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24384"/>
                </a:moveTo>
                <a:lnTo>
                  <a:pt x="102108" y="0"/>
                </a:ln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9464" y="2485644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84" y="24384"/>
                </a:moveTo>
                <a:lnTo>
                  <a:pt x="100584" y="0"/>
                </a:ln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46248" y="2485644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24384"/>
                </a:moveTo>
                <a:lnTo>
                  <a:pt x="102108" y="0"/>
                </a:ln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24556" y="2485644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24384"/>
                </a:moveTo>
                <a:lnTo>
                  <a:pt x="102108" y="0"/>
                </a:ln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02864" y="2485644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84" y="24384"/>
                </a:moveTo>
                <a:lnTo>
                  <a:pt x="100584" y="0"/>
                </a:ln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9648" y="2485644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24384"/>
                </a:moveTo>
                <a:lnTo>
                  <a:pt x="102108" y="0"/>
                </a:ln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457955" y="2485644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24384"/>
                </a:moveTo>
                <a:lnTo>
                  <a:pt x="102108" y="0"/>
                </a:ln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636264" y="2485644"/>
            <a:ext cx="100965" cy="24765"/>
          </a:xfrm>
          <a:custGeom>
            <a:avLst/>
            <a:gdLst/>
            <a:ahLst/>
            <a:cxnLst/>
            <a:rect l="l" t="t" r="r" b="b"/>
            <a:pathLst>
              <a:path w="100964" h="24764">
                <a:moveTo>
                  <a:pt x="100584" y="24384"/>
                </a:moveTo>
                <a:lnTo>
                  <a:pt x="100584" y="0"/>
                </a:lnTo>
                <a:lnTo>
                  <a:pt x="0" y="0"/>
                </a:lnTo>
                <a:lnTo>
                  <a:pt x="0" y="24384"/>
                </a:lnTo>
                <a:lnTo>
                  <a:pt x="100584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813048" y="2485644"/>
            <a:ext cx="102235" cy="24765"/>
          </a:xfrm>
          <a:custGeom>
            <a:avLst/>
            <a:gdLst/>
            <a:ahLst/>
            <a:cxnLst/>
            <a:rect l="l" t="t" r="r" b="b"/>
            <a:pathLst>
              <a:path w="102235" h="24764">
                <a:moveTo>
                  <a:pt x="102108" y="24384"/>
                </a:moveTo>
                <a:lnTo>
                  <a:pt x="102108" y="0"/>
                </a:lnTo>
                <a:lnTo>
                  <a:pt x="0" y="0"/>
                </a:lnTo>
                <a:lnTo>
                  <a:pt x="0" y="24384"/>
                </a:lnTo>
                <a:lnTo>
                  <a:pt x="102108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91355" y="2485644"/>
            <a:ext cx="64135" cy="24765"/>
          </a:xfrm>
          <a:custGeom>
            <a:avLst/>
            <a:gdLst/>
            <a:ahLst/>
            <a:cxnLst/>
            <a:rect l="l" t="t" r="r" b="b"/>
            <a:pathLst>
              <a:path w="64135" h="24764">
                <a:moveTo>
                  <a:pt x="64008" y="24384"/>
                </a:moveTo>
                <a:lnTo>
                  <a:pt x="64008" y="0"/>
                </a:lnTo>
                <a:lnTo>
                  <a:pt x="0" y="0"/>
                </a:lnTo>
                <a:lnTo>
                  <a:pt x="0" y="24384"/>
                </a:lnTo>
                <a:lnTo>
                  <a:pt x="64008" y="24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6208" y="2474976"/>
            <a:ext cx="102235" cy="26034"/>
          </a:xfrm>
          <a:custGeom>
            <a:avLst/>
            <a:gdLst/>
            <a:ahLst/>
            <a:cxnLst/>
            <a:rect l="l" t="t" r="r" b="b"/>
            <a:pathLst>
              <a:path w="102235" h="26035">
                <a:moveTo>
                  <a:pt x="102108" y="25908"/>
                </a:moveTo>
                <a:lnTo>
                  <a:pt x="102108" y="0"/>
                </a:lnTo>
                <a:lnTo>
                  <a:pt x="0" y="0"/>
                </a:lnTo>
                <a:lnTo>
                  <a:pt x="0" y="25908"/>
                </a:lnTo>
                <a:lnTo>
                  <a:pt x="1021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414516" y="2474976"/>
            <a:ext cx="100965" cy="26034"/>
          </a:xfrm>
          <a:custGeom>
            <a:avLst/>
            <a:gdLst/>
            <a:ahLst/>
            <a:cxnLst/>
            <a:rect l="l" t="t" r="r" b="b"/>
            <a:pathLst>
              <a:path w="100965" h="26035">
                <a:moveTo>
                  <a:pt x="100584" y="25908"/>
                </a:moveTo>
                <a:lnTo>
                  <a:pt x="100584" y="0"/>
                </a:lnTo>
                <a:lnTo>
                  <a:pt x="0" y="0"/>
                </a:lnTo>
                <a:lnTo>
                  <a:pt x="0" y="25908"/>
                </a:lnTo>
                <a:lnTo>
                  <a:pt x="10058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591300" y="2474976"/>
            <a:ext cx="102235" cy="26034"/>
          </a:xfrm>
          <a:custGeom>
            <a:avLst/>
            <a:gdLst/>
            <a:ahLst/>
            <a:cxnLst/>
            <a:rect l="l" t="t" r="r" b="b"/>
            <a:pathLst>
              <a:path w="102234" h="26035">
                <a:moveTo>
                  <a:pt x="102108" y="25908"/>
                </a:moveTo>
                <a:lnTo>
                  <a:pt x="102108" y="0"/>
                </a:lnTo>
                <a:lnTo>
                  <a:pt x="0" y="0"/>
                </a:lnTo>
                <a:lnTo>
                  <a:pt x="0" y="25908"/>
                </a:lnTo>
                <a:lnTo>
                  <a:pt x="1021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769608" y="2474976"/>
            <a:ext cx="102235" cy="26034"/>
          </a:xfrm>
          <a:custGeom>
            <a:avLst/>
            <a:gdLst/>
            <a:ahLst/>
            <a:cxnLst/>
            <a:rect l="l" t="t" r="r" b="b"/>
            <a:pathLst>
              <a:path w="102234" h="26035">
                <a:moveTo>
                  <a:pt x="102108" y="25908"/>
                </a:moveTo>
                <a:lnTo>
                  <a:pt x="102108" y="0"/>
                </a:lnTo>
                <a:lnTo>
                  <a:pt x="0" y="0"/>
                </a:lnTo>
                <a:lnTo>
                  <a:pt x="0" y="25908"/>
                </a:lnTo>
                <a:lnTo>
                  <a:pt x="1021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7916" y="2474976"/>
            <a:ext cx="100965" cy="26034"/>
          </a:xfrm>
          <a:custGeom>
            <a:avLst/>
            <a:gdLst/>
            <a:ahLst/>
            <a:cxnLst/>
            <a:rect l="l" t="t" r="r" b="b"/>
            <a:pathLst>
              <a:path w="100965" h="26035">
                <a:moveTo>
                  <a:pt x="100584" y="25908"/>
                </a:moveTo>
                <a:lnTo>
                  <a:pt x="100584" y="0"/>
                </a:lnTo>
                <a:lnTo>
                  <a:pt x="0" y="0"/>
                </a:lnTo>
                <a:lnTo>
                  <a:pt x="0" y="25908"/>
                </a:lnTo>
                <a:lnTo>
                  <a:pt x="10058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24700" y="2474976"/>
            <a:ext cx="102235" cy="26034"/>
          </a:xfrm>
          <a:custGeom>
            <a:avLst/>
            <a:gdLst/>
            <a:ahLst/>
            <a:cxnLst/>
            <a:rect l="l" t="t" r="r" b="b"/>
            <a:pathLst>
              <a:path w="102234" h="26035">
                <a:moveTo>
                  <a:pt x="102108" y="25908"/>
                </a:moveTo>
                <a:lnTo>
                  <a:pt x="102108" y="0"/>
                </a:lnTo>
                <a:lnTo>
                  <a:pt x="0" y="0"/>
                </a:lnTo>
                <a:lnTo>
                  <a:pt x="0" y="25908"/>
                </a:lnTo>
                <a:lnTo>
                  <a:pt x="1021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303008" y="2474976"/>
            <a:ext cx="102235" cy="26034"/>
          </a:xfrm>
          <a:custGeom>
            <a:avLst/>
            <a:gdLst/>
            <a:ahLst/>
            <a:cxnLst/>
            <a:rect l="l" t="t" r="r" b="b"/>
            <a:pathLst>
              <a:path w="102234" h="26035">
                <a:moveTo>
                  <a:pt x="102108" y="25908"/>
                </a:moveTo>
                <a:lnTo>
                  <a:pt x="102108" y="0"/>
                </a:lnTo>
                <a:lnTo>
                  <a:pt x="0" y="0"/>
                </a:lnTo>
                <a:lnTo>
                  <a:pt x="0" y="25908"/>
                </a:lnTo>
                <a:lnTo>
                  <a:pt x="1021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81316" y="2474976"/>
            <a:ext cx="100965" cy="26034"/>
          </a:xfrm>
          <a:custGeom>
            <a:avLst/>
            <a:gdLst/>
            <a:ahLst/>
            <a:cxnLst/>
            <a:rect l="l" t="t" r="r" b="b"/>
            <a:pathLst>
              <a:path w="100965" h="26035">
                <a:moveTo>
                  <a:pt x="100584" y="25908"/>
                </a:moveTo>
                <a:lnTo>
                  <a:pt x="100584" y="0"/>
                </a:lnTo>
                <a:lnTo>
                  <a:pt x="0" y="0"/>
                </a:lnTo>
                <a:lnTo>
                  <a:pt x="0" y="25908"/>
                </a:lnTo>
                <a:lnTo>
                  <a:pt x="10058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658100" y="2474976"/>
            <a:ext cx="102235" cy="26034"/>
          </a:xfrm>
          <a:custGeom>
            <a:avLst/>
            <a:gdLst/>
            <a:ahLst/>
            <a:cxnLst/>
            <a:rect l="l" t="t" r="r" b="b"/>
            <a:pathLst>
              <a:path w="102234" h="26035">
                <a:moveTo>
                  <a:pt x="102108" y="25908"/>
                </a:moveTo>
                <a:lnTo>
                  <a:pt x="102108" y="0"/>
                </a:lnTo>
                <a:lnTo>
                  <a:pt x="0" y="0"/>
                </a:lnTo>
                <a:lnTo>
                  <a:pt x="0" y="25908"/>
                </a:lnTo>
                <a:lnTo>
                  <a:pt x="1021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36408" y="2474976"/>
            <a:ext cx="102235" cy="26034"/>
          </a:xfrm>
          <a:custGeom>
            <a:avLst/>
            <a:gdLst/>
            <a:ahLst/>
            <a:cxnLst/>
            <a:rect l="l" t="t" r="r" b="b"/>
            <a:pathLst>
              <a:path w="102234" h="26035">
                <a:moveTo>
                  <a:pt x="102108" y="25908"/>
                </a:moveTo>
                <a:lnTo>
                  <a:pt x="102108" y="0"/>
                </a:lnTo>
                <a:lnTo>
                  <a:pt x="0" y="0"/>
                </a:lnTo>
                <a:lnTo>
                  <a:pt x="0" y="25908"/>
                </a:lnTo>
                <a:lnTo>
                  <a:pt x="1021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14716" y="2474976"/>
            <a:ext cx="100965" cy="26034"/>
          </a:xfrm>
          <a:custGeom>
            <a:avLst/>
            <a:gdLst/>
            <a:ahLst/>
            <a:cxnLst/>
            <a:rect l="l" t="t" r="r" b="b"/>
            <a:pathLst>
              <a:path w="100965" h="26035">
                <a:moveTo>
                  <a:pt x="100584" y="25908"/>
                </a:moveTo>
                <a:lnTo>
                  <a:pt x="100584" y="0"/>
                </a:lnTo>
                <a:lnTo>
                  <a:pt x="0" y="0"/>
                </a:lnTo>
                <a:lnTo>
                  <a:pt x="0" y="25908"/>
                </a:lnTo>
                <a:lnTo>
                  <a:pt x="100584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191500" y="2474976"/>
            <a:ext cx="64135" cy="26034"/>
          </a:xfrm>
          <a:custGeom>
            <a:avLst/>
            <a:gdLst/>
            <a:ahLst/>
            <a:cxnLst/>
            <a:rect l="l" t="t" r="r" b="b"/>
            <a:pathLst>
              <a:path w="64134" h="26035">
                <a:moveTo>
                  <a:pt x="64008" y="25908"/>
                </a:moveTo>
                <a:lnTo>
                  <a:pt x="64008" y="0"/>
                </a:lnTo>
                <a:lnTo>
                  <a:pt x="0" y="0"/>
                </a:lnTo>
                <a:lnTo>
                  <a:pt x="0" y="25908"/>
                </a:lnTo>
                <a:lnTo>
                  <a:pt x="64008" y="259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536948" y="2351532"/>
            <a:ext cx="483234" cy="283845"/>
            <a:chOff x="4536948" y="2351532"/>
            <a:chExt cx="483234" cy="283845"/>
          </a:xfrm>
        </p:grpSpPr>
        <p:sp>
          <p:nvSpPr>
            <p:cNvPr id="32" name="object 32"/>
            <p:cNvSpPr/>
            <p:nvPr/>
          </p:nvSpPr>
          <p:spPr>
            <a:xfrm>
              <a:off x="4536948" y="2351532"/>
              <a:ext cx="483234" cy="283845"/>
            </a:xfrm>
            <a:custGeom>
              <a:avLst/>
              <a:gdLst/>
              <a:ahLst/>
              <a:cxnLst/>
              <a:rect l="l" t="t" r="r" b="b"/>
              <a:pathLst>
                <a:path w="483235" h="283844">
                  <a:moveTo>
                    <a:pt x="483108" y="283464"/>
                  </a:moveTo>
                  <a:lnTo>
                    <a:pt x="483108" y="0"/>
                  </a:lnTo>
                  <a:lnTo>
                    <a:pt x="0" y="0"/>
                  </a:lnTo>
                  <a:lnTo>
                    <a:pt x="0" y="283464"/>
                  </a:lnTo>
                  <a:lnTo>
                    <a:pt x="13716" y="283464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457200" y="25908"/>
                  </a:lnTo>
                  <a:lnTo>
                    <a:pt x="457200" y="12192"/>
                  </a:lnTo>
                  <a:lnTo>
                    <a:pt x="470916" y="25908"/>
                  </a:lnTo>
                  <a:lnTo>
                    <a:pt x="470916" y="283464"/>
                  </a:lnTo>
                  <a:lnTo>
                    <a:pt x="483108" y="283464"/>
                  </a:lnTo>
                  <a:close/>
                </a:path>
                <a:path w="483235" h="283844">
                  <a:moveTo>
                    <a:pt x="25908" y="25908"/>
                  </a:moveTo>
                  <a:lnTo>
                    <a:pt x="25908" y="12192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483235" h="283844">
                  <a:moveTo>
                    <a:pt x="25908" y="257556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257556"/>
                  </a:lnTo>
                  <a:lnTo>
                    <a:pt x="25908" y="257556"/>
                  </a:lnTo>
                  <a:close/>
                </a:path>
                <a:path w="483235" h="283844">
                  <a:moveTo>
                    <a:pt x="470916" y="257556"/>
                  </a:moveTo>
                  <a:lnTo>
                    <a:pt x="13716" y="257556"/>
                  </a:lnTo>
                  <a:lnTo>
                    <a:pt x="25908" y="269748"/>
                  </a:lnTo>
                  <a:lnTo>
                    <a:pt x="25908" y="283464"/>
                  </a:lnTo>
                  <a:lnTo>
                    <a:pt x="457200" y="283464"/>
                  </a:lnTo>
                  <a:lnTo>
                    <a:pt x="457200" y="269748"/>
                  </a:lnTo>
                  <a:lnTo>
                    <a:pt x="470916" y="257556"/>
                  </a:lnTo>
                  <a:close/>
                </a:path>
                <a:path w="483235" h="283844">
                  <a:moveTo>
                    <a:pt x="25908" y="283464"/>
                  </a:moveTo>
                  <a:lnTo>
                    <a:pt x="25908" y="269748"/>
                  </a:lnTo>
                  <a:lnTo>
                    <a:pt x="13716" y="257556"/>
                  </a:lnTo>
                  <a:lnTo>
                    <a:pt x="13716" y="283464"/>
                  </a:lnTo>
                  <a:lnTo>
                    <a:pt x="25908" y="283464"/>
                  </a:lnTo>
                  <a:close/>
                </a:path>
                <a:path w="483235" h="283844">
                  <a:moveTo>
                    <a:pt x="470916" y="25908"/>
                  </a:moveTo>
                  <a:lnTo>
                    <a:pt x="457200" y="12192"/>
                  </a:lnTo>
                  <a:lnTo>
                    <a:pt x="457200" y="25908"/>
                  </a:lnTo>
                  <a:lnTo>
                    <a:pt x="470916" y="25908"/>
                  </a:lnTo>
                  <a:close/>
                </a:path>
                <a:path w="483235" h="283844">
                  <a:moveTo>
                    <a:pt x="470916" y="257556"/>
                  </a:moveTo>
                  <a:lnTo>
                    <a:pt x="470916" y="25908"/>
                  </a:lnTo>
                  <a:lnTo>
                    <a:pt x="457200" y="25908"/>
                  </a:lnTo>
                  <a:lnTo>
                    <a:pt x="457200" y="257556"/>
                  </a:lnTo>
                  <a:lnTo>
                    <a:pt x="470916" y="257556"/>
                  </a:lnTo>
                  <a:close/>
                </a:path>
                <a:path w="483235" h="283844">
                  <a:moveTo>
                    <a:pt x="470916" y="283464"/>
                  </a:moveTo>
                  <a:lnTo>
                    <a:pt x="470916" y="257556"/>
                  </a:lnTo>
                  <a:lnTo>
                    <a:pt x="457200" y="269748"/>
                  </a:lnTo>
                  <a:lnTo>
                    <a:pt x="457200" y="283464"/>
                  </a:lnTo>
                  <a:lnTo>
                    <a:pt x="470916" y="283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6216" y="2389632"/>
              <a:ext cx="129540" cy="20726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260848" y="2351532"/>
            <a:ext cx="483234" cy="283845"/>
            <a:chOff x="5260848" y="2351532"/>
            <a:chExt cx="483234" cy="283845"/>
          </a:xfrm>
        </p:grpSpPr>
        <p:sp>
          <p:nvSpPr>
            <p:cNvPr id="35" name="object 35"/>
            <p:cNvSpPr/>
            <p:nvPr/>
          </p:nvSpPr>
          <p:spPr>
            <a:xfrm>
              <a:off x="5260848" y="2351532"/>
              <a:ext cx="483234" cy="283845"/>
            </a:xfrm>
            <a:custGeom>
              <a:avLst/>
              <a:gdLst/>
              <a:ahLst/>
              <a:cxnLst/>
              <a:rect l="l" t="t" r="r" b="b"/>
              <a:pathLst>
                <a:path w="483235" h="283844">
                  <a:moveTo>
                    <a:pt x="483108" y="283464"/>
                  </a:moveTo>
                  <a:lnTo>
                    <a:pt x="483108" y="0"/>
                  </a:lnTo>
                  <a:lnTo>
                    <a:pt x="0" y="0"/>
                  </a:lnTo>
                  <a:lnTo>
                    <a:pt x="0" y="283464"/>
                  </a:lnTo>
                  <a:lnTo>
                    <a:pt x="13716" y="283464"/>
                  </a:lnTo>
                  <a:lnTo>
                    <a:pt x="13716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457200" y="25908"/>
                  </a:lnTo>
                  <a:lnTo>
                    <a:pt x="457200" y="12192"/>
                  </a:lnTo>
                  <a:lnTo>
                    <a:pt x="470916" y="25908"/>
                  </a:lnTo>
                  <a:lnTo>
                    <a:pt x="470916" y="283464"/>
                  </a:lnTo>
                  <a:lnTo>
                    <a:pt x="483108" y="283464"/>
                  </a:lnTo>
                  <a:close/>
                </a:path>
                <a:path w="483235" h="283844">
                  <a:moveTo>
                    <a:pt x="25908" y="25908"/>
                  </a:moveTo>
                  <a:lnTo>
                    <a:pt x="25908" y="12192"/>
                  </a:lnTo>
                  <a:lnTo>
                    <a:pt x="13716" y="25908"/>
                  </a:lnTo>
                  <a:lnTo>
                    <a:pt x="25908" y="25908"/>
                  </a:lnTo>
                  <a:close/>
                </a:path>
                <a:path w="483235" h="283844">
                  <a:moveTo>
                    <a:pt x="25908" y="257556"/>
                  </a:moveTo>
                  <a:lnTo>
                    <a:pt x="25908" y="25908"/>
                  </a:lnTo>
                  <a:lnTo>
                    <a:pt x="13716" y="25908"/>
                  </a:lnTo>
                  <a:lnTo>
                    <a:pt x="13716" y="257556"/>
                  </a:lnTo>
                  <a:lnTo>
                    <a:pt x="25908" y="257556"/>
                  </a:lnTo>
                  <a:close/>
                </a:path>
                <a:path w="483235" h="283844">
                  <a:moveTo>
                    <a:pt x="470916" y="257556"/>
                  </a:moveTo>
                  <a:lnTo>
                    <a:pt x="13716" y="257556"/>
                  </a:lnTo>
                  <a:lnTo>
                    <a:pt x="25908" y="269748"/>
                  </a:lnTo>
                  <a:lnTo>
                    <a:pt x="25908" y="283464"/>
                  </a:lnTo>
                  <a:lnTo>
                    <a:pt x="457200" y="283464"/>
                  </a:lnTo>
                  <a:lnTo>
                    <a:pt x="457200" y="269748"/>
                  </a:lnTo>
                  <a:lnTo>
                    <a:pt x="470916" y="257556"/>
                  </a:lnTo>
                  <a:close/>
                </a:path>
                <a:path w="483235" h="283844">
                  <a:moveTo>
                    <a:pt x="25908" y="283464"/>
                  </a:moveTo>
                  <a:lnTo>
                    <a:pt x="25908" y="269748"/>
                  </a:lnTo>
                  <a:lnTo>
                    <a:pt x="13716" y="257556"/>
                  </a:lnTo>
                  <a:lnTo>
                    <a:pt x="13716" y="283464"/>
                  </a:lnTo>
                  <a:lnTo>
                    <a:pt x="25908" y="283464"/>
                  </a:lnTo>
                  <a:close/>
                </a:path>
                <a:path w="483235" h="283844">
                  <a:moveTo>
                    <a:pt x="470916" y="25908"/>
                  </a:moveTo>
                  <a:lnTo>
                    <a:pt x="457200" y="12192"/>
                  </a:lnTo>
                  <a:lnTo>
                    <a:pt x="457200" y="25908"/>
                  </a:lnTo>
                  <a:lnTo>
                    <a:pt x="470916" y="25908"/>
                  </a:lnTo>
                  <a:close/>
                </a:path>
                <a:path w="483235" h="283844">
                  <a:moveTo>
                    <a:pt x="470916" y="257556"/>
                  </a:moveTo>
                  <a:lnTo>
                    <a:pt x="470916" y="25908"/>
                  </a:lnTo>
                  <a:lnTo>
                    <a:pt x="457200" y="25908"/>
                  </a:lnTo>
                  <a:lnTo>
                    <a:pt x="457200" y="257556"/>
                  </a:lnTo>
                  <a:lnTo>
                    <a:pt x="470916" y="257556"/>
                  </a:lnTo>
                  <a:close/>
                </a:path>
                <a:path w="483235" h="283844">
                  <a:moveTo>
                    <a:pt x="470916" y="283464"/>
                  </a:moveTo>
                  <a:lnTo>
                    <a:pt x="470916" y="257556"/>
                  </a:lnTo>
                  <a:lnTo>
                    <a:pt x="457200" y="269748"/>
                  </a:lnTo>
                  <a:lnTo>
                    <a:pt x="457200" y="283464"/>
                  </a:lnTo>
                  <a:lnTo>
                    <a:pt x="470916" y="283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5148" y="2389632"/>
              <a:ext cx="131064" cy="207264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063495" y="1818132"/>
            <a:ext cx="6248400" cy="492759"/>
            <a:chOff x="2063495" y="1818132"/>
            <a:chExt cx="6248400" cy="492759"/>
          </a:xfrm>
        </p:grpSpPr>
        <p:sp>
          <p:nvSpPr>
            <p:cNvPr id="38" name="object 38"/>
            <p:cNvSpPr/>
            <p:nvPr/>
          </p:nvSpPr>
          <p:spPr>
            <a:xfrm>
              <a:off x="2063496" y="1818132"/>
              <a:ext cx="6248400" cy="492759"/>
            </a:xfrm>
            <a:custGeom>
              <a:avLst/>
              <a:gdLst/>
              <a:ahLst/>
              <a:cxnLst/>
              <a:rect l="l" t="t" r="r" b="b"/>
              <a:pathLst>
                <a:path w="6248400" h="492760">
                  <a:moveTo>
                    <a:pt x="5242560" y="210312"/>
                  </a:moveTo>
                  <a:lnTo>
                    <a:pt x="5216652" y="210312"/>
                  </a:lnTo>
                  <a:lnTo>
                    <a:pt x="5216652" y="234696"/>
                  </a:lnTo>
                  <a:lnTo>
                    <a:pt x="5216652" y="466344"/>
                  </a:lnTo>
                  <a:lnTo>
                    <a:pt x="4785360" y="466344"/>
                  </a:lnTo>
                  <a:lnTo>
                    <a:pt x="4785360" y="234696"/>
                  </a:lnTo>
                  <a:lnTo>
                    <a:pt x="5216652" y="234696"/>
                  </a:lnTo>
                  <a:lnTo>
                    <a:pt x="5216652" y="210312"/>
                  </a:lnTo>
                  <a:lnTo>
                    <a:pt x="4759452" y="210312"/>
                  </a:lnTo>
                  <a:lnTo>
                    <a:pt x="4759452" y="492252"/>
                  </a:lnTo>
                  <a:lnTo>
                    <a:pt x="4773168" y="492252"/>
                  </a:lnTo>
                  <a:lnTo>
                    <a:pt x="4785360" y="492252"/>
                  </a:lnTo>
                  <a:lnTo>
                    <a:pt x="5216652" y="492252"/>
                  </a:lnTo>
                  <a:lnTo>
                    <a:pt x="5230368" y="492252"/>
                  </a:lnTo>
                  <a:lnTo>
                    <a:pt x="5242560" y="492252"/>
                  </a:lnTo>
                  <a:lnTo>
                    <a:pt x="5242560" y="210312"/>
                  </a:lnTo>
                  <a:close/>
                </a:path>
                <a:path w="6248400" h="492760">
                  <a:moveTo>
                    <a:pt x="6248400" y="19812"/>
                  </a:moveTo>
                  <a:lnTo>
                    <a:pt x="4419600" y="19812"/>
                  </a:lnTo>
                  <a:lnTo>
                    <a:pt x="4419600" y="39966"/>
                  </a:lnTo>
                  <a:lnTo>
                    <a:pt x="4413504" y="30480"/>
                  </a:lnTo>
                  <a:lnTo>
                    <a:pt x="3806533" y="381000"/>
                  </a:lnTo>
                  <a:lnTo>
                    <a:pt x="2443581" y="381000"/>
                  </a:lnTo>
                  <a:lnTo>
                    <a:pt x="1836420" y="1524"/>
                  </a:lnTo>
                  <a:lnTo>
                    <a:pt x="1828800" y="14224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25908"/>
                  </a:lnTo>
                  <a:lnTo>
                    <a:pt x="1825142" y="25908"/>
                  </a:lnTo>
                  <a:lnTo>
                    <a:pt x="2432304" y="405384"/>
                  </a:lnTo>
                  <a:lnTo>
                    <a:pt x="2438400" y="395224"/>
                  </a:lnTo>
                  <a:lnTo>
                    <a:pt x="2438400" y="406908"/>
                  </a:lnTo>
                  <a:lnTo>
                    <a:pt x="3810000" y="406908"/>
                  </a:lnTo>
                  <a:lnTo>
                    <a:pt x="3810000" y="392684"/>
                  </a:lnTo>
                  <a:lnTo>
                    <a:pt x="3817620" y="405384"/>
                  </a:lnTo>
                  <a:lnTo>
                    <a:pt x="4427220" y="51816"/>
                  </a:lnTo>
                  <a:lnTo>
                    <a:pt x="4422318" y="44196"/>
                  </a:lnTo>
                  <a:lnTo>
                    <a:pt x="6248400" y="44196"/>
                  </a:lnTo>
                  <a:lnTo>
                    <a:pt x="6248400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37248" y="2066544"/>
              <a:ext cx="131064" cy="20574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499604" y="2028444"/>
              <a:ext cx="483234" cy="281940"/>
            </a:xfrm>
            <a:custGeom>
              <a:avLst/>
              <a:gdLst/>
              <a:ahLst/>
              <a:cxnLst/>
              <a:rect l="l" t="t" r="r" b="b"/>
              <a:pathLst>
                <a:path w="483234" h="281939">
                  <a:moveTo>
                    <a:pt x="483108" y="281940"/>
                  </a:moveTo>
                  <a:lnTo>
                    <a:pt x="483108" y="0"/>
                  </a:lnTo>
                  <a:lnTo>
                    <a:pt x="0" y="0"/>
                  </a:lnTo>
                  <a:lnTo>
                    <a:pt x="0" y="281940"/>
                  </a:lnTo>
                  <a:lnTo>
                    <a:pt x="12192" y="281940"/>
                  </a:lnTo>
                  <a:lnTo>
                    <a:pt x="12192" y="24384"/>
                  </a:lnTo>
                  <a:lnTo>
                    <a:pt x="25908" y="12192"/>
                  </a:lnTo>
                  <a:lnTo>
                    <a:pt x="25908" y="24384"/>
                  </a:lnTo>
                  <a:lnTo>
                    <a:pt x="457200" y="24384"/>
                  </a:lnTo>
                  <a:lnTo>
                    <a:pt x="457200" y="12192"/>
                  </a:lnTo>
                  <a:lnTo>
                    <a:pt x="469392" y="24384"/>
                  </a:lnTo>
                  <a:lnTo>
                    <a:pt x="469392" y="281940"/>
                  </a:lnTo>
                  <a:lnTo>
                    <a:pt x="483108" y="281940"/>
                  </a:lnTo>
                  <a:close/>
                </a:path>
                <a:path w="483234" h="281939">
                  <a:moveTo>
                    <a:pt x="25908" y="24384"/>
                  </a:moveTo>
                  <a:lnTo>
                    <a:pt x="25908" y="12192"/>
                  </a:lnTo>
                  <a:lnTo>
                    <a:pt x="12192" y="24384"/>
                  </a:lnTo>
                  <a:lnTo>
                    <a:pt x="25908" y="24384"/>
                  </a:lnTo>
                  <a:close/>
                </a:path>
                <a:path w="483234" h="281939">
                  <a:moveTo>
                    <a:pt x="25908" y="256032"/>
                  </a:moveTo>
                  <a:lnTo>
                    <a:pt x="25908" y="24384"/>
                  </a:lnTo>
                  <a:lnTo>
                    <a:pt x="12192" y="24384"/>
                  </a:lnTo>
                  <a:lnTo>
                    <a:pt x="12192" y="256032"/>
                  </a:lnTo>
                  <a:lnTo>
                    <a:pt x="25908" y="256032"/>
                  </a:lnTo>
                  <a:close/>
                </a:path>
                <a:path w="483234" h="281939">
                  <a:moveTo>
                    <a:pt x="469392" y="256032"/>
                  </a:moveTo>
                  <a:lnTo>
                    <a:pt x="12192" y="256032"/>
                  </a:lnTo>
                  <a:lnTo>
                    <a:pt x="25908" y="269748"/>
                  </a:lnTo>
                  <a:lnTo>
                    <a:pt x="25908" y="281940"/>
                  </a:lnTo>
                  <a:lnTo>
                    <a:pt x="457200" y="281940"/>
                  </a:lnTo>
                  <a:lnTo>
                    <a:pt x="457200" y="269748"/>
                  </a:lnTo>
                  <a:lnTo>
                    <a:pt x="469392" y="256032"/>
                  </a:lnTo>
                  <a:close/>
                </a:path>
                <a:path w="483234" h="281939">
                  <a:moveTo>
                    <a:pt x="25908" y="281940"/>
                  </a:moveTo>
                  <a:lnTo>
                    <a:pt x="25908" y="269748"/>
                  </a:lnTo>
                  <a:lnTo>
                    <a:pt x="12192" y="256032"/>
                  </a:lnTo>
                  <a:lnTo>
                    <a:pt x="12192" y="281940"/>
                  </a:lnTo>
                  <a:lnTo>
                    <a:pt x="25908" y="281940"/>
                  </a:lnTo>
                  <a:close/>
                </a:path>
                <a:path w="483234" h="281939">
                  <a:moveTo>
                    <a:pt x="469392" y="24384"/>
                  </a:moveTo>
                  <a:lnTo>
                    <a:pt x="457200" y="12192"/>
                  </a:lnTo>
                  <a:lnTo>
                    <a:pt x="457200" y="24384"/>
                  </a:lnTo>
                  <a:lnTo>
                    <a:pt x="469392" y="24384"/>
                  </a:lnTo>
                  <a:close/>
                </a:path>
                <a:path w="483234" h="281939">
                  <a:moveTo>
                    <a:pt x="469392" y="256032"/>
                  </a:moveTo>
                  <a:lnTo>
                    <a:pt x="469392" y="24384"/>
                  </a:lnTo>
                  <a:lnTo>
                    <a:pt x="457200" y="24384"/>
                  </a:lnTo>
                  <a:lnTo>
                    <a:pt x="457200" y="256032"/>
                  </a:lnTo>
                  <a:lnTo>
                    <a:pt x="469392" y="256032"/>
                  </a:lnTo>
                  <a:close/>
                </a:path>
                <a:path w="483234" h="281939">
                  <a:moveTo>
                    <a:pt x="469392" y="281940"/>
                  </a:moveTo>
                  <a:lnTo>
                    <a:pt x="469392" y="256032"/>
                  </a:lnTo>
                  <a:lnTo>
                    <a:pt x="457200" y="269748"/>
                  </a:lnTo>
                  <a:lnTo>
                    <a:pt x="457200" y="281940"/>
                  </a:lnTo>
                  <a:lnTo>
                    <a:pt x="469392" y="281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3904" y="2066544"/>
              <a:ext cx="131064" cy="205740"/>
            </a:xfrm>
            <a:prstGeom prst="rect">
              <a:avLst/>
            </a:prstGeom>
          </p:spPr>
        </p:pic>
      </p:grpSp>
      <p:sp>
        <p:nvSpPr>
          <p:cNvPr id="42" name="Right Arrow 41"/>
          <p:cNvSpPr/>
          <p:nvPr/>
        </p:nvSpPr>
        <p:spPr>
          <a:xfrm rot="10800000">
            <a:off x="3730131" y="2419738"/>
            <a:ext cx="72390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3666" y="4774182"/>
            <a:ext cx="549275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37460">
              <a:lnSpc>
                <a:spcPct val="100000"/>
              </a:lnSpc>
              <a:spcBef>
                <a:spcPts val="95"/>
              </a:spcBef>
            </a:pP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AD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K  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H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ARAC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TE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R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Z</a:t>
            </a:r>
            <a:r>
              <a:rPr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1" spc="-10" dirty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b="1" spc="5" dirty="0">
                <a:solidFill>
                  <a:srgbClr val="000000"/>
                </a:solidFill>
                <a:latin typeface="Times New Roman"/>
                <a:cs typeface="Times New Roman"/>
              </a:rPr>
              <a:t>O</a:t>
            </a:r>
            <a:r>
              <a:rPr b="1" spc="-5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729</Words>
  <Application>Microsoft Office PowerPoint</Application>
  <PresentationFormat>Custom</PresentationFormat>
  <Paragraphs>104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MT</vt:lpstr>
      <vt:lpstr>Calibri</vt:lpstr>
      <vt:lpstr>Constantia</vt:lpstr>
      <vt:lpstr>Times New Roman</vt:lpstr>
      <vt:lpstr>Office Theme</vt:lpstr>
      <vt:lpstr>PowerPoint Presentation</vt:lpstr>
      <vt:lpstr>PowerPoint Presentation</vt:lpstr>
      <vt:lpstr>Table of Content</vt:lpstr>
      <vt:lpstr>INTRODUCTION</vt:lpstr>
      <vt:lpstr>Is this Deadlock?</vt:lpstr>
      <vt:lpstr>Yes, How to prevent it?</vt:lpstr>
      <vt:lpstr>The Deadlock Problem</vt:lpstr>
      <vt:lpstr>Bridge Crossing Example</vt:lpstr>
      <vt:lpstr>DEADLOCK  CHARACTERIZATION</vt:lpstr>
      <vt:lpstr>Deadlock Characterization</vt:lpstr>
      <vt:lpstr>Resource-Allocation Graph</vt:lpstr>
      <vt:lpstr>Example of a Resource Allocation  Graph</vt:lpstr>
      <vt:lpstr>Resource Allocation Graph With  A Deadlock</vt:lpstr>
      <vt:lpstr>Resource Allocation Graph With A  Cycle But No Deadlock</vt:lpstr>
      <vt:lpstr>Basic Facts</vt:lpstr>
      <vt:lpstr>METHODS FOR HANDLING DEADLOCKS</vt:lpstr>
      <vt:lpstr>Methods for Handling Deadlocks</vt:lpstr>
      <vt:lpstr>DEADLOCK PREVENTION</vt:lpstr>
      <vt:lpstr>Deadlock Prevention</vt:lpstr>
      <vt:lpstr>Deadlock Prevention Cont’d</vt:lpstr>
      <vt:lpstr>RECOVERY FROM DEADLOCK</vt:lpstr>
      <vt:lpstr>Recovery from Deadlock</vt:lpstr>
      <vt:lpstr>Is process interactive or batch?</vt:lpstr>
      <vt:lpstr>Recovery from Deadlock: Resource  Preemption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Mostafa_Saqly</dc:creator>
  <cp:lastModifiedBy>hp</cp:lastModifiedBy>
  <cp:revision>37</cp:revision>
  <dcterms:created xsi:type="dcterms:W3CDTF">2022-11-22T17:44:03Z</dcterms:created>
  <dcterms:modified xsi:type="dcterms:W3CDTF">2022-11-27T11:12:48Z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2022-11-22T00:00:00Z</vt:filetime>
  </property>
</Properties>
</file>