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9EFE6-FB61-402B-AAE3-7D6FE26BDA3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B8FBD-19C6-411D-9EB3-418EA3BF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8FBD-19C6-411D-9EB3-418EA3BF2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D292-0783-40E6-A063-F96ABFC909D4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224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CAE8-1C88-4395-8B59-02586138211D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C7BA-D8E6-481B-A5CF-07EBFEEE5A7D}" type="datetime1">
              <a:rPr lang="en-US" smtClean="0"/>
              <a:t>11/27/2022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356C-619F-4707-A57C-7B2C5D686AB5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8BA9-C380-4A42-8C93-A3303C315B16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3302" y="590803"/>
            <a:ext cx="460679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431" y="1762759"/>
            <a:ext cx="8622536" cy="403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224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5781" y="6774758"/>
            <a:ext cx="3259454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56CC-CCB8-4B17-8F26-B7E5641341F6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35664" y="6735432"/>
            <a:ext cx="22161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7231" y="1546351"/>
            <a:ext cx="2388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Institute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1330" y="3925314"/>
            <a:ext cx="666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Operating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System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Fundamentals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131" y="590803"/>
            <a:ext cx="66871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Schematic</a:t>
            </a:r>
            <a:r>
              <a:rPr spc="-40" dirty="0"/>
              <a:t> </a:t>
            </a:r>
            <a:r>
              <a:rPr dirty="0"/>
              <a:t>View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Swapping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23439" y="1743455"/>
            <a:ext cx="7378700" cy="4973320"/>
            <a:chOff x="2123439" y="1743455"/>
            <a:chExt cx="7378700" cy="4973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1699" y="1795271"/>
              <a:ext cx="7280147" cy="48676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23440" y="1743456"/>
              <a:ext cx="7378700" cy="4973320"/>
            </a:xfrm>
            <a:custGeom>
              <a:avLst/>
              <a:gdLst/>
              <a:ahLst/>
              <a:cxnLst/>
              <a:rect l="l" t="t" r="r" b="b"/>
              <a:pathLst>
                <a:path w="7378700" h="4973320">
                  <a:moveTo>
                    <a:pt x="7332980" y="45720"/>
                  </a:moveTo>
                  <a:lnTo>
                    <a:pt x="7322820" y="45720"/>
                  </a:lnTo>
                  <a:lnTo>
                    <a:pt x="55880" y="45720"/>
                  </a:lnTo>
                  <a:lnTo>
                    <a:pt x="45720" y="45720"/>
                  </a:lnTo>
                  <a:lnTo>
                    <a:pt x="45720" y="4927092"/>
                  </a:lnTo>
                  <a:lnTo>
                    <a:pt x="55880" y="4927092"/>
                  </a:lnTo>
                  <a:lnTo>
                    <a:pt x="7322312" y="4927092"/>
                  </a:lnTo>
                  <a:lnTo>
                    <a:pt x="7322312" y="4914900"/>
                  </a:lnTo>
                  <a:lnTo>
                    <a:pt x="55880" y="4914900"/>
                  </a:lnTo>
                  <a:lnTo>
                    <a:pt x="55880" y="57912"/>
                  </a:lnTo>
                  <a:lnTo>
                    <a:pt x="7322820" y="57912"/>
                  </a:lnTo>
                  <a:lnTo>
                    <a:pt x="7322820" y="4927092"/>
                  </a:lnTo>
                  <a:lnTo>
                    <a:pt x="7332980" y="4927092"/>
                  </a:lnTo>
                  <a:lnTo>
                    <a:pt x="7332980" y="45720"/>
                  </a:lnTo>
                  <a:close/>
                </a:path>
                <a:path w="7378700" h="4973320">
                  <a:moveTo>
                    <a:pt x="7378700" y="0"/>
                  </a:moveTo>
                  <a:lnTo>
                    <a:pt x="7345680" y="0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4972812"/>
                  </a:lnTo>
                  <a:lnTo>
                    <a:pt x="33020" y="4972812"/>
                  </a:lnTo>
                  <a:lnTo>
                    <a:pt x="7345172" y="4972812"/>
                  </a:lnTo>
                  <a:lnTo>
                    <a:pt x="7345172" y="4937760"/>
                  </a:lnTo>
                  <a:lnTo>
                    <a:pt x="33020" y="4937760"/>
                  </a:lnTo>
                  <a:lnTo>
                    <a:pt x="33020" y="35052"/>
                  </a:lnTo>
                  <a:lnTo>
                    <a:pt x="7345680" y="35052"/>
                  </a:lnTo>
                  <a:lnTo>
                    <a:pt x="7345680" y="4972812"/>
                  </a:lnTo>
                  <a:lnTo>
                    <a:pt x="7378700" y="4972812"/>
                  </a:lnTo>
                  <a:lnTo>
                    <a:pt x="7378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4" y="4765037"/>
            <a:ext cx="6296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onstantia"/>
                <a:cs typeface="Constantia"/>
              </a:rPr>
              <a:t>CONTIGUOUS</a:t>
            </a:r>
            <a:r>
              <a:rPr sz="3600" b="1" spc="-30" dirty="0">
                <a:latin typeface="Constantia"/>
                <a:cs typeface="Constantia"/>
              </a:rPr>
              <a:t> </a:t>
            </a:r>
            <a:r>
              <a:rPr sz="3600" b="1" dirty="0">
                <a:latin typeface="Constantia"/>
                <a:cs typeface="Constantia"/>
              </a:rPr>
              <a:t>ALLOCATION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086" y="590803"/>
            <a:ext cx="5106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Contiguous</a:t>
            </a:r>
            <a:r>
              <a:rPr spc="-85" dirty="0"/>
              <a:t> </a:t>
            </a:r>
            <a:r>
              <a:rPr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707" y="1472010"/>
            <a:ext cx="7340600" cy="50006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Main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</a:t>
            </a:r>
            <a:r>
              <a:rPr sz="28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usually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into two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partitions:</a:t>
            </a:r>
            <a:endParaRPr sz="2800">
              <a:latin typeface="Times New Roman"/>
              <a:cs typeface="Times New Roman"/>
            </a:endParaRPr>
          </a:p>
          <a:p>
            <a:pPr marL="926465" marR="231140" lvl="1" indent="-457200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Resident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operating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system, usually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held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low </a:t>
            </a:r>
            <a:r>
              <a:rPr sz="2600" spc="-6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memory with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interrupt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vector.</a:t>
            </a:r>
            <a:endParaRPr sz="26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User</a:t>
            </a:r>
            <a:r>
              <a:rPr sz="26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then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held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high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memory.</a:t>
            </a:r>
            <a:endParaRPr sz="2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Single-partition</a:t>
            </a:r>
            <a:r>
              <a:rPr sz="28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allocation</a:t>
            </a:r>
            <a:endParaRPr sz="2800">
              <a:latin typeface="Times New Roman"/>
              <a:cs typeface="Times New Roman"/>
            </a:endParaRPr>
          </a:p>
          <a:p>
            <a:pPr marL="926465" marR="144780" lvl="1" indent="-4572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Relocation-register scheme used to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protect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user </a:t>
            </a:r>
            <a:r>
              <a:rPr sz="2600" spc="-6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from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each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other, and from changing 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operating-system</a:t>
            </a:r>
            <a:r>
              <a:rPr sz="26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code</a:t>
            </a:r>
            <a:r>
              <a:rPr sz="26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data.</a:t>
            </a:r>
            <a:endParaRPr sz="260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Relocation register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contains value of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smallest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physical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address; limit register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contains range of </a:t>
            </a:r>
            <a:r>
              <a:rPr sz="2600" spc="-6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logical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addresses.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799" y="318007"/>
            <a:ext cx="749173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9240" marR="5080" indent="-152717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65" dirty="0"/>
              <a:t> </a:t>
            </a:r>
            <a:r>
              <a:rPr dirty="0"/>
              <a:t>Support</a:t>
            </a:r>
            <a:r>
              <a:rPr spc="-3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Relocation </a:t>
            </a:r>
            <a:r>
              <a:rPr spc="-108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Limit</a:t>
            </a:r>
            <a:r>
              <a:rPr dirty="0"/>
              <a:t> Registers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1039" y="1776983"/>
            <a:ext cx="7700009" cy="4939665"/>
            <a:chOff x="1971039" y="1776983"/>
            <a:chExt cx="7700009" cy="4939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1827275"/>
              <a:ext cx="7595616" cy="48356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71040" y="1776984"/>
              <a:ext cx="7700009" cy="4939665"/>
            </a:xfrm>
            <a:custGeom>
              <a:avLst/>
              <a:gdLst/>
              <a:ahLst/>
              <a:cxnLst/>
              <a:rect l="l" t="t" r="r" b="b"/>
              <a:pathLst>
                <a:path w="7700009" h="4939665">
                  <a:moveTo>
                    <a:pt x="7643876" y="4881372"/>
                  </a:moveTo>
                  <a:lnTo>
                    <a:pt x="57404" y="4881372"/>
                  </a:lnTo>
                  <a:lnTo>
                    <a:pt x="57404" y="4893564"/>
                  </a:lnTo>
                  <a:lnTo>
                    <a:pt x="7643876" y="4893564"/>
                  </a:lnTo>
                  <a:lnTo>
                    <a:pt x="7643876" y="4881372"/>
                  </a:lnTo>
                  <a:close/>
                </a:path>
                <a:path w="7700009" h="4939665">
                  <a:moveTo>
                    <a:pt x="7654290" y="45720"/>
                  </a:moveTo>
                  <a:lnTo>
                    <a:pt x="764413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4893564"/>
                  </a:lnTo>
                  <a:lnTo>
                    <a:pt x="57150" y="4893564"/>
                  </a:lnTo>
                  <a:lnTo>
                    <a:pt x="57150" y="57912"/>
                  </a:lnTo>
                  <a:lnTo>
                    <a:pt x="7644130" y="57912"/>
                  </a:lnTo>
                  <a:lnTo>
                    <a:pt x="7644130" y="4893564"/>
                  </a:lnTo>
                  <a:lnTo>
                    <a:pt x="7654290" y="4893564"/>
                  </a:lnTo>
                  <a:lnTo>
                    <a:pt x="7654290" y="45720"/>
                  </a:lnTo>
                  <a:close/>
                </a:path>
                <a:path w="7700009" h="4939665">
                  <a:moveTo>
                    <a:pt x="7666736" y="4904232"/>
                  </a:moveTo>
                  <a:lnTo>
                    <a:pt x="34544" y="4904232"/>
                  </a:lnTo>
                  <a:lnTo>
                    <a:pt x="34544" y="4939284"/>
                  </a:lnTo>
                  <a:lnTo>
                    <a:pt x="7666736" y="4939284"/>
                  </a:lnTo>
                  <a:lnTo>
                    <a:pt x="7666736" y="4904232"/>
                  </a:lnTo>
                  <a:close/>
                </a:path>
                <a:path w="7700009" h="4939665">
                  <a:moveTo>
                    <a:pt x="7700010" y="0"/>
                  </a:moveTo>
                  <a:lnTo>
                    <a:pt x="766699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4939284"/>
                  </a:lnTo>
                  <a:lnTo>
                    <a:pt x="34290" y="4939284"/>
                  </a:lnTo>
                  <a:lnTo>
                    <a:pt x="34290" y="35052"/>
                  </a:lnTo>
                  <a:lnTo>
                    <a:pt x="7666990" y="35052"/>
                  </a:lnTo>
                  <a:lnTo>
                    <a:pt x="7666990" y="4939284"/>
                  </a:lnTo>
                  <a:lnTo>
                    <a:pt x="7700010" y="4939284"/>
                  </a:lnTo>
                  <a:lnTo>
                    <a:pt x="7700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407" y="590803"/>
            <a:ext cx="6845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Contiguous</a:t>
            </a:r>
            <a:r>
              <a:rPr spc="-60" dirty="0"/>
              <a:t> </a:t>
            </a:r>
            <a:r>
              <a:rPr dirty="0"/>
              <a:t>Allocation</a:t>
            </a:r>
            <a:r>
              <a:rPr spc="-45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5" y="1520534"/>
            <a:ext cx="7766050" cy="299910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3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Multiple-partition</a:t>
            </a:r>
            <a:r>
              <a:rPr sz="28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allocation</a:t>
            </a:r>
            <a:endParaRPr sz="280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ts val="2880"/>
              </a:lnSpc>
              <a:spcBef>
                <a:spcPts val="810"/>
              </a:spcBef>
              <a:buClr>
                <a:srgbClr val="000000"/>
              </a:buClr>
              <a:buSzPct val="96000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500" i="1" spc="-50" dirty="0">
                <a:solidFill>
                  <a:srgbClr val="585858"/>
                </a:solidFill>
                <a:latin typeface="Times New Roman"/>
                <a:cs typeface="Times New Roman"/>
              </a:rPr>
              <a:t>Hole</a:t>
            </a:r>
            <a:r>
              <a:rPr sz="2500" i="1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–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block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available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memory;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holes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various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size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scattered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throughout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926465" marR="253365" lvl="1" indent="-457200">
              <a:lnSpc>
                <a:spcPct val="100000"/>
              </a:lnSpc>
              <a:spcBef>
                <a:spcPts val="6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When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arrives,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allocated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memory</a:t>
            </a:r>
            <a:r>
              <a:rPr sz="24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from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hole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large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enough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accommodate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it.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ts val="283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Operating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system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maintains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information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about:</a:t>
            </a:r>
            <a:endParaRPr sz="2400">
              <a:latin typeface="Times New Roman"/>
              <a:cs typeface="Times New Roman"/>
            </a:endParaRPr>
          </a:p>
          <a:p>
            <a:pPr marL="1239520" lvl="2" indent="-313055">
              <a:lnSpc>
                <a:spcPts val="2950"/>
              </a:lnSpc>
              <a:buClr>
                <a:srgbClr val="585858"/>
              </a:buClr>
              <a:buSzPct val="96000"/>
              <a:buFont typeface="Times New Roman"/>
              <a:buAutoNum type="alphaLcParenR"/>
              <a:tabLst>
                <a:tab pos="1239520" algn="l"/>
                <a:tab pos="4057015" algn="l"/>
              </a:tabLst>
            </a:pPr>
            <a:r>
              <a:rPr sz="25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allocated</a:t>
            </a:r>
            <a:r>
              <a:rPr sz="25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partitions	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b)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500" b="1" i="1" spc="-10" dirty="0">
                <a:solidFill>
                  <a:srgbClr val="00B04F"/>
                </a:solidFill>
                <a:latin typeface="Times New Roman"/>
                <a:cs typeface="Times New Roman"/>
              </a:rPr>
              <a:t>free</a:t>
            </a:r>
            <a:r>
              <a:rPr sz="2500" b="1" i="1" spc="-65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2500" b="1" i="1" spc="10" dirty="0">
                <a:solidFill>
                  <a:srgbClr val="00B04F"/>
                </a:solidFill>
                <a:latin typeface="Times New Roman"/>
                <a:cs typeface="Times New Roman"/>
              </a:rPr>
              <a:t>partitions</a:t>
            </a:r>
            <a:r>
              <a:rPr sz="2500" b="1" i="1" spc="-60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(hole)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5708" y="4593336"/>
            <a:ext cx="1152525" cy="2143125"/>
          </a:xfrm>
          <a:custGeom>
            <a:avLst/>
            <a:gdLst/>
            <a:ahLst/>
            <a:cxnLst/>
            <a:rect l="l" t="t" r="r" b="b"/>
            <a:pathLst>
              <a:path w="1152525" h="2143125">
                <a:moveTo>
                  <a:pt x="1152144" y="0"/>
                </a:moveTo>
                <a:lnTo>
                  <a:pt x="1143000" y="0"/>
                </a:lnTo>
                <a:lnTo>
                  <a:pt x="1143000" y="9144"/>
                </a:lnTo>
                <a:lnTo>
                  <a:pt x="1143000" y="362712"/>
                </a:lnTo>
                <a:lnTo>
                  <a:pt x="1143000" y="2133600"/>
                </a:lnTo>
                <a:lnTo>
                  <a:pt x="9144" y="2133600"/>
                </a:lnTo>
                <a:lnTo>
                  <a:pt x="9144" y="1716024"/>
                </a:lnTo>
                <a:lnTo>
                  <a:pt x="1143000" y="1716024"/>
                </a:lnTo>
                <a:lnTo>
                  <a:pt x="1143000" y="1705356"/>
                </a:lnTo>
                <a:lnTo>
                  <a:pt x="9144" y="1705356"/>
                </a:lnTo>
                <a:lnTo>
                  <a:pt x="9144" y="783336"/>
                </a:lnTo>
                <a:lnTo>
                  <a:pt x="1143000" y="783336"/>
                </a:lnTo>
                <a:lnTo>
                  <a:pt x="1143000" y="774192"/>
                </a:lnTo>
                <a:lnTo>
                  <a:pt x="9144" y="774192"/>
                </a:lnTo>
                <a:lnTo>
                  <a:pt x="9144" y="371856"/>
                </a:lnTo>
                <a:lnTo>
                  <a:pt x="1143000" y="371856"/>
                </a:lnTo>
                <a:lnTo>
                  <a:pt x="1143000" y="362712"/>
                </a:lnTo>
                <a:lnTo>
                  <a:pt x="9144" y="362712"/>
                </a:lnTo>
                <a:lnTo>
                  <a:pt x="9144" y="9144"/>
                </a:lnTo>
                <a:lnTo>
                  <a:pt x="1143000" y="9144"/>
                </a:lnTo>
                <a:lnTo>
                  <a:pt x="1143000" y="0"/>
                </a:lnTo>
                <a:lnTo>
                  <a:pt x="0" y="0"/>
                </a:lnTo>
                <a:lnTo>
                  <a:pt x="0" y="2142744"/>
                </a:lnTo>
                <a:lnTo>
                  <a:pt x="4572" y="2142744"/>
                </a:lnTo>
                <a:lnTo>
                  <a:pt x="9144" y="2142744"/>
                </a:lnTo>
                <a:lnTo>
                  <a:pt x="1143000" y="2142744"/>
                </a:lnTo>
                <a:lnTo>
                  <a:pt x="1147572" y="2142744"/>
                </a:lnTo>
                <a:lnTo>
                  <a:pt x="1152144" y="2142744"/>
                </a:lnTo>
                <a:lnTo>
                  <a:pt x="1152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3319" y="5752589"/>
            <a:ext cx="795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319" y="6348473"/>
            <a:ext cx="795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4508" y="4593336"/>
            <a:ext cx="1152525" cy="2143125"/>
          </a:xfrm>
          <a:custGeom>
            <a:avLst/>
            <a:gdLst/>
            <a:ahLst/>
            <a:cxnLst/>
            <a:rect l="l" t="t" r="r" b="b"/>
            <a:pathLst>
              <a:path w="1152525" h="2143125">
                <a:moveTo>
                  <a:pt x="1152144" y="0"/>
                </a:moveTo>
                <a:lnTo>
                  <a:pt x="1143000" y="0"/>
                </a:lnTo>
                <a:lnTo>
                  <a:pt x="1143000" y="9144"/>
                </a:lnTo>
                <a:lnTo>
                  <a:pt x="1143000" y="362712"/>
                </a:lnTo>
                <a:lnTo>
                  <a:pt x="1143000" y="371856"/>
                </a:lnTo>
                <a:lnTo>
                  <a:pt x="1143000" y="2133600"/>
                </a:lnTo>
                <a:lnTo>
                  <a:pt x="9144" y="2133600"/>
                </a:lnTo>
                <a:lnTo>
                  <a:pt x="9144" y="371856"/>
                </a:lnTo>
                <a:lnTo>
                  <a:pt x="1143000" y="371856"/>
                </a:lnTo>
                <a:lnTo>
                  <a:pt x="1143000" y="362712"/>
                </a:lnTo>
                <a:lnTo>
                  <a:pt x="9144" y="362712"/>
                </a:lnTo>
                <a:lnTo>
                  <a:pt x="9144" y="9144"/>
                </a:lnTo>
                <a:lnTo>
                  <a:pt x="1143000" y="9144"/>
                </a:lnTo>
                <a:lnTo>
                  <a:pt x="1143000" y="0"/>
                </a:lnTo>
                <a:lnTo>
                  <a:pt x="0" y="0"/>
                </a:lnTo>
                <a:lnTo>
                  <a:pt x="0" y="2142744"/>
                </a:lnTo>
                <a:lnTo>
                  <a:pt x="4572" y="2142744"/>
                </a:lnTo>
                <a:lnTo>
                  <a:pt x="9144" y="2142744"/>
                </a:lnTo>
                <a:lnTo>
                  <a:pt x="1143000" y="2142744"/>
                </a:lnTo>
                <a:lnTo>
                  <a:pt x="1147572" y="2142744"/>
                </a:lnTo>
                <a:lnTo>
                  <a:pt x="1152144" y="2142744"/>
                </a:lnTo>
                <a:lnTo>
                  <a:pt x="1152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62118" y="6348473"/>
            <a:ext cx="795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3308" y="4593336"/>
            <a:ext cx="1152525" cy="2143125"/>
          </a:xfrm>
          <a:custGeom>
            <a:avLst/>
            <a:gdLst/>
            <a:ahLst/>
            <a:cxnLst/>
            <a:rect l="l" t="t" r="r" b="b"/>
            <a:pathLst>
              <a:path w="1152525" h="2143125">
                <a:moveTo>
                  <a:pt x="1152144" y="0"/>
                </a:moveTo>
                <a:lnTo>
                  <a:pt x="1143000" y="0"/>
                </a:lnTo>
                <a:lnTo>
                  <a:pt x="1143000" y="9144"/>
                </a:lnTo>
                <a:lnTo>
                  <a:pt x="1143000" y="362712"/>
                </a:lnTo>
                <a:lnTo>
                  <a:pt x="1143000" y="371856"/>
                </a:lnTo>
                <a:lnTo>
                  <a:pt x="1143000" y="774192"/>
                </a:lnTo>
                <a:lnTo>
                  <a:pt x="1143000" y="783336"/>
                </a:lnTo>
                <a:lnTo>
                  <a:pt x="1143000" y="2133600"/>
                </a:lnTo>
                <a:lnTo>
                  <a:pt x="9144" y="2133600"/>
                </a:lnTo>
                <a:lnTo>
                  <a:pt x="9144" y="783336"/>
                </a:lnTo>
                <a:lnTo>
                  <a:pt x="1143000" y="783336"/>
                </a:lnTo>
                <a:lnTo>
                  <a:pt x="1143000" y="774192"/>
                </a:lnTo>
                <a:lnTo>
                  <a:pt x="9144" y="774192"/>
                </a:lnTo>
                <a:lnTo>
                  <a:pt x="9144" y="371856"/>
                </a:lnTo>
                <a:lnTo>
                  <a:pt x="1143000" y="371856"/>
                </a:lnTo>
                <a:lnTo>
                  <a:pt x="1143000" y="362712"/>
                </a:lnTo>
                <a:lnTo>
                  <a:pt x="9144" y="362712"/>
                </a:lnTo>
                <a:lnTo>
                  <a:pt x="9144" y="9144"/>
                </a:lnTo>
                <a:lnTo>
                  <a:pt x="1143000" y="9144"/>
                </a:lnTo>
                <a:lnTo>
                  <a:pt x="1143000" y="0"/>
                </a:lnTo>
                <a:lnTo>
                  <a:pt x="0" y="0"/>
                </a:lnTo>
                <a:lnTo>
                  <a:pt x="0" y="2142744"/>
                </a:lnTo>
                <a:lnTo>
                  <a:pt x="4572" y="2142744"/>
                </a:lnTo>
                <a:lnTo>
                  <a:pt x="9144" y="2142744"/>
                </a:lnTo>
                <a:lnTo>
                  <a:pt x="1143000" y="2142744"/>
                </a:lnTo>
                <a:lnTo>
                  <a:pt x="1147572" y="2142744"/>
                </a:lnTo>
                <a:lnTo>
                  <a:pt x="1152144" y="2142744"/>
                </a:lnTo>
                <a:lnTo>
                  <a:pt x="1152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0917" y="6348473"/>
            <a:ext cx="795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22108" y="4593336"/>
            <a:ext cx="1152525" cy="2143125"/>
          </a:xfrm>
          <a:custGeom>
            <a:avLst/>
            <a:gdLst/>
            <a:ahLst/>
            <a:cxnLst/>
            <a:rect l="l" t="t" r="r" b="b"/>
            <a:pathLst>
              <a:path w="1152525" h="2143125">
                <a:moveTo>
                  <a:pt x="1152144" y="0"/>
                </a:moveTo>
                <a:lnTo>
                  <a:pt x="1143000" y="0"/>
                </a:lnTo>
                <a:lnTo>
                  <a:pt x="1143000" y="9144"/>
                </a:lnTo>
                <a:lnTo>
                  <a:pt x="1143000" y="362712"/>
                </a:lnTo>
                <a:lnTo>
                  <a:pt x="1143000" y="371856"/>
                </a:lnTo>
                <a:lnTo>
                  <a:pt x="1143000" y="774192"/>
                </a:lnTo>
                <a:lnTo>
                  <a:pt x="1143000" y="783336"/>
                </a:lnTo>
                <a:lnTo>
                  <a:pt x="1143000" y="2133600"/>
                </a:lnTo>
                <a:lnTo>
                  <a:pt x="9144" y="2133600"/>
                </a:lnTo>
                <a:lnTo>
                  <a:pt x="9144" y="783336"/>
                </a:lnTo>
                <a:lnTo>
                  <a:pt x="1143000" y="783336"/>
                </a:lnTo>
                <a:lnTo>
                  <a:pt x="1143000" y="774192"/>
                </a:lnTo>
                <a:lnTo>
                  <a:pt x="9144" y="774192"/>
                </a:lnTo>
                <a:lnTo>
                  <a:pt x="9144" y="371856"/>
                </a:lnTo>
                <a:lnTo>
                  <a:pt x="1143000" y="371856"/>
                </a:lnTo>
                <a:lnTo>
                  <a:pt x="1143000" y="362712"/>
                </a:lnTo>
                <a:lnTo>
                  <a:pt x="9144" y="362712"/>
                </a:lnTo>
                <a:lnTo>
                  <a:pt x="9144" y="9144"/>
                </a:lnTo>
                <a:lnTo>
                  <a:pt x="1143000" y="9144"/>
                </a:lnTo>
                <a:lnTo>
                  <a:pt x="1143000" y="0"/>
                </a:lnTo>
                <a:lnTo>
                  <a:pt x="0" y="0"/>
                </a:lnTo>
                <a:lnTo>
                  <a:pt x="0" y="2142744"/>
                </a:lnTo>
                <a:lnTo>
                  <a:pt x="4572" y="2142744"/>
                </a:lnTo>
                <a:lnTo>
                  <a:pt x="9144" y="2142744"/>
                </a:lnTo>
                <a:lnTo>
                  <a:pt x="1143000" y="2142744"/>
                </a:lnTo>
                <a:lnTo>
                  <a:pt x="1147572" y="2142744"/>
                </a:lnTo>
                <a:lnTo>
                  <a:pt x="1152144" y="2142744"/>
                </a:lnTo>
                <a:lnTo>
                  <a:pt x="1152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9716" y="6348473"/>
            <a:ext cx="795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64508" y="5355336"/>
            <a:ext cx="1152525" cy="1000125"/>
            <a:chOff x="4064508" y="5355336"/>
            <a:chExt cx="1152525" cy="1000125"/>
          </a:xfrm>
        </p:grpSpPr>
        <p:sp>
          <p:nvSpPr>
            <p:cNvPr id="14" name="object 14"/>
            <p:cNvSpPr/>
            <p:nvPr/>
          </p:nvSpPr>
          <p:spPr>
            <a:xfrm>
              <a:off x="4069079" y="5359908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1142999" y="990599"/>
                  </a:moveTo>
                  <a:lnTo>
                    <a:pt x="1142999" y="0"/>
                  </a:lnTo>
                  <a:lnTo>
                    <a:pt x="0" y="0"/>
                  </a:lnTo>
                  <a:lnTo>
                    <a:pt x="0" y="990599"/>
                  </a:lnTo>
                  <a:lnTo>
                    <a:pt x="1142999" y="9905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64508" y="5355336"/>
              <a:ext cx="1152525" cy="1000125"/>
            </a:xfrm>
            <a:custGeom>
              <a:avLst/>
              <a:gdLst/>
              <a:ahLst/>
              <a:cxnLst/>
              <a:rect l="l" t="t" r="r" b="b"/>
              <a:pathLst>
                <a:path w="1152525" h="1000125">
                  <a:moveTo>
                    <a:pt x="1152144" y="999744"/>
                  </a:moveTo>
                  <a:lnTo>
                    <a:pt x="1152144" y="0"/>
                  </a:lnTo>
                  <a:lnTo>
                    <a:pt x="0" y="0"/>
                  </a:lnTo>
                  <a:lnTo>
                    <a:pt x="0" y="999744"/>
                  </a:lnTo>
                  <a:lnTo>
                    <a:pt x="4572" y="9997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1143000" y="9144"/>
                  </a:lnTo>
                  <a:lnTo>
                    <a:pt x="1143000" y="4572"/>
                  </a:lnTo>
                  <a:lnTo>
                    <a:pt x="1147572" y="9144"/>
                  </a:lnTo>
                  <a:lnTo>
                    <a:pt x="1147572" y="999744"/>
                  </a:lnTo>
                  <a:lnTo>
                    <a:pt x="1152144" y="999744"/>
                  </a:lnTo>
                  <a:close/>
                </a:path>
                <a:path w="1152525" h="100012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152525" h="1000125">
                  <a:moveTo>
                    <a:pt x="9144" y="990600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990600"/>
                  </a:lnTo>
                  <a:lnTo>
                    <a:pt x="9144" y="990600"/>
                  </a:lnTo>
                  <a:close/>
                </a:path>
                <a:path w="1152525" h="1000125">
                  <a:moveTo>
                    <a:pt x="1147572" y="990600"/>
                  </a:moveTo>
                  <a:lnTo>
                    <a:pt x="4572" y="990600"/>
                  </a:lnTo>
                  <a:lnTo>
                    <a:pt x="9144" y="995172"/>
                  </a:lnTo>
                  <a:lnTo>
                    <a:pt x="9144" y="999744"/>
                  </a:lnTo>
                  <a:lnTo>
                    <a:pt x="1143000" y="999744"/>
                  </a:lnTo>
                  <a:lnTo>
                    <a:pt x="1143000" y="995172"/>
                  </a:lnTo>
                  <a:lnTo>
                    <a:pt x="1147572" y="990600"/>
                  </a:lnTo>
                  <a:close/>
                </a:path>
                <a:path w="1152525" h="1000125">
                  <a:moveTo>
                    <a:pt x="9144" y="999744"/>
                  </a:moveTo>
                  <a:lnTo>
                    <a:pt x="9144" y="995172"/>
                  </a:lnTo>
                  <a:lnTo>
                    <a:pt x="4572" y="990600"/>
                  </a:lnTo>
                  <a:lnTo>
                    <a:pt x="4572" y="999744"/>
                  </a:lnTo>
                  <a:lnTo>
                    <a:pt x="9144" y="999744"/>
                  </a:lnTo>
                  <a:close/>
                </a:path>
                <a:path w="1152525" h="1000125">
                  <a:moveTo>
                    <a:pt x="1147572" y="9144"/>
                  </a:moveTo>
                  <a:lnTo>
                    <a:pt x="1143000" y="4572"/>
                  </a:lnTo>
                  <a:lnTo>
                    <a:pt x="1143000" y="9144"/>
                  </a:lnTo>
                  <a:lnTo>
                    <a:pt x="1147572" y="9144"/>
                  </a:lnTo>
                  <a:close/>
                </a:path>
                <a:path w="1152525" h="1000125">
                  <a:moveTo>
                    <a:pt x="1147572" y="990600"/>
                  </a:moveTo>
                  <a:lnTo>
                    <a:pt x="1147572" y="9144"/>
                  </a:lnTo>
                  <a:lnTo>
                    <a:pt x="1143000" y="9144"/>
                  </a:lnTo>
                  <a:lnTo>
                    <a:pt x="1143000" y="990600"/>
                  </a:lnTo>
                  <a:lnTo>
                    <a:pt x="1147572" y="990600"/>
                  </a:lnTo>
                  <a:close/>
                </a:path>
                <a:path w="1152525" h="1000125">
                  <a:moveTo>
                    <a:pt x="1147572" y="999744"/>
                  </a:moveTo>
                  <a:lnTo>
                    <a:pt x="1147572" y="990600"/>
                  </a:lnTo>
                  <a:lnTo>
                    <a:pt x="1143000" y="995172"/>
                  </a:lnTo>
                  <a:lnTo>
                    <a:pt x="1143000" y="999744"/>
                  </a:lnTo>
                  <a:lnTo>
                    <a:pt x="1147572" y="999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893308" y="5736336"/>
            <a:ext cx="1152525" cy="619125"/>
            <a:chOff x="5893308" y="5736336"/>
            <a:chExt cx="1152525" cy="619125"/>
          </a:xfrm>
        </p:grpSpPr>
        <p:sp>
          <p:nvSpPr>
            <p:cNvPr id="17" name="object 17"/>
            <p:cNvSpPr/>
            <p:nvPr/>
          </p:nvSpPr>
          <p:spPr>
            <a:xfrm>
              <a:off x="5897879" y="5740907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1142999" y="609599"/>
                  </a:moveTo>
                  <a:lnTo>
                    <a:pt x="1142999" y="0"/>
                  </a:lnTo>
                  <a:lnTo>
                    <a:pt x="0" y="0"/>
                  </a:lnTo>
                  <a:lnTo>
                    <a:pt x="0" y="609599"/>
                  </a:lnTo>
                  <a:lnTo>
                    <a:pt x="1142999" y="6095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3308" y="5736336"/>
              <a:ext cx="1152525" cy="619125"/>
            </a:xfrm>
            <a:custGeom>
              <a:avLst/>
              <a:gdLst/>
              <a:ahLst/>
              <a:cxnLst/>
              <a:rect l="l" t="t" r="r" b="b"/>
              <a:pathLst>
                <a:path w="1152525" h="619125">
                  <a:moveTo>
                    <a:pt x="1152144" y="618744"/>
                  </a:moveTo>
                  <a:lnTo>
                    <a:pt x="1152144" y="0"/>
                  </a:lnTo>
                  <a:lnTo>
                    <a:pt x="0" y="0"/>
                  </a:lnTo>
                  <a:lnTo>
                    <a:pt x="0" y="618744"/>
                  </a:lnTo>
                  <a:lnTo>
                    <a:pt x="4572" y="6187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1143000" y="9144"/>
                  </a:lnTo>
                  <a:lnTo>
                    <a:pt x="1143000" y="4572"/>
                  </a:lnTo>
                  <a:lnTo>
                    <a:pt x="1147572" y="9144"/>
                  </a:lnTo>
                  <a:lnTo>
                    <a:pt x="1147572" y="618744"/>
                  </a:lnTo>
                  <a:lnTo>
                    <a:pt x="1152144" y="618744"/>
                  </a:lnTo>
                  <a:close/>
                </a:path>
                <a:path w="1152525" h="61912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152525" h="619125">
                  <a:moveTo>
                    <a:pt x="9144" y="609600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609600"/>
                  </a:lnTo>
                  <a:lnTo>
                    <a:pt x="9144" y="609600"/>
                  </a:lnTo>
                  <a:close/>
                </a:path>
                <a:path w="1152525" h="619125">
                  <a:moveTo>
                    <a:pt x="1147572" y="609600"/>
                  </a:moveTo>
                  <a:lnTo>
                    <a:pt x="4572" y="609600"/>
                  </a:lnTo>
                  <a:lnTo>
                    <a:pt x="9144" y="614172"/>
                  </a:lnTo>
                  <a:lnTo>
                    <a:pt x="9144" y="618744"/>
                  </a:lnTo>
                  <a:lnTo>
                    <a:pt x="1143000" y="618744"/>
                  </a:lnTo>
                  <a:lnTo>
                    <a:pt x="1143000" y="614172"/>
                  </a:lnTo>
                  <a:lnTo>
                    <a:pt x="1147572" y="609600"/>
                  </a:lnTo>
                  <a:close/>
                </a:path>
                <a:path w="1152525" h="619125">
                  <a:moveTo>
                    <a:pt x="9144" y="618744"/>
                  </a:moveTo>
                  <a:lnTo>
                    <a:pt x="9144" y="614172"/>
                  </a:lnTo>
                  <a:lnTo>
                    <a:pt x="4572" y="609600"/>
                  </a:lnTo>
                  <a:lnTo>
                    <a:pt x="4572" y="618744"/>
                  </a:lnTo>
                  <a:lnTo>
                    <a:pt x="9144" y="618744"/>
                  </a:lnTo>
                  <a:close/>
                </a:path>
                <a:path w="1152525" h="619125">
                  <a:moveTo>
                    <a:pt x="1147572" y="9144"/>
                  </a:moveTo>
                  <a:lnTo>
                    <a:pt x="1143000" y="4572"/>
                  </a:lnTo>
                  <a:lnTo>
                    <a:pt x="1143000" y="9144"/>
                  </a:lnTo>
                  <a:lnTo>
                    <a:pt x="1147572" y="9144"/>
                  </a:lnTo>
                  <a:close/>
                </a:path>
                <a:path w="1152525" h="619125">
                  <a:moveTo>
                    <a:pt x="1147572" y="609600"/>
                  </a:moveTo>
                  <a:lnTo>
                    <a:pt x="1147572" y="9144"/>
                  </a:lnTo>
                  <a:lnTo>
                    <a:pt x="1143000" y="9144"/>
                  </a:lnTo>
                  <a:lnTo>
                    <a:pt x="1143000" y="609600"/>
                  </a:lnTo>
                  <a:lnTo>
                    <a:pt x="1147572" y="609600"/>
                  </a:lnTo>
                  <a:close/>
                </a:path>
                <a:path w="1152525" h="619125">
                  <a:moveTo>
                    <a:pt x="1147572" y="618744"/>
                  </a:moveTo>
                  <a:lnTo>
                    <a:pt x="1147572" y="609600"/>
                  </a:lnTo>
                  <a:lnTo>
                    <a:pt x="1143000" y="614172"/>
                  </a:lnTo>
                  <a:lnTo>
                    <a:pt x="1143000" y="618744"/>
                  </a:lnTo>
                  <a:lnTo>
                    <a:pt x="1147572" y="6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33319" y="4624830"/>
            <a:ext cx="62820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  <a:tabLst>
                <a:tab pos="2033270" algn="l"/>
                <a:tab pos="3862070" algn="l"/>
                <a:tab pos="5690870" algn="l"/>
              </a:tabLst>
            </a:pPr>
            <a:r>
              <a:rPr sz="1400" dirty="0">
                <a:latin typeface="Arial MT"/>
                <a:cs typeface="Arial MT"/>
              </a:rPr>
              <a:t>OS	OS	OS	OS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tabLst>
                <a:tab pos="1828164" algn="l"/>
                <a:tab pos="3656965" algn="l"/>
                <a:tab pos="5485765" algn="l"/>
              </a:tabLst>
            </a:pP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	</a:t>
            </a: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	</a:t>
            </a: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	</a:t>
            </a: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15"/>
              </a:spcBef>
              <a:tabLst>
                <a:tab pos="1828164" algn="l"/>
              </a:tabLst>
            </a:pP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9	</a:t>
            </a:r>
            <a:r>
              <a:rPr sz="1400" spc="-5" dirty="0">
                <a:latin typeface="Arial MT"/>
                <a:cs typeface="Arial MT"/>
              </a:rPr>
              <a:t>p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22108" y="5690615"/>
            <a:ext cx="1152525" cy="664845"/>
            <a:chOff x="7722108" y="5690615"/>
            <a:chExt cx="1152525" cy="664845"/>
          </a:xfrm>
        </p:grpSpPr>
        <p:sp>
          <p:nvSpPr>
            <p:cNvPr id="21" name="object 21"/>
            <p:cNvSpPr/>
            <p:nvPr/>
          </p:nvSpPr>
          <p:spPr>
            <a:xfrm>
              <a:off x="7726680" y="6045707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1142999" y="304799"/>
                  </a:moveTo>
                  <a:lnTo>
                    <a:pt x="11429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1142999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22108" y="5690616"/>
              <a:ext cx="1152525" cy="664845"/>
            </a:xfrm>
            <a:custGeom>
              <a:avLst/>
              <a:gdLst/>
              <a:ahLst/>
              <a:cxnLst/>
              <a:rect l="l" t="t" r="r" b="b"/>
              <a:pathLst>
                <a:path w="1152525" h="664845">
                  <a:moveTo>
                    <a:pt x="1147572" y="0"/>
                  </a:moveTo>
                  <a:lnTo>
                    <a:pt x="4572" y="0"/>
                  </a:lnTo>
                  <a:lnTo>
                    <a:pt x="4572" y="10668"/>
                  </a:lnTo>
                  <a:lnTo>
                    <a:pt x="1147572" y="10668"/>
                  </a:lnTo>
                  <a:lnTo>
                    <a:pt x="1147572" y="0"/>
                  </a:lnTo>
                  <a:close/>
                </a:path>
                <a:path w="1152525" h="664845">
                  <a:moveTo>
                    <a:pt x="1152144" y="350520"/>
                  </a:moveTo>
                  <a:lnTo>
                    <a:pt x="1143000" y="350520"/>
                  </a:lnTo>
                  <a:lnTo>
                    <a:pt x="1143000" y="359664"/>
                  </a:lnTo>
                  <a:lnTo>
                    <a:pt x="1143000" y="655320"/>
                  </a:lnTo>
                  <a:lnTo>
                    <a:pt x="9144" y="655320"/>
                  </a:lnTo>
                  <a:lnTo>
                    <a:pt x="9144" y="359664"/>
                  </a:lnTo>
                  <a:lnTo>
                    <a:pt x="1143000" y="359664"/>
                  </a:lnTo>
                  <a:lnTo>
                    <a:pt x="1143000" y="350520"/>
                  </a:lnTo>
                  <a:lnTo>
                    <a:pt x="0" y="350520"/>
                  </a:lnTo>
                  <a:lnTo>
                    <a:pt x="0" y="664464"/>
                  </a:lnTo>
                  <a:lnTo>
                    <a:pt x="4572" y="664464"/>
                  </a:lnTo>
                  <a:lnTo>
                    <a:pt x="9144" y="664464"/>
                  </a:lnTo>
                  <a:lnTo>
                    <a:pt x="1143000" y="664464"/>
                  </a:lnTo>
                  <a:lnTo>
                    <a:pt x="1147572" y="664464"/>
                  </a:lnTo>
                  <a:lnTo>
                    <a:pt x="1152144" y="664464"/>
                  </a:lnTo>
                  <a:lnTo>
                    <a:pt x="1152144" y="350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20656" y="5767829"/>
            <a:ext cx="894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process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54908" y="5730240"/>
            <a:ext cx="544195" cy="248920"/>
            <a:chOff x="3454908" y="5730240"/>
            <a:chExt cx="544195" cy="248920"/>
          </a:xfrm>
        </p:grpSpPr>
        <p:sp>
          <p:nvSpPr>
            <p:cNvPr id="25" name="object 25"/>
            <p:cNvSpPr/>
            <p:nvPr/>
          </p:nvSpPr>
          <p:spPr>
            <a:xfrm>
              <a:off x="3459479" y="5740907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399" y="114299"/>
                  </a:moveTo>
                  <a:lnTo>
                    <a:pt x="399287" y="0"/>
                  </a:lnTo>
                  <a:lnTo>
                    <a:pt x="399287" y="56387"/>
                  </a:lnTo>
                  <a:lnTo>
                    <a:pt x="0" y="56387"/>
                  </a:lnTo>
                  <a:lnTo>
                    <a:pt x="0" y="170687"/>
                  </a:lnTo>
                  <a:lnTo>
                    <a:pt x="399287" y="170687"/>
                  </a:lnTo>
                  <a:lnTo>
                    <a:pt x="399287" y="228599"/>
                  </a:lnTo>
                  <a:lnTo>
                    <a:pt x="533399" y="114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54908" y="5730240"/>
              <a:ext cx="544195" cy="248920"/>
            </a:xfrm>
            <a:custGeom>
              <a:avLst/>
              <a:gdLst/>
              <a:ahLst/>
              <a:cxnLst/>
              <a:rect l="l" t="t" r="r" b="b"/>
              <a:pathLst>
                <a:path w="544195" h="248920">
                  <a:moveTo>
                    <a:pt x="403860" y="62484"/>
                  </a:moveTo>
                  <a:lnTo>
                    <a:pt x="0" y="62484"/>
                  </a:lnTo>
                  <a:lnTo>
                    <a:pt x="0" y="185928"/>
                  </a:lnTo>
                  <a:lnTo>
                    <a:pt x="4572" y="185928"/>
                  </a:lnTo>
                  <a:lnTo>
                    <a:pt x="4572" y="71628"/>
                  </a:lnTo>
                  <a:lnTo>
                    <a:pt x="9144" y="67056"/>
                  </a:lnTo>
                  <a:lnTo>
                    <a:pt x="9144" y="71628"/>
                  </a:lnTo>
                  <a:lnTo>
                    <a:pt x="399288" y="71628"/>
                  </a:lnTo>
                  <a:lnTo>
                    <a:pt x="399288" y="67056"/>
                  </a:lnTo>
                  <a:lnTo>
                    <a:pt x="403860" y="62484"/>
                  </a:lnTo>
                  <a:close/>
                </a:path>
                <a:path w="544195" h="248920">
                  <a:moveTo>
                    <a:pt x="9144" y="71628"/>
                  </a:moveTo>
                  <a:lnTo>
                    <a:pt x="9144" y="67056"/>
                  </a:lnTo>
                  <a:lnTo>
                    <a:pt x="4572" y="71628"/>
                  </a:lnTo>
                  <a:lnTo>
                    <a:pt x="9144" y="71628"/>
                  </a:lnTo>
                  <a:close/>
                </a:path>
                <a:path w="544195" h="248920">
                  <a:moveTo>
                    <a:pt x="9144" y="176784"/>
                  </a:moveTo>
                  <a:lnTo>
                    <a:pt x="9144" y="71628"/>
                  </a:lnTo>
                  <a:lnTo>
                    <a:pt x="4572" y="71628"/>
                  </a:lnTo>
                  <a:lnTo>
                    <a:pt x="4572" y="176784"/>
                  </a:lnTo>
                  <a:lnTo>
                    <a:pt x="9144" y="176784"/>
                  </a:lnTo>
                  <a:close/>
                </a:path>
                <a:path w="544195" h="248920">
                  <a:moveTo>
                    <a:pt x="408432" y="228201"/>
                  </a:moveTo>
                  <a:lnTo>
                    <a:pt x="408432" y="176784"/>
                  </a:lnTo>
                  <a:lnTo>
                    <a:pt x="4572" y="176784"/>
                  </a:lnTo>
                  <a:lnTo>
                    <a:pt x="9144" y="181356"/>
                  </a:lnTo>
                  <a:lnTo>
                    <a:pt x="9144" y="185928"/>
                  </a:lnTo>
                  <a:lnTo>
                    <a:pt x="399288" y="185928"/>
                  </a:lnTo>
                  <a:lnTo>
                    <a:pt x="399288" y="181356"/>
                  </a:lnTo>
                  <a:lnTo>
                    <a:pt x="403860" y="185928"/>
                  </a:lnTo>
                  <a:lnTo>
                    <a:pt x="403860" y="232098"/>
                  </a:lnTo>
                  <a:lnTo>
                    <a:pt x="408432" y="228201"/>
                  </a:lnTo>
                  <a:close/>
                </a:path>
                <a:path w="544195" h="248920">
                  <a:moveTo>
                    <a:pt x="9144" y="185928"/>
                  </a:moveTo>
                  <a:lnTo>
                    <a:pt x="9144" y="181356"/>
                  </a:lnTo>
                  <a:lnTo>
                    <a:pt x="4572" y="176784"/>
                  </a:lnTo>
                  <a:lnTo>
                    <a:pt x="4572" y="185928"/>
                  </a:lnTo>
                  <a:lnTo>
                    <a:pt x="9144" y="185928"/>
                  </a:lnTo>
                  <a:close/>
                </a:path>
                <a:path w="544195" h="248920">
                  <a:moveTo>
                    <a:pt x="544068" y="124968"/>
                  </a:moveTo>
                  <a:lnTo>
                    <a:pt x="399288" y="0"/>
                  </a:lnTo>
                  <a:lnTo>
                    <a:pt x="399288" y="62484"/>
                  </a:lnTo>
                  <a:lnTo>
                    <a:pt x="400812" y="62484"/>
                  </a:lnTo>
                  <a:lnTo>
                    <a:pt x="400812" y="13716"/>
                  </a:lnTo>
                  <a:lnTo>
                    <a:pt x="408432" y="10668"/>
                  </a:lnTo>
                  <a:lnTo>
                    <a:pt x="408432" y="20210"/>
                  </a:lnTo>
                  <a:lnTo>
                    <a:pt x="530453" y="124206"/>
                  </a:lnTo>
                  <a:lnTo>
                    <a:pt x="534924" y="120396"/>
                  </a:lnTo>
                  <a:lnTo>
                    <a:pt x="534924" y="132764"/>
                  </a:lnTo>
                  <a:lnTo>
                    <a:pt x="544068" y="124968"/>
                  </a:lnTo>
                  <a:close/>
                </a:path>
                <a:path w="544195" h="248920">
                  <a:moveTo>
                    <a:pt x="403860" y="71628"/>
                  </a:moveTo>
                  <a:lnTo>
                    <a:pt x="403860" y="62484"/>
                  </a:lnTo>
                  <a:lnTo>
                    <a:pt x="399288" y="67056"/>
                  </a:lnTo>
                  <a:lnTo>
                    <a:pt x="399288" y="71628"/>
                  </a:lnTo>
                  <a:lnTo>
                    <a:pt x="403860" y="71628"/>
                  </a:lnTo>
                  <a:close/>
                </a:path>
                <a:path w="544195" h="248920">
                  <a:moveTo>
                    <a:pt x="403860" y="185928"/>
                  </a:moveTo>
                  <a:lnTo>
                    <a:pt x="399288" y="181356"/>
                  </a:lnTo>
                  <a:lnTo>
                    <a:pt x="399288" y="185928"/>
                  </a:lnTo>
                  <a:lnTo>
                    <a:pt x="403860" y="185928"/>
                  </a:lnTo>
                  <a:close/>
                </a:path>
                <a:path w="544195" h="248920">
                  <a:moveTo>
                    <a:pt x="403860" y="232098"/>
                  </a:moveTo>
                  <a:lnTo>
                    <a:pt x="403860" y="185928"/>
                  </a:lnTo>
                  <a:lnTo>
                    <a:pt x="399288" y="185928"/>
                  </a:lnTo>
                  <a:lnTo>
                    <a:pt x="399288" y="248412"/>
                  </a:lnTo>
                  <a:lnTo>
                    <a:pt x="400812" y="247112"/>
                  </a:lnTo>
                  <a:lnTo>
                    <a:pt x="400812" y="234696"/>
                  </a:lnTo>
                  <a:lnTo>
                    <a:pt x="403860" y="232098"/>
                  </a:lnTo>
                  <a:close/>
                </a:path>
                <a:path w="544195" h="248920">
                  <a:moveTo>
                    <a:pt x="408432" y="20210"/>
                  </a:moveTo>
                  <a:lnTo>
                    <a:pt x="408432" y="10668"/>
                  </a:lnTo>
                  <a:lnTo>
                    <a:pt x="400812" y="13716"/>
                  </a:lnTo>
                  <a:lnTo>
                    <a:pt x="408432" y="20210"/>
                  </a:lnTo>
                  <a:close/>
                </a:path>
                <a:path w="544195" h="248920">
                  <a:moveTo>
                    <a:pt x="408432" y="71628"/>
                  </a:moveTo>
                  <a:lnTo>
                    <a:pt x="408432" y="20210"/>
                  </a:lnTo>
                  <a:lnTo>
                    <a:pt x="400812" y="13716"/>
                  </a:lnTo>
                  <a:lnTo>
                    <a:pt x="400812" y="62484"/>
                  </a:lnTo>
                  <a:lnTo>
                    <a:pt x="403860" y="62484"/>
                  </a:lnTo>
                  <a:lnTo>
                    <a:pt x="403860" y="71628"/>
                  </a:lnTo>
                  <a:lnTo>
                    <a:pt x="408432" y="71628"/>
                  </a:lnTo>
                  <a:close/>
                </a:path>
                <a:path w="544195" h="248920">
                  <a:moveTo>
                    <a:pt x="534924" y="132764"/>
                  </a:moveTo>
                  <a:lnTo>
                    <a:pt x="534924" y="128016"/>
                  </a:lnTo>
                  <a:lnTo>
                    <a:pt x="530453" y="124206"/>
                  </a:lnTo>
                  <a:lnTo>
                    <a:pt x="400812" y="234696"/>
                  </a:lnTo>
                  <a:lnTo>
                    <a:pt x="408432" y="239268"/>
                  </a:lnTo>
                  <a:lnTo>
                    <a:pt x="408432" y="240615"/>
                  </a:lnTo>
                  <a:lnTo>
                    <a:pt x="534924" y="132764"/>
                  </a:lnTo>
                  <a:close/>
                </a:path>
                <a:path w="544195" h="248920">
                  <a:moveTo>
                    <a:pt x="408432" y="240615"/>
                  </a:moveTo>
                  <a:lnTo>
                    <a:pt x="408432" y="239268"/>
                  </a:lnTo>
                  <a:lnTo>
                    <a:pt x="400812" y="234696"/>
                  </a:lnTo>
                  <a:lnTo>
                    <a:pt x="400812" y="247112"/>
                  </a:lnTo>
                  <a:lnTo>
                    <a:pt x="408432" y="240615"/>
                  </a:lnTo>
                  <a:close/>
                </a:path>
                <a:path w="544195" h="248920">
                  <a:moveTo>
                    <a:pt x="534924" y="128016"/>
                  </a:moveTo>
                  <a:lnTo>
                    <a:pt x="534924" y="120396"/>
                  </a:lnTo>
                  <a:lnTo>
                    <a:pt x="530453" y="124206"/>
                  </a:lnTo>
                  <a:lnTo>
                    <a:pt x="534924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283708" y="5730240"/>
            <a:ext cx="544195" cy="248920"/>
            <a:chOff x="5283708" y="5730240"/>
            <a:chExt cx="544195" cy="248920"/>
          </a:xfrm>
        </p:grpSpPr>
        <p:sp>
          <p:nvSpPr>
            <p:cNvPr id="28" name="object 28"/>
            <p:cNvSpPr/>
            <p:nvPr/>
          </p:nvSpPr>
          <p:spPr>
            <a:xfrm>
              <a:off x="5288279" y="5740907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399" y="114299"/>
                  </a:moveTo>
                  <a:lnTo>
                    <a:pt x="399287" y="0"/>
                  </a:lnTo>
                  <a:lnTo>
                    <a:pt x="399287" y="56387"/>
                  </a:lnTo>
                  <a:lnTo>
                    <a:pt x="0" y="56387"/>
                  </a:lnTo>
                  <a:lnTo>
                    <a:pt x="0" y="170687"/>
                  </a:lnTo>
                  <a:lnTo>
                    <a:pt x="399287" y="170687"/>
                  </a:lnTo>
                  <a:lnTo>
                    <a:pt x="399287" y="228599"/>
                  </a:lnTo>
                  <a:lnTo>
                    <a:pt x="533399" y="114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83708" y="5730240"/>
              <a:ext cx="544195" cy="248920"/>
            </a:xfrm>
            <a:custGeom>
              <a:avLst/>
              <a:gdLst/>
              <a:ahLst/>
              <a:cxnLst/>
              <a:rect l="l" t="t" r="r" b="b"/>
              <a:pathLst>
                <a:path w="544195" h="248920">
                  <a:moveTo>
                    <a:pt x="403860" y="62484"/>
                  </a:moveTo>
                  <a:lnTo>
                    <a:pt x="0" y="62484"/>
                  </a:lnTo>
                  <a:lnTo>
                    <a:pt x="0" y="185928"/>
                  </a:lnTo>
                  <a:lnTo>
                    <a:pt x="4572" y="185928"/>
                  </a:lnTo>
                  <a:lnTo>
                    <a:pt x="4572" y="71628"/>
                  </a:lnTo>
                  <a:lnTo>
                    <a:pt x="9144" y="67056"/>
                  </a:lnTo>
                  <a:lnTo>
                    <a:pt x="9144" y="71628"/>
                  </a:lnTo>
                  <a:lnTo>
                    <a:pt x="399288" y="71628"/>
                  </a:lnTo>
                  <a:lnTo>
                    <a:pt x="399288" y="67056"/>
                  </a:lnTo>
                  <a:lnTo>
                    <a:pt x="403860" y="62484"/>
                  </a:lnTo>
                  <a:close/>
                </a:path>
                <a:path w="544195" h="248920">
                  <a:moveTo>
                    <a:pt x="9144" y="71628"/>
                  </a:moveTo>
                  <a:lnTo>
                    <a:pt x="9144" y="67056"/>
                  </a:lnTo>
                  <a:lnTo>
                    <a:pt x="4572" y="71628"/>
                  </a:lnTo>
                  <a:lnTo>
                    <a:pt x="9144" y="71628"/>
                  </a:lnTo>
                  <a:close/>
                </a:path>
                <a:path w="544195" h="248920">
                  <a:moveTo>
                    <a:pt x="9144" y="176784"/>
                  </a:moveTo>
                  <a:lnTo>
                    <a:pt x="9144" y="71628"/>
                  </a:lnTo>
                  <a:lnTo>
                    <a:pt x="4572" y="71628"/>
                  </a:lnTo>
                  <a:lnTo>
                    <a:pt x="4572" y="176784"/>
                  </a:lnTo>
                  <a:lnTo>
                    <a:pt x="9144" y="176784"/>
                  </a:lnTo>
                  <a:close/>
                </a:path>
                <a:path w="544195" h="248920">
                  <a:moveTo>
                    <a:pt x="408432" y="228201"/>
                  </a:moveTo>
                  <a:lnTo>
                    <a:pt x="408432" y="176784"/>
                  </a:lnTo>
                  <a:lnTo>
                    <a:pt x="4572" y="176784"/>
                  </a:lnTo>
                  <a:lnTo>
                    <a:pt x="9144" y="181356"/>
                  </a:lnTo>
                  <a:lnTo>
                    <a:pt x="9144" y="185928"/>
                  </a:lnTo>
                  <a:lnTo>
                    <a:pt x="399288" y="185928"/>
                  </a:lnTo>
                  <a:lnTo>
                    <a:pt x="399288" y="181356"/>
                  </a:lnTo>
                  <a:lnTo>
                    <a:pt x="403860" y="185928"/>
                  </a:lnTo>
                  <a:lnTo>
                    <a:pt x="403860" y="232098"/>
                  </a:lnTo>
                  <a:lnTo>
                    <a:pt x="408432" y="228201"/>
                  </a:lnTo>
                  <a:close/>
                </a:path>
                <a:path w="544195" h="248920">
                  <a:moveTo>
                    <a:pt x="9144" y="185928"/>
                  </a:moveTo>
                  <a:lnTo>
                    <a:pt x="9144" y="181356"/>
                  </a:lnTo>
                  <a:lnTo>
                    <a:pt x="4572" y="176784"/>
                  </a:lnTo>
                  <a:lnTo>
                    <a:pt x="4572" y="185928"/>
                  </a:lnTo>
                  <a:lnTo>
                    <a:pt x="9144" y="185928"/>
                  </a:lnTo>
                  <a:close/>
                </a:path>
                <a:path w="544195" h="248920">
                  <a:moveTo>
                    <a:pt x="544068" y="124968"/>
                  </a:moveTo>
                  <a:lnTo>
                    <a:pt x="399288" y="0"/>
                  </a:lnTo>
                  <a:lnTo>
                    <a:pt x="399288" y="62484"/>
                  </a:lnTo>
                  <a:lnTo>
                    <a:pt x="400812" y="62484"/>
                  </a:lnTo>
                  <a:lnTo>
                    <a:pt x="400812" y="13716"/>
                  </a:lnTo>
                  <a:lnTo>
                    <a:pt x="408432" y="10668"/>
                  </a:lnTo>
                  <a:lnTo>
                    <a:pt x="408432" y="20210"/>
                  </a:lnTo>
                  <a:lnTo>
                    <a:pt x="530453" y="124206"/>
                  </a:lnTo>
                  <a:lnTo>
                    <a:pt x="534924" y="120396"/>
                  </a:lnTo>
                  <a:lnTo>
                    <a:pt x="534924" y="132764"/>
                  </a:lnTo>
                  <a:lnTo>
                    <a:pt x="544068" y="124968"/>
                  </a:lnTo>
                  <a:close/>
                </a:path>
                <a:path w="544195" h="248920">
                  <a:moveTo>
                    <a:pt x="403860" y="71628"/>
                  </a:moveTo>
                  <a:lnTo>
                    <a:pt x="403860" y="62484"/>
                  </a:lnTo>
                  <a:lnTo>
                    <a:pt x="399288" y="67056"/>
                  </a:lnTo>
                  <a:lnTo>
                    <a:pt x="399288" y="71628"/>
                  </a:lnTo>
                  <a:lnTo>
                    <a:pt x="403860" y="71628"/>
                  </a:lnTo>
                  <a:close/>
                </a:path>
                <a:path w="544195" h="248920">
                  <a:moveTo>
                    <a:pt x="403860" y="185928"/>
                  </a:moveTo>
                  <a:lnTo>
                    <a:pt x="399288" y="181356"/>
                  </a:lnTo>
                  <a:lnTo>
                    <a:pt x="399288" y="185928"/>
                  </a:lnTo>
                  <a:lnTo>
                    <a:pt x="403860" y="185928"/>
                  </a:lnTo>
                  <a:close/>
                </a:path>
                <a:path w="544195" h="248920">
                  <a:moveTo>
                    <a:pt x="403860" y="232098"/>
                  </a:moveTo>
                  <a:lnTo>
                    <a:pt x="403860" y="185928"/>
                  </a:lnTo>
                  <a:lnTo>
                    <a:pt x="399288" y="185928"/>
                  </a:lnTo>
                  <a:lnTo>
                    <a:pt x="399288" y="248412"/>
                  </a:lnTo>
                  <a:lnTo>
                    <a:pt x="400812" y="247112"/>
                  </a:lnTo>
                  <a:lnTo>
                    <a:pt x="400812" y="234696"/>
                  </a:lnTo>
                  <a:lnTo>
                    <a:pt x="403860" y="232098"/>
                  </a:lnTo>
                  <a:close/>
                </a:path>
                <a:path w="544195" h="248920">
                  <a:moveTo>
                    <a:pt x="408432" y="20210"/>
                  </a:moveTo>
                  <a:lnTo>
                    <a:pt x="408432" y="10668"/>
                  </a:lnTo>
                  <a:lnTo>
                    <a:pt x="400812" y="13716"/>
                  </a:lnTo>
                  <a:lnTo>
                    <a:pt x="408432" y="20210"/>
                  </a:lnTo>
                  <a:close/>
                </a:path>
                <a:path w="544195" h="248920">
                  <a:moveTo>
                    <a:pt x="408432" y="71628"/>
                  </a:moveTo>
                  <a:lnTo>
                    <a:pt x="408432" y="20210"/>
                  </a:lnTo>
                  <a:lnTo>
                    <a:pt x="400812" y="13716"/>
                  </a:lnTo>
                  <a:lnTo>
                    <a:pt x="400812" y="62484"/>
                  </a:lnTo>
                  <a:lnTo>
                    <a:pt x="403860" y="62484"/>
                  </a:lnTo>
                  <a:lnTo>
                    <a:pt x="403860" y="71628"/>
                  </a:lnTo>
                  <a:lnTo>
                    <a:pt x="408432" y="71628"/>
                  </a:lnTo>
                  <a:close/>
                </a:path>
                <a:path w="544195" h="248920">
                  <a:moveTo>
                    <a:pt x="534924" y="132764"/>
                  </a:moveTo>
                  <a:lnTo>
                    <a:pt x="534924" y="128016"/>
                  </a:lnTo>
                  <a:lnTo>
                    <a:pt x="530453" y="124206"/>
                  </a:lnTo>
                  <a:lnTo>
                    <a:pt x="400812" y="234696"/>
                  </a:lnTo>
                  <a:lnTo>
                    <a:pt x="408432" y="239268"/>
                  </a:lnTo>
                  <a:lnTo>
                    <a:pt x="408432" y="240615"/>
                  </a:lnTo>
                  <a:lnTo>
                    <a:pt x="534924" y="132764"/>
                  </a:lnTo>
                  <a:close/>
                </a:path>
                <a:path w="544195" h="248920">
                  <a:moveTo>
                    <a:pt x="408432" y="240615"/>
                  </a:moveTo>
                  <a:lnTo>
                    <a:pt x="408432" y="239268"/>
                  </a:lnTo>
                  <a:lnTo>
                    <a:pt x="400812" y="234696"/>
                  </a:lnTo>
                  <a:lnTo>
                    <a:pt x="400812" y="247112"/>
                  </a:lnTo>
                  <a:lnTo>
                    <a:pt x="408432" y="240615"/>
                  </a:lnTo>
                  <a:close/>
                </a:path>
                <a:path w="544195" h="248920">
                  <a:moveTo>
                    <a:pt x="534924" y="128016"/>
                  </a:moveTo>
                  <a:lnTo>
                    <a:pt x="534924" y="120396"/>
                  </a:lnTo>
                  <a:lnTo>
                    <a:pt x="530453" y="124206"/>
                  </a:lnTo>
                  <a:lnTo>
                    <a:pt x="534924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112508" y="5730240"/>
            <a:ext cx="544195" cy="248920"/>
            <a:chOff x="7112508" y="5730240"/>
            <a:chExt cx="544195" cy="248920"/>
          </a:xfrm>
        </p:grpSpPr>
        <p:sp>
          <p:nvSpPr>
            <p:cNvPr id="31" name="object 31"/>
            <p:cNvSpPr/>
            <p:nvPr/>
          </p:nvSpPr>
          <p:spPr>
            <a:xfrm>
              <a:off x="7117080" y="5740907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399" y="114299"/>
                  </a:moveTo>
                  <a:lnTo>
                    <a:pt x="399287" y="0"/>
                  </a:lnTo>
                  <a:lnTo>
                    <a:pt x="399287" y="56387"/>
                  </a:lnTo>
                  <a:lnTo>
                    <a:pt x="0" y="56387"/>
                  </a:lnTo>
                  <a:lnTo>
                    <a:pt x="0" y="170687"/>
                  </a:lnTo>
                  <a:lnTo>
                    <a:pt x="399287" y="170687"/>
                  </a:lnTo>
                  <a:lnTo>
                    <a:pt x="399287" y="228599"/>
                  </a:lnTo>
                  <a:lnTo>
                    <a:pt x="533399" y="114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12508" y="5730240"/>
              <a:ext cx="544195" cy="248920"/>
            </a:xfrm>
            <a:custGeom>
              <a:avLst/>
              <a:gdLst/>
              <a:ahLst/>
              <a:cxnLst/>
              <a:rect l="l" t="t" r="r" b="b"/>
              <a:pathLst>
                <a:path w="544195" h="248920">
                  <a:moveTo>
                    <a:pt x="403860" y="62484"/>
                  </a:moveTo>
                  <a:lnTo>
                    <a:pt x="0" y="62484"/>
                  </a:lnTo>
                  <a:lnTo>
                    <a:pt x="0" y="185928"/>
                  </a:lnTo>
                  <a:lnTo>
                    <a:pt x="4572" y="185928"/>
                  </a:lnTo>
                  <a:lnTo>
                    <a:pt x="4572" y="71628"/>
                  </a:lnTo>
                  <a:lnTo>
                    <a:pt x="9144" y="67056"/>
                  </a:lnTo>
                  <a:lnTo>
                    <a:pt x="9144" y="71628"/>
                  </a:lnTo>
                  <a:lnTo>
                    <a:pt x="399288" y="71628"/>
                  </a:lnTo>
                  <a:lnTo>
                    <a:pt x="399288" y="67056"/>
                  </a:lnTo>
                  <a:lnTo>
                    <a:pt x="403860" y="62484"/>
                  </a:lnTo>
                  <a:close/>
                </a:path>
                <a:path w="544195" h="248920">
                  <a:moveTo>
                    <a:pt x="9144" y="71628"/>
                  </a:moveTo>
                  <a:lnTo>
                    <a:pt x="9144" y="67056"/>
                  </a:lnTo>
                  <a:lnTo>
                    <a:pt x="4572" y="71628"/>
                  </a:lnTo>
                  <a:lnTo>
                    <a:pt x="9144" y="71628"/>
                  </a:lnTo>
                  <a:close/>
                </a:path>
                <a:path w="544195" h="248920">
                  <a:moveTo>
                    <a:pt x="9144" y="176784"/>
                  </a:moveTo>
                  <a:lnTo>
                    <a:pt x="9144" y="71628"/>
                  </a:lnTo>
                  <a:lnTo>
                    <a:pt x="4572" y="71628"/>
                  </a:lnTo>
                  <a:lnTo>
                    <a:pt x="4572" y="176784"/>
                  </a:lnTo>
                  <a:lnTo>
                    <a:pt x="9144" y="176784"/>
                  </a:lnTo>
                  <a:close/>
                </a:path>
                <a:path w="544195" h="248920">
                  <a:moveTo>
                    <a:pt x="408432" y="228201"/>
                  </a:moveTo>
                  <a:lnTo>
                    <a:pt x="408432" y="176784"/>
                  </a:lnTo>
                  <a:lnTo>
                    <a:pt x="4572" y="176784"/>
                  </a:lnTo>
                  <a:lnTo>
                    <a:pt x="9144" y="181356"/>
                  </a:lnTo>
                  <a:lnTo>
                    <a:pt x="9144" y="185928"/>
                  </a:lnTo>
                  <a:lnTo>
                    <a:pt x="399288" y="185928"/>
                  </a:lnTo>
                  <a:lnTo>
                    <a:pt x="399288" y="181356"/>
                  </a:lnTo>
                  <a:lnTo>
                    <a:pt x="403860" y="185928"/>
                  </a:lnTo>
                  <a:lnTo>
                    <a:pt x="403860" y="232098"/>
                  </a:lnTo>
                  <a:lnTo>
                    <a:pt x="408432" y="228201"/>
                  </a:lnTo>
                  <a:close/>
                </a:path>
                <a:path w="544195" h="248920">
                  <a:moveTo>
                    <a:pt x="9144" y="185928"/>
                  </a:moveTo>
                  <a:lnTo>
                    <a:pt x="9144" y="181356"/>
                  </a:lnTo>
                  <a:lnTo>
                    <a:pt x="4572" y="176784"/>
                  </a:lnTo>
                  <a:lnTo>
                    <a:pt x="4572" y="185928"/>
                  </a:lnTo>
                  <a:lnTo>
                    <a:pt x="9144" y="185928"/>
                  </a:lnTo>
                  <a:close/>
                </a:path>
                <a:path w="544195" h="248920">
                  <a:moveTo>
                    <a:pt x="544068" y="124968"/>
                  </a:moveTo>
                  <a:lnTo>
                    <a:pt x="399288" y="0"/>
                  </a:lnTo>
                  <a:lnTo>
                    <a:pt x="399288" y="62484"/>
                  </a:lnTo>
                  <a:lnTo>
                    <a:pt x="400812" y="62484"/>
                  </a:lnTo>
                  <a:lnTo>
                    <a:pt x="400812" y="13716"/>
                  </a:lnTo>
                  <a:lnTo>
                    <a:pt x="408432" y="10668"/>
                  </a:lnTo>
                  <a:lnTo>
                    <a:pt x="408432" y="20210"/>
                  </a:lnTo>
                  <a:lnTo>
                    <a:pt x="530453" y="124206"/>
                  </a:lnTo>
                  <a:lnTo>
                    <a:pt x="534924" y="120396"/>
                  </a:lnTo>
                  <a:lnTo>
                    <a:pt x="534924" y="132764"/>
                  </a:lnTo>
                  <a:lnTo>
                    <a:pt x="544068" y="124968"/>
                  </a:lnTo>
                  <a:close/>
                </a:path>
                <a:path w="544195" h="248920">
                  <a:moveTo>
                    <a:pt x="403860" y="71628"/>
                  </a:moveTo>
                  <a:lnTo>
                    <a:pt x="403860" y="62484"/>
                  </a:lnTo>
                  <a:lnTo>
                    <a:pt x="399288" y="67056"/>
                  </a:lnTo>
                  <a:lnTo>
                    <a:pt x="399288" y="71628"/>
                  </a:lnTo>
                  <a:lnTo>
                    <a:pt x="403860" y="71628"/>
                  </a:lnTo>
                  <a:close/>
                </a:path>
                <a:path w="544195" h="248920">
                  <a:moveTo>
                    <a:pt x="403860" y="185928"/>
                  </a:moveTo>
                  <a:lnTo>
                    <a:pt x="399288" y="181356"/>
                  </a:lnTo>
                  <a:lnTo>
                    <a:pt x="399288" y="185928"/>
                  </a:lnTo>
                  <a:lnTo>
                    <a:pt x="403860" y="185928"/>
                  </a:lnTo>
                  <a:close/>
                </a:path>
                <a:path w="544195" h="248920">
                  <a:moveTo>
                    <a:pt x="403860" y="232098"/>
                  </a:moveTo>
                  <a:lnTo>
                    <a:pt x="403860" y="185928"/>
                  </a:lnTo>
                  <a:lnTo>
                    <a:pt x="399288" y="185928"/>
                  </a:lnTo>
                  <a:lnTo>
                    <a:pt x="399288" y="248412"/>
                  </a:lnTo>
                  <a:lnTo>
                    <a:pt x="400812" y="247112"/>
                  </a:lnTo>
                  <a:lnTo>
                    <a:pt x="400812" y="234696"/>
                  </a:lnTo>
                  <a:lnTo>
                    <a:pt x="403860" y="232098"/>
                  </a:lnTo>
                  <a:close/>
                </a:path>
                <a:path w="544195" h="248920">
                  <a:moveTo>
                    <a:pt x="408432" y="20210"/>
                  </a:moveTo>
                  <a:lnTo>
                    <a:pt x="408432" y="10668"/>
                  </a:lnTo>
                  <a:lnTo>
                    <a:pt x="400812" y="13716"/>
                  </a:lnTo>
                  <a:lnTo>
                    <a:pt x="408432" y="20210"/>
                  </a:lnTo>
                  <a:close/>
                </a:path>
                <a:path w="544195" h="248920">
                  <a:moveTo>
                    <a:pt x="408432" y="71628"/>
                  </a:moveTo>
                  <a:lnTo>
                    <a:pt x="408432" y="20210"/>
                  </a:lnTo>
                  <a:lnTo>
                    <a:pt x="400812" y="13716"/>
                  </a:lnTo>
                  <a:lnTo>
                    <a:pt x="400812" y="62484"/>
                  </a:lnTo>
                  <a:lnTo>
                    <a:pt x="403860" y="62484"/>
                  </a:lnTo>
                  <a:lnTo>
                    <a:pt x="403860" y="71628"/>
                  </a:lnTo>
                  <a:lnTo>
                    <a:pt x="408432" y="71628"/>
                  </a:lnTo>
                  <a:close/>
                </a:path>
                <a:path w="544195" h="248920">
                  <a:moveTo>
                    <a:pt x="534924" y="132764"/>
                  </a:moveTo>
                  <a:lnTo>
                    <a:pt x="534924" y="128016"/>
                  </a:lnTo>
                  <a:lnTo>
                    <a:pt x="530453" y="124206"/>
                  </a:lnTo>
                  <a:lnTo>
                    <a:pt x="400812" y="234696"/>
                  </a:lnTo>
                  <a:lnTo>
                    <a:pt x="408432" y="239268"/>
                  </a:lnTo>
                  <a:lnTo>
                    <a:pt x="408432" y="240615"/>
                  </a:lnTo>
                  <a:lnTo>
                    <a:pt x="534924" y="132764"/>
                  </a:lnTo>
                  <a:close/>
                </a:path>
                <a:path w="544195" h="248920">
                  <a:moveTo>
                    <a:pt x="408432" y="240615"/>
                  </a:moveTo>
                  <a:lnTo>
                    <a:pt x="408432" y="239268"/>
                  </a:lnTo>
                  <a:lnTo>
                    <a:pt x="400812" y="234696"/>
                  </a:lnTo>
                  <a:lnTo>
                    <a:pt x="400812" y="247112"/>
                  </a:lnTo>
                  <a:lnTo>
                    <a:pt x="408432" y="240615"/>
                  </a:lnTo>
                  <a:close/>
                </a:path>
                <a:path w="544195" h="248920">
                  <a:moveTo>
                    <a:pt x="534924" y="128016"/>
                  </a:moveTo>
                  <a:lnTo>
                    <a:pt x="534924" y="120396"/>
                  </a:lnTo>
                  <a:lnTo>
                    <a:pt x="530453" y="124206"/>
                  </a:lnTo>
                  <a:lnTo>
                    <a:pt x="534924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59" y="679195"/>
            <a:ext cx="8502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60" dirty="0"/>
              <a:t> </a:t>
            </a:r>
            <a:r>
              <a:rPr dirty="0"/>
              <a:t>Storage-Allocation</a:t>
            </a:r>
            <a:r>
              <a:rPr spc="-65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1235" y="1942591"/>
            <a:ext cx="7801609" cy="443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How</a:t>
            </a:r>
            <a:r>
              <a:rPr sz="26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satisfy</a:t>
            </a:r>
            <a:r>
              <a:rPr sz="26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request</a:t>
            </a:r>
            <a:r>
              <a:rPr sz="26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6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size</a:t>
            </a:r>
            <a:r>
              <a:rPr sz="26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n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from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list</a:t>
            </a:r>
            <a:r>
              <a:rPr sz="26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 free</a:t>
            </a:r>
            <a:r>
              <a:rPr sz="26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holes.</a:t>
            </a:r>
            <a:endParaRPr sz="2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37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  <a:tab pos="1825625" algn="l"/>
              </a:tabLst>
            </a:pPr>
            <a:r>
              <a:rPr sz="26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First-fit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:	Allocate</a:t>
            </a:r>
            <a:r>
              <a:rPr sz="26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50" i="1" spc="-55" dirty="0">
                <a:solidFill>
                  <a:srgbClr val="622422"/>
                </a:solidFill>
                <a:latin typeface="Times New Roman"/>
                <a:cs typeface="Times New Roman"/>
              </a:rPr>
              <a:t>first</a:t>
            </a:r>
            <a:r>
              <a:rPr sz="2750" i="1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hole</a:t>
            </a:r>
            <a:r>
              <a:rPr sz="26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 big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enough.</a:t>
            </a:r>
            <a:endParaRPr sz="2600">
              <a:latin typeface="Times New Roman"/>
              <a:cs typeface="Times New Roman"/>
            </a:endParaRPr>
          </a:p>
          <a:p>
            <a:pPr marL="469265" marR="85090" indent="-457200">
              <a:lnSpc>
                <a:spcPts val="3120"/>
              </a:lnSpc>
              <a:spcBef>
                <a:spcPts val="88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  <a:tab pos="1752600" algn="l"/>
              </a:tabLst>
            </a:pPr>
            <a:r>
              <a:rPr sz="26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Best-fit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:	Allocate</a:t>
            </a:r>
            <a:r>
              <a:rPr sz="26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50" i="1" spc="-70" dirty="0">
                <a:solidFill>
                  <a:srgbClr val="622422"/>
                </a:solidFill>
                <a:latin typeface="Times New Roman"/>
                <a:cs typeface="Times New Roman"/>
              </a:rPr>
              <a:t>smallest</a:t>
            </a:r>
            <a:r>
              <a:rPr sz="2750" i="1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hole</a:t>
            </a:r>
            <a:r>
              <a:rPr sz="26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 is</a:t>
            </a:r>
            <a:r>
              <a:rPr sz="2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big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enough; </a:t>
            </a:r>
            <a:r>
              <a:rPr sz="2600" spc="-6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must search entire list,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unless ordered by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size.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 Produces</a:t>
            </a:r>
            <a:r>
              <a:rPr sz="26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smallest</a:t>
            </a:r>
            <a:r>
              <a:rPr sz="26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leftover</a:t>
            </a:r>
            <a:r>
              <a:rPr sz="26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hole.</a:t>
            </a:r>
            <a:endParaRPr sz="2600">
              <a:latin typeface="Times New Roman"/>
              <a:cs typeface="Times New Roman"/>
            </a:endParaRPr>
          </a:p>
          <a:p>
            <a:pPr marL="469265" marR="193040" indent="-457200">
              <a:lnSpc>
                <a:spcPts val="312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  <a:tab pos="1955800" algn="l"/>
                <a:tab pos="2026920" algn="l"/>
              </a:tabLst>
            </a:pPr>
            <a:r>
              <a:rPr sz="26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Worst-fit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:		Allocate</a:t>
            </a:r>
            <a:r>
              <a:rPr sz="26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50" i="1" spc="-105" dirty="0">
                <a:solidFill>
                  <a:srgbClr val="622422"/>
                </a:solidFill>
                <a:latin typeface="Times New Roman"/>
                <a:cs typeface="Times New Roman"/>
              </a:rPr>
              <a:t>largest</a:t>
            </a:r>
            <a:r>
              <a:rPr sz="2750" i="1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hole;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 must</a:t>
            </a:r>
            <a:r>
              <a:rPr sz="2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also search </a:t>
            </a:r>
            <a:r>
              <a:rPr sz="2600" spc="-6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entire</a:t>
            </a:r>
            <a:r>
              <a:rPr sz="2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list.	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Produces</a:t>
            </a:r>
            <a:r>
              <a:rPr sz="26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largest leftover</a:t>
            </a:r>
            <a:r>
              <a:rPr sz="26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hole.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88290" marR="1230630">
              <a:lnSpc>
                <a:spcPct val="100000"/>
              </a:lnSpc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First-fit</a:t>
            </a:r>
            <a:r>
              <a:rPr sz="24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best-fit</a:t>
            </a:r>
            <a:r>
              <a:rPr sz="24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better</a:t>
            </a:r>
            <a:r>
              <a:rPr sz="24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than</a:t>
            </a:r>
            <a:r>
              <a:rPr sz="24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worst-fit</a:t>
            </a:r>
            <a:r>
              <a:rPr sz="24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terms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speed</a:t>
            </a:r>
            <a:r>
              <a:rPr sz="24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and storage</a:t>
            </a:r>
            <a:r>
              <a:rPr sz="24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utilization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90" y="590803"/>
            <a:ext cx="32899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Fragmentation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6099" y="1864867"/>
            <a:ext cx="7773034" cy="29603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265" marR="219075" indent="-457200" algn="just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8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External Fragmentation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– total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space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exists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satisfy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request,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but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it is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not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contiguous.</a:t>
            </a:r>
            <a:endParaRPr sz="280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ts val="3020"/>
              </a:lnSpc>
              <a:spcBef>
                <a:spcPts val="810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8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Internal Fragmentation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– allocated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 may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slightly larger than requested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memory;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this size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difference is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internal to a partition,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but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not </a:t>
            </a:r>
            <a:r>
              <a:rPr sz="2800" spc="-6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being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Reduce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external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fragmentation</a:t>
            </a:r>
            <a:r>
              <a:rPr sz="28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by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 compaction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544" y="4765037"/>
            <a:ext cx="182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onstantia"/>
                <a:cs typeface="Constantia"/>
              </a:rPr>
              <a:t>P</a:t>
            </a:r>
            <a:r>
              <a:rPr sz="3600" b="1" dirty="0">
                <a:latin typeface="Constantia"/>
                <a:cs typeface="Constantia"/>
              </a:rPr>
              <a:t>A</a:t>
            </a:r>
            <a:r>
              <a:rPr sz="3600" b="1" spc="-5" dirty="0">
                <a:latin typeface="Constantia"/>
                <a:cs typeface="Constantia"/>
              </a:rPr>
              <a:t>GI</a:t>
            </a:r>
            <a:r>
              <a:rPr sz="3600" b="1" dirty="0">
                <a:latin typeface="Constantia"/>
                <a:cs typeface="Constantia"/>
              </a:rPr>
              <a:t>NG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5830" y="590803"/>
            <a:ext cx="1581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dirty="0"/>
              <a:t>a</a:t>
            </a:r>
            <a:r>
              <a:rPr spc="5" dirty="0"/>
              <a:t>g</a:t>
            </a:r>
            <a:r>
              <a:rPr dirty="0"/>
              <a:t>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9335" y="1621027"/>
            <a:ext cx="7990205" cy="502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7368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Logical address space of a process can be noncontiguous; </a:t>
            </a:r>
            <a:r>
              <a:rPr sz="24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24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allocated</a:t>
            </a:r>
            <a:r>
              <a:rPr sz="24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physical</a:t>
            </a:r>
            <a:r>
              <a:rPr sz="24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</a:t>
            </a:r>
            <a:r>
              <a:rPr sz="24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whenever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latter</a:t>
            </a:r>
            <a:r>
              <a:rPr sz="24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is </a:t>
            </a:r>
            <a:r>
              <a:rPr sz="2400" spc="-5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available.</a:t>
            </a:r>
            <a:endParaRPr sz="2400">
              <a:latin typeface="Times New Roman"/>
              <a:cs typeface="Times New Roman"/>
            </a:endParaRPr>
          </a:p>
          <a:p>
            <a:pPr marL="469265" marR="66611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Divide physical 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into fixed-sized blocks called </a:t>
            </a:r>
            <a:r>
              <a:rPr sz="24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22422"/>
                </a:solidFill>
                <a:latin typeface="Times New Roman"/>
                <a:cs typeface="Times New Roman"/>
              </a:rPr>
              <a:t>frames</a:t>
            </a:r>
            <a:r>
              <a:rPr sz="2400" b="1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(size</a:t>
            </a:r>
            <a:r>
              <a:rPr sz="24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power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of 2,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between</a:t>
            </a:r>
            <a:r>
              <a:rPr sz="24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512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bytes</a:t>
            </a:r>
            <a:r>
              <a:rPr sz="24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and 8192 </a:t>
            </a:r>
            <a:r>
              <a:rPr sz="2400" spc="-5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bytes).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Divide</a:t>
            </a:r>
            <a:r>
              <a:rPr sz="24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logical</a:t>
            </a:r>
            <a:r>
              <a:rPr sz="24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</a:t>
            </a:r>
            <a:r>
              <a:rPr sz="24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into</a:t>
            </a:r>
            <a:r>
              <a:rPr sz="24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blocks</a:t>
            </a:r>
            <a:r>
              <a:rPr sz="24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same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size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called</a:t>
            </a:r>
            <a:r>
              <a:rPr sz="24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pages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Keep</a:t>
            </a:r>
            <a:r>
              <a:rPr sz="24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track</a:t>
            </a:r>
            <a:r>
              <a:rPr sz="24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all</a:t>
            </a:r>
            <a:r>
              <a:rPr sz="24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free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frames.</a:t>
            </a:r>
            <a:endParaRPr sz="2400">
              <a:latin typeface="Times New Roman"/>
              <a:cs typeface="Times New Roman"/>
            </a:endParaRPr>
          </a:p>
          <a:p>
            <a:pPr marL="469265" marR="205740" indent="-457200">
              <a:lnSpc>
                <a:spcPts val="2880"/>
              </a:lnSpc>
              <a:spcBef>
                <a:spcPts val="9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run a program of size </a:t>
            </a:r>
            <a:r>
              <a:rPr sz="2500" i="1" spc="-50" dirty="0">
                <a:solidFill>
                  <a:srgbClr val="622422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pages, need to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find </a:t>
            </a:r>
            <a:r>
              <a:rPr sz="2500" i="1" spc="-50" dirty="0">
                <a:solidFill>
                  <a:srgbClr val="622422"/>
                </a:solidFill>
                <a:latin typeface="Times New Roman"/>
                <a:cs typeface="Times New Roman"/>
              </a:rPr>
              <a:t>n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free frames </a:t>
            </a:r>
            <a:r>
              <a:rPr sz="2400" spc="-59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load</a:t>
            </a:r>
            <a:r>
              <a:rPr sz="24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Set</a:t>
            </a:r>
            <a:r>
              <a:rPr sz="24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up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page</a:t>
            </a:r>
            <a:r>
              <a:rPr sz="24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table</a:t>
            </a:r>
            <a:r>
              <a:rPr sz="24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translate</a:t>
            </a:r>
            <a:r>
              <a:rPr sz="24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logical</a:t>
            </a:r>
            <a:r>
              <a:rPr sz="24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physical</a:t>
            </a:r>
            <a:r>
              <a:rPr sz="24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addresses.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SzPct val="96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50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2500" i="1" spc="-2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50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e</a:t>
            </a:r>
            <a:r>
              <a:rPr sz="2500" i="1" spc="-175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2500" i="1" spc="-120" dirty="0">
                <a:solidFill>
                  <a:srgbClr val="622422"/>
                </a:solidFill>
                <a:latin typeface="Times New Roman"/>
                <a:cs typeface="Times New Roman"/>
              </a:rPr>
              <a:t>na</a:t>
            </a:r>
            <a:r>
              <a:rPr sz="2500" i="1" spc="-30" dirty="0">
                <a:solidFill>
                  <a:srgbClr val="622422"/>
                </a:solidFill>
                <a:latin typeface="Times New Roman"/>
                <a:cs typeface="Times New Roman"/>
              </a:rPr>
              <a:t>l</a:t>
            </a:r>
            <a:r>
              <a:rPr sz="2500" i="1" spc="-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i="1" spc="90" dirty="0">
                <a:solidFill>
                  <a:srgbClr val="622422"/>
                </a:solidFill>
                <a:latin typeface="Times New Roman"/>
                <a:cs typeface="Times New Roman"/>
              </a:rPr>
              <a:t>f</a:t>
            </a:r>
            <a:r>
              <a:rPr sz="2500" i="1" spc="-175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2500" i="1" spc="-185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500" i="1" dirty="0">
                <a:solidFill>
                  <a:srgbClr val="622422"/>
                </a:solidFill>
                <a:latin typeface="Times New Roman"/>
                <a:cs typeface="Times New Roman"/>
              </a:rPr>
              <a:t>g</a:t>
            </a:r>
            <a:r>
              <a:rPr sz="2500" i="1" spc="-15" dirty="0">
                <a:solidFill>
                  <a:srgbClr val="622422"/>
                </a:solidFill>
                <a:latin typeface="Times New Roman"/>
                <a:cs typeface="Times New Roman"/>
              </a:rPr>
              <a:t>m</a:t>
            </a:r>
            <a:r>
              <a:rPr sz="2500" i="1" spc="-50" dirty="0">
                <a:solidFill>
                  <a:srgbClr val="622422"/>
                </a:solidFill>
                <a:latin typeface="Times New Roman"/>
                <a:cs typeface="Times New Roman"/>
              </a:rPr>
              <a:t>en</a:t>
            </a:r>
            <a:r>
              <a:rPr sz="2500" i="1" spc="-2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500" i="1" spc="-185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500" i="1" spc="-25" dirty="0">
                <a:solidFill>
                  <a:srgbClr val="622422"/>
                </a:solidFill>
                <a:latin typeface="Times New Roman"/>
                <a:cs typeface="Times New Roman"/>
              </a:rPr>
              <a:t>ti</a:t>
            </a:r>
            <a:r>
              <a:rPr sz="250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on.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002" y="590803"/>
            <a:ext cx="6450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Address</a:t>
            </a:r>
            <a:r>
              <a:rPr spc="-65" dirty="0"/>
              <a:t> </a:t>
            </a:r>
            <a:r>
              <a:rPr dirty="0"/>
              <a:t>Translation</a:t>
            </a:r>
            <a:r>
              <a:rPr spc="-70" dirty="0"/>
              <a:t> </a:t>
            </a:r>
            <a:r>
              <a:rPr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199757"/>
            <a:ext cx="8022590" cy="37560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Address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generated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by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CPU</a:t>
            </a:r>
            <a:r>
              <a:rPr sz="32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divided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into:</a:t>
            </a:r>
            <a:endParaRPr sz="3200">
              <a:latin typeface="Times New Roman"/>
              <a:cs typeface="Times New Roman"/>
            </a:endParaRPr>
          </a:p>
          <a:p>
            <a:pPr marL="926465" marR="46355" lvl="1" indent="-457200">
              <a:lnSpc>
                <a:spcPts val="3360"/>
              </a:lnSpc>
              <a:spcBef>
                <a:spcPts val="825"/>
              </a:spcBef>
              <a:buClr>
                <a:srgbClr val="000000"/>
              </a:buClr>
              <a:buSzPct val="94915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950" i="1" spc="-160" dirty="0">
                <a:solidFill>
                  <a:srgbClr val="585858"/>
                </a:solidFill>
                <a:latin typeface="Times New Roman"/>
                <a:cs typeface="Times New Roman"/>
              </a:rPr>
              <a:t>Page</a:t>
            </a:r>
            <a:r>
              <a:rPr sz="2950" i="1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950" i="1" spc="-85" dirty="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r>
              <a:rPr sz="2950" i="1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950" i="1" spc="-60" dirty="0">
                <a:solidFill>
                  <a:srgbClr val="585858"/>
                </a:solidFill>
                <a:latin typeface="Times New Roman"/>
                <a:cs typeface="Times New Roman"/>
              </a:rPr>
              <a:t>(p)</a:t>
            </a:r>
            <a:r>
              <a:rPr sz="2950" i="1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–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as an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index into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950" i="1" spc="-114" dirty="0">
                <a:solidFill>
                  <a:srgbClr val="585858"/>
                </a:solidFill>
                <a:latin typeface="Times New Roman"/>
                <a:cs typeface="Times New Roman"/>
              </a:rPr>
              <a:t>page </a:t>
            </a:r>
            <a:r>
              <a:rPr sz="2950" i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950" i="1" spc="-95" dirty="0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r>
              <a:rPr sz="2950" i="1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which</a:t>
            </a:r>
            <a:r>
              <a:rPr sz="28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contains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base address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each</a:t>
            </a:r>
            <a:r>
              <a:rPr sz="28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page in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physical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ts val="3360"/>
              </a:lnSpc>
              <a:spcBef>
                <a:spcPts val="5"/>
              </a:spcBef>
              <a:buClr>
                <a:srgbClr val="000000"/>
              </a:buClr>
              <a:buSzPct val="94915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950" i="1" spc="-250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950" i="1" spc="-24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950" i="1" spc="-75" dirty="0">
                <a:solidFill>
                  <a:srgbClr val="585858"/>
                </a:solidFill>
                <a:latin typeface="Times New Roman"/>
                <a:cs typeface="Times New Roman"/>
              </a:rPr>
              <a:t>g</a:t>
            </a:r>
            <a:r>
              <a:rPr sz="2950" i="1" spc="-7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950" i="1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950" i="1" spc="-7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950" i="1" spc="110" dirty="0">
                <a:solidFill>
                  <a:srgbClr val="585858"/>
                </a:solidFill>
                <a:latin typeface="Times New Roman"/>
                <a:cs typeface="Times New Roman"/>
              </a:rPr>
              <a:t>ff</a:t>
            </a:r>
            <a:r>
              <a:rPr sz="2950" i="1" spc="-6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950" i="1" spc="-7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950" i="1" spc="-4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950" i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950" i="1" spc="-55" dirty="0">
                <a:solidFill>
                  <a:srgbClr val="585858"/>
                </a:solidFill>
                <a:latin typeface="Times New Roman"/>
                <a:cs typeface="Times New Roman"/>
              </a:rPr>
              <a:t>(</a:t>
            </a:r>
            <a:r>
              <a:rPr sz="2950" i="1" spc="-75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950" i="1" spc="-55" dirty="0">
                <a:solidFill>
                  <a:srgbClr val="585858"/>
                </a:solidFill>
                <a:latin typeface="Times New Roman"/>
                <a:cs typeface="Times New Roman"/>
              </a:rPr>
              <a:t>)</a:t>
            </a:r>
            <a:r>
              <a:rPr sz="2950" i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ith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b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a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dd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ss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to  define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physical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memory</a:t>
            </a:r>
            <a:r>
              <a:rPr sz="2800" spc="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address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sent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memory</a:t>
            </a:r>
            <a:r>
              <a:rPr sz="28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unit.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211" y="4042459"/>
            <a:ext cx="7616825" cy="14255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600" spc="-5" dirty="0">
                <a:solidFill>
                  <a:srgbClr val="622422"/>
                </a:solidFill>
                <a:latin typeface="Constantia"/>
                <a:cs typeface="Constantia"/>
              </a:rPr>
              <a:t>Chapter</a:t>
            </a:r>
            <a:r>
              <a:rPr sz="3600" spc="-40" dirty="0">
                <a:solidFill>
                  <a:srgbClr val="622422"/>
                </a:solidFill>
                <a:latin typeface="Constantia"/>
                <a:cs typeface="Constantia"/>
              </a:rPr>
              <a:t> </a:t>
            </a:r>
            <a:r>
              <a:rPr sz="3600" dirty="0">
                <a:solidFill>
                  <a:srgbClr val="622422"/>
                </a:solidFill>
                <a:latin typeface="Constantia"/>
                <a:cs typeface="Constantia"/>
              </a:rPr>
              <a:t>Seven</a:t>
            </a:r>
            <a:endParaRPr sz="3600">
              <a:latin typeface="Constantia"/>
              <a:cs typeface="Constantia"/>
            </a:endParaRPr>
          </a:p>
          <a:p>
            <a:pPr marL="2618105">
              <a:lnSpc>
                <a:spcPct val="100000"/>
              </a:lnSpc>
              <a:spcBef>
                <a:spcPts val="785"/>
              </a:spcBef>
            </a:pPr>
            <a:r>
              <a:rPr dirty="0">
                <a:solidFill>
                  <a:srgbClr val="000000"/>
                </a:solidFill>
              </a:rPr>
              <a:t>Memory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39" y="590803"/>
            <a:ext cx="74771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Address</a:t>
            </a:r>
            <a:r>
              <a:rPr spc="-60" dirty="0"/>
              <a:t> </a:t>
            </a:r>
            <a:r>
              <a:rPr dirty="0"/>
              <a:t>Translation</a:t>
            </a:r>
            <a:r>
              <a:rPr spc="-65" dirty="0"/>
              <a:t> </a:t>
            </a:r>
            <a:r>
              <a:rPr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5820" y="1688592"/>
            <a:ext cx="7457440" cy="5105400"/>
            <a:chOff x="2115820" y="1688592"/>
            <a:chExt cx="7457440" cy="510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8652" y="1740408"/>
              <a:ext cx="7353300" cy="50017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15820" y="1688592"/>
              <a:ext cx="7457440" cy="5105400"/>
            </a:xfrm>
            <a:custGeom>
              <a:avLst/>
              <a:gdLst/>
              <a:ahLst/>
              <a:cxnLst/>
              <a:rect l="l" t="t" r="r" b="b"/>
              <a:pathLst>
                <a:path w="7457440" h="5105400">
                  <a:moveTo>
                    <a:pt x="7411720" y="45720"/>
                  </a:moveTo>
                  <a:lnTo>
                    <a:pt x="7401560" y="45720"/>
                  </a:lnTo>
                  <a:lnTo>
                    <a:pt x="7401560" y="56388"/>
                  </a:lnTo>
                  <a:lnTo>
                    <a:pt x="7401560" y="5049012"/>
                  </a:lnTo>
                  <a:lnTo>
                    <a:pt x="55880" y="5049012"/>
                  </a:lnTo>
                  <a:lnTo>
                    <a:pt x="55880" y="56388"/>
                  </a:lnTo>
                  <a:lnTo>
                    <a:pt x="7401560" y="56388"/>
                  </a:lnTo>
                  <a:lnTo>
                    <a:pt x="7401560" y="45720"/>
                  </a:lnTo>
                  <a:lnTo>
                    <a:pt x="55880" y="45720"/>
                  </a:lnTo>
                  <a:lnTo>
                    <a:pt x="45720" y="45720"/>
                  </a:lnTo>
                  <a:lnTo>
                    <a:pt x="45720" y="5059680"/>
                  </a:lnTo>
                  <a:lnTo>
                    <a:pt x="55880" y="5059680"/>
                  </a:lnTo>
                  <a:lnTo>
                    <a:pt x="7401560" y="5059680"/>
                  </a:lnTo>
                  <a:lnTo>
                    <a:pt x="7411720" y="5059680"/>
                  </a:lnTo>
                  <a:lnTo>
                    <a:pt x="7411720" y="45720"/>
                  </a:lnTo>
                  <a:close/>
                </a:path>
                <a:path w="7457440" h="5105400">
                  <a:moveTo>
                    <a:pt x="7457440" y="0"/>
                  </a:moveTo>
                  <a:lnTo>
                    <a:pt x="7424420" y="0"/>
                  </a:lnTo>
                  <a:lnTo>
                    <a:pt x="7424420" y="33528"/>
                  </a:lnTo>
                  <a:lnTo>
                    <a:pt x="7424420" y="5071872"/>
                  </a:lnTo>
                  <a:lnTo>
                    <a:pt x="33020" y="5071872"/>
                  </a:lnTo>
                  <a:lnTo>
                    <a:pt x="33020" y="33528"/>
                  </a:lnTo>
                  <a:lnTo>
                    <a:pt x="7424420" y="33528"/>
                  </a:lnTo>
                  <a:lnTo>
                    <a:pt x="7424420" y="0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5105400"/>
                  </a:lnTo>
                  <a:lnTo>
                    <a:pt x="33020" y="5105400"/>
                  </a:lnTo>
                  <a:lnTo>
                    <a:pt x="7424420" y="5105400"/>
                  </a:lnTo>
                  <a:lnTo>
                    <a:pt x="7457440" y="5105400"/>
                  </a:lnTo>
                  <a:lnTo>
                    <a:pt x="7457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2494">
              <a:lnSpc>
                <a:spcPct val="100000"/>
              </a:lnSpc>
              <a:spcBef>
                <a:spcPts val="100"/>
              </a:spcBef>
            </a:pPr>
            <a:r>
              <a:rPr dirty="0"/>
              <a:t>Paging</a:t>
            </a:r>
            <a:r>
              <a:rPr spc="-100" dirty="0"/>
              <a:t> </a:t>
            </a:r>
            <a:r>
              <a:rPr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1039" y="1705355"/>
            <a:ext cx="7747000" cy="5011420"/>
            <a:chOff x="1971039" y="1705355"/>
            <a:chExt cx="7747000" cy="501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1757172"/>
              <a:ext cx="7641335" cy="49057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71040" y="1705356"/>
              <a:ext cx="7747000" cy="5011420"/>
            </a:xfrm>
            <a:custGeom>
              <a:avLst/>
              <a:gdLst/>
              <a:ahLst/>
              <a:cxnLst/>
              <a:rect l="l" t="t" r="r" b="b"/>
              <a:pathLst>
                <a:path w="7747000" h="5011420">
                  <a:moveTo>
                    <a:pt x="7689596" y="4953000"/>
                  </a:moveTo>
                  <a:lnTo>
                    <a:pt x="57404" y="4953000"/>
                  </a:lnTo>
                  <a:lnTo>
                    <a:pt x="57404" y="4965192"/>
                  </a:lnTo>
                  <a:lnTo>
                    <a:pt x="7689596" y="4965192"/>
                  </a:lnTo>
                  <a:lnTo>
                    <a:pt x="7689596" y="4953000"/>
                  </a:lnTo>
                  <a:close/>
                </a:path>
                <a:path w="7747000" h="5011420">
                  <a:moveTo>
                    <a:pt x="7701280" y="45720"/>
                  </a:moveTo>
                  <a:lnTo>
                    <a:pt x="768985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4965192"/>
                  </a:lnTo>
                  <a:lnTo>
                    <a:pt x="57150" y="4965192"/>
                  </a:lnTo>
                  <a:lnTo>
                    <a:pt x="57150" y="56388"/>
                  </a:lnTo>
                  <a:lnTo>
                    <a:pt x="7689850" y="56388"/>
                  </a:lnTo>
                  <a:lnTo>
                    <a:pt x="7689850" y="4965192"/>
                  </a:lnTo>
                  <a:lnTo>
                    <a:pt x="7701280" y="4965192"/>
                  </a:lnTo>
                  <a:lnTo>
                    <a:pt x="7701280" y="45720"/>
                  </a:lnTo>
                  <a:close/>
                </a:path>
                <a:path w="7747000" h="5011420">
                  <a:moveTo>
                    <a:pt x="7712456" y="4975860"/>
                  </a:moveTo>
                  <a:lnTo>
                    <a:pt x="34544" y="4975860"/>
                  </a:lnTo>
                  <a:lnTo>
                    <a:pt x="34544" y="5010912"/>
                  </a:lnTo>
                  <a:lnTo>
                    <a:pt x="7712456" y="5010912"/>
                  </a:lnTo>
                  <a:lnTo>
                    <a:pt x="7712456" y="4975860"/>
                  </a:lnTo>
                  <a:close/>
                </a:path>
                <a:path w="7747000" h="5011420">
                  <a:moveTo>
                    <a:pt x="7747000" y="0"/>
                  </a:moveTo>
                  <a:lnTo>
                    <a:pt x="771271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5010912"/>
                  </a:lnTo>
                  <a:lnTo>
                    <a:pt x="34290" y="5010912"/>
                  </a:lnTo>
                  <a:lnTo>
                    <a:pt x="34290" y="33528"/>
                  </a:lnTo>
                  <a:lnTo>
                    <a:pt x="7712710" y="33528"/>
                  </a:lnTo>
                  <a:lnTo>
                    <a:pt x="7712710" y="5010912"/>
                  </a:lnTo>
                  <a:lnTo>
                    <a:pt x="7747000" y="5010912"/>
                  </a:lnTo>
                  <a:lnTo>
                    <a:pt x="774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2494">
              <a:lnSpc>
                <a:spcPct val="100000"/>
              </a:lnSpc>
              <a:spcBef>
                <a:spcPts val="100"/>
              </a:spcBef>
            </a:pPr>
            <a:r>
              <a:rPr dirty="0"/>
              <a:t>Paging</a:t>
            </a:r>
            <a:r>
              <a:rPr spc="-100" dirty="0"/>
              <a:t> </a:t>
            </a:r>
            <a:r>
              <a:rPr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1039" y="1275588"/>
            <a:ext cx="7171690" cy="5544820"/>
            <a:chOff x="1971039" y="1275588"/>
            <a:chExt cx="7171690" cy="5544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1324356"/>
              <a:ext cx="7066788" cy="54422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71040" y="1275588"/>
              <a:ext cx="7171690" cy="5544820"/>
            </a:xfrm>
            <a:custGeom>
              <a:avLst/>
              <a:gdLst/>
              <a:ahLst/>
              <a:cxnLst/>
              <a:rect l="l" t="t" r="r" b="b"/>
              <a:pathLst>
                <a:path w="7171690" h="5544820">
                  <a:moveTo>
                    <a:pt x="7125970" y="45720"/>
                  </a:moveTo>
                  <a:lnTo>
                    <a:pt x="711327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5498592"/>
                  </a:lnTo>
                  <a:lnTo>
                    <a:pt x="57150" y="5498592"/>
                  </a:lnTo>
                  <a:lnTo>
                    <a:pt x="57150" y="56388"/>
                  </a:lnTo>
                  <a:lnTo>
                    <a:pt x="7113270" y="56388"/>
                  </a:lnTo>
                  <a:lnTo>
                    <a:pt x="7113270" y="5487924"/>
                  </a:lnTo>
                  <a:lnTo>
                    <a:pt x="57404" y="5487924"/>
                  </a:lnTo>
                  <a:lnTo>
                    <a:pt x="57404" y="5498592"/>
                  </a:lnTo>
                  <a:lnTo>
                    <a:pt x="7113270" y="5498592"/>
                  </a:lnTo>
                  <a:lnTo>
                    <a:pt x="7113524" y="5498592"/>
                  </a:lnTo>
                  <a:lnTo>
                    <a:pt x="7125970" y="5498592"/>
                  </a:lnTo>
                  <a:lnTo>
                    <a:pt x="7125970" y="45720"/>
                  </a:lnTo>
                  <a:close/>
                </a:path>
                <a:path w="7171690" h="5544820">
                  <a:moveTo>
                    <a:pt x="7171690" y="0"/>
                  </a:moveTo>
                  <a:lnTo>
                    <a:pt x="713613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5544312"/>
                  </a:lnTo>
                  <a:lnTo>
                    <a:pt x="34290" y="5544312"/>
                  </a:lnTo>
                  <a:lnTo>
                    <a:pt x="34290" y="33528"/>
                  </a:lnTo>
                  <a:lnTo>
                    <a:pt x="7136130" y="33528"/>
                  </a:lnTo>
                  <a:lnTo>
                    <a:pt x="7136130" y="5510784"/>
                  </a:lnTo>
                  <a:lnTo>
                    <a:pt x="34544" y="5510784"/>
                  </a:lnTo>
                  <a:lnTo>
                    <a:pt x="34544" y="5544312"/>
                  </a:lnTo>
                  <a:lnTo>
                    <a:pt x="7136130" y="5544312"/>
                  </a:lnTo>
                  <a:lnTo>
                    <a:pt x="7136384" y="5544312"/>
                  </a:lnTo>
                  <a:lnTo>
                    <a:pt x="7171690" y="5544312"/>
                  </a:lnTo>
                  <a:lnTo>
                    <a:pt x="7171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706" y="590803"/>
            <a:ext cx="2804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Free</a:t>
            </a:r>
            <a:r>
              <a:rPr spc="-65" dirty="0"/>
              <a:t> </a:t>
            </a:r>
            <a:r>
              <a:rPr spc="-5" dirty="0"/>
              <a:t>Frames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4060" y="1705355"/>
            <a:ext cx="7713980" cy="4333240"/>
            <a:chOff x="2004060" y="1705355"/>
            <a:chExt cx="7713980" cy="4333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5876" y="1757171"/>
              <a:ext cx="7607807" cy="4229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04060" y="1705356"/>
              <a:ext cx="7713980" cy="4333240"/>
            </a:xfrm>
            <a:custGeom>
              <a:avLst/>
              <a:gdLst/>
              <a:ahLst/>
              <a:cxnLst/>
              <a:rect l="l" t="t" r="r" b="b"/>
              <a:pathLst>
                <a:path w="7713980" h="4333240">
                  <a:moveTo>
                    <a:pt x="7668260" y="45720"/>
                  </a:moveTo>
                  <a:lnTo>
                    <a:pt x="7656830" y="45720"/>
                  </a:lnTo>
                  <a:lnTo>
                    <a:pt x="58420" y="45720"/>
                  </a:lnTo>
                  <a:lnTo>
                    <a:pt x="45720" y="45720"/>
                  </a:lnTo>
                  <a:lnTo>
                    <a:pt x="45720" y="4287012"/>
                  </a:lnTo>
                  <a:lnTo>
                    <a:pt x="57912" y="4287012"/>
                  </a:lnTo>
                  <a:lnTo>
                    <a:pt x="58420" y="4287012"/>
                  </a:lnTo>
                  <a:lnTo>
                    <a:pt x="7656576" y="4287012"/>
                  </a:lnTo>
                  <a:lnTo>
                    <a:pt x="7656576" y="4274820"/>
                  </a:lnTo>
                  <a:lnTo>
                    <a:pt x="58420" y="4274820"/>
                  </a:lnTo>
                  <a:lnTo>
                    <a:pt x="58420" y="56388"/>
                  </a:lnTo>
                  <a:lnTo>
                    <a:pt x="7656830" y="56388"/>
                  </a:lnTo>
                  <a:lnTo>
                    <a:pt x="7656830" y="4287012"/>
                  </a:lnTo>
                  <a:lnTo>
                    <a:pt x="7668260" y="4287012"/>
                  </a:lnTo>
                  <a:lnTo>
                    <a:pt x="7668260" y="45720"/>
                  </a:lnTo>
                  <a:close/>
                </a:path>
                <a:path w="7713980" h="4333240">
                  <a:moveTo>
                    <a:pt x="7713980" y="0"/>
                  </a:moveTo>
                  <a:lnTo>
                    <a:pt x="767969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4332732"/>
                  </a:lnTo>
                  <a:lnTo>
                    <a:pt x="35052" y="4332732"/>
                  </a:lnTo>
                  <a:lnTo>
                    <a:pt x="35560" y="4332732"/>
                  </a:lnTo>
                  <a:lnTo>
                    <a:pt x="7679436" y="4332732"/>
                  </a:lnTo>
                  <a:lnTo>
                    <a:pt x="7679436" y="4297680"/>
                  </a:lnTo>
                  <a:lnTo>
                    <a:pt x="35560" y="4297680"/>
                  </a:lnTo>
                  <a:lnTo>
                    <a:pt x="35560" y="33528"/>
                  </a:lnTo>
                  <a:lnTo>
                    <a:pt x="7679690" y="33528"/>
                  </a:lnTo>
                  <a:lnTo>
                    <a:pt x="7679690" y="4332732"/>
                  </a:lnTo>
                  <a:lnTo>
                    <a:pt x="7713980" y="4332732"/>
                  </a:lnTo>
                  <a:lnTo>
                    <a:pt x="771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78554" y="6154925"/>
            <a:ext cx="172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Before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allocation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3654" y="6164069"/>
            <a:ext cx="153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allocation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502" y="590803"/>
            <a:ext cx="3021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Shared</a:t>
            </a:r>
            <a:r>
              <a:rPr spc="-110" dirty="0"/>
              <a:t> </a:t>
            </a:r>
            <a:r>
              <a:rPr dirty="0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7623" y="1606858"/>
            <a:ext cx="7806055" cy="293052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919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Shared</a:t>
            </a:r>
            <a:r>
              <a:rPr sz="3200" spc="-6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code</a:t>
            </a:r>
            <a:endParaRPr sz="3200">
              <a:latin typeface="Times New Roman"/>
              <a:cs typeface="Times New Roman"/>
            </a:endParaRPr>
          </a:p>
          <a:p>
            <a:pPr marL="926465" marR="297815" lvl="1" indent="-457200" algn="just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One copy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read-only (reentrant) code shared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among processes (i.e., text editors, compilers,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window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systems).</a:t>
            </a:r>
            <a:endParaRPr sz="2800">
              <a:latin typeface="Times New Roman"/>
              <a:cs typeface="Times New Roman"/>
            </a:endParaRPr>
          </a:p>
          <a:p>
            <a:pPr marL="926465" marR="5080" lvl="1" indent="-457200" algn="just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Shared code must appear in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same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location in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logical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address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space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all processes.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750" y="590803"/>
            <a:ext cx="5147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Shared</a:t>
            </a:r>
            <a:r>
              <a:rPr spc="-70" dirty="0"/>
              <a:t> </a:t>
            </a:r>
            <a:r>
              <a:rPr dirty="0"/>
              <a:t>Pages</a:t>
            </a:r>
            <a:r>
              <a:rPr spc="-55" dirty="0"/>
              <a:t> </a:t>
            </a:r>
            <a:r>
              <a:rPr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1039" y="1702308"/>
            <a:ext cx="7602220" cy="5013960"/>
            <a:chOff x="1971039" y="1702308"/>
            <a:chExt cx="7602220" cy="5013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1752599"/>
              <a:ext cx="7499604" cy="49103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71040" y="1702308"/>
              <a:ext cx="7602220" cy="5013960"/>
            </a:xfrm>
            <a:custGeom>
              <a:avLst/>
              <a:gdLst/>
              <a:ahLst/>
              <a:cxnLst/>
              <a:rect l="l" t="t" r="r" b="b"/>
              <a:pathLst>
                <a:path w="7602220" h="5013959">
                  <a:moveTo>
                    <a:pt x="7556500" y="45720"/>
                  </a:moveTo>
                  <a:lnTo>
                    <a:pt x="754634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4968240"/>
                  </a:lnTo>
                  <a:lnTo>
                    <a:pt x="57150" y="4968240"/>
                  </a:lnTo>
                  <a:lnTo>
                    <a:pt x="57150" y="57912"/>
                  </a:lnTo>
                  <a:lnTo>
                    <a:pt x="7546340" y="57912"/>
                  </a:lnTo>
                  <a:lnTo>
                    <a:pt x="7546340" y="4956048"/>
                  </a:lnTo>
                  <a:lnTo>
                    <a:pt x="57404" y="4956048"/>
                  </a:lnTo>
                  <a:lnTo>
                    <a:pt x="57404" y="4968240"/>
                  </a:lnTo>
                  <a:lnTo>
                    <a:pt x="7546340" y="4968240"/>
                  </a:lnTo>
                  <a:lnTo>
                    <a:pt x="7556500" y="4968240"/>
                  </a:lnTo>
                  <a:lnTo>
                    <a:pt x="7556500" y="45720"/>
                  </a:lnTo>
                  <a:close/>
                </a:path>
                <a:path w="7602220" h="5013959">
                  <a:moveTo>
                    <a:pt x="7602220" y="0"/>
                  </a:moveTo>
                  <a:lnTo>
                    <a:pt x="756920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5013960"/>
                  </a:lnTo>
                  <a:lnTo>
                    <a:pt x="34290" y="5013960"/>
                  </a:lnTo>
                  <a:lnTo>
                    <a:pt x="34290" y="35052"/>
                  </a:lnTo>
                  <a:lnTo>
                    <a:pt x="7569200" y="35052"/>
                  </a:lnTo>
                  <a:lnTo>
                    <a:pt x="7569200" y="4978908"/>
                  </a:lnTo>
                  <a:lnTo>
                    <a:pt x="34544" y="4978908"/>
                  </a:lnTo>
                  <a:lnTo>
                    <a:pt x="34544" y="5013960"/>
                  </a:lnTo>
                  <a:lnTo>
                    <a:pt x="7569200" y="5013960"/>
                  </a:lnTo>
                  <a:lnTo>
                    <a:pt x="7602220" y="5013960"/>
                  </a:lnTo>
                  <a:lnTo>
                    <a:pt x="7602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4405" y="4765037"/>
            <a:ext cx="3707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onstantia"/>
                <a:cs typeface="Constantia"/>
              </a:rPr>
              <a:t>SEGMENTATION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54" y="590803"/>
            <a:ext cx="3103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0567" y="1669795"/>
            <a:ext cx="8009255" cy="51060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265" marR="626110" indent="-4572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Memory-management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scheme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supports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user </a:t>
            </a:r>
            <a:r>
              <a:rPr sz="2800" spc="-6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view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8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marL="469265" marR="5080" indent="-457200">
              <a:lnSpc>
                <a:spcPts val="3020"/>
              </a:lnSpc>
              <a:spcBef>
                <a:spcPts val="81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  <a:tab pos="6142355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program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28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collection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8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segments.	A</a:t>
            </a:r>
            <a:r>
              <a:rPr sz="28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segment</a:t>
            </a:r>
            <a:r>
              <a:rPr sz="28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is </a:t>
            </a:r>
            <a:r>
              <a:rPr sz="2800" spc="-6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logical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unit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such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as:</a:t>
            </a:r>
            <a:endParaRPr sz="2800">
              <a:latin typeface="Times New Roman"/>
              <a:cs typeface="Times New Roman"/>
            </a:endParaRPr>
          </a:p>
          <a:p>
            <a:pPr marL="1845310" marR="4063365">
              <a:lnSpc>
                <a:spcPts val="3820"/>
              </a:lnSpc>
              <a:spcBef>
                <a:spcPts val="170"/>
              </a:spcBef>
            </a:pP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main</a:t>
            </a:r>
            <a:r>
              <a:rPr sz="2800" spc="-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program, </a:t>
            </a:r>
            <a:r>
              <a:rPr sz="2800" spc="-6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procedure,</a:t>
            </a:r>
            <a:endParaRPr sz="2800">
              <a:latin typeface="Times New Roman"/>
              <a:cs typeface="Times New Roman"/>
            </a:endParaRPr>
          </a:p>
          <a:p>
            <a:pPr marL="1845945">
              <a:lnSpc>
                <a:spcPct val="100000"/>
              </a:lnSpc>
              <a:spcBef>
                <a:spcPts val="260"/>
              </a:spcBef>
            </a:pP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function,</a:t>
            </a:r>
            <a:endParaRPr sz="2800">
              <a:latin typeface="Times New Roman"/>
              <a:cs typeface="Times New Roman"/>
            </a:endParaRPr>
          </a:p>
          <a:p>
            <a:pPr marL="1845945" marR="3943350">
              <a:lnSpc>
                <a:spcPct val="113700"/>
              </a:lnSpc>
              <a:spcBef>
                <a:spcPts val="10"/>
              </a:spcBef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method,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common</a:t>
            </a:r>
            <a:r>
              <a:rPr sz="2800" spc="-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block, </a:t>
            </a:r>
            <a:r>
              <a:rPr sz="2800" spc="-6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stack,</a:t>
            </a:r>
            <a:endParaRPr sz="2800">
              <a:latin typeface="Times New Roman"/>
              <a:cs typeface="Times New Roman"/>
            </a:endParaRPr>
          </a:p>
          <a:p>
            <a:pPr marL="1845945">
              <a:lnSpc>
                <a:spcPct val="100000"/>
              </a:lnSpc>
              <a:spcBef>
                <a:spcPts val="470"/>
              </a:spcBef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symbol</a:t>
            </a:r>
            <a:r>
              <a:rPr sz="28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table,</a:t>
            </a:r>
            <a:r>
              <a:rPr sz="28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arrays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418" y="590803"/>
            <a:ext cx="5890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User’s</a:t>
            </a:r>
            <a:r>
              <a:rPr spc="-35" dirty="0"/>
              <a:t> </a:t>
            </a:r>
            <a:r>
              <a:rPr dirty="0"/>
              <a:t>View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Program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5229" y="1488948"/>
            <a:ext cx="6811009" cy="5299075"/>
            <a:chOff x="2475229" y="1488948"/>
            <a:chExt cx="6811009" cy="5299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5267" y="1540764"/>
              <a:ext cx="6710171" cy="5193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75230" y="1488948"/>
              <a:ext cx="6811009" cy="5299075"/>
            </a:xfrm>
            <a:custGeom>
              <a:avLst/>
              <a:gdLst/>
              <a:ahLst/>
              <a:cxnLst/>
              <a:rect l="l" t="t" r="r" b="b"/>
              <a:pathLst>
                <a:path w="6811009" h="5299075">
                  <a:moveTo>
                    <a:pt x="6765290" y="45720"/>
                  </a:moveTo>
                  <a:lnTo>
                    <a:pt x="675386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5253228"/>
                  </a:lnTo>
                  <a:lnTo>
                    <a:pt x="57150" y="5253228"/>
                  </a:lnTo>
                  <a:lnTo>
                    <a:pt x="57150" y="57912"/>
                  </a:lnTo>
                  <a:lnTo>
                    <a:pt x="6753860" y="57912"/>
                  </a:lnTo>
                  <a:lnTo>
                    <a:pt x="6753860" y="5242560"/>
                  </a:lnTo>
                  <a:lnTo>
                    <a:pt x="57658" y="5242560"/>
                  </a:lnTo>
                  <a:lnTo>
                    <a:pt x="57658" y="5253228"/>
                  </a:lnTo>
                  <a:lnTo>
                    <a:pt x="6753860" y="5253228"/>
                  </a:lnTo>
                  <a:lnTo>
                    <a:pt x="6754114" y="5253228"/>
                  </a:lnTo>
                  <a:lnTo>
                    <a:pt x="6765290" y="5253228"/>
                  </a:lnTo>
                  <a:lnTo>
                    <a:pt x="6765290" y="45720"/>
                  </a:lnTo>
                  <a:close/>
                </a:path>
                <a:path w="6811009" h="5299075">
                  <a:moveTo>
                    <a:pt x="6811010" y="0"/>
                  </a:moveTo>
                  <a:lnTo>
                    <a:pt x="677672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5298948"/>
                  </a:lnTo>
                  <a:lnTo>
                    <a:pt x="34290" y="5298948"/>
                  </a:lnTo>
                  <a:lnTo>
                    <a:pt x="34290" y="35052"/>
                  </a:lnTo>
                  <a:lnTo>
                    <a:pt x="6776720" y="35052"/>
                  </a:lnTo>
                  <a:lnTo>
                    <a:pt x="6776720" y="5265420"/>
                  </a:lnTo>
                  <a:lnTo>
                    <a:pt x="34798" y="5265420"/>
                  </a:lnTo>
                  <a:lnTo>
                    <a:pt x="34798" y="5298948"/>
                  </a:lnTo>
                  <a:lnTo>
                    <a:pt x="6776720" y="5298948"/>
                  </a:lnTo>
                  <a:lnTo>
                    <a:pt x="6776974" y="5298948"/>
                  </a:lnTo>
                  <a:lnTo>
                    <a:pt x="6811010" y="5298948"/>
                  </a:lnTo>
                  <a:lnTo>
                    <a:pt x="6811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927" y="590803"/>
            <a:ext cx="6904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50" dirty="0"/>
              <a:t> </a:t>
            </a:r>
            <a:r>
              <a:rPr dirty="0"/>
              <a:t>View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Segmentation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95500" y="1842516"/>
            <a:ext cx="3606800" cy="4165600"/>
            <a:chOff x="2095500" y="1842516"/>
            <a:chExt cx="3606800" cy="4165600"/>
          </a:xfrm>
        </p:grpSpPr>
        <p:sp>
          <p:nvSpPr>
            <p:cNvPr id="4" name="object 4"/>
            <p:cNvSpPr/>
            <p:nvPr/>
          </p:nvSpPr>
          <p:spPr>
            <a:xfrm>
              <a:off x="2100071" y="1847087"/>
              <a:ext cx="3599815" cy="4156075"/>
            </a:xfrm>
            <a:custGeom>
              <a:avLst/>
              <a:gdLst/>
              <a:ahLst/>
              <a:cxnLst/>
              <a:rect l="l" t="t" r="r" b="b"/>
              <a:pathLst>
                <a:path w="3599815" h="4156075">
                  <a:moveTo>
                    <a:pt x="3599687" y="2077211"/>
                  </a:moveTo>
                  <a:lnTo>
                    <a:pt x="3599134" y="2025269"/>
                  </a:lnTo>
                  <a:lnTo>
                    <a:pt x="3597484" y="1973637"/>
                  </a:lnTo>
                  <a:lnTo>
                    <a:pt x="3594748" y="1922331"/>
                  </a:lnTo>
                  <a:lnTo>
                    <a:pt x="3590941" y="1871366"/>
                  </a:lnTo>
                  <a:lnTo>
                    <a:pt x="3586076" y="1820757"/>
                  </a:lnTo>
                  <a:lnTo>
                    <a:pt x="3580164" y="1770519"/>
                  </a:lnTo>
                  <a:lnTo>
                    <a:pt x="3573219" y="1720666"/>
                  </a:lnTo>
                  <a:lnTo>
                    <a:pt x="3565255" y="1671214"/>
                  </a:lnTo>
                  <a:lnTo>
                    <a:pt x="3556283" y="1622177"/>
                  </a:lnTo>
                  <a:lnTo>
                    <a:pt x="3546316" y="1573571"/>
                  </a:lnTo>
                  <a:lnTo>
                    <a:pt x="3535369" y="1525411"/>
                  </a:lnTo>
                  <a:lnTo>
                    <a:pt x="3523453" y="1477710"/>
                  </a:lnTo>
                  <a:lnTo>
                    <a:pt x="3510582" y="1430486"/>
                  </a:lnTo>
                  <a:lnTo>
                    <a:pt x="3496768" y="1383751"/>
                  </a:lnTo>
                  <a:lnTo>
                    <a:pt x="3482024" y="1337522"/>
                  </a:lnTo>
                  <a:lnTo>
                    <a:pt x="3466364" y="1291813"/>
                  </a:lnTo>
                  <a:lnTo>
                    <a:pt x="3449799" y="1246639"/>
                  </a:lnTo>
                  <a:lnTo>
                    <a:pt x="3432344" y="1202015"/>
                  </a:lnTo>
                  <a:lnTo>
                    <a:pt x="3414011" y="1157957"/>
                  </a:lnTo>
                  <a:lnTo>
                    <a:pt x="3394812" y="1114478"/>
                  </a:lnTo>
                  <a:lnTo>
                    <a:pt x="3374762" y="1071594"/>
                  </a:lnTo>
                  <a:lnTo>
                    <a:pt x="3353872" y="1029320"/>
                  </a:lnTo>
                  <a:lnTo>
                    <a:pt x="3332156" y="987671"/>
                  </a:lnTo>
                  <a:lnTo>
                    <a:pt x="3309626" y="946662"/>
                  </a:lnTo>
                  <a:lnTo>
                    <a:pt x="3286296" y="906308"/>
                  </a:lnTo>
                  <a:lnTo>
                    <a:pt x="3262178" y="866623"/>
                  </a:lnTo>
                  <a:lnTo>
                    <a:pt x="3237285" y="827623"/>
                  </a:lnTo>
                  <a:lnTo>
                    <a:pt x="3211631" y="789323"/>
                  </a:lnTo>
                  <a:lnTo>
                    <a:pt x="3185227" y="751737"/>
                  </a:lnTo>
                  <a:lnTo>
                    <a:pt x="3158088" y="714880"/>
                  </a:lnTo>
                  <a:lnTo>
                    <a:pt x="3130226" y="678768"/>
                  </a:lnTo>
                  <a:lnTo>
                    <a:pt x="3101653" y="643416"/>
                  </a:lnTo>
                  <a:lnTo>
                    <a:pt x="3072383" y="608837"/>
                  </a:lnTo>
                  <a:lnTo>
                    <a:pt x="3042429" y="575049"/>
                  </a:lnTo>
                  <a:lnTo>
                    <a:pt x="3011804" y="542064"/>
                  </a:lnTo>
                  <a:lnTo>
                    <a:pt x="2980520" y="509898"/>
                  </a:lnTo>
                  <a:lnTo>
                    <a:pt x="2948590" y="478567"/>
                  </a:lnTo>
                  <a:lnTo>
                    <a:pt x="2916028" y="448085"/>
                  </a:lnTo>
                  <a:lnTo>
                    <a:pt x="2882846" y="418466"/>
                  </a:lnTo>
                  <a:lnTo>
                    <a:pt x="2849057" y="389727"/>
                  </a:lnTo>
                  <a:lnTo>
                    <a:pt x="2814674" y="361882"/>
                  </a:lnTo>
                  <a:lnTo>
                    <a:pt x="2779710" y="334945"/>
                  </a:lnTo>
                  <a:lnTo>
                    <a:pt x="2744178" y="308932"/>
                  </a:lnTo>
                  <a:lnTo>
                    <a:pt x="2708091" y="283859"/>
                  </a:lnTo>
                  <a:lnTo>
                    <a:pt x="2671462" y="259738"/>
                  </a:lnTo>
                  <a:lnTo>
                    <a:pt x="2634303" y="236587"/>
                  </a:lnTo>
                  <a:lnTo>
                    <a:pt x="2596627" y="214419"/>
                  </a:lnTo>
                  <a:lnTo>
                    <a:pt x="2558449" y="193250"/>
                  </a:lnTo>
                  <a:lnTo>
                    <a:pt x="2519779" y="173094"/>
                  </a:lnTo>
                  <a:lnTo>
                    <a:pt x="2480632" y="153967"/>
                  </a:lnTo>
                  <a:lnTo>
                    <a:pt x="2441020" y="135883"/>
                  </a:lnTo>
                  <a:lnTo>
                    <a:pt x="2400956" y="118857"/>
                  </a:lnTo>
                  <a:lnTo>
                    <a:pt x="2360453" y="102905"/>
                  </a:lnTo>
                  <a:lnTo>
                    <a:pt x="2319524" y="88041"/>
                  </a:lnTo>
                  <a:lnTo>
                    <a:pt x="2278182" y="74280"/>
                  </a:lnTo>
                  <a:lnTo>
                    <a:pt x="2236440" y="61638"/>
                  </a:lnTo>
                  <a:lnTo>
                    <a:pt x="2194310" y="50128"/>
                  </a:lnTo>
                  <a:lnTo>
                    <a:pt x="2151806" y="39767"/>
                  </a:lnTo>
                  <a:lnTo>
                    <a:pt x="2108940" y="30569"/>
                  </a:lnTo>
                  <a:lnTo>
                    <a:pt x="2065726" y="22548"/>
                  </a:lnTo>
                  <a:lnTo>
                    <a:pt x="2022176" y="15721"/>
                  </a:lnTo>
                  <a:lnTo>
                    <a:pt x="1978303" y="10101"/>
                  </a:lnTo>
                  <a:lnTo>
                    <a:pt x="1934121" y="5704"/>
                  </a:lnTo>
                  <a:lnTo>
                    <a:pt x="1889641" y="2545"/>
                  </a:lnTo>
                  <a:lnTo>
                    <a:pt x="1844878" y="638"/>
                  </a:lnTo>
                  <a:lnTo>
                    <a:pt x="1799843" y="0"/>
                  </a:lnTo>
                  <a:lnTo>
                    <a:pt x="1754809" y="638"/>
                  </a:lnTo>
                  <a:lnTo>
                    <a:pt x="1710045" y="2545"/>
                  </a:lnTo>
                  <a:lnTo>
                    <a:pt x="1665566" y="5704"/>
                  </a:lnTo>
                  <a:lnTo>
                    <a:pt x="1621384" y="10101"/>
                  </a:lnTo>
                  <a:lnTo>
                    <a:pt x="1577511" y="15721"/>
                  </a:lnTo>
                  <a:lnTo>
                    <a:pt x="1533961" y="22548"/>
                  </a:lnTo>
                  <a:lnTo>
                    <a:pt x="1490747" y="30569"/>
                  </a:lnTo>
                  <a:lnTo>
                    <a:pt x="1447881" y="39767"/>
                  </a:lnTo>
                  <a:lnTo>
                    <a:pt x="1405377" y="50128"/>
                  </a:lnTo>
                  <a:lnTo>
                    <a:pt x="1363247" y="61638"/>
                  </a:lnTo>
                  <a:lnTo>
                    <a:pt x="1321505" y="74280"/>
                  </a:lnTo>
                  <a:lnTo>
                    <a:pt x="1280163" y="88041"/>
                  </a:lnTo>
                  <a:lnTo>
                    <a:pt x="1239234" y="102905"/>
                  </a:lnTo>
                  <a:lnTo>
                    <a:pt x="1198731" y="118857"/>
                  </a:lnTo>
                  <a:lnTo>
                    <a:pt x="1158667" y="135883"/>
                  </a:lnTo>
                  <a:lnTo>
                    <a:pt x="1119055" y="153967"/>
                  </a:lnTo>
                  <a:lnTo>
                    <a:pt x="1079908" y="173094"/>
                  </a:lnTo>
                  <a:lnTo>
                    <a:pt x="1041238" y="193250"/>
                  </a:lnTo>
                  <a:lnTo>
                    <a:pt x="1003060" y="214419"/>
                  </a:lnTo>
                  <a:lnTo>
                    <a:pt x="965384" y="236587"/>
                  </a:lnTo>
                  <a:lnTo>
                    <a:pt x="928225" y="259738"/>
                  </a:lnTo>
                  <a:lnTo>
                    <a:pt x="891596" y="283859"/>
                  </a:lnTo>
                  <a:lnTo>
                    <a:pt x="855509" y="308932"/>
                  </a:lnTo>
                  <a:lnTo>
                    <a:pt x="819977" y="334945"/>
                  </a:lnTo>
                  <a:lnTo>
                    <a:pt x="785013" y="361882"/>
                  </a:lnTo>
                  <a:lnTo>
                    <a:pt x="750630" y="389727"/>
                  </a:lnTo>
                  <a:lnTo>
                    <a:pt x="716841" y="418466"/>
                  </a:lnTo>
                  <a:lnTo>
                    <a:pt x="683659" y="448085"/>
                  </a:lnTo>
                  <a:lnTo>
                    <a:pt x="651097" y="478567"/>
                  </a:lnTo>
                  <a:lnTo>
                    <a:pt x="619167" y="509898"/>
                  </a:lnTo>
                  <a:lnTo>
                    <a:pt x="587883" y="542064"/>
                  </a:lnTo>
                  <a:lnTo>
                    <a:pt x="557258" y="575049"/>
                  </a:lnTo>
                  <a:lnTo>
                    <a:pt x="527303" y="608837"/>
                  </a:lnTo>
                  <a:lnTo>
                    <a:pt x="498034" y="643416"/>
                  </a:lnTo>
                  <a:lnTo>
                    <a:pt x="469461" y="678768"/>
                  </a:lnTo>
                  <a:lnTo>
                    <a:pt x="441599" y="714880"/>
                  </a:lnTo>
                  <a:lnTo>
                    <a:pt x="414460" y="751737"/>
                  </a:lnTo>
                  <a:lnTo>
                    <a:pt x="388056" y="789323"/>
                  </a:lnTo>
                  <a:lnTo>
                    <a:pt x="362402" y="827623"/>
                  </a:lnTo>
                  <a:lnTo>
                    <a:pt x="337509" y="866623"/>
                  </a:lnTo>
                  <a:lnTo>
                    <a:pt x="313391" y="906308"/>
                  </a:lnTo>
                  <a:lnTo>
                    <a:pt x="290061" y="946662"/>
                  </a:lnTo>
                  <a:lnTo>
                    <a:pt x="267531" y="987671"/>
                  </a:lnTo>
                  <a:lnTo>
                    <a:pt x="245815" y="1029320"/>
                  </a:lnTo>
                  <a:lnTo>
                    <a:pt x="224925" y="1071594"/>
                  </a:lnTo>
                  <a:lnTo>
                    <a:pt x="204875" y="1114478"/>
                  </a:lnTo>
                  <a:lnTo>
                    <a:pt x="185676" y="1157957"/>
                  </a:lnTo>
                  <a:lnTo>
                    <a:pt x="167343" y="1202015"/>
                  </a:lnTo>
                  <a:lnTo>
                    <a:pt x="149888" y="1246639"/>
                  </a:lnTo>
                  <a:lnTo>
                    <a:pt x="133323" y="1291813"/>
                  </a:lnTo>
                  <a:lnTo>
                    <a:pt x="117663" y="1337522"/>
                  </a:lnTo>
                  <a:lnTo>
                    <a:pt x="102919" y="1383751"/>
                  </a:lnTo>
                  <a:lnTo>
                    <a:pt x="89105" y="1430486"/>
                  </a:lnTo>
                  <a:lnTo>
                    <a:pt x="76234" y="1477710"/>
                  </a:lnTo>
                  <a:lnTo>
                    <a:pt x="64318" y="1525411"/>
                  </a:lnTo>
                  <a:lnTo>
                    <a:pt x="53370" y="1573571"/>
                  </a:lnTo>
                  <a:lnTo>
                    <a:pt x="43404" y="1622177"/>
                  </a:lnTo>
                  <a:lnTo>
                    <a:pt x="34432" y="1671214"/>
                  </a:lnTo>
                  <a:lnTo>
                    <a:pt x="26468" y="1720666"/>
                  </a:lnTo>
                  <a:lnTo>
                    <a:pt x="19523" y="1770519"/>
                  </a:lnTo>
                  <a:lnTo>
                    <a:pt x="13611" y="1820757"/>
                  </a:lnTo>
                  <a:lnTo>
                    <a:pt x="8745" y="1871366"/>
                  </a:lnTo>
                  <a:lnTo>
                    <a:pt x="4938" y="1922331"/>
                  </a:lnTo>
                  <a:lnTo>
                    <a:pt x="2203" y="1973637"/>
                  </a:lnTo>
                  <a:lnTo>
                    <a:pt x="553" y="2025269"/>
                  </a:lnTo>
                  <a:lnTo>
                    <a:pt x="0" y="2077211"/>
                  </a:lnTo>
                  <a:lnTo>
                    <a:pt x="553" y="2129222"/>
                  </a:lnTo>
                  <a:lnTo>
                    <a:pt x="2203" y="2180920"/>
                  </a:lnTo>
                  <a:lnTo>
                    <a:pt x="4938" y="2232290"/>
                  </a:lnTo>
                  <a:lnTo>
                    <a:pt x="8745" y="2283317"/>
                  </a:lnTo>
                  <a:lnTo>
                    <a:pt x="13611" y="2333986"/>
                  </a:lnTo>
                  <a:lnTo>
                    <a:pt x="19523" y="2384283"/>
                  </a:lnTo>
                  <a:lnTo>
                    <a:pt x="26468" y="2434192"/>
                  </a:lnTo>
                  <a:lnTo>
                    <a:pt x="34432" y="2483699"/>
                  </a:lnTo>
                  <a:lnTo>
                    <a:pt x="43404" y="2532788"/>
                  </a:lnTo>
                  <a:lnTo>
                    <a:pt x="53370" y="2581445"/>
                  </a:lnTo>
                  <a:lnTo>
                    <a:pt x="64318" y="2629654"/>
                  </a:lnTo>
                  <a:lnTo>
                    <a:pt x="76234" y="2677402"/>
                  </a:lnTo>
                  <a:lnTo>
                    <a:pt x="89105" y="2724672"/>
                  </a:lnTo>
                  <a:lnTo>
                    <a:pt x="102919" y="2771450"/>
                  </a:lnTo>
                  <a:lnTo>
                    <a:pt x="117663" y="2817722"/>
                  </a:lnTo>
                  <a:lnTo>
                    <a:pt x="133323" y="2863471"/>
                  </a:lnTo>
                  <a:lnTo>
                    <a:pt x="149888" y="2908684"/>
                  </a:lnTo>
                  <a:lnTo>
                    <a:pt x="167343" y="2953345"/>
                  </a:lnTo>
                  <a:lnTo>
                    <a:pt x="185676" y="2997440"/>
                  </a:lnTo>
                  <a:lnTo>
                    <a:pt x="204875" y="3040953"/>
                  </a:lnTo>
                  <a:lnTo>
                    <a:pt x="224925" y="3083870"/>
                  </a:lnTo>
                  <a:lnTo>
                    <a:pt x="245815" y="3126175"/>
                  </a:lnTo>
                  <a:lnTo>
                    <a:pt x="267531" y="3167854"/>
                  </a:lnTo>
                  <a:lnTo>
                    <a:pt x="290061" y="3208892"/>
                  </a:lnTo>
                  <a:lnTo>
                    <a:pt x="313391" y="3249274"/>
                  </a:lnTo>
                  <a:lnTo>
                    <a:pt x="337509" y="3288985"/>
                  </a:lnTo>
                  <a:lnTo>
                    <a:pt x="362402" y="3328009"/>
                  </a:lnTo>
                  <a:lnTo>
                    <a:pt x="388056" y="3366333"/>
                  </a:lnTo>
                  <a:lnTo>
                    <a:pt x="414460" y="3403942"/>
                  </a:lnTo>
                  <a:lnTo>
                    <a:pt x="441599" y="3440819"/>
                  </a:lnTo>
                  <a:lnTo>
                    <a:pt x="469461" y="3476951"/>
                  </a:lnTo>
                  <a:lnTo>
                    <a:pt x="498034" y="3512323"/>
                  </a:lnTo>
                  <a:lnTo>
                    <a:pt x="527303" y="3546919"/>
                  </a:lnTo>
                  <a:lnTo>
                    <a:pt x="557258" y="3580725"/>
                  </a:lnTo>
                  <a:lnTo>
                    <a:pt x="587883" y="3613725"/>
                  </a:lnTo>
                  <a:lnTo>
                    <a:pt x="619167" y="3645905"/>
                  </a:lnTo>
                  <a:lnTo>
                    <a:pt x="651097" y="3677251"/>
                  </a:lnTo>
                  <a:lnTo>
                    <a:pt x="683659" y="3707746"/>
                  </a:lnTo>
                  <a:lnTo>
                    <a:pt x="716841" y="3737376"/>
                  </a:lnTo>
                  <a:lnTo>
                    <a:pt x="750630" y="3766127"/>
                  </a:lnTo>
                  <a:lnTo>
                    <a:pt x="785013" y="3793982"/>
                  </a:lnTo>
                  <a:lnTo>
                    <a:pt x="819977" y="3820928"/>
                  </a:lnTo>
                  <a:lnTo>
                    <a:pt x="855509" y="3846950"/>
                  </a:lnTo>
                  <a:lnTo>
                    <a:pt x="891596" y="3872032"/>
                  </a:lnTo>
                  <a:lnTo>
                    <a:pt x="928225" y="3896159"/>
                  </a:lnTo>
                  <a:lnTo>
                    <a:pt x="965384" y="3919318"/>
                  </a:lnTo>
                  <a:lnTo>
                    <a:pt x="1003060" y="3941491"/>
                  </a:lnTo>
                  <a:lnTo>
                    <a:pt x="1041238" y="3962666"/>
                  </a:lnTo>
                  <a:lnTo>
                    <a:pt x="1079908" y="3982827"/>
                  </a:lnTo>
                  <a:lnTo>
                    <a:pt x="1119055" y="4001958"/>
                  </a:lnTo>
                  <a:lnTo>
                    <a:pt x="1158667" y="4020046"/>
                  </a:lnTo>
                  <a:lnTo>
                    <a:pt x="1198731" y="4037075"/>
                  </a:lnTo>
                  <a:lnTo>
                    <a:pt x="1239234" y="4053030"/>
                  </a:lnTo>
                  <a:lnTo>
                    <a:pt x="1280163" y="4067897"/>
                  </a:lnTo>
                  <a:lnTo>
                    <a:pt x="1321505" y="4081659"/>
                  </a:lnTo>
                  <a:lnTo>
                    <a:pt x="1363247" y="4094304"/>
                  </a:lnTo>
                  <a:lnTo>
                    <a:pt x="1405377" y="4105815"/>
                  </a:lnTo>
                  <a:lnTo>
                    <a:pt x="1447881" y="4116177"/>
                  </a:lnTo>
                  <a:lnTo>
                    <a:pt x="1490747" y="4125377"/>
                  </a:lnTo>
                  <a:lnTo>
                    <a:pt x="1533961" y="4133398"/>
                  </a:lnTo>
                  <a:lnTo>
                    <a:pt x="1577511" y="4140226"/>
                  </a:lnTo>
                  <a:lnTo>
                    <a:pt x="1621384" y="4145846"/>
                  </a:lnTo>
                  <a:lnTo>
                    <a:pt x="1665566" y="4150243"/>
                  </a:lnTo>
                  <a:lnTo>
                    <a:pt x="1710045" y="4153402"/>
                  </a:lnTo>
                  <a:lnTo>
                    <a:pt x="1754809" y="4155309"/>
                  </a:lnTo>
                  <a:lnTo>
                    <a:pt x="1799843" y="4155947"/>
                  </a:lnTo>
                  <a:lnTo>
                    <a:pt x="1844878" y="4155309"/>
                  </a:lnTo>
                  <a:lnTo>
                    <a:pt x="1889641" y="4153402"/>
                  </a:lnTo>
                  <a:lnTo>
                    <a:pt x="1934121" y="4150243"/>
                  </a:lnTo>
                  <a:lnTo>
                    <a:pt x="1978303" y="4145846"/>
                  </a:lnTo>
                  <a:lnTo>
                    <a:pt x="2022176" y="4140226"/>
                  </a:lnTo>
                  <a:lnTo>
                    <a:pt x="2065726" y="4133398"/>
                  </a:lnTo>
                  <a:lnTo>
                    <a:pt x="2108940" y="4125377"/>
                  </a:lnTo>
                  <a:lnTo>
                    <a:pt x="2151806" y="4116177"/>
                  </a:lnTo>
                  <a:lnTo>
                    <a:pt x="2194310" y="4105815"/>
                  </a:lnTo>
                  <a:lnTo>
                    <a:pt x="2236440" y="4094304"/>
                  </a:lnTo>
                  <a:lnTo>
                    <a:pt x="2278182" y="4081659"/>
                  </a:lnTo>
                  <a:lnTo>
                    <a:pt x="2319524" y="4067897"/>
                  </a:lnTo>
                  <a:lnTo>
                    <a:pt x="2360453" y="4053030"/>
                  </a:lnTo>
                  <a:lnTo>
                    <a:pt x="2400956" y="4037075"/>
                  </a:lnTo>
                  <a:lnTo>
                    <a:pt x="2441020" y="4020046"/>
                  </a:lnTo>
                  <a:lnTo>
                    <a:pt x="2480632" y="4001958"/>
                  </a:lnTo>
                  <a:lnTo>
                    <a:pt x="2519779" y="3982827"/>
                  </a:lnTo>
                  <a:lnTo>
                    <a:pt x="2558449" y="3962666"/>
                  </a:lnTo>
                  <a:lnTo>
                    <a:pt x="2596627" y="3941491"/>
                  </a:lnTo>
                  <a:lnTo>
                    <a:pt x="2634303" y="3919318"/>
                  </a:lnTo>
                  <a:lnTo>
                    <a:pt x="2671462" y="3896159"/>
                  </a:lnTo>
                  <a:lnTo>
                    <a:pt x="2708091" y="3872032"/>
                  </a:lnTo>
                  <a:lnTo>
                    <a:pt x="2744178" y="3846950"/>
                  </a:lnTo>
                  <a:lnTo>
                    <a:pt x="2779710" y="3820928"/>
                  </a:lnTo>
                  <a:lnTo>
                    <a:pt x="2814674" y="3793982"/>
                  </a:lnTo>
                  <a:lnTo>
                    <a:pt x="2849057" y="3766127"/>
                  </a:lnTo>
                  <a:lnTo>
                    <a:pt x="2882846" y="3737376"/>
                  </a:lnTo>
                  <a:lnTo>
                    <a:pt x="2916028" y="3707746"/>
                  </a:lnTo>
                  <a:lnTo>
                    <a:pt x="2948590" y="3677251"/>
                  </a:lnTo>
                  <a:lnTo>
                    <a:pt x="2980520" y="3645905"/>
                  </a:lnTo>
                  <a:lnTo>
                    <a:pt x="3011804" y="3613725"/>
                  </a:lnTo>
                  <a:lnTo>
                    <a:pt x="3042429" y="3580725"/>
                  </a:lnTo>
                  <a:lnTo>
                    <a:pt x="3072383" y="3546919"/>
                  </a:lnTo>
                  <a:lnTo>
                    <a:pt x="3101653" y="3512323"/>
                  </a:lnTo>
                  <a:lnTo>
                    <a:pt x="3130226" y="3476951"/>
                  </a:lnTo>
                  <a:lnTo>
                    <a:pt x="3158088" y="3440819"/>
                  </a:lnTo>
                  <a:lnTo>
                    <a:pt x="3185227" y="3403942"/>
                  </a:lnTo>
                  <a:lnTo>
                    <a:pt x="3211631" y="3366333"/>
                  </a:lnTo>
                  <a:lnTo>
                    <a:pt x="3237285" y="3328009"/>
                  </a:lnTo>
                  <a:lnTo>
                    <a:pt x="3262178" y="3288985"/>
                  </a:lnTo>
                  <a:lnTo>
                    <a:pt x="3286296" y="3249274"/>
                  </a:lnTo>
                  <a:lnTo>
                    <a:pt x="3309626" y="3208892"/>
                  </a:lnTo>
                  <a:lnTo>
                    <a:pt x="3332156" y="3167854"/>
                  </a:lnTo>
                  <a:lnTo>
                    <a:pt x="3353872" y="3126175"/>
                  </a:lnTo>
                  <a:lnTo>
                    <a:pt x="3374762" y="3083870"/>
                  </a:lnTo>
                  <a:lnTo>
                    <a:pt x="3394812" y="3040953"/>
                  </a:lnTo>
                  <a:lnTo>
                    <a:pt x="3414011" y="2997440"/>
                  </a:lnTo>
                  <a:lnTo>
                    <a:pt x="3432344" y="2953345"/>
                  </a:lnTo>
                  <a:lnTo>
                    <a:pt x="3449799" y="2908684"/>
                  </a:lnTo>
                  <a:lnTo>
                    <a:pt x="3466364" y="2863471"/>
                  </a:lnTo>
                  <a:lnTo>
                    <a:pt x="3482024" y="2817722"/>
                  </a:lnTo>
                  <a:lnTo>
                    <a:pt x="3496768" y="2771450"/>
                  </a:lnTo>
                  <a:lnTo>
                    <a:pt x="3510582" y="2724672"/>
                  </a:lnTo>
                  <a:lnTo>
                    <a:pt x="3523453" y="2677402"/>
                  </a:lnTo>
                  <a:lnTo>
                    <a:pt x="3535369" y="2629654"/>
                  </a:lnTo>
                  <a:lnTo>
                    <a:pt x="3546316" y="2581445"/>
                  </a:lnTo>
                  <a:lnTo>
                    <a:pt x="3556283" y="2532788"/>
                  </a:lnTo>
                  <a:lnTo>
                    <a:pt x="3565255" y="2483699"/>
                  </a:lnTo>
                  <a:lnTo>
                    <a:pt x="3573219" y="2434192"/>
                  </a:lnTo>
                  <a:lnTo>
                    <a:pt x="3580164" y="2384283"/>
                  </a:lnTo>
                  <a:lnTo>
                    <a:pt x="3586076" y="2333986"/>
                  </a:lnTo>
                  <a:lnTo>
                    <a:pt x="3590941" y="2283317"/>
                  </a:lnTo>
                  <a:lnTo>
                    <a:pt x="3594748" y="2232290"/>
                  </a:lnTo>
                  <a:lnTo>
                    <a:pt x="3597484" y="2180920"/>
                  </a:lnTo>
                  <a:lnTo>
                    <a:pt x="3599134" y="2129222"/>
                  </a:lnTo>
                  <a:lnTo>
                    <a:pt x="3599687" y="20772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5500" y="1842516"/>
              <a:ext cx="3606800" cy="4165600"/>
            </a:xfrm>
            <a:custGeom>
              <a:avLst/>
              <a:gdLst/>
              <a:ahLst/>
              <a:cxnLst/>
              <a:rect l="l" t="t" r="r" b="b"/>
              <a:pathLst>
                <a:path w="3606800" h="4165600">
                  <a:moveTo>
                    <a:pt x="1903476" y="719328"/>
                  </a:moveTo>
                  <a:lnTo>
                    <a:pt x="1894332" y="719328"/>
                  </a:lnTo>
                  <a:lnTo>
                    <a:pt x="1894332" y="728472"/>
                  </a:lnTo>
                  <a:lnTo>
                    <a:pt x="1894332" y="1278636"/>
                  </a:lnTo>
                  <a:lnTo>
                    <a:pt x="672084" y="1278636"/>
                  </a:lnTo>
                  <a:lnTo>
                    <a:pt x="672084" y="728472"/>
                  </a:lnTo>
                  <a:lnTo>
                    <a:pt x="1894332" y="728472"/>
                  </a:lnTo>
                  <a:lnTo>
                    <a:pt x="1894332" y="719328"/>
                  </a:lnTo>
                  <a:lnTo>
                    <a:pt x="662940" y="719328"/>
                  </a:lnTo>
                  <a:lnTo>
                    <a:pt x="662940" y="1287780"/>
                  </a:lnTo>
                  <a:lnTo>
                    <a:pt x="667512" y="1287780"/>
                  </a:lnTo>
                  <a:lnTo>
                    <a:pt x="672084" y="1287780"/>
                  </a:lnTo>
                  <a:lnTo>
                    <a:pt x="1894332" y="1287780"/>
                  </a:lnTo>
                  <a:lnTo>
                    <a:pt x="1898904" y="1287780"/>
                  </a:lnTo>
                  <a:lnTo>
                    <a:pt x="1903476" y="1287780"/>
                  </a:lnTo>
                  <a:lnTo>
                    <a:pt x="1903476" y="719328"/>
                  </a:lnTo>
                  <a:close/>
                </a:path>
                <a:path w="3606800" h="4165600">
                  <a:moveTo>
                    <a:pt x="3594100" y="2189988"/>
                  </a:moveTo>
                  <a:lnTo>
                    <a:pt x="3556000" y="2500884"/>
                  </a:lnTo>
                  <a:lnTo>
                    <a:pt x="3530600" y="2601468"/>
                  </a:lnTo>
                  <a:lnTo>
                    <a:pt x="3517900" y="2699004"/>
                  </a:lnTo>
                  <a:lnTo>
                    <a:pt x="3479800" y="2795016"/>
                  </a:lnTo>
                  <a:lnTo>
                    <a:pt x="3454400" y="2889504"/>
                  </a:lnTo>
                  <a:lnTo>
                    <a:pt x="3378200" y="3070860"/>
                  </a:lnTo>
                  <a:lnTo>
                    <a:pt x="3327400" y="3157728"/>
                  </a:lnTo>
                  <a:lnTo>
                    <a:pt x="3289300" y="3241548"/>
                  </a:lnTo>
                  <a:lnTo>
                    <a:pt x="3238500" y="3322320"/>
                  </a:lnTo>
                  <a:lnTo>
                    <a:pt x="3187700" y="3401568"/>
                  </a:lnTo>
                  <a:lnTo>
                    <a:pt x="3124200" y="3476244"/>
                  </a:lnTo>
                  <a:lnTo>
                    <a:pt x="3060700" y="3547872"/>
                  </a:lnTo>
                  <a:lnTo>
                    <a:pt x="3009900" y="3616452"/>
                  </a:lnTo>
                  <a:lnTo>
                    <a:pt x="2933700" y="3681984"/>
                  </a:lnTo>
                  <a:lnTo>
                    <a:pt x="2870200" y="3742944"/>
                  </a:lnTo>
                  <a:lnTo>
                    <a:pt x="2806700" y="3800856"/>
                  </a:lnTo>
                  <a:lnTo>
                    <a:pt x="2730500" y="3855720"/>
                  </a:lnTo>
                  <a:lnTo>
                    <a:pt x="2654300" y="3904488"/>
                  </a:lnTo>
                  <a:lnTo>
                    <a:pt x="2578100" y="3950208"/>
                  </a:lnTo>
                  <a:lnTo>
                    <a:pt x="2501900" y="3992880"/>
                  </a:lnTo>
                  <a:lnTo>
                    <a:pt x="2413000" y="4029456"/>
                  </a:lnTo>
                  <a:lnTo>
                    <a:pt x="2336800" y="4061460"/>
                  </a:lnTo>
                  <a:lnTo>
                    <a:pt x="2247900" y="4090416"/>
                  </a:lnTo>
                  <a:lnTo>
                    <a:pt x="2159000" y="4113276"/>
                  </a:lnTo>
                  <a:lnTo>
                    <a:pt x="2070100" y="4131564"/>
                  </a:lnTo>
                  <a:lnTo>
                    <a:pt x="1981200" y="4143756"/>
                  </a:lnTo>
                  <a:lnTo>
                    <a:pt x="1892300" y="4152900"/>
                  </a:lnTo>
                  <a:lnTo>
                    <a:pt x="1803400" y="4154424"/>
                  </a:lnTo>
                  <a:lnTo>
                    <a:pt x="1701800" y="4152900"/>
                  </a:lnTo>
                  <a:lnTo>
                    <a:pt x="1612900" y="4143756"/>
                  </a:lnTo>
                  <a:lnTo>
                    <a:pt x="1524000" y="4131564"/>
                  </a:lnTo>
                  <a:lnTo>
                    <a:pt x="1435100" y="4113276"/>
                  </a:lnTo>
                  <a:lnTo>
                    <a:pt x="1346200" y="4090416"/>
                  </a:lnTo>
                  <a:lnTo>
                    <a:pt x="1270000" y="4061460"/>
                  </a:lnTo>
                  <a:lnTo>
                    <a:pt x="1181100" y="4029456"/>
                  </a:lnTo>
                  <a:lnTo>
                    <a:pt x="1016000" y="3950208"/>
                  </a:lnTo>
                  <a:lnTo>
                    <a:pt x="939800" y="3904488"/>
                  </a:lnTo>
                  <a:lnTo>
                    <a:pt x="863600" y="3855720"/>
                  </a:lnTo>
                  <a:lnTo>
                    <a:pt x="800100" y="3800856"/>
                  </a:lnTo>
                  <a:lnTo>
                    <a:pt x="723900" y="3742944"/>
                  </a:lnTo>
                  <a:lnTo>
                    <a:pt x="660400" y="3681984"/>
                  </a:lnTo>
                  <a:lnTo>
                    <a:pt x="596900" y="3616452"/>
                  </a:lnTo>
                  <a:lnTo>
                    <a:pt x="533400" y="3547872"/>
                  </a:lnTo>
                  <a:lnTo>
                    <a:pt x="469900" y="3476244"/>
                  </a:lnTo>
                  <a:lnTo>
                    <a:pt x="406400" y="3401568"/>
                  </a:lnTo>
                  <a:lnTo>
                    <a:pt x="355600" y="3322320"/>
                  </a:lnTo>
                  <a:lnTo>
                    <a:pt x="304800" y="3241548"/>
                  </a:lnTo>
                  <a:lnTo>
                    <a:pt x="266700" y="3157728"/>
                  </a:lnTo>
                  <a:lnTo>
                    <a:pt x="215900" y="3070860"/>
                  </a:lnTo>
                  <a:lnTo>
                    <a:pt x="139700" y="2889504"/>
                  </a:lnTo>
                  <a:lnTo>
                    <a:pt x="38100" y="2500884"/>
                  </a:lnTo>
                  <a:lnTo>
                    <a:pt x="0" y="2188464"/>
                  </a:lnTo>
                  <a:lnTo>
                    <a:pt x="0" y="2295144"/>
                  </a:lnTo>
                  <a:lnTo>
                    <a:pt x="25400" y="2502408"/>
                  </a:lnTo>
                  <a:lnTo>
                    <a:pt x="76200" y="2702052"/>
                  </a:lnTo>
                  <a:lnTo>
                    <a:pt x="101600" y="2798064"/>
                  </a:lnTo>
                  <a:lnTo>
                    <a:pt x="177800" y="2985516"/>
                  </a:lnTo>
                  <a:lnTo>
                    <a:pt x="215900" y="3075432"/>
                  </a:lnTo>
                  <a:lnTo>
                    <a:pt x="254000" y="3162300"/>
                  </a:lnTo>
                  <a:lnTo>
                    <a:pt x="304800" y="3246120"/>
                  </a:lnTo>
                  <a:lnTo>
                    <a:pt x="355600" y="3328416"/>
                  </a:lnTo>
                  <a:lnTo>
                    <a:pt x="406400" y="3406140"/>
                  </a:lnTo>
                  <a:lnTo>
                    <a:pt x="457200" y="3482340"/>
                  </a:lnTo>
                  <a:lnTo>
                    <a:pt x="520700" y="3553968"/>
                  </a:lnTo>
                  <a:lnTo>
                    <a:pt x="584200" y="3624072"/>
                  </a:lnTo>
                  <a:lnTo>
                    <a:pt x="647700" y="3689604"/>
                  </a:lnTo>
                  <a:lnTo>
                    <a:pt x="723900" y="3750564"/>
                  </a:lnTo>
                  <a:lnTo>
                    <a:pt x="787400" y="3808476"/>
                  </a:lnTo>
                  <a:lnTo>
                    <a:pt x="863600" y="3863340"/>
                  </a:lnTo>
                  <a:lnTo>
                    <a:pt x="939800" y="3913632"/>
                  </a:lnTo>
                  <a:lnTo>
                    <a:pt x="1016000" y="3959352"/>
                  </a:lnTo>
                  <a:lnTo>
                    <a:pt x="1092200" y="4000500"/>
                  </a:lnTo>
                  <a:lnTo>
                    <a:pt x="1181100" y="4038600"/>
                  </a:lnTo>
                  <a:lnTo>
                    <a:pt x="1257300" y="4070604"/>
                  </a:lnTo>
                  <a:lnTo>
                    <a:pt x="1346200" y="4099560"/>
                  </a:lnTo>
                  <a:lnTo>
                    <a:pt x="1435100" y="4122420"/>
                  </a:lnTo>
                  <a:lnTo>
                    <a:pt x="1524000" y="4140708"/>
                  </a:lnTo>
                  <a:lnTo>
                    <a:pt x="1612900" y="4154424"/>
                  </a:lnTo>
                  <a:lnTo>
                    <a:pt x="1701800" y="4162044"/>
                  </a:lnTo>
                  <a:lnTo>
                    <a:pt x="1803400" y="4165092"/>
                  </a:lnTo>
                  <a:lnTo>
                    <a:pt x="1892300" y="4162044"/>
                  </a:lnTo>
                  <a:lnTo>
                    <a:pt x="1981200" y="4154424"/>
                  </a:lnTo>
                  <a:lnTo>
                    <a:pt x="2070100" y="4140708"/>
                  </a:lnTo>
                  <a:lnTo>
                    <a:pt x="2159000" y="4122420"/>
                  </a:lnTo>
                  <a:lnTo>
                    <a:pt x="2247900" y="4099560"/>
                  </a:lnTo>
                  <a:lnTo>
                    <a:pt x="2336800" y="4070604"/>
                  </a:lnTo>
                  <a:lnTo>
                    <a:pt x="2413000" y="4038600"/>
                  </a:lnTo>
                  <a:lnTo>
                    <a:pt x="2501900" y="4000500"/>
                  </a:lnTo>
                  <a:lnTo>
                    <a:pt x="2578100" y="3959352"/>
                  </a:lnTo>
                  <a:lnTo>
                    <a:pt x="2654300" y="3913632"/>
                  </a:lnTo>
                  <a:lnTo>
                    <a:pt x="2730500" y="3863340"/>
                  </a:lnTo>
                  <a:lnTo>
                    <a:pt x="2806700" y="3808476"/>
                  </a:lnTo>
                  <a:lnTo>
                    <a:pt x="2882900" y="3750564"/>
                  </a:lnTo>
                  <a:lnTo>
                    <a:pt x="2946400" y="3689604"/>
                  </a:lnTo>
                  <a:lnTo>
                    <a:pt x="3009900" y="3624072"/>
                  </a:lnTo>
                  <a:lnTo>
                    <a:pt x="3073400" y="3553968"/>
                  </a:lnTo>
                  <a:lnTo>
                    <a:pt x="3136900" y="3482340"/>
                  </a:lnTo>
                  <a:lnTo>
                    <a:pt x="3187700" y="3406140"/>
                  </a:lnTo>
                  <a:lnTo>
                    <a:pt x="3238500" y="3328416"/>
                  </a:lnTo>
                  <a:lnTo>
                    <a:pt x="3289300" y="3246120"/>
                  </a:lnTo>
                  <a:lnTo>
                    <a:pt x="3340100" y="3162300"/>
                  </a:lnTo>
                  <a:lnTo>
                    <a:pt x="3378200" y="3073908"/>
                  </a:lnTo>
                  <a:lnTo>
                    <a:pt x="3429000" y="2985516"/>
                  </a:lnTo>
                  <a:lnTo>
                    <a:pt x="3454400" y="2892552"/>
                  </a:lnTo>
                  <a:lnTo>
                    <a:pt x="3492500" y="2798064"/>
                  </a:lnTo>
                  <a:lnTo>
                    <a:pt x="3568700" y="2502408"/>
                  </a:lnTo>
                  <a:lnTo>
                    <a:pt x="3594100" y="2295144"/>
                  </a:lnTo>
                  <a:lnTo>
                    <a:pt x="3594100" y="2189988"/>
                  </a:lnTo>
                  <a:close/>
                </a:path>
                <a:path w="3606800" h="4165600">
                  <a:moveTo>
                    <a:pt x="3606800" y="2081784"/>
                  </a:moveTo>
                  <a:lnTo>
                    <a:pt x="3594100" y="1975104"/>
                  </a:lnTo>
                  <a:lnTo>
                    <a:pt x="3594100" y="1869948"/>
                  </a:lnTo>
                  <a:lnTo>
                    <a:pt x="3568700" y="1662684"/>
                  </a:lnTo>
                  <a:lnTo>
                    <a:pt x="3492500" y="1367028"/>
                  </a:lnTo>
                  <a:lnTo>
                    <a:pt x="3454400" y="1272540"/>
                  </a:lnTo>
                  <a:lnTo>
                    <a:pt x="3429000" y="1179576"/>
                  </a:lnTo>
                  <a:lnTo>
                    <a:pt x="3378200" y="1089660"/>
                  </a:lnTo>
                  <a:lnTo>
                    <a:pt x="3340100" y="1002792"/>
                  </a:lnTo>
                  <a:lnTo>
                    <a:pt x="3289300" y="918972"/>
                  </a:lnTo>
                  <a:lnTo>
                    <a:pt x="3238500" y="836676"/>
                  </a:lnTo>
                  <a:lnTo>
                    <a:pt x="3187700" y="758952"/>
                  </a:lnTo>
                  <a:lnTo>
                    <a:pt x="3136900" y="682752"/>
                  </a:lnTo>
                  <a:lnTo>
                    <a:pt x="3073400" y="611124"/>
                  </a:lnTo>
                  <a:lnTo>
                    <a:pt x="3009900" y="541020"/>
                  </a:lnTo>
                  <a:lnTo>
                    <a:pt x="2946400" y="475488"/>
                  </a:lnTo>
                  <a:lnTo>
                    <a:pt x="2882900" y="414528"/>
                  </a:lnTo>
                  <a:lnTo>
                    <a:pt x="2806700" y="356616"/>
                  </a:lnTo>
                  <a:lnTo>
                    <a:pt x="2730500" y="301752"/>
                  </a:lnTo>
                  <a:lnTo>
                    <a:pt x="2654300" y="251460"/>
                  </a:lnTo>
                  <a:lnTo>
                    <a:pt x="2578100" y="205740"/>
                  </a:lnTo>
                  <a:lnTo>
                    <a:pt x="2501900" y="164592"/>
                  </a:lnTo>
                  <a:lnTo>
                    <a:pt x="2413000" y="126492"/>
                  </a:lnTo>
                  <a:lnTo>
                    <a:pt x="2336800" y="94488"/>
                  </a:lnTo>
                  <a:lnTo>
                    <a:pt x="2247900" y="65532"/>
                  </a:lnTo>
                  <a:lnTo>
                    <a:pt x="2159000" y="42672"/>
                  </a:lnTo>
                  <a:lnTo>
                    <a:pt x="2070100" y="24384"/>
                  </a:lnTo>
                  <a:lnTo>
                    <a:pt x="1981200" y="10668"/>
                  </a:lnTo>
                  <a:lnTo>
                    <a:pt x="1892300" y="3048"/>
                  </a:lnTo>
                  <a:lnTo>
                    <a:pt x="1803400" y="0"/>
                  </a:lnTo>
                  <a:lnTo>
                    <a:pt x="1701800" y="3048"/>
                  </a:lnTo>
                  <a:lnTo>
                    <a:pt x="1612900" y="10668"/>
                  </a:lnTo>
                  <a:lnTo>
                    <a:pt x="1524000" y="24384"/>
                  </a:lnTo>
                  <a:lnTo>
                    <a:pt x="1435100" y="42672"/>
                  </a:lnTo>
                  <a:lnTo>
                    <a:pt x="1346200" y="65532"/>
                  </a:lnTo>
                  <a:lnTo>
                    <a:pt x="1257300" y="94488"/>
                  </a:lnTo>
                  <a:lnTo>
                    <a:pt x="1181100" y="126492"/>
                  </a:lnTo>
                  <a:lnTo>
                    <a:pt x="1092200" y="164592"/>
                  </a:lnTo>
                  <a:lnTo>
                    <a:pt x="1016000" y="205740"/>
                  </a:lnTo>
                  <a:lnTo>
                    <a:pt x="939800" y="251460"/>
                  </a:lnTo>
                  <a:lnTo>
                    <a:pt x="863600" y="301752"/>
                  </a:lnTo>
                  <a:lnTo>
                    <a:pt x="787400" y="356616"/>
                  </a:lnTo>
                  <a:lnTo>
                    <a:pt x="711200" y="414528"/>
                  </a:lnTo>
                  <a:lnTo>
                    <a:pt x="647700" y="475488"/>
                  </a:lnTo>
                  <a:lnTo>
                    <a:pt x="584200" y="541020"/>
                  </a:lnTo>
                  <a:lnTo>
                    <a:pt x="520700" y="611124"/>
                  </a:lnTo>
                  <a:lnTo>
                    <a:pt x="457200" y="682752"/>
                  </a:lnTo>
                  <a:lnTo>
                    <a:pt x="406400" y="758952"/>
                  </a:lnTo>
                  <a:lnTo>
                    <a:pt x="355600" y="836676"/>
                  </a:lnTo>
                  <a:lnTo>
                    <a:pt x="304800" y="918972"/>
                  </a:lnTo>
                  <a:lnTo>
                    <a:pt x="254000" y="1002792"/>
                  </a:lnTo>
                  <a:lnTo>
                    <a:pt x="215900" y="1089660"/>
                  </a:lnTo>
                  <a:lnTo>
                    <a:pt x="177800" y="1179576"/>
                  </a:lnTo>
                  <a:lnTo>
                    <a:pt x="101600" y="1367028"/>
                  </a:lnTo>
                  <a:lnTo>
                    <a:pt x="76200" y="1463040"/>
                  </a:lnTo>
                  <a:lnTo>
                    <a:pt x="25400" y="1662684"/>
                  </a:lnTo>
                  <a:lnTo>
                    <a:pt x="0" y="1869948"/>
                  </a:lnTo>
                  <a:lnTo>
                    <a:pt x="0" y="1975104"/>
                  </a:lnTo>
                  <a:lnTo>
                    <a:pt x="38100" y="1664208"/>
                  </a:lnTo>
                  <a:lnTo>
                    <a:pt x="139700" y="1275588"/>
                  </a:lnTo>
                  <a:lnTo>
                    <a:pt x="215900" y="1094232"/>
                  </a:lnTo>
                  <a:lnTo>
                    <a:pt x="266700" y="1007364"/>
                  </a:lnTo>
                  <a:lnTo>
                    <a:pt x="304800" y="923544"/>
                  </a:lnTo>
                  <a:lnTo>
                    <a:pt x="355600" y="842772"/>
                  </a:lnTo>
                  <a:lnTo>
                    <a:pt x="406400" y="763524"/>
                  </a:lnTo>
                  <a:lnTo>
                    <a:pt x="469900" y="688848"/>
                  </a:lnTo>
                  <a:lnTo>
                    <a:pt x="533400" y="617220"/>
                  </a:lnTo>
                  <a:lnTo>
                    <a:pt x="596900" y="548640"/>
                  </a:lnTo>
                  <a:lnTo>
                    <a:pt x="660400" y="483108"/>
                  </a:lnTo>
                  <a:lnTo>
                    <a:pt x="723900" y="422148"/>
                  </a:lnTo>
                  <a:lnTo>
                    <a:pt x="800100" y="364236"/>
                  </a:lnTo>
                  <a:lnTo>
                    <a:pt x="863600" y="309372"/>
                  </a:lnTo>
                  <a:lnTo>
                    <a:pt x="939800" y="260604"/>
                  </a:lnTo>
                  <a:lnTo>
                    <a:pt x="1016000" y="214884"/>
                  </a:lnTo>
                  <a:lnTo>
                    <a:pt x="1181100" y="135636"/>
                  </a:lnTo>
                  <a:lnTo>
                    <a:pt x="1270000" y="103632"/>
                  </a:lnTo>
                  <a:lnTo>
                    <a:pt x="1346200" y="74676"/>
                  </a:lnTo>
                  <a:lnTo>
                    <a:pt x="1435100" y="51816"/>
                  </a:lnTo>
                  <a:lnTo>
                    <a:pt x="1524000" y="33528"/>
                  </a:lnTo>
                  <a:lnTo>
                    <a:pt x="1612900" y="21336"/>
                  </a:lnTo>
                  <a:lnTo>
                    <a:pt x="1701800" y="12192"/>
                  </a:lnTo>
                  <a:lnTo>
                    <a:pt x="1803400" y="10668"/>
                  </a:lnTo>
                  <a:lnTo>
                    <a:pt x="1892300" y="12192"/>
                  </a:lnTo>
                  <a:lnTo>
                    <a:pt x="1981200" y="21336"/>
                  </a:lnTo>
                  <a:lnTo>
                    <a:pt x="2070100" y="33528"/>
                  </a:lnTo>
                  <a:lnTo>
                    <a:pt x="2159000" y="51816"/>
                  </a:lnTo>
                  <a:lnTo>
                    <a:pt x="2247900" y="74676"/>
                  </a:lnTo>
                  <a:lnTo>
                    <a:pt x="2336800" y="103632"/>
                  </a:lnTo>
                  <a:lnTo>
                    <a:pt x="2413000" y="135636"/>
                  </a:lnTo>
                  <a:lnTo>
                    <a:pt x="2501900" y="172212"/>
                  </a:lnTo>
                  <a:lnTo>
                    <a:pt x="2578100" y="214884"/>
                  </a:lnTo>
                  <a:lnTo>
                    <a:pt x="2654300" y="260604"/>
                  </a:lnTo>
                  <a:lnTo>
                    <a:pt x="2730500" y="309372"/>
                  </a:lnTo>
                  <a:lnTo>
                    <a:pt x="2806700" y="364236"/>
                  </a:lnTo>
                  <a:lnTo>
                    <a:pt x="2870200" y="422148"/>
                  </a:lnTo>
                  <a:lnTo>
                    <a:pt x="2933700" y="483108"/>
                  </a:lnTo>
                  <a:lnTo>
                    <a:pt x="3009900" y="548640"/>
                  </a:lnTo>
                  <a:lnTo>
                    <a:pt x="3073400" y="617220"/>
                  </a:lnTo>
                  <a:lnTo>
                    <a:pt x="3124200" y="688848"/>
                  </a:lnTo>
                  <a:lnTo>
                    <a:pt x="3187700" y="763524"/>
                  </a:lnTo>
                  <a:lnTo>
                    <a:pt x="3238500" y="842772"/>
                  </a:lnTo>
                  <a:lnTo>
                    <a:pt x="3289300" y="923544"/>
                  </a:lnTo>
                  <a:lnTo>
                    <a:pt x="3327400" y="1007364"/>
                  </a:lnTo>
                  <a:lnTo>
                    <a:pt x="3378200" y="1094232"/>
                  </a:lnTo>
                  <a:lnTo>
                    <a:pt x="3454400" y="1275588"/>
                  </a:lnTo>
                  <a:lnTo>
                    <a:pt x="3479800" y="1370076"/>
                  </a:lnTo>
                  <a:lnTo>
                    <a:pt x="3517900" y="1466088"/>
                  </a:lnTo>
                  <a:lnTo>
                    <a:pt x="3530600" y="1565148"/>
                  </a:lnTo>
                  <a:lnTo>
                    <a:pt x="3556000" y="1664208"/>
                  </a:lnTo>
                  <a:lnTo>
                    <a:pt x="3594100" y="1976628"/>
                  </a:lnTo>
                  <a:lnTo>
                    <a:pt x="3594100" y="2189988"/>
                  </a:lnTo>
                  <a:lnTo>
                    <a:pt x="3606800" y="2081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65294" y="269087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9464" y="3759708"/>
            <a:ext cx="1146175" cy="969644"/>
          </a:xfrm>
          <a:custGeom>
            <a:avLst/>
            <a:gdLst/>
            <a:ahLst/>
            <a:cxnLst/>
            <a:rect l="l" t="t" r="r" b="b"/>
            <a:pathLst>
              <a:path w="1146175" h="969645">
                <a:moveTo>
                  <a:pt x="1146048" y="969264"/>
                </a:moveTo>
                <a:lnTo>
                  <a:pt x="1146048" y="0"/>
                </a:lnTo>
                <a:lnTo>
                  <a:pt x="0" y="0"/>
                </a:lnTo>
                <a:lnTo>
                  <a:pt x="0" y="969264"/>
                </a:lnTo>
                <a:lnTo>
                  <a:pt x="4572" y="969264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1136904" y="10668"/>
                </a:lnTo>
                <a:lnTo>
                  <a:pt x="1136904" y="6096"/>
                </a:lnTo>
                <a:lnTo>
                  <a:pt x="1141476" y="10668"/>
                </a:lnTo>
                <a:lnTo>
                  <a:pt x="1141476" y="969264"/>
                </a:lnTo>
                <a:lnTo>
                  <a:pt x="1146048" y="969264"/>
                </a:lnTo>
                <a:close/>
              </a:path>
              <a:path w="1146175" h="969645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1146175" h="969645">
                <a:moveTo>
                  <a:pt x="9144" y="96012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960120"/>
                </a:lnTo>
                <a:lnTo>
                  <a:pt x="9144" y="960120"/>
                </a:lnTo>
                <a:close/>
              </a:path>
              <a:path w="1146175" h="969645">
                <a:moveTo>
                  <a:pt x="1141476" y="960120"/>
                </a:moveTo>
                <a:lnTo>
                  <a:pt x="4572" y="960120"/>
                </a:lnTo>
                <a:lnTo>
                  <a:pt x="9144" y="964692"/>
                </a:lnTo>
                <a:lnTo>
                  <a:pt x="9144" y="969264"/>
                </a:lnTo>
                <a:lnTo>
                  <a:pt x="1136904" y="969264"/>
                </a:lnTo>
                <a:lnTo>
                  <a:pt x="1136904" y="964692"/>
                </a:lnTo>
                <a:lnTo>
                  <a:pt x="1141476" y="960120"/>
                </a:lnTo>
                <a:close/>
              </a:path>
              <a:path w="1146175" h="969645">
                <a:moveTo>
                  <a:pt x="9144" y="969264"/>
                </a:moveTo>
                <a:lnTo>
                  <a:pt x="9144" y="964692"/>
                </a:lnTo>
                <a:lnTo>
                  <a:pt x="4572" y="960120"/>
                </a:lnTo>
                <a:lnTo>
                  <a:pt x="4572" y="969264"/>
                </a:lnTo>
                <a:lnTo>
                  <a:pt x="9144" y="969264"/>
                </a:lnTo>
                <a:close/>
              </a:path>
              <a:path w="1146175" h="969645">
                <a:moveTo>
                  <a:pt x="1141476" y="10668"/>
                </a:moveTo>
                <a:lnTo>
                  <a:pt x="1136904" y="6096"/>
                </a:lnTo>
                <a:lnTo>
                  <a:pt x="1136904" y="10668"/>
                </a:lnTo>
                <a:lnTo>
                  <a:pt x="1141476" y="10668"/>
                </a:lnTo>
                <a:close/>
              </a:path>
              <a:path w="1146175" h="969645">
                <a:moveTo>
                  <a:pt x="1141476" y="960120"/>
                </a:moveTo>
                <a:lnTo>
                  <a:pt x="1141476" y="10668"/>
                </a:lnTo>
                <a:lnTo>
                  <a:pt x="1136904" y="10668"/>
                </a:lnTo>
                <a:lnTo>
                  <a:pt x="1136904" y="960120"/>
                </a:lnTo>
                <a:lnTo>
                  <a:pt x="1141476" y="960120"/>
                </a:lnTo>
                <a:close/>
              </a:path>
              <a:path w="1146175" h="969645">
                <a:moveTo>
                  <a:pt x="1141476" y="969264"/>
                </a:moveTo>
                <a:lnTo>
                  <a:pt x="1141476" y="960120"/>
                </a:lnTo>
                <a:lnTo>
                  <a:pt x="1136904" y="964692"/>
                </a:lnTo>
                <a:lnTo>
                  <a:pt x="1136904" y="969264"/>
                </a:lnTo>
                <a:lnTo>
                  <a:pt x="1141476" y="96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80306" y="408990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69308" y="3200400"/>
            <a:ext cx="1146175" cy="410209"/>
          </a:xfrm>
          <a:custGeom>
            <a:avLst/>
            <a:gdLst/>
            <a:ahLst/>
            <a:cxnLst/>
            <a:rect l="l" t="t" r="r" b="b"/>
            <a:pathLst>
              <a:path w="1146175" h="410210">
                <a:moveTo>
                  <a:pt x="1146048" y="409956"/>
                </a:moveTo>
                <a:lnTo>
                  <a:pt x="1146048" y="0"/>
                </a:lnTo>
                <a:lnTo>
                  <a:pt x="0" y="0"/>
                </a:lnTo>
                <a:lnTo>
                  <a:pt x="0" y="409956"/>
                </a:lnTo>
                <a:lnTo>
                  <a:pt x="4572" y="409956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1135380" y="10668"/>
                </a:lnTo>
                <a:lnTo>
                  <a:pt x="1135380" y="6096"/>
                </a:lnTo>
                <a:lnTo>
                  <a:pt x="1139952" y="10668"/>
                </a:lnTo>
                <a:lnTo>
                  <a:pt x="1139952" y="409956"/>
                </a:lnTo>
                <a:lnTo>
                  <a:pt x="1146048" y="409956"/>
                </a:lnTo>
                <a:close/>
              </a:path>
              <a:path w="1146175" h="41021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1146175" h="410210">
                <a:moveTo>
                  <a:pt x="9144" y="400812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00812"/>
                </a:lnTo>
                <a:lnTo>
                  <a:pt x="9144" y="400812"/>
                </a:lnTo>
                <a:close/>
              </a:path>
              <a:path w="1146175" h="410210">
                <a:moveTo>
                  <a:pt x="1139952" y="400812"/>
                </a:moveTo>
                <a:lnTo>
                  <a:pt x="4572" y="400812"/>
                </a:lnTo>
                <a:lnTo>
                  <a:pt x="9144" y="405384"/>
                </a:lnTo>
                <a:lnTo>
                  <a:pt x="9144" y="409956"/>
                </a:lnTo>
                <a:lnTo>
                  <a:pt x="1135380" y="409956"/>
                </a:lnTo>
                <a:lnTo>
                  <a:pt x="1135380" y="405384"/>
                </a:lnTo>
                <a:lnTo>
                  <a:pt x="1139952" y="400812"/>
                </a:lnTo>
                <a:close/>
              </a:path>
              <a:path w="1146175" h="410210">
                <a:moveTo>
                  <a:pt x="9144" y="409956"/>
                </a:moveTo>
                <a:lnTo>
                  <a:pt x="9144" y="405384"/>
                </a:lnTo>
                <a:lnTo>
                  <a:pt x="4572" y="400812"/>
                </a:lnTo>
                <a:lnTo>
                  <a:pt x="4572" y="409956"/>
                </a:lnTo>
                <a:lnTo>
                  <a:pt x="9144" y="409956"/>
                </a:lnTo>
                <a:close/>
              </a:path>
              <a:path w="1146175" h="410210">
                <a:moveTo>
                  <a:pt x="1139952" y="10668"/>
                </a:moveTo>
                <a:lnTo>
                  <a:pt x="1135380" y="6096"/>
                </a:lnTo>
                <a:lnTo>
                  <a:pt x="1135380" y="10668"/>
                </a:lnTo>
                <a:lnTo>
                  <a:pt x="1139952" y="10668"/>
                </a:lnTo>
                <a:close/>
              </a:path>
              <a:path w="1146175" h="410210">
                <a:moveTo>
                  <a:pt x="1139952" y="400812"/>
                </a:moveTo>
                <a:lnTo>
                  <a:pt x="1139952" y="10668"/>
                </a:lnTo>
                <a:lnTo>
                  <a:pt x="1135380" y="10668"/>
                </a:lnTo>
                <a:lnTo>
                  <a:pt x="1135380" y="400812"/>
                </a:lnTo>
                <a:lnTo>
                  <a:pt x="1139952" y="400812"/>
                </a:lnTo>
                <a:close/>
              </a:path>
              <a:path w="1146175" h="410210">
                <a:moveTo>
                  <a:pt x="1139952" y="409956"/>
                </a:moveTo>
                <a:lnTo>
                  <a:pt x="1139952" y="400812"/>
                </a:lnTo>
                <a:lnTo>
                  <a:pt x="1135380" y="405384"/>
                </a:lnTo>
                <a:lnTo>
                  <a:pt x="1135380" y="409956"/>
                </a:lnTo>
                <a:lnTo>
                  <a:pt x="1139952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0149" y="32501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3296" y="4239767"/>
            <a:ext cx="1146175" cy="568960"/>
          </a:xfrm>
          <a:custGeom>
            <a:avLst/>
            <a:gdLst/>
            <a:ahLst/>
            <a:cxnLst/>
            <a:rect l="l" t="t" r="r" b="b"/>
            <a:pathLst>
              <a:path w="1146175" h="568960">
                <a:moveTo>
                  <a:pt x="1146048" y="568452"/>
                </a:moveTo>
                <a:lnTo>
                  <a:pt x="1146048" y="0"/>
                </a:lnTo>
                <a:lnTo>
                  <a:pt x="0" y="0"/>
                </a:lnTo>
                <a:lnTo>
                  <a:pt x="0" y="568452"/>
                </a:lnTo>
                <a:lnTo>
                  <a:pt x="6096" y="568452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136904" y="9144"/>
                </a:lnTo>
                <a:lnTo>
                  <a:pt x="1136904" y="4572"/>
                </a:lnTo>
                <a:lnTo>
                  <a:pt x="1141476" y="9144"/>
                </a:lnTo>
                <a:lnTo>
                  <a:pt x="1141476" y="568452"/>
                </a:lnTo>
                <a:lnTo>
                  <a:pt x="1146048" y="568452"/>
                </a:lnTo>
                <a:close/>
              </a:path>
              <a:path w="1146175" h="568960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1146175" h="568960">
                <a:moveTo>
                  <a:pt x="10668" y="559308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559308"/>
                </a:lnTo>
                <a:lnTo>
                  <a:pt x="10668" y="559308"/>
                </a:lnTo>
                <a:close/>
              </a:path>
              <a:path w="1146175" h="568960">
                <a:moveTo>
                  <a:pt x="1141476" y="559308"/>
                </a:moveTo>
                <a:lnTo>
                  <a:pt x="6096" y="559308"/>
                </a:lnTo>
                <a:lnTo>
                  <a:pt x="10668" y="563880"/>
                </a:lnTo>
                <a:lnTo>
                  <a:pt x="10668" y="568452"/>
                </a:lnTo>
                <a:lnTo>
                  <a:pt x="1136904" y="568452"/>
                </a:lnTo>
                <a:lnTo>
                  <a:pt x="1136904" y="563880"/>
                </a:lnTo>
                <a:lnTo>
                  <a:pt x="1141476" y="559308"/>
                </a:lnTo>
                <a:close/>
              </a:path>
              <a:path w="1146175" h="568960">
                <a:moveTo>
                  <a:pt x="10668" y="568452"/>
                </a:moveTo>
                <a:lnTo>
                  <a:pt x="10668" y="563880"/>
                </a:lnTo>
                <a:lnTo>
                  <a:pt x="6096" y="559308"/>
                </a:lnTo>
                <a:lnTo>
                  <a:pt x="6096" y="568452"/>
                </a:lnTo>
                <a:lnTo>
                  <a:pt x="10668" y="568452"/>
                </a:lnTo>
                <a:close/>
              </a:path>
              <a:path w="1146175" h="568960">
                <a:moveTo>
                  <a:pt x="1141476" y="9144"/>
                </a:moveTo>
                <a:lnTo>
                  <a:pt x="1136904" y="4572"/>
                </a:lnTo>
                <a:lnTo>
                  <a:pt x="1136904" y="9144"/>
                </a:lnTo>
                <a:lnTo>
                  <a:pt x="1141476" y="9144"/>
                </a:lnTo>
                <a:close/>
              </a:path>
              <a:path w="1146175" h="568960">
                <a:moveTo>
                  <a:pt x="1141476" y="559308"/>
                </a:moveTo>
                <a:lnTo>
                  <a:pt x="1141476" y="9144"/>
                </a:lnTo>
                <a:lnTo>
                  <a:pt x="1136904" y="9144"/>
                </a:lnTo>
                <a:lnTo>
                  <a:pt x="1136904" y="559308"/>
                </a:lnTo>
                <a:lnTo>
                  <a:pt x="1141476" y="559308"/>
                </a:lnTo>
                <a:close/>
              </a:path>
              <a:path w="1146175" h="568960">
                <a:moveTo>
                  <a:pt x="1141476" y="568452"/>
                </a:moveTo>
                <a:lnTo>
                  <a:pt x="1141476" y="559308"/>
                </a:lnTo>
                <a:lnTo>
                  <a:pt x="1136904" y="563880"/>
                </a:lnTo>
                <a:lnTo>
                  <a:pt x="1136904" y="568452"/>
                </a:lnTo>
                <a:lnTo>
                  <a:pt x="1141476" y="568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85661" y="43687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99020" y="1842516"/>
            <a:ext cx="1431290" cy="2246630"/>
            <a:chOff x="7399020" y="1842516"/>
            <a:chExt cx="1431290" cy="2246630"/>
          </a:xfrm>
        </p:grpSpPr>
        <p:sp>
          <p:nvSpPr>
            <p:cNvPr id="14" name="object 14"/>
            <p:cNvSpPr/>
            <p:nvPr/>
          </p:nvSpPr>
          <p:spPr>
            <a:xfrm>
              <a:off x="7399020" y="1842516"/>
              <a:ext cx="1431290" cy="1127760"/>
            </a:xfrm>
            <a:custGeom>
              <a:avLst/>
              <a:gdLst/>
              <a:ahLst/>
              <a:cxnLst/>
              <a:rect l="l" t="t" r="r" b="b"/>
              <a:pathLst>
                <a:path w="1431290" h="1127760">
                  <a:moveTo>
                    <a:pt x="1431036" y="0"/>
                  </a:moveTo>
                  <a:lnTo>
                    <a:pt x="1420368" y="0"/>
                  </a:lnTo>
                  <a:lnTo>
                    <a:pt x="1420368" y="9144"/>
                  </a:lnTo>
                  <a:lnTo>
                    <a:pt x="1420368" y="559308"/>
                  </a:lnTo>
                  <a:lnTo>
                    <a:pt x="1420368" y="568452"/>
                  </a:lnTo>
                  <a:lnTo>
                    <a:pt x="1420368" y="1118616"/>
                  </a:lnTo>
                  <a:lnTo>
                    <a:pt x="9144" y="1118616"/>
                  </a:lnTo>
                  <a:lnTo>
                    <a:pt x="9144" y="568452"/>
                  </a:lnTo>
                  <a:lnTo>
                    <a:pt x="1420368" y="568452"/>
                  </a:lnTo>
                  <a:lnTo>
                    <a:pt x="1420368" y="559308"/>
                  </a:lnTo>
                  <a:lnTo>
                    <a:pt x="9144" y="559308"/>
                  </a:lnTo>
                  <a:lnTo>
                    <a:pt x="9144" y="9144"/>
                  </a:lnTo>
                  <a:lnTo>
                    <a:pt x="1420368" y="9144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1127760"/>
                  </a:lnTo>
                  <a:lnTo>
                    <a:pt x="4572" y="1127760"/>
                  </a:lnTo>
                  <a:lnTo>
                    <a:pt x="9144" y="1127760"/>
                  </a:lnTo>
                  <a:lnTo>
                    <a:pt x="1420368" y="1127760"/>
                  </a:lnTo>
                  <a:lnTo>
                    <a:pt x="1424940" y="1127760"/>
                  </a:lnTo>
                  <a:lnTo>
                    <a:pt x="1431036" y="1127760"/>
                  </a:lnTo>
                  <a:lnTo>
                    <a:pt x="14310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3592" y="2965703"/>
              <a:ext cx="1420495" cy="1118870"/>
            </a:xfrm>
            <a:custGeom>
              <a:avLst/>
              <a:gdLst/>
              <a:ahLst/>
              <a:cxnLst/>
              <a:rect l="l" t="t" r="r" b="b"/>
              <a:pathLst>
                <a:path w="1420495" h="1118870">
                  <a:moveTo>
                    <a:pt x="1420367" y="1118615"/>
                  </a:moveTo>
                  <a:lnTo>
                    <a:pt x="1420367" y="0"/>
                  </a:lnTo>
                  <a:lnTo>
                    <a:pt x="0" y="0"/>
                  </a:lnTo>
                  <a:lnTo>
                    <a:pt x="0" y="1118615"/>
                  </a:lnTo>
                  <a:lnTo>
                    <a:pt x="1420367" y="111861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99020" y="2961132"/>
              <a:ext cx="1431290" cy="1127760"/>
            </a:xfrm>
            <a:custGeom>
              <a:avLst/>
              <a:gdLst/>
              <a:ahLst/>
              <a:cxnLst/>
              <a:rect l="l" t="t" r="r" b="b"/>
              <a:pathLst>
                <a:path w="1431290" h="1127760">
                  <a:moveTo>
                    <a:pt x="1431036" y="0"/>
                  </a:moveTo>
                  <a:lnTo>
                    <a:pt x="1420368" y="0"/>
                  </a:lnTo>
                  <a:lnTo>
                    <a:pt x="1420368" y="9144"/>
                  </a:lnTo>
                  <a:lnTo>
                    <a:pt x="1420368" y="559308"/>
                  </a:lnTo>
                  <a:lnTo>
                    <a:pt x="1420368" y="568452"/>
                  </a:lnTo>
                  <a:lnTo>
                    <a:pt x="1420368" y="1118616"/>
                  </a:lnTo>
                  <a:lnTo>
                    <a:pt x="9144" y="1118616"/>
                  </a:lnTo>
                  <a:lnTo>
                    <a:pt x="9144" y="568452"/>
                  </a:lnTo>
                  <a:lnTo>
                    <a:pt x="1420368" y="568452"/>
                  </a:lnTo>
                  <a:lnTo>
                    <a:pt x="1420368" y="559308"/>
                  </a:lnTo>
                  <a:lnTo>
                    <a:pt x="9144" y="559308"/>
                  </a:lnTo>
                  <a:lnTo>
                    <a:pt x="9144" y="9144"/>
                  </a:lnTo>
                  <a:lnTo>
                    <a:pt x="1420368" y="9144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1127760"/>
                  </a:lnTo>
                  <a:lnTo>
                    <a:pt x="4572" y="1127760"/>
                  </a:lnTo>
                  <a:lnTo>
                    <a:pt x="9144" y="1127760"/>
                  </a:lnTo>
                  <a:lnTo>
                    <a:pt x="1420368" y="1127760"/>
                  </a:lnTo>
                  <a:lnTo>
                    <a:pt x="1424940" y="1127760"/>
                  </a:lnTo>
                  <a:lnTo>
                    <a:pt x="1431036" y="1127760"/>
                  </a:lnTo>
                  <a:lnTo>
                    <a:pt x="14310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30968" y="20126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34016" y="25232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99020" y="4079748"/>
            <a:ext cx="1431290" cy="1927860"/>
            <a:chOff x="7399020" y="4079748"/>
            <a:chExt cx="1431290" cy="1927860"/>
          </a:xfrm>
        </p:grpSpPr>
        <p:sp>
          <p:nvSpPr>
            <p:cNvPr id="20" name="object 20"/>
            <p:cNvSpPr/>
            <p:nvPr/>
          </p:nvSpPr>
          <p:spPr>
            <a:xfrm>
              <a:off x="7399020" y="4079748"/>
              <a:ext cx="1431290" cy="1529080"/>
            </a:xfrm>
            <a:custGeom>
              <a:avLst/>
              <a:gdLst/>
              <a:ahLst/>
              <a:cxnLst/>
              <a:rect l="l" t="t" r="r" b="b"/>
              <a:pathLst>
                <a:path w="1431290" h="1529079">
                  <a:moveTo>
                    <a:pt x="1431036" y="1528572"/>
                  </a:moveTo>
                  <a:lnTo>
                    <a:pt x="1431036" y="0"/>
                  </a:lnTo>
                  <a:lnTo>
                    <a:pt x="0" y="0"/>
                  </a:lnTo>
                  <a:lnTo>
                    <a:pt x="0" y="1528572"/>
                  </a:lnTo>
                  <a:lnTo>
                    <a:pt x="4572" y="1528572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1420368" y="9144"/>
                  </a:lnTo>
                  <a:lnTo>
                    <a:pt x="1420368" y="4572"/>
                  </a:lnTo>
                  <a:lnTo>
                    <a:pt x="1424940" y="9144"/>
                  </a:lnTo>
                  <a:lnTo>
                    <a:pt x="1424940" y="1528572"/>
                  </a:lnTo>
                  <a:lnTo>
                    <a:pt x="1431036" y="1528572"/>
                  </a:lnTo>
                  <a:close/>
                </a:path>
                <a:path w="1431290" h="1529079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431290" h="1529079">
                  <a:moveTo>
                    <a:pt x="9144" y="1517904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1517904"/>
                  </a:lnTo>
                  <a:lnTo>
                    <a:pt x="9144" y="1517904"/>
                  </a:lnTo>
                  <a:close/>
                </a:path>
                <a:path w="1431290" h="1529079">
                  <a:moveTo>
                    <a:pt x="1424940" y="1517904"/>
                  </a:moveTo>
                  <a:lnTo>
                    <a:pt x="4572" y="1517904"/>
                  </a:lnTo>
                  <a:lnTo>
                    <a:pt x="9144" y="1522476"/>
                  </a:lnTo>
                  <a:lnTo>
                    <a:pt x="9144" y="1528572"/>
                  </a:lnTo>
                  <a:lnTo>
                    <a:pt x="1420368" y="1528572"/>
                  </a:lnTo>
                  <a:lnTo>
                    <a:pt x="1420368" y="1522476"/>
                  </a:lnTo>
                  <a:lnTo>
                    <a:pt x="1424940" y="1517904"/>
                  </a:lnTo>
                  <a:close/>
                </a:path>
                <a:path w="1431290" h="1529079">
                  <a:moveTo>
                    <a:pt x="9144" y="1528572"/>
                  </a:moveTo>
                  <a:lnTo>
                    <a:pt x="9144" y="1522476"/>
                  </a:lnTo>
                  <a:lnTo>
                    <a:pt x="4572" y="1517904"/>
                  </a:lnTo>
                  <a:lnTo>
                    <a:pt x="4572" y="1528572"/>
                  </a:lnTo>
                  <a:lnTo>
                    <a:pt x="9144" y="1528572"/>
                  </a:lnTo>
                  <a:close/>
                </a:path>
                <a:path w="1431290" h="1529079">
                  <a:moveTo>
                    <a:pt x="1424940" y="9144"/>
                  </a:moveTo>
                  <a:lnTo>
                    <a:pt x="1420368" y="4572"/>
                  </a:lnTo>
                  <a:lnTo>
                    <a:pt x="1420368" y="9144"/>
                  </a:lnTo>
                  <a:lnTo>
                    <a:pt x="1424940" y="9144"/>
                  </a:lnTo>
                  <a:close/>
                </a:path>
                <a:path w="1431290" h="1529079">
                  <a:moveTo>
                    <a:pt x="1424940" y="1517904"/>
                  </a:moveTo>
                  <a:lnTo>
                    <a:pt x="1424940" y="9144"/>
                  </a:lnTo>
                  <a:lnTo>
                    <a:pt x="1420368" y="9144"/>
                  </a:lnTo>
                  <a:lnTo>
                    <a:pt x="1420368" y="1517904"/>
                  </a:lnTo>
                  <a:lnTo>
                    <a:pt x="1424940" y="1517904"/>
                  </a:lnTo>
                  <a:close/>
                </a:path>
                <a:path w="1431290" h="1529079">
                  <a:moveTo>
                    <a:pt x="1424940" y="1528572"/>
                  </a:moveTo>
                  <a:lnTo>
                    <a:pt x="1424940" y="1517904"/>
                  </a:lnTo>
                  <a:lnTo>
                    <a:pt x="1420368" y="1522476"/>
                  </a:lnTo>
                  <a:lnTo>
                    <a:pt x="1420368" y="1528572"/>
                  </a:lnTo>
                  <a:lnTo>
                    <a:pt x="1424940" y="1528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03592" y="5602224"/>
              <a:ext cx="1420495" cy="401320"/>
            </a:xfrm>
            <a:custGeom>
              <a:avLst/>
              <a:gdLst/>
              <a:ahLst/>
              <a:cxnLst/>
              <a:rect l="l" t="t" r="r" b="b"/>
              <a:pathLst>
                <a:path w="1420495" h="401320">
                  <a:moveTo>
                    <a:pt x="1420367" y="400811"/>
                  </a:moveTo>
                  <a:lnTo>
                    <a:pt x="1420367" y="0"/>
                  </a:lnTo>
                  <a:lnTo>
                    <a:pt x="0" y="0"/>
                  </a:lnTo>
                  <a:lnTo>
                    <a:pt x="0" y="400811"/>
                  </a:lnTo>
                  <a:lnTo>
                    <a:pt x="1420367" y="40081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99020" y="4479036"/>
              <a:ext cx="1431290" cy="1529080"/>
            </a:xfrm>
            <a:custGeom>
              <a:avLst/>
              <a:gdLst/>
              <a:ahLst/>
              <a:cxnLst/>
              <a:rect l="l" t="t" r="r" b="b"/>
              <a:pathLst>
                <a:path w="1431290" h="1529079">
                  <a:moveTo>
                    <a:pt x="1424940" y="0"/>
                  </a:moveTo>
                  <a:lnTo>
                    <a:pt x="4572" y="0"/>
                  </a:lnTo>
                  <a:lnTo>
                    <a:pt x="4572" y="10668"/>
                  </a:lnTo>
                  <a:lnTo>
                    <a:pt x="1424940" y="10668"/>
                  </a:lnTo>
                  <a:lnTo>
                    <a:pt x="1424940" y="0"/>
                  </a:lnTo>
                  <a:close/>
                </a:path>
                <a:path w="1431290" h="1529079">
                  <a:moveTo>
                    <a:pt x="1431036" y="1118616"/>
                  </a:moveTo>
                  <a:lnTo>
                    <a:pt x="1420368" y="1118616"/>
                  </a:lnTo>
                  <a:lnTo>
                    <a:pt x="1420368" y="1129284"/>
                  </a:lnTo>
                  <a:lnTo>
                    <a:pt x="1420368" y="1517904"/>
                  </a:lnTo>
                  <a:lnTo>
                    <a:pt x="9144" y="1517904"/>
                  </a:lnTo>
                  <a:lnTo>
                    <a:pt x="9144" y="1129284"/>
                  </a:lnTo>
                  <a:lnTo>
                    <a:pt x="1420368" y="1129284"/>
                  </a:lnTo>
                  <a:lnTo>
                    <a:pt x="1420368" y="1118616"/>
                  </a:lnTo>
                  <a:lnTo>
                    <a:pt x="0" y="1118616"/>
                  </a:lnTo>
                  <a:lnTo>
                    <a:pt x="0" y="1528572"/>
                  </a:lnTo>
                  <a:lnTo>
                    <a:pt x="4572" y="1528572"/>
                  </a:lnTo>
                  <a:lnTo>
                    <a:pt x="9144" y="1528572"/>
                  </a:lnTo>
                  <a:lnTo>
                    <a:pt x="1420368" y="1528572"/>
                  </a:lnTo>
                  <a:lnTo>
                    <a:pt x="1424940" y="1528572"/>
                  </a:lnTo>
                  <a:lnTo>
                    <a:pt x="1431036" y="1528572"/>
                  </a:lnTo>
                  <a:lnTo>
                    <a:pt x="1431036" y="1118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34016" y="41706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34016" y="493572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21810" y="6167117"/>
            <a:ext cx="114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71445" y="6167117"/>
            <a:ext cx="241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physical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738" y="590803"/>
            <a:ext cx="3816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Table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176372"/>
            <a:ext cx="6958330" cy="35598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Logical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versus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Physical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Address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Space.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Swapping.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Contiguous</a:t>
            </a:r>
            <a:r>
              <a:rPr sz="3200" spc="-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Allocation.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Paging.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Segmentation.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Segmentation</a:t>
            </a:r>
            <a:r>
              <a:rPr sz="3200" spc="-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with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Paging.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266" y="590803"/>
            <a:ext cx="6035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Segmentation</a:t>
            </a:r>
            <a:r>
              <a:rPr spc="-95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1539341"/>
            <a:ext cx="7212965" cy="37426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Logical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address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consists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two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tuple:</a:t>
            </a:r>
            <a:endParaRPr sz="3200">
              <a:latin typeface="Times New Roman"/>
              <a:cs typeface="Times New Roman"/>
            </a:endParaRPr>
          </a:p>
          <a:p>
            <a:pPr marL="184277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&lt;segment-number,</a:t>
            </a:r>
            <a:r>
              <a:rPr sz="3200" spc="-7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offset&gt;,</a:t>
            </a:r>
            <a:endParaRPr sz="3200">
              <a:latin typeface="Times New Roman"/>
              <a:cs typeface="Times New Roman"/>
            </a:endParaRPr>
          </a:p>
          <a:p>
            <a:pPr marL="469265" marR="168275" indent="-457200">
              <a:lnSpc>
                <a:spcPts val="3840"/>
              </a:lnSpc>
              <a:spcBef>
                <a:spcPts val="935"/>
              </a:spcBef>
              <a:buClr>
                <a:srgbClr val="000000"/>
              </a:buClr>
              <a:buSzPct val="9552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350" i="1" spc="-20" dirty="0">
                <a:solidFill>
                  <a:srgbClr val="622422"/>
                </a:solidFill>
                <a:latin typeface="Times New Roman"/>
                <a:cs typeface="Times New Roman"/>
              </a:rPr>
              <a:t>Segment </a:t>
            </a:r>
            <a:r>
              <a:rPr sz="3350" i="1" spc="-100" dirty="0">
                <a:solidFill>
                  <a:srgbClr val="622422"/>
                </a:solidFill>
                <a:latin typeface="Times New Roman"/>
                <a:cs typeface="Times New Roman"/>
              </a:rPr>
              <a:t>table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– maps two-dimensional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physical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addresses;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each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table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entry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has:</a:t>
            </a:r>
            <a:endParaRPr sz="320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base – contains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starting physical address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where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segments reside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45"/>
              </a:spcBef>
              <a:buClr>
                <a:srgbClr val="000000"/>
              </a:buClr>
              <a:buSzPct val="94915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950" i="1" spc="-30" dirty="0">
                <a:solidFill>
                  <a:srgbClr val="585858"/>
                </a:solidFill>
                <a:latin typeface="Times New Roman"/>
                <a:cs typeface="Times New Roman"/>
              </a:rPr>
              <a:t>limit</a:t>
            </a:r>
            <a:r>
              <a:rPr sz="2950" i="1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– specifies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length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segment.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8415" y="560323"/>
            <a:ext cx="73348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Segmentation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7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90775" y="1535230"/>
            <a:ext cx="4164965" cy="489140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9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Relocation.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dynamic</a:t>
            </a:r>
            <a:endParaRPr sz="2800">
              <a:latin typeface="Times New Roman"/>
              <a:cs typeface="Times New Roman"/>
            </a:endParaRPr>
          </a:p>
          <a:p>
            <a:pPr marL="926465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segment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Sharing.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shared</a:t>
            </a:r>
            <a:r>
              <a:rPr sz="2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segments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segment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Allocation.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first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fit/best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fit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external</a:t>
            </a:r>
            <a:r>
              <a:rPr sz="28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fragmentation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922" y="590803"/>
            <a:ext cx="5443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Segmentation</a:t>
            </a:r>
            <a:r>
              <a:rPr spc="-105" dirty="0"/>
              <a:t> </a:t>
            </a:r>
            <a:r>
              <a:rPr dirty="0"/>
              <a:t>Hardware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3720" y="1822704"/>
            <a:ext cx="6913880" cy="4829810"/>
            <a:chOff x="1823720" y="1822704"/>
            <a:chExt cx="6913880" cy="482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568" y="1872996"/>
              <a:ext cx="6804659" cy="47274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23720" y="1822704"/>
              <a:ext cx="6913880" cy="4829810"/>
            </a:xfrm>
            <a:custGeom>
              <a:avLst/>
              <a:gdLst/>
              <a:ahLst/>
              <a:cxnLst/>
              <a:rect l="l" t="t" r="r" b="b"/>
              <a:pathLst>
                <a:path w="6913880" h="4829809">
                  <a:moveTo>
                    <a:pt x="6868160" y="45720"/>
                  </a:moveTo>
                  <a:lnTo>
                    <a:pt x="6855460" y="45720"/>
                  </a:lnTo>
                  <a:lnTo>
                    <a:pt x="6855460" y="57912"/>
                  </a:lnTo>
                  <a:lnTo>
                    <a:pt x="6855460" y="4771644"/>
                  </a:lnTo>
                  <a:lnTo>
                    <a:pt x="58420" y="4771644"/>
                  </a:lnTo>
                  <a:lnTo>
                    <a:pt x="58420" y="57912"/>
                  </a:lnTo>
                  <a:lnTo>
                    <a:pt x="6855460" y="57912"/>
                  </a:lnTo>
                  <a:lnTo>
                    <a:pt x="6855460" y="45720"/>
                  </a:lnTo>
                  <a:lnTo>
                    <a:pt x="58420" y="45720"/>
                  </a:lnTo>
                  <a:lnTo>
                    <a:pt x="45720" y="45720"/>
                  </a:lnTo>
                  <a:lnTo>
                    <a:pt x="45720" y="4783836"/>
                  </a:lnTo>
                  <a:lnTo>
                    <a:pt x="58420" y="4783836"/>
                  </a:lnTo>
                  <a:lnTo>
                    <a:pt x="6855460" y="4783836"/>
                  </a:lnTo>
                  <a:lnTo>
                    <a:pt x="6868160" y="4783836"/>
                  </a:lnTo>
                  <a:lnTo>
                    <a:pt x="6868160" y="45720"/>
                  </a:lnTo>
                  <a:close/>
                </a:path>
                <a:path w="6913880" h="4829809">
                  <a:moveTo>
                    <a:pt x="6913880" y="0"/>
                  </a:moveTo>
                  <a:lnTo>
                    <a:pt x="6878320" y="0"/>
                  </a:lnTo>
                  <a:lnTo>
                    <a:pt x="6878320" y="35052"/>
                  </a:lnTo>
                  <a:lnTo>
                    <a:pt x="6878320" y="4794504"/>
                  </a:lnTo>
                  <a:lnTo>
                    <a:pt x="35560" y="4794504"/>
                  </a:lnTo>
                  <a:lnTo>
                    <a:pt x="35560" y="35052"/>
                  </a:lnTo>
                  <a:lnTo>
                    <a:pt x="6878320" y="35052"/>
                  </a:lnTo>
                  <a:lnTo>
                    <a:pt x="687832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4829556"/>
                  </a:lnTo>
                  <a:lnTo>
                    <a:pt x="35560" y="4829556"/>
                  </a:lnTo>
                  <a:lnTo>
                    <a:pt x="6878320" y="4829556"/>
                  </a:lnTo>
                  <a:lnTo>
                    <a:pt x="6913880" y="4829556"/>
                  </a:lnTo>
                  <a:lnTo>
                    <a:pt x="6913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850" y="590803"/>
            <a:ext cx="5835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Segmentation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43429" y="1627632"/>
            <a:ext cx="7529830" cy="5160645"/>
            <a:chOff x="2043429" y="1627632"/>
            <a:chExt cx="7529830" cy="5160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2451" y="1677923"/>
              <a:ext cx="7429500" cy="50566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3430" y="1627632"/>
              <a:ext cx="7529830" cy="5160645"/>
            </a:xfrm>
            <a:custGeom>
              <a:avLst/>
              <a:gdLst/>
              <a:ahLst/>
              <a:cxnLst/>
              <a:rect l="l" t="t" r="r" b="b"/>
              <a:pathLst>
                <a:path w="7529830" h="5160645">
                  <a:moveTo>
                    <a:pt x="7484110" y="45720"/>
                  </a:moveTo>
                  <a:lnTo>
                    <a:pt x="7473950" y="45720"/>
                  </a:lnTo>
                  <a:lnTo>
                    <a:pt x="7473950" y="57912"/>
                  </a:lnTo>
                  <a:lnTo>
                    <a:pt x="7473950" y="5103876"/>
                  </a:lnTo>
                  <a:lnTo>
                    <a:pt x="57150" y="5103876"/>
                  </a:lnTo>
                  <a:lnTo>
                    <a:pt x="57150" y="57912"/>
                  </a:lnTo>
                  <a:lnTo>
                    <a:pt x="7473950" y="57912"/>
                  </a:lnTo>
                  <a:lnTo>
                    <a:pt x="747395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5114544"/>
                  </a:lnTo>
                  <a:lnTo>
                    <a:pt x="56642" y="5114544"/>
                  </a:lnTo>
                  <a:lnTo>
                    <a:pt x="57150" y="5114544"/>
                  </a:lnTo>
                  <a:lnTo>
                    <a:pt x="7473950" y="5114544"/>
                  </a:lnTo>
                  <a:lnTo>
                    <a:pt x="7484110" y="5114544"/>
                  </a:lnTo>
                  <a:lnTo>
                    <a:pt x="7484110" y="45720"/>
                  </a:lnTo>
                  <a:close/>
                </a:path>
                <a:path w="7529830" h="5160645">
                  <a:moveTo>
                    <a:pt x="7529830" y="0"/>
                  </a:moveTo>
                  <a:lnTo>
                    <a:pt x="7496810" y="0"/>
                  </a:lnTo>
                  <a:lnTo>
                    <a:pt x="7496810" y="35052"/>
                  </a:lnTo>
                  <a:lnTo>
                    <a:pt x="7496810" y="5126736"/>
                  </a:lnTo>
                  <a:lnTo>
                    <a:pt x="34290" y="5126736"/>
                  </a:lnTo>
                  <a:lnTo>
                    <a:pt x="34290" y="35052"/>
                  </a:lnTo>
                  <a:lnTo>
                    <a:pt x="7496810" y="35052"/>
                  </a:lnTo>
                  <a:lnTo>
                    <a:pt x="749681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5160264"/>
                  </a:lnTo>
                  <a:lnTo>
                    <a:pt x="33782" y="5160264"/>
                  </a:lnTo>
                  <a:lnTo>
                    <a:pt x="34290" y="5160264"/>
                  </a:lnTo>
                  <a:lnTo>
                    <a:pt x="7496810" y="5160264"/>
                  </a:lnTo>
                  <a:lnTo>
                    <a:pt x="7529830" y="5160264"/>
                  </a:lnTo>
                  <a:lnTo>
                    <a:pt x="7529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398" y="590803"/>
            <a:ext cx="4684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Sharing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Segments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5820" y="1770888"/>
            <a:ext cx="7602220" cy="4874260"/>
            <a:chOff x="2115820" y="1770888"/>
            <a:chExt cx="7602220" cy="4874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8652" y="1824227"/>
              <a:ext cx="7495031" cy="47685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15820" y="1770888"/>
              <a:ext cx="7602220" cy="4874260"/>
            </a:xfrm>
            <a:custGeom>
              <a:avLst/>
              <a:gdLst/>
              <a:ahLst/>
              <a:cxnLst/>
              <a:rect l="l" t="t" r="r" b="b"/>
              <a:pathLst>
                <a:path w="7602220" h="4874259">
                  <a:moveTo>
                    <a:pt x="7556500" y="45720"/>
                  </a:moveTo>
                  <a:lnTo>
                    <a:pt x="7545070" y="45720"/>
                  </a:lnTo>
                  <a:lnTo>
                    <a:pt x="55880" y="45720"/>
                  </a:lnTo>
                  <a:lnTo>
                    <a:pt x="45720" y="45720"/>
                  </a:lnTo>
                  <a:lnTo>
                    <a:pt x="45720" y="4828032"/>
                  </a:lnTo>
                  <a:lnTo>
                    <a:pt x="55880" y="4828032"/>
                  </a:lnTo>
                  <a:lnTo>
                    <a:pt x="7544816" y="4828032"/>
                  </a:lnTo>
                  <a:lnTo>
                    <a:pt x="7544816" y="4815840"/>
                  </a:lnTo>
                  <a:lnTo>
                    <a:pt x="55880" y="4815840"/>
                  </a:lnTo>
                  <a:lnTo>
                    <a:pt x="55880" y="56388"/>
                  </a:lnTo>
                  <a:lnTo>
                    <a:pt x="7545070" y="56388"/>
                  </a:lnTo>
                  <a:lnTo>
                    <a:pt x="7545070" y="4828032"/>
                  </a:lnTo>
                  <a:lnTo>
                    <a:pt x="7556500" y="4828032"/>
                  </a:lnTo>
                  <a:lnTo>
                    <a:pt x="7556500" y="45720"/>
                  </a:lnTo>
                  <a:close/>
                </a:path>
                <a:path w="7602220" h="4874259">
                  <a:moveTo>
                    <a:pt x="7602220" y="0"/>
                  </a:moveTo>
                  <a:lnTo>
                    <a:pt x="7567930" y="0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4873752"/>
                  </a:lnTo>
                  <a:lnTo>
                    <a:pt x="33020" y="4873752"/>
                  </a:lnTo>
                  <a:lnTo>
                    <a:pt x="7567676" y="4873752"/>
                  </a:lnTo>
                  <a:lnTo>
                    <a:pt x="7567676" y="4838700"/>
                  </a:lnTo>
                  <a:lnTo>
                    <a:pt x="33020" y="4838700"/>
                  </a:lnTo>
                  <a:lnTo>
                    <a:pt x="33020" y="33528"/>
                  </a:lnTo>
                  <a:lnTo>
                    <a:pt x="7567930" y="33528"/>
                  </a:lnTo>
                  <a:lnTo>
                    <a:pt x="7567930" y="4873752"/>
                  </a:lnTo>
                  <a:lnTo>
                    <a:pt x="7602220" y="4873752"/>
                  </a:lnTo>
                  <a:lnTo>
                    <a:pt x="7602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5803" y="4765037"/>
            <a:ext cx="701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onstantia"/>
                <a:cs typeface="Constantia"/>
              </a:rPr>
              <a:t>SEGMENTATION</a:t>
            </a:r>
            <a:r>
              <a:rPr sz="3600" b="1" spc="-25" dirty="0">
                <a:latin typeface="Constantia"/>
                <a:cs typeface="Constantia"/>
              </a:rPr>
              <a:t> </a:t>
            </a:r>
            <a:r>
              <a:rPr sz="3600" b="1" spc="-5" dirty="0">
                <a:latin typeface="Constantia"/>
                <a:cs typeface="Constantia"/>
              </a:rPr>
              <a:t>WITH</a:t>
            </a:r>
            <a:r>
              <a:rPr sz="3600" b="1" spc="-10" dirty="0">
                <a:latin typeface="Constantia"/>
                <a:cs typeface="Constantia"/>
              </a:rPr>
              <a:t> </a:t>
            </a:r>
            <a:r>
              <a:rPr sz="3600" b="1" spc="-5" dirty="0">
                <a:latin typeface="Constantia"/>
                <a:cs typeface="Constantia"/>
              </a:rPr>
              <a:t>PAGING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9711" y="624331"/>
            <a:ext cx="81222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Segmentation</a:t>
            </a:r>
            <a:r>
              <a:rPr sz="4000" spc="-20" dirty="0"/>
              <a:t> </a:t>
            </a:r>
            <a:r>
              <a:rPr sz="4000" spc="-5" dirty="0"/>
              <a:t>with Paging</a:t>
            </a:r>
            <a:r>
              <a:rPr sz="4000" spc="-20" dirty="0"/>
              <a:t> </a:t>
            </a:r>
            <a:r>
              <a:rPr sz="4000" spc="-5" dirty="0"/>
              <a:t>– </a:t>
            </a:r>
            <a:r>
              <a:rPr sz="4000" spc="-10" dirty="0"/>
              <a:t>MULTICS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0" marR="39433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251585" algn="l"/>
                <a:tab pos="1252220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MULTICS</a:t>
            </a:r>
            <a:r>
              <a:rPr spc="-15" dirty="0"/>
              <a:t> </a:t>
            </a:r>
            <a:r>
              <a:rPr dirty="0"/>
              <a:t>system</a:t>
            </a:r>
            <a:r>
              <a:rPr spc="-20" dirty="0"/>
              <a:t> </a:t>
            </a:r>
            <a:r>
              <a:rPr dirty="0"/>
              <a:t>solved</a:t>
            </a:r>
            <a:r>
              <a:rPr spc="-25" dirty="0"/>
              <a:t> </a:t>
            </a:r>
            <a:r>
              <a:rPr dirty="0"/>
              <a:t>problems</a:t>
            </a:r>
            <a:r>
              <a:rPr spc="-35" dirty="0"/>
              <a:t> </a:t>
            </a:r>
            <a:r>
              <a:rPr dirty="0"/>
              <a:t>of </a:t>
            </a:r>
            <a:r>
              <a:rPr spc="-785" dirty="0"/>
              <a:t> </a:t>
            </a:r>
            <a:r>
              <a:rPr dirty="0"/>
              <a:t>external fragmentation </a:t>
            </a:r>
            <a:r>
              <a:rPr spc="5" dirty="0"/>
              <a:t>and </a:t>
            </a:r>
            <a:r>
              <a:rPr dirty="0"/>
              <a:t>lengthy search </a:t>
            </a:r>
            <a:r>
              <a:rPr spc="5" dirty="0"/>
              <a:t> </a:t>
            </a:r>
            <a:r>
              <a:rPr dirty="0"/>
              <a:t>times</a:t>
            </a:r>
            <a:r>
              <a:rPr spc="-15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dirty="0"/>
              <a:t>paging</a:t>
            </a:r>
            <a:r>
              <a:rPr spc="-3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segments.</a:t>
            </a:r>
          </a:p>
          <a:p>
            <a:pPr marL="781685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100"/>
          </a:p>
          <a:p>
            <a:pPr marL="1250950" marR="5080" indent="-457200">
              <a:lnSpc>
                <a:spcPts val="384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1251585" algn="l"/>
                <a:tab pos="1252220" algn="l"/>
              </a:tabLst>
            </a:pPr>
            <a:r>
              <a:rPr dirty="0"/>
              <a:t>Solution differs from pure segmentation </a:t>
            </a:r>
            <a:r>
              <a:rPr spc="-5" dirty="0"/>
              <a:t>in </a:t>
            </a:r>
            <a:r>
              <a:rPr dirty="0"/>
              <a:t> that the segment-table entry contains </a:t>
            </a:r>
            <a:r>
              <a:rPr spc="5" dirty="0"/>
              <a:t>not </a:t>
            </a:r>
            <a:r>
              <a:rPr dirty="0"/>
              <a:t>the </a:t>
            </a:r>
            <a:r>
              <a:rPr spc="5" dirty="0"/>
              <a:t> </a:t>
            </a:r>
            <a:r>
              <a:rPr dirty="0"/>
              <a:t>base address of the segment, </a:t>
            </a:r>
            <a:r>
              <a:rPr spc="5" dirty="0"/>
              <a:t>but </a:t>
            </a:r>
            <a:r>
              <a:rPr dirty="0"/>
              <a:t>rather the </a:t>
            </a:r>
            <a:r>
              <a:rPr spc="5" dirty="0"/>
              <a:t> </a:t>
            </a:r>
            <a:r>
              <a:rPr dirty="0"/>
              <a:t>base</a:t>
            </a:r>
            <a:r>
              <a:rPr spc="-5" dirty="0"/>
              <a:t> </a:t>
            </a:r>
            <a:r>
              <a:rPr dirty="0"/>
              <a:t>address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 </a:t>
            </a:r>
            <a:r>
              <a:rPr sz="3350" i="1" spc="-114" dirty="0">
                <a:latin typeface="Times New Roman"/>
                <a:cs typeface="Times New Roman"/>
              </a:rPr>
              <a:t>page</a:t>
            </a:r>
            <a:r>
              <a:rPr sz="3350" i="1" spc="-50" dirty="0">
                <a:latin typeface="Times New Roman"/>
                <a:cs typeface="Times New Roman"/>
              </a:rPr>
              <a:t> </a:t>
            </a:r>
            <a:r>
              <a:rPr sz="3350" i="1" spc="-100" dirty="0">
                <a:latin typeface="Times New Roman"/>
                <a:cs typeface="Times New Roman"/>
              </a:rPr>
              <a:t>table</a:t>
            </a:r>
            <a:r>
              <a:rPr sz="3350" i="1" spc="-45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dirty="0"/>
              <a:t>segment.</a:t>
            </a:r>
            <a:endParaRPr sz="3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7460" y="1620012"/>
            <a:ext cx="5858255" cy="40416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6055" y="4761989"/>
            <a:ext cx="7287259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onstantia"/>
                <a:cs typeface="Constantia"/>
              </a:rPr>
              <a:t>LOGICAL</a:t>
            </a:r>
            <a:r>
              <a:rPr sz="3600" b="1" spc="-20" dirty="0">
                <a:latin typeface="Constantia"/>
                <a:cs typeface="Constantia"/>
              </a:rPr>
              <a:t> </a:t>
            </a:r>
            <a:r>
              <a:rPr sz="3600" b="1" dirty="0">
                <a:latin typeface="Constantia"/>
                <a:cs typeface="Constantia"/>
              </a:rPr>
              <a:t>VS</a:t>
            </a:r>
            <a:r>
              <a:rPr sz="3600" b="1" spc="-25" dirty="0">
                <a:latin typeface="Constantia"/>
                <a:cs typeface="Constantia"/>
              </a:rPr>
              <a:t> </a:t>
            </a:r>
            <a:r>
              <a:rPr sz="3600" b="1" spc="-5" dirty="0">
                <a:latin typeface="Constantia"/>
                <a:cs typeface="Constantia"/>
              </a:rPr>
              <a:t>PHYSICAL</a:t>
            </a:r>
            <a:r>
              <a:rPr sz="3600" b="1" spc="10" dirty="0">
                <a:latin typeface="Constantia"/>
                <a:cs typeface="Constantia"/>
              </a:rPr>
              <a:t> </a:t>
            </a:r>
            <a:r>
              <a:rPr sz="3600" b="1" dirty="0">
                <a:latin typeface="Constantia"/>
                <a:cs typeface="Constantia"/>
              </a:rPr>
              <a:t>ADDRESS</a:t>
            </a:r>
            <a:endParaRPr sz="3600">
              <a:latin typeface="Constantia"/>
              <a:cs typeface="Constantia"/>
            </a:endParaRPr>
          </a:p>
          <a:p>
            <a:pPr marR="6350" algn="r">
              <a:lnSpc>
                <a:spcPct val="100000"/>
              </a:lnSpc>
              <a:spcBef>
                <a:spcPts val="20"/>
              </a:spcBef>
            </a:pPr>
            <a:r>
              <a:rPr sz="3600" b="1" spc="-5" dirty="0">
                <a:latin typeface="Constantia"/>
                <a:cs typeface="Constantia"/>
              </a:rPr>
              <a:t>SPACE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474" y="255523"/>
            <a:ext cx="651637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9530" marR="5080" indent="-2577465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50" dirty="0"/>
              <a:t> </a:t>
            </a:r>
            <a:r>
              <a:rPr dirty="0"/>
              <a:t>vs.</a:t>
            </a:r>
            <a:r>
              <a:rPr spc="-20" dirty="0"/>
              <a:t> </a:t>
            </a:r>
            <a:r>
              <a:rPr dirty="0"/>
              <a:t>Physical</a:t>
            </a:r>
            <a:r>
              <a:rPr spc="-50" dirty="0"/>
              <a:t> </a:t>
            </a:r>
            <a:r>
              <a:rPr dirty="0"/>
              <a:t>Address </a:t>
            </a:r>
            <a:r>
              <a:rPr spc="-1085" dirty="0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9335" y="1670938"/>
            <a:ext cx="7870825" cy="47758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265" marR="5080" indent="-457200">
              <a:lnSpc>
                <a:spcPts val="3360"/>
              </a:lnSpc>
              <a:spcBef>
                <a:spcPts val="36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concept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logical</a:t>
            </a:r>
            <a:r>
              <a:rPr sz="28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50" i="1" spc="-114" dirty="0">
                <a:solidFill>
                  <a:srgbClr val="622422"/>
                </a:solidFill>
                <a:latin typeface="Times New Roman"/>
                <a:cs typeface="Times New Roman"/>
              </a:rPr>
              <a:t>address</a:t>
            </a:r>
            <a:r>
              <a:rPr sz="2950" i="1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50" i="1" spc="-105" dirty="0">
                <a:solidFill>
                  <a:srgbClr val="622422"/>
                </a:solidFill>
                <a:latin typeface="Times New Roman"/>
                <a:cs typeface="Times New Roman"/>
              </a:rPr>
              <a:t>space</a:t>
            </a:r>
            <a:r>
              <a:rPr sz="2950" i="1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bound </a:t>
            </a:r>
            <a:r>
              <a:rPr sz="2800" spc="-6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to a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separate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50" i="1" spc="-65" dirty="0">
                <a:solidFill>
                  <a:srgbClr val="622422"/>
                </a:solidFill>
                <a:latin typeface="Times New Roman"/>
                <a:cs typeface="Times New Roman"/>
              </a:rPr>
              <a:t>physical </a:t>
            </a:r>
            <a:r>
              <a:rPr sz="2950" i="1" spc="-114" dirty="0">
                <a:solidFill>
                  <a:srgbClr val="622422"/>
                </a:solidFill>
                <a:latin typeface="Times New Roman"/>
                <a:cs typeface="Times New Roman"/>
              </a:rPr>
              <a:t>address</a:t>
            </a:r>
            <a:r>
              <a:rPr sz="2950" i="1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50" i="1" spc="-105" dirty="0">
                <a:solidFill>
                  <a:srgbClr val="622422"/>
                </a:solidFill>
                <a:latin typeface="Times New Roman"/>
                <a:cs typeface="Times New Roman"/>
              </a:rPr>
              <a:t>space</a:t>
            </a:r>
            <a:r>
              <a:rPr sz="2950" i="1" spc="-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central to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proper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</a:t>
            </a:r>
            <a:r>
              <a:rPr sz="2800" spc="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management.</a:t>
            </a:r>
            <a:endParaRPr sz="2800">
              <a:latin typeface="Times New Roman"/>
              <a:cs typeface="Times New Roman"/>
            </a:endParaRPr>
          </a:p>
          <a:p>
            <a:pPr marL="926465" marR="25400" lvl="1" indent="-457200">
              <a:lnSpc>
                <a:spcPts val="2880"/>
              </a:lnSpc>
              <a:spcBef>
                <a:spcPts val="695"/>
              </a:spcBef>
              <a:buClr>
                <a:srgbClr val="000000"/>
              </a:buClr>
              <a:buSzPct val="96000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500" i="1" spc="-45" dirty="0">
                <a:solidFill>
                  <a:srgbClr val="585858"/>
                </a:solidFill>
                <a:latin typeface="Times New Roman"/>
                <a:cs typeface="Times New Roman"/>
              </a:rPr>
              <a:t>Logical </a:t>
            </a:r>
            <a:r>
              <a:rPr sz="2500" i="1" spc="-85" dirty="0">
                <a:solidFill>
                  <a:srgbClr val="585858"/>
                </a:solidFill>
                <a:latin typeface="Times New Roman"/>
                <a:cs typeface="Times New Roman"/>
              </a:rPr>
              <a:t>address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– generated by the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CPU;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also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referred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500" i="1" spc="-60" dirty="0">
                <a:solidFill>
                  <a:srgbClr val="585858"/>
                </a:solidFill>
                <a:latin typeface="Times New Roman"/>
                <a:cs typeface="Times New Roman"/>
              </a:rPr>
              <a:t>virtual</a:t>
            </a:r>
            <a:r>
              <a:rPr sz="2500" i="1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500" i="1" spc="-75" dirty="0">
                <a:solidFill>
                  <a:srgbClr val="585858"/>
                </a:solidFill>
                <a:latin typeface="Times New Roman"/>
                <a:cs typeface="Times New Roman"/>
              </a:rPr>
              <a:t>address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SzPct val="96000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500" i="1" spc="-60" dirty="0">
                <a:solidFill>
                  <a:srgbClr val="585858"/>
                </a:solidFill>
                <a:latin typeface="Times New Roman"/>
                <a:cs typeface="Times New Roman"/>
              </a:rPr>
              <a:t>Physical</a:t>
            </a:r>
            <a:r>
              <a:rPr sz="2500" i="1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500" i="1" spc="-85" dirty="0">
                <a:solidFill>
                  <a:srgbClr val="585858"/>
                </a:solidFill>
                <a:latin typeface="Times New Roman"/>
                <a:cs typeface="Times New Roman"/>
              </a:rPr>
              <a:t>address</a:t>
            </a:r>
            <a:r>
              <a:rPr sz="2500" i="1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–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address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seen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memory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469265" marR="415925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Logical and physical addresses are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same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compile-time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load-time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address-binding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schemes; logical (virtual) and physical addresses </a:t>
            </a:r>
            <a:r>
              <a:rPr sz="2800" spc="-6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differ</a:t>
            </a:r>
            <a:r>
              <a:rPr sz="28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28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execution-time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address-binding</a:t>
            </a:r>
            <a:r>
              <a:rPr sz="28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scheme.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559" y="590803"/>
            <a:ext cx="74587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Memory-Management</a:t>
            </a:r>
            <a:r>
              <a:rPr spc="-75" dirty="0"/>
              <a:t> </a:t>
            </a:r>
            <a:r>
              <a:rPr dirty="0"/>
              <a:t>Unit</a:t>
            </a:r>
            <a:r>
              <a:rPr spc="-55" dirty="0"/>
              <a:t> </a:t>
            </a:r>
            <a:r>
              <a:rPr spc="-5" dirty="0"/>
              <a:t>(</a:t>
            </a:r>
            <a:r>
              <a:rPr sz="2400" spc="-5" dirty="0"/>
              <a:t>MMU</a:t>
            </a:r>
            <a:r>
              <a:rPr spc="-5" dirty="0"/>
              <a:t>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17623" y="1689607"/>
            <a:ext cx="7980045" cy="461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Hardware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device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maps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logical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(virtual)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to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physical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address.</a:t>
            </a:r>
            <a:endParaRPr sz="3200">
              <a:latin typeface="Times New Roman"/>
              <a:cs typeface="Times New Roman"/>
            </a:endParaRPr>
          </a:p>
          <a:p>
            <a:pPr marL="469265" marR="291465" indent="-4572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MMU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scheme, the value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 relocation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register (base register)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added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every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address generated by a user process at the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it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 sent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memory.</a:t>
            </a:r>
            <a:endParaRPr sz="3200">
              <a:latin typeface="Times New Roman"/>
              <a:cs typeface="Times New Roman"/>
            </a:endParaRPr>
          </a:p>
          <a:p>
            <a:pPr marL="469265" marR="944880" indent="-457200">
              <a:lnSpc>
                <a:spcPts val="3840"/>
              </a:lnSpc>
              <a:spcBef>
                <a:spcPts val="9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 user program deals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with </a:t>
            </a:r>
            <a:r>
              <a:rPr sz="3350" i="1" u="heavy" spc="-85" dirty="0">
                <a:solidFill>
                  <a:srgbClr val="622422"/>
                </a:solidFill>
                <a:uFill>
                  <a:solidFill>
                    <a:srgbClr val="622422"/>
                  </a:solidFill>
                </a:uFill>
                <a:latin typeface="Times New Roman"/>
                <a:cs typeface="Times New Roman"/>
              </a:rPr>
              <a:t>logical </a:t>
            </a:r>
            <a:r>
              <a:rPr sz="3350" i="1" spc="-8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addresses;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it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never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sees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 </a:t>
            </a:r>
            <a:r>
              <a:rPr sz="3350" i="1" spc="-150" dirty="0">
                <a:solidFill>
                  <a:srgbClr val="622422"/>
                </a:solidFill>
                <a:latin typeface="Times New Roman"/>
                <a:cs typeface="Times New Roman"/>
              </a:rPr>
              <a:t>real</a:t>
            </a:r>
            <a:r>
              <a:rPr sz="3350" i="1" spc="-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physical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addresses.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483" y="258571"/>
            <a:ext cx="618617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0" marR="5080" indent="-1054735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45" dirty="0"/>
              <a:t> </a:t>
            </a:r>
            <a:r>
              <a:rPr dirty="0"/>
              <a:t>relocation</a:t>
            </a:r>
            <a:r>
              <a:rPr spc="-45" dirty="0"/>
              <a:t> </a:t>
            </a: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a </a:t>
            </a:r>
            <a:r>
              <a:rPr spc="-1085" dirty="0"/>
              <a:t> </a:t>
            </a:r>
            <a:r>
              <a:rPr dirty="0"/>
              <a:t>relocation</a:t>
            </a:r>
            <a:r>
              <a:rPr spc="-50" dirty="0"/>
              <a:t> </a:t>
            </a:r>
            <a:r>
              <a:rPr dirty="0"/>
              <a:t>register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5820" y="1804416"/>
            <a:ext cx="7386320" cy="4912360"/>
            <a:chOff x="2115820" y="1804416"/>
            <a:chExt cx="7386320" cy="4912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8652" y="1856231"/>
              <a:ext cx="7283195" cy="48066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15820" y="1804416"/>
              <a:ext cx="7386320" cy="4912360"/>
            </a:xfrm>
            <a:custGeom>
              <a:avLst/>
              <a:gdLst/>
              <a:ahLst/>
              <a:cxnLst/>
              <a:rect l="l" t="t" r="r" b="b"/>
              <a:pathLst>
                <a:path w="7386320" h="4912359">
                  <a:moveTo>
                    <a:pt x="7340600" y="45720"/>
                  </a:moveTo>
                  <a:lnTo>
                    <a:pt x="7330440" y="45720"/>
                  </a:lnTo>
                  <a:lnTo>
                    <a:pt x="55880" y="45720"/>
                  </a:lnTo>
                  <a:lnTo>
                    <a:pt x="45720" y="45720"/>
                  </a:lnTo>
                  <a:lnTo>
                    <a:pt x="45720" y="4866132"/>
                  </a:lnTo>
                  <a:lnTo>
                    <a:pt x="55880" y="4866132"/>
                  </a:lnTo>
                  <a:lnTo>
                    <a:pt x="7329932" y="4866132"/>
                  </a:lnTo>
                  <a:lnTo>
                    <a:pt x="7329932" y="4853940"/>
                  </a:lnTo>
                  <a:lnTo>
                    <a:pt x="55880" y="4853940"/>
                  </a:lnTo>
                  <a:lnTo>
                    <a:pt x="55880" y="56388"/>
                  </a:lnTo>
                  <a:lnTo>
                    <a:pt x="7330440" y="56388"/>
                  </a:lnTo>
                  <a:lnTo>
                    <a:pt x="7330440" y="4866132"/>
                  </a:lnTo>
                  <a:lnTo>
                    <a:pt x="7340600" y="4866132"/>
                  </a:lnTo>
                  <a:lnTo>
                    <a:pt x="7340600" y="45720"/>
                  </a:lnTo>
                  <a:close/>
                </a:path>
                <a:path w="7386320" h="4912359">
                  <a:moveTo>
                    <a:pt x="7386320" y="0"/>
                  </a:moveTo>
                  <a:lnTo>
                    <a:pt x="7353300" y="0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4911852"/>
                  </a:lnTo>
                  <a:lnTo>
                    <a:pt x="33020" y="4911852"/>
                  </a:lnTo>
                  <a:lnTo>
                    <a:pt x="7352792" y="4911852"/>
                  </a:lnTo>
                  <a:lnTo>
                    <a:pt x="7352792" y="4876800"/>
                  </a:lnTo>
                  <a:lnTo>
                    <a:pt x="33020" y="4876800"/>
                  </a:lnTo>
                  <a:lnTo>
                    <a:pt x="33020" y="33528"/>
                  </a:lnTo>
                  <a:lnTo>
                    <a:pt x="7353300" y="33528"/>
                  </a:lnTo>
                  <a:lnTo>
                    <a:pt x="7353300" y="4911852"/>
                  </a:lnTo>
                  <a:lnTo>
                    <a:pt x="7386320" y="4911852"/>
                  </a:lnTo>
                  <a:lnTo>
                    <a:pt x="7386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3417" y="4765037"/>
            <a:ext cx="2468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onstantia"/>
                <a:cs typeface="Constantia"/>
              </a:rPr>
              <a:t>S</a:t>
            </a:r>
            <a:r>
              <a:rPr sz="3600" b="1" spc="-5" dirty="0">
                <a:latin typeface="Constantia"/>
                <a:cs typeface="Constantia"/>
              </a:rPr>
              <a:t>W</a:t>
            </a:r>
            <a:r>
              <a:rPr sz="3600" b="1" dirty="0">
                <a:latin typeface="Constantia"/>
                <a:cs typeface="Constantia"/>
              </a:rPr>
              <a:t>A</a:t>
            </a:r>
            <a:r>
              <a:rPr sz="3600" b="1" spc="-5" dirty="0">
                <a:latin typeface="Constantia"/>
                <a:cs typeface="Constantia"/>
              </a:rPr>
              <a:t>PPI</a:t>
            </a:r>
            <a:r>
              <a:rPr sz="3600" b="1" dirty="0">
                <a:latin typeface="Constantia"/>
                <a:cs typeface="Constantia"/>
              </a:rPr>
              <a:t>NG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54" y="590803"/>
            <a:ext cx="22650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Swa</a:t>
            </a:r>
            <a:r>
              <a:rPr spc="5" dirty="0"/>
              <a:t>pp</a:t>
            </a:r>
            <a:r>
              <a:rPr dirty="0"/>
              <a:t>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9335" y="1657864"/>
            <a:ext cx="7981315" cy="49460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265" marR="67945" indent="-457200">
              <a:lnSpc>
                <a:spcPts val="27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5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25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can</a:t>
            </a:r>
            <a:r>
              <a:rPr sz="25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be</a:t>
            </a:r>
            <a:r>
              <a:rPr sz="25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i="1" spc="-55" dirty="0">
                <a:solidFill>
                  <a:srgbClr val="622422"/>
                </a:solidFill>
                <a:latin typeface="Times New Roman"/>
                <a:cs typeface="Times New Roman"/>
              </a:rPr>
              <a:t>swapped</a:t>
            </a:r>
            <a:r>
              <a:rPr sz="2600" i="1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temporarily</a:t>
            </a:r>
            <a:r>
              <a:rPr sz="2500" spc="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out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5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</a:t>
            </a:r>
            <a:r>
              <a:rPr sz="2500" spc="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a </a:t>
            </a:r>
            <a:r>
              <a:rPr sz="2500" spc="-6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i="1" u="heavy" spc="-50" dirty="0">
                <a:solidFill>
                  <a:srgbClr val="622422"/>
                </a:solidFill>
                <a:uFill>
                  <a:solidFill>
                    <a:srgbClr val="622422"/>
                  </a:solidFill>
                </a:uFill>
                <a:latin typeface="Times New Roman"/>
                <a:cs typeface="Times New Roman"/>
              </a:rPr>
              <a:t>backing</a:t>
            </a:r>
            <a:r>
              <a:rPr sz="2600" i="1" u="heavy" spc="-10" dirty="0">
                <a:solidFill>
                  <a:srgbClr val="622422"/>
                </a:solidFill>
                <a:uFill>
                  <a:solidFill>
                    <a:srgbClr val="62242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i="1" u="heavy" spc="-60" dirty="0">
                <a:solidFill>
                  <a:srgbClr val="622422"/>
                </a:solidFill>
                <a:uFill>
                  <a:solidFill>
                    <a:srgbClr val="622422"/>
                  </a:solidFill>
                </a:uFill>
                <a:latin typeface="Times New Roman"/>
                <a:cs typeface="Times New Roman"/>
              </a:rPr>
              <a:t>store</a:t>
            </a:r>
            <a:r>
              <a:rPr sz="2500" spc="-60" dirty="0">
                <a:solidFill>
                  <a:srgbClr val="622422"/>
                </a:solidFill>
                <a:latin typeface="Times New Roman"/>
                <a:cs typeface="Times New Roman"/>
              </a:rPr>
              <a:t>,</a:t>
            </a:r>
            <a:r>
              <a:rPr sz="25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25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then</a:t>
            </a:r>
            <a:r>
              <a:rPr sz="25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brought</a:t>
            </a:r>
            <a:r>
              <a:rPr sz="25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back</a:t>
            </a:r>
            <a:r>
              <a:rPr sz="25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into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</a:t>
            </a:r>
            <a:r>
              <a:rPr sz="2500" spc="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for </a:t>
            </a:r>
            <a:r>
              <a:rPr sz="25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continued</a:t>
            </a:r>
            <a:r>
              <a:rPr sz="25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execution.</a:t>
            </a:r>
            <a:endParaRPr sz="2500">
              <a:latin typeface="Times New Roman"/>
              <a:cs typeface="Times New Roman"/>
            </a:endParaRPr>
          </a:p>
          <a:p>
            <a:pPr marL="469265" marR="407670" indent="-457200" algn="just">
              <a:lnSpc>
                <a:spcPts val="27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Backing store – fast disk large enough to accommodate </a:t>
            </a:r>
            <a:r>
              <a:rPr sz="25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copies of all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 images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for all users;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must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provide </a:t>
            </a:r>
            <a:r>
              <a:rPr sz="2500" spc="-6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direct</a:t>
            </a:r>
            <a:r>
              <a:rPr sz="25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access</a:t>
            </a:r>
            <a:r>
              <a:rPr sz="2500" spc="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to these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</a:t>
            </a:r>
            <a:r>
              <a:rPr sz="2500" spc="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images.</a:t>
            </a:r>
            <a:endParaRPr sz="2500">
              <a:latin typeface="Times New Roman"/>
              <a:cs typeface="Times New Roman"/>
            </a:endParaRPr>
          </a:p>
          <a:p>
            <a:pPr marL="469265" marR="71755" indent="-457200">
              <a:lnSpc>
                <a:spcPts val="2700"/>
              </a:lnSpc>
              <a:spcBef>
                <a:spcPts val="805"/>
              </a:spcBef>
              <a:buClr>
                <a:srgbClr val="000000"/>
              </a:buClr>
              <a:buSzPct val="9615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i="1" spc="-10" dirty="0">
                <a:solidFill>
                  <a:srgbClr val="622422"/>
                </a:solidFill>
                <a:latin typeface="Times New Roman"/>
                <a:cs typeface="Times New Roman"/>
              </a:rPr>
              <a:t>Roll</a:t>
            </a:r>
            <a:r>
              <a:rPr sz="2600" i="1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i="1" spc="-40" dirty="0">
                <a:solidFill>
                  <a:srgbClr val="622422"/>
                </a:solidFill>
                <a:latin typeface="Times New Roman"/>
                <a:cs typeface="Times New Roman"/>
              </a:rPr>
              <a:t>out,</a:t>
            </a:r>
            <a:r>
              <a:rPr sz="2600" i="1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roll</a:t>
            </a:r>
            <a:r>
              <a:rPr sz="2600" i="1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2600" i="1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– swapping</a:t>
            </a:r>
            <a:r>
              <a:rPr sz="25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variant</a:t>
            </a:r>
            <a:r>
              <a:rPr sz="25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used</a:t>
            </a:r>
            <a:r>
              <a:rPr sz="25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for</a:t>
            </a:r>
            <a:r>
              <a:rPr sz="25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priority-based </a:t>
            </a:r>
            <a:r>
              <a:rPr sz="2500" spc="-6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scheduling</a:t>
            </a:r>
            <a:r>
              <a:rPr sz="25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algorithms;</a:t>
            </a:r>
            <a:r>
              <a:rPr sz="2500" spc="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lower-priority</a:t>
            </a:r>
            <a:r>
              <a:rPr sz="2500" spc="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2500" spc="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swapped </a:t>
            </a:r>
            <a:r>
              <a:rPr sz="25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out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so higher-priority</a:t>
            </a:r>
            <a:r>
              <a:rPr sz="2500" spc="6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25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can</a:t>
            </a:r>
            <a:r>
              <a:rPr sz="25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be</a:t>
            </a:r>
            <a:r>
              <a:rPr sz="25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loaded</a:t>
            </a:r>
            <a:r>
              <a:rPr sz="25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executed.</a:t>
            </a:r>
            <a:endParaRPr sz="2500">
              <a:latin typeface="Times New Roman"/>
              <a:cs typeface="Times New Roman"/>
            </a:endParaRPr>
          </a:p>
          <a:p>
            <a:pPr marL="469265" marR="5080" indent="-457200">
              <a:lnSpc>
                <a:spcPts val="27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Major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part</a:t>
            </a:r>
            <a:r>
              <a:rPr sz="25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5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swap</a:t>
            </a:r>
            <a:r>
              <a:rPr sz="25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time</a:t>
            </a:r>
            <a:r>
              <a:rPr sz="2500" spc="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is transfer</a:t>
            </a:r>
            <a:r>
              <a:rPr sz="2500" spc="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time;</a:t>
            </a:r>
            <a:r>
              <a:rPr sz="2500" spc="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total</a:t>
            </a:r>
            <a:r>
              <a:rPr sz="2500" spc="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transfer</a:t>
            </a:r>
            <a:r>
              <a:rPr sz="2500" spc="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time </a:t>
            </a:r>
            <a:r>
              <a:rPr sz="2500" spc="-6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directly</a:t>
            </a:r>
            <a:r>
              <a:rPr sz="25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proportional</a:t>
            </a:r>
            <a:r>
              <a:rPr sz="2500" spc="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to the</a:t>
            </a:r>
            <a:r>
              <a:rPr sz="25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i="1" spc="-60" dirty="0">
                <a:solidFill>
                  <a:srgbClr val="622422"/>
                </a:solidFill>
                <a:latin typeface="Times New Roman"/>
                <a:cs typeface="Times New Roman"/>
              </a:rPr>
              <a:t>amount</a:t>
            </a:r>
            <a:r>
              <a:rPr sz="2600" i="1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5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memory</a:t>
            </a:r>
            <a:r>
              <a:rPr sz="2500" spc="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swapped.</a:t>
            </a:r>
            <a:endParaRPr sz="2500">
              <a:latin typeface="Times New Roman"/>
              <a:cs typeface="Times New Roman"/>
            </a:endParaRPr>
          </a:p>
          <a:p>
            <a:pPr marL="469265" marR="1071245" indent="-457200">
              <a:lnSpc>
                <a:spcPts val="27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Modified</a:t>
            </a:r>
            <a:r>
              <a:rPr sz="25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versions</a:t>
            </a:r>
            <a:r>
              <a:rPr sz="25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5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swapping</a:t>
            </a:r>
            <a:r>
              <a:rPr sz="25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are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found</a:t>
            </a:r>
            <a:r>
              <a:rPr sz="25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on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 many </a:t>
            </a:r>
            <a:r>
              <a:rPr sz="2500" spc="-6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systems,</a:t>
            </a:r>
            <a:r>
              <a:rPr sz="2500" spc="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i.e.,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UNIX,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Linux,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Windows.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925</Words>
  <Application>Microsoft Office PowerPoint</Application>
  <PresentationFormat>Custom</PresentationFormat>
  <Paragraphs>138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MT</vt:lpstr>
      <vt:lpstr>Calibri</vt:lpstr>
      <vt:lpstr>Constantia</vt:lpstr>
      <vt:lpstr>Times New Roman</vt:lpstr>
      <vt:lpstr>Office Theme</vt:lpstr>
      <vt:lpstr>PowerPoint Presentation</vt:lpstr>
      <vt:lpstr>Chapter Seven Memory Management</vt:lpstr>
      <vt:lpstr>Table of Content</vt:lpstr>
      <vt:lpstr>PowerPoint Presentation</vt:lpstr>
      <vt:lpstr>Logical vs. Physical Address  Space</vt:lpstr>
      <vt:lpstr>Memory-Management Unit (MMU)</vt:lpstr>
      <vt:lpstr>Dynamic relocation using a  relocation register</vt:lpstr>
      <vt:lpstr>PowerPoint Presentation</vt:lpstr>
      <vt:lpstr>Swapping</vt:lpstr>
      <vt:lpstr>Schematic View of Swapping</vt:lpstr>
      <vt:lpstr>PowerPoint Presentation</vt:lpstr>
      <vt:lpstr>Contiguous Allocation</vt:lpstr>
      <vt:lpstr>Hardware Support for Relocation  and Limit Registers</vt:lpstr>
      <vt:lpstr>Contiguous Allocation (Cont.)</vt:lpstr>
      <vt:lpstr>Dynamic Storage-Allocation Problem</vt:lpstr>
      <vt:lpstr>Fragmentation</vt:lpstr>
      <vt:lpstr>PowerPoint Presentation</vt:lpstr>
      <vt:lpstr>Paging</vt:lpstr>
      <vt:lpstr>Address Translation Scheme</vt:lpstr>
      <vt:lpstr>Address Translation Architecture</vt:lpstr>
      <vt:lpstr>Paging Example</vt:lpstr>
      <vt:lpstr>Paging Example</vt:lpstr>
      <vt:lpstr>Free Frames</vt:lpstr>
      <vt:lpstr>Shared Pages</vt:lpstr>
      <vt:lpstr>Shared Pages Example</vt:lpstr>
      <vt:lpstr>PowerPoint Presentation</vt:lpstr>
      <vt:lpstr>Segmentation</vt:lpstr>
      <vt:lpstr>User’s View of a Program</vt:lpstr>
      <vt:lpstr>Logical View of Segmentation</vt:lpstr>
      <vt:lpstr>Segmentation Architecture</vt:lpstr>
      <vt:lpstr>Segmentation Architecture (Cont.)</vt:lpstr>
      <vt:lpstr>Segmentation Hardware</vt:lpstr>
      <vt:lpstr>Example of Segmentation</vt:lpstr>
      <vt:lpstr>Sharing of Segments</vt:lpstr>
      <vt:lpstr>PowerPoint Presentation</vt:lpstr>
      <vt:lpstr>Segmentation with Paging – MULTICS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Mostafa_Saqly</dc:creator>
  <cp:lastModifiedBy>hp</cp:lastModifiedBy>
  <cp:revision>2</cp:revision>
  <dcterms:created xsi:type="dcterms:W3CDTF">2022-11-22T17:45:05Z</dcterms:created>
  <dcterms:modified xsi:type="dcterms:W3CDTF">2022-11-27T13:27:48Z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2022-11-22T00:00:00Z</vt:filetime>
  </property>
</Properties>
</file>