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82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0693400" cy="7562850"/>
  <p:notesSz cx="10693400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25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B0EAC3-3CA2-4AA8-806D-D14C88761775}" type="datetimeFigureOut">
              <a:rPr lang="en-US" smtClean="0"/>
              <a:t>11/27/2022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58CD2-A01C-4F87-A681-C5829F9DC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36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58CD2-A01C-4F87-A681-C5829F9DCC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83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19FC-8493-471B-B1B2-874FE5853903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266657-ED95-4216-99C7-7029C291BB42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9B3A-B6D9-4A1D-8778-7CDB811B0360}" type="datetime1">
              <a:rPr lang="en-US" smtClean="0"/>
              <a:t>11/27/2022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F8EF4-0978-4D96-BA7A-FE1B60E3BDCA}" type="datetime1">
              <a:rPr lang="en-US" smtClean="0"/>
              <a:t>11/27/2022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1523E-31F2-4312-809F-918C4897303A}" type="datetime1">
              <a:rPr lang="en-US" smtClean="0"/>
              <a:t>11/27/2022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28925" y="590803"/>
            <a:ext cx="4035548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56435" y="2172262"/>
            <a:ext cx="7979409" cy="45504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622422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145781" y="6774758"/>
            <a:ext cx="3259454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98989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/>
              <a:t>© </a:t>
            </a:r>
            <a:r>
              <a:rPr spc="-5" dirty="0"/>
              <a:t>Copyright Information</a:t>
            </a:r>
            <a:r>
              <a:rPr spc="-25" dirty="0"/>
              <a:t> </a:t>
            </a:r>
            <a:r>
              <a:rPr spc="-5" dirty="0"/>
              <a:t>Technology</a:t>
            </a:r>
            <a:r>
              <a:rPr spc="-10" dirty="0"/>
              <a:t> </a:t>
            </a:r>
            <a:r>
              <a:rPr spc="-5" dirty="0"/>
              <a:t>Institute</a:t>
            </a:r>
            <a:r>
              <a:rPr spc="295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5" dirty="0"/>
              <a:t>2016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0EE88-8B8A-4257-AB10-1AF6E4BC67E9}" type="datetime1">
              <a:rPr lang="en-US" smtClean="0"/>
              <a:t>11/27/2022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535664" y="6735432"/>
            <a:ext cx="220979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7231" y="1546351"/>
            <a:ext cx="2388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Technology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Institute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36466" y="3923790"/>
            <a:ext cx="6661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Times New Roman"/>
                <a:cs typeface="Times New Roman"/>
              </a:rPr>
              <a:t>Operating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spc="-5" dirty="0">
                <a:latin typeface="Times New Roman"/>
                <a:cs typeface="Times New Roman"/>
              </a:rPr>
              <a:t>System</a:t>
            </a:r>
            <a:r>
              <a:rPr sz="4000" spc="-20" dirty="0">
                <a:latin typeface="Times New Roman"/>
                <a:cs typeface="Times New Roman"/>
              </a:rPr>
              <a:t> </a:t>
            </a:r>
            <a:r>
              <a:rPr sz="4000" dirty="0">
                <a:latin typeface="Times New Roman"/>
                <a:cs typeface="Times New Roman"/>
              </a:rPr>
              <a:t>Fundamentals</a:t>
            </a:r>
            <a:endParaRPr sz="4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886" y="255523"/>
            <a:ext cx="602107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2265" marR="5080" indent="-16002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60" dirty="0"/>
              <a:t> </a:t>
            </a:r>
            <a:r>
              <a:rPr dirty="0"/>
              <a:t>Layered </a:t>
            </a:r>
            <a:r>
              <a:rPr spc="-1085" dirty="0"/>
              <a:t> </a:t>
            </a:r>
            <a:r>
              <a:rPr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8703" y="1591055"/>
            <a:ext cx="2691383" cy="51587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5303" y="590803"/>
            <a:ext cx="69850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35" dirty="0"/>
              <a:t> </a:t>
            </a:r>
            <a:r>
              <a:rPr dirty="0"/>
              <a:t>Computing</a:t>
            </a:r>
            <a:r>
              <a:rPr spc="-55" dirty="0"/>
              <a:t> </a:t>
            </a:r>
            <a:r>
              <a:rPr dirty="0"/>
              <a:t>Architecture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9176" y="1595627"/>
            <a:ext cx="7874507" cy="52136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5942" y="590803"/>
            <a:ext cx="43630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70" dirty="0"/>
              <a:t> </a:t>
            </a:r>
            <a:r>
              <a:rPr dirty="0"/>
              <a:t>Components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1415" y="1612392"/>
            <a:ext cx="5440679" cy="487984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99335" y="2114193"/>
            <a:ext cx="3236595" cy="1612265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Client</a:t>
            </a:r>
            <a:r>
              <a:rPr sz="28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computers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Datacenters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Distributed</a:t>
            </a:r>
            <a:r>
              <a:rPr sz="2800" spc="-6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622422"/>
                </a:solidFill>
                <a:latin typeface="Times New Roman"/>
                <a:cs typeface="Times New Roman"/>
              </a:rPr>
              <a:t>Servers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0589" y="590803"/>
            <a:ext cx="1612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Clie</a:t>
            </a:r>
            <a:r>
              <a:rPr spc="5" dirty="0"/>
              <a:t>n</a:t>
            </a:r>
            <a:r>
              <a:rPr dirty="0"/>
              <a:t>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6936740" cy="313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Clients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devices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end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user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interact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cloud.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Clients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be: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Thick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Thin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Mobile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2319" y="590803"/>
            <a:ext cx="74910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Datacenter</a:t>
            </a:r>
            <a:r>
              <a:rPr spc="-7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dirty="0"/>
              <a:t>Distributed</a:t>
            </a:r>
            <a:r>
              <a:rPr spc="-50" dirty="0"/>
              <a:t> </a:t>
            </a:r>
            <a:r>
              <a:rPr dirty="0"/>
              <a:t>Servers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8072755" cy="364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68008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Datacenter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 collection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servers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where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applications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placed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and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accessed via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internet.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Distributed Servers are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different places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geographically,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but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they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working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if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they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next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each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other.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34" y="590803"/>
            <a:ext cx="32708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Central</a:t>
            </a:r>
            <a:r>
              <a:rPr spc="-95" dirty="0"/>
              <a:t> </a:t>
            </a:r>
            <a:r>
              <a:rPr dirty="0"/>
              <a:t>Server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8032750" cy="3642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administrates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such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as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monitoring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traffic, clients requests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ensure everything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runs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smoothly.</a:t>
            </a:r>
            <a:endParaRPr sz="3200" dirty="0">
              <a:latin typeface="Times New Roman"/>
              <a:cs typeface="Times New Roman"/>
            </a:endParaRPr>
          </a:p>
          <a:p>
            <a:pPr marL="469265" marR="1170940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uses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special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type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software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called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middleware.</a:t>
            </a:r>
            <a:endParaRPr sz="3200" dirty="0">
              <a:latin typeface="Times New Roman"/>
              <a:cs typeface="Times New Roman"/>
            </a:endParaRPr>
          </a:p>
          <a:p>
            <a:pPr marL="469265" marR="710565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Middleware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software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allows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computers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communicate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with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each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other.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6847" y="590803"/>
            <a:ext cx="66592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Models</a:t>
            </a:r>
            <a:r>
              <a:rPr spc="-30" dirty="0"/>
              <a:t> </a:t>
            </a:r>
            <a:r>
              <a:rPr dirty="0"/>
              <a:t>for</a:t>
            </a:r>
            <a:r>
              <a:rPr spc="-35" dirty="0"/>
              <a:t> </a:t>
            </a:r>
            <a:r>
              <a:rPr dirty="0"/>
              <a:t>Cloud</a:t>
            </a:r>
            <a:r>
              <a:rPr spc="-25" dirty="0"/>
              <a:t> </a:t>
            </a:r>
            <a:r>
              <a:rPr dirty="0"/>
              <a:t>Computing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3771900" cy="120205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Deployment</a:t>
            </a:r>
            <a:r>
              <a:rPr sz="3200" spc="-1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models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Service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models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4022" y="590803"/>
            <a:ext cx="46069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  <a:r>
              <a:rPr spc="-10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7872095" cy="3653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Deployment</a:t>
            </a:r>
            <a:r>
              <a:rPr sz="32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models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define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type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access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cloud.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There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four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types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access</a:t>
            </a:r>
            <a:endParaRPr sz="32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Public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Private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Hybrid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Community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306" y="590803"/>
            <a:ext cx="5395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  <a:r>
              <a:rPr spc="-65" dirty="0"/>
              <a:t> </a:t>
            </a:r>
            <a:r>
              <a:rPr dirty="0"/>
              <a:t>Models</a:t>
            </a:r>
            <a:r>
              <a:rPr spc="-55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1456435" y="2172262"/>
            <a:ext cx="7900034" cy="41236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Public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endParaRPr sz="32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 allows systems and services to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accessible to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the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general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public.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may</a:t>
            </a:r>
            <a:r>
              <a:rPr sz="28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less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secure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due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openness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(email).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Private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endParaRPr sz="3200" dirty="0">
              <a:latin typeface="Times New Roman"/>
              <a:cs typeface="Times New Roman"/>
            </a:endParaRPr>
          </a:p>
          <a:p>
            <a:pPr marL="926465" marR="367665" lvl="1" indent="-4572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 allows systems and services to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accessible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within</a:t>
            </a:r>
            <a:r>
              <a:rPr sz="28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an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organization</a:t>
            </a:r>
            <a:endParaRPr sz="2800" dirty="0">
              <a:latin typeface="Times New Roman"/>
              <a:cs typeface="Times New Roman"/>
            </a:endParaRPr>
          </a:p>
          <a:p>
            <a:pPr marL="927100" lvl="1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 is more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secure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due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its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private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nature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99306" y="590803"/>
            <a:ext cx="53955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Deployment</a:t>
            </a:r>
            <a:r>
              <a:rPr spc="-65" dirty="0"/>
              <a:t> </a:t>
            </a:r>
            <a:r>
              <a:rPr dirty="0"/>
              <a:t>Models</a:t>
            </a:r>
            <a:r>
              <a:rPr spc="-55" dirty="0"/>
              <a:t> </a:t>
            </a:r>
            <a:r>
              <a:rPr sz="2000" dirty="0"/>
              <a:t>cont’d</a:t>
            </a:r>
            <a:endParaRPr sz="2000"/>
          </a:p>
        </p:txBody>
      </p:sp>
      <p:sp>
        <p:nvSpPr>
          <p:cNvPr id="3" name="object 3"/>
          <p:cNvSpPr txBox="1"/>
          <p:nvPr/>
        </p:nvSpPr>
        <p:spPr>
          <a:xfrm>
            <a:off x="6378500" y="3421943"/>
            <a:ext cx="88900" cy="393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50"/>
              </a:lnSpc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919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/>
              <a:t>Hybrid</a:t>
            </a:r>
            <a:r>
              <a:rPr spc="-60" dirty="0"/>
              <a:t> </a:t>
            </a:r>
            <a:r>
              <a:rPr dirty="0"/>
              <a:t>cloud</a:t>
            </a:r>
          </a:p>
          <a:p>
            <a:pPr marL="927100" lvl="1" indent="-457834">
              <a:lnSpc>
                <a:spcPct val="100000"/>
              </a:lnSpc>
              <a:spcBef>
                <a:spcPts val="71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is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mixture</a:t>
            </a:r>
            <a:endParaRPr sz="2800" dirty="0">
              <a:latin typeface="Times New Roman"/>
              <a:cs typeface="Times New Roman"/>
            </a:endParaRPr>
          </a:p>
          <a:p>
            <a:pPr marL="1091565">
              <a:lnSpc>
                <a:spcPct val="100000"/>
              </a:lnSpc>
              <a:spcBef>
                <a:spcPts val="695"/>
              </a:spcBef>
            </a:pPr>
            <a:r>
              <a:rPr sz="2800" dirty="0">
                <a:solidFill>
                  <a:srgbClr val="585858"/>
                </a:solidFill>
              </a:rPr>
              <a:t>of</a:t>
            </a:r>
            <a:r>
              <a:rPr sz="2800" spc="-15" dirty="0">
                <a:solidFill>
                  <a:srgbClr val="585858"/>
                </a:solidFill>
              </a:rPr>
              <a:t> </a:t>
            </a:r>
            <a:r>
              <a:rPr sz="2800" dirty="0">
                <a:solidFill>
                  <a:srgbClr val="585858"/>
                </a:solidFill>
              </a:rPr>
              <a:t>public</a:t>
            </a:r>
            <a:r>
              <a:rPr sz="2800" spc="-30" dirty="0">
                <a:solidFill>
                  <a:srgbClr val="585858"/>
                </a:solidFill>
              </a:rPr>
              <a:t> </a:t>
            </a:r>
            <a:r>
              <a:rPr sz="2800" spc="-5" dirty="0">
                <a:solidFill>
                  <a:srgbClr val="585858"/>
                </a:solidFill>
              </a:rPr>
              <a:t>and</a:t>
            </a:r>
            <a:r>
              <a:rPr sz="2800" spc="-10" dirty="0">
                <a:solidFill>
                  <a:srgbClr val="585858"/>
                </a:solidFill>
              </a:rPr>
              <a:t> </a:t>
            </a:r>
            <a:r>
              <a:rPr sz="2800" spc="-5" dirty="0">
                <a:solidFill>
                  <a:srgbClr val="585858"/>
                </a:solidFill>
              </a:rPr>
              <a:t>private</a:t>
            </a:r>
            <a:r>
              <a:rPr sz="2800" spc="-30" dirty="0">
                <a:solidFill>
                  <a:srgbClr val="585858"/>
                </a:solidFill>
              </a:rPr>
              <a:t> </a:t>
            </a:r>
            <a:r>
              <a:rPr sz="2800" spc="-5" dirty="0">
                <a:solidFill>
                  <a:srgbClr val="585858"/>
                </a:solidFill>
              </a:rPr>
              <a:t>cloud</a:t>
            </a:r>
            <a:endParaRPr sz="2800" dirty="0"/>
          </a:p>
          <a:p>
            <a:pPr marL="926465" marR="20955" lvl="1" indent="-4572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The critical activities are performed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using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private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cloud while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non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critical activities are performed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 using</a:t>
            </a:r>
            <a:r>
              <a:rPr sz="28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public</a:t>
            </a:r>
            <a:r>
              <a:rPr sz="2800" spc="-3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cloud.</a:t>
            </a:r>
            <a:endParaRPr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dirty="0"/>
              <a:t>Community</a:t>
            </a:r>
            <a:r>
              <a:rPr spc="-70" dirty="0"/>
              <a:t> </a:t>
            </a:r>
            <a:r>
              <a:rPr dirty="0"/>
              <a:t>cloud</a:t>
            </a:r>
          </a:p>
          <a:p>
            <a:pPr marL="926465" marR="5080" lvl="1" indent="-457200">
              <a:lnSpc>
                <a:spcPct val="100000"/>
              </a:lnSpc>
              <a:spcBef>
                <a:spcPts val="71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  <a:tab pos="2566670" algn="l"/>
              </a:tabLst>
            </a:pP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It allows systems and services to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be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accessible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by </a:t>
            </a:r>
            <a:r>
              <a:rPr sz="2800" spc="-68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a</a:t>
            </a:r>
            <a:r>
              <a:rPr sz="28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585858"/>
                </a:solidFill>
                <a:latin typeface="Times New Roman"/>
                <a:cs typeface="Times New Roman"/>
              </a:rPr>
              <a:t>group of	</a:t>
            </a:r>
            <a:r>
              <a:rPr sz="2800" spc="-5" dirty="0">
                <a:solidFill>
                  <a:srgbClr val="585858"/>
                </a:solidFill>
                <a:latin typeface="Times New Roman"/>
                <a:cs typeface="Times New Roman"/>
              </a:rPr>
              <a:t>organizations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6040" y="1761744"/>
            <a:ext cx="3464052" cy="202082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8970" y="4754369"/>
            <a:ext cx="5728335" cy="137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rgbClr val="000000"/>
                </a:solidFill>
                <a:latin typeface="Constantia"/>
                <a:cs typeface="Constantia"/>
              </a:rPr>
              <a:t>CLOUD</a:t>
            </a:r>
            <a:r>
              <a:rPr b="1" spc="-95" dirty="0">
                <a:solidFill>
                  <a:srgbClr val="000000"/>
                </a:solidFill>
                <a:latin typeface="Constantia"/>
                <a:cs typeface="Constantia"/>
              </a:rPr>
              <a:t> </a:t>
            </a:r>
            <a:r>
              <a:rPr b="1" dirty="0">
                <a:solidFill>
                  <a:srgbClr val="000000"/>
                </a:solidFill>
                <a:latin typeface="Constantia"/>
                <a:cs typeface="Constantia"/>
              </a:rPr>
              <a:t>COMPUTING</a:t>
            </a:r>
          </a:p>
          <a:p>
            <a:pPr marR="6350" algn="r">
              <a:lnSpc>
                <a:spcPct val="100000"/>
              </a:lnSpc>
              <a:spcBef>
                <a:spcPts val="40"/>
              </a:spcBef>
            </a:pPr>
            <a:r>
              <a:rPr b="1" spc="-5" dirty="0">
                <a:solidFill>
                  <a:srgbClr val="000000"/>
                </a:solidFill>
                <a:latin typeface="Constantia"/>
                <a:cs typeface="Constantia"/>
              </a:rPr>
              <a:t>OVERVIEW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6566" y="590803"/>
            <a:ext cx="352044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Service</a:t>
            </a:r>
            <a:r>
              <a:rPr spc="-90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3791585" cy="29698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Infrastructure</a:t>
            </a:r>
            <a:r>
              <a:rPr sz="3200" spc="-10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(IaaS)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Platform</a:t>
            </a:r>
            <a:r>
              <a:rPr sz="3200" spc="-7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(PaaS)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Software</a:t>
            </a:r>
            <a:r>
              <a:rPr sz="3200" spc="-1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(SaaS)</a:t>
            </a:r>
            <a:endParaRPr sz="3200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Network</a:t>
            </a:r>
            <a:r>
              <a:rPr sz="3200" spc="-10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(NaaS)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Database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(DBaaS)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5523" y="2098547"/>
            <a:ext cx="4290059" cy="3970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7885430" cy="10013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VM technology allows multiple virtual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machines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run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on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</a:t>
            </a:r>
            <a:r>
              <a:rPr sz="3200" spc="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single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physical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machine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0448" y="3848100"/>
            <a:ext cx="6409944" cy="26410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Virtualization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1591055"/>
            <a:ext cx="8142731" cy="5100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2914" y="590803"/>
            <a:ext cx="40474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Hypervisor</a:t>
            </a:r>
            <a:r>
              <a:rPr spc="-110" dirty="0"/>
              <a:t> </a:t>
            </a:r>
            <a:r>
              <a:rPr dirty="0"/>
              <a:t>Types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2892" y="1470660"/>
            <a:ext cx="8109203" cy="524713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04020" y="2364738"/>
            <a:ext cx="1120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3232CC"/>
                </a:solidFill>
                <a:latin typeface="Times New Roman"/>
                <a:cs typeface="Times New Roman"/>
              </a:rPr>
              <a:t>Bare</a:t>
            </a:r>
            <a:r>
              <a:rPr sz="1800" b="1" spc="-80" dirty="0">
                <a:solidFill>
                  <a:srgbClr val="3232CC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3232CC"/>
                </a:solidFill>
                <a:latin typeface="Times New Roman"/>
                <a:cs typeface="Times New Roman"/>
              </a:rPr>
              <a:t>Metal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44595" y="2255520"/>
            <a:ext cx="1455419" cy="3886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18990" y="2293110"/>
            <a:ext cx="712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232CC"/>
                </a:solidFill>
                <a:latin typeface="Times New Roman"/>
                <a:cs typeface="Times New Roman"/>
              </a:rPr>
              <a:t>Ho</a:t>
            </a:r>
            <a:r>
              <a:rPr sz="1800" b="1" spc="-5" dirty="0">
                <a:solidFill>
                  <a:srgbClr val="3232CC"/>
                </a:solidFill>
                <a:latin typeface="Times New Roman"/>
                <a:cs typeface="Times New Roman"/>
              </a:rPr>
              <a:t>s</a:t>
            </a:r>
            <a:r>
              <a:rPr sz="1800" b="1" dirty="0">
                <a:solidFill>
                  <a:srgbClr val="3232CC"/>
                </a:solidFill>
                <a:latin typeface="Times New Roman"/>
                <a:cs typeface="Times New Roman"/>
              </a:rPr>
              <a:t>t</a:t>
            </a:r>
            <a:r>
              <a:rPr sz="1800" b="1" spc="5" dirty="0">
                <a:solidFill>
                  <a:srgbClr val="3232CC"/>
                </a:solidFill>
                <a:latin typeface="Times New Roman"/>
                <a:cs typeface="Times New Roman"/>
              </a:rPr>
              <a:t>e</a:t>
            </a:r>
            <a:r>
              <a:rPr sz="1800" b="1" dirty="0">
                <a:solidFill>
                  <a:srgbClr val="3232CC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37500" y="553402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Cloud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dirty="0"/>
              <a:t>Virtualization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4387" y="1528952"/>
            <a:ext cx="8079105" cy="4700905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Advantages</a:t>
            </a:r>
            <a:r>
              <a:rPr sz="24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24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622422"/>
                </a:solidFill>
                <a:latin typeface="Times New Roman"/>
                <a:cs typeface="Times New Roman"/>
              </a:rPr>
              <a:t>virtual</a:t>
            </a:r>
            <a:r>
              <a:rPr sz="24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622422"/>
                </a:solidFill>
                <a:latin typeface="Times New Roman"/>
                <a:cs typeface="Times New Roman"/>
              </a:rPr>
              <a:t>machines:</a:t>
            </a:r>
            <a:endParaRPr sz="2400" dirty="0">
              <a:latin typeface="Times New Roman"/>
              <a:cs typeface="Times New Roman"/>
            </a:endParaRPr>
          </a:p>
          <a:p>
            <a:pPr marL="891540" marR="820419" indent="-457200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Run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operating systems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where the physical hardware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is </a:t>
            </a:r>
            <a:r>
              <a:rPr sz="2300" spc="-5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unavailable.</a:t>
            </a:r>
            <a:endParaRPr sz="2300" dirty="0">
              <a:latin typeface="Times New Roman"/>
              <a:cs typeface="Times New Roman"/>
            </a:endParaRPr>
          </a:p>
          <a:p>
            <a:pPr marL="891540" indent="-457834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Easier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to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create</a:t>
            </a:r>
            <a:r>
              <a:rPr sz="23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new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machines,</a:t>
            </a:r>
            <a:r>
              <a:rPr sz="23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backup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machines,</a:t>
            </a:r>
            <a:r>
              <a:rPr sz="23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etc.</a:t>
            </a:r>
            <a:endParaRPr sz="2300" dirty="0">
              <a:latin typeface="Times New Roman"/>
              <a:cs typeface="Times New Roman"/>
            </a:endParaRPr>
          </a:p>
          <a:p>
            <a:pPr marL="891540" marR="220979" indent="-457200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Software</a:t>
            </a:r>
            <a:r>
              <a:rPr sz="23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testing</a:t>
            </a:r>
            <a:r>
              <a:rPr sz="23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using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“clean”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installs</a:t>
            </a:r>
            <a:r>
              <a:rPr sz="23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3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operating</a:t>
            </a:r>
            <a:r>
              <a:rPr sz="23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systems </a:t>
            </a:r>
            <a:r>
              <a:rPr sz="2300" spc="-56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and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software.</a:t>
            </a:r>
            <a:endParaRPr sz="2300" dirty="0">
              <a:latin typeface="Times New Roman"/>
              <a:cs typeface="Times New Roman"/>
            </a:endParaRPr>
          </a:p>
          <a:p>
            <a:pPr marL="891540" indent="-457834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Emulate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more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machines</a:t>
            </a:r>
            <a:r>
              <a:rPr sz="2300" spc="2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than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are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physically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 available.</a:t>
            </a:r>
            <a:endParaRPr sz="2300" dirty="0">
              <a:latin typeface="Times New Roman"/>
              <a:cs typeface="Times New Roman"/>
            </a:endParaRPr>
          </a:p>
          <a:p>
            <a:pPr marL="891540" indent="-457834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Timeshare</a:t>
            </a:r>
            <a:r>
              <a:rPr sz="23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lightly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loaded</a:t>
            </a:r>
            <a:r>
              <a:rPr sz="23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systems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 on</a:t>
            </a:r>
            <a:r>
              <a:rPr sz="23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one host.</a:t>
            </a:r>
            <a:endParaRPr sz="2300" dirty="0">
              <a:latin typeface="Times New Roman"/>
              <a:cs typeface="Times New Roman"/>
            </a:endParaRPr>
          </a:p>
          <a:p>
            <a:pPr marL="891540" indent="-457834">
              <a:lnSpc>
                <a:spcPct val="100000"/>
              </a:lnSpc>
              <a:spcBef>
                <a:spcPts val="695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Debug</a:t>
            </a:r>
            <a:r>
              <a:rPr sz="23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problems</a:t>
            </a:r>
            <a:r>
              <a:rPr sz="23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(suspend</a:t>
            </a:r>
            <a:r>
              <a:rPr sz="23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and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resume</a:t>
            </a:r>
            <a:r>
              <a:rPr sz="2300" spc="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the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problem machine).</a:t>
            </a:r>
            <a:endParaRPr sz="2300" dirty="0">
              <a:latin typeface="Times New Roman"/>
              <a:cs typeface="Times New Roman"/>
            </a:endParaRPr>
          </a:p>
          <a:p>
            <a:pPr marL="891540" indent="-457834">
              <a:lnSpc>
                <a:spcPct val="100000"/>
              </a:lnSpc>
              <a:spcBef>
                <a:spcPts val="700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Easy</a:t>
            </a:r>
            <a:r>
              <a:rPr sz="2300" spc="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migration</a:t>
            </a:r>
            <a:r>
              <a:rPr sz="23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of</a:t>
            </a:r>
            <a:r>
              <a:rPr sz="23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virtual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machines</a:t>
            </a:r>
            <a:r>
              <a:rPr sz="2300" spc="3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(shutdown</a:t>
            </a:r>
            <a:r>
              <a:rPr sz="2300" spc="-2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needed</a:t>
            </a:r>
            <a:r>
              <a:rPr sz="2300" spc="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or</a:t>
            </a:r>
            <a:r>
              <a:rPr sz="2300" spc="-10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not)</a:t>
            </a:r>
            <a:endParaRPr sz="2300" dirty="0">
              <a:latin typeface="Times New Roman"/>
              <a:cs typeface="Times New Roman"/>
            </a:endParaRPr>
          </a:p>
          <a:p>
            <a:pPr marL="891540" indent="-457834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891540" algn="l"/>
                <a:tab pos="892175" algn="l"/>
              </a:tabLst>
            </a:pPr>
            <a:r>
              <a:rPr sz="2300" dirty="0">
                <a:solidFill>
                  <a:srgbClr val="585858"/>
                </a:solidFill>
                <a:latin typeface="Times New Roman"/>
                <a:cs typeface="Times New Roman"/>
              </a:rPr>
              <a:t>Run</a:t>
            </a:r>
            <a:r>
              <a:rPr sz="2300" spc="-15" dirty="0">
                <a:solidFill>
                  <a:srgbClr val="585858"/>
                </a:solidFill>
                <a:latin typeface="Times New Roman"/>
                <a:cs typeface="Times New Roman"/>
              </a:rPr>
              <a:t> </a:t>
            </a:r>
            <a:r>
              <a:rPr sz="2300" spc="-5" dirty="0">
                <a:solidFill>
                  <a:srgbClr val="585858"/>
                </a:solidFill>
                <a:latin typeface="Times New Roman"/>
                <a:cs typeface="Times New Roman"/>
              </a:rPr>
              <a:t>legacy systems!</a:t>
            </a:r>
            <a:endParaRPr sz="23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882" y="590803"/>
            <a:ext cx="60839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60" dirty="0"/>
              <a:t> </a:t>
            </a:r>
            <a:r>
              <a:rPr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6536690" cy="296989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spc="-5" dirty="0">
                <a:solidFill>
                  <a:srgbClr val="FF0000"/>
                </a:solidFill>
                <a:latin typeface="Times New Roman"/>
                <a:cs typeface="Times New Roman"/>
              </a:rPr>
              <a:t>Scalability</a:t>
            </a:r>
            <a:r>
              <a:rPr sz="32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32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on-demand</a:t>
            </a:r>
            <a:r>
              <a:rPr sz="32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FF0000"/>
                </a:solidFill>
                <a:latin typeface="Times New Roman"/>
                <a:cs typeface="Times New Roman"/>
              </a:rPr>
              <a:t>services</a:t>
            </a: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User-centric</a:t>
            </a:r>
            <a:r>
              <a:rPr sz="3200" spc="-6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interface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Guaranteed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Quality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of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Service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(QoS)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Autonomous</a:t>
            </a:r>
            <a:r>
              <a:rPr sz="3200" spc="-6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system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Pricing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9227" y="590803"/>
            <a:ext cx="66770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25" dirty="0"/>
              <a:t> </a:t>
            </a:r>
            <a:r>
              <a:rPr dirty="0"/>
              <a:t>Computing</a:t>
            </a:r>
            <a:r>
              <a:rPr spc="-50" dirty="0"/>
              <a:t> </a:t>
            </a:r>
            <a:r>
              <a:rPr dirty="0"/>
              <a:t>Challenges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176372"/>
            <a:ext cx="6709665" cy="29867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Performance</a:t>
            </a:r>
            <a:r>
              <a:rPr lang="en-US"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 - scalability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Security</a:t>
            </a:r>
            <a:r>
              <a:rPr sz="3200" b="1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3200" b="1" spc="-6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Privacy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Control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Bandwidth</a:t>
            </a:r>
            <a:r>
              <a:rPr sz="3200" b="1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622422"/>
                </a:solidFill>
                <a:latin typeface="Times New Roman"/>
                <a:cs typeface="Times New Roman"/>
              </a:rPr>
              <a:t>Costs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b="1" spc="-5" dirty="0">
                <a:solidFill>
                  <a:srgbClr val="622422"/>
                </a:solidFill>
                <a:latin typeface="Times New Roman"/>
                <a:cs typeface="Times New Roman"/>
              </a:rPr>
              <a:t>Reliability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8095" y="348995"/>
            <a:ext cx="9143999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7460" y="1620012"/>
            <a:ext cx="5858255" cy="404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8738" y="590803"/>
            <a:ext cx="381635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-5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Content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1972156"/>
            <a:ext cx="7489190" cy="473773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8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Introduction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What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Cloud?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What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Computing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Computing</a:t>
            </a:r>
            <a:r>
              <a:rPr sz="3200" spc="-5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Architecture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Deployment</a:t>
            </a:r>
            <a:r>
              <a:rPr sz="3200" spc="-8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Models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Service</a:t>
            </a:r>
            <a:r>
              <a:rPr sz="3200" spc="-5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Models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Virtualization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r>
              <a:rPr sz="3200" spc="-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Computing</a:t>
            </a:r>
            <a:r>
              <a:rPr sz="3200" spc="-4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Features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Challenges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0881" y="4763514"/>
            <a:ext cx="41459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5" dirty="0">
                <a:solidFill>
                  <a:srgbClr val="000000"/>
                </a:solidFill>
                <a:latin typeface="Constantia"/>
                <a:cs typeface="Constantia"/>
              </a:rPr>
              <a:t>INTRODUCTION</a:t>
            </a:r>
            <a:endParaRPr sz="4000" dirty="0">
              <a:latin typeface="Constantia"/>
              <a:cs typeface="Constant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15942" y="590803"/>
            <a:ext cx="43611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Computing</a:t>
            </a:r>
            <a:r>
              <a:rPr spc="-90" dirty="0"/>
              <a:t> </a:t>
            </a:r>
            <a:r>
              <a:rPr dirty="0"/>
              <a:t>History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364" y="1612391"/>
            <a:ext cx="7894319" cy="51968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394700" y="5229225"/>
            <a:ext cx="1776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Clustered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63086" y="590803"/>
            <a:ext cx="58667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Cloud</a:t>
            </a:r>
            <a:r>
              <a:rPr spc="-40" dirty="0"/>
              <a:t> </a:t>
            </a:r>
            <a:r>
              <a:rPr dirty="0"/>
              <a:t>Computing</a:t>
            </a:r>
            <a:r>
              <a:rPr spc="-60" dirty="0"/>
              <a:t> </a:t>
            </a:r>
            <a:r>
              <a:rPr dirty="0"/>
              <a:t>History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56435" y="2276346"/>
            <a:ext cx="7722870" cy="266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Concept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evaluated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in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1950(IBM)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called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RJE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(Remote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Job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Entry</a:t>
            </a:r>
            <a:r>
              <a:rPr sz="3200" spc="-3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Process).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4700" dirty="0">
              <a:latin typeface="Times New Roman"/>
              <a:cs typeface="Times New Roman"/>
            </a:endParaRPr>
          </a:p>
          <a:p>
            <a:pPr marL="469265" marR="85090" indent="-457200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2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spc="5" dirty="0">
                <a:solidFill>
                  <a:srgbClr val="622422"/>
                </a:solidFill>
                <a:latin typeface="Times New Roman"/>
                <a:cs typeface="Times New Roman"/>
              </a:rPr>
              <a:t>2006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Amazon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provided</a:t>
            </a:r>
            <a:r>
              <a:rPr sz="3200" spc="-4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first</a:t>
            </a:r>
            <a:r>
              <a:rPr sz="32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public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cloud </a:t>
            </a:r>
            <a:r>
              <a:rPr sz="3200" spc="-7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AWS</a:t>
            </a:r>
            <a:r>
              <a:rPr sz="3200" spc="-2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(Amazon</a:t>
            </a:r>
            <a:r>
              <a:rPr sz="3200" spc="-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Web</a:t>
            </a:r>
            <a:r>
              <a:rPr sz="3200" spc="-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622422"/>
                </a:solidFill>
                <a:latin typeface="Times New Roman"/>
                <a:cs typeface="Times New Roman"/>
              </a:rPr>
              <a:t>Service).</a:t>
            </a:r>
            <a:endParaRPr sz="3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435" y="2172262"/>
            <a:ext cx="7979409" cy="1477328"/>
          </a:xfrm>
        </p:spPr>
        <p:txBody>
          <a:bodyPr/>
          <a:lstStyle/>
          <a:p>
            <a:r>
              <a:rPr lang="en-US" dirty="0"/>
              <a:t>Remote desktop</a:t>
            </a:r>
          </a:p>
          <a:p>
            <a:r>
              <a:rPr lang="en-US" dirty="0"/>
              <a:t>Username = password</a:t>
            </a:r>
          </a:p>
          <a:p>
            <a:r>
              <a:rPr lang="en-US" dirty="0"/>
              <a:t>Cost per hour per day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1100" y="3842940"/>
            <a:ext cx="27908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4186" y="590803"/>
            <a:ext cx="350647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5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Cloud?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54555" y="1709419"/>
            <a:ext cx="7901305" cy="4210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222885" indent="-457200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3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term</a:t>
            </a:r>
            <a:r>
              <a:rPr sz="3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r>
              <a:rPr sz="36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refers</a:t>
            </a:r>
            <a:r>
              <a:rPr sz="36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to Network </a:t>
            </a:r>
            <a:r>
              <a:rPr sz="3600" dirty="0">
                <a:solidFill>
                  <a:srgbClr val="622422"/>
                </a:solidFill>
                <a:latin typeface="Times New Roman"/>
                <a:cs typeface="Times New Roman"/>
              </a:rPr>
              <a:t>or </a:t>
            </a:r>
            <a:r>
              <a:rPr sz="3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Internet.</a:t>
            </a:r>
            <a:r>
              <a:rPr sz="36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Something</a:t>
            </a:r>
            <a:r>
              <a:rPr sz="36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that</a:t>
            </a:r>
            <a:r>
              <a:rPr sz="3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is</a:t>
            </a:r>
            <a:r>
              <a:rPr sz="36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present</a:t>
            </a:r>
            <a:r>
              <a:rPr sz="3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36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at </a:t>
            </a:r>
            <a:r>
              <a:rPr sz="3600" spc="-88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remote</a:t>
            </a:r>
            <a:r>
              <a:rPr sz="36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location.</a:t>
            </a:r>
            <a:endParaRPr sz="3600" dirty="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spcBef>
                <a:spcPts val="790"/>
              </a:spcBef>
              <a:buClr>
                <a:srgbClr val="000000"/>
              </a:buClr>
              <a:buFont typeface="Arial MT"/>
              <a:buChar char="•"/>
              <a:tabLst>
                <a:tab pos="469265" algn="l"/>
                <a:tab pos="469900" algn="l"/>
              </a:tabLst>
            </a:pP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r>
              <a:rPr sz="3600" spc="-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can</a:t>
            </a:r>
            <a:r>
              <a:rPr sz="3600" spc="-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3600" spc="-5" dirty="0">
                <a:solidFill>
                  <a:srgbClr val="622422"/>
                </a:solidFill>
                <a:latin typeface="Times New Roman"/>
                <a:cs typeface="Times New Roman"/>
              </a:rPr>
              <a:t>provide</a:t>
            </a:r>
            <a:endParaRPr sz="3600" dirty="0">
              <a:latin typeface="Times New Roman"/>
              <a:cs typeface="Times New Roman"/>
            </a:endParaRPr>
          </a:p>
          <a:p>
            <a:pPr marL="926465" marR="5080" lvl="1" indent="-457200">
              <a:lnSpc>
                <a:spcPct val="100000"/>
              </a:lnSpc>
              <a:spcBef>
                <a:spcPts val="730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Services over</a:t>
            </a:r>
            <a:r>
              <a:rPr sz="28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network</a:t>
            </a:r>
            <a:r>
              <a:rPr sz="28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(on</a:t>
            </a:r>
            <a:r>
              <a:rPr sz="28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Public</a:t>
            </a:r>
            <a:r>
              <a:rPr sz="2800" spc="-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networks</a:t>
            </a:r>
            <a:r>
              <a:rPr sz="28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F0000"/>
                </a:solidFill>
                <a:latin typeface="Times New Roman"/>
                <a:cs typeface="Times New Roman"/>
              </a:rPr>
              <a:t>or</a:t>
            </a:r>
            <a:r>
              <a:rPr sz="2800" spc="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7F0000"/>
                </a:solidFill>
                <a:latin typeface="Times New Roman"/>
                <a:cs typeface="Times New Roman"/>
              </a:rPr>
              <a:t>on </a:t>
            </a:r>
            <a:r>
              <a:rPr sz="2800" spc="-68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Private</a:t>
            </a:r>
            <a:r>
              <a:rPr sz="2800" spc="-1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networks).</a:t>
            </a:r>
            <a:endParaRPr sz="2800" dirty="0">
              <a:latin typeface="Times New Roman"/>
              <a:cs typeface="Times New Roman"/>
            </a:endParaRPr>
          </a:p>
          <a:p>
            <a:pPr marL="926465" marR="346075" lvl="1" indent="-457200">
              <a:lnSpc>
                <a:spcPct val="100000"/>
              </a:lnSpc>
              <a:spcBef>
                <a:spcPts val="705"/>
              </a:spcBef>
              <a:buClr>
                <a:srgbClr val="000000"/>
              </a:buClr>
              <a:buFont typeface="Arial MT"/>
              <a:buChar char="•"/>
              <a:tabLst>
                <a:tab pos="926465" algn="l"/>
                <a:tab pos="927100" algn="l"/>
              </a:tabLst>
            </a:pP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Applications</a:t>
            </a:r>
            <a:r>
              <a:rPr sz="2800" spc="-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such</a:t>
            </a:r>
            <a:r>
              <a:rPr sz="28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as</a:t>
            </a:r>
            <a:r>
              <a:rPr sz="28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0000"/>
                </a:solidFill>
                <a:latin typeface="Times New Roman"/>
                <a:cs typeface="Times New Roman"/>
              </a:rPr>
              <a:t>email,</a:t>
            </a:r>
            <a:r>
              <a:rPr sz="2800" spc="2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0000"/>
                </a:solidFill>
                <a:latin typeface="Times New Roman"/>
                <a:cs typeface="Times New Roman"/>
              </a:rPr>
              <a:t>web</a:t>
            </a:r>
            <a:r>
              <a:rPr sz="2800" spc="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conferencing, </a:t>
            </a:r>
            <a:r>
              <a:rPr sz="2800" spc="-685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customer</a:t>
            </a:r>
            <a:r>
              <a:rPr sz="280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7F0000"/>
                </a:solidFill>
                <a:latin typeface="Times New Roman"/>
                <a:cs typeface="Times New Roman"/>
              </a:rPr>
              <a:t>relationship</a:t>
            </a:r>
            <a:r>
              <a:rPr sz="2800" spc="-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0000"/>
                </a:solidFill>
                <a:latin typeface="Times New Roman"/>
                <a:cs typeface="Times New Roman"/>
              </a:rPr>
              <a:t>management</a:t>
            </a:r>
            <a:r>
              <a:rPr sz="2800" spc="20" dirty="0">
                <a:solidFill>
                  <a:srgbClr val="7F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7F0000"/>
                </a:solidFill>
                <a:latin typeface="Times New Roman"/>
                <a:cs typeface="Times New Roman"/>
              </a:rPr>
              <a:t>(CRM)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835" y="590803"/>
            <a:ext cx="616331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5" dirty="0"/>
              <a:t> </a:t>
            </a:r>
            <a:r>
              <a:rPr dirty="0"/>
              <a:t>is</a:t>
            </a:r>
            <a:r>
              <a:rPr spc="-5" dirty="0"/>
              <a:t> </a:t>
            </a:r>
            <a:r>
              <a:rPr dirty="0"/>
              <a:t>Cloud</a:t>
            </a:r>
            <a:r>
              <a:rPr spc="-40" dirty="0"/>
              <a:t> </a:t>
            </a:r>
            <a:r>
              <a:rPr dirty="0"/>
              <a:t>Computing?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45995" y="1639315"/>
            <a:ext cx="8073390" cy="509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 algn="just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Cloud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computing can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be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defined as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a new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style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computing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in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which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dynamically</a:t>
            </a:r>
            <a:r>
              <a:rPr sz="2900" spc="7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scalable</a:t>
            </a:r>
            <a:r>
              <a:rPr sz="2900" spc="7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and 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often</a:t>
            </a:r>
            <a:r>
              <a:rPr sz="2900" spc="70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virtualized</a:t>
            </a:r>
            <a:r>
              <a:rPr sz="2900" spc="70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resources</a:t>
            </a:r>
            <a:r>
              <a:rPr sz="2900" spc="70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are</a:t>
            </a:r>
            <a:r>
              <a:rPr sz="2900" spc="69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provided</a:t>
            </a:r>
            <a:r>
              <a:rPr sz="2900" spc="7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as</a:t>
            </a:r>
            <a:r>
              <a:rPr sz="2900" spc="70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a </a:t>
            </a:r>
            <a:r>
              <a:rPr sz="2900" spc="-71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services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over</a:t>
            </a:r>
            <a:r>
              <a:rPr sz="2900" spc="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the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Internet.</a:t>
            </a:r>
            <a:endParaRPr sz="2900" dirty="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Cloud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computing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refers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to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manipulating,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configuring,</a:t>
            </a:r>
            <a:r>
              <a:rPr sz="2900" spc="4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and</a:t>
            </a:r>
            <a:r>
              <a:rPr sz="2900" spc="434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accessing</a:t>
            </a:r>
            <a:r>
              <a:rPr sz="2900" spc="42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the</a:t>
            </a:r>
            <a:r>
              <a:rPr sz="2900" spc="4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application</a:t>
            </a:r>
            <a:r>
              <a:rPr sz="2900" spc="43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online. </a:t>
            </a:r>
            <a:r>
              <a:rPr sz="2900" spc="-7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It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offers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online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data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storage,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infrastructure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and 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application.</a:t>
            </a:r>
            <a:endParaRPr sz="2900" dirty="0">
              <a:latin typeface="Times New Roman"/>
              <a:cs typeface="Times New Roman"/>
            </a:endParaRPr>
          </a:p>
          <a:p>
            <a:pPr marL="469265" marR="5080" indent="-457200" algn="just">
              <a:lnSpc>
                <a:spcPct val="100000"/>
              </a:lnSpc>
              <a:spcBef>
                <a:spcPts val="805"/>
              </a:spcBef>
              <a:buClr>
                <a:srgbClr val="000000"/>
              </a:buClr>
              <a:buFont typeface="Arial MT"/>
              <a:buChar char="•"/>
              <a:tabLst>
                <a:tab pos="469900" algn="l"/>
              </a:tabLst>
            </a:pP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Cloud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computing is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both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combination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of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software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 and hardware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based computing resources delivered </a:t>
            </a:r>
            <a:r>
              <a:rPr sz="2900" spc="-710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as </a:t>
            </a:r>
            <a:r>
              <a:rPr sz="2900" dirty="0">
                <a:solidFill>
                  <a:srgbClr val="622422"/>
                </a:solidFill>
                <a:latin typeface="Times New Roman"/>
                <a:cs typeface="Times New Roman"/>
              </a:rPr>
              <a:t>a network</a:t>
            </a:r>
            <a:r>
              <a:rPr sz="2900" spc="5" dirty="0">
                <a:solidFill>
                  <a:srgbClr val="622422"/>
                </a:solidFill>
                <a:latin typeface="Times New Roman"/>
                <a:cs typeface="Times New Roman"/>
              </a:rPr>
              <a:t> </a:t>
            </a:r>
            <a:r>
              <a:rPr sz="2900" spc="-5" dirty="0">
                <a:solidFill>
                  <a:srgbClr val="622422"/>
                </a:solidFill>
                <a:latin typeface="Times New Roman"/>
                <a:cs typeface="Times New Roman"/>
              </a:rPr>
              <a:t>service.</a:t>
            </a:r>
            <a:endParaRPr sz="2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</TotalTime>
  <Words>605</Words>
  <Application>Microsoft Office PowerPoint</Application>
  <PresentationFormat>Custom</PresentationFormat>
  <Paragraphs>113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Arial MT</vt:lpstr>
      <vt:lpstr>Calibri</vt:lpstr>
      <vt:lpstr>Constantia</vt:lpstr>
      <vt:lpstr>Times New Roman</vt:lpstr>
      <vt:lpstr>Office Theme</vt:lpstr>
      <vt:lpstr>PowerPoint Presentation</vt:lpstr>
      <vt:lpstr>CLOUD COMPUTING OVERVIEW</vt:lpstr>
      <vt:lpstr>Table of Content</vt:lpstr>
      <vt:lpstr>INTRODUCTION</vt:lpstr>
      <vt:lpstr>Computing History</vt:lpstr>
      <vt:lpstr>Cloud Computing History</vt:lpstr>
      <vt:lpstr>PowerPoint Presentation</vt:lpstr>
      <vt:lpstr>What is Cloud?</vt:lpstr>
      <vt:lpstr>What is Cloud Computing?</vt:lpstr>
      <vt:lpstr>Cloud Computing Layered  Architecture</vt:lpstr>
      <vt:lpstr>Cloud Computing Architecture</vt:lpstr>
      <vt:lpstr>Cloud Components</vt:lpstr>
      <vt:lpstr>Clients</vt:lpstr>
      <vt:lpstr>Datacenter &amp; Distributed Servers</vt:lpstr>
      <vt:lpstr>Central Server</vt:lpstr>
      <vt:lpstr>Models for Cloud Computing</vt:lpstr>
      <vt:lpstr>Deployment Models</vt:lpstr>
      <vt:lpstr>Deployment Models cont’d</vt:lpstr>
      <vt:lpstr>Deployment Models cont’d</vt:lpstr>
      <vt:lpstr>Service Models</vt:lpstr>
      <vt:lpstr>Virtualization</vt:lpstr>
      <vt:lpstr>Virtualization</vt:lpstr>
      <vt:lpstr>Hypervisor Types</vt:lpstr>
      <vt:lpstr>Virtualization</vt:lpstr>
      <vt:lpstr>Cloud Computing Features</vt:lpstr>
      <vt:lpstr>Cloud Computing Challenges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Mostafa_Saqly</dc:creator>
  <cp:lastModifiedBy>hp</cp:lastModifiedBy>
  <cp:revision>38</cp:revision>
  <dcterms:created xsi:type="dcterms:W3CDTF">2022-11-22T17:45:34Z</dcterms:created>
  <dcterms:modified xsi:type="dcterms:W3CDTF">2022-11-27T13:26:14Z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2022-11-22T00:00:00Z</vt:filetime>
  </property>
</Properties>
</file>