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MS)" panose="020B0604020202020204" charset="0"/>
      <p:regular r:id="rId12"/>
    </p:embeddedFont>
    <p:embeddedFont>
      <p:font typeface="Calibri (MS) Bold" panose="020B0604020202020204" charset="0"/>
      <p:regular r:id="rId13"/>
    </p:embeddedFont>
    <p:embeddedFont>
      <p:font typeface="Canva Sans" panose="020B0604020202020204" charset="0"/>
      <p:regular r:id="rId14"/>
    </p:embeddedFont>
    <p:embeddedFont>
      <p:font typeface="Canva Sans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8" d="100"/>
          <a:sy n="78"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22.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1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21" Type="http://schemas.openxmlformats.org/officeDocument/2006/relationships/image" Target="../media/image25.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24" Type="http://schemas.openxmlformats.org/officeDocument/2006/relationships/image" Target="../media/image27.jpe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23.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 Id="rId22" Type="http://schemas.openxmlformats.org/officeDocument/2006/relationships/image" Target="../media/image26.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21" Type="http://schemas.openxmlformats.org/officeDocument/2006/relationships/image" Target="../media/image30.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31.jpe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24" Type="http://schemas.openxmlformats.org/officeDocument/2006/relationships/image" Target="../media/image18.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6.svg"/><Relationship Id="rId10" Type="http://schemas.openxmlformats.org/officeDocument/2006/relationships/image" Target="../media/image9.png"/><Relationship Id="rId19" Type="http://schemas.openxmlformats.org/officeDocument/2006/relationships/image" Target="../media/image2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 Id="rId22"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9.png"/><Relationship Id="rId18" Type="http://schemas.openxmlformats.org/officeDocument/2006/relationships/image" Target="../media/image15.svg"/><Relationship Id="rId3" Type="http://schemas.openxmlformats.org/officeDocument/2006/relationships/image" Target="../media/image2.svg"/><Relationship Id="rId21"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3.svg"/><Relationship Id="rId20" Type="http://schemas.openxmlformats.org/officeDocument/2006/relationships/image" Target="../media/image33.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2.png"/><Relationship Id="rId23" Type="http://schemas.openxmlformats.org/officeDocument/2006/relationships/image" Target="../media/image18.png"/><Relationship Id="rId10" Type="http://schemas.openxmlformats.org/officeDocument/2006/relationships/image" Target="../media/image9.png"/><Relationship Id="rId19" Type="http://schemas.openxmlformats.org/officeDocument/2006/relationships/image" Target="../media/image32.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20.svg"/><Relationship Id="rId22"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sv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79129" y="146063"/>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3" name="TextBox 13"/>
          <p:cNvSpPr txBox="1"/>
          <p:nvPr/>
        </p:nvSpPr>
        <p:spPr>
          <a:xfrm>
            <a:off x="1822447" y="6375692"/>
            <a:ext cx="1314964"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14" name="TextBox 14"/>
          <p:cNvSpPr txBox="1"/>
          <p:nvPr/>
        </p:nvSpPr>
        <p:spPr>
          <a:xfrm>
            <a:off x="104779" y="2215021"/>
            <a:ext cx="10903373" cy="6055880"/>
          </a:xfrm>
          <a:prstGeom prst="rect">
            <a:avLst/>
          </a:prstGeom>
        </p:spPr>
        <p:txBody>
          <a:bodyPr lIns="0" tIns="0" rIns="0" bIns="0" rtlCol="0" anchor="t">
            <a:spAutoFit/>
          </a:bodyPr>
          <a:lstStyle/>
          <a:p>
            <a:pPr algn="ctr">
              <a:lnSpc>
                <a:spcPts val="6623"/>
              </a:lnSpc>
            </a:pPr>
            <a:r>
              <a:rPr lang="en-US" sz="4731" b="1">
                <a:solidFill>
                  <a:srgbClr val="000000"/>
                </a:solidFill>
                <a:latin typeface="Calibri (MS) Bold"/>
                <a:ea typeface="Calibri (MS) Bold"/>
                <a:cs typeface="Calibri (MS) Bold"/>
                <a:sym typeface="Calibri (MS) Bold"/>
              </a:rPr>
              <a:t>E-Commerce Supply Chains</a:t>
            </a:r>
          </a:p>
          <a:p>
            <a:pPr algn="ctr">
              <a:lnSpc>
                <a:spcPts val="3216"/>
              </a:lnSpc>
            </a:pPr>
            <a:r>
              <a:rPr lang="en-US" sz="2297">
                <a:solidFill>
                  <a:srgbClr val="000000"/>
                </a:solidFill>
                <a:latin typeface="Calibri (MS)"/>
                <a:ea typeface="Calibri (MS)"/>
                <a:cs typeface="Calibri (MS)"/>
                <a:sym typeface="Calibri (MS)"/>
              </a:rPr>
              <a:t>Presenter's Name: Mayar Hany Rafik</a:t>
            </a:r>
          </a:p>
          <a:p>
            <a:pPr algn="ctr">
              <a:lnSpc>
                <a:spcPts val="3216"/>
              </a:lnSpc>
            </a:pPr>
            <a:r>
              <a:rPr lang="en-US" sz="2297">
                <a:solidFill>
                  <a:srgbClr val="000000"/>
                </a:solidFill>
                <a:latin typeface="Calibri (MS)"/>
                <a:ea typeface="Calibri (MS)"/>
                <a:cs typeface="Calibri (MS)"/>
                <a:sym typeface="Calibri (MS)"/>
              </a:rPr>
              <a:t>                                                 Fatma Mohamed Eldamaty</a:t>
            </a:r>
          </a:p>
          <a:p>
            <a:pPr algn="ctr">
              <a:lnSpc>
                <a:spcPts val="3216"/>
              </a:lnSpc>
            </a:pPr>
            <a:r>
              <a:rPr lang="en-US" sz="2297">
                <a:solidFill>
                  <a:srgbClr val="000000"/>
                </a:solidFill>
                <a:latin typeface="Calibri (MS)"/>
                <a:ea typeface="Calibri (MS)"/>
                <a:cs typeface="Calibri (MS)"/>
                <a:sym typeface="Calibri (MS)"/>
              </a:rPr>
              <a:t>                                                   Hana Raafat abd El Hemeed</a:t>
            </a:r>
          </a:p>
          <a:p>
            <a:pPr algn="ctr">
              <a:lnSpc>
                <a:spcPts val="3216"/>
              </a:lnSpc>
            </a:pPr>
            <a:r>
              <a:rPr lang="en-US" sz="2297">
                <a:solidFill>
                  <a:srgbClr val="000000"/>
                </a:solidFill>
                <a:latin typeface="Calibri (MS)"/>
                <a:ea typeface="Calibri (MS)"/>
                <a:cs typeface="Calibri (MS)"/>
                <a:sym typeface="Calibri (MS)"/>
              </a:rPr>
              <a:t>                                     Habiba Abel Ahmed</a:t>
            </a:r>
          </a:p>
          <a:p>
            <a:pPr algn="ctr">
              <a:lnSpc>
                <a:spcPts val="3216"/>
              </a:lnSpc>
            </a:pPr>
            <a:endParaRPr lang="en-US" sz="2297">
              <a:solidFill>
                <a:srgbClr val="000000"/>
              </a:solidFill>
              <a:latin typeface="Calibri (MS)"/>
              <a:ea typeface="Calibri (MS)"/>
              <a:cs typeface="Calibri (MS)"/>
              <a:sym typeface="Calibri (MS)"/>
            </a:endParaRPr>
          </a:p>
          <a:p>
            <a:pPr algn="ctr">
              <a:lnSpc>
                <a:spcPts val="3216"/>
              </a:lnSpc>
            </a:pPr>
            <a:endParaRPr lang="en-US" sz="2297">
              <a:solidFill>
                <a:srgbClr val="000000"/>
              </a:solidFill>
              <a:latin typeface="Calibri (MS)"/>
              <a:ea typeface="Calibri (MS)"/>
              <a:cs typeface="Calibri (MS)"/>
              <a:sym typeface="Calibri (MS)"/>
            </a:endParaRPr>
          </a:p>
          <a:p>
            <a:pPr algn="ctr">
              <a:lnSpc>
                <a:spcPts val="3216"/>
              </a:lnSpc>
            </a:pPr>
            <a:r>
              <a:rPr lang="en-US" sz="2297">
                <a:solidFill>
                  <a:srgbClr val="000000"/>
                </a:solidFill>
                <a:latin typeface="Calibri (MS)"/>
                <a:ea typeface="Calibri (MS)"/>
                <a:cs typeface="Calibri (MS)"/>
                <a:sym typeface="Calibri (MS)"/>
              </a:rPr>
              <a:t>                                                 </a:t>
            </a:r>
          </a:p>
          <a:p>
            <a:pPr algn="ctr">
              <a:lnSpc>
                <a:spcPts val="3216"/>
              </a:lnSpc>
            </a:pPr>
            <a:endParaRPr lang="en-US" sz="2297">
              <a:solidFill>
                <a:srgbClr val="000000"/>
              </a:solidFill>
              <a:latin typeface="Calibri (MS)"/>
              <a:ea typeface="Calibri (MS)"/>
              <a:cs typeface="Calibri (MS)"/>
              <a:sym typeface="Calibri (MS)"/>
            </a:endParaRPr>
          </a:p>
          <a:p>
            <a:pPr algn="ctr">
              <a:lnSpc>
                <a:spcPts val="3216"/>
              </a:lnSpc>
            </a:pPr>
            <a:endParaRPr lang="en-US" sz="2297">
              <a:solidFill>
                <a:srgbClr val="000000"/>
              </a:solidFill>
              <a:latin typeface="Calibri (MS)"/>
              <a:ea typeface="Calibri (MS)"/>
              <a:cs typeface="Calibri (MS)"/>
              <a:sym typeface="Calibri (MS)"/>
            </a:endParaRPr>
          </a:p>
          <a:p>
            <a:pPr algn="ctr">
              <a:lnSpc>
                <a:spcPts val="3216"/>
              </a:lnSpc>
            </a:pPr>
            <a:r>
              <a:rPr lang="en-US" sz="2297">
                <a:solidFill>
                  <a:srgbClr val="000000"/>
                </a:solidFill>
                <a:latin typeface="Calibri (MS)"/>
                <a:ea typeface="Calibri (MS)"/>
                <a:cs typeface="Calibri (MS)"/>
                <a:sym typeface="Calibri (MS)"/>
              </a:rPr>
              <a:t> </a:t>
            </a:r>
          </a:p>
          <a:p>
            <a:pPr algn="ctr">
              <a:lnSpc>
                <a:spcPts val="4558"/>
              </a:lnSpc>
            </a:pPr>
            <a:endParaRPr lang="en-US" sz="2297">
              <a:solidFill>
                <a:srgbClr val="000000"/>
              </a:solidFill>
              <a:latin typeface="Calibri (MS)"/>
              <a:ea typeface="Calibri (MS)"/>
              <a:cs typeface="Calibri (MS)"/>
              <a:sym typeface="Calibri (MS)"/>
            </a:endParaRPr>
          </a:p>
          <a:p>
            <a:pPr algn="ctr">
              <a:lnSpc>
                <a:spcPts val="4558"/>
              </a:lnSpc>
              <a:spcBef>
                <a:spcPct val="0"/>
              </a:spcBef>
            </a:pPr>
            <a:endParaRPr lang="en-US" sz="2297">
              <a:solidFill>
                <a:srgbClr val="000000"/>
              </a:solidFill>
              <a:latin typeface="Calibri (MS)"/>
              <a:ea typeface="Calibri (MS)"/>
              <a:cs typeface="Calibri (MS)"/>
              <a:sym typeface="Calibri (MS)"/>
            </a:endParaRPr>
          </a:p>
        </p:txBody>
      </p:sp>
      <p:sp>
        <p:nvSpPr>
          <p:cNvPr id="15" name="TextBox 15"/>
          <p:cNvSpPr txBox="1"/>
          <p:nvPr/>
        </p:nvSpPr>
        <p:spPr>
          <a:xfrm>
            <a:off x="11008152" y="6166277"/>
            <a:ext cx="421843" cy="604005"/>
          </a:xfrm>
          <a:prstGeom prst="rect">
            <a:avLst/>
          </a:prstGeom>
        </p:spPr>
        <p:txBody>
          <a:bodyPr lIns="0" tIns="0" rIns="0" bIns="0" rtlCol="0" anchor="t">
            <a:spAutoFit/>
          </a:bodyPr>
          <a:lstStyle/>
          <a:p>
            <a:pPr algn="l">
              <a:lnSpc>
                <a:spcPts val="4504"/>
              </a:lnSpc>
            </a:pPr>
            <a:r>
              <a:rPr lang="en-US" sz="3217">
                <a:solidFill>
                  <a:srgbClr val="FFFFFF"/>
                </a:solidFill>
                <a:latin typeface="Calibri (MS)"/>
                <a:ea typeface="Calibri (MS)"/>
                <a:cs typeface="Calibri (MS)"/>
                <a:sym typeface="Calibri (M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3" name="TextBox 13"/>
          <p:cNvSpPr txBox="1"/>
          <p:nvPr/>
        </p:nvSpPr>
        <p:spPr>
          <a:xfrm>
            <a:off x="1822447" y="6375692"/>
            <a:ext cx="1507136"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14" name="TextBox 14"/>
          <p:cNvSpPr txBox="1"/>
          <p:nvPr/>
        </p:nvSpPr>
        <p:spPr>
          <a:xfrm>
            <a:off x="11058992" y="6375692"/>
            <a:ext cx="211912" cy="298368"/>
          </a:xfrm>
          <a:prstGeom prst="rect">
            <a:avLst/>
          </a:prstGeom>
        </p:spPr>
        <p:txBody>
          <a:bodyPr lIns="0" tIns="0" rIns="0" bIns="0" rtlCol="0" anchor="t">
            <a:spAutoFit/>
          </a:bodyPr>
          <a:lstStyle/>
          <a:p>
            <a:pPr algn="l">
              <a:lnSpc>
                <a:spcPts val="2263"/>
              </a:lnSpc>
            </a:pPr>
            <a:r>
              <a:rPr lang="en-US" sz="1616">
                <a:solidFill>
                  <a:srgbClr val="FFFFFF"/>
                </a:solidFill>
                <a:latin typeface="Calibri (MS)"/>
                <a:ea typeface="Calibri (MS)"/>
                <a:cs typeface="Calibri (MS)"/>
                <a:sym typeface="Calibri (MS)"/>
              </a:rPr>
              <a:t>10</a:t>
            </a:r>
          </a:p>
        </p:txBody>
      </p:sp>
      <p:sp>
        <p:nvSpPr>
          <p:cNvPr id="15" name="TextBox 15"/>
          <p:cNvSpPr txBox="1"/>
          <p:nvPr/>
        </p:nvSpPr>
        <p:spPr>
          <a:xfrm>
            <a:off x="1491168" y="2495501"/>
            <a:ext cx="8534270" cy="1543148"/>
          </a:xfrm>
          <a:prstGeom prst="rect">
            <a:avLst/>
          </a:prstGeom>
        </p:spPr>
        <p:txBody>
          <a:bodyPr lIns="0" tIns="0" rIns="0" bIns="0" rtlCol="0" anchor="t">
            <a:spAutoFit/>
          </a:bodyPr>
          <a:lstStyle/>
          <a:p>
            <a:pPr algn="ctr">
              <a:lnSpc>
                <a:spcPts val="11593"/>
              </a:lnSpc>
              <a:spcBef>
                <a:spcPct val="0"/>
              </a:spcBef>
            </a:pPr>
            <a:r>
              <a:rPr lang="en-US" sz="8280" b="1">
                <a:solidFill>
                  <a:srgbClr val="000000"/>
                </a:solidFill>
                <a:latin typeface="Calibri (MS) Bold"/>
                <a:ea typeface="Calibri (MS) Bold"/>
                <a:cs typeface="Calibri (MS) Bold"/>
                <a:sym typeface="Calibri (M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10" name="Freeform 10"/>
          <p:cNvSpPr/>
          <p:nvPr/>
        </p:nvSpPr>
        <p:spPr>
          <a:xfrm>
            <a:off x="10974191" y="6344012"/>
            <a:ext cx="466087" cy="431921"/>
          </a:xfrm>
          <a:custGeom>
            <a:avLst/>
            <a:gdLst/>
            <a:ahLst/>
            <a:cxnLst/>
            <a:rect l="l" t="t" r="r" b="b"/>
            <a:pathLst>
              <a:path w="466087" h="431921">
                <a:moveTo>
                  <a:pt x="0" y="0"/>
                </a:moveTo>
                <a:lnTo>
                  <a:pt x="466086" y="0"/>
                </a:lnTo>
                <a:lnTo>
                  <a:pt x="466086" y="431921"/>
                </a:lnTo>
                <a:lnTo>
                  <a:pt x="0" y="43192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1" name="Freeform 11"/>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12" name="Freeform 12"/>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13" name="Freeform 13"/>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14" name="Freeform 14"/>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5" name="Freeform 15"/>
          <p:cNvSpPr/>
          <p:nvPr/>
        </p:nvSpPr>
        <p:spPr>
          <a:xfrm>
            <a:off x="8547097" y="6292853"/>
            <a:ext cx="2870197" cy="492128"/>
          </a:xfrm>
          <a:custGeom>
            <a:avLst/>
            <a:gdLst/>
            <a:ahLst/>
            <a:cxnLst/>
            <a:rect l="l" t="t" r="r" b="b"/>
            <a:pathLst>
              <a:path w="2870197" h="492128">
                <a:moveTo>
                  <a:pt x="0" y="0"/>
                </a:moveTo>
                <a:lnTo>
                  <a:pt x="2870197" y="0"/>
                </a:lnTo>
                <a:lnTo>
                  <a:pt x="2870197" y="492128"/>
                </a:lnTo>
                <a:lnTo>
                  <a:pt x="0" y="49212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6" name="Freeform 16"/>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7" name="TextBox 17"/>
          <p:cNvSpPr txBox="1"/>
          <p:nvPr/>
        </p:nvSpPr>
        <p:spPr>
          <a:xfrm>
            <a:off x="1505205" y="6243666"/>
            <a:ext cx="1498837" cy="425528"/>
          </a:xfrm>
          <a:prstGeom prst="rect">
            <a:avLst/>
          </a:prstGeom>
        </p:spPr>
        <p:txBody>
          <a:bodyPr lIns="0" tIns="0" rIns="0" bIns="0" rtlCol="0" anchor="t">
            <a:spAutoFit/>
          </a:bodyPr>
          <a:lstStyle/>
          <a:p>
            <a:pPr algn="l">
              <a:lnSpc>
                <a:spcPts val="3140"/>
              </a:lnSpc>
            </a:pPr>
            <a:r>
              <a:rPr lang="en-US" sz="2243">
                <a:solidFill>
                  <a:srgbClr val="FFFFFF"/>
                </a:solidFill>
                <a:latin typeface="Calibri (MS)"/>
                <a:ea typeface="Calibri (MS)"/>
                <a:cs typeface="Calibri (MS)"/>
                <a:sym typeface="Calibri (MS)"/>
              </a:rPr>
              <a:t>16\5\2025</a:t>
            </a:r>
          </a:p>
        </p:txBody>
      </p:sp>
      <p:sp>
        <p:nvSpPr>
          <p:cNvPr id="18" name="TextBox 18"/>
          <p:cNvSpPr txBox="1"/>
          <p:nvPr/>
        </p:nvSpPr>
        <p:spPr>
          <a:xfrm>
            <a:off x="11113589" y="6421260"/>
            <a:ext cx="157315" cy="217170"/>
          </a:xfrm>
          <a:prstGeom prst="rect">
            <a:avLst/>
          </a:prstGeom>
        </p:spPr>
        <p:txBody>
          <a:bodyPr lIns="0" tIns="0" rIns="0" bIns="0" rtlCol="0" anchor="t">
            <a:spAutoFit/>
          </a:bodyPr>
          <a:lstStyle/>
          <a:p>
            <a:pPr algn="l">
              <a:lnSpc>
                <a:spcPts val="1679"/>
              </a:lnSpc>
            </a:pPr>
            <a:r>
              <a:rPr lang="en-US" sz="1200">
                <a:solidFill>
                  <a:srgbClr val="FFFFFF"/>
                </a:solidFill>
                <a:latin typeface="Calibri (MS)"/>
                <a:ea typeface="Calibri (MS)"/>
                <a:cs typeface="Calibri (MS)"/>
                <a:sym typeface="Calibri (MS)"/>
              </a:rPr>
              <a:t>2</a:t>
            </a:r>
          </a:p>
        </p:txBody>
      </p:sp>
      <p:sp>
        <p:nvSpPr>
          <p:cNvPr id="19" name="TextBox 19"/>
          <p:cNvSpPr txBox="1"/>
          <p:nvPr/>
        </p:nvSpPr>
        <p:spPr>
          <a:xfrm>
            <a:off x="315050" y="1229866"/>
            <a:ext cx="9481490" cy="596899"/>
          </a:xfrm>
          <a:prstGeom prst="rect">
            <a:avLst/>
          </a:prstGeom>
        </p:spPr>
        <p:txBody>
          <a:bodyPr wrap="square" lIns="0" tIns="0" rIns="0" bIns="0" rtlCol="0" anchor="t">
            <a:spAutoFit/>
          </a:bodyPr>
          <a:lstStyle/>
          <a:p>
            <a:pPr algn="ctr">
              <a:lnSpc>
                <a:spcPts val="4900"/>
              </a:lnSpc>
            </a:pPr>
            <a:r>
              <a:rPr lang="en-US" sz="3500" b="1" dirty="0">
                <a:solidFill>
                  <a:srgbClr val="000000"/>
                </a:solidFill>
                <a:latin typeface="Canva Sans Bold"/>
                <a:ea typeface="Canva Sans Bold"/>
                <a:cs typeface="Canva Sans Bold"/>
                <a:sym typeface="Canva Sans Bold"/>
              </a:rPr>
              <a:t>Project </a:t>
            </a:r>
            <a:r>
              <a:rPr lang="en-US" sz="3500" b="1" dirty="0" err="1">
                <a:solidFill>
                  <a:srgbClr val="000000"/>
                </a:solidFill>
                <a:latin typeface="Canva Sans Bold"/>
                <a:ea typeface="Canva Sans Bold"/>
                <a:cs typeface="Canva Sans Bold"/>
                <a:sym typeface="Canva Sans Bold"/>
              </a:rPr>
              <a:t>Idea:E-Commerce</a:t>
            </a:r>
            <a:r>
              <a:rPr lang="en-US" sz="3500" b="1" dirty="0">
                <a:solidFill>
                  <a:srgbClr val="000000"/>
                </a:solidFill>
                <a:latin typeface="Canva Sans Bold"/>
                <a:ea typeface="Canva Sans Bold"/>
                <a:cs typeface="Canva Sans Bold"/>
                <a:sym typeface="Canva Sans Bold"/>
              </a:rPr>
              <a:t> Supply Chains</a:t>
            </a:r>
          </a:p>
        </p:txBody>
      </p:sp>
      <p:sp>
        <p:nvSpPr>
          <p:cNvPr id="20" name="TextBox 20"/>
          <p:cNvSpPr txBox="1"/>
          <p:nvPr/>
        </p:nvSpPr>
        <p:spPr>
          <a:xfrm>
            <a:off x="685800" y="2110683"/>
            <a:ext cx="7157818" cy="422478"/>
          </a:xfrm>
          <a:prstGeom prst="rect">
            <a:avLst/>
          </a:prstGeom>
        </p:spPr>
        <p:txBody>
          <a:bodyPr lIns="0" tIns="0" rIns="0" bIns="0" rtlCol="0" anchor="t">
            <a:spAutoFit/>
          </a:bodyPr>
          <a:lstStyle/>
          <a:p>
            <a:pPr algn="ctr">
              <a:lnSpc>
                <a:spcPts val="3488"/>
              </a:lnSpc>
            </a:pPr>
            <a:r>
              <a:rPr lang="en-US" sz="2491">
                <a:solidFill>
                  <a:srgbClr val="000000"/>
                </a:solidFill>
                <a:latin typeface="Canva Sans"/>
                <a:ea typeface="Canva Sans"/>
                <a:cs typeface="Canva Sans"/>
                <a:sym typeface="Canva Sans"/>
              </a:rPr>
              <a:t>Brief Description of the Problem Being Solved:</a:t>
            </a:r>
          </a:p>
        </p:txBody>
      </p:sp>
      <p:sp>
        <p:nvSpPr>
          <p:cNvPr id="21" name="TextBox 21"/>
          <p:cNvSpPr txBox="1"/>
          <p:nvPr/>
        </p:nvSpPr>
        <p:spPr>
          <a:xfrm>
            <a:off x="315050" y="2685562"/>
            <a:ext cx="11876950" cy="1650582"/>
          </a:xfrm>
          <a:prstGeom prst="rect">
            <a:avLst/>
          </a:prstGeom>
        </p:spPr>
        <p:txBody>
          <a:bodyPr lIns="0" tIns="0" rIns="0" bIns="0" rtlCol="0" anchor="t">
            <a:spAutoFit/>
          </a:bodyPr>
          <a:lstStyle/>
          <a:p>
            <a:pPr algn="l">
              <a:lnSpc>
                <a:spcPts val="2967"/>
              </a:lnSpc>
            </a:pPr>
            <a:r>
              <a:rPr lang="en-US" sz="2119">
                <a:solidFill>
                  <a:srgbClr val="000000"/>
                </a:solidFill>
                <a:latin typeface="Calibri (MS)"/>
                <a:ea typeface="Calibri (MS)"/>
                <a:cs typeface="Calibri (MS)"/>
                <a:sym typeface="Calibri (MS)"/>
              </a:rPr>
              <a:t>-In the fast-paced world of e-commerce, delayed shipments negatively impact customer satisfaction and profitability. A significant number of orders fail to arrive on time, which can lead to reduced customer loyalty and lost revenue.</a:t>
            </a:r>
          </a:p>
          <a:p>
            <a:pPr algn="l">
              <a:lnSpc>
                <a:spcPts val="1978"/>
              </a:lnSpc>
            </a:pPr>
            <a:endParaRPr lang="en-US" sz="2119">
              <a:solidFill>
                <a:srgbClr val="000000"/>
              </a:solidFill>
              <a:latin typeface="Calibri (MS)"/>
              <a:ea typeface="Calibri (MS)"/>
              <a:cs typeface="Calibri (MS)"/>
              <a:sym typeface="Calibri (MS)"/>
            </a:endParaRPr>
          </a:p>
          <a:p>
            <a:pPr algn="l">
              <a:lnSpc>
                <a:spcPts val="1978"/>
              </a:lnSpc>
            </a:pPr>
            <a:endParaRPr lang="en-US" sz="2119">
              <a:solidFill>
                <a:srgbClr val="000000"/>
              </a:solidFill>
              <a:latin typeface="Calibri (MS)"/>
              <a:ea typeface="Calibri (MS)"/>
              <a:cs typeface="Calibri (MS)"/>
              <a:sym typeface="Calibri (MS)"/>
            </a:endParaRPr>
          </a:p>
        </p:txBody>
      </p:sp>
      <p:sp>
        <p:nvSpPr>
          <p:cNvPr id="22" name="TextBox 22"/>
          <p:cNvSpPr txBox="1"/>
          <p:nvPr/>
        </p:nvSpPr>
        <p:spPr>
          <a:xfrm>
            <a:off x="685800" y="4046547"/>
            <a:ext cx="4644620" cy="461338"/>
          </a:xfrm>
          <a:prstGeom prst="rect">
            <a:avLst/>
          </a:prstGeom>
        </p:spPr>
        <p:txBody>
          <a:bodyPr lIns="0" tIns="0" rIns="0" bIns="0" rtlCol="0" anchor="t">
            <a:spAutoFit/>
          </a:bodyPr>
          <a:lstStyle/>
          <a:p>
            <a:pPr algn="ctr">
              <a:lnSpc>
                <a:spcPts val="3446"/>
              </a:lnSpc>
              <a:spcBef>
                <a:spcPct val="0"/>
              </a:spcBef>
            </a:pPr>
            <a:r>
              <a:rPr lang="en-US" sz="2462">
                <a:solidFill>
                  <a:srgbClr val="000000"/>
                </a:solidFill>
                <a:latin typeface="Calibri (MS)"/>
                <a:ea typeface="Calibri (MS)"/>
                <a:cs typeface="Calibri (MS)"/>
                <a:sym typeface="Calibri (MS)"/>
              </a:rPr>
              <a:t>Unique Value Proposition:</a:t>
            </a:r>
          </a:p>
        </p:txBody>
      </p:sp>
      <p:sp>
        <p:nvSpPr>
          <p:cNvPr id="23" name="TextBox 23"/>
          <p:cNvSpPr txBox="1"/>
          <p:nvPr/>
        </p:nvSpPr>
        <p:spPr>
          <a:xfrm>
            <a:off x="5866755" y="5257174"/>
            <a:ext cx="9525" cy="292735"/>
          </a:xfrm>
          <a:prstGeom prst="rect">
            <a:avLst/>
          </a:prstGeom>
        </p:spPr>
        <p:txBody>
          <a:bodyPr lIns="0" tIns="0" rIns="0" bIns="0" rtlCol="0" anchor="t">
            <a:spAutoFit/>
          </a:bodyPr>
          <a:lstStyle/>
          <a:p>
            <a:pPr algn="ctr">
              <a:lnSpc>
                <a:spcPts val="2239"/>
              </a:lnSpc>
              <a:spcBef>
                <a:spcPct val="0"/>
              </a:spcBef>
            </a:pPr>
            <a:endParaRPr/>
          </a:p>
        </p:txBody>
      </p:sp>
      <p:sp>
        <p:nvSpPr>
          <p:cNvPr id="24" name="TextBox 24"/>
          <p:cNvSpPr txBox="1"/>
          <p:nvPr/>
        </p:nvSpPr>
        <p:spPr>
          <a:xfrm>
            <a:off x="315050" y="4422161"/>
            <a:ext cx="11876950" cy="1554599"/>
          </a:xfrm>
          <a:prstGeom prst="rect">
            <a:avLst/>
          </a:prstGeom>
        </p:spPr>
        <p:txBody>
          <a:bodyPr lIns="0" tIns="0" rIns="0" bIns="0" rtlCol="0" anchor="t">
            <a:spAutoFit/>
          </a:bodyPr>
          <a:lstStyle/>
          <a:p>
            <a:pPr algn="l">
              <a:lnSpc>
                <a:spcPts val="3038"/>
              </a:lnSpc>
            </a:pPr>
            <a:r>
              <a:rPr lang="en-US" sz="2170">
                <a:solidFill>
                  <a:srgbClr val="000000"/>
                </a:solidFill>
                <a:latin typeface="Calibri (MS)"/>
                <a:ea typeface="Calibri (MS)"/>
                <a:cs typeface="Calibri (MS)"/>
                <a:sym typeface="Calibri (MS)"/>
              </a:rPr>
              <a:t>-What sets our project apart is the integration of advanced data analysis techniques with interactive dashboards using Power BI. This enables stakeholders to not only understand the causes of delivery issues but also make data-driven decisions to improve operational efficiency and customer experience.</a:t>
            </a:r>
          </a:p>
          <a:p>
            <a:pPr algn="l">
              <a:lnSpc>
                <a:spcPts val="3038"/>
              </a:lnSpc>
              <a:spcBef>
                <a:spcPct val="0"/>
              </a:spcBef>
            </a:pPr>
            <a:endParaRPr lang="en-US" sz="2170">
              <a:solidFill>
                <a:srgbClr val="000000"/>
              </a:solidFill>
              <a:latin typeface="Calibri (MS)"/>
              <a:ea typeface="Calibri (MS)"/>
              <a:cs typeface="Calibri (MS)"/>
              <a:sym typeface="Calibri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511559" y="4904918"/>
            <a:ext cx="4066375" cy="1953082"/>
          </a:xfrm>
          <a:custGeom>
            <a:avLst/>
            <a:gdLst/>
            <a:ahLst/>
            <a:cxnLst/>
            <a:rect l="l" t="t" r="r" b="b"/>
            <a:pathLst>
              <a:path w="4066375" h="1953082">
                <a:moveTo>
                  <a:pt x="0" y="0"/>
                </a:moveTo>
                <a:lnTo>
                  <a:pt x="4066375" y="0"/>
                </a:lnTo>
                <a:lnTo>
                  <a:pt x="4066375" y="1953082"/>
                </a:lnTo>
                <a:lnTo>
                  <a:pt x="0" y="1953082"/>
                </a:lnTo>
                <a:lnTo>
                  <a:pt x="0" y="0"/>
                </a:lnTo>
                <a:close/>
              </a:path>
            </a:pathLst>
          </a:custGeom>
          <a:blipFill>
            <a:blip r:embed="rId19"/>
            <a:stretch>
              <a:fillRect b="-68872"/>
            </a:stretch>
          </a:blipFill>
        </p:spPr>
        <p:txBody>
          <a:bodyPr/>
          <a:lstStyle/>
          <a:p>
            <a:endParaRPr lang="ar-SA"/>
          </a:p>
        </p:txBody>
      </p:sp>
      <p:grpSp>
        <p:nvGrpSpPr>
          <p:cNvPr id="13" name="Group 13"/>
          <p:cNvGrpSpPr>
            <a:grpSpLocks noChangeAspect="1"/>
          </p:cNvGrpSpPr>
          <p:nvPr/>
        </p:nvGrpSpPr>
        <p:grpSpPr>
          <a:xfrm>
            <a:off x="587759" y="1677914"/>
            <a:ext cx="3913975" cy="3145812"/>
            <a:chOff x="0" y="0"/>
            <a:chExt cx="3913975" cy="3145815"/>
          </a:xfrm>
        </p:grpSpPr>
        <p:sp>
          <p:nvSpPr>
            <p:cNvPr id="14" name="Freeform 14"/>
            <p:cNvSpPr/>
            <p:nvPr/>
          </p:nvSpPr>
          <p:spPr>
            <a:xfrm>
              <a:off x="-127" y="0"/>
              <a:ext cx="3914013" cy="3145917"/>
            </a:xfrm>
            <a:custGeom>
              <a:avLst/>
              <a:gdLst/>
              <a:ahLst/>
              <a:cxnLst/>
              <a:rect l="l" t="t" r="r" b="b"/>
              <a:pathLst>
                <a:path w="3914013" h="3145917">
                  <a:moveTo>
                    <a:pt x="127" y="96139"/>
                  </a:moveTo>
                  <a:cubicBezTo>
                    <a:pt x="127" y="88900"/>
                    <a:pt x="635" y="83566"/>
                    <a:pt x="2032" y="76708"/>
                  </a:cubicBezTo>
                  <a:cubicBezTo>
                    <a:pt x="3429" y="69850"/>
                    <a:pt x="4953" y="65024"/>
                    <a:pt x="7620" y="58674"/>
                  </a:cubicBezTo>
                  <a:cubicBezTo>
                    <a:pt x="10287" y="52324"/>
                    <a:pt x="12700" y="48006"/>
                    <a:pt x="16383" y="42291"/>
                  </a:cubicBezTo>
                  <a:cubicBezTo>
                    <a:pt x="20066" y="36576"/>
                    <a:pt x="23368" y="32766"/>
                    <a:pt x="28067" y="28067"/>
                  </a:cubicBezTo>
                  <a:cubicBezTo>
                    <a:pt x="32766" y="23368"/>
                    <a:pt x="36703" y="20066"/>
                    <a:pt x="42291" y="16256"/>
                  </a:cubicBezTo>
                  <a:cubicBezTo>
                    <a:pt x="47879" y="12446"/>
                    <a:pt x="52324" y="10160"/>
                    <a:pt x="58547" y="7493"/>
                  </a:cubicBezTo>
                  <a:cubicBezTo>
                    <a:pt x="64770" y="4826"/>
                    <a:pt x="69596" y="3302"/>
                    <a:pt x="76454" y="1905"/>
                  </a:cubicBezTo>
                  <a:cubicBezTo>
                    <a:pt x="83312" y="508"/>
                    <a:pt x="88392" y="0"/>
                    <a:pt x="95631" y="0"/>
                  </a:cubicBezTo>
                  <a:lnTo>
                    <a:pt x="3818509" y="0"/>
                  </a:lnTo>
                  <a:cubicBezTo>
                    <a:pt x="3825494" y="0"/>
                    <a:pt x="3830447" y="508"/>
                    <a:pt x="3837178" y="1905"/>
                  </a:cubicBezTo>
                  <a:cubicBezTo>
                    <a:pt x="3843909" y="3302"/>
                    <a:pt x="3848735" y="4699"/>
                    <a:pt x="3854958" y="7366"/>
                  </a:cubicBezTo>
                  <a:cubicBezTo>
                    <a:pt x="3861181" y="10033"/>
                    <a:pt x="3865626" y="12319"/>
                    <a:pt x="3871341" y="16129"/>
                  </a:cubicBezTo>
                  <a:cubicBezTo>
                    <a:pt x="3877056" y="19939"/>
                    <a:pt x="3880993" y="23114"/>
                    <a:pt x="3885946" y="28067"/>
                  </a:cubicBezTo>
                  <a:cubicBezTo>
                    <a:pt x="3890899" y="33020"/>
                    <a:pt x="3894074" y="36957"/>
                    <a:pt x="3897884" y="42672"/>
                  </a:cubicBezTo>
                  <a:cubicBezTo>
                    <a:pt x="3901694" y="48387"/>
                    <a:pt x="3904107" y="52832"/>
                    <a:pt x="3906647" y="59182"/>
                  </a:cubicBezTo>
                  <a:cubicBezTo>
                    <a:pt x="3909187" y="65532"/>
                    <a:pt x="3910711" y="70358"/>
                    <a:pt x="3912108" y="77216"/>
                  </a:cubicBezTo>
                  <a:cubicBezTo>
                    <a:pt x="3913505" y="84074"/>
                    <a:pt x="3914013" y="89154"/>
                    <a:pt x="3914013" y="96139"/>
                  </a:cubicBezTo>
                  <a:lnTo>
                    <a:pt x="3914013" y="3049651"/>
                  </a:lnTo>
                  <a:cubicBezTo>
                    <a:pt x="3914013" y="3057017"/>
                    <a:pt x="3913505" y="3062224"/>
                    <a:pt x="3912108" y="3069082"/>
                  </a:cubicBezTo>
                  <a:cubicBezTo>
                    <a:pt x="3910711" y="3075940"/>
                    <a:pt x="3909187" y="3080766"/>
                    <a:pt x="3906520" y="3087116"/>
                  </a:cubicBezTo>
                  <a:cubicBezTo>
                    <a:pt x="3903853" y="3093466"/>
                    <a:pt x="3901440" y="3097784"/>
                    <a:pt x="3897757" y="3103499"/>
                  </a:cubicBezTo>
                  <a:cubicBezTo>
                    <a:pt x="3894074" y="3109214"/>
                    <a:pt x="3890772" y="3113024"/>
                    <a:pt x="3886073" y="3117723"/>
                  </a:cubicBezTo>
                  <a:cubicBezTo>
                    <a:pt x="3881373" y="3122422"/>
                    <a:pt x="3877437" y="3125724"/>
                    <a:pt x="3871849" y="3129534"/>
                  </a:cubicBezTo>
                  <a:cubicBezTo>
                    <a:pt x="3866261" y="3133344"/>
                    <a:pt x="3861943" y="3135757"/>
                    <a:pt x="3855593" y="3138424"/>
                  </a:cubicBezTo>
                  <a:cubicBezTo>
                    <a:pt x="3849243" y="3141091"/>
                    <a:pt x="3844544" y="3142615"/>
                    <a:pt x="3837686" y="3144012"/>
                  </a:cubicBezTo>
                  <a:cubicBezTo>
                    <a:pt x="3830828" y="3145409"/>
                    <a:pt x="3825621" y="3145917"/>
                    <a:pt x="3818382" y="3145917"/>
                  </a:cubicBezTo>
                  <a:lnTo>
                    <a:pt x="95631" y="3145917"/>
                  </a:lnTo>
                  <a:cubicBezTo>
                    <a:pt x="88392" y="3145917"/>
                    <a:pt x="83185" y="3145409"/>
                    <a:pt x="76327" y="3144012"/>
                  </a:cubicBezTo>
                  <a:cubicBezTo>
                    <a:pt x="69469" y="3142615"/>
                    <a:pt x="64770" y="3141091"/>
                    <a:pt x="58420" y="3138424"/>
                  </a:cubicBezTo>
                  <a:cubicBezTo>
                    <a:pt x="52070" y="3135757"/>
                    <a:pt x="47879" y="3133344"/>
                    <a:pt x="42164" y="3129534"/>
                  </a:cubicBezTo>
                  <a:cubicBezTo>
                    <a:pt x="36449" y="3125724"/>
                    <a:pt x="32766" y="3122549"/>
                    <a:pt x="27940" y="3117723"/>
                  </a:cubicBezTo>
                  <a:cubicBezTo>
                    <a:pt x="23114" y="3112897"/>
                    <a:pt x="20066" y="3109087"/>
                    <a:pt x="16256" y="3103499"/>
                  </a:cubicBezTo>
                  <a:cubicBezTo>
                    <a:pt x="12446" y="3097911"/>
                    <a:pt x="10033" y="3093466"/>
                    <a:pt x="7493" y="3087116"/>
                  </a:cubicBezTo>
                  <a:cubicBezTo>
                    <a:pt x="4953" y="3080766"/>
                    <a:pt x="3302" y="3075940"/>
                    <a:pt x="1905" y="3069082"/>
                  </a:cubicBezTo>
                  <a:cubicBezTo>
                    <a:pt x="508" y="3062224"/>
                    <a:pt x="0" y="3056890"/>
                    <a:pt x="0" y="3049651"/>
                  </a:cubicBezTo>
                  <a:close/>
                </a:path>
              </a:pathLst>
            </a:custGeom>
            <a:solidFill>
              <a:srgbClr val="FFFFFF"/>
            </a:solidFill>
          </p:spPr>
          <p:txBody>
            <a:bodyPr/>
            <a:lstStyle/>
            <a:p>
              <a:endParaRPr lang="ar-SA"/>
            </a:p>
          </p:txBody>
        </p:sp>
      </p:grpSp>
      <p:grpSp>
        <p:nvGrpSpPr>
          <p:cNvPr id="15" name="Group 15"/>
          <p:cNvGrpSpPr>
            <a:grpSpLocks noChangeAspect="1"/>
          </p:cNvGrpSpPr>
          <p:nvPr/>
        </p:nvGrpSpPr>
        <p:grpSpPr>
          <a:xfrm>
            <a:off x="587759" y="1677914"/>
            <a:ext cx="3913975" cy="3145812"/>
            <a:chOff x="0" y="0"/>
            <a:chExt cx="5218633" cy="4194416"/>
          </a:xfrm>
        </p:grpSpPr>
        <p:sp>
          <p:nvSpPr>
            <p:cNvPr id="16" name="Freeform 16"/>
            <p:cNvSpPr/>
            <p:nvPr/>
          </p:nvSpPr>
          <p:spPr>
            <a:xfrm>
              <a:off x="0" y="-127"/>
              <a:ext cx="5218557" cy="4194302"/>
            </a:xfrm>
            <a:custGeom>
              <a:avLst/>
              <a:gdLst/>
              <a:ahLst/>
              <a:cxnLst/>
              <a:rect l="l" t="t" r="r" b="b"/>
              <a:pathLst>
                <a:path w="5218557" h="4194302">
                  <a:moveTo>
                    <a:pt x="127127" y="127"/>
                  </a:moveTo>
                  <a:cubicBezTo>
                    <a:pt x="117602" y="127"/>
                    <a:pt x="110744" y="889"/>
                    <a:pt x="101727" y="2667"/>
                  </a:cubicBezTo>
                  <a:cubicBezTo>
                    <a:pt x="92710" y="4445"/>
                    <a:pt x="86233" y="6604"/>
                    <a:pt x="77851" y="10160"/>
                  </a:cubicBezTo>
                  <a:cubicBezTo>
                    <a:pt x="69469" y="13716"/>
                    <a:pt x="63754" y="16891"/>
                    <a:pt x="56261" y="21971"/>
                  </a:cubicBezTo>
                  <a:cubicBezTo>
                    <a:pt x="48768" y="27051"/>
                    <a:pt x="43688" y="31242"/>
                    <a:pt x="37338" y="37592"/>
                  </a:cubicBezTo>
                  <a:cubicBezTo>
                    <a:pt x="30988" y="43942"/>
                    <a:pt x="26797" y="49149"/>
                    <a:pt x="21717" y="56642"/>
                  </a:cubicBezTo>
                  <a:cubicBezTo>
                    <a:pt x="16637" y="64135"/>
                    <a:pt x="13589" y="69977"/>
                    <a:pt x="10033" y="78359"/>
                  </a:cubicBezTo>
                  <a:cubicBezTo>
                    <a:pt x="6477" y="86741"/>
                    <a:pt x="4445" y="93218"/>
                    <a:pt x="2540" y="102362"/>
                  </a:cubicBezTo>
                  <a:cubicBezTo>
                    <a:pt x="635" y="111506"/>
                    <a:pt x="0" y="118618"/>
                    <a:pt x="0" y="128397"/>
                  </a:cubicBezTo>
                  <a:lnTo>
                    <a:pt x="0" y="4066286"/>
                  </a:lnTo>
                  <a:cubicBezTo>
                    <a:pt x="0" y="4076065"/>
                    <a:pt x="762" y="4083050"/>
                    <a:pt x="2540" y="4092194"/>
                  </a:cubicBezTo>
                  <a:cubicBezTo>
                    <a:pt x="4318" y="4101338"/>
                    <a:pt x="6350" y="4107815"/>
                    <a:pt x="9906" y="4116197"/>
                  </a:cubicBezTo>
                  <a:cubicBezTo>
                    <a:pt x="13462" y="4124580"/>
                    <a:pt x="16637" y="4130421"/>
                    <a:pt x="21717" y="4137914"/>
                  </a:cubicBezTo>
                  <a:cubicBezTo>
                    <a:pt x="26797" y="4145407"/>
                    <a:pt x="30988" y="4150487"/>
                    <a:pt x="37338" y="4156964"/>
                  </a:cubicBezTo>
                  <a:cubicBezTo>
                    <a:pt x="43688" y="4163441"/>
                    <a:pt x="48768" y="4167505"/>
                    <a:pt x="56261" y="4172585"/>
                  </a:cubicBezTo>
                  <a:cubicBezTo>
                    <a:pt x="63754" y="4177666"/>
                    <a:pt x="69469" y="4180840"/>
                    <a:pt x="77851" y="4184396"/>
                  </a:cubicBezTo>
                  <a:cubicBezTo>
                    <a:pt x="86233" y="4187952"/>
                    <a:pt x="92583" y="4189984"/>
                    <a:pt x="101600" y="4191762"/>
                  </a:cubicBezTo>
                  <a:cubicBezTo>
                    <a:pt x="110617" y="4193540"/>
                    <a:pt x="117602" y="4194302"/>
                    <a:pt x="127254" y="4194302"/>
                  </a:cubicBezTo>
                  <a:lnTo>
                    <a:pt x="5091303" y="4194302"/>
                  </a:lnTo>
                  <a:cubicBezTo>
                    <a:pt x="5100955" y="4194302"/>
                    <a:pt x="5107813" y="4193540"/>
                    <a:pt x="5116957" y="4191762"/>
                  </a:cubicBezTo>
                  <a:cubicBezTo>
                    <a:pt x="5126101" y="4189984"/>
                    <a:pt x="5132324" y="4187952"/>
                    <a:pt x="5140706" y="4184396"/>
                  </a:cubicBezTo>
                  <a:cubicBezTo>
                    <a:pt x="5149088" y="4180840"/>
                    <a:pt x="5154803" y="4177665"/>
                    <a:pt x="5162296" y="4172585"/>
                  </a:cubicBezTo>
                  <a:cubicBezTo>
                    <a:pt x="5169789" y="4167506"/>
                    <a:pt x="5174869" y="4163314"/>
                    <a:pt x="5181219" y="4156964"/>
                  </a:cubicBezTo>
                  <a:cubicBezTo>
                    <a:pt x="5187569" y="4150614"/>
                    <a:pt x="5191760" y="4145407"/>
                    <a:pt x="5196840" y="4137914"/>
                  </a:cubicBezTo>
                  <a:cubicBezTo>
                    <a:pt x="5201920" y="4130421"/>
                    <a:pt x="5205095" y="4124580"/>
                    <a:pt x="5208651" y="4116197"/>
                  </a:cubicBezTo>
                  <a:cubicBezTo>
                    <a:pt x="5212207" y="4107815"/>
                    <a:pt x="5214239" y="4101338"/>
                    <a:pt x="5216017" y="4092194"/>
                  </a:cubicBezTo>
                  <a:cubicBezTo>
                    <a:pt x="5217795" y="4083050"/>
                    <a:pt x="5218557" y="4075938"/>
                    <a:pt x="5218557" y="4066286"/>
                  </a:cubicBezTo>
                  <a:lnTo>
                    <a:pt x="5218557" y="128397"/>
                  </a:lnTo>
                  <a:cubicBezTo>
                    <a:pt x="5218557" y="118999"/>
                    <a:pt x="5217922" y="112268"/>
                    <a:pt x="5216017" y="103251"/>
                  </a:cubicBezTo>
                  <a:cubicBezTo>
                    <a:pt x="5214112" y="94234"/>
                    <a:pt x="5212207" y="87757"/>
                    <a:pt x="5208778" y="79248"/>
                  </a:cubicBezTo>
                  <a:cubicBezTo>
                    <a:pt x="5205349" y="70739"/>
                    <a:pt x="5202174" y="64770"/>
                    <a:pt x="5197094" y="57150"/>
                  </a:cubicBezTo>
                  <a:cubicBezTo>
                    <a:pt x="5192013" y="49530"/>
                    <a:pt x="5187696" y="44196"/>
                    <a:pt x="5181219" y="37592"/>
                  </a:cubicBezTo>
                  <a:cubicBezTo>
                    <a:pt x="5174742" y="30988"/>
                    <a:pt x="5169408" y="26670"/>
                    <a:pt x="5161788" y="21590"/>
                  </a:cubicBezTo>
                  <a:cubicBezTo>
                    <a:pt x="5154168" y="16510"/>
                    <a:pt x="5148326" y="13335"/>
                    <a:pt x="5139817" y="9779"/>
                  </a:cubicBezTo>
                  <a:cubicBezTo>
                    <a:pt x="5131307" y="6223"/>
                    <a:pt x="5125084" y="4318"/>
                    <a:pt x="5116068" y="2540"/>
                  </a:cubicBezTo>
                  <a:cubicBezTo>
                    <a:pt x="5107051" y="762"/>
                    <a:pt x="5100574" y="127"/>
                    <a:pt x="5091430" y="0"/>
                  </a:cubicBezTo>
                  <a:close/>
                </a:path>
              </a:pathLst>
            </a:custGeom>
            <a:blipFill>
              <a:blip r:embed="rId20"/>
              <a:stretch>
                <a:fillRect t="3" r="-1" b="-5"/>
              </a:stretch>
            </a:blipFill>
          </p:spPr>
          <p:txBody>
            <a:bodyPr/>
            <a:lstStyle/>
            <a:p>
              <a:endParaRPr lang="ar-SA"/>
            </a:p>
          </p:txBody>
        </p:sp>
      </p:grpSp>
      <p:grpSp>
        <p:nvGrpSpPr>
          <p:cNvPr id="17" name="Group 17"/>
          <p:cNvGrpSpPr>
            <a:grpSpLocks noChangeAspect="1"/>
          </p:cNvGrpSpPr>
          <p:nvPr/>
        </p:nvGrpSpPr>
        <p:grpSpPr>
          <a:xfrm>
            <a:off x="511559" y="1601714"/>
            <a:ext cx="4066375" cy="3298212"/>
            <a:chOff x="0" y="0"/>
            <a:chExt cx="4066375" cy="3298215"/>
          </a:xfrm>
        </p:grpSpPr>
        <p:sp>
          <p:nvSpPr>
            <p:cNvPr id="18" name="Freeform 18"/>
            <p:cNvSpPr/>
            <p:nvPr/>
          </p:nvSpPr>
          <p:spPr>
            <a:xfrm>
              <a:off x="0" y="0"/>
              <a:ext cx="4066413" cy="3298190"/>
            </a:xfrm>
            <a:custGeom>
              <a:avLst/>
              <a:gdLst/>
              <a:ahLst/>
              <a:cxnLst/>
              <a:rect l="l" t="t" r="r" b="b"/>
              <a:pathLst>
                <a:path w="4066413" h="3298190">
                  <a:moveTo>
                    <a:pt x="38100" y="134239"/>
                  </a:moveTo>
                  <a:lnTo>
                    <a:pt x="38100" y="172339"/>
                  </a:lnTo>
                  <a:lnTo>
                    <a:pt x="0" y="172339"/>
                  </a:lnTo>
                  <a:cubicBezTo>
                    <a:pt x="0" y="77343"/>
                    <a:pt x="76708" y="0"/>
                    <a:pt x="171704" y="0"/>
                  </a:cubicBezTo>
                  <a:lnTo>
                    <a:pt x="171704" y="38100"/>
                  </a:lnTo>
                  <a:lnTo>
                    <a:pt x="171704" y="0"/>
                  </a:lnTo>
                  <a:lnTo>
                    <a:pt x="3894582" y="0"/>
                  </a:lnTo>
                  <a:lnTo>
                    <a:pt x="3894582" y="38100"/>
                  </a:lnTo>
                  <a:lnTo>
                    <a:pt x="3894582" y="0"/>
                  </a:lnTo>
                  <a:cubicBezTo>
                    <a:pt x="3940175" y="0"/>
                    <a:pt x="3983863" y="18161"/>
                    <a:pt x="4016121" y="50546"/>
                  </a:cubicBezTo>
                  <a:lnTo>
                    <a:pt x="3989070" y="77470"/>
                  </a:lnTo>
                  <a:lnTo>
                    <a:pt x="4016121" y="50546"/>
                  </a:lnTo>
                  <a:cubicBezTo>
                    <a:pt x="4048252" y="82931"/>
                    <a:pt x="4066413" y="126746"/>
                    <a:pt x="4066413" y="172339"/>
                  </a:cubicBezTo>
                  <a:lnTo>
                    <a:pt x="4028313" y="172339"/>
                  </a:lnTo>
                  <a:lnTo>
                    <a:pt x="4066413" y="172339"/>
                  </a:lnTo>
                  <a:lnTo>
                    <a:pt x="4066413" y="3125851"/>
                  </a:lnTo>
                  <a:lnTo>
                    <a:pt x="4028313" y="3125851"/>
                  </a:lnTo>
                  <a:lnTo>
                    <a:pt x="4066413" y="3125851"/>
                  </a:lnTo>
                  <a:cubicBezTo>
                    <a:pt x="4066413" y="3220847"/>
                    <a:pt x="3989705" y="3298190"/>
                    <a:pt x="3894709" y="3298190"/>
                  </a:cubicBezTo>
                  <a:lnTo>
                    <a:pt x="3894709" y="3260090"/>
                  </a:lnTo>
                  <a:lnTo>
                    <a:pt x="3894709" y="3298190"/>
                  </a:lnTo>
                  <a:lnTo>
                    <a:pt x="171704" y="3298190"/>
                  </a:lnTo>
                  <a:lnTo>
                    <a:pt x="171704" y="3260090"/>
                  </a:lnTo>
                  <a:lnTo>
                    <a:pt x="171704" y="3221990"/>
                  </a:lnTo>
                  <a:lnTo>
                    <a:pt x="171704" y="3260090"/>
                  </a:lnTo>
                  <a:lnTo>
                    <a:pt x="171704" y="3298190"/>
                  </a:lnTo>
                  <a:cubicBezTo>
                    <a:pt x="76708" y="3298190"/>
                    <a:pt x="0" y="3220847"/>
                    <a:pt x="0" y="3125851"/>
                  </a:cubicBezTo>
                  <a:lnTo>
                    <a:pt x="38100" y="3125851"/>
                  </a:lnTo>
                  <a:lnTo>
                    <a:pt x="0" y="3125851"/>
                  </a:lnTo>
                  <a:lnTo>
                    <a:pt x="0" y="172339"/>
                  </a:lnTo>
                  <a:lnTo>
                    <a:pt x="0" y="134239"/>
                  </a:lnTo>
                  <a:lnTo>
                    <a:pt x="38100" y="134239"/>
                  </a:lnTo>
                  <a:moveTo>
                    <a:pt x="38100" y="210439"/>
                  </a:moveTo>
                  <a:lnTo>
                    <a:pt x="38100" y="172339"/>
                  </a:lnTo>
                  <a:lnTo>
                    <a:pt x="76200" y="172339"/>
                  </a:lnTo>
                  <a:lnTo>
                    <a:pt x="76200" y="3125851"/>
                  </a:lnTo>
                  <a:cubicBezTo>
                    <a:pt x="76200" y="3179064"/>
                    <a:pt x="119126" y="3221990"/>
                    <a:pt x="171704" y="3221990"/>
                  </a:cubicBezTo>
                  <a:lnTo>
                    <a:pt x="171704" y="3298190"/>
                  </a:lnTo>
                  <a:lnTo>
                    <a:pt x="171704" y="3221990"/>
                  </a:lnTo>
                  <a:lnTo>
                    <a:pt x="3894582" y="3221990"/>
                  </a:lnTo>
                  <a:cubicBezTo>
                    <a:pt x="3947160" y="3221990"/>
                    <a:pt x="3990086" y="3179064"/>
                    <a:pt x="3990086" y="3125851"/>
                  </a:cubicBezTo>
                  <a:lnTo>
                    <a:pt x="3990086" y="172339"/>
                  </a:lnTo>
                  <a:cubicBezTo>
                    <a:pt x="3990086" y="146812"/>
                    <a:pt x="3979926" y="122301"/>
                    <a:pt x="3962019" y="104267"/>
                  </a:cubicBezTo>
                  <a:lnTo>
                    <a:pt x="3962019" y="104267"/>
                  </a:lnTo>
                  <a:lnTo>
                    <a:pt x="3962019" y="104267"/>
                  </a:lnTo>
                  <a:cubicBezTo>
                    <a:pt x="3944239" y="86233"/>
                    <a:pt x="3919855" y="76200"/>
                    <a:pt x="3894582" y="76200"/>
                  </a:cubicBezTo>
                  <a:lnTo>
                    <a:pt x="171704" y="76200"/>
                  </a:lnTo>
                  <a:cubicBezTo>
                    <a:pt x="119126" y="76200"/>
                    <a:pt x="76200" y="119126"/>
                    <a:pt x="76200" y="172339"/>
                  </a:cubicBezTo>
                  <a:lnTo>
                    <a:pt x="76200" y="210439"/>
                  </a:lnTo>
                  <a:lnTo>
                    <a:pt x="38100" y="210439"/>
                  </a:lnTo>
                  <a:close/>
                </a:path>
              </a:pathLst>
            </a:custGeom>
            <a:solidFill>
              <a:srgbClr val="336EA8"/>
            </a:solidFill>
          </p:spPr>
          <p:txBody>
            <a:bodyPr/>
            <a:lstStyle/>
            <a:p>
              <a:endParaRPr lang="ar-SA"/>
            </a:p>
          </p:txBody>
        </p:sp>
      </p:grpSp>
      <p:sp>
        <p:nvSpPr>
          <p:cNvPr id="19" name="Freeform 19"/>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ar-SA"/>
          </a:p>
        </p:txBody>
      </p:sp>
      <p:sp>
        <p:nvSpPr>
          <p:cNvPr id="20" name="Freeform 20"/>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23"/>
            <a:stretch>
              <a:fillRect/>
            </a:stretch>
          </a:blipFill>
        </p:spPr>
        <p:txBody>
          <a:bodyPr/>
          <a:lstStyle/>
          <a:p>
            <a:endParaRPr lang="ar-SA"/>
          </a:p>
        </p:txBody>
      </p:sp>
      <p:sp>
        <p:nvSpPr>
          <p:cNvPr id="21" name="Freeform 21"/>
          <p:cNvSpPr/>
          <p:nvPr/>
        </p:nvSpPr>
        <p:spPr>
          <a:xfrm>
            <a:off x="334336" y="1491682"/>
            <a:ext cx="4991146" cy="3518278"/>
          </a:xfrm>
          <a:custGeom>
            <a:avLst/>
            <a:gdLst/>
            <a:ahLst/>
            <a:cxnLst/>
            <a:rect l="l" t="t" r="r" b="b"/>
            <a:pathLst>
              <a:path w="4991146" h="3518278">
                <a:moveTo>
                  <a:pt x="0" y="0"/>
                </a:moveTo>
                <a:lnTo>
                  <a:pt x="4991146" y="0"/>
                </a:lnTo>
                <a:lnTo>
                  <a:pt x="4991146" y="3518277"/>
                </a:lnTo>
                <a:lnTo>
                  <a:pt x="0" y="3518277"/>
                </a:lnTo>
                <a:lnTo>
                  <a:pt x="0" y="0"/>
                </a:lnTo>
                <a:close/>
              </a:path>
            </a:pathLst>
          </a:custGeom>
          <a:blipFill>
            <a:blip r:embed="rId24"/>
            <a:stretch>
              <a:fillRect l="-462" r="-26316"/>
            </a:stretch>
          </a:blipFill>
        </p:spPr>
        <p:txBody>
          <a:bodyPr/>
          <a:lstStyle/>
          <a:p>
            <a:endParaRPr lang="ar-SA"/>
          </a:p>
        </p:txBody>
      </p:sp>
      <p:sp>
        <p:nvSpPr>
          <p:cNvPr id="22" name="TextBox 22"/>
          <p:cNvSpPr txBox="1"/>
          <p:nvPr/>
        </p:nvSpPr>
        <p:spPr>
          <a:xfrm>
            <a:off x="1822447" y="6375692"/>
            <a:ext cx="1458338"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23" name="TextBox 23"/>
          <p:cNvSpPr txBox="1"/>
          <p:nvPr/>
        </p:nvSpPr>
        <p:spPr>
          <a:xfrm>
            <a:off x="11245189" y="6242047"/>
            <a:ext cx="191164" cy="549500"/>
          </a:xfrm>
          <a:prstGeom prst="rect">
            <a:avLst/>
          </a:prstGeom>
        </p:spPr>
        <p:txBody>
          <a:bodyPr lIns="0" tIns="0" rIns="0" bIns="0" rtlCol="0" anchor="t">
            <a:spAutoFit/>
          </a:bodyPr>
          <a:lstStyle/>
          <a:p>
            <a:pPr algn="l">
              <a:lnSpc>
                <a:spcPts val="4082"/>
              </a:lnSpc>
            </a:pPr>
            <a:r>
              <a:rPr lang="en-US" sz="2916">
                <a:solidFill>
                  <a:srgbClr val="FFFFFF"/>
                </a:solidFill>
                <a:latin typeface="Calibri (MS)"/>
                <a:ea typeface="Calibri (MS)"/>
                <a:cs typeface="Calibri (MS)"/>
                <a:sym typeface="Calibri (MS)"/>
              </a:rPr>
              <a:t>3</a:t>
            </a:r>
          </a:p>
        </p:txBody>
      </p:sp>
      <p:sp>
        <p:nvSpPr>
          <p:cNvPr id="24" name="TextBox 24"/>
          <p:cNvSpPr txBox="1"/>
          <p:nvPr/>
        </p:nvSpPr>
        <p:spPr>
          <a:xfrm>
            <a:off x="5797723" y="1525514"/>
            <a:ext cx="6198367" cy="4352711"/>
          </a:xfrm>
          <a:prstGeom prst="rect">
            <a:avLst/>
          </a:prstGeom>
        </p:spPr>
        <p:txBody>
          <a:bodyPr lIns="0" tIns="0" rIns="0" bIns="0" rtlCol="0" anchor="t">
            <a:spAutoFit/>
          </a:bodyPr>
          <a:lstStyle/>
          <a:p>
            <a:pPr algn="l">
              <a:lnSpc>
                <a:spcPts val="2636"/>
              </a:lnSpc>
              <a:spcBef>
                <a:spcPct val="0"/>
              </a:spcBef>
            </a:pPr>
            <a:r>
              <a:rPr lang="en-US" sz="1883">
                <a:solidFill>
                  <a:srgbClr val="000000"/>
                </a:solidFill>
                <a:latin typeface="Calibri (MS)"/>
                <a:ea typeface="Calibri (MS)"/>
                <a:cs typeface="Calibri (MS)"/>
                <a:sym typeface="Calibri (MS)"/>
              </a:rPr>
              <a:t>The project dashboard is designed in Power BI and structured into five main pages:</a:t>
            </a:r>
          </a:p>
          <a:p>
            <a:pPr algn="l">
              <a:lnSpc>
                <a:spcPts val="2636"/>
              </a:lnSpc>
              <a:spcBef>
                <a:spcPct val="0"/>
              </a:spcBef>
            </a:pPr>
            <a:r>
              <a:rPr lang="en-US" sz="1883">
                <a:solidFill>
                  <a:srgbClr val="000000"/>
                </a:solidFill>
                <a:latin typeface="Calibri (MS)"/>
                <a:ea typeface="Calibri (MS)"/>
                <a:cs typeface="Calibri (MS)"/>
                <a:sym typeface="Calibri (MS)"/>
              </a:rPr>
              <a:t>1\verview – Summarizes key KPIs like total orders, on time vs late deliveries, and profit margins.</a:t>
            </a:r>
          </a:p>
          <a:p>
            <a:pPr algn="l">
              <a:lnSpc>
                <a:spcPts val="2636"/>
              </a:lnSpc>
              <a:spcBef>
                <a:spcPct val="0"/>
              </a:spcBef>
            </a:pPr>
            <a:r>
              <a:rPr lang="en-US" sz="1883">
                <a:solidFill>
                  <a:srgbClr val="000000"/>
                </a:solidFill>
                <a:latin typeface="Calibri (MS)"/>
                <a:ea typeface="Calibri (MS)"/>
                <a:cs typeface="Calibri (MS)"/>
                <a:sym typeface="Calibri (MS)"/>
              </a:rPr>
              <a:t>2\ Orders Analysis – Deep dive into delivery performance across cities, states, and shipping modes.</a:t>
            </a:r>
          </a:p>
          <a:p>
            <a:pPr algn="l">
              <a:lnSpc>
                <a:spcPts val="2636"/>
              </a:lnSpc>
              <a:spcBef>
                <a:spcPct val="0"/>
              </a:spcBef>
            </a:pPr>
            <a:r>
              <a:rPr lang="en-US" sz="1883">
                <a:solidFill>
                  <a:srgbClr val="000000"/>
                </a:solidFill>
                <a:latin typeface="Calibri (MS)"/>
                <a:ea typeface="Calibri (MS)"/>
                <a:cs typeface="Calibri (MS)"/>
                <a:sym typeface="Calibri (MS)"/>
              </a:rPr>
              <a:t>3\Customer Analysis – Explores customer segments, regions, and average sales per customer.</a:t>
            </a:r>
          </a:p>
          <a:p>
            <a:pPr algn="l">
              <a:lnSpc>
                <a:spcPts val="2636"/>
              </a:lnSpc>
              <a:spcBef>
                <a:spcPct val="0"/>
              </a:spcBef>
            </a:pPr>
            <a:r>
              <a:rPr lang="en-US" sz="1883">
                <a:solidFill>
                  <a:srgbClr val="000000"/>
                </a:solidFill>
                <a:latin typeface="Calibri (MS)"/>
                <a:ea typeface="Calibri (MS)"/>
                <a:cs typeface="Calibri (MS)"/>
                <a:sym typeface="Calibri (MS)"/>
              </a:rPr>
              <a:t>4\   Profit Analysis – Tracks profitability by category, product, and evaluates impact of delays.</a:t>
            </a:r>
          </a:p>
          <a:p>
            <a:pPr algn="l">
              <a:lnSpc>
                <a:spcPts val="2636"/>
              </a:lnSpc>
              <a:spcBef>
                <a:spcPct val="0"/>
              </a:spcBef>
            </a:pPr>
            <a:r>
              <a:rPr lang="en-US" sz="1883">
                <a:solidFill>
                  <a:srgbClr val="000000"/>
                </a:solidFill>
                <a:latin typeface="Calibri (MS)"/>
                <a:ea typeface="Calibri (MS)"/>
                <a:cs typeface="Calibri (MS)"/>
                <a:sym typeface="Calibri (MS)"/>
              </a:rPr>
              <a:t>5\Discounts Analysis – Assesses how discounts influence overall revenue and order profit.</a:t>
            </a:r>
          </a:p>
          <a:p>
            <a:pPr algn="l">
              <a:lnSpc>
                <a:spcPts val="2636"/>
              </a:lnSpc>
              <a:spcBef>
                <a:spcPct val="0"/>
              </a:spcBef>
            </a:pPr>
            <a:endParaRPr lang="en-US" sz="1883">
              <a:solidFill>
                <a:srgbClr val="000000"/>
              </a:solidFill>
              <a:latin typeface="Calibri (MS)"/>
              <a:ea typeface="Calibri (MS)"/>
              <a:cs typeface="Calibri (MS)"/>
              <a:sym typeface="Calibri (MS)"/>
            </a:endParaRPr>
          </a:p>
        </p:txBody>
      </p:sp>
      <p:sp>
        <p:nvSpPr>
          <p:cNvPr id="25" name="TextBox 25"/>
          <p:cNvSpPr txBox="1"/>
          <p:nvPr/>
        </p:nvSpPr>
        <p:spPr>
          <a:xfrm>
            <a:off x="1397244" y="726351"/>
            <a:ext cx="6756156" cy="548006"/>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libri (MS) Bold"/>
                <a:ea typeface="Calibri (MS) Bold"/>
                <a:cs typeface="Calibri (MS) Bold"/>
                <a:sym typeface="Calibri (MS) Bold"/>
              </a:rPr>
              <a:t>Visual Overview of the Dashboard Structure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grpSp>
        <p:nvGrpSpPr>
          <p:cNvPr id="12" name="Group 12"/>
          <p:cNvGrpSpPr>
            <a:grpSpLocks noChangeAspect="1"/>
          </p:cNvGrpSpPr>
          <p:nvPr/>
        </p:nvGrpSpPr>
        <p:grpSpPr>
          <a:xfrm>
            <a:off x="1016518" y="2063372"/>
            <a:ext cx="2645893" cy="2731246"/>
            <a:chOff x="0" y="0"/>
            <a:chExt cx="2645893" cy="2731249"/>
          </a:xfrm>
        </p:grpSpPr>
        <p:sp>
          <p:nvSpPr>
            <p:cNvPr id="13" name="Freeform 13"/>
            <p:cNvSpPr/>
            <p:nvPr/>
          </p:nvSpPr>
          <p:spPr>
            <a:xfrm>
              <a:off x="0" y="0"/>
              <a:ext cx="2645791" cy="2731135"/>
            </a:xfrm>
            <a:custGeom>
              <a:avLst/>
              <a:gdLst/>
              <a:ahLst/>
              <a:cxnLst/>
              <a:rect l="l" t="t" r="r" b="b"/>
              <a:pathLst>
                <a:path w="2645791" h="2731135">
                  <a:moveTo>
                    <a:pt x="0" y="1365631"/>
                  </a:moveTo>
                  <a:cubicBezTo>
                    <a:pt x="0" y="1270762"/>
                    <a:pt x="9144" y="1179703"/>
                    <a:pt x="26924" y="1090168"/>
                  </a:cubicBezTo>
                  <a:cubicBezTo>
                    <a:pt x="44704" y="1000633"/>
                    <a:pt x="70358" y="915924"/>
                    <a:pt x="104140" y="833755"/>
                  </a:cubicBezTo>
                  <a:cubicBezTo>
                    <a:pt x="137922" y="751586"/>
                    <a:pt x="178308" y="674878"/>
                    <a:pt x="226187" y="601726"/>
                  </a:cubicBezTo>
                  <a:cubicBezTo>
                    <a:pt x="274066" y="528574"/>
                    <a:pt x="327660" y="461772"/>
                    <a:pt x="387858" y="399669"/>
                  </a:cubicBezTo>
                  <a:cubicBezTo>
                    <a:pt x="448056" y="337566"/>
                    <a:pt x="512953" y="282321"/>
                    <a:pt x="583692" y="233045"/>
                  </a:cubicBezTo>
                  <a:cubicBezTo>
                    <a:pt x="654431" y="183769"/>
                    <a:pt x="728726" y="141986"/>
                    <a:pt x="808355" y="107315"/>
                  </a:cubicBezTo>
                  <a:cubicBezTo>
                    <a:pt x="887984" y="72644"/>
                    <a:pt x="969899" y="45974"/>
                    <a:pt x="1056513" y="27686"/>
                  </a:cubicBezTo>
                  <a:cubicBezTo>
                    <a:pt x="1143127" y="9398"/>
                    <a:pt x="1231138" y="0"/>
                    <a:pt x="1322959" y="0"/>
                  </a:cubicBezTo>
                  <a:cubicBezTo>
                    <a:pt x="1367028" y="0"/>
                    <a:pt x="1410081" y="2159"/>
                    <a:pt x="1453642" y="6731"/>
                  </a:cubicBezTo>
                  <a:cubicBezTo>
                    <a:pt x="1497203" y="11303"/>
                    <a:pt x="1539494" y="17653"/>
                    <a:pt x="1582039" y="26543"/>
                  </a:cubicBezTo>
                  <a:cubicBezTo>
                    <a:pt x="1624584" y="35433"/>
                    <a:pt x="1665986" y="46101"/>
                    <a:pt x="1707388" y="59055"/>
                  </a:cubicBezTo>
                  <a:cubicBezTo>
                    <a:pt x="1748790" y="72009"/>
                    <a:pt x="1788922" y="86868"/>
                    <a:pt x="1828800" y="103886"/>
                  </a:cubicBezTo>
                  <a:cubicBezTo>
                    <a:pt x="1868678" y="120904"/>
                    <a:pt x="1907286" y="139700"/>
                    <a:pt x="1945513" y="160782"/>
                  </a:cubicBezTo>
                  <a:cubicBezTo>
                    <a:pt x="1983740" y="181864"/>
                    <a:pt x="2020316" y="204343"/>
                    <a:pt x="2056511" y="229235"/>
                  </a:cubicBezTo>
                  <a:cubicBezTo>
                    <a:pt x="2092706" y="254127"/>
                    <a:pt x="2127123" y="280416"/>
                    <a:pt x="2161032" y="308991"/>
                  </a:cubicBezTo>
                  <a:cubicBezTo>
                    <a:pt x="2194941" y="337566"/>
                    <a:pt x="2226945" y="367538"/>
                    <a:pt x="2258060" y="399669"/>
                  </a:cubicBezTo>
                  <a:cubicBezTo>
                    <a:pt x="2289175" y="431800"/>
                    <a:pt x="2318258" y="464947"/>
                    <a:pt x="2345944" y="499872"/>
                  </a:cubicBezTo>
                  <a:cubicBezTo>
                    <a:pt x="2373630" y="534797"/>
                    <a:pt x="2399157" y="570357"/>
                    <a:pt x="2423287" y="607695"/>
                  </a:cubicBezTo>
                  <a:cubicBezTo>
                    <a:pt x="2447417" y="645033"/>
                    <a:pt x="2469388" y="682879"/>
                    <a:pt x="2489708" y="722249"/>
                  </a:cubicBezTo>
                  <a:cubicBezTo>
                    <a:pt x="2510028" y="761619"/>
                    <a:pt x="2528316" y="801497"/>
                    <a:pt x="2544953" y="842772"/>
                  </a:cubicBezTo>
                  <a:cubicBezTo>
                    <a:pt x="2561590" y="884047"/>
                    <a:pt x="2575941" y="925449"/>
                    <a:pt x="2588514" y="968248"/>
                  </a:cubicBezTo>
                  <a:cubicBezTo>
                    <a:pt x="2601087" y="1011047"/>
                    <a:pt x="2611501" y="1053846"/>
                    <a:pt x="2620137" y="1097788"/>
                  </a:cubicBezTo>
                  <a:cubicBezTo>
                    <a:pt x="2628773" y="1141730"/>
                    <a:pt x="2634996" y="1185672"/>
                    <a:pt x="2639314" y="1230503"/>
                  </a:cubicBezTo>
                  <a:cubicBezTo>
                    <a:pt x="2643632" y="1275334"/>
                    <a:pt x="2645791" y="1320038"/>
                    <a:pt x="2645791" y="1365631"/>
                  </a:cubicBezTo>
                  <a:cubicBezTo>
                    <a:pt x="2645791" y="1460500"/>
                    <a:pt x="2636647" y="1551559"/>
                    <a:pt x="2618867" y="1641094"/>
                  </a:cubicBezTo>
                  <a:cubicBezTo>
                    <a:pt x="2601087" y="1730629"/>
                    <a:pt x="2575433" y="1815338"/>
                    <a:pt x="2541651" y="1897507"/>
                  </a:cubicBezTo>
                  <a:cubicBezTo>
                    <a:pt x="2507869" y="1979676"/>
                    <a:pt x="2467483" y="2056384"/>
                    <a:pt x="2419604" y="2129536"/>
                  </a:cubicBezTo>
                  <a:cubicBezTo>
                    <a:pt x="2371725" y="2202688"/>
                    <a:pt x="2318131" y="2269490"/>
                    <a:pt x="2257933" y="2331593"/>
                  </a:cubicBezTo>
                  <a:cubicBezTo>
                    <a:pt x="2197735" y="2393696"/>
                    <a:pt x="2132838" y="2448941"/>
                    <a:pt x="2062099" y="2498217"/>
                  </a:cubicBezTo>
                  <a:cubicBezTo>
                    <a:pt x="1991360" y="2547493"/>
                    <a:pt x="1917065" y="2589276"/>
                    <a:pt x="1837436" y="2623947"/>
                  </a:cubicBezTo>
                  <a:cubicBezTo>
                    <a:pt x="1757807" y="2658618"/>
                    <a:pt x="1675892" y="2685161"/>
                    <a:pt x="1589278" y="2703449"/>
                  </a:cubicBezTo>
                  <a:cubicBezTo>
                    <a:pt x="1502664" y="2721737"/>
                    <a:pt x="1414653" y="2731135"/>
                    <a:pt x="1322832" y="2731135"/>
                  </a:cubicBezTo>
                  <a:cubicBezTo>
                    <a:pt x="1231011" y="2731135"/>
                    <a:pt x="1143000" y="2721737"/>
                    <a:pt x="1056386" y="2703449"/>
                  </a:cubicBezTo>
                  <a:cubicBezTo>
                    <a:pt x="969772" y="2685161"/>
                    <a:pt x="887857" y="2658745"/>
                    <a:pt x="808228" y="2623947"/>
                  </a:cubicBezTo>
                  <a:cubicBezTo>
                    <a:pt x="728599" y="2589149"/>
                    <a:pt x="654431" y="2547493"/>
                    <a:pt x="583565" y="2498217"/>
                  </a:cubicBezTo>
                  <a:cubicBezTo>
                    <a:pt x="512699" y="2448941"/>
                    <a:pt x="447929" y="2393696"/>
                    <a:pt x="387731" y="2331593"/>
                  </a:cubicBezTo>
                  <a:cubicBezTo>
                    <a:pt x="327533" y="2269490"/>
                    <a:pt x="273939" y="2202561"/>
                    <a:pt x="226060" y="2129536"/>
                  </a:cubicBezTo>
                  <a:cubicBezTo>
                    <a:pt x="178181" y="2056511"/>
                    <a:pt x="137668" y="1979676"/>
                    <a:pt x="104013" y="1897507"/>
                  </a:cubicBezTo>
                  <a:cubicBezTo>
                    <a:pt x="70358" y="1815338"/>
                    <a:pt x="44577" y="1730502"/>
                    <a:pt x="26797" y="1641094"/>
                  </a:cubicBezTo>
                  <a:cubicBezTo>
                    <a:pt x="9017" y="1551686"/>
                    <a:pt x="0" y="1460500"/>
                    <a:pt x="0" y="1365631"/>
                  </a:cubicBezTo>
                  <a:close/>
                </a:path>
              </a:pathLst>
            </a:custGeom>
            <a:solidFill>
              <a:srgbClr val="000000">
                <a:alpha val="0"/>
              </a:srgbClr>
            </a:solidFill>
          </p:spPr>
          <p:txBody>
            <a:bodyPr/>
            <a:lstStyle/>
            <a:p>
              <a:endParaRPr lang="ar-SA"/>
            </a:p>
          </p:txBody>
        </p:sp>
      </p:grpSp>
      <p:grpSp>
        <p:nvGrpSpPr>
          <p:cNvPr id="14" name="Group 14"/>
          <p:cNvGrpSpPr>
            <a:grpSpLocks noChangeAspect="1"/>
          </p:cNvGrpSpPr>
          <p:nvPr/>
        </p:nvGrpSpPr>
        <p:grpSpPr>
          <a:xfrm>
            <a:off x="1016518" y="2063372"/>
            <a:ext cx="2645893" cy="2731246"/>
            <a:chOff x="0" y="0"/>
            <a:chExt cx="3527857" cy="3641662"/>
          </a:xfrm>
        </p:grpSpPr>
        <p:sp>
          <p:nvSpPr>
            <p:cNvPr id="15" name="Freeform 15"/>
            <p:cNvSpPr/>
            <p:nvPr/>
          </p:nvSpPr>
          <p:spPr>
            <a:xfrm>
              <a:off x="0" y="0"/>
              <a:ext cx="3527933" cy="3641725"/>
            </a:xfrm>
            <a:custGeom>
              <a:avLst/>
              <a:gdLst/>
              <a:ahLst/>
              <a:cxnLst/>
              <a:rect l="l" t="t" r="r" b="b"/>
              <a:pathLst>
                <a:path w="3527933" h="3641725">
                  <a:moveTo>
                    <a:pt x="1763903" y="0"/>
                  </a:moveTo>
                  <a:cubicBezTo>
                    <a:pt x="1641475" y="0"/>
                    <a:pt x="1524127" y="12573"/>
                    <a:pt x="1408684" y="36957"/>
                  </a:cubicBezTo>
                  <a:cubicBezTo>
                    <a:pt x="1293241" y="61341"/>
                    <a:pt x="1183894" y="96647"/>
                    <a:pt x="1077849" y="142875"/>
                  </a:cubicBezTo>
                  <a:cubicBezTo>
                    <a:pt x="971804" y="189103"/>
                    <a:pt x="872744" y="244856"/>
                    <a:pt x="778256" y="310642"/>
                  </a:cubicBezTo>
                  <a:cubicBezTo>
                    <a:pt x="683768" y="376428"/>
                    <a:pt x="597408" y="450088"/>
                    <a:pt x="517144" y="532892"/>
                  </a:cubicBezTo>
                  <a:cubicBezTo>
                    <a:pt x="436880" y="615696"/>
                    <a:pt x="365379" y="704850"/>
                    <a:pt x="301498" y="802259"/>
                  </a:cubicBezTo>
                  <a:cubicBezTo>
                    <a:pt x="237617" y="899668"/>
                    <a:pt x="183642" y="1002157"/>
                    <a:pt x="138811" y="1111631"/>
                  </a:cubicBezTo>
                  <a:cubicBezTo>
                    <a:pt x="93980" y="1221105"/>
                    <a:pt x="59563" y="1334262"/>
                    <a:pt x="35941" y="1453515"/>
                  </a:cubicBezTo>
                  <a:cubicBezTo>
                    <a:pt x="12319" y="1572768"/>
                    <a:pt x="0" y="1694307"/>
                    <a:pt x="0" y="1820799"/>
                  </a:cubicBezTo>
                  <a:cubicBezTo>
                    <a:pt x="0" y="1947291"/>
                    <a:pt x="12192" y="2068830"/>
                    <a:pt x="35941" y="2188083"/>
                  </a:cubicBezTo>
                  <a:cubicBezTo>
                    <a:pt x="59690" y="2307336"/>
                    <a:pt x="93853" y="2420366"/>
                    <a:pt x="138811" y="2529967"/>
                  </a:cubicBezTo>
                  <a:cubicBezTo>
                    <a:pt x="183769" y="2639568"/>
                    <a:pt x="237744" y="2741803"/>
                    <a:pt x="301625" y="2839339"/>
                  </a:cubicBezTo>
                  <a:cubicBezTo>
                    <a:pt x="365506" y="2936875"/>
                    <a:pt x="436880" y="3025902"/>
                    <a:pt x="517144" y="3108833"/>
                  </a:cubicBezTo>
                  <a:cubicBezTo>
                    <a:pt x="597408" y="3191764"/>
                    <a:pt x="683895" y="3265297"/>
                    <a:pt x="778256" y="3331083"/>
                  </a:cubicBezTo>
                  <a:cubicBezTo>
                    <a:pt x="872617" y="3396869"/>
                    <a:pt x="971677" y="3452495"/>
                    <a:pt x="1077849" y="3498850"/>
                  </a:cubicBezTo>
                  <a:cubicBezTo>
                    <a:pt x="1184021" y="3545205"/>
                    <a:pt x="1293241" y="3580384"/>
                    <a:pt x="1408684" y="3604768"/>
                  </a:cubicBezTo>
                  <a:cubicBezTo>
                    <a:pt x="1523873" y="3629025"/>
                    <a:pt x="1640967" y="3641597"/>
                    <a:pt x="1763014" y="3641725"/>
                  </a:cubicBezTo>
                  <a:lnTo>
                    <a:pt x="1764919" y="3641725"/>
                  </a:lnTo>
                  <a:cubicBezTo>
                    <a:pt x="1886966" y="3641597"/>
                    <a:pt x="2004060" y="3629152"/>
                    <a:pt x="2119249" y="3604768"/>
                  </a:cubicBezTo>
                  <a:cubicBezTo>
                    <a:pt x="2234692" y="3580383"/>
                    <a:pt x="2344039" y="3545077"/>
                    <a:pt x="2450084" y="3498850"/>
                  </a:cubicBezTo>
                  <a:cubicBezTo>
                    <a:pt x="2556129" y="3452622"/>
                    <a:pt x="2655189" y="3396869"/>
                    <a:pt x="2749677" y="3331083"/>
                  </a:cubicBezTo>
                  <a:cubicBezTo>
                    <a:pt x="2844165" y="3265297"/>
                    <a:pt x="2930525" y="3191637"/>
                    <a:pt x="3010789" y="3108833"/>
                  </a:cubicBezTo>
                  <a:cubicBezTo>
                    <a:pt x="3091053" y="3026029"/>
                    <a:pt x="3162554" y="2936748"/>
                    <a:pt x="3226308" y="2839339"/>
                  </a:cubicBezTo>
                  <a:cubicBezTo>
                    <a:pt x="3290062" y="2741930"/>
                    <a:pt x="3344164" y="2639568"/>
                    <a:pt x="3389122" y="2529967"/>
                  </a:cubicBezTo>
                  <a:cubicBezTo>
                    <a:pt x="3434080" y="2420366"/>
                    <a:pt x="3468370" y="2307336"/>
                    <a:pt x="3491992" y="2188083"/>
                  </a:cubicBezTo>
                  <a:cubicBezTo>
                    <a:pt x="3515614" y="2069084"/>
                    <a:pt x="3527806" y="1947926"/>
                    <a:pt x="3527933" y="1821815"/>
                  </a:cubicBezTo>
                  <a:lnTo>
                    <a:pt x="3527933" y="1821815"/>
                  </a:lnTo>
                  <a:lnTo>
                    <a:pt x="3527933" y="1819783"/>
                  </a:lnTo>
                  <a:lnTo>
                    <a:pt x="3527933" y="1819783"/>
                  </a:lnTo>
                  <a:cubicBezTo>
                    <a:pt x="3527933" y="1759331"/>
                    <a:pt x="3525012" y="1700276"/>
                    <a:pt x="3519297" y="1640713"/>
                  </a:cubicBezTo>
                  <a:cubicBezTo>
                    <a:pt x="3513582" y="1580769"/>
                    <a:pt x="3505073" y="1522349"/>
                    <a:pt x="3493643" y="1463675"/>
                  </a:cubicBezTo>
                  <a:cubicBezTo>
                    <a:pt x="3482213" y="1405001"/>
                    <a:pt x="3468370" y="1347978"/>
                    <a:pt x="3451606" y="1290955"/>
                  </a:cubicBezTo>
                  <a:cubicBezTo>
                    <a:pt x="3434842" y="1233932"/>
                    <a:pt x="3415665" y="1178687"/>
                    <a:pt x="3393567" y="1123696"/>
                  </a:cubicBezTo>
                  <a:cubicBezTo>
                    <a:pt x="3371469" y="1068705"/>
                    <a:pt x="3347212" y="1015619"/>
                    <a:pt x="3319907" y="963041"/>
                  </a:cubicBezTo>
                  <a:cubicBezTo>
                    <a:pt x="3292602" y="910463"/>
                    <a:pt x="3263392" y="860044"/>
                    <a:pt x="3231261" y="810260"/>
                  </a:cubicBezTo>
                  <a:cubicBezTo>
                    <a:pt x="3199130" y="760476"/>
                    <a:pt x="3165094" y="713105"/>
                    <a:pt x="3128137" y="666496"/>
                  </a:cubicBezTo>
                  <a:cubicBezTo>
                    <a:pt x="3091180" y="619887"/>
                    <a:pt x="3052572" y="575945"/>
                    <a:pt x="3010916" y="533019"/>
                  </a:cubicBezTo>
                  <a:cubicBezTo>
                    <a:pt x="2969260" y="490093"/>
                    <a:pt x="2926588" y="450215"/>
                    <a:pt x="2881503" y="412115"/>
                  </a:cubicBezTo>
                  <a:cubicBezTo>
                    <a:pt x="2836418" y="374015"/>
                    <a:pt x="2790444" y="338963"/>
                    <a:pt x="2742184" y="305816"/>
                  </a:cubicBezTo>
                  <a:cubicBezTo>
                    <a:pt x="2693924" y="272669"/>
                    <a:pt x="2645156" y="242570"/>
                    <a:pt x="2594229" y="214503"/>
                  </a:cubicBezTo>
                  <a:cubicBezTo>
                    <a:pt x="2543302" y="186436"/>
                    <a:pt x="2491994" y="161417"/>
                    <a:pt x="2438654" y="138684"/>
                  </a:cubicBezTo>
                  <a:cubicBezTo>
                    <a:pt x="2385314" y="115951"/>
                    <a:pt x="2331974" y="96139"/>
                    <a:pt x="2276729" y="78867"/>
                  </a:cubicBezTo>
                  <a:cubicBezTo>
                    <a:pt x="2221484" y="61595"/>
                    <a:pt x="2166366" y="47244"/>
                    <a:pt x="2109597" y="35560"/>
                  </a:cubicBezTo>
                  <a:cubicBezTo>
                    <a:pt x="2052828" y="23876"/>
                    <a:pt x="1996186" y="14859"/>
                    <a:pt x="1938147" y="8890"/>
                  </a:cubicBezTo>
                  <a:cubicBezTo>
                    <a:pt x="1880108" y="2921"/>
                    <a:pt x="1822704" y="0"/>
                    <a:pt x="1763903" y="0"/>
                  </a:cubicBezTo>
                  <a:close/>
                </a:path>
              </a:pathLst>
            </a:custGeom>
            <a:blipFill>
              <a:blip r:embed="rId19"/>
              <a:stretch>
                <a:fillRect r="2" b="1"/>
              </a:stretch>
            </a:blipFill>
          </p:spPr>
          <p:txBody>
            <a:bodyPr/>
            <a:lstStyle/>
            <a:p>
              <a:endParaRPr lang="ar-SA"/>
            </a:p>
          </p:txBody>
        </p:sp>
      </p:grpSp>
      <p:sp>
        <p:nvSpPr>
          <p:cNvPr id="16" name="Freeform 16"/>
          <p:cNvSpPr/>
          <p:nvPr/>
        </p:nvSpPr>
        <p:spPr>
          <a:xfrm>
            <a:off x="-63503" y="3763242"/>
            <a:ext cx="873242" cy="2082384"/>
          </a:xfrm>
          <a:custGeom>
            <a:avLst/>
            <a:gdLst/>
            <a:ahLst/>
            <a:cxnLst/>
            <a:rect l="l" t="t" r="r" b="b"/>
            <a:pathLst>
              <a:path w="873242" h="2082384">
                <a:moveTo>
                  <a:pt x="0" y="0"/>
                </a:moveTo>
                <a:lnTo>
                  <a:pt x="873242" y="0"/>
                </a:lnTo>
                <a:lnTo>
                  <a:pt x="873242" y="2082384"/>
                </a:lnTo>
                <a:lnTo>
                  <a:pt x="0" y="208238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ar-SA"/>
          </a:p>
        </p:txBody>
      </p:sp>
      <p:grpSp>
        <p:nvGrpSpPr>
          <p:cNvPr id="17" name="Group 17"/>
          <p:cNvGrpSpPr>
            <a:grpSpLocks noChangeAspect="1"/>
          </p:cNvGrpSpPr>
          <p:nvPr/>
        </p:nvGrpSpPr>
        <p:grpSpPr>
          <a:xfrm>
            <a:off x="953014" y="1999879"/>
            <a:ext cx="2772889" cy="2858243"/>
            <a:chOff x="0" y="0"/>
            <a:chExt cx="2772893" cy="2858249"/>
          </a:xfrm>
        </p:grpSpPr>
        <p:sp>
          <p:nvSpPr>
            <p:cNvPr id="18" name="Freeform 18"/>
            <p:cNvSpPr/>
            <p:nvPr/>
          </p:nvSpPr>
          <p:spPr>
            <a:xfrm>
              <a:off x="0" y="0"/>
              <a:ext cx="2772918" cy="2858262"/>
            </a:xfrm>
            <a:custGeom>
              <a:avLst/>
              <a:gdLst/>
              <a:ahLst/>
              <a:cxnLst/>
              <a:rect l="l" t="t" r="r" b="b"/>
              <a:pathLst>
                <a:path w="2772918" h="2858262">
                  <a:moveTo>
                    <a:pt x="31750" y="1397381"/>
                  </a:moveTo>
                  <a:lnTo>
                    <a:pt x="31750" y="1429131"/>
                  </a:lnTo>
                  <a:lnTo>
                    <a:pt x="0" y="1429131"/>
                  </a:lnTo>
                  <a:cubicBezTo>
                    <a:pt x="0" y="640715"/>
                    <a:pt x="619760" y="0"/>
                    <a:pt x="1386459" y="0"/>
                  </a:cubicBezTo>
                  <a:lnTo>
                    <a:pt x="1386459" y="31750"/>
                  </a:lnTo>
                  <a:lnTo>
                    <a:pt x="1386459" y="0"/>
                  </a:lnTo>
                  <a:lnTo>
                    <a:pt x="1386459" y="31750"/>
                  </a:lnTo>
                  <a:lnTo>
                    <a:pt x="1386459" y="0"/>
                  </a:lnTo>
                  <a:cubicBezTo>
                    <a:pt x="1754505" y="0"/>
                    <a:pt x="2107184" y="150876"/>
                    <a:pt x="2367153" y="418973"/>
                  </a:cubicBezTo>
                  <a:lnTo>
                    <a:pt x="2344420" y="441071"/>
                  </a:lnTo>
                  <a:lnTo>
                    <a:pt x="2367153" y="418973"/>
                  </a:lnTo>
                  <a:cubicBezTo>
                    <a:pt x="2626995" y="687070"/>
                    <a:pt x="2772918" y="1050417"/>
                    <a:pt x="2772918" y="1429131"/>
                  </a:cubicBezTo>
                  <a:lnTo>
                    <a:pt x="2741168" y="1429131"/>
                  </a:lnTo>
                  <a:lnTo>
                    <a:pt x="2741168" y="1397381"/>
                  </a:lnTo>
                  <a:cubicBezTo>
                    <a:pt x="2758694" y="1397381"/>
                    <a:pt x="2772918" y="1411605"/>
                    <a:pt x="2772918" y="1429131"/>
                  </a:cubicBezTo>
                  <a:cubicBezTo>
                    <a:pt x="2772918" y="2217420"/>
                    <a:pt x="2153158" y="2858262"/>
                    <a:pt x="1386459" y="2858262"/>
                  </a:cubicBezTo>
                  <a:lnTo>
                    <a:pt x="1386459" y="2826512"/>
                  </a:lnTo>
                  <a:lnTo>
                    <a:pt x="1386459" y="2794762"/>
                  </a:lnTo>
                  <a:lnTo>
                    <a:pt x="1386459" y="2826512"/>
                  </a:lnTo>
                  <a:lnTo>
                    <a:pt x="1386459" y="2858262"/>
                  </a:lnTo>
                  <a:cubicBezTo>
                    <a:pt x="619760" y="2858262"/>
                    <a:pt x="0" y="2217420"/>
                    <a:pt x="0" y="1429131"/>
                  </a:cubicBezTo>
                  <a:cubicBezTo>
                    <a:pt x="0" y="1411605"/>
                    <a:pt x="14224" y="1397381"/>
                    <a:pt x="31750" y="1397381"/>
                  </a:cubicBezTo>
                  <a:moveTo>
                    <a:pt x="31750" y="1460881"/>
                  </a:moveTo>
                  <a:lnTo>
                    <a:pt x="31750" y="1429131"/>
                  </a:lnTo>
                  <a:lnTo>
                    <a:pt x="63500" y="1429131"/>
                  </a:lnTo>
                  <a:cubicBezTo>
                    <a:pt x="63500" y="2184273"/>
                    <a:pt x="656717" y="2794762"/>
                    <a:pt x="1386459" y="2794762"/>
                  </a:cubicBezTo>
                  <a:cubicBezTo>
                    <a:pt x="1403985" y="2794762"/>
                    <a:pt x="1418209" y="2808986"/>
                    <a:pt x="1418209" y="2826512"/>
                  </a:cubicBezTo>
                  <a:cubicBezTo>
                    <a:pt x="1418209" y="2844038"/>
                    <a:pt x="1403985" y="2858262"/>
                    <a:pt x="1386459" y="2858262"/>
                  </a:cubicBezTo>
                  <a:cubicBezTo>
                    <a:pt x="1368933" y="2858262"/>
                    <a:pt x="1354709" y="2844038"/>
                    <a:pt x="1354709" y="2826512"/>
                  </a:cubicBezTo>
                  <a:cubicBezTo>
                    <a:pt x="1354709" y="2808986"/>
                    <a:pt x="1368933" y="2794762"/>
                    <a:pt x="1386459" y="2794762"/>
                  </a:cubicBezTo>
                  <a:cubicBezTo>
                    <a:pt x="2116201" y="2794762"/>
                    <a:pt x="2709418" y="2184273"/>
                    <a:pt x="2709418" y="1429131"/>
                  </a:cubicBezTo>
                  <a:lnTo>
                    <a:pt x="2741168" y="1429131"/>
                  </a:lnTo>
                  <a:lnTo>
                    <a:pt x="2741168" y="1460881"/>
                  </a:lnTo>
                  <a:cubicBezTo>
                    <a:pt x="2723642" y="1460881"/>
                    <a:pt x="2709418" y="1446657"/>
                    <a:pt x="2709418" y="1429131"/>
                  </a:cubicBezTo>
                  <a:cubicBezTo>
                    <a:pt x="2709418" y="1066673"/>
                    <a:pt x="2569845" y="719201"/>
                    <a:pt x="2321560" y="463169"/>
                  </a:cubicBezTo>
                  <a:cubicBezTo>
                    <a:pt x="2073275" y="207137"/>
                    <a:pt x="1736979" y="63500"/>
                    <a:pt x="1386459" y="63500"/>
                  </a:cubicBezTo>
                  <a:cubicBezTo>
                    <a:pt x="656717" y="63500"/>
                    <a:pt x="63500" y="673989"/>
                    <a:pt x="63500" y="1429131"/>
                  </a:cubicBezTo>
                  <a:cubicBezTo>
                    <a:pt x="63500" y="1446657"/>
                    <a:pt x="49276" y="1460881"/>
                    <a:pt x="31750" y="1460881"/>
                  </a:cubicBezTo>
                  <a:close/>
                </a:path>
              </a:pathLst>
            </a:custGeom>
            <a:solidFill>
              <a:srgbClr val="336EA8"/>
            </a:solidFill>
          </p:spPr>
          <p:txBody>
            <a:bodyPr/>
            <a:lstStyle/>
            <a:p>
              <a:endParaRPr lang="ar-SA"/>
            </a:p>
          </p:txBody>
        </p:sp>
      </p:grpSp>
      <p:sp>
        <p:nvSpPr>
          <p:cNvPr id="19" name="Freeform 19"/>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ar-SA"/>
          </a:p>
        </p:txBody>
      </p:sp>
      <p:sp>
        <p:nvSpPr>
          <p:cNvPr id="20" name="Freeform 20"/>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24"/>
            <a:stretch>
              <a:fillRect/>
            </a:stretch>
          </a:blipFill>
        </p:spPr>
        <p:txBody>
          <a:bodyPr/>
          <a:lstStyle/>
          <a:p>
            <a:endParaRPr lang="ar-SA"/>
          </a:p>
        </p:txBody>
      </p:sp>
      <p:sp>
        <p:nvSpPr>
          <p:cNvPr id="21" name="Freeform 21"/>
          <p:cNvSpPr/>
          <p:nvPr/>
        </p:nvSpPr>
        <p:spPr>
          <a:xfrm>
            <a:off x="242337" y="2001660"/>
            <a:ext cx="4322545" cy="2856461"/>
          </a:xfrm>
          <a:custGeom>
            <a:avLst/>
            <a:gdLst/>
            <a:ahLst/>
            <a:cxnLst/>
            <a:rect l="l" t="t" r="r" b="b"/>
            <a:pathLst>
              <a:path w="4322545" h="2856461">
                <a:moveTo>
                  <a:pt x="0" y="0"/>
                </a:moveTo>
                <a:lnTo>
                  <a:pt x="4322545" y="0"/>
                </a:lnTo>
                <a:lnTo>
                  <a:pt x="4322545" y="2856461"/>
                </a:lnTo>
                <a:lnTo>
                  <a:pt x="0" y="2856461"/>
                </a:lnTo>
                <a:lnTo>
                  <a:pt x="0" y="0"/>
                </a:lnTo>
                <a:close/>
              </a:path>
            </a:pathLst>
          </a:custGeom>
          <a:blipFill>
            <a:blip r:embed="rId25"/>
            <a:stretch>
              <a:fillRect r="-58104"/>
            </a:stretch>
          </a:blipFill>
        </p:spPr>
        <p:txBody>
          <a:bodyPr/>
          <a:lstStyle/>
          <a:p>
            <a:endParaRPr lang="ar-SA"/>
          </a:p>
        </p:txBody>
      </p:sp>
      <p:sp>
        <p:nvSpPr>
          <p:cNvPr id="22" name="TextBox 22"/>
          <p:cNvSpPr txBox="1"/>
          <p:nvPr/>
        </p:nvSpPr>
        <p:spPr>
          <a:xfrm>
            <a:off x="1822447" y="6375692"/>
            <a:ext cx="1458338"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23" name="TextBox 23"/>
          <p:cNvSpPr txBox="1"/>
          <p:nvPr/>
        </p:nvSpPr>
        <p:spPr>
          <a:xfrm>
            <a:off x="11132239" y="6224616"/>
            <a:ext cx="191164" cy="549500"/>
          </a:xfrm>
          <a:prstGeom prst="rect">
            <a:avLst/>
          </a:prstGeom>
        </p:spPr>
        <p:txBody>
          <a:bodyPr lIns="0" tIns="0" rIns="0" bIns="0" rtlCol="0" anchor="t">
            <a:spAutoFit/>
          </a:bodyPr>
          <a:lstStyle/>
          <a:p>
            <a:pPr algn="l">
              <a:lnSpc>
                <a:spcPts val="4082"/>
              </a:lnSpc>
            </a:pPr>
            <a:r>
              <a:rPr lang="en-US" sz="2916">
                <a:solidFill>
                  <a:srgbClr val="FFFFFF"/>
                </a:solidFill>
                <a:latin typeface="Calibri (MS)"/>
                <a:ea typeface="Calibri (MS)"/>
                <a:cs typeface="Calibri (MS)"/>
                <a:sym typeface="Calibri (MS)"/>
              </a:rPr>
              <a:t>4</a:t>
            </a:r>
          </a:p>
        </p:txBody>
      </p:sp>
      <p:sp>
        <p:nvSpPr>
          <p:cNvPr id="24" name="TextBox 24"/>
          <p:cNvSpPr txBox="1"/>
          <p:nvPr/>
        </p:nvSpPr>
        <p:spPr>
          <a:xfrm>
            <a:off x="4947112" y="1157858"/>
            <a:ext cx="5931668" cy="5115517"/>
          </a:xfrm>
          <a:prstGeom prst="rect">
            <a:avLst/>
          </a:prstGeom>
        </p:spPr>
        <p:txBody>
          <a:bodyPr lIns="0" tIns="0" rIns="0" bIns="0" rtlCol="0" anchor="t">
            <a:spAutoFit/>
          </a:bodyPr>
          <a:lstStyle/>
          <a:p>
            <a:pPr algn="l">
              <a:lnSpc>
                <a:spcPts val="3117"/>
              </a:lnSpc>
              <a:spcBef>
                <a:spcPct val="0"/>
              </a:spcBef>
            </a:pPr>
            <a:r>
              <a:rPr lang="en-US" sz="2226">
                <a:solidFill>
                  <a:srgbClr val="000000"/>
                </a:solidFill>
                <a:latin typeface="Calibri (MS)"/>
                <a:ea typeface="Calibri (MS)"/>
                <a:cs typeface="Calibri (MS)"/>
                <a:sym typeface="Calibri (MS)"/>
              </a:rPr>
              <a:t>The code begins by importing essential libraries for data analysis and visualization, followed by loading supply chain data from CSV files into DataFrames. It then cleans the data by removing unnecessary columns, checking for missing values, and eliminating duplicates. Date columns for orders and shipping are converted to the </a:t>
            </a:r>
            <a:r>
              <a:rPr lang="en-US" sz="2226" b="1">
                <a:solidFill>
                  <a:srgbClr val="000000"/>
                </a:solidFill>
                <a:latin typeface="Calibri (MS) Bold"/>
                <a:ea typeface="Calibri (MS) Bold"/>
                <a:cs typeface="Calibri (MS) Bold"/>
                <a:sym typeface="Calibri (MS) Bold"/>
              </a:rPr>
              <a:t>datetime</a:t>
            </a:r>
            <a:r>
              <a:rPr lang="en-US" sz="2226">
                <a:solidFill>
                  <a:srgbClr val="000000"/>
                </a:solidFill>
                <a:latin typeface="Calibri (MS)"/>
                <a:ea typeface="Calibri (MS)"/>
                <a:cs typeface="Calibri (MS)"/>
                <a:sym typeface="Calibri (MS)"/>
              </a:rPr>
              <a:t> data type, and the cleaned data is saved into new CSV files. Finally, interactive dashboards are created to analyze performance metrics, including total orders, delivery status, and average shipping days, with customized colors and layout for enhanced visual appeal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10" name="Freeform 10"/>
          <p:cNvSpPr/>
          <p:nvPr/>
        </p:nvSpPr>
        <p:spPr>
          <a:xfrm>
            <a:off x="10974191" y="6344012"/>
            <a:ext cx="466087" cy="431921"/>
          </a:xfrm>
          <a:custGeom>
            <a:avLst/>
            <a:gdLst/>
            <a:ahLst/>
            <a:cxnLst/>
            <a:rect l="l" t="t" r="r" b="b"/>
            <a:pathLst>
              <a:path w="466087" h="431921">
                <a:moveTo>
                  <a:pt x="0" y="0"/>
                </a:moveTo>
                <a:lnTo>
                  <a:pt x="466086" y="0"/>
                </a:lnTo>
                <a:lnTo>
                  <a:pt x="466086" y="431921"/>
                </a:lnTo>
                <a:lnTo>
                  <a:pt x="0" y="43192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1" name="Freeform 11"/>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12" name="Freeform 12"/>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13" name="Freeform 13"/>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14" name="Freeform 14"/>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5" name="Freeform 15"/>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6" name="Freeform 16"/>
          <p:cNvSpPr/>
          <p:nvPr/>
        </p:nvSpPr>
        <p:spPr>
          <a:xfrm>
            <a:off x="901703" y="2436776"/>
            <a:ext cx="5859832" cy="1154944"/>
          </a:xfrm>
          <a:custGeom>
            <a:avLst/>
            <a:gdLst/>
            <a:ahLst/>
            <a:cxnLst/>
            <a:rect l="l" t="t" r="r" b="b"/>
            <a:pathLst>
              <a:path w="5859832" h="1154944">
                <a:moveTo>
                  <a:pt x="0" y="0"/>
                </a:moveTo>
                <a:lnTo>
                  <a:pt x="5859833" y="0"/>
                </a:lnTo>
                <a:lnTo>
                  <a:pt x="5859833" y="1154944"/>
                </a:lnTo>
                <a:lnTo>
                  <a:pt x="0" y="1154944"/>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ar-SA"/>
          </a:p>
        </p:txBody>
      </p:sp>
      <p:sp>
        <p:nvSpPr>
          <p:cNvPr id="17" name="Freeform 17"/>
          <p:cNvSpPr/>
          <p:nvPr/>
        </p:nvSpPr>
        <p:spPr>
          <a:xfrm>
            <a:off x="8547097" y="6292853"/>
            <a:ext cx="2870197" cy="492128"/>
          </a:xfrm>
          <a:custGeom>
            <a:avLst/>
            <a:gdLst/>
            <a:ahLst/>
            <a:cxnLst/>
            <a:rect l="l" t="t" r="r" b="b"/>
            <a:pathLst>
              <a:path w="2870197" h="492128">
                <a:moveTo>
                  <a:pt x="0" y="0"/>
                </a:moveTo>
                <a:lnTo>
                  <a:pt x="2870197" y="0"/>
                </a:lnTo>
                <a:lnTo>
                  <a:pt x="2870197" y="492128"/>
                </a:lnTo>
                <a:lnTo>
                  <a:pt x="0" y="492128"/>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ar-SA"/>
          </a:p>
        </p:txBody>
      </p:sp>
      <p:sp>
        <p:nvSpPr>
          <p:cNvPr id="18" name="Freeform 18"/>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23"/>
            <a:stretch>
              <a:fillRect/>
            </a:stretch>
          </a:blipFill>
        </p:spPr>
        <p:txBody>
          <a:bodyPr/>
          <a:lstStyle/>
          <a:p>
            <a:endParaRPr lang="ar-SA"/>
          </a:p>
        </p:txBody>
      </p:sp>
      <p:sp>
        <p:nvSpPr>
          <p:cNvPr id="19" name="TextBox 19"/>
          <p:cNvSpPr txBox="1"/>
          <p:nvPr/>
        </p:nvSpPr>
        <p:spPr>
          <a:xfrm>
            <a:off x="1822447" y="6375692"/>
            <a:ext cx="1667370"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16\5\2024</a:t>
            </a:r>
          </a:p>
        </p:txBody>
      </p:sp>
      <p:sp>
        <p:nvSpPr>
          <p:cNvPr id="20" name="TextBox 20"/>
          <p:cNvSpPr txBox="1"/>
          <p:nvPr/>
        </p:nvSpPr>
        <p:spPr>
          <a:xfrm>
            <a:off x="11069909" y="6366167"/>
            <a:ext cx="200995" cy="295465"/>
          </a:xfrm>
          <a:prstGeom prst="rect">
            <a:avLst/>
          </a:prstGeom>
        </p:spPr>
        <p:txBody>
          <a:bodyPr lIns="0" tIns="0" rIns="0" bIns="0" rtlCol="0" anchor="t">
            <a:spAutoFit/>
          </a:bodyPr>
          <a:lstStyle/>
          <a:p>
            <a:pPr algn="l">
              <a:lnSpc>
                <a:spcPts val="2146"/>
              </a:lnSpc>
            </a:pPr>
            <a:r>
              <a:rPr lang="en-US" sz="1533">
                <a:solidFill>
                  <a:srgbClr val="FFFFFF"/>
                </a:solidFill>
                <a:latin typeface="Calibri (MS)"/>
                <a:ea typeface="Calibri (MS)"/>
                <a:cs typeface="Calibri (MS)"/>
                <a:sym typeface="Calibri (MS)"/>
              </a:rPr>
              <a:t>5</a:t>
            </a:r>
          </a:p>
        </p:txBody>
      </p:sp>
      <p:sp>
        <p:nvSpPr>
          <p:cNvPr id="21" name="TextBox 21"/>
          <p:cNvSpPr txBox="1"/>
          <p:nvPr/>
        </p:nvSpPr>
        <p:spPr>
          <a:xfrm>
            <a:off x="6091238" y="3254057"/>
            <a:ext cx="9525" cy="292735"/>
          </a:xfrm>
          <a:prstGeom prst="rect">
            <a:avLst/>
          </a:prstGeom>
        </p:spPr>
        <p:txBody>
          <a:bodyPr lIns="0" tIns="0" rIns="0" bIns="0" rtlCol="0" anchor="t">
            <a:spAutoFit/>
          </a:bodyPr>
          <a:lstStyle/>
          <a:p>
            <a:pPr algn="ctr">
              <a:lnSpc>
                <a:spcPts val="2239"/>
              </a:lnSpc>
              <a:spcBef>
                <a:spcPct val="0"/>
              </a:spcBef>
            </a:pPr>
            <a:endParaRPr/>
          </a:p>
        </p:txBody>
      </p:sp>
      <p:sp>
        <p:nvSpPr>
          <p:cNvPr id="22" name="TextBox 22"/>
          <p:cNvSpPr txBox="1"/>
          <p:nvPr/>
        </p:nvSpPr>
        <p:spPr>
          <a:xfrm>
            <a:off x="838200" y="1525309"/>
            <a:ext cx="6291503" cy="470524"/>
          </a:xfrm>
          <a:prstGeom prst="rect">
            <a:avLst/>
          </a:prstGeom>
        </p:spPr>
        <p:txBody>
          <a:bodyPr lIns="0" tIns="0" rIns="0" bIns="0" rtlCol="0" anchor="t">
            <a:spAutoFit/>
          </a:bodyPr>
          <a:lstStyle/>
          <a:p>
            <a:pPr algn="ctr">
              <a:lnSpc>
                <a:spcPts val="3465"/>
              </a:lnSpc>
              <a:spcBef>
                <a:spcPct val="0"/>
              </a:spcBef>
            </a:pPr>
            <a:r>
              <a:rPr lang="en-US" sz="2475" b="1">
                <a:solidFill>
                  <a:srgbClr val="000000"/>
                </a:solidFill>
                <a:latin typeface="Calibri (MS) Bold"/>
                <a:ea typeface="Calibri (MS) Bold"/>
                <a:cs typeface="Calibri (MS) Bold"/>
                <a:sym typeface="Calibri (MS) Bold"/>
              </a:rPr>
              <a:t>Key Features That Address User Needs</a:t>
            </a:r>
          </a:p>
        </p:txBody>
      </p:sp>
      <p:sp>
        <p:nvSpPr>
          <p:cNvPr id="23" name="Freeform 23"/>
          <p:cNvSpPr/>
          <p:nvPr/>
        </p:nvSpPr>
        <p:spPr>
          <a:xfrm>
            <a:off x="901703" y="3690861"/>
            <a:ext cx="5859832" cy="1154944"/>
          </a:xfrm>
          <a:custGeom>
            <a:avLst/>
            <a:gdLst/>
            <a:ahLst/>
            <a:cxnLst/>
            <a:rect l="l" t="t" r="r" b="b"/>
            <a:pathLst>
              <a:path w="5859832" h="1154944">
                <a:moveTo>
                  <a:pt x="0" y="0"/>
                </a:moveTo>
                <a:lnTo>
                  <a:pt x="5859833" y="0"/>
                </a:lnTo>
                <a:lnTo>
                  <a:pt x="5859833" y="1154945"/>
                </a:lnTo>
                <a:lnTo>
                  <a:pt x="0" y="1154945"/>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ar-SA"/>
          </a:p>
        </p:txBody>
      </p:sp>
      <p:sp>
        <p:nvSpPr>
          <p:cNvPr id="24" name="TextBox 24"/>
          <p:cNvSpPr txBox="1"/>
          <p:nvPr/>
        </p:nvSpPr>
        <p:spPr>
          <a:xfrm>
            <a:off x="905335" y="2472639"/>
            <a:ext cx="5792698" cy="1046772"/>
          </a:xfrm>
          <a:prstGeom prst="rect">
            <a:avLst/>
          </a:prstGeom>
        </p:spPr>
        <p:txBody>
          <a:bodyPr lIns="0" tIns="0" rIns="0" bIns="0" rtlCol="0" anchor="t">
            <a:spAutoFit/>
          </a:bodyPr>
          <a:lstStyle/>
          <a:p>
            <a:pPr marL="448192" lvl="1" indent="-224096" algn="ctr">
              <a:lnSpc>
                <a:spcPts val="2906"/>
              </a:lnSpc>
              <a:buFont typeface="Arial"/>
              <a:buChar char="•"/>
            </a:pPr>
            <a:r>
              <a:rPr lang="en-US" sz="2075">
                <a:solidFill>
                  <a:srgbClr val="000000"/>
                </a:solidFill>
                <a:latin typeface="Calibri (MS)"/>
                <a:ea typeface="Calibri (MS)"/>
                <a:cs typeface="Calibri (MS)"/>
                <a:sym typeface="Calibri (MS)"/>
              </a:rPr>
              <a:t>Delivery Delay Analysis: Highlights areas, shipping modes, and product types with most delays.</a:t>
            </a:r>
          </a:p>
          <a:p>
            <a:pPr algn="ctr">
              <a:lnSpc>
                <a:spcPts val="2214"/>
              </a:lnSpc>
              <a:spcBef>
                <a:spcPct val="0"/>
              </a:spcBef>
            </a:pPr>
            <a:endParaRPr lang="en-US" sz="2075">
              <a:solidFill>
                <a:srgbClr val="000000"/>
              </a:solidFill>
              <a:latin typeface="Calibri (MS)"/>
              <a:ea typeface="Calibri (MS)"/>
              <a:cs typeface="Calibri (MS)"/>
              <a:sym typeface="Calibri (MS)"/>
            </a:endParaRPr>
          </a:p>
        </p:txBody>
      </p:sp>
      <p:sp>
        <p:nvSpPr>
          <p:cNvPr id="25" name="Freeform 25"/>
          <p:cNvSpPr/>
          <p:nvPr/>
        </p:nvSpPr>
        <p:spPr>
          <a:xfrm>
            <a:off x="838200" y="5017256"/>
            <a:ext cx="5859832" cy="1154944"/>
          </a:xfrm>
          <a:custGeom>
            <a:avLst/>
            <a:gdLst/>
            <a:ahLst/>
            <a:cxnLst/>
            <a:rect l="l" t="t" r="r" b="b"/>
            <a:pathLst>
              <a:path w="5859832" h="1154944">
                <a:moveTo>
                  <a:pt x="0" y="0"/>
                </a:moveTo>
                <a:lnTo>
                  <a:pt x="5859832" y="0"/>
                </a:lnTo>
                <a:lnTo>
                  <a:pt x="5859832" y="1154944"/>
                </a:lnTo>
                <a:lnTo>
                  <a:pt x="0" y="1154944"/>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ar-SA"/>
          </a:p>
        </p:txBody>
      </p:sp>
      <p:sp>
        <p:nvSpPr>
          <p:cNvPr id="26" name="TextBox 26"/>
          <p:cNvSpPr txBox="1"/>
          <p:nvPr/>
        </p:nvSpPr>
        <p:spPr>
          <a:xfrm>
            <a:off x="901703" y="3721049"/>
            <a:ext cx="5625265" cy="1093456"/>
          </a:xfrm>
          <a:prstGeom prst="rect">
            <a:avLst/>
          </a:prstGeom>
        </p:spPr>
        <p:txBody>
          <a:bodyPr lIns="0" tIns="0" rIns="0" bIns="0" rtlCol="0" anchor="t">
            <a:spAutoFit/>
          </a:bodyPr>
          <a:lstStyle/>
          <a:p>
            <a:pPr marL="431579" lvl="1" indent="-215790" algn="ctr">
              <a:lnSpc>
                <a:spcPts val="2798"/>
              </a:lnSpc>
              <a:buFont typeface="Arial"/>
              <a:buChar char="•"/>
            </a:pPr>
            <a:r>
              <a:rPr lang="en-US" sz="1998">
                <a:solidFill>
                  <a:srgbClr val="000000"/>
                </a:solidFill>
                <a:latin typeface="Calibri (MS)"/>
                <a:ea typeface="Calibri (MS)"/>
                <a:cs typeface="Calibri (MS)"/>
                <a:sym typeface="Calibri (MS)"/>
              </a:rPr>
              <a:t>Customer Segmentation: Breaks down customer data by location, segment, and sales activity.</a:t>
            </a:r>
          </a:p>
          <a:p>
            <a:pPr algn="ctr">
              <a:lnSpc>
                <a:spcPts val="2798"/>
              </a:lnSpc>
              <a:spcBef>
                <a:spcPct val="0"/>
              </a:spcBef>
            </a:pPr>
            <a:endParaRPr lang="en-US" sz="1998">
              <a:solidFill>
                <a:srgbClr val="000000"/>
              </a:solidFill>
              <a:latin typeface="Calibri (MS)"/>
              <a:ea typeface="Calibri (MS)"/>
              <a:cs typeface="Calibri (MS)"/>
              <a:sym typeface="Calibri (MS)"/>
            </a:endParaRPr>
          </a:p>
        </p:txBody>
      </p:sp>
      <p:sp>
        <p:nvSpPr>
          <p:cNvPr id="27" name="TextBox 27"/>
          <p:cNvSpPr txBox="1"/>
          <p:nvPr/>
        </p:nvSpPr>
        <p:spPr>
          <a:xfrm>
            <a:off x="1028953" y="5063832"/>
            <a:ext cx="5702778" cy="985592"/>
          </a:xfrm>
          <a:prstGeom prst="rect">
            <a:avLst/>
          </a:prstGeom>
        </p:spPr>
        <p:txBody>
          <a:bodyPr lIns="0" tIns="0" rIns="0" bIns="0" rtlCol="0" anchor="t">
            <a:spAutoFit/>
          </a:bodyPr>
          <a:lstStyle/>
          <a:p>
            <a:pPr marL="443019" lvl="1" indent="-221509" algn="l">
              <a:lnSpc>
                <a:spcPts val="2872"/>
              </a:lnSpc>
              <a:buFont typeface="Arial"/>
              <a:buChar char="•"/>
            </a:pPr>
            <a:r>
              <a:rPr lang="en-US" sz="2051">
                <a:solidFill>
                  <a:srgbClr val="000000"/>
                </a:solidFill>
                <a:latin typeface="Calibri (MS)"/>
                <a:ea typeface="Calibri (MS)"/>
                <a:cs typeface="Calibri (MS)"/>
                <a:sym typeface="Calibri (MS)"/>
              </a:rPr>
              <a:t>Profitability Insights: Analyzes profit per order, discount impact, and top-performing products.</a:t>
            </a:r>
          </a:p>
          <a:p>
            <a:pPr algn="ctr">
              <a:lnSpc>
                <a:spcPts val="1915"/>
              </a:lnSpc>
              <a:spcBef>
                <a:spcPct val="0"/>
              </a:spcBef>
            </a:pPr>
            <a:endParaRPr lang="en-US" sz="2051">
              <a:solidFill>
                <a:srgbClr val="000000"/>
              </a:solidFill>
              <a:latin typeface="Calibri (MS)"/>
              <a:ea typeface="Calibri (MS)"/>
              <a:cs typeface="Calibri (MS)"/>
              <a:sym typeface="Calibri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432842"/>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3" name="TextBox 13"/>
          <p:cNvSpPr txBox="1"/>
          <p:nvPr/>
        </p:nvSpPr>
        <p:spPr>
          <a:xfrm>
            <a:off x="1232347" y="6383160"/>
            <a:ext cx="1389456" cy="391333"/>
          </a:xfrm>
          <a:prstGeom prst="rect">
            <a:avLst/>
          </a:prstGeom>
        </p:spPr>
        <p:txBody>
          <a:bodyPr lIns="0" tIns="0" rIns="0" bIns="0" rtlCol="0" anchor="t">
            <a:spAutoFit/>
          </a:bodyPr>
          <a:lstStyle/>
          <a:p>
            <a:pPr algn="l">
              <a:lnSpc>
                <a:spcPts val="2996"/>
              </a:lnSpc>
            </a:pPr>
            <a:r>
              <a:rPr lang="en-US" sz="2140">
                <a:solidFill>
                  <a:srgbClr val="FFFFFF"/>
                </a:solidFill>
                <a:latin typeface="Calibri (MS)"/>
                <a:ea typeface="Calibri (MS)"/>
                <a:cs typeface="Calibri (MS)"/>
                <a:sym typeface="Calibri (MS)"/>
              </a:rPr>
              <a:t>16\5\2025</a:t>
            </a:r>
          </a:p>
        </p:txBody>
      </p:sp>
      <p:sp>
        <p:nvSpPr>
          <p:cNvPr id="14" name="TextBox 14"/>
          <p:cNvSpPr txBox="1"/>
          <p:nvPr/>
        </p:nvSpPr>
        <p:spPr>
          <a:xfrm>
            <a:off x="10957496" y="6118593"/>
            <a:ext cx="548704" cy="786509"/>
          </a:xfrm>
          <a:prstGeom prst="rect">
            <a:avLst/>
          </a:prstGeom>
        </p:spPr>
        <p:txBody>
          <a:bodyPr lIns="0" tIns="0" rIns="0" bIns="0" rtlCol="0" anchor="t">
            <a:spAutoFit/>
          </a:bodyPr>
          <a:lstStyle/>
          <a:p>
            <a:pPr algn="l">
              <a:lnSpc>
                <a:spcPts val="5859"/>
              </a:lnSpc>
            </a:pPr>
            <a:r>
              <a:rPr lang="en-US" sz="4185">
                <a:solidFill>
                  <a:srgbClr val="FFFFFF"/>
                </a:solidFill>
                <a:latin typeface="Calibri (MS)"/>
                <a:ea typeface="Calibri (MS)"/>
                <a:cs typeface="Calibri (MS)"/>
                <a:sym typeface="Calibri (MS)"/>
              </a:rPr>
              <a:t>6</a:t>
            </a:r>
          </a:p>
        </p:txBody>
      </p:sp>
      <p:sp>
        <p:nvSpPr>
          <p:cNvPr id="15" name="TextBox 15"/>
          <p:cNvSpPr txBox="1"/>
          <p:nvPr/>
        </p:nvSpPr>
        <p:spPr>
          <a:xfrm>
            <a:off x="-475469" y="1067392"/>
            <a:ext cx="5784362" cy="815923"/>
          </a:xfrm>
          <a:prstGeom prst="rect">
            <a:avLst/>
          </a:prstGeom>
        </p:spPr>
        <p:txBody>
          <a:bodyPr lIns="0" tIns="0" rIns="0" bIns="0" rtlCol="0" anchor="t">
            <a:spAutoFit/>
          </a:bodyPr>
          <a:lstStyle/>
          <a:p>
            <a:pPr algn="ctr">
              <a:lnSpc>
                <a:spcPts val="5952"/>
              </a:lnSpc>
              <a:spcBef>
                <a:spcPct val="0"/>
              </a:spcBef>
            </a:pPr>
            <a:r>
              <a:rPr lang="en-US" sz="4252" b="1">
                <a:solidFill>
                  <a:srgbClr val="000000"/>
                </a:solidFill>
                <a:latin typeface="Calibri (MS) Bold"/>
                <a:ea typeface="Calibri (MS) Bold"/>
                <a:cs typeface="Calibri (MS) Bold"/>
                <a:sym typeface="Calibri (MS) Bold"/>
              </a:rPr>
              <a:t>Data Structure:</a:t>
            </a:r>
          </a:p>
        </p:txBody>
      </p:sp>
      <p:sp>
        <p:nvSpPr>
          <p:cNvPr id="16" name="TextBox 16"/>
          <p:cNvSpPr txBox="1"/>
          <p:nvPr/>
        </p:nvSpPr>
        <p:spPr>
          <a:xfrm>
            <a:off x="93316" y="1769015"/>
            <a:ext cx="12192000" cy="4902568"/>
          </a:xfrm>
          <a:prstGeom prst="rect">
            <a:avLst/>
          </a:prstGeom>
        </p:spPr>
        <p:txBody>
          <a:bodyPr lIns="0" tIns="0" rIns="0" bIns="0" rtlCol="0" anchor="t">
            <a:spAutoFit/>
          </a:bodyPr>
          <a:lstStyle/>
          <a:p>
            <a:pPr algn="l">
              <a:lnSpc>
                <a:spcPts val="3829"/>
              </a:lnSpc>
            </a:pPr>
            <a:r>
              <a:rPr lang="en-US" sz="2735">
                <a:solidFill>
                  <a:srgbClr val="000000"/>
                </a:solidFill>
                <a:latin typeface="Calibri (MS)"/>
                <a:ea typeface="Calibri (MS)"/>
                <a:cs typeface="Calibri (MS)"/>
                <a:sym typeface="Calibri (MS)"/>
              </a:rPr>
              <a:t>The dataset used in this project is a structured CSV file containing over 10,000 records and more than 30 features. It follows a relational-style format, where each order is linked to a customer, product, region, and shipping mode. Key attributes include delivery status, scheduled vs. actual shipping days, discount rates, and profit ratios. The data was preprocessed and analyzed using Python (Pandas) to calculate shipping delays and financial metrics. The cleaned data was then imported into Power BI to build an interactive dashboard. The dataset is partially imbalanced, with delays more concentrated in specific regions and product types, which made the analysis both challenging and insightful.</a:t>
            </a:r>
          </a:p>
          <a:p>
            <a:pPr algn="l">
              <a:lnSpc>
                <a:spcPts val="3829"/>
              </a:lnSpc>
              <a:spcBef>
                <a:spcPct val="0"/>
              </a:spcBef>
            </a:pPr>
            <a:endParaRPr lang="en-US" sz="2735">
              <a:solidFill>
                <a:srgbClr val="000000"/>
              </a:solidFill>
              <a:latin typeface="Calibri (MS)"/>
              <a:ea typeface="Calibri (MS)"/>
              <a:cs typeface="Calibri (MS)"/>
              <a:sym typeface="Calibri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7"/>
            <a:stretch>
              <a:fillRect/>
            </a:stretch>
          </a:blipFill>
        </p:spPr>
        <p:txBody>
          <a:bodyPr/>
          <a:lstStyle/>
          <a:p>
            <a:endParaRPr lang="ar-SA"/>
          </a:p>
        </p:txBody>
      </p:sp>
      <p:sp>
        <p:nvSpPr>
          <p:cNvPr id="12" name="TextBox 12"/>
          <p:cNvSpPr txBox="1"/>
          <p:nvPr/>
        </p:nvSpPr>
        <p:spPr>
          <a:xfrm>
            <a:off x="1822447" y="6375692"/>
            <a:ext cx="1422680"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13" name="TextBox 13"/>
          <p:cNvSpPr txBox="1"/>
          <p:nvPr/>
        </p:nvSpPr>
        <p:spPr>
          <a:xfrm>
            <a:off x="11090293" y="6375692"/>
            <a:ext cx="180611" cy="262738"/>
          </a:xfrm>
          <a:prstGeom prst="rect">
            <a:avLst/>
          </a:prstGeom>
        </p:spPr>
        <p:txBody>
          <a:bodyPr lIns="0" tIns="0" rIns="0" bIns="0" rtlCol="0" anchor="t">
            <a:spAutoFit/>
          </a:bodyPr>
          <a:lstStyle/>
          <a:p>
            <a:pPr algn="l">
              <a:lnSpc>
                <a:spcPts val="1928"/>
              </a:lnSpc>
            </a:pPr>
            <a:r>
              <a:rPr lang="en-US" sz="1377">
                <a:solidFill>
                  <a:srgbClr val="FFFFFF"/>
                </a:solidFill>
                <a:latin typeface="Calibri (MS)"/>
                <a:ea typeface="Calibri (MS)"/>
                <a:cs typeface="Calibri (MS)"/>
                <a:sym typeface="Calibri (MS)"/>
              </a:rPr>
              <a:t>7</a:t>
            </a:r>
          </a:p>
        </p:txBody>
      </p:sp>
      <p:sp>
        <p:nvSpPr>
          <p:cNvPr id="14" name="TextBox 14"/>
          <p:cNvSpPr txBox="1"/>
          <p:nvPr/>
        </p:nvSpPr>
        <p:spPr>
          <a:xfrm>
            <a:off x="57821" y="1272340"/>
            <a:ext cx="6315670" cy="579233"/>
          </a:xfrm>
          <a:prstGeom prst="rect">
            <a:avLst/>
          </a:prstGeom>
        </p:spPr>
        <p:txBody>
          <a:bodyPr lIns="0" tIns="0" rIns="0" bIns="0" rtlCol="0" anchor="t">
            <a:spAutoFit/>
          </a:bodyPr>
          <a:lstStyle/>
          <a:p>
            <a:pPr algn="ctr">
              <a:lnSpc>
                <a:spcPts val="4298"/>
              </a:lnSpc>
              <a:spcBef>
                <a:spcPct val="0"/>
              </a:spcBef>
            </a:pPr>
            <a:r>
              <a:rPr lang="en-US" sz="3070" b="1">
                <a:solidFill>
                  <a:srgbClr val="000000"/>
                </a:solidFill>
                <a:latin typeface="Calibri (MS) Bold"/>
                <a:ea typeface="Calibri (MS) Bold"/>
                <a:cs typeface="Calibri (MS) Bold"/>
                <a:sym typeface="Calibri (MS) Bold"/>
              </a:rPr>
              <a:t>Programming Languages + Frameworks</a:t>
            </a:r>
          </a:p>
        </p:txBody>
      </p:sp>
      <p:sp>
        <p:nvSpPr>
          <p:cNvPr id="15" name="TextBox 15"/>
          <p:cNvSpPr txBox="1"/>
          <p:nvPr/>
        </p:nvSpPr>
        <p:spPr>
          <a:xfrm>
            <a:off x="0" y="2282756"/>
            <a:ext cx="12192000" cy="4142060"/>
          </a:xfrm>
          <a:prstGeom prst="rect">
            <a:avLst/>
          </a:prstGeom>
        </p:spPr>
        <p:txBody>
          <a:bodyPr lIns="0" tIns="0" rIns="0" bIns="0" rtlCol="0" anchor="t">
            <a:spAutoFit/>
          </a:bodyPr>
          <a:lstStyle/>
          <a:p>
            <a:pPr algn="l">
              <a:lnSpc>
                <a:spcPts val="4032"/>
              </a:lnSpc>
            </a:pPr>
            <a:r>
              <a:rPr lang="en-US" sz="2880">
                <a:solidFill>
                  <a:srgbClr val="000000"/>
                </a:solidFill>
                <a:latin typeface="Calibri (MS)"/>
                <a:ea typeface="Calibri (MS)"/>
                <a:cs typeface="Calibri (MS)"/>
                <a:sym typeface="Calibri (MS)"/>
              </a:rPr>
              <a:t>The main programming language used in this project is Python, which was utilized for data cleaning, preprocessing, and analysis using libraries such as Pandas, NumPy, and Seaborn. For data visualization, Power BI was employed to create interactive dashboards and extract insights from the cleaned dataset. While no backend frameworks or APIs were required, the project demonstrates effective use of data analytics tools to explore delivery performance and operational efficiency within a supply chain context.</a:t>
            </a:r>
          </a:p>
          <a:p>
            <a:pPr algn="l">
              <a:lnSpc>
                <a:spcPts val="4512"/>
              </a:lnSpc>
              <a:spcBef>
                <a:spcPct val="0"/>
              </a:spcBef>
            </a:pPr>
            <a:endParaRPr lang="en-US" sz="2880">
              <a:solidFill>
                <a:srgbClr val="000000"/>
              </a:solidFill>
              <a:latin typeface="Calibri (MS)"/>
              <a:ea typeface="Calibri (MS)"/>
              <a:cs typeface="Calibri (MS)"/>
              <a:sym typeface="Calibri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79129" y="-18555"/>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3" name="TextBox 13"/>
          <p:cNvSpPr txBox="1"/>
          <p:nvPr/>
        </p:nvSpPr>
        <p:spPr>
          <a:xfrm>
            <a:off x="1822447" y="6375692"/>
            <a:ext cx="1190426" cy="292735"/>
          </a:xfrm>
          <a:prstGeom prst="rect">
            <a:avLst/>
          </a:prstGeom>
        </p:spPr>
        <p:txBody>
          <a:bodyPr lIns="0" tIns="0" rIns="0" bIns="0" rtlCol="0" anchor="t">
            <a:spAutoFit/>
          </a:bodyPr>
          <a:lstStyle/>
          <a:p>
            <a:pPr algn="l">
              <a:lnSpc>
                <a:spcPts val="2240"/>
              </a:lnSpc>
            </a:pPr>
            <a:r>
              <a:rPr lang="en-US" sz="1600">
                <a:solidFill>
                  <a:srgbClr val="FFFFFF"/>
                </a:solidFill>
                <a:latin typeface="Calibri (MS)"/>
                <a:ea typeface="Calibri (MS)"/>
                <a:cs typeface="Calibri (MS)"/>
                <a:sym typeface="Calibri (MS)"/>
              </a:rPr>
              <a:t>16\5\2025</a:t>
            </a:r>
          </a:p>
        </p:txBody>
      </p:sp>
      <p:sp>
        <p:nvSpPr>
          <p:cNvPr id="14" name="TextBox 14"/>
          <p:cNvSpPr txBox="1"/>
          <p:nvPr/>
        </p:nvSpPr>
        <p:spPr>
          <a:xfrm>
            <a:off x="11097187" y="6215091"/>
            <a:ext cx="406594" cy="586647"/>
          </a:xfrm>
          <a:prstGeom prst="rect">
            <a:avLst/>
          </a:prstGeom>
        </p:spPr>
        <p:txBody>
          <a:bodyPr lIns="0" tIns="0" rIns="0" bIns="0" rtlCol="0" anchor="t">
            <a:spAutoFit/>
          </a:bodyPr>
          <a:lstStyle/>
          <a:p>
            <a:pPr algn="l">
              <a:lnSpc>
                <a:spcPts val="4342"/>
              </a:lnSpc>
            </a:pPr>
            <a:r>
              <a:rPr lang="en-US" sz="3101">
                <a:solidFill>
                  <a:srgbClr val="FFFFFF"/>
                </a:solidFill>
                <a:latin typeface="Calibri (MS)"/>
                <a:ea typeface="Calibri (MS)"/>
                <a:cs typeface="Calibri (MS)"/>
                <a:sym typeface="Calibri (MS)"/>
              </a:rPr>
              <a:t>8</a:t>
            </a:r>
          </a:p>
        </p:txBody>
      </p:sp>
      <p:sp>
        <p:nvSpPr>
          <p:cNvPr id="15" name="TextBox 15"/>
          <p:cNvSpPr txBox="1"/>
          <p:nvPr/>
        </p:nvSpPr>
        <p:spPr>
          <a:xfrm>
            <a:off x="613966" y="1224715"/>
            <a:ext cx="2801045" cy="781687"/>
          </a:xfrm>
          <a:prstGeom prst="rect">
            <a:avLst/>
          </a:prstGeom>
        </p:spPr>
        <p:txBody>
          <a:bodyPr lIns="0" tIns="0" rIns="0" bIns="0" rtlCol="0" anchor="t">
            <a:spAutoFit/>
          </a:bodyPr>
          <a:lstStyle/>
          <a:p>
            <a:pPr algn="ctr">
              <a:lnSpc>
                <a:spcPts val="5739"/>
              </a:lnSpc>
              <a:spcBef>
                <a:spcPct val="0"/>
              </a:spcBef>
            </a:pPr>
            <a:r>
              <a:rPr lang="en-US" sz="4099" b="1">
                <a:solidFill>
                  <a:srgbClr val="000000"/>
                </a:solidFill>
                <a:latin typeface="Calibri (MS) Bold"/>
                <a:ea typeface="Calibri (MS) Bold"/>
                <a:cs typeface="Calibri (MS) Bold"/>
                <a:sym typeface="Calibri (MS) Bold"/>
              </a:rPr>
              <a:t>Deliverables:</a:t>
            </a:r>
          </a:p>
        </p:txBody>
      </p:sp>
      <p:sp>
        <p:nvSpPr>
          <p:cNvPr id="16" name="TextBox 16"/>
          <p:cNvSpPr txBox="1"/>
          <p:nvPr/>
        </p:nvSpPr>
        <p:spPr>
          <a:xfrm>
            <a:off x="606671" y="2330252"/>
            <a:ext cx="11585329" cy="3536951"/>
          </a:xfrm>
          <a:prstGeom prst="rect">
            <a:avLst/>
          </a:prstGeom>
        </p:spPr>
        <p:txBody>
          <a:bodyPr lIns="0" tIns="0" rIns="0" bIns="0" rtlCol="0" anchor="t">
            <a:spAutoFit/>
          </a:bodyPr>
          <a:lstStyle/>
          <a:p>
            <a:pPr algn="l">
              <a:lnSpc>
                <a:spcPts val="3499"/>
              </a:lnSpc>
            </a:pPr>
            <a:r>
              <a:rPr lang="en-US" sz="2499">
                <a:solidFill>
                  <a:srgbClr val="000000"/>
                </a:solidFill>
                <a:latin typeface="Calibri (MS)"/>
                <a:ea typeface="Calibri (MS)"/>
                <a:cs typeface="Calibri (MS)"/>
                <a:sym typeface="Calibri (MS)"/>
              </a:rPr>
              <a:t>The final deliverables of this project include a comprehensive Power BI dashboard that visualizes key metrics related to delivery performance, customer behavior, and profitability. In addition, a technical report will be provided detailing the data analysis process, methodology, and key insights. The deliverables also include the cleaned dataset, Python code used for preprocessing, and presentation materials. All components were completed according to the project timeline, with major milestones including data preparation, dashboard development, and final documentation.</a:t>
            </a:r>
          </a:p>
          <a:p>
            <a:pPr algn="l">
              <a:lnSpc>
                <a:spcPts val="3499"/>
              </a:lnSpc>
              <a:spcBef>
                <a:spcPct val="0"/>
              </a:spcBef>
            </a:pPr>
            <a:endParaRPr lang="en-US" sz="2499">
              <a:solidFill>
                <a:srgbClr val="000000"/>
              </a:solidFill>
              <a:latin typeface="Calibri (MS)"/>
              <a:ea typeface="Calibri (MS)"/>
              <a:cs typeface="Calibri (MS)"/>
              <a:sym typeface="Calibri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ar-SA"/>
          </a:p>
        </p:txBody>
      </p:sp>
      <p:sp>
        <p:nvSpPr>
          <p:cNvPr id="3" name="Freeform 3"/>
          <p:cNvSpPr/>
          <p:nvPr/>
        </p:nvSpPr>
        <p:spPr>
          <a:xfrm>
            <a:off x="0" y="126684"/>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blipFill>
            <a:blip r:embed="rId4"/>
            <a:stretch>
              <a:fillRect/>
            </a:stretch>
          </a:blipFill>
        </p:spPr>
        <p:txBody>
          <a:bodyPr/>
          <a:lstStyle/>
          <a:p>
            <a:endParaRPr lang="ar-SA"/>
          </a:p>
        </p:txBody>
      </p:sp>
      <p:sp>
        <p:nvSpPr>
          <p:cNvPr id="4" name="Freeform 4"/>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ar-SA"/>
          </a:p>
        </p:txBody>
      </p:sp>
      <p:sp>
        <p:nvSpPr>
          <p:cNvPr id="5" name="Freeform 5"/>
          <p:cNvSpPr/>
          <p:nvPr/>
        </p:nvSpPr>
        <p:spPr>
          <a:xfrm>
            <a:off x="10711510" y="330213"/>
            <a:ext cx="1284580" cy="637756"/>
          </a:xfrm>
          <a:custGeom>
            <a:avLst/>
            <a:gdLst/>
            <a:ahLst/>
            <a:cxnLst/>
            <a:rect l="l" t="t" r="r" b="b"/>
            <a:pathLst>
              <a:path w="1284580" h="637756">
                <a:moveTo>
                  <a:pt x="0" y="0"/>
                </a:moveTo>
                <a:lnTo>
                  <a:pt x="1284580" y="0"/>
                </a:lnTo>
                <a:lnTo>
                  <a:pt x="1284580" y="637756"/>
                </a:lnTo>
                <a:lnTo>
                  <a:pt x="0" y="637756"/>
                </a:lnTo>
                <a:lnTo>
                  <a:pt x="0" y="0"/>
                </a:lnTo>
                <a:close/>
              </a:path>
            </a:pathLst>
          </a:custGeom>
          <a:blipFill>
            <a:blip r:embed="rId7"/>
            <a:stretch>
              <a:fillRect/>
            </a:stretch>
          </a:blipFill>
        </p:spPr>
        <p:txBody>
          <a:bodyPr/>
          <a:lstStyle/>
          <a:p>
            <a:endParaRPr lang="ar-SA"/>
          </a:p>
        </p:txBody>
      </p:sp>
      <p:sp>
        <p:nvSpPr>
          <p:cNvPr id="6" name="Freeform 6"/>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ar-SA"/>
          </a:p>
        </p:txBody>
      </p:sp>
      <p:sp>
        <p:nvSpPr>
          <p:cNvPr id="7" name="Freeform 7"/>
          <p:cNvSpPr/>
          <p:nvPr/>
        </p:nvSpPr>
        <p:spPr>
          <a:xfrm>
            <a:off x="838200" y="6338916"/>
            <a:ext cx="2743200" cy="382553"/>
          </a:xfrm>
          <a:custGeom>
            <a:avLst/>
            <a:gdLst/>
            <a:ahLst/>
            <a:cxnLst/>
            <a:rect l="l" t="t" r="r" b="b"/>
            <a:pathLst>
              <a:path w="2743200" h="382553">
                <a:moveTo>
                  <a:pt x="0" y="0"/>
                </a:moveTo>
                <a:lnTo>
                  <a:pt x="2743200" y="0"/>
                </a:lnTo>
                <a:lnTo>
                  <a:pt x="2743200" y="382553"/>
                </a:lnTo>
                <a:lnTo>
                  <a:pt x="0" y="3825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ar-SA"/>
          </a:p>
        </p:txBody>
      </p:sp>
      <p:sp>
        <p:nvSpPr>
          <p:cNvPr id="8" name="Freeform 8"/>
          <p:cNvSpPr/>
          <p:nvPr/>
        </p:nvSpPr>
        <p:spPr>
          <a:xfrm>
            <a:off x="93316" y="0"/>
            <a:ext cx="1489767" cy="1386640"/>
          </a:xfrm>
          <a:custGeom>
            <a:avLst/>
            <a:gdLst/>
            <a:ahLst/>
            <a:cxnLst/>
            <a:rect l="l" t="t" r="r" b="b"/>
            <a:pathLst>
              <a:path w="1489767" h="1386640">
                <a:moveTo>
                  <a:pt x="0" y="0"/>
                </a:moveTo>
                <a:lnTo>
                  <a:pt x="1489768" y="0"/>
                </a:lnTo>
                <a:lnTo>
                  <a:pt x="1489768" y="1386640"/>
                </a:lnTo>
                <a:lnTo>
                  <a:pt x="0" y="1386640"/>
                </a:lnTo>
                <a:lnTo>
                  <a:pt x="0" y="0"/>
                </a:lnTo>
                <a:close/>
              </a:path>
            </a:pathLst>
          </a:custGeom>
          <a:blipFill>
            <a:blip r:embed="rId12"/>
            <a:stretch>
              <a:fillRect/>
            </a:stretch>
          </a:blipFill>
        </p:spPr>
        <p:txBody>
          <a:bodyPr/>
          <a:lstStyle/>
          <a:p>
            <a:endParaRPr lang="ar-SA"/>
          </a:p>
        </p:txBody>
      </p:sp>
      <p:sp>
        <p:nvSpPr>
          <p:cNvPr id="9" name="Freeform 9"/>
          <p:cNvSpPr/>
          <p:nvPr/>
        </p:nvSpPr>
        <p:spPr>
          <a:xfrm>
            <a:off x="838200" y="6356347"/>
            <a:ext cx="2743200" cy="365122"/>
          </a:xfrm>
          <a:custGeom>
            <a:avLst/>
            <a:gdLst/>
            <a:ahLst/>
            <a:cxnLst/>
            <a:rect l="l" t="t" r="r" b="b"/>
            <a:pathLst>
              <a:path w="2743200" h="365122">
                <a:moveTo>
                  <a:pt x="0" y="0"/>
                </a:moveTo>
                <a:lnTo>
                  <a:pt x="2743200" y="0"/>
                </a:lnTo>
                <a:lnTo>
                  <a:pt x="2743200" y="365122"/>
                </a:lnTo>
                <a:lnTo>
                  <a:pt x="0" y="36512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ar-SA"/>
          </a:p>
        </p:txBody>
      </p:sp>
      <p:sp>
        <p:nvSpPr>
          <p:cNvPr id="10" name="Freeform 10"/>
          <p:cNvSpPr/>
          <p:nvPr/>
        </p:nvSpPr>
        <p:spPr>
          <a:xfrm>
            <a:off x="3880342" y="6356347"/>
            <a:ext cx="4273058" cy="365122"/>
          </a:xfrm>
          <a:custGeom>
            <a:avLst/>
            <a:gdLst/>
            <a:ahLst/>
            <a:cxnLst/>
            <a:rect l="l" t="t" r="r" b="b"/>
            <a:pathLst>
              <a:path w="4273058" h="365122">
                <a:moveTo>
                  <a:pt x="0" y="0"/>
                </a:moveTo>
                <a:lnTo>
                  <a:pt x="4273058" y="0"/>
                </a:lnTo>
                <a:lnTo>
                  <a:pt x="4273058" y="365122"/>
                </a:lnTo>
                <a:lnTo>
                  <a:pt x="0" y="365122"/>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ar-SA"/>
          </a:p>
        </p:txBody>
      </p:sp>
      <p:sp>
        <p:nvSpPr>
          <p:cNvPr id="11" name="Freeform 11"/>
          <p:cNvSpPr/>
          <p:nvPr/>
        </p:nvSpPr>
        <p:spPr>
          <a:xfrm>
            <a:off x="8547097" y="6280518"/>
            <a:ext cx="2956684" cy="558927"/>
          </a:xfrm>
          <a:custGeom>
            <a:avLst/>
            <a:gdLst/>
            <a:ahLst/>
            <a:cxnLst/>
            <a:rect l="l" t="t" r="r" b="b"/>
            <a:pathLst>
              <a:path w="2956684" h="558927">
                <a:moveTo>
                  <a:pt x="0" y="0"/>
                </a:moveTo>
                <a:lnTo>
                  <a:pt x="2956684" y="0"/>
                </a:lnTo>
                <a:lnTo>
                  <a:pt x="2956684" y="558927"/>
                </a:lnTo>
                <a:lnTo>
                  <a:pt x="0" y="558927"/>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ar-SA"/>
          </a:p>
        </p:txBody>
      </p:sp>
      <p:sp>
        <p:nvSpPr>
          <p:cNvPr id="12" name="Freeform 12"/>
          <p:cNvSpPr/>
          <p:nvPr/>
        </p:nvSpPr>
        <p:spPr>
          <a:xfrm>
            <a:off x="9190825" y="6356347"/>
            <a:ext cx="903189" cy="365122"/>
          </a:xfrm>
          <a:custGeom>
            <a:avLst/>
            <a:gdLst/>
            <a:ahLst/>
            <a:cxnLst/>
            <a:rect l="l" t="t" r="r" b="b"/>
            <a:pathLst>
              <a:path w="903189" h="365122">
                <a:moveTo>
                  <a:pt x="0" y="0"/>
                </a:moveTo>
                <a:lnTo>
                  <a:pt x="903189" y="0"/>
                </a:lnTo>
                <a:lnTo>
                  <a:pt x="903189" y="365122"/>
                </a:lnTo>
                <a:lnTo>
                  <a:pt x="0" y="365122"/>
                </a:lnTo>
                <a:lnTo>
                  <a:pt x="0" y="0"/>
                </a:lnTo>
                <a:close/>
              </a:path>
            </a:pathLst>
          </a:custGeom>
          <a:blipFill>
            <a:blip r:embed="rId19"/>
            <a:stretch>
              <a:fillRect/>
            </a:stretch>
          </a:blipFill>
        </p:spPr>
        <p:txBody>
          <a:bodyPr/>
          <a:lstStyle/>
          <a:p>
            <a:endParaRPr lang="ar-SA"/>
          </a:p>
        </p:txBody>
      </p:sp>
      <p:sp>
        <p:nvSpPr>
          <p:cNvPr id="13" name="TextBox 13"/>
          <p:cNvSpPr txBox="1"/>
          <p:nvPr/>
        </p:nvSpPr>
        <p:spPr>
          <a:xfrm>
            <a:off x="1507774" y="6243666"/>
            <a:ext cx="1589554" cy="424761"/>
          </a:xfrm>
          <a:prstGeom prst="rect">
            <a:avLst/>
          </a:prstGeom>
        </p:spPr>
        <p:txBody>
          <a:bodyPr lIns="0" tIns="0" rIns="0" bIns="0" rtlCol="0" anchor="t">
            <a:spAutoFit/>
          </a:bodyPr>
          <a:lstStyle/>
          <a:p>
            <a:pPr algn="l">
              <a:lnSpc>
                <a:spcPts val="3133"/>
              </a:lnSpc>
            </a:pPr>
            <a:r>
              <a:rPr lang="en-US" sz="2237">
                <a:solidFill>
                  <a:srgbClr val="FFFFFF"/>
                </a:solidFill>
                <a:latin typeface="Calibri (MS)"/>
                <a:ea typeface="Calibri (MS)"/>
                <a:cs typeface="Calibri (MS)"/>
                <a:sym typeface="Calibri (MS)"/>
              </a:rPr>
              <a:t>16\5\2025</a:t>
            </a:r>
          </a:p>
        </p:txBody>
      </p:sp>
      <p:sp>
        <p:nvSpPr>
          <p:cNvPr id="14" name="TextBox 14"/>
          <p:cNvSpPr txBox="1"/>
          <p:nvPr/>
        </p:nvSpPr>
        <p:spPr>
          <a:xfrm>
            <a:off x="11070798" y="6292113"/>
            <a:ext cx="283002" cy="407864"/>
          </a:xfrm>
          <a:prstGeom prst="rect">
            <a:avLst/>
          </a:prstGeom>
        </p:spPr>
        <p:txBody>
          <a:bodyPr lIns="0" tIns="0" rIns="0" bIns="0" rtlCol="0" anchor="t">
            <a:spAutoFit/>
          </a:bodyPr>
          <a:lstStyle/>
          <a:p>
            <a:pPr algn="l">
              <a:lnSpc>
                <a:spcPts val="3022"/>
              </a:lnSpc>
            </a:pPr>
            <a:r>
              <a:rPr lang="en-US" sz="2158">
                <a:solidFill>
                  <a:srgbClr val="FFFFFF"/>
                </a:solidFill>
                <a:latin typeface="Calibri (MS)"/>
                <a:ea typeface="Calibri (MS)"/>
                <a:cs typeface="Calibri (MS)"/>
                <a:sym typeface="Calibri (MS)"/>
              </a:rPr>
              <a:t>9</a:t>
            </a:r>
          </a:p>
        </p:txBody>
      </p:sp>
      <p:sp>
        <p:nvSpPr>
          <p:cNvPr id="15" name="TextBox 15"/>
          <p:cNvSpPr txBox="1"/>
          <p:nvPr/>
        </p:nvSpPr>
        <p:spPr>
          <a:xfrm>
            <a:off x="-838779" y="1036753"/>
            <a:ext cx="6097159" cy="866407"/>
          </a:xfrm>
          <a:prstGeom prst="rect">
            <a:avLst/>
          </a:prstGeom>
        </p:spPr>
        <p:txBody>
          <a:bodyPr lIns="0" tIns="0" rIns="0" bIns="0" rtlCol="0" anchor="t">
            <a:spAutoFit/>
          </a:bodyPr>
          <a:lstStyle/>
          <a:p>
            <a:pPr algn="ctr">
              <a:lnSpc>
                <a:spcPts val="6320"/>
              </a:lnSpc>
              <a:spcBef>
                <a:spcPct val="0"/>
              </a:spcBef>
            </a:pPr>
            <a:r>
              <a:rPr lang="en-US" sz="4514" b="1">
                <a:solidFill>
                  <a:srgbClr val="000000"/>
                </a:solidFill>
                <a:latin typeface="Calibri (MS) Bold"/>
                <a:ea typeface="Calibri (MS) Bold"/>
                <a:cs typeface="Calibri (MS) Bold"/>
                <a:sym typeface="Calibri (MS) Bold"/>
              </a:rPr>
              <a:t>Project Team: </a:t>
            </a:r>
          </a:p>
        </p:txBody>
      </p:sp>
      <p:sp>
        <p:nvSpPr>
          <p:cNvPr id="16" name="TextBox 16"/>
          <p:cNvSpPr txBox="1"/>
          <p:nvPr/>
        </p:nvSpPr>
        <p:spPr>
          <a:xfrm>
            <a:off x="351996" y="2182839"/>
            <a:ext cx="11154204" cy="3722108"/>
          </a:xfrm>
          <a:prstGeom prst="rect">
            <a:avLst/>
          </a:prstGeom>
        </p:spPr>
        <p:txBody>
          <a:bodyPr lIns="0" tIns="0" rIns="0" bIns="0" rtlCol="0" anchor="t">
            <a:spAutoFit/>
          </a:bodyPr>
          <a:lstStyle/>
          <a:p>
            <a:pPr algn="l">
              <a:lnSpc>
                <a:spcPts val="3269"/>
              </a:lnSpc>
            </a:pPr>
            <a:r>
              <a:rPr lang="en-US" sz="2335">
                <a:solidFill>
                  <a:srgbClr val="000000"/>
                </a:solidFill>
                <a:latin typeface="Calibri (MS)"/>
                <a:ea typeface="Calibri (MS)"/>
                <a:cs typeface="Calibri (MS)"/>
                <a:sym typeface="Calibri (MS)"/>
              </a:rPr>
              <a:t>The project was a collaborative effort by the entire team, where all members equally contributed to each stage of the work. Together, we handled data cleaning, analysis, dashboard design, and report writing. Our team members include: Mayar Hany Rafik, Fatma Mohamed Eldamaty, Hana Raafat Abd El Hemeed, and Habiba Abel Ahmed. We worked collectively on every task and maintained effective communication through shared documents and regular discussions. This collaborative approach helped us stay aligned, boosted our productivity, and ensured that everyone’s ideas were heard and valued—making the overall team experience more successful and enriching.</a:t>
            </a:r>
          </a:p>
          <a:p>
            <a:pPr algn="l">
              <a:lnSpc>
                <a:spcPts val="3269"/>
              </a:lnSpc>
              <a:spcBef>
                <a:spcPct val="0"/>
              </a:spcBef>
            </a:pPr>
            <a:endParaRPr lang="en-US" sz="2335">
              <a:solidFill>
                <a:srgbClr val="000000"/>
              </a:solidFill>
              <a:latin typeface="Calibri (MS)"/>
              <a:ea typeface="Calibri (MS)"/>
              <a:cs typeface="Calibri (MS)"/>
              <a:sym typeface="Calibri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838</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 (MS)</vt:lpstr>
      <vt:lpstr>Canva Sans Bold</vt:lpstr>
      <vt:lpstr>Arial</vt:lpstr>
      <vt:lpstr>Calibri (MS) Bold</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المنحهه.pptx.pdf</dc:title>
  <dc:creator>mayar hany rafik</dc:creator>
  <cp:lastModifiedBy>Mayar Hani Rafique Said</cp:lastModifiedBy>
  <cp:revision>2</cp:revision>
  <dcterms:created xsi:type="dcterms:W3CDTF">2006-08-16T00:00:00Z</dcterms:created>
  <dcterms:modified xsi:type="dcterms:W3CDTF">2025-05-09T04:40:10Z</dcterms:modified>
  <dc:identifier>DAGmyIjIG_M</dc:identifier>
</cp:coreProperties>
</file>