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Playfair Displ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layfairDisplay-bold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regular.fntdata"/><Relationship Id="rId15" Type="http://schemas.openxmlformats.org/officeDocument/2006/relationships/slide" Target="slides/slide10.xml"/><Relationship Id="rId37" Type="http://schemas.openxmlformats.org/officeDocument/2006/relationships/font" Target="fonts/PlayfairDisplay-boldItalic.fntdata"/><Relationship Id="rId14" Type="http://schemas.openxmlformats.org/officeDocument/2006/relationships/slide" Target="slides/slide9.xml"/><Relationship Id="rId36" Type="http://schemas.openxmlformats.org/officeDocument/2006/relationships/font" Target="fonts/PlayfairDispl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28d247adb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28d247ad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28d247ad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28d247ad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8d247adb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8d247adb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8e73352c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8e73352c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8e73352c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8e73352c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aa46912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aa46912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aa46912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aa46912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aa46912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aa46912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aa46912e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aa46912e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aa46912e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aa46912e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8d247ad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8d247ad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aa46912e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aa46912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aa46912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aa46912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aa46912e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aa46912e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aa46912e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aa46912e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aa46912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6aa46912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aa46912e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aa46912e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aa46912e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aa46912e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aa46912e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aa46912e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aa46912e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aa46912e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8d247ad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28d247ad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28d247ad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28d247ad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8d247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8d247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28d247ad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28d247ad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8d247ad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8d247ad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8d247adb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28d247adb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8d247adb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8d247adb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None/>
              <a:defRPr sz="30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300" y="1446663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Caritá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288" y="2269318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Integrador</a:t>
            </a:r>
            <a:endParaRPr/>
          </a:p>
        </p:txBody>
      </p:sp>
      <p:cxnSp>
        <p:nvCxnSpPr>
          <p:cNvPr id="61" name="Google Shape;61;p13"/>
          <p:cNvCxnSpPr/>
          <p:nvPr/>
        </p:nvCxnSpPr>
        <p:spPr>
          <a:xfrm flipH="1" rot="10800000">
            <a:off x="3201050" y="3027738"/>
            <a:ext cx="2809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Atributos</a:t>
            </a:r>
            <a:endParaRPr sz="3000"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2249750" y="0"/>
            <a:ext cx="6894300" cy="50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Nome: String que identifica o nome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CNPJ: String que identifica o CNPJ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Telefone: String que identifica o </a:t>
            </a:r>
            <a:r>
              <a:rPr lang="pt-BR" sz="900"/>
              <a:t>número</a:t>
            </a:r>
            <a:r>
              <a:rPr lang="pt-BR" sz="900"/>
              <a:t> de contato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Email: String que identifica o endereço de e-mail da 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>
                <a:solidFill>
                  <a:schemeClr val="lt1"/>
                </a:solidFill>
              </a:rPr>
              <a:t>Pix: String que identifica a chave PIX da instituição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>
                <a:solidFill>
                  <a:schemeClr val="lt1"/>
                </a:solidFill>
              </a:rPr>
              <a:t>AnoDeFundação: Datetime que identifica o ano de fundação da empresa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Tipo: String que </a:t>
            </a:r>
            <a:r>
              <a:rPr lang="pt-BR" sz="900"/>
              <a:t>identifica</a:t>
            </a:r>
            <a:r>
              <a:rPr lang="pt-BR" sz="900"/>
              <a:t> o que a instituição faz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Logradouro: String que identifica o logradouro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Numero: Int que identifica o </a:t>
            </a:r>
            <a:r>
              <a:rPr lang="pt-BR" sz="900"/>
              <a:t>número</a:t>
            </a:r>
            <a:r>
              <a:rPr lang="pt-BR" sz="900"/>
              <a:t> </a:t>
            </a:r>
            <a:r>
              <a:rPr lang="pt-BR" sz="900"/>
              <a:t>físico</a:t>
            </a:r>
            <a:r>
              <a:rPr lang="pt-BR" sz="900"/>
              <a:t>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Bairro: String que identifica o bairro onde se localiza 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Estado: String que identifica o estado de localização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Cidade: String que identifica a cidade em que a instituição se localiza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CEP: String que identifica o cep 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AreaDeAtuação: String que detalha a </a:t>
            </a:r>
            <a:r>
              <a:rPr lang="pt-BR" sz="900"/>
              <a:t>área</a:t>
            </a:r>
            <a:r>
              <a:rPr lang="pt-BR" sz="900"/>
              <a:t> de atuação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pt-BR" sz="900"/>
              <a:t>Descrição: String que recebe uma breve descrição da instituição</a:t>
            </a:r>
            <a:endParaRPr sz="9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900">
                <a:solidFill>
                  <a:schemeClr val="lt1"/>
                </a:solidFill>
              </a:rPr>
              <a:t>Logo: String que recebe o link da logo da instituição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pt-BR" sz="900">
                <a:solidFill>
                  <a:schemeClr val="lt1"/>
                </a:solidFill>
              </a:rPr>
              <a:t>Documentos: String que recebe os documentos para validação da instituição</a:t>
            </a:r>
            <a:endParaRPr sz="900"/>
          </a:p>
        </p:txBody>
      </p:sp>
      <p:pic>
        <p:nvPicPr>
          <p:cNvPr id="122" name="Google Shape;122;p22"/>
          <p:cNvPicPr preferRelativeResize="0"/>
          <p:nvPr/>
        </p:nvPicPr>
        <p:blipFill rotWithShape="1">
          <a:blip r:embed="rId3">
            <a:alphaModFix/>
          </a:blip>
          <a:srcRect b="14072" l="35657" r="48879" t="48320"/>
          <a:stretch/>
        </p:blipFill>
        <p:spPr>
          <a:xfrm>
            <a:off x="395676" y="1055100"/>
            <a:ext cx="1714475" cy="32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das funções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318550" y="1152475"/>
            <a:ext cx="651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CadastrarDadosParceiro(): Função para cadastrar o parceiro no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AtualizarDadosParceiro(): Função para atualizar os dados do parceiro </a:t>
            </a:r>
            <a:r>
              <a:rPr lang="pt-BR"/>
              <a:t>já</a:t>
            </a:r>
            <a:r>
              <a:rPr lang="pt-BR"/>
              <a:t> cadastrado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VisualizarDadosParceiro(): Função de visualização dos dados do parceiro </a:t>
            </a:r>
            <a:r>
              <a:rPr lang="pt-BR"/>
              <a:t>já</a:t>
            </a:r>
            <a:r>
              <a:rPr lang="pt-BR"/>
              <a:t> cadastrado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58386" l="5447" r="76890" t="15347"/>
          <a:stretch/>
        </p:blipFill>
        <p:spPr>
          <a:xfrm>
            <a:off x="311700" y="1120875"/>
            <a:ext cx="2040252" cy="233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-69300" y="391350"/>
            <a:ext cx="3439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funções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2586150" y="1017450"/>
            <a:ext cx="6246000" cy="4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Cadastrar()</a:t>
            </a:r>
            <a:r>
              <a:rPr lang="pt-BR"/>
              <a:t>: Processo do qual o usuário cadastra suas informações para formar um perfil no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fazerLogin(): Processo do qual o usuário faz login com suas credenciais cadastradas no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autenticarUsuario(): Processo do qual o sistema faz os processos de validação de um usuário para formalizar seu cadastro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inativarConta(): Inativa a conta cadastrada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atualizardadosUsuario(): Função para atualizar os dados cadastrados do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visualizarDadosUsuario(): Função para visualizar os dados cadastrados do usuário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61300" l="34899" r="48056" t="14688"/>
          <a:stretch/>
        </p:blipFill>
        <p:spPr>
          <a:xfrm>
            <a:off x="470150" y="1464925"/>
            <a:ext cx="2116000" cy="229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funções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2279400" y="1211550"/>
            <a:ext cx="687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CadastrarPontoDoacao(): Processo do qual o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usuário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cadastra um ponto de doação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VisualizarPontoDoacao(): 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Visualização</a:t>
            </a: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do ponto de doação no site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AtualizarPontoDoacao(): Processo para atualização dos dados cadastrados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26739" l="6174" r="77015" t="50001"/>
          <a:stretch/>
        </p:blipFill>
        <p:spPr>
          <a:xfrm>
            <a:off x="504600" y="1314475"/>
            <a:ext cx="1774800" cy="189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funções</a:t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2234800" y="1152475"/>
            <a:ext cx="659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VisualizarInstituicao():Processo para visualização da </a:t>
            </a:r>
            <a:r>
              <a:rPr lang="pt-BR"/>
              <a:t>instituição</a:t>
            </a:r>
            <a:r>
              <a:rPr lang="pt-BR"/>
              <a:t> no site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AlterarInstituicao():Processo para alteração dos dados cadastrados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CadastrarInstituição(): Processo de cadastro da instituição no site</a:t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 b="14136" l="35765" r="49101" t="48602"/>
          <a:stretch/>
        </p:blipFill>
        <p:spPr>
          <a:xfrm>
            <a:off x="564199" y="1071850"/>
            <a:ext cx="1582601" cy="299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2169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/>
              <a:t>VisualizarInstituicao()</a:t>
            </a:r>
            <a:endParaRPr sz="3900"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Retorna a lista completa de organizações registradas no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Busca e retorna a organização vinculada a um determinado usuário (via </a:t>
            </a:r>
            <a:r>
              <a:rPr lang="pt-BR">
                <a:solidFill>
                  <a:srgbClr val="188038"/>
                </a:solidFill>
              </a:rPr>
              <a:t>idUsuario</a:t>
            </a:r>
            <a:r>
              <a:rPr lang="pt-BR">
                <a:solidFill>
                  <a:srgbClr val="000000"/>
                </a:solidFill>
              </a:rPr>
              <a:t>).</a:t>
            </a:r>
            <a:endParaRPr sz="25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00" y="878450"/>
            <a:ext cx="49339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400" y="2135075"/>
            <a:ext cx="72390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AlterarInstituicao()</a:t>
            </a:r>
            <a:endParaRPr sz="4000"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152475"/>
            <a:ext cx="85206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Cria uma nova organização com os dados fornecidos. Caso ocorra erro na criação, retorna </a:t>
            </a:r>
            <a:r>
              <a:rPr lang="pt-BR">
                <a:solidFill>
                  <a:srgbClr val="188038"/>
                </a:solidFill>
              </a:rPr>
              <a:t>undefined</a:t>
            </a:r>
            <a:r>
              <a:rPr lang="pt-BR" sz="1500">
                <a:solidFill>
                  <a:srgbClr val="000000"/>
                </a:solidFill>
              </a:rPr>
              <a:t>.</a:t>
            </a:r>
            <a:endParaRPr sz="2200"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15150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CadastrarInstituição()</a:t>
            </a:r>
            <a:endParaRPr sz="4000"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Atualiza os dados de uma organização com base no </a:t>
            </a:r>
            <a:r>
              <a:rPr lang="pt-BR">
                <a:solidFill>
                  <a:srgbClr val="188038"/>
                </a:solidFill>
              </a:rPr>
              <a:t>id</a:t>
            </a:r>
            <a:r>
              <a:rPr lang="pt-BR">
                <a:solidFill>
                  <a:srgbClr val="000000"/>
                </a:solidFill>
              </a:rPr>
              <a:t> informado. Retorna a organização atualizada ou </a:t>
            </a:r>
            <a:r>
              <a:rPr lang="pt-BR">
                <a:solidFill>
                  <a:srgbClr val="188038"/>
                </a:solidFill>
              </a:rPr>
              <a:t>null</a:t>
            </a:r>
            <a:r>
              <a:rPr lang="pt-BR">
                <a:solidFill>
                  <a:srgbClr val="000000"/>
                </a:solidFill>
              </a:rPr>
              <a:t> caso ela não exista.</a:t>
            </a:r>
            <a:endParaRPr sz="25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724852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VisualizarDadosParceiro()</a:t>
            </a:r>
            <a:endParaRPr sz="4000"/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Atualiza um parceiro existente com os dados fornecidos. Retorna o parceiro atualizado ou </a:t>
            </a:r>
            <a:r>
              <a:rPr lang="pt-BR">
                <a:solidFill>
                  <a:srgbClr val="188038"/>
                </a:solidFill>
              </a:rPr>
              <a:t>null</a:t>
            </a:r>
            <a:r>
              <a:rPr lang="pt-BR">
                <a:solidFill>
                  <a:srgbClr val="000000"/>
                </a:solidFill>
              </a:rPr>
              <a:t> se não for encontrado.</a:t>
            </a:r>
            <a:endParaRPr sz="2500"/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476875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AtualizarDadosParceiro()</a:t>
            </a:r>
            <a:endParaRPr sz="2800"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</a:rPr>
              <a:t>Atualiza um parceiro existente com os dados fornecidos. Retorna o parceiro atualizado ou </a:t>
            </a:r>
            <a:r>
              <a:rPr lang="pt-BR">
                <a:solidFill>
                  <a:srgbClr val="188038"/>
                </a:solidFill>
              </a:rPr>
              <a:t>null</a:t>
            </a:r>
            <a:r>
              <a:rPr lang="pt-BR">
                <a:solidFill>
                  <a:srgbClr val="000000"/>
                </a:solidFill>
              </a:rPr>
              <a:t> se não for encontrado.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75"/>
            <a:ext cx="76581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8450" y="0"/>
            <a:ext cx="81471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Idealizadores</a:t>
            </a:r>
            <a:endParaRPr/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498450" y="1080200"/>
            <a:ext cx="81471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Ariele Peres, 3011392310000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Fernando Ribeiro, 3011392310000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Guilherme Pazetti, 3011392413008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Guilherme Piva, 3011392413043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Mayara Barros, 3011392413017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0" lang="pt-BR" sz="4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Vanessa Capuano, 3011392413031</a:t>
            </a:r>
            <a:endParaRPr b="0" sz="4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174750" y="4306100"/>
            <a:ext cx="54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Orientador: </a:t>
            </a:r>
            <a:r>
              <a:rPr lang="pt-BR" sz="1800"/>
              <a:t>CLAUDIO ROBERTO CORREDATO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CadastrarDadosParceiro()</a:t>
            </a:r>
            <a:endParaRPr sz="2800"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Cria um novo parceiro com os dados recebidos no corpo da requisição. Se o tipo for “Captador” e existir um ponto de arrecadação, ele associa os dados e retorna o novo parceiro. Em caso de erro, envia mensagem de erro com status 500.</a:t>
            </a:r>
            <a:endParaRPr/>
          </a:p>
        </p:txBody>
      </p:sp>
      <p:pic>
        <p:nvPicPr>
          <p:cNvPr id="193" name="Google Shape;1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870074"/>
            <a:ext cx="4721899" cy="25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/>
              <a:t>VisualizarPontoDoacao()</a:t>
            </a:r>
            <a:endParaRPr sz="2800"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1152475"/>
            <a:ext cx="8520600" cy="3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</a:rPr>
              <a:t>listAll</a:t>
            </a:r>
            <a:r>
              <a:rPr lang="pt-BR">
                <a:solidFill>
                  <a:srgbClr val="000000"/>
                </a:solidFill>
              </a:rPr>
              <a:t>: Lista todos os pontos de arrecadação, incluindo o nome do parceiro associado.</a:t>
            </a:r>
            <a:br>
              <a:rPr lang="pt-BR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188038"/>
                </a:solidFill>
              </a:rPr>
              <a:t>getById</a:t>
            </a:r>
            <a:r>
              <a:rPr lang="pt-BR">
                <a:solidFill>
                  <a:srgbClr val="000000"/>
                </a:solidFill>
              </a:rPr>
              <a:t>: Busca um ponto de arrecadação específico pelo </a:t>
            </a:r>
            <a:r>
              <a:rPr lang="pt-BR">
                <a:solidFill>
                  <a:srgbClr val="188038"/>
                </a:solidFill>
              </a:rPr>
              <a:t>id</a:t>
            </a:r>
            <a:r>
              <a:rPr lang="pt-BR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7346"/>
            <a:ext cx="4454224" cy="2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/>
              <a:t>CadastrarPontoDoacao()</a:t>
            </a:r>
            <a:endParaRPr sz="2800"/>
          </a:p>
        </p:txBody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Cria um novo ponto de arrecadação com os dados fornecidos e retorna o objeto criado.</a:t>
            </a:r>
            <a:endParaRPr/>
          </a:p>
        </p:txBody>
      </p:sp>
      <p:pic>
        <p:nvPicPr>
          <p:cNvPr id="207" name="Google Shape;20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0772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800"/>
              <a:t>AtualizarPontoDoacao()</a:t>
            </a:r>
            <a:endParaRPr sz="2800"/>
          </a:p>
        </p:txBody>
      </p:sp>
      <p:sp>
        <p:nvSpPr>
          <p:cNvPr id="213" name="Google Shape;2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</a:rPr>
              <a:t>Atualiza um ponto de arrecadação existente com os dados fornecidos. Se o ponto não for encontrado pelo </a:t>
            </a:r>
            <a:r>
              <a:rPr lang="pt-BR">
                <a:solidFill>
                  <a:srgbClr val="188038"/>
                </a:solidFill>
              </a:rPr>
              <a:t>id</a:t>
            </a:r>
            <a:r>
              <a:rPr lang="pt-BR">
                <a:solidFill>
                  <a:srgbClr val="000000"/>
                </a:solidFill>
              </a:rPr>
              <a:t>, retorna </a:t>
            </a:r>
            <a:r>
              <a:rPr lang="pt-BR">
                <a:solidFill>
                  <a:srgbClr val="188038"/>
                </a:solidFill>
              </a:rPr>
              <a:t>null</a:t>
            </a:r>
            <a:r>
              <a:rPr lang="pt-BR">
                <a:solidFill>
                  <a:srgbClr val="000000"/>
                </a:solidFill>
              </a:rPr>
              <a:t>. Caso contrário, atualiza e retorna o ponto.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2293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865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autenticarUsuario()</a:t>
            </a:r>
            <a:endParaRPr sz="4000"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Esta rota autentica usuários, verificando email e senha no banco de dados. Se válidos, gera um token JWT com informações do usuário e retorna o token e ID. Caso contrário, retorna erro 401.</a:t>
            </a:r>
            <a:endParaRPr sz="2400">
              <a:solidFill>
                <a:schemeClr val="accent1"/>
              </a:solidFill>
            </a:endParaRPr>
          </a:p>
        </p:txBody>
      </p:sp>
      <p:pic>
        <p:nvPicPr>
          <p:cNvPr id="221" name="Google Shape;2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28650"/>
            <a:ext cx="4260300" cy="2794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inativarConta()</a:t>
            </a:r>
            <a:endParaRPr sz="2800"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Função que desativa um usuário no banco, alterando seu status para false com base no ID fornecido. Retorna o número de linhas afetadas pela atualização.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6275"/>
            <a:ext cx="54197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atualizardadosUsuario()</a:t>
            </a:r>
            <a:endParaRPr sz="2800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Atualiza os dados de um usuário existente, buscando-o pelo ID. Se encontrado, aplica as alterações parciais e retorna o usuário atualizado; caso contrário, retorna null.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263"/>
            <a:ext cx="77914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Cadastrar()</a:t>
            </a:r>
            <a:endParaRPr sz="2800"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1"/>
                </a:solidFill>
              </a:rPr>
              <a:t>Cria um novo usuário no banco de dados com os dados fornecidos. Retorna o registro criado ou exibe um erro detalhado no console em caso de falha.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76263"/>
            <a:ext cx="78771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0" lang="pt-BR" sz="2800"/>
              <a:t>visualizarDadosUsuario()</a:t>
            </a:r>
            <a:endParaRPr sz="2800"/>
          </a:p>
        </p:txBody>
      </p:sp>
      <p:sp>
        <p:nvSpPr>
          <p:cNvPr id="248" name="Google Shape;2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292A2D"/>
                </a:solidFill>
              </a:rPr>
              <a:t>listAll retorna todos os usuários cadastrados, enquanto getById busca um usuário específico pelo ID, retornando seus dados ou null se não existir.</a:t>
            </a:r>
            <a:endParaRPr>
              <a:solidFill>
                <a:srgbClr val="292A2D"/>
              </a:solidFill>
            </a:endParaRPr>
          </a:p>
        </p:txBody>
      </p:sp>
      <p:pic>
        <p:nvPicPr>
          <p:cNvPr id="249" name="Google Shape;2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923875"/>
            <a:ext cx="6181725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Lato"/>
                <a:ea typeface="Lato"/>
                <a:cs typeface="Lato"/>
                <a:sym typeface="Lato"/>
              </a:rPr>
              <a:t>Introdução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O projeto Caritá surgiu como uma iniciativa pensando na dificuldade de se obter informações sobre ações de doação de caridade e como as ajudar.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	Idealizamos o site como uma forma de instituições de caridade se conectarem com pessoas interessadas em realizarem doações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Motivação</a:t>
            </a:r>
            <a:endParaRPr sz="30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O </a:t>
            </a:r>
            <a:r>
              <a:rPr lang="pt-BR" sz="2200"/>
              <a:t>número</a:t>
            </a:r>
            <a:r>
              <a:rPr lang="pt-BR" sz="2200"/>
              <a:t> de pessoas em situação de </a:t>
            </a:r>
            <a:r>
              <a:rPr lang="pt-BR" sz="2200"/>
              <a:t>necessidade</a:t>
            </a:r>
            <a:r>
              <a:rPr lang="pt-BR" sz="2200"/>
              <a:t> é  alarmantemente alto (considerando que o ideal seria 0), por isso pensamos que qualquer forma de facilitar o </a:t>
            </a:r>
            <a:r>
              <a:rPr lang="pt-BR" sz="2200"/>
              <a:t>auxílio</a:t>
            </a:r>
            <a:r>
              <a:rPr lang="pt-BR" sz="2200"/>
              <a:t> a quem se encontra em situação de vulnerabilidade alimentar</a:t>
            </a:r>
            <a:endParaRPr sz="2200"/>
          </a:p>
        </p:txBody>
      </p:sp>
      <p:sp>
        <p:nvSpPr>
          <p:cNvPr id="81" name="Google Shape;81;p16"/>
          <p:cNvSpPr txBox="1"/>
          <p:nvPr/>
        </p:nvSpPr>
        <p:spPr>
          <a:xfrm>
            <a:off x="177900" y="3800675"/>
            <a:ext cx="3974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No Brasil, </a:t>
            </a:r>
            <a:r>
              <a:rPr b="1" lang="pt-BR" sz="12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21,6 milhões de pessoas (27,6% da população) ainda têm dificuldade na aquisição de alimentos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 de classe</a:t>
            </a:r>
            <a:endParaRPr sz="30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/>
              <a:t>Nosso diagrama de classe foi elaborado para organizar a visão da estrutura e dos relacionamentos da arquitetura do nosso projeto</a:t>
            </a:r>
            <a:endParaRPr sz="22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11300" l="0" r="44955" t="0"/>
          <a:stretch/>
        </p:blipFill>
        <p:spPr>
          <a:xfrm>
            <a:off x="2761450" y="2002050"/>
            <a:ext cx="2407675" cy="29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94025"/>
            <a:ext cx="33885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Diagrama de classe</a:t>
            </a:r>
            <a:endParaRPr sz="3000"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10905" l="0" r="45259" t="0"/>
          <a:stretch/>
        </p:blipFill>
        <p:spPr>
          <a:xfrm>
            <a:off x="4572000" y="140050"/>
            <a:ext cx="3705226" cy="46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Atributos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318550" y="466675"/>
            <a:ext cx="6513900" cy="44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ID: Int que armazena o id </a:t>
            </a:r>
            <a:r>
              <a:rPr lang="pt-BR" sz="1729"/>
              <a:t>único</a:t>
            </a:r>
            <a:r>
              <a:rPr lang="pt-BR" sz="1729"/>
              <a:t> de cada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LOG: Int que armazena o momento de acesso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Nome: String que armazena o nome do parcei</a:t>
            </a:r>
            <a:r>
              <a:rPr lang="pt-BR" sz="1729"/>
              <a:t>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Telefone: String que armazena o número de contato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Email: String que armazena o E-mail de contato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CNPJ: String que armazena o CNPJ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Área de atuação: String que recebe as informações da área de atuação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Logo: String que recebe o link da logo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pt-BR" sz="1729"/>
              <a:t>Documentos: String que recebe os documentos para validação do parceiro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pt-BR" sz="1729"/>
              <a:t>Tipo: String que recebe o tipo de  parceiro</a:t>
            </a:r>
            <a:endParaRPr sz="1729"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58226" l="5321" r="77015" t="15664"/>
          <a:stretch/>
        </p:blipFill>
        <p:spPr>
          <a:xfrm>
            <a:off x="406900" y="984750"/>
            <a:ext cx="1782324" cy="202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33"/>
              <a:t>Atributos</a:t>
            </a:r>
            <a:endParaRPr sz="3033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2586150" y="1152475"/>
            <a:ext cx="624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Tipo: String que especifica se o login é de parceiro ou organização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Nome: String que especifica o nome de quem esta logando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Senha: String que recebe a senha de login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Email: String que especifica o email de quem esta logando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CPF: String que especifica o CPF de quem esta logando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Status: Boolean que identifica se o login </a:t>
            </a:r>
            <a:r>
              <a:rPr lang="pt-BR"/>
              <a:t>está</a:t>
            </a:r>
            <a:r>
              <a:rPr lang="pt-BR"/>
              <a:t> ativo ou não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61153" l="34766" r="48263" t="14466"/>
          <a:stretch/>
        </p:blipFill>
        <p:spPr>
          <a:xfrm>
            <a:off x="504600" y="1098700"/>
            <a:ext cx="1766027" cy="19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000"/>
              <a:t>Atributos</a:t>
            </a:r>
            <a:endParaRPr sz="3000"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52350" y="1193075"/>
            <a:ext cx="596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CEP: String que identifica o cep do endereço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CodPonto: Int que identifica o </a:t>
            </a:r>
            <a:r>
              <a:rPr lang="pt-BR"/>
              <a:t>código</a:t>
            </a:r>
            <a:r>
              <a:rPr lang="pt-BR"/>
              <a:t> </a:t>
            </a:r>
            <a:r>
              <a:rPr lang="pt-BR"/>
              <a:t>único</a:t>
            </a:r>
            <a:r>
              <a:rPr lang="pt-BR"/>
              <a:t> do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HorarioFunc: String que identifica o </a:t>
            </a:r>
            <a:r>
              <a:rPr lang="pt-BR"/>
              <a:t>horário</a:t>
            </a:r>
            <a:r>
              <a:rPr lang="pt-BR"/>
              <a:t> de funcionamento do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Logradouro: String que armazena o logradouro do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Numero: Int que armazena o </a:t>
            </a:r>
            <a:r>
              <a:rPr lang="pt-BR"/>
              <a:t>número</a:t>
            </a:r>
            <a:r>
              <a:rPr lang="pt-BR"/>
              <a:t> </a:t>
            </a:r>
            <a:r>
              <a:rPr lang="pt-BR"/>
              <a:t>físico</a:t>
            </a:r>
            <a:r>
              <a:rPr lang="pt-BR"/>
              <a:t> do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Bairro: String que armazena o bairro em que se localiza 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Estado: String que armazena o estado em que o ponto se localiza o ponto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Cidade: String que armazena a cidade em que se localiza o ponto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26739" l="6174" r="77137" t="50001"/>
          <a:stretch/>
        </p:blipFill>
        <p:spPr>
          <a:xfrm>
            <a:off x="311701" y="1114975"/>
            <a:ext cx="2063026" cy="221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08F36"/>
      </a:dk1>
      <a:lt1>
        <a:srgbClr val="522916"/>
      </a:lt1>
      <a:dk2>
        <a:srgbClr val="522916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