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trictFirstAndLastChars="0" saveSubsetFonts="1" bookmarkIdSeed="2">
  <p:sldMasterIdLst>
    <p:sldMasterId id="2147483650" r:id="rId1"/>
  </p:sldMasterIdLst>
  <p:notesMasterIdLst>
    <p:notesMasterId r:id="rId30"/>
  </p:notesMasterIdLst>
  <p:handoutMasterIdLst>
    <p:handoutMasterId r:id="rId31"/>
  </p:handoutMasterIdLst>
  <p:sldIdLst>
    <p:sldId id="454" r:id="rId2"/>
    <p:sldId id="455" r:id="rId3"/>
    <p:sldId id="456" r:id="rId4"/>
    <p:sldId id="457" r:id="rId5"/>
    <p:sldId id="458" r:id="rId6"/>
    <p:sldId id="459" r:id="rId7"/>
    <p:sldId id="460" r:id="rId8"/>
    <p:sldId id="493" r:id="rId9"/>
    <p:sldId id="461" r:id="rId10"/>
    <p:sldId id="462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479" r:id="rId21"/>
    <p:sldId id="480" r:id="rId22"/>
    <p:sldId id="481" r:id="rId23"/>
    <p:sldId id="487" r:id="rId24"/>
    <p:sldId id="488" r:id="rId25"/>
    <p:sldId id="489" r:id="rId26"/>
    <p:sldId id="490" r:id="rId27"/>
    <p:sldId id="491" r:id="rId28"/>
    <p:sldId id="492" r:id="rId29"/>
  </p:sldIdLst>
  <p:sldSz cx="9144000" cy="6858000" type="screen4x3"/>
  <p:notesSz cx="6669088" cy="9802813"/>
  <p:defaultTextStyle>
    <a:defPPr>
      <a:defRPr lang="en-US"/>
    </a:defPPr>
    <a:lvl1pPr algn="ctr" rtl="1" eaLnBrk="0" fontAlgn="base" hangingPunct="0">
      <a:spcBef>
        <a:spcPct val="0"/>
      </a:spcBef>
      <a:spcAft>
        <a:spcPct val="0"/>
      </a:spcAft>
      <a:defRPr sz="1400" b="1" kern="1200">
        <a:solidFill>
          <a:srgbClr val="003300"/>
        </a:solidFill>
        <a:latin typeface="Arial" pitchFamily="34" charset="0"/>
        <a:ea typeface="+mn-ea"/>
        <a:cs typeface="Arial" pitchFamily="34" charset="0"/>
      </a:defRPr>
    </a:lvl1pPr>
    <a:lvl2pPr marL="457200" algn="ctr" rtl="1" eaLnBrk="0" fontAlgn="base" hangingPunct="0">
      <a:spcBef>
        <a:spcPct val="0"/>
      </a:spcBef>
      <a:spcAft>
        <a:spcPct val="0"/>
      </a:spcAft>
      <a:defRPr sz="1400" b="1" kern="1200">
        <a:solidFill>
          <a:srgbClr val="003300"/>
        </a:solidFill>
        <a:latin typeface="Arial" pitchFamily="34" charset="0"/>
        <a:ea typeface="+mn-ea"/>
        <a:cs typeface="Arial" pitchFamily="34" charset="0"/>
      </a:defRPr>
    </a:lvl2pPr>
    <a:lvl3pPr marL="914400" algn="ctr" rtl="1" eaLnBrk="0" fontAlgn="base" hangingPunct="0">
      <a:spcBef>
        <a:spcPct val="0"/>
      </a:spcBef>
      <a:spcAft>
        <a:spcPct val="0"/>
      </a:spcAft>
      <a:defRPr sz="1400" b="1" kern="1200">
        <a:solidFill>
          <a:srgbClr val="003300"/>
        </a:solidFill>
        <a:latin typeface="Arial" pitchFamily="34" charset="0"/>
        <a:ea typeface="+mn-ea"/>
        <a:cs typeface="Arial" pitchFamily="34" charset="0"/>
      </a:defRPr>
    </a:lvl3pPr>
    <a:lvl4pPr marL="1371600" algn="ctr" rtl="1" eaLnBrk="0" fontAlgn="base" hangingPunct="0">
      <a:spcBef>
        <a:spcPct val="0"/>
      </a:spcBef>
      <a:spcAft>
        <a:spcPct val="0"/>
      </a:spcAft>
      <a:defRPr sz="1400" b="1" kern="1200">
        <a:solidFill>
          <a:srgbClr val="003300"/>
        </a:solidFill>
        <a:latin typeface="Arial" pitchFamily="34" charset="0"/>
        <a:ea typeface="+mn-ea"/>
        <a:cs typeface="Arial" pitchFamily="34" charset="0"/>
      </a:defRPr>
    </a:lvl4pPr>
    <a:lvl5pPr marL="1828800" algn="ctr" rtl="1" eaLnBrk="0" fontAlgn="base" hangingPunct="0">
      <a:spcBef>
        <a:spcPct val="0"/>
      </a:spcBef>
      <a:spcAft>
        <a:spcPct val="0"/>
      </a:spcAft>
      <a:defRPr sz="1400" b="1" kern="1200">
        <a:solidFill>
          <a:srgbClr val="003300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400" b="1" kern="1200">
        <a:solidFill>
          <a:srgbClr val="003300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sz="1400" b="1" kern="1200">
        <a:solidFill>
          <a:srgbClr val="003300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sz="1400" b="1" kern="1200">
        <a:solidFill>
          <a:srgbClr val="003300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sz="1400" b="1" kern="1200">
        <a:solidFill>
          <a:srgbClr val="003300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00"/>
    <a:srgbClr val="6C384B"/>
    <a:srgbClr val="9F6157"/>
    <a:srgbClr val="CCCC00"/>
    <a:srgbClr val="008000"/>
    <a:srgbClr val="009900"/>
    <a:srgbClr val="B7F49E"/>
    <a:srgbClr val="DCFA7A"/>
    <a:srgbClr val="FBEE8D"/>
    <a:srgbClr val="F3B7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67" autoAdjust="0"/>
    <p:restoredTop sz="86323" autoAdjust="0"/>
  </p:normalViewPr>
  <p:slideViewPr>
    <p:cSldViewPr snapToGrid="0">
      <p:cViewPr varScale="1">
        <p:scale>
          <a:sx n="86" d="100"/>
          <a:sy n="86" d="100"/>
        </p:scale>
        <p:origin x="773" y="48"/>
      </p:cViewPr>
      <p:guideLst>
        <p:guide orient="horz" pos="1200"/>
        <p:guide pos="2880"/>
      </p:guideLst>
    </p:cSldViewPr>
  </p:slideViewPr>
  <p:outlineViewPr>
    <p:cViewPr>
      <p:scale>
        <a:sx n="33" d="100"/>
        <a:sy n="33" d="100"/>
      </p:scale>
      <p:origin x="0" y="148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2790" y="-84"/>
      </p:cViewPr>
      <p:guideLst>
        <p:guide orient="horz" pos="308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96777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778250" y="0"/>
            <a:ext cx="28908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49" tIns="45225" rIns="90449" bIns="45225" numCol="1" anchor="t" anchorCtr="0" compatLnSpc="1">
            <a:prstTxWarp prst="textNoShape">
              <a:avLst/>
            </a:prstTxWarp>
          </a:bodyPr>
          <a:lstStyle>
            <a:lvl1pPr algn="r" defTabSz="904875">
              <a:defRPr sz="11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8908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49" tIns="45225" rIns="90449" bIns="45225" numCol="1" anchor="t" anchorCtr="0" compatLnSpc="1">
            <a:prstTxWarp prst="textNoShape">
              <a:avLst/>
            </a:prstTxWarp>
          </a:bodyPr>
          <a:lstStyle>
            <a:lvl1pPr algn="l" defTabSz="904875">
              <a:defRPr sz="11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he-IL"/>
              <a:t>JUnit</a:t>
            </a:r>
            <a:endParaRPr lang="en-US" alt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4238" y="736600"/>
            <a:ext cx="4900612" cy="3675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0588" y="4656138"/>
            <a:ext cx="4887912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49" tIns="45225" rIns="90449" bIns="452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/>
              <a:t>לחץ כדי לערוך סגנונות טקסט של תבנית בסיס</a:t>
            </a:r>
          </a:p>
          <a:p>
            <a:pPr lvl="1"/>
            <a:r>
              <a:rPr lang="he-IL" altLang="en-US"/>
              <a:t>רמה שנייה</a:t>
            </a:r>
          </a:p>
          <a:p>
            <a:pPr lvl="2"/>
            <a:r>
              <a:rPr lang="he-IL" altLang="en-US"/>
              <a:t>רמה שלישית</a:t>
            </a:r>
          </a:p>
          <a:p>
            <a:pPr lvl="3"/>
            <a:r>
              <a:rPr lang="he-IL" altLang="en-US"/>
              <a:t>רמה רביעית</a:t>
            </a:r>
          </a:p>
          <a:p>
            <a:pPr lvl="4"/>
            <a:r>
              <a:rPr lang="he-IL" altLang="en-US"/>
              <a:t>רמה חמישית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778250" y="9313863"/>
            <a:ext cx="28908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49" tIns="45225" rIns="90449" bIns="45225" numCol="1" anchor="b" anchorCtr="0" compatLnSpc="1">
            <a:prstTxWarp prst="textNoShape">
              <a:avLst/>
            </a:prstTxWarp>
          </a:bodyPr>
          <a:lstStyle>
            <a:lvl1pPr algn="r" defTabSz="904875">
              <a:defRPr sz="11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he-IL" altLang="en-US"/>
              <a:t>ד"ר מלכי גרוסמן</a:t>
            </a: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9313863"/>
            <a:ext cx="28908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49" tIns="45225" rIns="90449" bIns="45225" numCol="1" anchor="b" anchorCtr="0" compatLnSpc="1">
            <a:prstTxWarp prst="textNoShape">
              <a:avLst/>
            </a:prstTxWarp>
          </a:bodyPr>
          <a:lstStyle>
            <a:lvl1pPr algn="l" defTabSz="904875">
              <a:defRPr sz="11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77D9E8-AACF-4F1A-9E49-6F1AD9BEA34A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96169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77D9E8-AACF-4F1A-9E49-6F1AD9BEA34A}" type="slidenum">
              <a:rPr lang="he-IL" altLang="en-US" smtClean="0"/>
              <a:pPr/>
              <a:t>1</a:t>
            </a:fld>
            <a:endParaRPr lang="en-US" alt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867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FE3AE1-1BBC-4390-B59C-603F6164C21B}" type="slidenum">
              <a:rPr lang="en-GB" altLang="he-IL"/>
              <a:pPr/>
              <a:t>19</a:t>
            </a:fld>
            <a:endParaRPr lang="en-GB" altLang="he-IL"/>
          </a:p>
        </p:txBody>
      </p:sp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178261" y="744185"/>
            <a:ext cx="4312568" cy="36760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4463" tIns="42232" rIns="84463" bIns="42232" anchor="ctr"/>
          <a:lstStyle/>
          <a:p>
            <a:endParaRPr lang="he-IL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67454" y="4655408"/>
            <a:ext cx="5334181" cy="441095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he-I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1358F2-EE6A-4C52-990F-E83548B933A8}" type="slidenum">
              <a:rPr lang="en-GB" altLang="he-IL"/>
              <a:pPr/>
              <a:t>20</a:t>
            </a:fld>
            <a:endParaRPr lang="en-GB" altLang="he-IL"/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178261" y="744185"/>
            <a:ext cx="4312568" cy="36760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4463" tIns="42232" rIns="84463" bIns="42232" anchor="ctr"/>
          <a:lstStyle/>
          <a:p>
            <a:endParaRPr lang="he-IL"/>
          </a:p>
        </p:txBody>
      </p:sp>
      <p:sp>
        <p:nvSpPr>
          <p:cNvPr id="68611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67454" y="4655408"/>
            <a:ext cx="5334181" cy="4410956"/>
          </a:xfrm>
          <a:noFill/>
          <a:ln/>
        </p:spPr>
        <p:txBody>
          <a:bodyPr wrap="none" anchor="ctr"/>
          <a:lstStyle/>
          <a:p>
            <a:endParaRPr lang="en-US" alt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84C898-FF39-4AB1-9E0F-AF45B5A2125A}" type="slidenum">
              <a:rPr lang="en-GB" altLang="he-IL"/>
              <a:pPr/>
              <a:t>21</a:t>
            </a:fld>
            <a:endParaRPr lang="en-GB" altLang="he-IL"/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178261" y="744185"/>
            <a:ext cx="4312568" cy="36760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4463" tIns="42232" rIns="84463" bIns="42232" anchor="ctr"/>
          <a:lstStyle/>
          <a:p>
            <a:endParaRPr lang="he-IL"/>
          </a:p>
        </p:txBody>
      </p:sp>
      <p:sp>
        <p:nvSpPr>
          <p:cNvPr id="7065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67454" y="4655408"/>
            <a:ext cx="5334181" cy="4410956"/>
          </a:xfrm>
          <a:noFill/>
          <a:ln/>
        </p:spPr>
        <p:txBody>
          <a:bodyPr wrap="none" anchor="ctr"/>
          <a:lstStyle/>
          <a:p>
            <a:endParaRPr lang="en-US" altLang="he-I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CF76F2-AA06-4FB2-B771-8049BBDEFEED}" type="slidenum">
              <a:rPr lang="en-GB" altLang="he-IL"/>
              <a:pPr/>
              <a:t>22</a:t>
            </a:fld>
            <a:endParaRPr lang="en-GB" altLang="he-IL"/>
          </a:p>
        </p:txBody>
      </p:sp>
      <p:sp>
        <p:nvSpPr>
          <p:cNvPr id="7270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5825" y="744538"/>
            <a:ext cx="4895850" cy="3673475"/>
          </a:xfrm>
        </p:spPr>
      </p:sp>
      <p:sp>
        <p:nvSpPr>
          <p:cNvPr id="727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67454" y="4655408"/>
            <a:ext cx="5334181" cy="4410956"/>
          </a:xfrm>
          <a:noFill/>
          <a:ln/>
        </p:spPr>
        <p:txBody>
          <a:bodyPr wrap="none" anchor="ctr"/>
          <a:lstStyle/>
          <a:p>
            <a:endParaRPr lang="en-US" altLang="he-I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1F9657-1BEB-45BA-83F4-E3B3A08CA603}" type="slidenum">
              <a:rPr lang="en-GB" altLang="he-IL"/>
              <a:pPr/>
              <a:t>23</a:t>
            </a:fld>
            <a:endParaRPr lang="en-GB" altLang="he-IL"/>
          </a:p>
        </p:txBody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1178261" y="744185"/>
            <a:ext cx="4312568" cy="36760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4463" tIns="42232" rIns="84463" bIns="42232" anchor="ctr"/>
          <a:lstStyle/>
          <a:p>
            <a:endParaRPr lang="he-IL"/>
          </a:p>
        </p:txBody>
      </p:sp>
      <p:sp>
        <p:nvSpPr>
          <p:cNvPr id="84995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667454" y="4655409"/>
            <a:ext cx="5335543" cy="4322768"/>
          </a:xfrm>
          <a:ln/>
        </p:spPr>
        <p:txBody>
          <a:bodyPr/>
          <a:lstStyle/>
          <a:p>
            <a:pPr marL="197961" indent="-197961">
              <a:lnSpc>
                <a:spcPct val="93000"/>
              </a:lnSpc>
              <a:spcBef>
                <a:spcPct val="0"/>
              </a:spcBef>
              <a:buSzPct val="45000"/>
              <a:tabLst>
                <a:tab pos="197961" algn="l"/>
                <a:tab pos="665734" algn="l"/>
                <a:tab pos="1334400" algn="l"/>
                <a:tab pos="2003067" algn="l"/>
                <a:tab pos="2671733" algn="l"/>
                <a:tab pos="3340399" algn="l"/>
                <a:tab pos="4009066" algn="l"/>
                <a:tab pos="4677732" algn="l"/>
                <a:tab pos="5346399" algn="l"/>
                <a:tab pos="5487171" algn="l"/>
                <a:tab pos="5909486" algn="l"/>
                <a:tab pos="6331802" algn="l"/>
                <a:tab pos="6754117" algn="l"/>
                <a:tab pos="7176433" algn="l"/>
                <a:tab pos="7598749" algn="l"/>
                <a:tab pos="8021064" algn="l"/>
                <a:tab pos="8443380" algn="l"/>
                <a:tab pos="8865696" algn="l"/>
                <a:tab pos="9288011" algn="l"/>
                <a:tab pos="9710327" algn="l"/>
              </a:tabLst>
            </a:pPr>
            <a:r>
              <a:rPr lang="en-GB" altLang="he-IL" sz="1800">
                <a:latin typeface="Arial" pitchFamily="34" charset="0"/>
                <a:cs typeface="Lucida Sans Unicode" pitchFamily="34" charset="0"/>
              </a:rPr>
              <a:t>The default ordering of the ORDER BY	 clause is by ascending order A-Z.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4DB0EB-8253-4E1C-AD80-F9BB65962928}" type="slidenum">
              <a:rPr lang="en-GB" altLang="he-IL"/>
              <a:pPr/>
              <a:t>24</a:t>
            </a:fld>
            <a:endParaRPr lang="en-GB" altLang="he-IL"/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1178261" y="744185"/>
            <a:ext cx="4312568" cy="36760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4463" tIns="42232" rIns="84463" bIns="42232" anchor="ctr"/>
          <a:lstStyle/>
          <a:p>
            <a:endParaRPr lang="he-IL"/>
          </a:p>
        </p:txBody>
      </p:sp>
      <p:sp>
        <p:nvSpPr>
          <p:cNvPr id="87043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67454" y="4655408"/>
            <a:ext cx="5334181" cy="4410956"/>
          </a:xfrm>
          <a:noFill/>
          <a:ln/>
        </p:spPr>
        <p:txBody>
          <a:bodyPr wrap="none" anchor="ctr"/>
          <a:lstStyle/>
          <a:p>
            <a:endParaRPr lang="en-US" altLang="he-I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214397-02D3-4A00-8EE3-1955725C4B7A}" type="slidenum">
              <a:rPr lang="en-GB" altLang="he-IL"/>
              <a:pPr/>
              <a:t>25</a:t>
            </a:fld>
            <a:endParaRPr lang="en-GB" altLang="he-IL"/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178261" y="744185"/>
            <a:ext cx="4312568" cy="36760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4463" tIns="42232" rIns="84463" bIns="42232" anchor="ctr"/>
          <a:lstStyle/>
          <a:p>
            <a:endParaRPr lang="he-IL"/>
          </a:p>
        </p:txBody>
      </p:sp>
      <p:sp>
        <p:nvSpPr>
          <p:cNvPr id="89091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67454" y="4655408"/>
            <a:ext cx="5334181" cy="4410956"/>
          </a:xfrm>
          <a:noFill/>
          <a:ln/>
        </p:spPr>
        <p:txBody>
          <a:bodyPr wrap="none" anchor="ctr"/>
          <a:lstStyle/>
          <a:p>
            <a:endParaRPr lang="en-US" altLang="he-I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667F8C1-380B-445E-B231-196568B214D7}" type="slidenum">
              <a:rPr lang="en-GB" altLang="he-IL"/>
              <a:pPr/>
              <a:t>26</a:t>
            </a:fld>
            <a:endParaRPr lang="en-GB" altLang="he-IL"/>
          </a:p>
        </p:txBody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178261" y="744185"/>
            <a:ext cx="4312568" cy="36760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4463" tIns="42232" rIns="84463" bIns="42232" anchor="ctr"/>
          <a:lstStyle/>
          <a:p>
            <a:endParaRPr lang="he-IL"/>
          </a:p>
        </p:txBody>
      </p:sp>
      <p:sp>
        <p:nvSpPr>
          <p:cNvPr id="9113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67454" y="4655408"/>
            <a:ext cx="5334181" cy="4410956"/>
          </a:xfrm>
          <a:noFill/>
          <a:ln/>
        </p:spPr>
        <p:txBody>
          <a:bodyPr wrap="none" anchor="ctr"/>
          <a:lstStyle/>
          <a:p>
            <a:endParaRPr lang="en-US" altLang="he-I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191BB9-165C-4375-AC1A-7891C0F0933A}" type="slidenum">
              <a:rPr lang="en-GB" altLang="he-IL"/>
              <a:pPr/>
              <a:t>27</a:t>
            </a:fld>
            <a:endParaRPr lang="en-GB" altLang="he-IL"/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178261" y="744185"/>
            <a:ext cx="4312568" cy="36760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4463" tIns="42232" rIns="84463" bIns="42232" anchor="ctr"/>
          <a:lstStyle/>
          <a:p>
            <a:endParaRPr lang="he-IL"/>
          </a:p>
        </p:txBody>
      </p:sp>
      <p:sp>
        <p:nvSpPr>
          <p:cNvPr id="9318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67454" y="4655408"/>
            <a:ext cx="5334181" cy="4410956"/>
          </a:xfrm>
          <a:noFill/>
          <a:ln/>
        </p:spPr>
        <p:txBody>
          <a:bodyPr wrap="none" anchor="ctr"/>
          <a:lstStyle/>
          <a:p>
            <a:endParaRPr lang="en-US" altLang="he-I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AFEBBF-C6FC-4913-8748-C12A0FF89DAC}" type="slidenum">
              <a:rPr lang="en-GB" altLang="he-IL"/>
              <a:pPr/>
              <a:t>28</a:t>
            </a:fld>
            <a:endParaRPr lang="en-GB" altLang="he-IL"/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178261" y="744185"/>
            <a:ext cx="4312568" cy="36760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4463" tIns="42232" rIns="84463" bIns="42232" anchor="ctr"/>
          <a:lstStyle/>
          <a:p>
            <a:endParaRPr lang="he-IL"/>
          </a:p>
        </p:txBody>
      </p:sp>
      <p:sp>
        <p:nvSpPr>
          <p:cNvPr id="9523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67454" y="4655408"/>
            <a:ext cx="5334181" cy="4410956"/>
          </a:xfrm>
          <a:noFill/>
          <a:ln/>
        </p:spPr>
        <p:txBody>
          <a:bodyPr wrap="none" anchor="ctr"/>
          <a:lstStyle/>
          <a:p>
            <a:endParaRPr lang="en-US" alt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A85DDC-1C79-43E7-9843-71A40E1A6808}" type="slidenum">
              <a:rPr lang="en-GB" altLang="he-IL"/>
              <a:pPr/>
              <a:t>11</a:t>
            </a:fld>
            <a:endParaRPr lang="en-GB" altLang="he-IL"/>
          </a:p>
        </p:txBody>
      </p:sp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178261" y="744185"/>
            <a:ext cx="4312568" cy="36760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4463" tIns="42232" rIns="84463" bIns="42232" anchor="ctr"/>
          <a:lstStyle/>
          <a:p>
            <a:endParaRPr lang="he-IL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67454" y="4655408"/>
            <a:ext cx="5334181" cy="441095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10E8C2-798F-47B8-92A8-491FFEA35197}" type="slidenum">
              <a:rPr lang="en-GB" altLang="he-IL"/>
              <a:pPr/>
              <a:t>12</a:t>
            </a:fld>
            <a:endParaRPr lang="en-GB" altLang="he-IL"/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178261" y="744185"/>
            <a:ext cx="4312568" cy="36760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4463" tIns="42232" rIns="84463" bIns="42232" anchor="ctr"/>
          <a:lstStyle/>
          <a:p>
            <a:endParaRPr lang="he-IL"/>
          </a:p>
        </p:txBody>
      </p:sp>
      <p:sp>
        <p:nvSpPr>
          <p:cNvPr id="563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67454" y="4655409"/>
            <a:ext cx="5335543" cy="432276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97961" indent="-197961">
              <a:lnSpc>
                <a:spcPct val="93000"/>
              </a:lnSpc>
              <a:spcBef>
                <a:spcPct val="0"/>
              </a:spcBef>
              <a:buSzPct val="45000"/>
              <a:tabLst>
                <a:tab pos="197961" algn="l"/>
                <a:tab pos="620277" algn="l"/>
                <a:tab pos="1042592" algn="l"/>
                <a:tab pos="1464908" algn="l"/>
                <a:tab pos="1887223" algn="l"/>
                <a:tab pos="2309539" algn="l"/>
                <a:tab pos="2731855" algn="l"/>
                <a:tab pos="3154170" algn="l"/>
                <a:tab pos="3576486" algn="l"/>
                <a:tab pos="3998802" algn="l"/>
                <a:tab pos="4421117" algn="l"/>
                <a:tab pos="4843433" algn="l"/>
                <a:tab pos="5265749" algn="l"/>
                <a:tab pos="5688064" algn="l"/>
                <a:tab pos="6110380" algn="l"/>
                <a:tab pos="6532696" algn="l"/>
                <a:tab pos="6955011" algn="l"/>
                <a:tab pos="7377327" algn="l"/>
                <a:tab pos="7799642" algn="l"/>
                <a:tab pos="8221958" algn="l"/>
                <a:tab pos="8644274" algn="l"/>
              </a:tabLst>
            </a:pPr>
            <a:r>
              <a:rPr lang="en-GB" altLang="he-IL" sz="1800">
                <a:latin typeface="Arial" pitchFamily="34" charset="0"/>
                <a:cs typeface="Lucida Sans Unicode" pitchFamily="34" charset="0"/>
              </a:rPr>
              <a:t>Blob- binary long object</a:t>
            </a:r>
          </a:p>
          <a:p>
            <a:pPr marL="197961" indent="-197961">
              <a:lnSpc>
                <a:spcPct val="93000"/>
              </a:lnSpc>
              <a:spcBef>
                <a:spcPct val="0"/>
              </a:spcBef>
              <a:buSzPct val="45000"/>
              <a:tabLst>
                <a:tab pos="197961" algn="l"/>
                <a:tab pos="620277" algn="l"/>
                <a:tab pos="1042592" algn="l"/>
                <a:tab pos="1464908" algn="l"/>
                <a:tab pos="1887223" algn="l"/>
                <a:tab pos="2309539" algn="l"/>
                <a:tab pos="2731855" algn="l"/>
                <a:tab pos="3154170" algn="l"/>
                <a:tab pos="3576486" algn="l"/>
                <a:tab pos="3998802" algn="l"/>
                <a:tab pos="4421117" algn="l"/>
                <a:tab pos="4843433" algn="l"/>
                <a:tab pos="5265749" algn="l"/>
                <a:tab pos="5688064" algn="l"/>
                <a:tab pos="6110380" algn="l"/>
                <a:tab pos="6532696" algn="l"/>
                <a:tab pos="6955011" algn="l"/>
                <a:tab pos="7377327" algn="l"/>
                <a:tab pos="7799642" algn="l"/>
                <a:tab pos="8221958" algn="l"/>
                <a:tab pos="8644274" algn="l"/>
              </a:tabLst>
            </a:pPr>
            <a:r>
              <a:rPr lang="en-GB" altLang="he-IL" sz="1800">
                <a:latin typeface="Arial" pitchFamily="34" charset="0"/>
                <a:cs typeface="Lucida Sans Unicode" pitchFamily="34" charset="0"/>
              </a:rPr>
              <a:t>clob – character long object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C45BE0-4E2B-4FB6-A22E-ECEF11AA5054}" type="slidenum">
              <a:rPr lang="en-GB" altLang="he-IL"/>
              <a:pPr/>
              <a:t>13</a:t>
            </a:fld>
            <a:endParaRPr lang="en-GB" altLang="he-IL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178261" y="744185"/>
            <a:ext cx="4312568" cy="36760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4463" tIns="42232" rIns="84463" bIns="42232" anchor="ctr"/>
          <a:lstStyle/>
          <a:p>
            <a:endParaRPr lang="he-IL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67454" y="4655408"/>
            <a:ext cx="5334181" cy="441095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A2ADA9-26B0-448E-B4CB-B0FE45923949}" type="slidenum">
              <a:rPr lang="en-GB" altLang="he-IL"/>
              <a:pPr/>
              <a:t>14</a:t>
            </a:fld>
            <a:endParaRPr lang="en-GB" altLang="he-IL"/>
          </a:p>
        </p:txBody>
      </p:sp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178261" y="744185"/>
            <a:ext cx="4312568" cy="36760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4463" tIns="42232" rIns="84463" bIns="42232" anchor="ctr"/>
          <a:lstStyle/>
          <a:p>
            <a:endParaRPr lang="he-IL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67454" y="4655408"/>
            <a:ext cx="5334181" cy="441095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2C852A-7419-4628-96CE-5412579B07AE}" type="slidenum">
              <a:rPr lang="en-GB" altLang="he-IL"/>
              <a:pPr/>
              <a:t>15</a:t>
            </a:fld>
            <a:endParaRPr lang="en-GB" altLang="he-IL"/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178261" y="744185"/>
            <a:ext cx="4312568" cy="36760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4463" tIns="42232" rIns="84463" bIns="42232" anchor="ctr"/>
          <a:lstStyle/>
          <a:p>
            <a:endParaRPr lang="he-IL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67454" y="4655408"/>
            <a:ext cx="5334181" cy="441095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E0D775-D7E1-4568-8F1E-1DE7716D5681}" type="slidenum">
              <a:rPr lang="en-GB" altLang="he-IL"/>
              <a:pPr/>
              <a:t>16</a:t>
            </a:fld>
            <a:endParaRPr lang="en-GB" altLang="he-IL"/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178261" y="744185"/>
            <a:ext cx="4312568" cy="36760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4463" tIns="42232" rIns="84463" bIns="42232" anchor="ctr"/>
          <a:lstStyle/>
          <a:p>
            <a:endParaRPr lang="he-IL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67454" y="4655408"/>
            <a:ext cx="5334181" cy="441095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he-I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6F4474-0BD9-4C65-AEA7-10229273EA14}" type="slidenum">
              <a:rPr lang="en-GB" altLang="he-IL"/>
              <a:pPr/>
              <a:t>17</a:t>
            </a:fld>
            <a:endParaRPr lang="en-GB" altLang="he-IL"/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178261" y="744185"/>
            <a:ext cx="4312568" cy="36760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4463" tIns="42232" rIns="84463" bIns="42232" anchor="ctr"/>
          <a:lstStyle/>
          <a:p>
            <a:endParaRPr lang="he-IL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67454" y="4655408"/>
            <a:ext cx="5334181" cy="441095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he-I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96EC5B-47C4-4E3C-B40A-AE1B036CF7A4}" type="slidenum">
              <a:rPr lang="en-GB" altLang="he-IL"/>
              <a:pPr/>
              <a:t>18</a:t>
            </a:fld>
            <a:endParaRPr lang="en-GB" altLang="he-IL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178261" y="744185"/>
            <a:ext cx="4312568" cy="36760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4463" tIns="42232" rIns="84463" bIns="42232" anchor="ctr"/>
          <a:lstStyle/>
          <a:p>
            <a:endParaRPr lang="he-IL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67454" y="4655408"/>
            <a:ext cx="5334181" cy="441095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ד"ר מלכי גרוסמן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altLang="en-US"/>
              <a:t>בדיקות קופסא לבנה  -  בדיקות זרימת מידע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altLang="en-US" dirty="0"/>
              <a:t>אימות ותיקוף - </a:t>
            </a:r>
            <a:fld id="{A3DF8716-4E39-41BA-8D90-05A34826ACF6}" type="slidenum">
              <a:rPr lang="he-IL" altLang="en-US" smtClean="0"/>
              <a:pPr/>
              <a:t>‹#›</a:t>
            </a:fld>
            <a:endParaRPr lang="he-IL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5400000">
            <a:off x="-1015766" y="5144012"/>
            <a:ext cx="2340817" cy="309285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ד"ר מלכי גרוסמן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altLang="en-US"/>
              <a:t>בדיקות קופסא לבנה  -  בדיקות זרימת מידע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DF8716-4E39-41BA-8D90-05A34826ACF6}" type="slidenum">
              <a:rPr lang="he-IL" altLang="en-US" smtClean="0"/>
              <a:pPr/>
              <a:t>‹#›</a:t>
            </a:fld>
            <a:endParaRPr lang="he-IL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285750"/>
            <a:ext cx="2060575" cy="5962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0525" y="285750"/>
            <a:ext cx="6030913" cy="5962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5400000">
            <a:off x="-1029215" y="5117119"/>
            <a:ext cx="2381157" cy="322729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ד"ר מלכי גרוסמן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altLang="en-US"/>
              <a:t>בדיקות קופסא לבנה  -  בדיקות זרימת מידע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DF8716-4E39-41BA-8D90-05A34826ACF6}" type="slidenum">
              <a:rPr lang="he-IL" altLang="en-US" smtClean="0"/>
              <a:pPr/>
              <a:t>‹#›</a:t>
            </a:fld>
            <a:endParaRPr lang="he-IL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6696" y="457776"/>
            <a:ext cx="8230608" cy="13690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6696" y="1980816"/>
            <a:ext cx="4045431" cy="18728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0433" y="1980816"/>
            <a:ext cx="4046871" cy="18728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6696" y="3991863"/>
            <a:ext cx="4045431" cy="1874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433" y="3991863"/>
            <a:ext cx="4046871" cy="1874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>
          <a:xfrm>
            <a:off x="3124837" y="6249072"/>
            <a:ext cx="2894327" cy="454897"/>
          </a:xfrm>
        </p:spPr>
        <p:txBody>
          <a:bodyPr/>
          <a:lstStyle>
            <a:lvl1pPr>
              <a:defRPr/>
            </a:lvl1pPr>
          </a:lstStyle>
          <a:p>
            <a:r>
              <a:rPr lang="he-IL" altLang="he-IL"/>
              <a:t>בדיקות קופסא לבנה  -  בדיקות זרימת מידע</a:t>
            </a:r>
            <a:endParaRPr lang="en-GB" altLang="he-I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>
          <a:xfrm>
            <a:off x="6553657" y="6249072"/>
            <a:ext cx="2133647" cy="454897"/>
          </a:xfrm>
        </p:spPr>
        <p:txBody>
          <a:bodyPr/>
          <a:lstStyle>
            <a:lvl1pPr>
              <a:defRPr/>
            </a:lvl1pPr>
          </a:lstStyle>
          <a:p>
            <a:fld id="{9E33ABEE-BA71-4D8E-8512-ABDC0C129F76}" type="slidenum">
              <a:rPr lang="en-GB" altLang="he-IL"/>
              <a:pPr/>
              <a:t>‹#›</a:t>
            </a:fld>
            <a:endParaRPr lang="en-GB" altLang="he-IL"/>
          </a:p>
        </p:txBody>
      </p:sp>
      <p:sp>
        <p:nvSpPr>
          <p:cNvPr id="9" name="Date Placeholder 8"/>
          <p:cNvSpPr>
            <a:spLocks noGrp="1"/>
          </p:cNvSpPr>
          <p:nvPr>
            <p:ph type="dt" idx="12"/>
          </p:nvPr>
        </p:nvSpPr>
        <p:spPr>
          <a:xfrm>
            <a:off x="456697" y="6244754"/>
            <a:ext cx="2133647" cy="475050"/>
          </a:xfrm>
        </p:spPr>
        <p:txBody>
          <a:bodyPr/>
          <a:lstStyle>
            <a:lvl1pPr>
              <a:defRPr/>
            </a:lvl1pPr>
          </a:lstStyle>
          <a:p>
            <a:r>
              <a:rPr lang="he-IL" altLang="he-IL"/>
              <a:t>ד"ר מלכי גרוסמן</a:t>
            </a:r>
            <a:endParaRPr lang="en-GB" altLang="he-IL"/>
          </a:p>
        </p:txBody>
      </p:sp>
    </p:spTree>
    <p:extLst>
      <p:ext uri="{BB962C8B-B14F-4D97-AF65-F5344CB8AC3E}">
        <p14:creationId xmlns:p14="http://schemas.microsoft.com/office/powerpoint/2010/main" val="365475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5400000">
            <a:off x="-746826" y="5386061"/>
            <a:ext cx="1829828" cy="336176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ד"ר מלכי גרוסמן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altLang="en-US" dirty="0"/>
              <a:t>בדיקות קופסא לבנה  -  בדיקות זרימת מידע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552" y="6550025"/>
            <a:ext cx="2787650" cy="307975"/>
          </a:xfrm>
        </p:spPr>
        <p:txBody>
          <a:bodyPr/>
          <a:lstStyle>
            <a:lvl1pPr>
              <a:defRPr/>
            </a:lvl1pPr>
          </a:lstStyle>
          <a:p>
            <a:r>
              <a:rPr lang="he-IL" altLang="en-US" dirty="0"/>
              <a:t> </a:t>
            </a:r>
            <a:fld id="{A3DF8716-4E39-41BA-8D90-05A34826ACF6}" type="slidenum">
              <a:rPr lang="he-IL" altLang="en-US" smtClean="0"/>
              <a:pPr/>
              <a:t>‹#›</a:t>
            </a:fld>
            <a:endParaRPr lang="he-IL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5400000">
            <a:off x="-645973" y="5460018"/>
            <a:ext cx="1655016" cy="363071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ד"ר מלכי גרוסמן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altLang="en-US"/>
              <a:t>בדיקות קופסא לבנה  -  בדיקות זרימת מידע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DF8716-4E39-41BA-8D90-05A34826ACF6}" type="slidenum">
              <a:rPr lang="he-IL" altLang="en-US" smtClean="0"/>
              <a:pPr/>
              <a:t>‹#›</a:t>
            </a:fld>
            <a:endParaRPr lang="he-IL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525" y="1143000"/>
            <a:ext cx="4032250" cy="51054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effectLst/>
              </a:defRPr>
            </a:lvl1pPr>
            <a:lvl2pPr>
              <a:defRPr sz="2400">
                <a:solidFill>
                  <a:srgbClr val="002060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175" y="1143000"/>
            <a:ext cx="4033838" cy="51054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effectLst/>
              </a:defRPr>
            </a:lvl1pPr>
            <a:lvl2pPr>
              <a:defRPr sz="2400">
                <a:solidFill>
                  <a:srgbClr val="002060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5400000">
            <a:off x="-780443" y="5567597"/>
            <a:ext cx="1897064" cy="336176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ד"ר מלכי גרוסמן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altLang="en-US"/>
              <a:t>בדיקות קופסא לבנה  -  בדיקות זרימת מידע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DF8716-4E39-41BA-8D90-05A34826ACF6}" type="slidenum">
              <a:rPr lang="he-IL" altLang="en-US" smtClean="0"/>
              <a:pPr/>
              <a:t>‹#›</a:t>
            </a:fld>
            <a:endParaRPr lang="he-IL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5256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  <a:effectLst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  <a:effectLst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5400000">
            <a:off x="-766995" y="5338995"/>
            <a:ext cx="1897062" cy="363071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ד"ר מלכי גרוסמן</a:t>
            </a: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altLang="en-US"/>
              <a:t>בדיקות קופסא לבנה  -  בדיקות זרימת מידע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DF8716-4E39-41BA-8D90-05A34826ACF6}" type="slidenum">
              <a:rPr lang="he-IL" altLang="en-US" smtClean="0"/>
              <a:pPr/>
              <a:t>‹#›</a:t>
            </a:fld>
            <a:endParaRPr lang="he-IL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200"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-5400000">
            <a:off x="-968703" y="5191078"/>
            <a:ext cx="2246687" cy="309282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ד"ר מלכי גרוסמן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altLang="en-US"/>
              <a:t>בדיקות קופסא לבנה  -  בדיקות זרימת מידע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DF8716-4E39-41BA-8D90-05A34826ACF6}" type="slidenum">
              <a:rPr lang="he-IL" altLang="en-US" smtClean="0"/>
              <a:pPr/>
              <a:t>‹#›</a:t>
            </a:fld>
            <a:endParaRPr lang="he-IL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-5400000">
            <a:off x="-948531" y="5197801"/>
            <a:ext cx="2219791" cy="322729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ד"ר מלכי גרוסמן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altLang="en-US"/>
              <a:t>בדיקות קופסא לבנה  -  בדיקות זרימת מידע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DF8716-4E39-41BA-8D90-05A34826ACF6}" type="slidenum">
              <a:rPr lang="he-IL" altLang="en-US" smtClean="0"/>
              <a:pPr/>
              <a:t>‹#›</a:t>
            </a:fld>
            <a:endParaRPr lang="he-IL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5400000">
            <a:off x="-1083001" y="5117118"/>
            <a:ext cx="2434946" cy="268944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ד"ר מלכי גרוסמן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altLang="en-US"/>
              <a:t>בדיקות קופסא לבנה  -  בדיקות זרימת מידע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DF8716-4E39-41BA-8D90-05A34826ACF6}" type="slidenum">
              <a:rPr lang="he-IL" altLang="en-US" smtClean="0"/>
              <a:pPr/>
              <a:t>‹#›</a:t>
            </a:fld>
            <a:endParaRPr lang="he-IL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5400000">
            <a:off x="-935085" y="5211249"/>
            <a:ext cx="2192898" cy="322729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ד"ר מלכי גרוסמן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altLang="en-US"/>
              <a:t>בדיקות קופסא לבנה  -  בדיקות זרימת מידע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DF8716-4E39-41BA-8D90-05A34826ACF6}" type="slidenum">
              <a:rPr lang="he-IL" altLang="en-US" smtClean="0"/>
              <a:pPr/>
              <a:t>‹#›</a:t>
            </a:fld>
            <a:endParaRPr lang="he-IL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285750"/>
            <a:ext cx="82438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 dirty="0"/>
              <a:t>לחץ כדי לשנות סגנון כו</a:t>
            </a:r>
            <a:r>
              <a:rPr lang="en-US" altLang="he-IL" dirty="0"/>
              <a:t>a</a:t>
            </a:r>
            <a:r>
              <a:rPr lang="he-IL" altLang="he-IL" dirty="0"/>
              <a:t> </a:t>
            </a:r>
            <a:r>
              <a:rPr lang="he-IL" altLang="en-US" dirty="0"/>
              <a:t>בסיס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0525" y="1143000"/>
            <a:ext cx="821848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 dirty="0"/>
              <a:t>לחץ כדי לשנות סגנון טקסט בסיס</a:t>
            </a:r>
          </a:p>
          <a:p>
            <a:pPr lvl="1"/>
            <a:r>
              <a:rPr lang="he-IL" altLang="en-US" dirty="0"/>
              <a:t>רמה </a:t>
            </a:r>
            <a:r>
              <a:rPr lang="he-IL" altLang="en-US" dirty="0" err="1"/>
              <a:t>שניה</a:t>
            </a:r>
            <a:endParaRPr lang="he-IL" altLang="en-US" dirty="0"/>
          </a:p>
          <a:p>
            <a:pPr lvl="2"/>
            <a:r>
              <a:rPr lang="he-IL" altLang="en-US" dirty="0"/>
              <a:t>רמה שלישית</a:t>
            </a:r>
          </a:p>
          <a:p>
            <a:pPr lvl="3"/>
            <a:r>
              <a:rPr lang="he-IL" altLang="en-US" dirty="0"/>
              <a:t>רמה רביעית</a:t>
            </a:r>
          </a:p>
          <a:p>
            <a:pPr lvl="4"/>
            <a:r>
              <a:rPr lang="he-IL" altLang="en-US" dirty="0"/>
              <a:t>רמה חמישית</a:t>
            </a:r>
          </a:p>
        </p:txBody>
      </p:sp>
      <p:sp>
        <p:nvSpPr>
          <p:cNvPr id="64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 rot="-5400000">
            <a:off x="-1054100" y="5095875"/>
            <a:ext cx="2427288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he-IL"/>
              <a:t>ד"ר מלכי גרוסמן</a:t>
            </a:r>
            <a:endParaRPr lang="en-US" altLang="en-US" dirty="0"/>
          </a:p>
        </p:txBody>
      </p:sp>
      <p:sp>
        <p:nvSpPr>
          <p:cNvPr id="64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95875" y="6550025"/>
            <a:ext cx="37957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990000"/>
                </a:solidFill>
              </a:defRPr>
            </a:lvl1pPr>
          </a:lstStyle>
          <a:p>
            <a:r>
              <a:rPr lang="he-IL" altLang="en-US"/>
              <a:t>בדיקות קופסא לבנה  -  בדיקות זרימת מידע</a:t>
            </a:r>
            <a:endParaRPr lang="en-US" altLang="en-US" dirty="0"/>
          </a:p>
        </p:txBody>
      </p:sp>
      <p:sp>
        <p:nvSpPr>
          <p:cNvPr id="64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5763" y="6550025"/>
            <a:ext cx="2787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>
                <a:solidFill>
                  <a:schemeClr val="tx1"/>
                </a:solidFill>
              </a:defRPr>
            </a:lvl1pPr>
          </a:lstStyle>
          <a:p>
            <a:r>
              <a:rPr lang="he-IL" altLang="en-US" dirty="0"/>
              <a:t>אימות ותיקוף - </a:t>
            </a:r>
            <a:fld id="{A3DF8716-4E39-41BA-8D90-05A34826ACF6}" type="slidenum">
              <a:rPr lang="he-IL" altLang="en-US"/>
              <a:pPr/>
              <a:t>‹#›</a:t>
            </a:fld>
            <a:endParaRPr lang="he-IL" altLang="en-US" dirty="0"/>
          </a:p>
        </p:txBody>
      </p:sp>
      <p:sp>
        <p:nvSpPr>
          <p:cNvPr id="647175" name="Rectangle 7"/>
          <p:cNvSpPr>
            <a:spLocks noChangeArrowheads="1"/>
          </p:cNvSpPr>
          <p:nvPr/>
        </p:nvSpPr>
        <p:spPr bwMode="auto">
          <a:xfrm>
            <a:off x="295275" y="969963"/>
            <a:ext cx="8848725" cy="88900"/>
          </a:xfrm>
          <a:prstGeom prst="rect">
            <a:avLst/>
          </a:prstGeom>
          <a:gradFill rotWithShape="1">
            <a:gsLst>
              <a:gs pos="0">
                <a:srgbClr val="F0F0F0"/>
              </a:gs>
              <a:gs pos="100000">
                <a:srgbClr val="99003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7176" name="Rectangle 8"/>
          <p:cNvSpPr>
            <a:spLocks noChangeArrowheads="1"/>
          </p:cNvSpPr>
          <p:nvPr/>
        </p:nvSpPr>
        <p:spPr bwMode="auto">
          <a:xfrm flipH="1">
            <a:off x="0" y="6511925"/>
            <a:ext cx="8736013" cy="42863"/>
          </a:xfrm>
          <a:prstGeom prst="rect">
            <a:avLst/>
          </a:prstGeom>
          <a:gradFill rotWithShape="1">
            <a:gsLst>
              <a:gs pos="0">
                <a:srgbClr val="F0F0F0"/>
              </a:gs>
              <a:gs pos="100000">
                <a:srgbClr val="990033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7177" name="Rectangle 9"/>
          <p:cNvSpPr>
            <a:spLocks noChangeArrowheads="1"/>
          </p:cNvSpPr>
          <p:nvPr/>
        </p:nvSpPr>
        <p:spPr bwMode="auto">
          <a:xfrm>
            <a:off x="0" y="969963"/>
            <a:ext cx="9144000" cy="920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990033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7178" name="Rectangle 10"/>
          <p:cNvSpPr>
            <a:spLocks noChangeArrowheads="1"/>
          </p:cNvSpPr>
          <p:nvPr/>
        </p:nvSpPr>
        <p:spPr bwMode="auto">
          <a:xfrm flipH="1">
            <a:off x="0" y="6510338"/>
            <a:ext cx="9144000" cy="444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990033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7179" name="Rectangle 11"/>
          <p:cNvSpPr>
            <a:spLocks noChangeArrowheads="1"/>
          </p:cNvSpPr>
          <p:nvPr userDrawn="1"/>
        </p:nvSpPr>
        <p:spPr bwMode="auto">
          <a:xfrm>
            <a:off x="0" y="969963"/>
            <a:ext cx="9144000" cy="92075"/>
          </a:xfrm>
          <a:prstGeom prst="rect">
            <a:avLst/>
          </a:prstGeom>
          <a:gradFill rotWithShape="1">
            <a:gsLst>
              <a:gs pos="0">
                <a:srgbClr val="002060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7180" name="Rectangle 12"/>
          <p:cNvSpPr>
            <a:spLocks noChangeArrowheads="1"/>
          </p:cNvSpPr>
          <p:nvPr userDrawn="1"/>
        </p:nvSpPr>
        <p:spPr bwMode="auto">
          <a:xfrm flipH="1">
            <a:off x="0" y="6510338"/>
            <a:ext cx="9144000" cy="44450"/>
          </a:xfrm>
          <a:prstGeom prst="rect">
            <a:avLst/>
          </a:prstGeom>
          <a:gradFill rotWithShape="1"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lvl1pPr algn="r" rtl="1" eaLnBrk="0" fontAlgn="base" hangingPunct="0">
        <a:spcBef>
          <a:spcPct val="0"/>
        </a:spcBef>
        <a:spcAft>
          <a:spcPct val="0"/>
        </a:spcAft>
        <a:defRPr sz="2800" b="1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1" eaLnBrk="0" fontAlgn="base" hangingPunct="0">
        <a:spcBef>
          <a:spcPct val="0"/>
        </a:spcBef>
        <a:spcAft>
          <a:spcPct val="0"/>
        </a:spcAft>
        <a:defRPr sz="2800" b="1">
          <a:solidFill>
            <a:srgbClr val="0066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2pPr>
      <a:lvl3pPr algn="r" rtl="1" eaLnBrk="0" fontAlgn="base" hangingPunct="0">
        <a:spcBef>
          <a:spcPct val="0"/>
        </a:spcBef>
        <a:spcAft>
          <a:spcPct val="0"/>
        </a:spcAft>
        <a:defRPr sz="2800" b="1">
          <a:solidFill>
            <a:srgbClr val="0066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3pPr>
      <a:lvl4pPr algn="r" rtl="1" eaLnBrk="0" fontAlgn="base" hangingPunct="0">
        <a:spcBef>
          <a:spcPct val="0"/>
        </a:spcBef>
        <a:spcAft>
          <a:spcPct val="0"/>
        </a:spcAft>
        <a:defRPr sz="2800" b="1">
          <a:solidFill>
            <a:srgbClr val="0066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4pPr>
      <a:lvl5pPr algn="r" rtl="1" eaLnBrk="0" fontAlgn="base" hangingPunct="0">
        <a:spcBef>
          <a:spcPct val="0"/>
        </a:spcBef>
        <a:spcAft>
          <a:spcPct val="0"/>
        </a:spcAft>
        <a:defRPr sz="2800" b="1">
          <a:solidFill>
            <a:srgbClr val="0066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5pPr>
      <a:lvl6pPr marL="457200" algn="r" rtl="1" eaLnBrk="0" fontAlgn="base" hangingPunct="0">
        <a:spcBef>
          <a:spcPct val="0"/>
        </a:spcBef>
        <a:spcAft>
          <a:spcPct val="0"/>
        </a:spcAft>
        <a:defRPr sz="2800" b="1">
          <a:solidFill>
            <a:srgbClr val="0066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6pPr>
      <a:lvl7pPr marL="914400" algn="r" rtl="1" eaLnBrk="0" fontAlgn="base" hangingPunct="0">
        <a:spcBef>
          <a:spcPct val="0"/>
        </a:spcBef>
        <a:spcAft>
          <a:spcPct val="0"/>
        </a:spcAft>
        <a:defRPr sz="2800" b="1">
          <a:solidFill>
            <a:srgbClr val="0066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7pPr>
      <a:lvl8pPr marL="1371600" algn="r" rtl="1" eaLnBrk="0" fontAlgn="base" hangingPunct="0">
        <a:spcBef>
          <a:spcPct val="0"/>
        </a:spcBef>
        <a:spcAft>
          <a:spcPct val="0"/>
        </a:spcAft>
        <a:defRPr sz="2800" b="1">
          <a:solidFill>
            <a:srgbClr val="0066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8pPr>
      <a:lvl9pPr marL="1828800" algn="r" rtl="1" eaLnBrk="0" fontAlgn="base" hangingPunct="0">
        <a:spcBef>
          <a:spcPct val="0"/>
        </a:spcBef>
        <a:spcAft>
          <a:spcPct val="0"/>
        </a:spcAft>
        <a:defRPr sz="2800" b="1">
          <a:solidFill>
            <a:srgbClr val="0066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lnSpc>
          <a:spcPct val="120000"/>
        </a:lnSpc>
        <a:spcBef>
          <a:spcPct val="30000"/>
        </a:spcBef>
        <a:spcAft>
          <a:spcPct val="0"/>
        </a:spcAft>
        <a:buChar char="•"/>
        <a:defRPr sz="2200">
          <a:solidFill>
            <a:srgbClr val="99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r" rtl="1" eaLnBrk="0" fontAlgn="base" hangingPunct="0">
        <a:lnSpc>
          <a:spcPct val="120000"/>
        </a:lnSpc>
        <a:spcBef>
          <a:spcPct val="30000"/>
        </a:spcBef>
        <a:spcAft>
          <a:spcPct val="0"/>
        </a:spcAft>
        <a:buChar char="–"/>
        <a:defRPr sz="2000" b="0">
          <a:solidFill>
            <a:srgbClr val="666633"/>
          </a:solidFill>
          <a:latin typeface="+mn-lt"/>
          <a:cs typeface="+mn-cs"/>
        </a:defRPr>
      </a:lvl2pPr>
      <a:lvl3pPr marL="1143000" indent="-228600" algn="r" rtl="1" eaLnBrk="0" fontAlgn="base" hangingPunct="0">
        <a:lnSpc>
          <a:spcPct val="120000"/>
        </a:lnSpc>
        <a:spcBef>
          <a:spcPct val="30000"/>
        </a:spcBef>
        <a:spcAft>
          <a:spcPct val="0"/>
        </a:spcAft>
        <a:buChar char="•"/>
        <a:defRPr>
          <a:solidFill>
            <a:srgbClr val="993366"/>
          </a:solidFill>
          <a:latin typeface="+mn-lt"/>
          <a:cs typeface="+mn-cs"/>
        </a:defRPr>
      </a:lvl3pPr>
      <a:lvl4pPr marL="1600200" indent="-228600" algn="r" rtl="1" eaLnBrk="0" fontAlgn="base" hangingPunct="0">
        <a:lnSpc>
          <a:spcPct val="12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lnSpc>
          <a:spcPct val="120000"/>
        </a:lnSpc>
        <a:spcBef>
          <a:spcPct val="3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r" rtl="1" eaLnBrk="0" fontAlgn="base" hangingPunct="0">
        <a:lnSpc>
          <a:spcPct val="120000"/>
        </a:lnSpc>
        <a:spcBef>
          <a:spcPct val="3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r" rtl="1" eaLnBrk="0" fontAlgn="base" hangingPunct="0">
        <a:lnSpc>
          <a:spcPct val="120000"/>
        </a:lnSpc>
        <a:spcBef>
          <a:spcPct val="3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r" rtl="1" eaLnBrk="0" fontAlgn="base" hangingPunct="0">
        <a:lnSpc>
          <a:spcPct val="120000"/>
        </a:lnSpc>
        <a:spcBef>
          <a:spcPct val="3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r" rtl="1" eaLnBrk="0" fontAlgn="base" hangingPunct="0">
        <a:lnSpc>
          <a:spcPct val="120000"/>
        </a:lnSpc>
        <a:spcBef>
          <a:spcPct val="3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95233" y="3308444"/>
            <a:ext cx="74676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e-IL" altLang="he-IL" sz="3200" b="1" dirty="0">
                <a:solidFill>
                  <a:srgbClr val="002060"/>
                </a:solidFill>
                <a:effectLst/>
              </a:rPr>
              <a:t>מבוא ל-</a:t>
            </a:r>
            <a:r>
              <a:rPr lang="en-US" altLang="he-IL" sz="3200" b="1" dirty="0">
                <a:solidFill>
                  <a:srgbClr val="002060"/>
                </a:solidFill>
                <a:effectLst/>
              </a:rPr>
              <a:t>MySQL</a:t>
            </a:r>
          </a:p>
          <a:p>
            <a:pPr>
              <a:lnSpc>
                <a:spcPct val="90000"/>
              </a:lnSpc>
            </a:pPr>
            <a:endParaRPr lang="en-US" altLang="he-IL" sz="5800" i="1" dirty="0"/>
          </a:p>
        </p:txBody>
      </p:sp>
    </p:spTree>
    <p:extLst>
      <p:ext uri="{BB962C8B-B14F-4D97-AF65-F5344CB8AC3E}">
        <p14:creationId xmlns:p14="http://schemas.microsoft.com/office/powerpoint/2010/main" val="2655585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kern="1200" dirty="0">
                <a:solidFill>
                  <a:srgbClr val="0070C0"/>
                </a:solidFill>
                <a:latin typeface="Calibri Light"/>
              </a:rPr>
              <a:t>Single-table queries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39992" y="1906426"/>
            <a:ext cx="6676828" cy="1384995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Menlo" charset="0"/>
                <a:ea typeface="Menlo" charset="0"/>
                <a:cs typeface="Menlo" charset="0"/>
              </a:rPr>
              <a:t>SELECT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charset="0"/>
                <a:ea typeface="Menlo" charset="0"/>
                <a:cs typeface="Menlo" charset="0"/>
              </a:rPr>
              <a:t> &lt;attributes&gt;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charset="0"/>
                <a:ea typeface="Menlo" charset="0"/>
                <a:cs typeface="Menlo" charset="0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Menlo" charset="0"/>
                <a:ea typeface="Menlo" charset="0"/>
                <a:cs typeface="Menlo" charset="0"/>
              </a:rPr>
              <a:t>FROM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charset="0"/>
                <a:ea typeface="Menlo" charset="0"/>
                <a:cs typeface="Menlo" charset="0"/>
              </a:rPr>
              <a:t>   &lt;one or more relations&gt;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charset="0"/>
                <a:ea typeface="Menlo" charset="0"/>
                <a:cs typeface="Menlo" charset="0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Menlo" charset="0"/>
                <a:ea typeface="Menlo" charset="0"/>
                <a:cs typeface="Menlo" charset="0"/>
              </a:rPr>
              <a:t>WHERE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charset="0"/>
                <a:ea typeface="Menlo" charset="0"/>
                <a:cs typeface="Menlo" charset="0"/>
              </a:rPr>
              <a:t>  &lt;conditions&gt;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altLang="en-US"/>
              <a:t> </a:t>
            </a:r>
            <a:fld id="{A3DF8716-4E39-41BA-8D90-05A34826ACF6}" type="slidenum">
              <a:rPr lang="he-IL" altLang="en-US" smtClean="0"/>
              <a:pPr/>
              <a:t>10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359345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561865" y="335802"/>
            <a:ext cx="7675946" cy="657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r>
              <a:rPr lang="en-GB" altLang="he-IL" sz="3600" dirty="0">
                <a:solidFill>
                  <a:srgbClr val="333366"/>
                </a:solidFill>
                <a:latin typeface="+mj-lt"/>
                <a:cs typeface="+mj-cs"/>
              </a:rPr>
              <a:t>SQL: CREATE TABLE Statement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23560" y="1286955"/>
            <a:ext cx="8298320" cy="4810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marL="342900" indent="-342900" algn="r">
              <a:lnSpc>
                <a:spcPct val="117000"/>
              </a:lnSpc>
              <a:buSzPct val="37000"/>
              <a:buFont typeface="Arial" panose="020B0604020202020204" pitchFamily="34" charset="0"/>
              <a:buChar char="•"/>
            </a:pPr>
            <a:r>
              <a:rPr lang="he-IL" altLang="he-IL" sz="2500" dirty="0">
                <a:solidFill>
                  <a:srgbClr val="333366"/>
                </a:solidFill>
                <a:latin typeface="Comic Sans MS" pitchFamily="66" charset="0"/>
              </a:rPr>
              <a:t>כשיוצרים טבלה יש לחשוב על סוג ה-</a:t>
            </a:r>
            <a:r>
              <a:rPr lang="en-US" altLang="he-IL" sz="2500" dirty="0">
                <a:solidFill>
                  <a:srgbClr val="333366"/>
                </a:solidFill>
                <a:latin typeface="Comic Sans MS" pitchFamily="66" charset="0"/>
              </a:rPr>
              <a:t>data</a:t>
            </a:r>
            <a:r>
              <a:rPr lang="he-IL" altLang="he-IL" sz="2500" dirty="0">
                <a:solidFill>
                  <a:srgbClr val="333366"/>
                </a:solidFill>
                <a:latin typeface="Comic Sans MS" pitchFamily="66" charset="0"/>
              </a:rPr>
              <a:t>, שם הטבלה ואילו עמודות יהיו </a:t>
            </a:r>
            <a:r>
              <a:rPr lang="en-US" altLang="he-IL" sz="2500" dirty="0">
                <a:solidFill>
                  <a:srgbClr val="333366"/>
                </a:solidFill>
                <a:latin typeface="Comic Sans MS" pitchFamily="66" charset="0"/>
              </a:rPr>
              <a:t>primary key</a:t>
            </a:r>
            <a:r>
              <a:rPr lang="he-IL" altLang="he-IL" sz="2500" dirty="0">
                <a:solidFill>
                  <a:srgbClr val="333366"/>
                </a:solidFill>
                <a:latin typeface="Comic Sans MS" pitchFamily="66" charset="0"/>
              </a:rPr>
              <a:t> ומה שמות העמודות.</a:t>
            </a:r>
          </a:p>
          <a:p>
            <a:pPr marL="342900" indent="-342900" algn="r">
              <a:lnSpc>
                <a:spcPct val="117000"/>
              </a:lnSpc>
              <a:buSzPct val="37000"/>
              <a:buFont typeface="Arial" panose="020B0604020202020204" pitchFamily="34" charset="0"/>
              <a:buChar char="•"/>
            </a:pPr>
            <a:r>
              <a:rPr lang="he-IL" altLang="he-IL" sz="2500" dirty="0">
                <a:solidFill>
                  <a:srgbClr val="333366"/>
                </a:solidFill>
                <a:latin typeface="Comic Sans MS" pitchFamily="66" charset="0"/>
              </a:rPr>
              <a:t>סינטקס הפקודה:</a:t>
            </a:r>
          </a:p>
          <a:p>
            <a:pPr>
              <a:lnSpc>
                <a:spcPct val="93000"/>
              </a:lnSpc>
            </a:pPr>
            <a:endParaRPr lang="en-GB" altLang="he-IL" dirty="0">
              <a:solidFill>
                <a:srgbClr val="333366"/>
              </a:solidFill>
            </a:endParaRPr>
          </a:p>
          <a:p>
            <a:pPr algn="l" rtl="0"/>
            <a:r>
              <a:rPr lang="en-GB" altLang="he-IL" sz="2500" dirty="0">
                <a:solidFill>
                  <a:srgbClr val="333366"/>
                </a:solidFill>
                <a:latin typeface="+mj-lt"/>
                <a:cs typeface="+mj-cs"/>
              </a:rPr>
              <a:t>CREATE TABLE &lt;table name&gt;</a:t>
            </a:r>
          </a:p>
          <a:p>
            <a:pPr algn="l" rtl="0">
              <a:lnSpc>
                <a:spcPct val="117000"/>
              </a:lnSpc>
            </a:pPr>
            <a:r>
              <a:rPr lang="en-GB" altLang="he-IL" sz="2500" dirty="0">
                <a:solidFill>
                  <a:srgbClr val="333366"/>
                </a:solidFill>
                <a:latin typeface="+mj-lt"/>
                <a:cs typeface="+mj-cs"/>
              </a:rPr>
              <a:t>( field1 datatype ( NOT NULL ),</a:t>
            </a:r>
          </a:p>
          <a:p>
            <a:pPr algn="l" rtl="0">
              <a:lnSpc>
                <a:spcPct val="117000"/>
              </a:lnSpc>
            </a:pPr>
            <a:r>
              <a:rPr lang="en-GB" altLang="he-IL" sz="2500" dirty="0">
                <a:solidFill>
                  <a:srgbClr val="333366"/>
                </a:solidFill>
                <a:latin typeface="+mj-lt"/>
                <a:cs typeface="+mj-cs"/>
              </a:rPr>
              <a:t>field2 datatype ( NOT NULL ));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8716-4E39-41BA-8D90-05A34826ACF6}" type="slidenum">
              <a:rPr lang="he-IL" altLang="en-US" smtClean="0"/>
              <a:pPr/>
              <a:t>11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33419498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64" y="1079660"/>
            <a:ext cx="5671960" cy="528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61865" y="388678"/>
            <a:ext cx="5463061" cy="65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>
              <a:lnSpc>
                <a:spcPct val="117000"/>
              </a:lnSpc>
            </a:pPr>
            <a:r>
              <a:rPr lang="en-GB" altLang="he-IL" sz="3600" dirty="0">
                <a:solidFill>
                  <a:srgbClr val="333366"/>
                </a:solidFill>
                <a:latin typeface="+mn-lt"/>
                <a:cs typeface="+mj-cs"/>
              </a:rPr>
              <a:t>SQL: Attributes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8716-4E39-41BA-8D90-05A34826ACF6}" type="slidenum">
              <a:rPr lang="he-IL" altLang="en-US" smtClean="0"/>
              <a:pPr/>
              <a:t>12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424311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561865" y="281210"/>
            <a:ext cx="7675946" cy="657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r>
              <a:rPr lang="en-GB" altLang="he-IL" sz="3600" dirty="0">
                <a:solidFill>
                  <a:srgbClr val="333366"/>
                </a:solidFill>
                <a:latin typeface="+mn-lt"/>
              </a:rPr>
              <a:t>SQL: ALTER TABLE Statement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23560" y="1286955"/>
            <a:ext cx="8298320" cy="4810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just">
              <a:lnSpc>
                <a:spcPct val="117000"/>
              </a:lnSpc>
              <a:buSzPct val="37000"/>
            </a:pPr>
            <a:r>
              <a:rPr lang="he-IL" altLang="he-IL" sz="2500" dirty="0">
                <a:solidFill>
                  <a:srgbClr val="333366"/>
                </a:solidFill>
                <a:latin typeface="OCR A Extended" pitchFamily="50" charset="0"/>
              </a:rPr>
              <a:t>הוספה או השמטה של עמודות בטבלה:</a:t>
            </a:r>
          </a:p>
          <a:p>
            <a:pPr lvl="0" algn="r">
              <a:lnSpc>
                <a:spcPct val="117000"/>
              </a:lnSpc>
              <a:buSzPct val="37000"/>
              <a:tabLst/>
            </a:pPr>
            <a:r>
              <a:rPr lang="he-IL" altLang="he-IL" sz="2500" dirty="0">
                <a:solidFill>
                  <a:srgbClr val="333366"/>
                </a:solidFill>
                <a:latin typeface="Comic Sans MS" pitchFamily="66" charset="0"/>
                <a:cs typeface="Arial" pitchFamily="34" charset="0"/>
              </a:rPr>
              <a:t>סינטקס הפקודה:</a:t>
            </a:r>
          </a:p>
          <a:p>
            <a:endParaRPr lang="he-IL" altLang="he-IL" sz="2500" dirty="0">
              <a:solidFill>
                <a:srgbClr val="333366"/>
              </a:solidFill>
              <a:latin typeface="OCR A Extended" pitchFamily="50" charset="0"/>
            </a:endParaRPr>
          </a:p>
          <a:p>
            <a:pPr algn="l"/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ALTER TABLE &lt;table name&gt;</a:t>
            </a:r>
          </a:p>
          <a:p>
            <a:pPr algn="l">
              <a:lnSpc>
                <a:spcPct val="117000"/>
              </a:lnSpc>
            </a:pP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ADD </a:t>
            </a:r>
            <a:r>
              <a:rPr lang="en-GB" altLang="he-IL" sz="2500" dirty="0" err="1">
                <a:solidFill>
                  <a:srgbClr val="333366"/>
                </a:solidFill>
                <a:latin typeface="+mj-lt"/>
              </a:rPr>
              <a:t>attr</a:t>
            </a: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 datatype;</a:t>
            </a:r>
          </a:p>
          <a:p>
            <a:pPr algn="l">
              <a:lnSpc>
                <a:spcPct val="117000"/>
              </a:lnSpc>
            </a:pP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or</a:t>
            </a:r>
          </a:p>
          <a:p>
            <a:pPr algn="l">
              <a:lnSpc>
                <a:spcPct val="117000"/>
              </a:lnSpc>
            </a:pP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DROP COLUMN </a:t>
            </a:r>
            <a:r>
              <a:rPr lang="en-GB" altLang="he-IL" sz="2500" dirty="0" err="1">
                <a:solidFill>
                  <a:srgbClr val="333366"/>
                </a:solidFill>
                <a:latin typeface="+mj-lt"/>
              </a:rPr>
              <a:t>attr</a:t>
            </a:r>
            <a:r>
              <a:rPr lang="en-GB" altLang="he-IL" sz="2500" dirty="0">
                <a:solidFill>
                  <a:srgbClr val="333366"/>
                </a:solidFill>
                <a:latin typeface="Comic Sans MS" pitchFamily="66" charset="0"/>
              </a:rPr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8716-4E39-41BA-8D90-05A34826ACF6}" type="slidenum">
              <a:rPr lang="he-IL" altLang="en-US" smtClean="0"/>
              <a:pPr/>
              <a:t>13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13174642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561865" y="349450"/>
            <a:ext cx="7330183" cy="657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r>
              <a:rPr lang="en-GB" altLang="he-IL" sz="3600" dirty="0">
                <a:solidFill>
                  <a:srgbClr val="333366"/>
                </a:solidFill>
                <a:latin typeface="+mn-lt"/>
              </a:rPr>
              <a:t>SQL: DROP TABLE Statement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10001" y="1286955"/>
            <a:ext cx="8488490" cy="4977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>
              <a:lnSpc>
                <a:spcPct val="117000"/>
              </a:lnSpc>
            </a:pPr>
            <a:r>
              <a:rPr lang="he-IL" altLang="he-IL" sz="2500" dirty="0">
                <a:solidFill>
                  <a:srgbClr val="333366"/>
                </a:solidFill>
                <a:latin typeface="+mj-lt"/>
              </a:rPr>
              <a:t>להשמטת טבלה. סניטקס הפקודה:</a:t>
            </a:r>
            <a:endParaRPr lang="en-GB" altLang="he-IL" sz="2500" dirty="0">
              <a:solidFill>
                <a:srgbClr val="333366"/>
              </a:solidFill>
              <a:latin typeface="+mj-lt"/>
            </a:endParaRPr>
          </a:p>
          <a:p>
            <a:pPr>
              <a:lnSpc>
                <a:spcPct val="117000"/>
              </a:lnSpc>
            </a:pPr>
            <a:endParaRPr lang="en-GB" altLang="he-IL" sz="2500" dirty="0">
              <a:solidFill>
                <a:srgbClr val="333366"/>
              </a:solidFill>
              <a:latin typeface="Comic Sans MS" pitchFamily="66" charset="0"/>
            </a:endParaRPr>
          </a:p>
          <a:p>
            <a:pPr algn="l"/>
            <a:r>
              <a:rPr lang="en-GB" altLang="he-IL" sz="2500" dirty="0">
                <a:solidFill>
                  <a:srgbClr val="333366"/>
                </a:solidFill>
                <a:latin typeface="OCR A Extended" pitchFamily="50" charset="0"/>
              </a:rPr>
              <a:t>DROP</a:t>
            </a:r>
            <a:r>
              <a:rPr lang="en-GB" altLang="he-IL" sz="2500" dirty="0">
                <a:solidFill>
                  <a:srgbClr val="333366"/>
                </a:solidFill>
                <a:latin typeface="Comic Sans MS" pitchFamily="66" charset="0"/>
              </a:rPr>
              <a:t> </a:t>
            </a:r>
            <a:r>
              <a:rPr lang="en-GB" altLang="he-IL" sz="2500" dirty="0">
                <a:solidFill>
                  <a:srgbClr val="333366"/>
                </a:solidFill>
                <a:latin typeface="OCR A Extended" pitchFamily="50" charset="0"/>
              </a:rPr>
              <a:t>TABLE</a:t>
            </a:r>
            <a:r>
              <a:rPr lang="en-GB" altLang="he-IL" sz="2500" dirty="0">
                <a:solidFill>
                  <a:srgbClr val="333366"/>
                </a:solidFill>
                <a:latin typeface="Comic Sans MS" pitchFamily="66" charset="0"/>
              </a:rPr>
              <a:t> &lt;table name&gt;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8716-4E39-41BA-8D90-05A34826ACF6}" type="slidenum">
              <a:rPr lang="he-IL" altLang="en-US" smtClean="0"/>
              <a:pPr/>
              <a:t>14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11976641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605086" y="1353174"/>
            <a:ext cx="8488490" cy="4977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54" tIns="41477" rIns="82954" bIns="41477" anchor="ctr"/>
          <a:lstStyle/>
          <a:p>
            <a:endParaRPr lang="he-IL"/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54407" y="526874"/>
            <a:ext cx="4149160" cy="6149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>
              <a:lnSpc>
                <a:spcPct val="117000"/>
              </a:lnSpc>
            </a:pPr>
            <a:r>
              <a:rPr lang="he-IL" altLang="he-IL" sz="2500" dirty="0">
                <a:solidFill>
                  <a:srgbClr val="333366"/>
                </a:solidFill>
                <a:latin typeface="Comic Sans MS" pitchFamily="66" charset="0"/>
              </a:rPr>
              <a:t>דוגמא</a:t>
            </a:r>
            <a:endParaRPr lang="en-GB" altLang="he-IL" sz="2500" dirty="0">
              <a:solidFill>
                <a:srgbClr val="333366"/>
              </a:solidFill>
              <a:latin typeface="Comic Sans MS" pitchFamily="66" charset="0"/>
            </a:endParaRPr>
          </a:p>
          <a:p>
            <a:pPr algn="l">
              <a:lnSpc>
                <a:spcPct val="93000"/>
              </a:lnSpc>
            </a:pPr>
            <a:r>
              <a:rPr lang="en-GB" altLang="he-IL" sz="2500" dirty="0">
                <a:solidFill>
                  <a:srgbClr val="333366"/>
                </a:solidFill>
                <a:latin typeface="OCR A Extended" pitchFamily="50" charset="0"/>
              </a:rPr>
              <a:t>CREATE TABLE</a:t>
            </a:r>
            <a:r>
              <a:rPr lang="en-GB" altLang="he-IL" sz="2500" dirty="0">
                <a:solidFill>
                  <a:srgbClr val="333366"/>
                </a:solidFill>
              </a:rPr>
              <a:t> </a:t>
            </a:r>
            <a:r>
              <a:rPr lang="en-GB" altLang="he-IL" sz="2500" dirty="0" err="1">
                <a:solidFill>
                  <a:srgbClr val="333366"/>
                </a:solidFill>
              </a:rPr>
              <a:t>FoodCart</a:t>
            </a:r>
            <a:r>
              <a:rPr lang="en-GB" altLang="he-IL" sz="2500" dirty="0">
                <a:solidFill>
                  <a:srgbClr val="333366"/>
                </a:solidFill>
              </a:rPr>
              <a:t> (</a:t>
            </a:r>
          </a:p>
          <a:p>
            <a:pPr algn="l">
              <a:lnSpc>
                <a:spcPct val="93000"/>
              </a:lnSpc>
            </a:pPr>
            <a:r>
              <a:rPr lang="en-GB" altLang="he-IL" sz="2500" dirty="0">
                <a:solidFill>
                  <a:srgbClr val="333366"/>
                </a:solidFill>
              </a:rPr>
              <a:t>date </a:t>
            </a:r>
            <a:r>
              <a:rPr lang="en-GB" altLang="he-IL" sz="2500" dirty="0">
                <a:solidFill>
                  <a:srgbClr val="333366"/>
                </a:solidFill>
                <a:latin typeface="OCR A Extended" pitchFamily="50" charset="0"/>
              </a:rPr>
              <a:t>varchar</a:t>
            </a:r>
            <a:r>
              <a:rPr lang="en-GB" altLang="he-IL" sz="2500" dirty="0">
                <a:solidFill>
                  <a:srgbClr val="333366"/>
                </a:solidFill>
              </a:rPr>
              <a:t>(10),</a:t>
            </a:r>
          </a:p>
          <a:p>
            <a:pPr algn="l">
              <a:lnSpc>
                <a:spcPct val="93000"/>
              </a:lnSpc>
            </a:pPr>
            <a:r>
              <a:rPr lang="en-GB" altLang="he-IL" sz="2500" dirty="0">
                <a:solidFill>
                  <a:srgbClr val="333366"/>
                </a:solidFill>
              </a:rPr>
              <a:t>food </a:t>
            </a:r>
            <a:r>
              <a:rPr lang="en-GB" altLang="he-IL" sz="2500" dirty="0">
                <a:solidFill>
                  <a:srgbClr val="333366"/>
                </a:solidFill>
                <a:latin typeface="OCR A Extended" pitchFamily="50" charset="0"/>
              </a:rPr>
              <a:t>varchar</a:t>
            </a:r>
            <a:r>
              <a:rPr lang="en-GB" altLang="he-IL" sz="2500" dirty="0">
                <a:solidFill>
                  <a:srgbClr val="333366"/>
                </a:solidFill>
              </a:rPr>
              <a:t>(20),</a:t>
            </a:r>
          </a:p>
          <a:p>
            <a:pPr algn="l">
              <a:lnSpc>
                <a:spcPct val="93000"/>
              </a:lnSpc>
            </a:pPr>
            <a:r>
              <a:rPr lang="en-GB" altLang="he-IL" sz="2500" dirty="0">
                <a:solidFill>
                  <a:srgbClr val="333366"/>
                </a:solidFill>
              </a:rPr>
              <a:t>profit </a:t>
            </a:r>
            <a:r>
              <a:rPr lang="en-GB" altLang="he-IL" sz="2500" dirty="0">
                <a:solidFill>
                  <a:srgbClr val="333366"/>
                </a:solidFill>
                <a:latin typeface="OCR A Extended" pitchFamily="50" charset="0"/>
              </a:rPr>
              <a:t>float</a:t>
            </a:r>
          </a:p>
          <a:p>
            <a:pPr algn="l">
              <a:lnSpc>
                <a:spcPct val="93000"/>
              </a:lnSpc>
            </a:pPr>
            <a:r>
              <a:rPr lang="en-GB" altLang="he-IL" sz="2500" dirty="0">
                <a:solidFill>
                  <a:srgbClr val="333366"/>
                </a:solidFill>
              </a:rPr>
              <a:t>);</a:t>
            </a:r>
          </a:p>
          <a:p>
            <a:pPr>
              <a:lnSpc>
                <a:spcPct val="93000"/>
              </a:lnSpc>
            </a:pPr>
            <a:endParaRPr lang="en-GB" altLang="he-IL" sz="2500" dirty="0">
              <a:solidFill>
                <a:srgbClr val="333366"/>
              </a:solidFill>
            </a:endParaRPr>
          </a:p>
          <a:p>
            <a:pPr algn="l">
              <a:lnSpc>
                <a:spcPct val="93000"/>
              </a:lnSpc>
            </a:pPr>
            <a:r>
              <a:rPr lang="en-GB" altLang="he-IL" sz="2500" dirty="0">
                <a:solidFill>
                  <a:srgbClr val="333366"/>
                </a:solidFill>
                <a:latin typeface="OCR A Extended" pitchFamily="50" charset="0"/>
              </a:rPr>
              <a:t>ALTER TABLE</a:t>
            </a:r>
            <a:r>
              <a:rPr lang="en-GB" altLang="he-IL" sz="2500" dirty="0">
                <a:solidFill>
                  <a:srgbClr val="333366"/>
                </a:solidFill>
              </a:rPr>
              <a:t> </a:t>
            </a:r>
            <a:r>
              <a:rPr lang="en-GB" altLang="he-IL" sz="2500" dirty="0" err="1">
                <a:solidFill>
                  <a:srgbClr val="333366"/>
                </a:solidFill>
              </a:rPr>
              <a:t>FoodCart</a:t>
            </a:r>
            <a:r>
              <a:rPr lang="en-GB" altLang="he-IL" sz="2500" dirty="0">
                <a:solidFill>
                  <a:srgbClr val="333366"/>
                </a:solidFill>
              </a:rPr>
              <a:t> (</a:t>
            </a:r>
          </a:p>
          <a:p>
            <a:pPr algn="l">
              <a:lnSpc>
                <a:spcPct val="93000"/>
              </a:lnSpc>
            </a:pPr>
            <a:r>
              <a:rPr lang="en-GB" altLang="he-IL" sz="2500" dirty="0">
                <a:solidFill>
                  <a:srgbClr val="333366"/>
                </a:solidFill>
                <a:latin typeface="OCR A Extended" pitchFamily="50" charset="0"/>
              </a:rPr>
              <a:t>ADD </a:t>
            </a:r>
            <a:r>
              <a:rPr lang="en-GB" altLang="he-IL" sz="2500" dirty="0">
                <a:solidFill>
                  <a:srgbClr val="333366"/>
                </a:solidFill>
              </a:rPr>
              <a:t>sold </a:t>
            </a:r>
            <a:r>
              <a:rPr lang="en-GB" altLang="he-IL" sz="2500" dirty="0" err="1">
                <a:solidFill>
                  <a:srgbClr val="333366"/>
                </a:solidFill>
                <a:latin typeface="OCR A Extended" pitchFamily="50" charset="0"/>
              </a:rPr>
              <a:t>int</a:t>
            </a:r>
            <a:endParaRPr lang="en-GB" altLang="he-IL" sz="2500" dirty="0">
              <a:solidFill>
                <a:srgbClr val="333366"/>
              </a:solidFill>
              <a:latin typeface="OCR A Extended" pitchFamily="50" charset="0"/>
            </a:endParaRPr>
          </a:p>
          <a:p>
            <a:pPr algn="l">
              <a:lnSpc>
                <a:spcPct val="93000"/>
              </a:lnSpc>
            </a:pPr>
            <a:r>
              <a:rPr lang="en-GB" altLang="he-IL" sz="2500" dirty="0">
                <a:solidFill>
                  <a:srgbClr val="333366"/>
                </a:solidFill>
              </a:rPr>
              <a:t>);</a:t>
            </a:r>
          </a:p>
          <a:p>
            <a:pPr>
              <a:lnSpc>
                <a:spcPct val="93000"/>
              </a:lnSpc>
            </a:pPr>
            <a:endParaRPr lang="en-GB" altLang="he-IL" sz="2500" dirty="0">
              <a:solidFill>
                <a:srgbClr val="333366"/>
              </a:solidFill>
            </a:endParaRPr>
          </a:p>
          <a:p>
            <a:pPr algn="l">
              <a:lnSpc>
                <a:spcPct val="93000"/>
              </a:lnSpc>
            </a:pPr>
            <a:r>
              <a:rPr lang="en-GB" altLang="he-IL" sz="2500" dirty="0">
                <a:solidFill>
                  <a:srgbClr val="333366"/>
                </a:solidFill>
                <a:latin typeface="OCR A Extended" pitchFamily="50" charset="0"/>
              </a:rPr>
              <a:t>ALTER TABLE</a:t>
            </a:r>
            <a:r>
              <a:rPr lang="en-GB" altLang="he-IL" sz="2500" dirty="0">
                <a:solidFill>
                  <a:srgbClr val="333366"/>
                </a:solidFill>
              </a:rPr>
              <a:t> </a:t>
            </a:r>
            <a:r>
              <a:rPr lang="en-GB" altLang="he-IL" sz="2500" dirty="0" err="1">
                <a:solidFill>
                  <a:srgbClr val="333366"/>
                </a:solidFill>
              </a:rPr>
              <a:t>FoodCart</a:t>
            </a:r>
            <a:r>
              <a:rPr lang="en-GB" altLang="he-IL" sz="2500" dirty="0">
                <a:solidFill>
                  <a:srgbClr val="333366"/>
                </a:solidFill>
              </a:rPr>
              <a:t>(</a:t>
            </a:r>
          </a:p>
          <a:p>
            <a:pPr algn="l">
              <a:lnSpc>
                <a:spcPct val="93000"/>
              </a:lnSpc>
            </a:pPr>
            <a:r>
              <a:rPr lang="en-GB" altLang="he-IL" sz="2500" dirty="0">
                <a:solidFill>
                  <a:srgbClr val="333366"/>
                </a:solidFill>
                <a:latin typeface="OCR A Extended" pitchFamily="50" charset="0"/>
              </a:rPr>
              <a:t>DROP COLUMN</a:t>
            </a:r>
            <a:r>
              <a:rPr lang="en-GB" altLang="he-IL" sz="2500" dirty="0">
                <a:solidFill>
                  <a:srgbClr val="333366"/>
                </a:solidFill>
              </a:rPr>
              <a:t> profit</a:t>
            </a:r>
          </a:p>
          <a:p>
            <a:pPr algn="l">
              <a:lnSpc>
                <a:spcPct val="93000"/>
              </a:lnSpc>
            </a:pPr>
            <a:r>
              <a:rPr lang="en-GB" altLang="he-IL" sz="2500" dirty="0">
                <a:solidFill>
                  <a:srgbClr val="333366"/>
                </a:solidFill>
              </a:rPr>
              <a:t>);</a:t>
            </a:r>
          </a:p>
          <a:p>
            <a:pPr>
              <a:lnSpc>
                <a:spcPct val="93000"/>
              </a:lnSpc>
            </a:pPr>
            <a:endParaRPr lang="en-GB" altLang="he-IL" sz="2500" dirty="0">
              <a:solidFill>
                <a:srgbClr val="333366"/>
              </a:solidFill>
            </a:endParaRPr>
          </a:p>
          <a:p>
            <a:pPr algn="l">
              <a:lnSpc>
                <a:spcPct val="93000"/>
              </a:lnSpc>
            </a:pPr>
            <a:r>
              <a:rPr lang="en-GB" altLang="he-IL" sz="2500" dirty="0">
                <a:solidFill>
                  <a:srgbClr val="333366"/>
                </a:solidFill>
                <a:latin typeface="OCR A Extended" pitchFamily="50" charset="0"/>
              </a:rPr>
              <a:t>DROP TABLE</a:t>
            </a:r>
            <a:r>
              <a:rPr lang="en-GB" altLang="he-IL" sz="2500" dirty="0">
                <a:solidFill>
                  <a:srgbClr val="333366"/>
                </a:solidFill>
              </a:rPr>
              <a:t> </a:t>
            </a:r>
            <a:r>
              <a:rPr lang="en-GB" altLang="he-IL" sz="2500" dirty="0" err="1">
                <a:solidFill>
                  <a:srgbClr val="333366"/>
                </a:solidFill>
              </a:rPr>
              <a:t>FoodCart</a:t>
            </a:r>
            <a:r>
              <a:rPr lang="en-GB" altLang="he-IL" sz="2500" dirty="0">
                <a:solidFill>
                  <a:srgbClr val="333366"/>
                </a:solidFill>
              </a:rPr>
              <a:t>;</a:t>
            </a:r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5748316" y="2116134"/>
            <a:ext cx="3041277" cy="509599"/>
            <a:chOff x="3990" y="1470"/>
            <a:chExt cx="2111" cy="354"/>
          </a:xfrm>
        </p:grpSpPr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5311" y="1470"/>
              <a:ext cx="791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profit</a:t>
              </a:r>
            </a:p>
          </p:txBody>
        </p:sp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4650" y="1470"/>
              <a:ext cx="661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food</a:t>
              </a:r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3990" y="1470"/>
              <a:ext cx="660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date</a:t>
              </a:r>
            </a:p>
          </p:txBody>
        </p:sp>
        <p:sp>
          <p:nvSpPr>
            <p:cNvPr id="28679" name="Line 7"/>
            <p:cNvSpPr>
              <a:spLocks noChangeShapeType="1"/>
            </p:cNvSpPr>
            <p:nvPr/>
          </p:nvSpPr>
          <p:spPr bwMode="auto">
            <a:xfrm>
              <a:off x="3990" y="1470"/>
              <a:ext cx="211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>
              <a:off x="3990" y="1825"/>
              <a:ext cx="211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>
              <a:off x="3990" y="1470"/>
              <a:ext cx="1" cy="35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>
              <a:off x="4650" y="1470"/>
              <a:ext cx="1" cy="35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8683" name="Line 11"/>
            <p:cNvSpPr>
              <a:spLocks noChangeShapeType="1"/>
            </p:cNvSpPr>
            <p:nvPr/>
          </p:nvSpPr>
          <p:spPr bwMode="auto">
            <a:xfrm>
              <a:off x="5311" y="1470"/>
              <a:ext cx="1" cy="35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>
              <a:off x="6102" y="1470"/>
              <a:ext cx="1" cy="35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28685" name="Group 13"/>
          <p:cNvGrpSpPr>
            <a:grpSpLocks/>
          </p:cNvGrpSpPr>
          <p:nvPr/>
        </p:nvGrpSpPr>
        <p:grpSpPr bwMode="auto">
          <a:xfrm>
            <a:off x="4227012" y="3567197"/>
            <a:ext cx="4562581" cy="509599"/>
            <a:chOff x="3222" y="2478"/>
            <a:chExt cx="2879" cy="354"/>
          </a:xfrm>
        </p:grpSpPr>
        <p:sp>
          <p:nvSpPr>
            <p:cNvPr id="28686" name="Rectangle 14"/>
            <p:cNvSpPr>
              <a:spLocks noChangeArrowheads="1"/>
            </p:cNvSpPr>
            <p:nvPr/>
          </p:nvSpPr>
          <p:spPr bwMode="auto">
            <a:xfrm>
              <a:off x="5382" y="2478"/>
              <a:ext cx="720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sold</a:t>
              </a:r>
            </a:p>
          </p:txBody>
        </p:sp>
        <p:sp>
          <p:nvSpPr>
            <p:cNvPr id="28687" name="Rectangle 15"/>
            <p:cNvSpPr>
              <a:spLocks noChangeArrowheads="1"/>
            </p:cNvSpPr>
            <p:nvPr/>
          </p:nvSpPr>
          <p:spPr bwMode="auto">
            <a:xfrm>
              <a:off x="4662" y="2478"/>
              <a:ext cx="720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profit</a:t>
              </a:r>
            </a:p>
          </p:txBody>
        </p:sp>
        <p:sp>
          <p:nvSpPr>
            <p:cNvPr id="28688" name="Rectangle 16"/>
            <p:cNvSpPr>
              <a:spLocks noChangeArrowheads="1"/>
            </p:cNvSpPr>
            <p:nvPr/>
          </p:nvSpPr>
          <p:spPr bwMode="auto">
            <a:xfrm>
              <a:off x="3942" y="2478"/>
              <a:ext cx="720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food</a:t>
              </a:r>
            </a:p>
          </p:txBody>
        </p:sp>
        <p:sp>
          <p:nvSpPr>
            <p:cNvPr id="28689" name="Rectangle 17"/>
            <p:cNvSpPr>
              <a:spLocks noChangeArrowheads="1"/>
            </p:cNvSpPr>
            <p:nvPr/>
          </p:nvSpPr>
          <p:spPr bwMode="auto">
            <a:xfrm>
              <a:off x="3222" y="2478"/>
              <a:ext cx="720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date</a:t>
              </a:r>
            </a:p>
          </p:txBody>
        </p:sp>
        <p:sp>
          <p:nvSpPr>
            <p:cNvPr id="28690" name="Line 18"/>
            <p:cNvSpPr>
              <a:spLocks noChangeShapeType="1"/>
            </p:cNvSpPr>
            <p:nvPr/>
          </p:nvSpPr>
          <p:spPr bwMode="auto">
            <a:xfrm>
              <a:off x="3222" y="2478"/>
              <a:ext cx="288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8691" name="Line 19"/>
            <p:cNvSpPr>
              <a:spLocks noChangeShapeType="1"/>
            </p:cNvSpPr>
            <p:nvPr/>
          </p:nvSpPr>
          <p:spPr bwMode="auto">
            <a:xfrm>
              <a:off x="3222" y="2833"/>
              <a:ext cx="288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8692" name="Line 20"/>
            <p:cNvSpPr>
              <a:spLocks noChangeShapeType="1"/>
            </p:cNvSpPr>
            <p:nvPr/>
          </p:nvSpPr>
          <p:spPr bwMode="auto">
            <a:xfrm>
              <a:off x="3222" y="2478"/>
              <a:ext cx="1" cy="35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8693" name="Line 21"/>
            <p:cNvSpPr>
              <a:spLocks noChangeShapeType="1"/>
            </p:cNvSpPr>
            <p:nvPr/>
          </p:nvSpPr>
          <p:spPr bwMode="auto">
            <a:xfrm>
              <a:off x="3942" y="2478"/>
              <a:ext cx="1" cy="35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8694" name="Line 22"/>
            <p:cNvSpPr>
              <a:spLocks noChangeShapeType="1"/>
            </p:cNvSpPr>
            <p:nvPr/>
          </p:nvSpPr>
          <p:spPr bwMode="auto">
            <a:xfrm>
              <a:off x="4662" y="2478"/>
              <a:ext cx="1" cy="35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8695" name="Line 23"/>
            <p:cNvSpPr>
              <a:spLocks noChangeShapeType="1"/>
            </p:cNvSpPr>
            <p:nvPr/>
          </p:nvSpPr>
          <p:spPr bwMode="auto">
            <a:xfrm>
              <a:off x="5382" y="2478"/>
              <a:ext cx="1" cy="35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8696" name="Line 24"/>
            <p:cNvSpPr>
              <a:spLocks noChangeShapeType="1"/>
            </p:cNvSpPr>
            <p:nvPr/>
          </p:nvSpPr>
          <p:spPr bwMode="auto">
            <a:xfrm>
              <a:off x="6102" y="2478"/>
              <a:ext cx="1" cy="35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28697" name="Group 25"/>
          <p:cNvGrpSpPr>
            <a:grpSpLocks/>
          </p:cNvGrpSpPr>
          <p:nvPr/>
        </p:nvGrpSpPr>
        <p:grpSpPr bwMode="auto">
          <a:xfrm>
            <a:off x="5297557" y="4880064"/>
            <a:ext cx="3492036" cy="509599"/>
            <a:chOff x="4182" y="3390"/>
            <a:chExt cx="1919" cy="354"/>
          </a:xfrm>
        </p:grpSpPr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5383" y="3390"/>
              <a:ext cx="719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 dirty="0">
                  <a:solidFill>
                    <a:srgbClr val="000000"/>
                  </a:solidFill>
                </a:rPr>
                <a:t>sold</a:t>
              </a:r>
            </a:p>
          </p:txBody>
        </p:sp>
        <p:sp>
          <p:nvSpPr>
            <p:cNvPr id="28699" name="Rectangle 27"/>
            <p:cNvSpPr>
              <a:spLocks noChangeArrowheads="1"/>
            </p:cNvSpPr>
            <p:nvPr/>
          </p:nvSpPr>
          <p:spPr bwMode="auto">
            <a:xfrm>
              <a:off x="4782" y="3390"/>
              <a:ext cx="601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food</a:t>
              </a:r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4182" y="3390"/>
              <a:ext cx="600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date</a:t>
              </a:r>
            </a:p>
          </p:txBody>
        </p:sp>
        <p:sp>
          <p:nvSpPr>
            <p:cNvPr id="28701" name="Line 29"/>
            <p:cNvSpPr>
              <a:spLocks noChangeShapeType="1"/>
            </p:cNvSpPr>
            <p:nvPr/>
          </p:nvSpPr>
          <p:spPr bwMode="auto">
            <a:xfrm>
              <a:off x="4182" y="3390"/>
              <a:ext cx="192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8702" name="Line 30"/>
            <p:cNvSpPr>
              <a:spLocks noChangeShapeType="1"/>
            </p:cNvSpPr>
            <p:nvPr/>
          </p:nvSpPr>
          <p:spPr bwMode="auto">
            <a:xfrm>
              <a:off x="4182" y="3745"/>
              <a:ext cx="192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4182" y="3390"/>
              <a:ext cx="1" cy="35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8704" name="Line 32"/>
            <p:cNvSpPr>
              <a:spLocks noChangeShapeType="1"/>
            </p:cNvSpPr>
            <p:nvPr/>
          </p:nvSpPr>
          <p:spPr bwMode="auto">
            <a:xfrm>
              <a:off x="4782" y="3390"/>
              <a:ext cx="1" cy="35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8705" name="Line 33"/>
            <p:cNvSpPr>
              <a:spLocks noChangeShapeType="1"/>
            </p:cNvSpPr>
            <p:nvPr/>
          </p:nvSpPr>
          <p:spPr bwMode="auto">
            <a:xfrm>
              <a:off x="5383" y="3390"/>
              <a:ext cx="1" cy="35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8706" name="Line 34"/>
            <p:cNvSpPr>
              <a:spLocks noChangeShapeType="1"/>
            </p:cNvSpPr>
            <p:nvPr/>
          </p:nvSpPr>
          <p:spPr bwMode="auto">
            <a:xfrm>
              <a:off x="6102" y="3390"/>
              <a:ext cx="1" cy="35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5748316" y="1770642"/>
            <a:ext cx="1383053" cy="345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>
              <a:buFont typeface="Times New Roman" pitchFamily="18" charset="0"/>
              <a:buNone/>
            </a:pPr>
            <a:r>
              <a:rPr lang="en-GB" altLang="he-IL" sz="1800">
                <a:solidFill>
                  <a:srgbClr val="000000"/>
                </a:solidFill>
                <a:latin typeface="Comic Sans MS" pitchFamily="66" charset="0"/>
              </a:rPr>
              <a:t>FoodCart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4641873" y="3221705"/>
            <a:ext cx="1383053" cy="345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>
              <a:buFont typeface="Times New Roman" pitchFamily="18" charset="0"/>
              <a:buNone/>
            </a:pPr>
            <a:r>
              <a:rPr lang="en-GB" altLang="he-IL" sz="1800">
                <a:solidFill>
                  <a:srgbClr val="000000"/>
                </a:solidFill>
                <a:latin typeface="Comic Sans MS" pitchFamily="66" charset="0"/>
              </a:rPr>
              <a:t>FoodCart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6024926" y="4534572"/>
            <a:ext cx="1383053" cy="345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>
              <a:buFont typeface="Times New Roman" pitchFamily="18" charset="0"/>
              <a:buNone/>
            </a:pPr>
            <a:r>
              <a:rPr lang="en-GB" altLang="he-IL" sz="1800">
                <a:solidFill>
                  <a:srgbClr val="000000"/>
                </a:solidFill>
                <a:latin typeface="Comic Sans MS" pitchFamily="66" charset="0"/>
              </a:rPr>
              <a:t>FoodCart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8716-4E39-41BA-8D90-05A34826ACF6}" type="slidenum">
              <a:rPr lang="he-IL" altLang="en-US" smtClean="0"/>
              <a:pPr/>
              <a:t>15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559989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561865" y="388678"/>
            <a:ext cx="5670519" cy="65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>
              <a:lnSpc>
                <a:spcPct val="117000"/>
              </a:lnSpc>
            </a:pPr>
            <a:r>
              <a:rPr lang="en-GB" altLang="he-IL" sz="3600" dirty="0">
                <a:solidFill>
                  <a:srgbClr val="333366"/>
                </a:solidFill>
                <a:latin typeface="+mj-lt"/>
              </a:rPr>
              <a:t>SQL: DML Commands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22374" y="1865653"/>
            <a:ext cx="7674506" cy="31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54" tIns="41477" rIns="82954" bIns="41477" anchor="ctr"/>
          <a:lstStyle/>
          <a:p>
            <a:endParaRPr lang="he-IL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14916" y="1286955"/>
            <a:ext cx="7881964" cy="189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lvl="0" algn="r">
              <a:lnSpc>
                <a:spcPct val="117000"/>
              </a:lnSpc>
              <a:buSzPct val="37000"/>
              <a:tabLst/>
            </a:pPr>
            <a:r>
              <a:rPr lang="en-GB" altLang="he-IL" sz="2500" dirty="0">
                <a:solidFill>
                  <a:srgbClr val="333366"/>
                </a:solidFill>
                <a:latin typeface="OCR A Extended" pitchFamily="50" charset="0"/>
                <a:cs typeface="Arial" pitchFamily="34" charset="0"/>
              </a:rPr>
              <a:t>INSERT</a:t>
            </a:r>
            <a:r>
              <a:rPr lang="he-IL" altLang="he-IL" sz="2500" dirty="0">
                <a:solidFill>
                  <a:srgbClr val="333366"/>
                </a:solidFill>
                <a:latin typeface="OCR A Extended" pitchFamily="50" charset="0"/>
                <a:cs typeface="Arial" pitchFamily="34" charset="0"/>
              </a:rPr>
              <a:t> – הוספת שורות חדשות לטבלה.</a:t>
            </a:r>
          </a:p>
          <a:p>
            <a:pPr lvl="0" algn="r">
              <a:lnSpc>
                <a:spcPct val="117000"/>
              </a:lnSpc>
              <a:buSzPct val="37000"/>
              <a:tabLst/>
            </a:pPr>
            <a:r>
              <a:rPr lang="en-US" altLang="he-IL" sz="2500" dirty="0">
                <a:solidFill>
                  <a:srgbClr val="333366"/>
                </a:solidFill>
                <a:latin typeface="OCR A Extended" pitchFamily="50" charset="0"/>
                <a:cs typeface="Arial" pitchFamily="34" charset="0"/>
              </a:rPr>
              <a:t>UPDATE</a:t>
            </a:r>
            <a:r>
              <a:rPr lang="he-IL" altLang="he-IL" sz="2500" dirty="0">
                <a:solidFill>
                  <a:srgbClr val="333366"/>
                </a:solidFill>
                <a:latin typeface="OCR A Extended" pitchFamily="50" charset="0"/>
                <a:cs typeface="Arial" pitchFamily="34" charset="0"/>
              </a:rPr>
              <a:t> – שינוי </a:t>
            </a:r>
            <a:r>
              <a:rPr lang="en-US" altLang="he-IL" sz="2500" dirty="0">
                <a:solidFill>
                  <a:srgbClr val="333366"/>
                </a:solidFill>
                <a:latin typeface="OCR A Extended" pitchFamily="50" charset="0"/>
                <a:cs typeface="Arial" pitchFamily="34" charset="0"/>
              </a:rPr>
              <a:t>attribute  </a:t>
            </a:r>
            <a:r>
              <a:rPr lang="he-IL" altLang="he-IL" sz="2500" dirty="0">
                <a:solidFill>
                  <a:srgbClr val="333366"/>
                </a:solidFill>
                <a:latin typeface="OCR A Extended" pitchFamily="50" charset="0"/>
                <a:cs typeface="Arial" pitchFamily="34" charset="0"/>
              </a:rPr>
              <a:t> אחד או יותר.</a:t>
            </a:r>
          </a:p>
          <a:p>
            <a:pPr lvl="0" algn="r">
              <a:lnSpc>
                <a:spcPct val="117000"/>
              </a:lnSpc>
              <a:buSzPct val="37000"/>
              <a:tabLst/>
            </a:pPr>
            <a:r>
              <a:rPr lang="en-US" altLang="he-IL" sz="2500" dirty="0">
                <a:solidFill>
                  <a:srgbClr val="333366"/>
                </a:solidFill>
                <a:latin typeface="OCR A Extended" pitchFamily="50" charset="0"/>
                <a:cs typeface="Arial" pitchFamily="34" charset="0"/>
              </a:rPr>
              <a:t>DELETE</a:t>
            </a:r>
            <a:r>
              <a:rPr lang="he-IL" altLang="he-IL" sz="2500" dirty="0">
                <a:solidFill>
                  <a:srgbClr val="333366"/>
                </a:solidFill>
                <a:latin typeface="OCR A Extended" pitchFamily="50" charset="0"/>
                <a:cs typeface="Arial" pitchFamily="34" charset="0"/>
              </a:rPr>
              <a:t>– השמטת שורה אחת או יותר מהטבלה</a:t>
            </a:r>
            <a:r>
              <a:rPr lang="en-US" altLang="he-IL" sz="2500" dirty="0">
                <a:solidFill>
                  <a:srgbClr val="333366"/>
                </a:solidFill>
                <a:latin typeface="OCR A Extended" pitchFamily="50" charset="0"/>
                <a:cs typeface="Arial" pitchFamily="34" charset="0"/>
              </a:rPr>
              <a:t>.</a:t>
            </a:r>
            <a:endParaRPr lang="en-GB" altLang="he-IL" sz="2500" dirty="0">
              <a:solidFill>
                <a:srgbClr val="333366"/>
              </a:solidFill>
              <a:latin typeface="OCR A Extended" pitchFamily="50" charset="0"/>
              <a:cs typeface="Arial" pitchFamily="34" charset="0"/>
            </a:endParaRPr>
          </a:p>
          <a:p>
            <a:pPr marL="342900" indent="-342900" algn="r">
              <a:lnSpc>
                <a:spcPct val="117000"/>
              </a:lnSpc>
              <a:buSzPct val="37000"/>
              <a:buFont typeface="Arial" panose="020B0604020202020204" pitchFamily="34" charset="0"/>
              <a:buChar char="•"/>
            </a:pPr>
            <a:endParaRPr lang="en-GB" altLang="he-IL" sz="2500" dirty="0">
              <a:solidFill>
                <a:srgbClr val="333366"/>
              </a:solidFill>
              <a:latin typeface="OCR A Extended" pitchFamily="50" charset="0"/>
            </a:endParaRPr>
          </a:p>
          <a:p>
            <a:pPr algn="r">
              <a:lnSpc>
                <a:spcPct val="117000"/>
              </a:lnSpc>
              <a:buSzPct val="37000"/>
              <a:buFont typeface="Wingdings" pitchFamily="2" charset="2"/>
              <a:buBlip>
                <a:blip r:embed="rId3"/>
              </a:buBlip>
            </a:pPr>
            <a:endParaRPr lang="en-GB" altLang="he-IL" sz="2500" dirty="0">
              <a:solidFill>
                <a:srgbClr val="333366"/>
              </a:solidFill>
              <a:latin typeface="OCR A Extended" pitchFamily="50" charset="0"/>
            </a:endParaRPr>
          </a:p>
          <a:p>
            <a:pPr algn="r">
              <a:lnSpc>
                <a:spcPct val="117000"/>
              </a:lnSpc>
              <a:buSzPct val="37000"/>
              <a:buFont typeface="Wingdings" pitchFamily="2" charset="2"/>
              <a:buBlip>
                <a:blip r:embed="rId3"/>
              </a:buBlip>
            </a:pPr>
            <a:endParaRPr lang="en-GB" altLang="he-IL" sz="2500" dirty="0">
              <a:solidFill>
                <a:srgbClr val="333366"/>
              </a:solidFill>
              <a:latin typeface="OCR A Extended" pitchFamily="50" charset="0"/>
            </a:endParaRPr>
          </a:p>
          <a:p>
            <a:pPr algn="r">
              <a:lnSpc>
                <a:spcPct val="117000"/>
              </a:lnSpc>
              <a:buSzPct val="37000"/>
            </a:pPr>
            <a:endParaRPr lang="en-GB" altLang="he-IL" sz="2500" dirty="0">
              <a:solidFill>
                <a:srgbClr val="333366"/>
              </a:solidFill>
              <a:latin typeface="Comic Sans MS" pitchFamily="66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8716-4E39-41BA-8D90-05A34826ACF6}" type="slidenum">
              <a:rPr lang="he-IL" altLang="en-US" smtClean="0"/>
              <a:pPr/>
              <a:t>16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2788560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969494" y="273484"/>
            <a:ext cx="6223740" cy="65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r>
              <a:rPr lang="en-GB" altLang="he-IL" sz="3600" dirty="0">
                <a:solidFill>
                  <a:srgbClr val="333366"/>
                </a:solidFill>
                <a:latin typeface="+mj-lt"/>
                <a:cs typeface="+mj-cs"/>
              </a:rPr>
              <a:t>SQL: INSERT Statement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09320" y="1220853"/>
            <a:ext cx="8650866" cy="373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17000"/>
              </a:lnSpc>
              <a:buSzPct val="37000"/>
            </a:pPr>
            <a:r>
              <a:rPr lang="he-IL" altLang="he-IL" sz="2500" dirty="0">
                <a:solidFill>
                  <a:srgbClr val="333366"/>
                </a:solidFill>
                <a:latin typeface="+mj-lt"/>
              </a:rPr>
              <a:t>כדי להוסיף שורה לטבלה יש לציין ערך עבור כל </a:t>
            </a:r>
            <a:r>
              <a:rPr lang="en-US" altLang="he-IL" sz="2500" dirty="0">
                <a:solidFill>
                  <a:srgbClr val="333366"/>
                </a:solidFill>
                <a:latin typeface="+mj-lt"/>
              </a:rPr>
              <a:t>attribute</a:t>
            </a:r>
            <a:r>
              <a:rPr lang="he-IL" altLang="he-IL" sz="2500" dirty="0">
                <a:solidFill>
                  <a:srgbClr val="333366"/>
                </a:solidFill>
                <a:latin typeface="+mj-lt"/>
              </a:rPr>
              <a:t> </a:t>
            </a:r>
            <a:r>
              <a:rPr lang="en-US" altLang="he-IL" sz="2500" dirty="0">
                <a:solidFill>
                  <a:srgbClr val="333366"/>
                </a:solidFill>
                <a:latin typeface="+mj-lt"/>
              </a:rPr>
              <a:t>.</a:t>
            </a:r>
            <a:r>
              <a:rPr lang="he-IL" altLang="he-IL" sz="2500" dirty="0">
                <a:solidFill>
                  <a:srgbClr val="333366"/>
                </a:solidFill>
                <a:latin typeface="+mj-lt"/>
              </a:rPr>
              <a:t> הסינטקס של הפקודה</a:t>
            </a: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:</a:t>
            </a:r>
          </a:p>
          <a:p>
            <a:pPr algn="l" rtl="0"/>
            <a:r>
              <a:rPr lang="en-GB" altLang="he-IL" sz="2400" dirty="0">
                <a:solidFill>
                  <a:srgbClr val="333366"/>
                </a:solidFill>
                <a:latin typeface="+mj-lt"/>
              </a:rPr>
              <a:t>INSERT into &lt;table name&gt;</a:t>
            </a:r>
          </a:p>
          <a:p>
            <a:pPr algn="l" rtl="0"/>
            <a:r>
              <a:rPr lang="en-GB" altLang="he-IL" sz="2400" dirty="0">
                <a:solidFill>
                  <a:srgbClr val="333366"/>
                </a:solidFill>
                <a:latin typeface="+mj-lt"/>
              </a:rPr>
              <a:t>VALUES ('value1', 'value2', NULL);</a:t>
            </a:r>
            <a:endParaRPr lang="he-IL" altLang="he-IL" sz="2400" dirty="0">
              <a:solidFill>
                <a:srgbClr val="333366"/>
              </a:solidFill>
              <a:latin typeface="+mj-lt"/>
            </a:endParaRPr>
          </a:p>
          <a:p>
            <a:pPr algn="r"/>
            <a:r>
              <a:rPr lang="he-IL" altLang="he-IL" sz="2400" dirty="0">
                <a:solidFill>
                  <a:srgbClr val="333366"/>
                </a:solidFill>
                <a:latin typeface="+mj-lt"/>
              </a:rPr>
              <a:t>דוגמא:</a:t>
            </a:r>
            <a:endParaRPr lang="en-GB" altLang="he-IL" sz="2400" dirty="0">
              <a:solidFill>
                <a:srgbClr val="333366"/>
              </a:solidFill>
              <a:latin typeface="+mj-lt"/>
            </a:endParaRPr>
          </a:p>
          <a:p>
            <a:pPr algn="l" rtl="0">
              <a:lnSpc>
                <a:spcPct val="100000"/>
              </a:lnSpc>
              <a:buFont typeface="Comic Sans MS" pitchFamily="66" charset="0"/>
              <a:buNone/>
            </a:pPr>
            <a:r>
              <a:rPr lang="he-IL" altLang="he-IL" sz="2500" dirty="0">
                <a:solidFill>
                  <a:srgbClr val="333366"/>
                </a:solidFill>
                <a:latin typeface="+mj-lt"/>
              </a:rPr>
              <a:t> </a:t>
            </a: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INSERT into</a:t>
            </a:r>
            <a:r>
              <a:rPr lang="en-GB" altLang="he-IL" dirty="0">
                <a:solidFill>
                  <a:srgbClr val="333366"/>
                </a:solidFill>
                <a:latin typeface="+mj-lt"/>
              </a:rPr>
              <a:t> </a:t>
            </a:r>
            <a:r>
              <a:rPr lang="en-GB" altLang="he-IL" sz="2500" dirty="0" err="1">
                <a:solidFill>
                  <a:srgbClr val="333366"/>
                </a:solidFill>
                <a:latin typeface="+mj-lt"/>
              </a:rPr>
              <a:t>FoodCart</a:t>
            </a: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  VALUES (’26/03/21', ‘pizza', 70 )</a:t>
            </a:r>
            <a:r>
              <a:rPr lang="en-GB" altLang="he-IL" sz="2500" dirty="0">
                <a:solidFill>
                  <a:srgbClr val="333366"/>
                </a:solidFill>
                <a:latin typeface="Comic Sans MS" pitchFamily="66" charset="0"/>
              </a:rPr>
              <a:t>;</a:t>
            </a:r>
          </a:p>
          <a:p>
            <a:pPr>
              <a:lnSpc>
                <a:spcPct val="100000"/>
              </a:lnSpc>
              <a:buFont typeface="Comic Sans MS" pitchFamily="66" charset="0"/>
              <a:buNone/>
            </a:pPr>
            <a:r>
              <a:rPr lang="en-GB" altLang="he-IL" sz="1800" dirty="0" err="1">
                <a:solidFill>
                  <a:srgbClr val="000000"/>
                </a:solidFill>
                <a:latin typeface="Comic Sans MS" pitchFamily="66" charset="0"/>
              </a:rPr>
              <a:t>FoodCart</a:t>
            </a:r>
            <a:endParaRPr lang="en-GB" altLang="he-IL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4852213" y="4210378"/>
            <a:ext cx="4012295" cy="2045596"/>
            <a:chOff x="3366" y="3198"/>
            <a:chExt cx="2785" cy="1421"/>
          </a:xfrm>
        </p:grpSpPr>
        <p:sp>
          <p:nvSpPr>
            <p:cNvPr id="30724" name="Rectangle 4"/>
            <p:cNvSpPr>
              <a:spLocks noChangeArrowheads="1"/>
            </p:cNvSpPr>
            <p:nvPr/>
          </p:nvSpPr>
          <p:spPr bwMode="auto">
            <a:xfrm>
              <a:off x="5382" y="4263"/>
              <a:ext cx="768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70</a:t>
              </a:r>
            </a:p>
          </p:txBody>
        </p:sp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4470" y="4263"/>
              <a:ext cx="912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pizza</a:t>
              </a:r>
            </a:p>
          </p:txBody>
        </p:sp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3366" y="4263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ts val="703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Tx/>
                <a:buNone/>
                <a:tabLst/>
                <a:defRPr/>
              </a:pPr>
              <a:r>
                <a:rPr kumimoji="0" lang="en-GB" altLang="he-IL" sz="2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rPr>
                <a:t>26/03/21</a:t>
              </a:r>
              <a:endParaRPr kumimoji="0" lang="en-GB" altLang="he-IL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5382" y="3908"/>
              <a:ext cx="768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500</a:t>
              </a:r>
            </a:p>
          </p:txBody>
        </p:sp>
        <p:sp>
          <p:nvSpPr>
            <p:cNvPr id="30728" name="Rectangle 8"/>
            <p:cNvSpPr>
              <a:spLocks noChangeArrowheads="1"/>
            </p:cNvSpPr>
            <p:nvPr/>
          </p:nvSpPr>
          <p:spPr bwMode="auto">
            <a:xfrm>
              <a:off x="4470" y="3908"/>
              <a:ext cx="912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 dirty="0" err="1">
                  <a:solidFill>
                    <a:srgbClr val="000000"/>
                  </a:solidFill>
                </a:rPr>
                <a:t>hotdo</a:t>
              </a:r>
              <a:endParaRPr lang="en-GB" altLang="he-IL" sz="2800" dirty="0">
                <a:solidFill>
                  <a:srgbClr val="000000"/>
                </a:solidFill>
              </a:endParaRPr>
            </a:p>
          </p:txBody>
        </p:sp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>
              <a:off x="3366" y="3908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ts val="703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Tx/>
                <a:buNone/>
                <a:tabLst/>
                <a:defRPr/>
              </a:pPr>
              <a:r>
                <a:rPr kumimoji="0" lang="en-GB" altLang="he-IL" sz="2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rPr>
                <a:t>26/03/21</a:t>
              </a:r>
              <a:endParaRPr kumimoji="0" lang="en-GB" altLang="he-IL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>
              <a:off x="5382" y="3553"/>
              <a:ext cx="768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350</a:t>
              </a: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>
              <a:off x="4470" y="3553"/>
              <a:ext cx="912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 dirty="0">
                  <a:solidFill>
                    <a:srgbClr val="000000"/>
                  </a:solidFill>
                </a:rPr>
                <a:t>pizza</a:t>
              </a: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>
              <a:off x="3366" y="3553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kumimoji="0" lang="en-GB" altLang="he-IL" sz="25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rPr>
                <a:t>26/03/21</a:t>
              </a:r>
              <a:endParaRPr lang="en-GB" altLang="he-IL" sz="2800" dirty="0">
                <a:solidFill>
                  <a:schemeClr val="tx1"/>
                </a:solidFill>
              </a:endParaRPr>
            </a:p>
          </p:txBody>
        </p:sp>
        <p:sp>
          <p:nvSpPr>
            <p:cNvPr id="30733" name="Rectangle 13"/>
            <p:cNvSpPr>
              <a:spLocks noChangeArrowheads="1"/>
            </p:cNvSpPr>
            <p:nvPr/>
          </p:nvSpPr>
          <p:spPr bwMode="auto">
            <a:xfrm>
              <a:off x="5382" y="3198"/>
              <a:ext cx="768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sold</a:t>
              </a:r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4470" y="3198"/>
              <a:ext cx="912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food</a:t>
              </a:r>
            </a:p>
          </p:txBody>
        </p:sp>
        <p:sp>
          <p:nvSpPr>
            <p:cNvPr id="30735" name="Rectangle 15"/>
            <p:cNvSpPr>
              <a:spLocks noChangeArrowheads="1"/>
            </p:cNvSpPr>
            <p:nvPr/>
          </p:nvSpPr>
          <p:spPr bwMode="auto">
            <a:xfrm>
              <a:off x="3366" y="3198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date</a:t>
              </a:r>
            </a:p>
          </p:txBody>
        </p:sp>
        <p:sp>
          <p:nvSpPr>
            <p:cNvPr id="30736" name="Line 16"/>
            <p:cNvSpPr>
              <a:spLocks noChangeShapeType="1"/>
            </p:cNvSpPr>
            <p:nvPr/>
          </p:nvSpPr>
          <p:spPr bwMode="auto">
            <a:xfrm>
              <a:off x="3366" y="3198"/>
              <a:ext cx="27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0737" name="Line 17"/>
            <p:cNvSpPr>
              <a:spLocks noChangeShapeType="1"/>
            </p:cNvSpPr>
            <p:nvPr/>
          </p:nvSpPr>
          <p:spPr bwMode="auto">
            <a:xfrm>
              <a:off x="3366" y="3553"/>
              <a:ext cx="278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0738" name="Line 18"/>
            <p:cNvSpPr>
              <a:spLocks noChangeShapeType="1"/>
            </p:cNvSpPr>
            <p:nvPr/>
          </p:nvSpPr>
          <p:spPr bwMode="auto">
            <a:xfrm>
              <a:off x="3366" y="3908"/>
              <a:ext cx="278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0739" name="Line 19"/>
            <p:cNvSpPr>
              <a:spLocks noChangeShapeType="1"/>
            </p:cNvSpPr>
            <p:nvPr/>
          </p:nvSpPr>
          <p:spPr bwMode="auto">
            <a:xfrm>
              <a:off x="3366" y="4263"/>
              <a:ext cx="278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0740" name="Line 20"/>
            <p:cNvSpPr>
              <a:spLocks noChangeShapeType="1"/>
            </p:cNvSpPr>
            <p:nvPr/>
          </p:nvSpPr>
          <p:spPr bwMode="auto">
            <a:xfrm>
              <a:off x="3366" y="4618"/>
              <a:ext cx="27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0741" name="Line 21"/>
            <p:cNvSpPr>
              <a:spLocks noChangeShapeType="1"/>
            </p:cNvSpPr>
            <p:nvPr/>
          </p:nvSpPr>
          <p:spPr bwMode="auto">
            <a:xfrm>
              <a:off x="3366" y="3198"/>
              <a:ext cx="1" cy="142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0742" name="Line 22"/>
            <p:cNvSpPr>
              <a:spLocks noChangeShapeType="1"/>
            </p:cNvSpPr>
            <p:nvPr/>
          </p:nvSpPr>
          <p:spPr bwMode="auto">
            <a:xfrm>
              <a:off x="4470" y="3198"/>
              <a:ext cx="1" cy="14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0743" name="Line 23"/>
            <p:cNvSpPr>
              <a:spLocks noChangeShapeType="1"/>
            </p:cNvSpPr>
            <p:nvPr/>
          </p:nvSpPr>
          <p:spPr bwMode="auto">
            <a:xfrm>
              <a:off x="5382" y="3198"/>
              <a:ext cx="1" cy="14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0744" name="Line 24"/>
            <p:cNvSpPr>
              <a:spLocks noChangeShapeType="1"/>
            </p:cNvSpPr>
            <p:nvPr/>
          </p:nvSpPr>
          <p:spPr bwMode="auto">
            <a:xfrm>
              <a:off x="6150" y="3198"/>
              <a:ext cx="1" cy="142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30745" name="Group 25"/>
          <p:cNvGrpSpPr>
            <a:grpSpLocks/>
          </p:cNvGrpSpPr>
          <p:nvPr/>
        </p:nvGrpSpPr>
        <p:grpSpPr bwMode="auto">
          <a:xfrm>
            <a:off x="288137" y="4465179"/>
            <a:ext cx="4009414" cy="1531678"/>
            <a:chOff x="198" y="3534"/>
            <a:chExt cx="2783" cy="1064"/>
          </a:xfrm>
        </p:grpSpPr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2214" y="4244"/>
              <a:ext cx="768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500</a:t>
              </a:r>
            </a:p>
          </p:txBody>
        </p:sp>
        <p:sp>
          <p:nvSpPr>
            <p:cNvPr id="30747" name="Rectangle 27"/>
            <p:cNvSpPr>
              <a:spLocks noChangeArrowheads="1"/>
            </p:cNvSpPr>
            <p:nvPr/>
          </p:nvSpPr>
          <p:spPr bwMode="auto">
            <a:xfrm>
              <a:off x="1302" y="4244"/>
              <a:ext cx="912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 dirty="0" err="1">
                  <a:solidFill>
                    <a:srgbClr val="000000"/>
                  </a:solidFill>
                </a:rPr>
                <a:t>hotdo</a:t>
              </a:r>
              <a:endParaRPr lang="en-GB" altLang="he-IL" sz="2800" dirty="0">
                <a:solidFill>
                  <a:srgbClr val="000000"/>
                </a:solidFill>
              </a:endParaRPr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198" y="4244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ts val="703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Tx/>
                <a:buNone/>
                <a:tabLst/>
                <a:defRPr/>
              </a:pPr>
              <a:r>
                <a:rPr kumimoji="0" lang="en-GB" altLang="he-IL" sz="2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rPr>
                <a:t>26/03/21</a:t>
              </a:r>
              <a:endParaRPr kumimoji="0" lang="en-GB" altLang="he-IL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2214" y="3889"/>
              <a:ext cx="768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350</a:t>
              </a:r>
            </a:p>
          </p:txBody>
        </p:sp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1302" y="3889"/>
              <a:ext cx="912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pizza</a:t>
              </a:r>
            </a:p>
          </p:txBody>
        </p:sp>
        <p:sp>
          <p:nvSpPr>
            <p:cNvPr id="30751" name="Rectangle 31"/>
            <p:cNvSpPr>
              <a:spLocks noChangeArrowheads="1"/>
            </p:cNvSpPr>
            <p:nvPr/>
          </p:nvSpPr>
          <p:spPr bwMode="auto">
            <a:xfrm>
              <a:off x="198" y="3889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kumimoji="0" lang="en-GB" altLang="he-IL" sz="25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rPr>
                <a:t>26/03/21</a:t>
              </a:r>
              <a:endParaRPr lang="en-GB" altLang="he-IL" sz="2800" dirty="0">
                <a:solidFill>
                  <a:schemeClr val="tx1"/>
                </a:solidFill>
              </a:endParaRPr>
            </a:p>
          </p:txBody>
        </p:sp>
        <p:sp>
          <p:nvSpPr>
            <p:cNvPr id="30752" name="Rectangle 32"/>
            <p:cNvSpPr>
              <a:spLocks noChangeArrowheads="1"/>
            </p:cNvSpPr>
            <p:nvPr/>
          </p:nvSpPr>
          <p:spPr bwMode="auto">
            <a:xfrm>
              <a:off x="2214" y="3534"/>
              <a:ext cx="768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sold</a:t>
              </a:r>
            </a:p>
          </p:txBody>
        </p:sp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1302" y="3534"/>
              <a:ext cx="912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food</a:t>
              </a:r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198" y="3534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date</a:t>
              </a:r>
            </a:p>
          </p:txBody>
        </p:sp>
        <p:sp>
          <p:nvSpPr>
            <p:cNvPr id="30755" name="Line 35"/>
            <p:cNvSpPr>
              <a:spLocks noChangeShapeType="1"/>
            </p:cNvSpPr>
            <p:nvPr/>
          </p:nvSpPr>
          <p:spPr bwMode="auto">
            <a:xfrm>
              <a:off x="198" y="3534"/>
              <a:ext cx="27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>
              <a:off x="198" y="3889"/>
              <a:ext cx="278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198" y="4244"/>
              <a:ext cx="278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198" y="4599"/>
              <a:ext cx="27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0759" name="Line 39"/>
            <p:cNvSpPr>
              <a:spLocks noChangeShapeType="1"/>
            </p:cNvSpPr>
            <p:nvPr/>
          </p:nvSpPr>
          <p:spPr bwMode="auto">
            <a:xfrm>
              <a:off x="198" y="3534"/>
              <a:ext cx="1" cy="106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0760" name="Line 40"/>
            <p:cNvSpPr>
              <a:spLocks noChangeShapeType="1"/>
            </p:cNvSpPr>
            <p:nvPr/>
          </p:nvSpPr>
          <p:spPr bwMode="auto">
            <a:xfrm>
              <a:off x="1302" y="3534"/>
              <a:ext cx="1" cy="106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0761" name="Line 41"/>
            <p:cNvSpPr>
              <a:spLocks noChangeShapeType="1"/>
            </p:cNvSpPr>
            <p:nvPr/>
          </p:nvSpPr>
          <p:spPr bwMode="auto">
            <a:xfrm>
              <a:off x="2214" y="3534"/>
              <a:ext cx="1" cy="106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0762" name="Line 42"/>
            <p:cNvSpPr>
              <a:spLocks noChangeShapeType="1"/>
            </p:cNvSpPr>
            <p:nvPr/>
          </p:nvSpPr>
          <p:spPr bwMode="auto">
            <a:xfrm>
              <a:off x="2982" y="3534"/>
              <a:ext cx="1" cy="106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8716-4E39-41BA-8D90-05A34826ACF6}" type="slidenum">
              <a:rPr lang="he-IL" altLang="en-US" smtClean="0"/>
              <a:pPr/>
              <a:t>17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4937719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561865" y="388678"/>
            <a:ext cx="6085435" cy="65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>
              <a:lnSpc>
                <a:spcPct val="117000"/>
              </a:lnSpc>
            </a:pPr>
            <a:r>
              <a:rPr lang="en-GB" altLang="he-IL" sz="3600" dirty="0">
                <a:solidFill>
                  <a:srgbClr val="333366"/>
                </a:solidFill>
                <a:latin typeface="+mj-lt"/>
              </a:rPr>
              <a:t>SQL: UPDATE Statement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23560" y="1286955"/>
            <a:ext cx="8505778" cy="2763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17000"/>
              </a:lnSpc>
              <a:buSzPct val="37000"/>
            </a:pPr>
            <a:r>
              <a:rPr lang="he-IL" altLang="he-IL" sz="2500" dirty="0">
                <a:solidFill>
                  <a:srgbClr val="333366"/>
                </a:solidFill>
                <a:latin typeface="+mj-lt"/>
              </a:rPr>
              <a:t>לעדכון שורה בטבלה. הסינטקס של הפקודה</a:t>
            </a:r>
            <a:endParaRPr lang="en-GB" altLang="he-IL" sz="2500" dirty="0">
              <a:solidFill>
                <a:srgbClr val="333366"/>
              </a:solidFill>
              <a:latin typeface="+mj-lt"/>
            </a:endParaRPr>
          </a:p>
          <a:p>
            <a:pPr algn="l" rtl="0">
              <a:lnSpc>
                <a:spcPct val="117000"/>
              </a:lnSpc>
            </a:pP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UPDATE &lt;table name&gt; SET &lt;</a:t>
            </a:r>
            <a:r>
              <a:rPr lang="en-GB" altLang="he-IL" sz="2500" dirty="0" err="1">
                <a:solidFill>
                  <a:srgbClr val="333366"/>
                </a:solidFill>
                <a:latin typeface="+mj-lt"/>
              </a:rPr>
              <a:t>attr</a:t>
            </a: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&gt; = &lt;value&gt;</a:t>
            </a:r>
          </a:p>
          <a:p>
            <a:pPr algn="l" rtl="0">
              <a:lnSpc>
                <a:spcPct val="117000"/>
              </a:lnSpc>
            </a:pP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WHERE &lt;selection condition&gt;;</a:t>
            </a:r>
            <a:endParaRPr lang="he-IL" altLang="he-IL" sz="2500" dirty="0">
              <a:solidFill>
                <a:srgbClr val="333366"/>
              </a:solidFill>
              <a:latin typeface="+mj-lt"/>
            </a:endParaRPr>
          </a:p>
          <a:p>
            <a:pPr>
              <a:lnSpc>
                <a:spcPct val="117000"/>
              </a:lnSpc>
            </a:pPr>
            <a:r>
              <a:rPr lang="he-IL" altLang="he-IL" sz="2500" dirty="0">
                <a:solidFill>
                  <a:srgbClr val="333366"/>
                </a:solidFill>
                <a:latin typeface="+mj-lt"/>
              </a:rPr>
              <a:t>לדוגמא</a:t>
            </a:r>
            <a:r>
              <a:rPr lang="en-US" altLang="he-IL" sz="2500" dirty="0">
                <a:solidFill>
                  <a:srgbClr val="333366"/>
                </a:solidFill>
                <a:latin typeface="+mj-lt"/>
              </a:rPr>
              <a:t>:</a:t>
            </a:r>
            <a:endParaRPr lang="en-GB" altLang="he-IL" sz="2500" dirty="0">
              <a:solidFill>
                <a:srgbClr val="333366"/>
              </a:solidFill>
              <a:latin typeface="+mj-lt"/>
            </a:endParaRPr>
          </a:p>
          <a:p>
            <a:pPr algn="l" rtl="0">
              <a:lnSpc>
                <a:spcPct val="117000"/>
              </a:lnSpc>
            </a:pP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UPDATE </a:t>
            </a:r>
            <a:r>
              <a:rPr lang="en-GB" altLang="he-IL" sz="2500" dirty="0" err="1">
                <a:solidFill>
                  <a:srgbClr val="333366"/>
                </a:solidFill>
                <a:latin typeface="+mj-lt"/>
              </a:rPr>
              <a:t>FoodCart</a:t>
            </a: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 SET sold = 349</a:t>
            </a:r>
          </a:p>
          <a:p>
            <a:pPr algn="l" rtl="0">
              <a:lnSpc>
                <a:spcPct val="117000"/>
              </a:lnSpc>
            </a:pP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		 WHERE date = ’02/25/08’ AND food = ‘pizza’</a:t>
            </a:r>
            <a:r>
              <a:rPr lang="en-GB" altLang="he-IL" sz="2500" dirty="0">
                <a:solidFill>
                  <a:srgbClr val="333366"/>
                </a:solidFill>
                <a:latin typeface="Comic Sans MS" pitchFamily="66" charset="0"/>
              </a:rPr>
              <a:t>;</a:t>
            </a:r>
          </a:p>
          <a:p>
            <a:pPr>
              <a:lnSpc>
                <a:spcPct val="117000"/>
              </a:lnSpc>
            </a:pPr>
            <a:r>
              <a:rPr lang="en-GB" altLang="he-IL" sz="1800" dirty="0" err="1">
                <a:solidFill>
                  <a:srgbClr val="000000"/>
                </a:solidFill>
                <a:latin typeface="Comic Sans MS" pitchFamily="66" charset="0"/>
              </a:rPr>
              <a:t>FoodCart</a:t>
            </a:r>
            <a:endParaRPr lang="en-GB" altLang="he-IL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423561" y="4396376"/>
            <a:ext cx="4012295" cy="2045596"/>
            <a:chOff x="294" y="3054"/>
            <a:chExt cx="2785" cy="1421"/>
          </a:xfrm>
        </p:grpSpPr>
        <p:sp>
          <p:nvSpPr>
            <p:cNvPr id="31748" name="Rectangle 4"/>
            <p:cNvSpPr>
              <a:spLocks noChangeArrowheads="1"/>
            </p:cNvSpPr>
            <p:nvPr/>
          </p:nvSpPr>
          <p:spPr bwMode="auto">
            <a:xfrm>
              <a:off x="2310" y="4119"/>
              <a:ext cx="768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70</a:t>
              </a:r>
            </a:p>
          </p:txBody>
        </p:sp>
        <p:sp>
          <p:nvSpPr>
            <p:cNvPr id="31749" name="Rectangle 5"/>
            <p:cNvSpPr>
              <a:spLocks noChangeArrowheads="1"/>
            </p:cNvSpPr>
            <p:nvPr/>
          </p:nvSpPr>
          <p:spPr bwMode="auto">
            <a:xfrm>
              <a:off x="1398" y="4119"/>
              <a:ext cx="912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pizza</a:t>
              </a:r>
            </a:p>
          </p:txBody>
        </p:sp>
        <p:sp>
          <p:nvSpPr>
            <p:cNvPr id="31750" name="Rectangle 6"/>
            <p:cNvSpPr>
              <a:spLocks noChangeArrowheads="1"/>
            </p:cNvSpPr>
            <p:nvPr/>
          </p:nvSpPr>
          <p:spPr bwMode="auto">
            <a:xfrm>
              <a:off x="294" y="4119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ts val="703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Tx/>
                <a:buNone/>
                <a:tabLst/>
                <a:defRPr/>
              </a:pPr>
              <a:r>
                <a:rPr kumimoji="0" lang="en-GB" altLang="he-IL" sz="2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rPr>
                <a:t>27/03/21</a:t>
              </a:r>
              <a:endParaRPr kumimoji="0" lang="en-GB" altLang="he-IL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1751" name="Rectangle 7"/>
            <p:cNvSpPr>
              <a:spLocks noChangeArrowheads="1"/>
            </p:cNvSpPr>
            <p:nvPr/>
          </p:nvSpPr>
          <p:spPr bwMode="auto">
            <a:xfrm>
              <a:off x="2310" y="3764"/>
              <a:ext cx="768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500</a:t>
              </a:r>
            </a:p>
          </p:txBody>
        </p:sp>
        <p:sp>
          <p:nvSpPr>
            <p:cNvPr id="31752" name="Rectangle 8"/>
            <p:cNvSpPr>
              <a:spLocks noChangeArrowheads="1"/>
            </p:cNvSpPr>
            <p:nvPr/>
          </p:nvSpPr>
          <p:spPr bwMode="auto">
            <a:xfrm>
              <a:off x="1398" y="3764"/>
              <a:ext cx="989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 dirty="0">
                  <a:solidFill>
                    <a:srgbClr val="000000"/>
                  </a:solidFill>
                </a:rPr>
                <a:t>hotdog</a:t>
              </a:r>
            </a:p>
          </p:txBody>
        </p:sp>
        <p:sp>
          <p:nvSpPr>
            <p:cNvPr id="31753" name="Rectangle 9"/>
            <p:cNvSpPr>
              <a:spLocks noChangeArrowheads="1"/>
            </p:cNvSpPr>
            <p:nvPr/>
          </p:nvSpPr>
          <p:spPr bwMode="auto">
            <a:xfrm>
              <a:off x="294" y="3764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ts val="703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Tx/>
                <a:buNone/>
                <a:tabLst/>
                <a:defRPr/>
              </a:pPr>
              <a:r>
                <a:rPr kumimoji="0" lang="en-GB" altLang="he-IL" sz="2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rPr>
                <a:t>26/03/21</a:t>
              </a:r>
              <a:endParaRPr kumimoji="0" lang="en-GB" altLang="he-IL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2310" y="3409"/>
              <a:ext cx="768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350</a:t>
              </a:r>
            </a:p>
          </p:txBody>
        </p:sp>
        <p:sp>
          <p:nvSpPr>
            <p:cNvPr id="31755" name="Rectangle 11"/>
            <p:cNvSpPr>
              <a:spLocks noChangeArrowheads="1"/>
            </p:cNvSpPr>
            <p:nvPr/>
          </p:nvSpPr>
          <p:spPr bwMode="auto">
            <a:xfrm>
              <a:off x="1398" y="3409"/>
              <a:ext cx="912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pizza</a:t>
              </a:r>
            </a:p>
          </p:txBody>
        </p:sp>
        <p:sp>
          <p:nvSpPr>
            <p:cNvPr id="31756" name="Rectangle 12"/>
            <p:cNvSpPr>
              <a:spLocks noChangeArrowheads="1"/>
            </p:cNvSpPr>
            <p:nvPr/>
          </p:nvSpPr>
          <p:spPr bwMode="auto">
            <a:xfrm>
              <a:off x="294" y="3409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ts val="703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Tx/>
                <a:buNone/>
                <a:tabLst/>
                <a:defRPr/>
              </a:pPr>
              <a:r>
                <a:rPr kumimoji="0" lang="en-GB" altLang="he-IL" sz="2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rPr>
                <a:t>26/03/21</a:t>
              </a:r>
              <a:endParaRPr kumimoji="0" lang="en-GB" altLang="he-IL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1757" name="Rectangle 13"/>
            <p:cNvSpPr>
              <a:spLocks noChangeArrowheads="1"/>
            </p:cNvSpPr>
            <p:nvPr/>
          </p:nvSpPr>
          <p:spPr bwMode="auto">
            <a:xfrm>
              <a:off x="2310" y="3054"/>
              <a:ext cx="768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sold</a:t>
              </a:r>
            </a:p>
          </p:txBody>
        </p:sp>
        <p:sp>
          <p:nvSpPr>
            <p:cNvPr id="31758" name="Rectangle 14"/>
            <p:cNvSpPr>
              <a:spLocks noChangeArrowheads="1"/>
            </p:cNvSpPr>
            <p:nvPr/>
          </p:nvSpPr>
          <p:spPr bwMode="auto">
            <a:xfrm>
              <a:off x="1398" y="3054"/>
              <a:ext cx="912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food</a:t>
              </a:r>
            </a:p>
          </p:txBody>
        </p:sp>
        <p:sp>
          <p:nvSpPr>
            <p:cNvPr id="31759" name="Rectangle 15"/>
            <p:cNvSpPr>
              <a:spLocks noChangeArrowheads="1"/>
            </p:cNvSpPr>
            <p:nvPr/>
          </p:nvSpPr>
          <p:spPr bwMode="auto">
            <a:xfrm>
              <a:off x="294" y="3054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date</a:t>
              </a:r>
            </a:p>
          </p:txBody>
        </p:sp>
        <p:sp>
          <p:nvSpPr>
            <p:cNvPr id="31760" name="Line 16"/>
            <p:cNvSpPr>
              <a:spLocks noChangeShapeType="1"/>
            </p:cNvSpPr>
            <p:nvPr/>
          </p:nvSpPr>
          <p:spPr bwMode="auto">
            <a:xfrm>
              <a:off x="294" y="3054"/>
              <a:ext cx="27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1761" name="Line 17"/>
            <p:cNvSpPr>
              <a:spLocks noChangeShapeType="1"/>
            </p:cNvSpPr>
            <p:nvPr/>
          </p:nvSpPr>
          <p:spPr bwMode="auto">
            <a:xfrm>
              <a:off x="294" y="3409"/>
              <a:ext cx="278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1762" name="Line 18"/>
            <p:cNvSpPr>
              <a:spLocks noChangeShapeType="1"/>
            </p:cNvSpPr>
            <p:nvPr/>
          </p:nvSpPr>
          <p:spPr bwMode="auto">
            <a:xfrm>
              <a:off x="294" y="3764"/>
              <a:ext cx="278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1763" name="Line 19"/>
            <p:cNvSpPr>
              <a:spLocks noChangeShapeType="1"/>
            </p:cNvSpPr>
            <p:nvPr/>
          </p:nvSpPr>
          <p:spPr bwMode="auto">
            <a:xfrm>
              <a:off x="294" y="4119"/>
              <a:ext cx="278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1764" name="Line 20"/>
            <p:cNvSpPr>
              <a:spLocks noChangeShapeType="1"/>
            </p:cNvSpPr>
            <p:nvPr/>
          </p:nvSpPr>
          <p:spPr bwMode="auto">
            <a:xfrm>
              <a:off x="294" y="4474"/>
              <a:ext cx="27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1765" name="Line 21"/>
            <p:cNvSpPr>
              <a:spLocks noChangeShapeType="1"/>
            </p:cNvSpPr>
            <p:nvPr/>
          </p:nvSpPr>
          <p:spPr bwMode="auto">
            <a:xfrm>
              <a:off x="294" y="3054"/>
              <a:ext cx="1" cy="142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1766" name="Line 22"/>
            <p:cNvSpPr>
              <a:spLocks noChangeShapeType="1"/>
            </p:cNvSpPr>
            <p:nvPr/>
          </p:nvSpPr>
          <p:spPr bwMode="auto">
            <a:xfrm>
              <a:off x="1398" y="3054"/>
              <a:ext cx="1" cy="14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1767" name="Line 23"/>
            <p:cNvSpPr>
              <a:spLocks noChangeShapeType="1"/>
            </p:cNvSpPr>
            <p:nvPr/>
          </p:nvSpPr>
          <p:spPr bwMode="auto">
            <a:xfrm>
              <a:off x="2388" y="3054"/>
              <a:ext cx="1" cy="14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1768" name="Line 24"/>
            <p:cNvSpPr>
              <a:spLocks noChangeShapeType="1"/>
            </p:cNvSpPr>
            <p:nvPr/>
          </p:nvSpPr>
          <p:spPr bwMode="auto">
            <a:xfrm>
              <a:off x="3078" y="3054"/>
              <a:ext cx="1" cy="142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31769" name="Group 25"/>
          <p:cNvGrpSpPr>
            <a:grpSpLocks/>
          </p:cNvGrpSpPr>
          <p:nvPr/>
        </p:nvGrpSpPr>
        <p:grpSpPr bwMode="auto">
          <a:xfrm>
            <a:off x="4849331" y="4396376"/>
            <a:ext cx="4012295" cy="2045596"/>
            <a:chOff x="3366" y="3054"/>
            <a:chExt cx="2785" cy="1421"/>
          </a:xfrm>
        </p:grpSpPr>
        <p:sp>
          <p:nvSpPr>
            <p:cNvPr id="31770" name="Rectangle 26"/>
            <p:cNvSpPr>
              <a:spLocks noChangeArrowheads="1"/>
            </p:cNvSpPr>
            <p:nvPr/>
          </p:nvSpPr>
          <p:spPr bwMode="auto">
            <a:xfrm>
              <a:off x="5382" y="4119"/>
              <a:ext cx="768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70</a:t>
              </a:r>
            </a:p>
          </p:txBody>
        </p:sp>
        <p:sp>
          <p:nvSpPr>
            <p:cNvPr id="31771" name="Rectangle 27"/>
            <p:cNvSpPr>
              <a:spLocks noChangeArrowheads="1"/>
            </p:cNvSpPr>
            <p:nvPr/>
          </p:nvSpPr>
          <p:spPr bwMode="auto">
            <a:xfrm>
              <a:off x="4470" y="4119"/>
              <a:ext cx="912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pizza</a:t>
              </a:r>
            </a:p>
          </p:txBody>
        </p:sp>
        <p:sp>
          <p:nvSpPr>
            <p:cNvPr id="31772" name="Rectangle 28"/>
            <p:cNvSpPr>
              <a:spLocks noChangeArrowheads="1"/>
            </p:cNvSpPr>
            <p:nvPr/>
          </p:nvSpPr>
          <p:spPr bwMode="auto">
            <a:xfrm>
              <a:off x="3366" y="4119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ts val="703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Tx/>
                <a:buNone/>
                <a:tabLst/>
                <a:defRPr/>
              </a:pPr>
              <a:r>
                <a:rPr kumimoji="0" lang="en-GB" altLang="he-IL" sz="2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rPr>
                <a:t>27/03/21</a:t>
              </a:r>
              <a:endParaRPr kumimoji="0" lang="en-GB" altLang="he-IL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1773" name="Rectangle 29"/>
            <p:cNvSpPr>
              <a:spLocks noChangeArrowheads="1"/>
            </p:cNvSpPr>
            <p:nvPr/>
          </p:nvSpPr>
          <p:spPr bwMode="auto">
            <a:xfrm>
              <a:off x="5382" y="3764"/>
              <a:ext cx="768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500</a:t>
              </a:r>
            </a:p>
          </p:txBody>
        </p:sp>
        <p:sp>
          <p:nvSpPr>
            <p:cNvPr id="31774" name="Rectangle 30"/>
            <p:cNvSpPr>
              <a:spLocks noChangeArrowheads="1"/>
            </p:cNvSpPr>
            <p:nvPr/>
          </p:nvSpPr>
          <p:spPr bwMode="auto">
            <a:xfrm>
              <a:off x="4418" y="3764"/>
              <a:ext cx="1016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 dirty="0">
                  <a:solidFill>
                    <a:srgbClr val="000000"/>
                  </a:solidFill>
                </a:rPr>
                <a:t>hotdog</a:t>
              </a:r>
            </a:p>
          </p:txBody>
        </p:sp>
        <p:sp>
          <p:nvSpPr>
            <p:cNvPr id="31775" name="Rectangle 31"/>
            <p:cNvSpPr>
              <a:spLocks noChangeArrowheads="1"/>
            </p:cNvSpPr>
            <p:nvPr/>
          </p:nvSpPr>
          <p:spPr bwMode="auto">
            <a:xfrm>
              <a:off x="3366" y="3764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ts val="703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Tx/>
                <a:buNone/>
                <a:tabLst/>
                <a:defRPr/>
              </a:pPr>
              <a:r>
                <a:rPr kumimoji="0" lang="en-GB" altLang="he-IL" sz="2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rPr>
                <a:t>26/03/21</a:t>
              </a:r>
              <a:endParaRPr kumimoji="0" lang="en-GB" altLang="he-IL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1776" name="Rectangle 32"/>
            <p:cNvSpPr>
              <a:spLocks noChangeArrowheads="1"/>
            </p:cNvSpPr>
            <p:nvPr/>
          </p:nvSpPr>
          <p:spPr bwMode="auto">
            <a:xfrm>
              <a:off x="5382" y="3409"/>
              <a:ext cx="768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349</a:t>
              </a:r>
            </a:p>
          </p:txBody>
        </p:sp>
        <p:sp>
          <p:nvSpPr>
            <p:cNvPr id="31777" name="Rectangle 33"/>
            <p:cNvSpPr>
              <a:spLocks noChangeArrowheads="1"/>
            </p:cNvSpPr>
            <p:nvPr/>
          </p:nvSpPr>
          <p:spPr bwMode="auto">
            <a:xfrm>
              <a:off x="4470" y="3409"/>
              <a:ext cx="912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pizza</a:t>
              </a:r>
            </a:p>
          </p:txBody>
        </p:sp>
        <p:sp>
          <p:nvSpPr>
            <p:cNvPr id="31778" name="Rectangle 34"/>
            <p:cNvSpPr>
              <a:spLocks noChangeArrowheads="1"/>
            </p:cNvSpPr>
            <p:nvPr/>
          </p:nvSpPr>
          <p:spPr bwMode="auto">
            <a:xfrm>
              <a:off x="3366" y="3409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ts val="703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Tx/>
                <a:buNone/>
                <a:tabLst/>
                <a:defRPr/>
              </a:pPr>
              <a:r>
                <a:rPr kumimoji="0" lang="en-GB" altLang="he-IL" sz="2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rPr>
                <a:t>26/03/21</a:t>
              </a:r>
              <a:endParaRPr kumimoji="0" lang="en-GB" altLang="he-IL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1779" name="Rectangle 35"/>
            <p:cNvSpPr>
              <a:spLocks noChangeArrowheads="1"/>
            </p:cNvSpPr>
            <p:nvPr/>
          </p:nvSpPr>
          <p:spPr bwMode="auto">
            <a:xfrm>
              <a:off x="5382" y="3054"/>
              <a:ext cx="768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sold</a:t>
              </a:r>
            </a:p>
          </p:txBody>
        </p:sp>
        <p:sp>
          <p:nvSpPr>
            <p:cNvPr id="31780" name="Rectangle 36"/>
            <p:cNvSpPr>
              <a:spLocks noChangeArrowheads="1"/>
            </p:cNvSpPr>
            <p:nvPr/>
          </p:nvSpPr>
          <p:spPr bwMode="auto">
            <a:xfrm>
              <a:off x="4470" y="3054"/>
              <a:ext cx="912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food</a:t>
              </a:r>
            </a:p>
          </p:txBody>
        </p:sp>
        <p:sp>
          <p:nvSpPr>
            <p:cNvPr id="31781" name="Rectangle 37"/>
            <p:cNvSpPr>
              <a:spLocks noChangeArrowheads="1"/>
            </p:cNvSpPr>
            <p:nvPr/>
          </p:nvSpPr>
          <p:spPr bwMode="auto">
            <a:xfrm>
              <a:off x="3366" y="3054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date</a:t>
              </a:r>
            </a:p>
          </p:txBody>
        </p:sp>
        <p:sp>
          <p:nvSpPr>
            <p:cNvPr id="31782" name="Line 38"/>
            <p:cNvSpPr>
              <a:spLocks noChangeShapeType="1"/>
            </p:cNvSpPr>
            <p:nvPr/>
          </p:nvSpPr>
          <p:spPr bwMode="auto">
            <a:xfrm>
              <a:off x="3366" y="3054"/>
              <a:ext cx="27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1783" name="Line 39"/>
            <p:cNvSpPr>
              <a:spLocks noChangeShapeType="1"/>
            </p:cNvSpPr>
            <p:nvPr/>
          </p:nvSpPr>
          <p:spPr bwMode="auto">
            <a:xfrm>
              <a:off x="3366" y="3409"/>
              <a:ext cx="278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1784" name="Line 40"/>
            <p:cNvSpPr>
              <a:spLocks noChangeShapeType="1"/>
            </p:cNvSpPr>
            <p:nvPr/>
          </p:nvSpPr>
          <p:spPr bwMode="auto">
            <a:xfrm>
              <a:off x="3366" y="3764"/>
              <a:ext cx="278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1785" name="Line 41"/>
            <p:cNvSpPr>
              <a:spLocks noChangeShapeType="1"/>
            </p:cNvSpPr>
            <p:nvPr/>
          </p:nvSpPr>
          <p:spPr bwMode="auto">
            <a:xfrm>
              <a:off x="3366" y="4119"/>
              <a:ext cx="278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1786" name="Line 42"/>
            <p:cNvSpPr>
              <a:spLocks noChangeShapeType="1"/>
            </p:cNvSpPr>
            <p:nvPr/>
          </p:nvSpPr>
          <p:spPr bwMode="auto">
            <a:xfrm>
              <a:off x="3366" y="4474"/>
              <a:ext cx="27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1787" name="Line 43"/>
            <p:cNvSpPr>
              <a:spLocks noChangeShapeType="1"/>
            </p:cNvSpPr>
            <p:nvPr/>
          </p:nvSpPr>
          <p:spPr bwMode="auto">
            <a:xfrm>
              <a:off x="3366" y="3054"/>
              <a:ext cx="1" cy="142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1788" name="Line 44"/>
            <p:cNvSpPr>
              <a:spLocks noChangeShapeType="1"/>
            </p:cNvSpPr>
            <p:nvPr/>
          </p:nvSpPr>
          <p:spPr bwMode="auto">
            <a:xfrm>
              <a:off x="4470" y="3054"/>
              <a:ext cx="1" cy="14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1789" name="Line 45"/>
            <p:cNvSpPr>
              <a:spLocks noChangeShapeType="1"/>
            </p:cNvSpPr>
            <p:nvPr/>
          </p:nvSpPr>
          <p:spPr bwMode="auto">
            <a:xfrm>
              <a:off x="5382" y="3054"/>
              <a:ext cx="1" cy="14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1790" name="Line 46"/>
            <p:cNvSpPr>
              <a:spLocks noChangeShapeType="1"/>
            </p:cNvSpPr>
            <p:nvPr/>
          </p:nvSpPr>
          <p:spPr bwMode="auto">
            <a:xfrm>
              <a:off x="6150" y="3054"/>
              <a:ext cx="1" cy="142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8716-4E39-41BA-8D90-05A34826ACF6}" type="slidenum">
              <a:rPr lang="he-IL" altLang="en-US" smtClean="0"/>
              <a:pPr/>
              <a:t>18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16735510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561865" y="388678"/>
            <a:ext cx="5877977" cy="552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>
              <a:lnSpc>
                <a:spcPct val="117000"/>
              </a:lnSpc>
            </a:pPr>
            <a:r>
              <a:rPr lang="en-GB" altLang="he-IL" sz="3600" dirty="0">
                <a:solidFill>
                  <a:srgbClr val="333366"/>
                </a:solidFill>
                <a:latin typeface="+mj-lt"/>
              </a:rPr>
              <a:t>SQL: DELETE Statement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25002" y="1101760"/>
            <a:ext cx="8298320" cy="393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17000"/>
              </a:lnSpc>
              <a:buSzPct val="37000"/>
            </a:pPr>
            <a:r>
              <a:rPr lang="he-IL" altLang="he-IL" sz="2500" dirty="0">
                <a:solidFill>
                  <a:srgbClr val="333366"/>
                </a:solidFill>
                <a:latin typeface="Comic Sans MS" pitchFamily="66" charset="0"/>
              </a:rPr>
              <a:t>להשמטת שורות מהטבלה. הסינטקס של הפקודה:</a:t>
            </a:r>
            <a:endParaRPr lang="en-GB" altLang="he-IL" sz="2500" dirty="0">
              <a:solidFill>
                <a:srgbClr val="333366"/>
              </a:solidFill>
              <a:latin typeface="+mj-lt"/>
            </a:endParaRPr>
          </a:p>
          <a:p>
            <a:pPr algn="l">
              <a:lnSpc>
                <a:spcPct val="117000"/>
              </a:lnSpc>
            </a:pP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DELETE statement syntax:</a:t>
            </a:r>
          </a:p>
          <a:p>
            <a:pPr algn="l"/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DELETE FROM &lt;table name&gt;</a:t>
            </a:r>
          </a:p>
          <a:p>
            <a:pPr algn="l"/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WHERE &lt;condition&gt;;</a:t>
            </a:r>
            <a:endParaRPr lang="he-IL" altLang="he-IL" sz="2500" dirty="0">
              <a:solidFill>
                <a:srgbClr val="333366"/>
              </a:solidFill>
              <a:latin typeface="+mj-lt"/>
            </a:endParaRPr>
          </a:p>
          <a:p>
            <a:pPr algn="r"/>
            <a:r>
              <a:rPr lang="he-IL" altLang="he-IL" sz="2500" dirty="0">
                <a:solidFill>
                  <a:srgbClr val="333366"/>
                </a:solidFill>
                <a:latin typeface="+mj-lt"/>
              </a:rPr>
              <a:t>לדוגמא:</a:t>
            </a:r>
            <a:endParaRPr lang="en-GB" altLang="he-IL" sz="2500" dirty="0">
              <a:solidFill>
                <a:srgbClr val="333366"/>
              </a:solidFill>
              <a:latin typeface="+mj-lt"/>
            </a:endParaRPr>
          </a:p>
          <a:p>
            <a:pPr algn="l" rtl="0"/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DELETE FROM </a:t>
            </a:r>
            <a:r>
              <a:rPr lang="en-GB" altLang="he-IL" sz="2500" dirty="0" err="1">
                <a:solidFill>
                  <a:srgbClr val="333366"/>
                </a:solidFill>
                <a:latin typeface="+mj-lt"/>
              </a:rPr>
              <a:t>FoodCart</a:t>
            </a: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  WHERE food = ‘hotdog’;</a:t>
            </a:r>
          </a:p>
          <a:p>
            <a:r>
              <a:rPr lang="en-GB" altLang="he-IL" sz="1800" dirty="0" err="1">
                <a:solidFill>
                  <a:srgbClr val="000000"/>
                </a:solidFill>
                <a:latin typeface="Comic Sans MS" pitchFamily="66" charset="0"/>
              </a:rPr>
              <a:t>FoodCart</a:t>
            </a:r>
            <a:endParaRPr lang="en-GB" altLang="he-IL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433988" y="6205241"/>
            <a:ext cx="6166535" cy="362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8" tIns="42457" rIns="81648" bIns="42457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>
              <a:lnSpc>
                <a:spcPct val="100000"/>
              </a:lnSpc>
              <a:buClr>
                <a:srgbClr val="FF3366"/>
              </a:buClr>
              <a:buFont typeface="Comic Sans MS" pitchFamily="66" charset="0"/>
              <a:buNone/>
            </a:pPr>
            <a:r>
              <a:rPr lang="he-IL" altLang="he-IL" sz="1800" dirty="0">
                <a:solidFill>
                  <a:srgbClr val="333366"/>
                </a:solidFill>
                <a:latin typeface="Comic Sans MS" pitchFamily="66" charset="0"/>
              </a:rPr>
              <a:t>הערה: אם </a:t>
            </a:r>
            <a:r>
              <a:rPr lang="en-US" altLang="he-IL" sz="1800" dirty="0">
                <a:solidFill>
                  <a:srgbClr val="333366"/>
                </a:solidFill>
                <a:latin typeface="Comic Sans MS" pitchFamily="66" charset="0"/>
              </a:rPr>
              <a:t> WHERE </a:t>
            </a:r>
            <a:r>
              <a:rPr lang="he-IL" altLang="he-IL" sz="1800" dirty="0">
                <a:solidFill>
                  <a:srgbClr val="333366"/>
                </a:solidFill>
                <a:latin typeface="Comic Sans MS" pitchFamily="66" charset="0"/>
              </a:rPr>
              <a:t>לא קיים, כל השורות יושמטו מהטבלה.</a:t>
            </a:r>
            <a:endParaRPr lang="en-GB" altLang="he-IL" sz="1800" dirty="0">
              <a:solidFill>
                <a:srgbClr val="333366"/>
              </a:solidFill>
              <a:latin typeface="Comic Sans MS" pitchFamily="66" charset="0"/>
            </a:endParaRP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426443" y="3934279"/>
            <a:ext cx="4012295" cy="2045596"/>
            <a:chOff x="294" y="2910"/>
            <a:chExt cx="2785" cy="1421"/>
          </a:xfrm>
        </p:grpSpPr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2310" y="3975"/>
              <a:ext cx="768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70</a:t>
              </a:r>
            </a:p>
          </p:txBody>
        </p:sp>
        <p:sp>
          <p:nvSpPr>
            <p:cNvPr id="32774" name="Rectangle 6"/>
            <p:cNvSpPr>
              <a:spLocks noChangeArrowheads="1"/>
            </p:cNvSpPr>
            <p:nvPr/>
          </p:nvSpPr>
          <p:spPr bwMode="auto">
            <a:xfrm>
              <a:off x="1398" y="3975"/>
              <a:ext cx="912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pizza</a:t>
              </a:r>
            </a:p>
          </p:txBody>
        </p:sp>
        <p:sp>
          <p:nvSpPr>
            <p:cNvPr id="32775" name="Rectangle 7"/>
            <p:cNvSpPr>
              <a:spLocks noChangeArrowheads="1"/>
            </p:cNvSpPr>
            <p:nvPr/>
          </p:nvSpPr>
          <p:spPr bwMode="auto">
            <a:xfrm>
              <a:off x="294" y="3975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ts val="703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Tx/>
                <a:buNone/>
                <a:tabLst/>
                <a:defRPr/>
              </a:pPr>
              <a:r>
                <a:rPr kumimoji="0" lang="en-GB" altLang="he-IL" sz="2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rPr>
                <a:t>27/03/21</a:t>
              </a:r>
              <a:endParaRPr kumimoji="0" lang="en-GB" altLang="he-IL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2776" name="Rectangle 8"/>
            <p:cNvSpPr>
              <a:spLocks noChangeArrowheads="1"/>
            </p:cNvSpPr>
            <p:nvPr/>
          </p:nvSpPr>
          <p:spPr bwMode="auto">
            <a:xfrm>
              <a:off x="2310" y="3620"/>
              <a:ext cx="768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500</a:t>
              </a:r>
            </a:p>
          </p:txBody>
        </p:sp>
        <p:sp>
          <p:nvSpPr>
            <p:cNvPr id="32777" name="Rectangle 9"/>
            <p:cNvSpPr>
              <a:spLocks noChangeArrowheads="1"/>
            </p:cNvSpPr>
            <p:nvPr/>
          </p:nvSpPr>
          <p:spPr bwMode="auto">
            <a:xfrm>
              <a:off x="1398" y="3620"/>
              <a:ext cx="992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 dirty="0">
                  <a:solidFill>
                    <a:srgbClr val="000000"/>
                  </a:solidFill>
                </a:rPr>
                <a:t>hotdog</a:t>
              </a:r>
            </a:p>
          </p:txBody>
        </p:sp>
        <p:sp>
          <p:nvSpPr>
            <p:cNvPr id="32778" name="Rectangle 10"/>
            <p:cNvSpPr>
              <a:spLocks noChangeArrowheads="1"/>
            </p:cNvSpPr>
            <p:nvPr/>
          </p:nvSpPr>
          <p:spPr bwMode="auto">
            <a:xfrm>
              <a:off x="294" y="3620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ts val="703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Tx/>
                <a:buNone/>
                <a:tabLst/>
                <a:defRPr/>
              </a:pPr>
              <a:r>
                <a:rPr kumimoji="0" lang="en-GB" altLang="he-IL" sz="2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rPr>
                <a:t>26/03/21</a:t>
              </a:r>
              <a:endParaRPr kumimoji="0" lang="en-GB" altLang="he-IL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2310" y="3265"/>
              <a:ext cx="768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349</a:t>
              </a:r>
            </a:p>
          </p:txBody>
        </p:sp>
        <p:sp>
          <p:nvSpPr>
            <p:cNvPr id="32780" name="Rectangle 12"/>
            <p:cNvSpPr>
              <a:spLocks noChangeArrowheads="1"/>
            </p:cNvSpPr>
            <p:nvPr/>
          </p:nvSpPr>
          <p:spPr bwMode="auto">
            <a:xfrm>
              <a:off x="1398" y="3265"/>
              <a:ext cx="912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pizza</a:t>
              </a:r>
            </a:p>
          </p:txBody>
        </p:sp>
        <p:sp>
          <p:nvSpPr>
            <p:cNvPr id="32781" name="Rectangle 13"/>
            <p:cNvSpPr>
              <a:spLocks noChangeArrowheads="1"/>
            </p:cNvSpPr>
            <p:nvPr/>
          </p:nvSpPr>
          <p:spPr bwMode="auto">
            <a:xfrm>
              <a:off x="294" y="3265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ts val="703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Tx/>
                <a:buNone/>
                <a:tabLst/>
                <a:defRPr/>
              </a:pPr>
              <a:r>
                <a:rPr kumimoji="0" lang="en-GB" altLang="he-IL" sz="2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rPr>
                <a:t>26/03/21</a:t>
              </a:r>
              <a:endParaRPr kumimoji="0" lang="en-GB" altLang="he-IL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2782" name="Rectangle 14"/>
            <p:cNvSpPr>
              <a:spLocks noChangeArrowheads="1"/>
            </p:cNvSpPr>
            <p:nvPr/>
          </p:nvSpPr>
          <p:spPr bwMode="auto">
            <a:xfrm>
              <a:off x="2310" y="2910"/>
              <a:ext cx="768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sold</a:t>
              </a:r>
            </a:p>
          </p:txBody>
        </p:sp>
        <p:sp>
          <p:nvSpPr>
            <p:cNvPr id="32783" name="Rectangle 15"/>
            <p:cNvSpPr>
              <a:spLocks noChangeArrowheads="1"/>
            </p:cNvSpPr>
            <p:nvPr/>
          </p:nvSpPr>
          <p:spPr bwMode="auto">
            <a:xfrm>
              <a:off x="1398" y="2910"/>
              <a:ext cx="912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food</a:t>
              </a:r>
            </a:p>
          </p:txBody>
        </p:sp>
        <p:sp>
          <p:nvSpPr>
            <p:cNvPr id="32784" name="Rectangle 16"/>
            <p:cNvSpPr>
              <a:spLocks noChangeArrowheads="1"/>
            </p:cNvSpPr>
            <p:nvPr/>
          </p:nvSpPr>
          <p:spPr bwMode="auto">
            <a:xfrm>
              <a:off x="294" y="2910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date</a:t>
              </a:r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>
              <a:off x="294" y="2910"/>
              <a:ext cx="27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>
              <a:off x="294" y="3265"/>
              <a:ext cx="278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>
              <a:off x="294" y="3620"/>
              <a:ext cx="278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2788" name="Line 20"/>
            <p:cNvSpPr>
              <a:spLocks noChangeShapeType="1"/>
            </p:cNvSpPr>
            <p:nvPr/>
          </p:nvSpPr>
          <p:spPr bwMode="auto">
            <a:xfrm>
              <a:off x="294" y="3975"/>
              <a:ext cx="278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2789" name="Line 21"/>
            <p:cNvSpPr>
              <a:spLocks noChangeShapeType="1"/>
            </p:cNvSpPr>
            <p:nvPr/>
          </p:nvSpPr>
          <p:spPr bwMode="auto">
            <a:xfrm>
              <a:off x="294" y="4330"/>
              <a:ext cx="27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>
              <a:off x="294" y="2910"/>
              <a:ext cx="1" cy="142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>
              <a:off x="1398" y="2910"/>
              <a:ext cx="1" cy="14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2792" name="Line 24"/>
            <p:cNvSpPr>
              <a:spLocks noChangeShapeType="1"/>
            </p:cNvSpPr>
            <p:nvPr/>
          </p:nvSpPr>
          <p:spPr bwMode="auto">
            <a:xfrm>
              <a:off x="2310" y="2910"/>
              <a:ext cx="1" cy="14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>
              <a:off x="3078" y="2910"/>
              <a:ext cx="1" cy="142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32794" name="Group 26"/>
          <p:cNvGrpSpPr>
            <a:grpSpLocks/>
          </p:cNvGrpSpPr>
          <p:nvPr/>
        </p:nvGrpSpPr>
        <p:grpSpPr bwMode="auto">
          <a:xfrm>
            <a:off x="4972203" y="4038609"/>
            <a:ext cx="4009414" cy="1531678"/>
            <a:chOff x="3414" y="2910"/>
            <a:chExt cx="2783" cy="1064"/>
          </a:xfrm>
        </p:grpSpPr>
        <p:sp>
          <p:nvSpPr>
            <p:cNvPr id="32795" name="Rectangle 27"/>
            <p:cNvSpPr>
              <a:spLocks noChangeArrowheads="1"/>
            </p:cNvSpPr>
            <p:nvPr/>
          </p:nvSpPr>
          <p:spPr bwMode="auto">
            <a:xfrm>
              <a:off x="5430" y="3620"/>
              <a:ext cx="768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70</a:t>
              </a:r>
            </a:p>
          </p:txBody>
        </p:sp>
        <p:sp>
          <p:nvSpPr>
            <p:cNvPr id="32796" name="Rectangle 28"/>
            <p:cNvSpPr>
              <a:spLocks noChangeArrowheads="1"/>
            </p:cNvSpPr>
            <p:nvPr/>
          </p:nvSpPr>
          <p:spPr bwMode="auto">
            <a:xfrm>
              <a:off x="4518" y="3620"/>
              <a:ext cx="912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pizza</a:t>
              </a:r>
            </a:p>
          </p:txBody>
        </p:sp>
        <p:sp>
          <p:nvSpPr>
            <p:cNvPr id="32797" name="Rectangle 29"/>
            <p:cNvSpPr>
              <a:spLocks noChangeArrowheads="1"/>
            </p:cNvSpPr>
            <p:nvPr/>
          </p:nvSpPr>
          <p:spPr bwMode="auto">
            <a:xfrm>
              <a:off x="3414" y="3620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ts val="703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Tx/>
                <a:buNone/>
                <a:tabLst/>
                <a:defRPr/>
              </a:pPr>
              <a:r>
                <a:rPr kumimoji="0" lang="en-GB" altLang="he-IL" sz="2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rPr>
                <a:t>27/03/21</a:t>
              </a:r>
              <a:endParaRPr kumimoji="0" lang="en-GB" altLang="he-IL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2798" name="Rectangle 30"/>
            <p:cNvSpPr>
              <a:spLocks noChangeArrowheads="1"/>
            </p:cNvSpPr>
            <p:nvPr/>
          </p:nvSpPr>
          <p:spPr bwMode="auto">
            <a:xfrm>
              <a:off x="5430" y="3265"/>
              <a:ext cx="768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349</a:t>
              </a:r>
            </a:p>
          </p:txBody>
        </p:sp>
        <p:sp>
          <p:nvSpPr>
            <p:cNvPr id="32799" name="Rectangle 31"/>
            <p:cNvSpPr>
              <a:spLocks noChangeArrowheads="1"/>
            </p:cNvSpPr>
            <p:nvPr/>
          </p:nvSpPr>
          <p:spPr bwMode="auto">
            <a:xfrm>
              <a:off x="4518" y="3265"/>
              <a:ext cx="912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pizza</a:t>
              </a:r>
            </a:p>
          </p:txBody>
        </p:sp>
        <p:sp>
          <p:nvSpPr>
            <p:cNvPr id="32800" name="Rectangle 32"/>
            <p:cNvSpPr>
              <a:spLocks noChangeArrowheads="1"/>
            </p:cNvSpPr>
            <p:nvPr/>
          </p:nvSpPr>
          <p:spPr bwMode="auto">
            <a:xfrm>
              <a:off x="3414" y="3265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ts val="703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Tx/>
                <a:buNone/>
                <a:tabLst/>
                <a:defRPr/>
              </a:pPr>
              <a:r>
                <a:rPr kumimoji="0" lang="en-GB" altLang="he-IL" sz="2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rPr>
                <a:t>26/03/21</a:t>
              </a:r>
              <a:endParaRPr kumimoji="0" lang="en-GB" altLang="he-IL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2801" name="Rectangle 33"/>
            <p:cNvSpPr>
              <a:spLocks noChangeArrowheads="1"/>
            </p:cNvSpPr>
            <p:nvPr/>
          </p:nvSpPr>
          <p:spPr bwMode="auto">
            <a:xfrm>
              <a:off x="5430" y="2910"/>
              <a:ext cx="768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sold</a:t>
              </a:r>
            </a:p>
          </p:txBody>
        </p:sp>
        <p:sp>
          <p:nvSpPr>
            <p:cNvPr id="32802" name="Rectangle 34"/>
            <p:cNvSpPr>
              <a:spLocks noChangeArrowheads="1"/>
            </p:cNvSpPr>
            <p:nvPr/>
          </p:nvSpPr>
          <p:spPr bwMode="auto">
            <a:xfrm>
              <a:off x="4518" y="2910"/>
              <a:ext cx="912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food</a:t>
              </a:r>
            </a:p>
          </p:txBody>
        </p:sp>
        <p:sp>
          <p:nvSpPr>
            <p:cNvPr id="32803" name="Rectangle 35"/>
            <p:cNvSpPr>
              <a:spLocks noChangeArrowheads="1"/>
            </p:cNvSpPr>
            <p:nvPr/>
          </p:nvSpPr>
          <p:spPr bwMode="auto">
            <a:xfrm>
              <a:off x="3414" y="2910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date</a:t>
              </a:r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>
              <a:off x="3414" y="2910"/>
              <a:ext cx="27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>
              <a:off x="3414" y="3265"/>
              <a:ext cx="278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>
              <a:off x="3414" y="3620"/>
              <a:ext cx="278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>
              <a:off x="3414" y="3975"/>
              <a:ext cx="278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>
              <a:off x="3414" y="2910"/>
              <a:ext cx="1" cy="106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>
              <a:off x="4518" y="2910"/>
              <a:ext cx="1" cy="106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>
              <a:off x="5430" y="2910"/>
              <a:ext cx="1" cy="106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>
              <a:off x="6198" y="2910"/>
              <a:ext cx="1" cy="106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8716-4E39-41BA-8D90-05A34826ACF6}" type="slidenum">
              <a:rPr lang="he-IL" altLang="en-US" smtClean="0"/>
              <a:pPr/>
              <a:t>19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30427775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מסדי נתונים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he-IL" altLang="he-IL" sz="2400" dirty="0">
                <a:solidFill>
                  <a:srgbClr val="000000"/>
                </a:solidFill>
              </a:rPr>
              <a:t>	מסד נתונים הינו אוסף (לרוב גדול) של נתונים המתארים פעילות בתחום כלשהו בארגון או במספר ארגונים קשורים.</a:t>
            </a:r>
          </a:p>
          <a:p>
            <a:pPr lvl="0"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he-IL" altLang="he-IL" sz="2400" dirty="0">
                <a:solidFill>
                  <a:srgbClr val="000000"/>
                </a:solidFill>
              </a:rPr>
              <a:t>	</a:t>
            </a:r>
            <a:r>
              <a:rPr lang="he-IL" altLang="he-IL" sz="2400" dirty="0">
                <a:solidFill>
                  <a:srgbClr val="7030A0"/>
                </a:solidFill>
              </a:rPr>
              <a:t>דוגמאות: מסד נתונים של בנק, מסד נתונים של ספריות במוסד אקדמי, מסד נתונים של רשת סופרמרקטים.</a:t>
            </a:r>
          </a:p>
          <a:p>
            <a:pPr lvl="0"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he-IL" altLang="he-IL" sz="2400" dirty="0">
                <a:solidFill>
                  <a:srgbClr val="000000"/>
                </a:solidFill>
              </a:rPr>
              <a:t>	</a:t>
            </a:r>
          </a:p>
          <a:p>
            <a:pPr lvl="0"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he-IL" altLang="he-IL" sz="2400" dirty="0">
                <a:solidFill>
                  <a:srgbClr val="000000"/>
                </a:solidFill>
              </a:rPr>
              <a:t>	מערכת ניהול מסדי נתונים </a:t>
            </a:r>
            <a:br>
              <a:rPr lang="en-US" altLang="he-IL" sz="2400" dirty="0">
                <a:solidFill>
                  <a:srgbClr val="000000"/>
                </a:solidFill>
              </a:rPr>
            </a:br>
            <a:r>
              <a:rPr lang="he-IL" altLang="he-IL" sz="2400" dirty="0">
                <a:solidFill>
                  <a:srgbClr val="000000"/>
                </a:solidFill>
              </a:rPr>
              <a:t>(</a:t>
            </a:r>
            <a:r>
              <a:rPr lang="en-US" altLang="he-IL" sz="2400" dirty="0">
                <a:solidFill>
                  <a:srgbClr val="000000"/>
                </a:solidFill>
              </a:rPr>
              <a:t>DBMS</a:t>
            </a:r>
            <a:r>
              <a:rPr lang="he-IL" altLang="he-IL" sz="2400" dirty="0">
                <a:solidFill>
                  <a:srgbClr val="000000"/>
                </a:solidFill>
              </a:rPr>
              <a:t> </a:t>
            </a:r>
            <a:r>
              <a:rPr lang="en-US" altLang="he-IL" sz="2400" dirty="0">
                <a:solidFill>
                  <a:srgbClr val="000000"/>
                </a:solidFill>
              </a:rPr>
              <a:t>─</a:t>
            </a:r>
            <a:r>
              <a:rPr lang="he-IL" altLang="he-IL" sz="2400" dirty="0">
                <a:solidFill>
                  <a:srgbClr val="000000"/>
                </a:solidFill>
              </a:rPr>
              <a:t>  </a:t>
            </a:r>
            <a:r>
              <a:rPr lang="en-US" altLang="he-IL" sz="2400" dirty="0">
                <a:solidFill>
                  <a:srgbClr val="000000"/>
                </a:solidFill>
              </a:rPr>
              <a:t>Database Management System</a:t>
            </a:r>
            <a:r>
              <a:rPr lang="he-IL" altLang="he-IL" sz="2400" dirty="0">
                <a:solidFill>
                  <a:srgbClr val="000000"/>
                </a:solidFill>
              </a:rPr>
              <a:t>) </a:t>
            </a:r>
            <a:br>
              <a:rPr lang="en-US" altLang="he-IL" sz="2400" dirty="0">
                <a:solidFill>
                  <a:srgbClr val="000000"/>
                </a:solidFill>
              </a:rPr>
            </a:br>
            <a:r>
              <a:rPr lang="he-IL" altLang="he-IL" sz="2400" dirty="0">
                <a:solidFill>
                  <a:srgbClr val="000000"/>
                </a:solidFill>
              </a:rPr>
              <a:t>תוכנה המיועדת לניהול מאגרי נתונים גדולים.</a:t>
            </a:r>
          </a:p>
          <a:p>
            <a:pPr lvl="0" eaLnBrk="1" hangingPunct="1">
              <a:lnSpc>
                <a:spcPct val="100000"/>
              </a:lnSpc>
              <a:spcBef>
                <a:spcPct val="20000"/>
              </a:spcBef>
              <a:buNone/>
            </a:pPr>
            <a:endParaRPr lang="he-IL" altLang="he-IL" sz="24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altLang="en-US"/>
              <a:t> </a:t>
            </a:r>
            <a:fld id="{A3DF8716-4E39-41BA-8D90-05A34826ACF6}" type="slidenum">
              <a:rPr lang="he-IL" altLang="en-US" smtClean="0"/>
              <a:pPr/>
              <a:t>2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818325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492713" y="388678"/>
            <a:ext cx="5877977" cy="552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>
              <a:lnSpc>
                <a:spcPct val="117000"/>
              </a:lnSpc>
            </a:pPr>
            <a:r>
              <a:rPr lang="en-GB" altLang="he-IL" sz="3600" dirty="0">
                <a:solidFill>
                  <a:srgbClr val="333366"/>
                </a:solidFill>
                <a:latin typeface="+mj-lt"/>
              </a:rPr>
              <a:t>SQL: SELECT Statement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0" y="1356053"/>
            <a:ext cx="9145440" cy="2615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 marL="325438"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>
              <a:lnSpc>
                <a:spcPct val="117000"/>
              </a:lnSpc>
              <a:buSzPct val="37000"/>
            </a:pPr>
            <a:r>
              <a:rPr lang="he-IL" altLang="he-IL" sz="2500" dirty="0">
                <a:solidFill>
                  <a:srgbClr val="333366"/>
                </a:solidFill>
                <a:latin typeface="Comic Sans MS" pitchFamily="66" charset="0"/>
              </a:rPr>
              <a:t>משפט </a:t>
            </a:r>
            <a:r>
              <a:rPr lang="en-US" altLang="he-IL" sz="2500" dirty="0">
                <a:solidFill>
                  <a:srgbClr val="333366"/>
                </a:solidFill>
                <a:latin typeface="Comic Sans MS" pitchFamily="66" charset="0"/>
              </a:rPr>
              <a:t>SELECT </a:t>
            </a:r>
            <a:r>
              <a:rPr lang="he-IL" altLang="he-IL" sz="2500" dirty="0">
                <a:solidFill>
                  <a:srgbClr val="333366"/>
                </a:solidFill>
                <a:latin typeface="Comic Sans MS" pitchFamily="66" charset="0"/>
              </a:rPr>
              <a:t> בסיסי כולל 3 חלקים</a:t>
            </a:r>
            <a:endParaRPr lang="en-GB" altLang="he-IL" sz="2500" dirty="0">
              <a:solidFill>
                <a:srgbClr val="333366"/>
              </a:solidFill>
              <a:latin typeface="Comic Sans MS" pitchFamily="66" charset="0"/>
            </a:endParaRPr>
          </a:p>
          <a:p>
            <a:endParaRPr lang="en-GB" altLang="he-IL" sz="2500" dirty="0">
              <a:solidFill>
                <a:srgbClr val="333366"/>
              </a:solidFill>
              <a:latin typeface="OCR A Extended" pitchFamily="50" charset="0"/>
            </a:endParaRPr>
          </a:p>
          <a:p>
            <a:r>
              <a:rPr lang="en-GB" altLang="he-IL" sz="2400" dirty="0">
                <a:solidFill>
                  <a:srgbClr val="333366"/>
                </a:solidFill>
                <a:latin typeface="OCR A Extended" pitchFamily="50" charset="0"/>
              </a:rPr>
              <a:t> </a:t>
            </a:r>
            <a:r>
              <a:rPr lang="en-GB" altLang="he-IL" sz="2000" dirty="0">
                <a:solidFill>
                  <a:srgbClr val="333366"/>
                </a:solidFill>
                <a:latin typeface="+mj-lt"/>
              </a:rPr>
              <a:t>SELECT &lt;attribute name&gt; FROM &lt;tables&gt; WHERE &lt;condition&gt;</a:t>
            </a:r>
          </a:p>
          <a:p>
            <a:endParaRPr lang="en-GB" altLang="he-IL" sz="2000" dirty="0">
              <a:solidFill>
                <a:srgbClr val="333366"/>
              </a:solidFill>
              <a:latin typeface="OCR A Extended" pitchFamily="50" charset="0"/>
            </a:endParaRPr>
          </a:p>
          <a:p>
            <a:pPr>
              <a:lnSpc>
                <a:spcPct val="93000"/>
              </a:lnSpc>
            </a:pPr>
            <a:endParaRPr lang="en-GB" altLang="he-IL" sz="2000" dirty="0">
              <a:solidFill>
                <a:srgbClr val="333366"/>
              </a:solidFill>
            </a:endParaRPr>
          </a:p>
          <a:p>
            <a:pPr>
              <a:lnSpc>
                <a:spcPct val="117000"/>
              </a:lnSpc>
            </a:pPr>
            <a:endParaRPr lang="en-GB" altLang="he-IL" sz="2500" dirty="0">
              <a:solidFill>
                <a:srgbClr val="333366"/>
              </a:solidFill>
              <a:latin typeface="Comic Sans MS" pitchFamily="66" charset="0"/>
            </a:endParaRPr>
          </a:p>
          <a:p>
            <a:pPr>
              <a:lnSpc>
                <a:spcPct val="117000"/>
              </a:lnSpc>
            </a:pPr>
            <a:endParaRPr lang="en-GB" altLang="he-IL" sz="2500" dirty="0">
              <a:solidFill>
                <a:srgbClr val="333366"/>
              </a:solidFill>
              <a:latin typeface="Comic Sans MS" pitchFamily="66" charset="0"/>
            </a:endParaRPr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2705599" y="2886291"/>
            <a:ext cx="2881" cy="207294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152735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54" tIns="41477" rIns="82954" bIns="41477"/>
          <a:lstStyle/>
          <a:p>
            <a:endParaRPr lang="he-IL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5548062" y="2886291"/>
            <a:ext cx="1440" cy="207294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152735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54" tIns="41477" rIns="82954" bIns="41477"/>
          <a:lstStyle/>
          <a:p>
            <a:endParaRPr lang="he-IL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423560" y="2890610"/>
            <a:ext cx="2074580" cy="1841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/>
            <a:r>
              <a:rPr lang="en-GB" altLang="he-IL" sz="2000" u="sng" dirty="0">
                <a:solidFill>
                  <a:srgbClr val="333366"/>
                </a:solidFill>
                <a:latin typeface="+mj-lt"/>
              </a:rPr>
              <a:t>SELECT</a:t>
            </a:r>
          </a:p>
          <a:p>
            <a:pPr>
              <a:lnSpc>
                <a:spcPct val="93000"/>
              </a:lnSpc>
            </a:pPr>
            <a:endParaRPr lang="en-GB" altLang="he-IL" dirty="0">
              <a:solidFill>
                <a:srgbClr val="333366"/>
              </a:solidFill>
              <a:latin typeface="+mj-lt"/>
            </a:endParaRPr>
          </a:p>
          <a:p>
            <a:pPr>
              <a:lnSpc>
                <a:spcPct val="117000"/>
              </a:lnSpc>
            </a:pPr>
            <a:r>
              <a:rPr lang="en-GB" altLang="he-IL" dirty="0">
                <a:solidFill>
                  <a:srgbClr val="333366"/>
                </a:solidFill>
                <a:latin typeface="+mj-lt"/>
              </a:rPr>
              <a:t>Specifies the attributes that are part of the resulting relation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3055684" y="2897808"/>
            <a:ext cx="2074580" cy="173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/>
            <a:r>
              <a:rPr lang="en-GB" altLang="he-IL" sz="2000" u="sng" dirty="0">
                <a:solidFill>
                  <a:srgbClr val="333366"/>
                </a:solidFill>
                <a:latin typeface="+mj-lt"/>
              </a:rPr>
              <a:t>FROM</a:t>
            </a:r>
          </a:p>
          <a:p>
            <a:pPr>
              <a:lnSpc>
                <a:spcPct val="93000"/>
              </a:lnSpc>
            </a:pPr>
            <a:endParaRPr lang="en-GB" altLang="he-IL" dirty="0">
              <a:solidFill>
                <a:srgbClr val="333366"/>
              </a:solidFill>
              <a:latin typeface="+mj-lt"/>
            </a:endParaRPr>
          </a:p>
          <a:p>
            <a:pPr>
              <a:lnSpc>
                <a:spcPct val="117000"/>
              </a:lnSpc>
            </a:pPr>
            <a:r>
              <a:rPr lang="en-GB" altLang="he-IL" dirty="0">
                <a:solidFill>
                  <a:srgbClr val="333366"/>
                </a:solidFill>
                <a:latin typeface="+mj-lt"/>
              </a:rPr>
              <a:t>Specifies the tables that serve as the input to the statement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5977384" y="2909325"/>
            <a:ext cx="2074580" cy="173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/>
            <a:r>
              <a:rPr lang="en-GB" altLang="he-IL" sz="2000" u="sng" dirty="0">
                <a:solidFill>
                  <a:srgbClr val="333366"/>
                </a:solidFill>
                <a:latin typeface="+mj-lt"/>
              </a:rPr>
              <a:t>WHERE</a:t>
            </a:r>
          </a:p>
          <a:p>
            <a:pPr>
              <a:lnSpc>
                <a:spcPct val="93000"/>
              </a:lnSpc>
            </a:pPr>
            <a:endParaRPr lang="en-GB" altLang="he-IL" dirty="0">
              <a:solidFill>
                <a:srgbClr val="333366"/>
              </a:solidFill>
              <a:latin typeface="+mj-lt"/>
            </a:endParaRPr>
          </a:p>
          <a:p>
            <a:pPr>
              <a:lnSpc>
                <a:spcPct val="117000"/>
              </a:lnSpc>
            </a:pPr>
            <a:r>
              <a:rPr lang="en-GB" altLang="he-IL" dirty="0">
                <a:solidFill>
                  <a:srgbClr val="333366"/>
                </a:solidFill>
                <a:latin typeface="+mj-lt"/>
              </a:rPr>
              <a:t>Specifies the selection condition, including the join condition</a:t>
            </a:r>
            <a:r>
              <a:rPr lang="en-GB" altLang="he-IL" dirty="0">
                <a:solidFill>
                  <a:srgbClr val="333366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-107989" y="5008711"/>
            <a:ext cx="8713236" cy="434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>
              <a:lnSpc>
                <a:spcPct val="117000"/>
              </a:lnSpc>
            </a:pPr>
            <a:r>
              <a:rPr lang="he-IL" altLang="he-IL" sz="2000" dirty="0">
                <a:solidFill>
                  <a:srgbClr val="333366"/>
                </a:solidFill>
                <a:latin typeface="+mj-lt"/>
              </a:rPr>
              <a:t>אין חובה להכליל בפקודה </a:t>
            </a:r>
            <a:r>
              <a:rPr lang="en-US" altLang="he-IL" sz="2000" dirty="0">
                <a:solidFill>
                  <a:srgbClr val="333366"/>
                </a:solidFill>
                <a:latin typeface="+mj-lt"/>
              </a:rPr>
              <a:t>WHERE</a:t>
            </a:r>
            <a:endParaRPr lang="en-GB" altLang="he-IL" sz="2000" dirty="0">
              <a:solidFill>
                <a:srgbClr val="333366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8716-4E39-41BA-8D90-05A34826ACF6}" type="slidenum">
              <a:rPr lang="he-IL" altLang="en-US" smtClean="0"/>
              <a:pPr/>
              <a:t>20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22200570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54070" y="1356053"/>
            <a:ext cx="7960722" cy="5044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17000"/>
              </a:lnSpc>
              <a:buSzPct val="37000"/>
            </a:pPr>
            <a:r>
              <a:rPr lang="he-IL" altLang="he-IL" sz="2500" dirty="0">
                <a:solidFill>
                  <a:srgbClr val="333366"/>
                </a:solidFill>
                <a:latin typeface="+mj-lt"/>
              </a:rPr>
              <a:t>שימוש ב-"*" במשפט </a:t>
            </a:r>
            <a:r>
              <a:rPr lang="en-US" altLang="he-IL" sz="2500" dirty="0">
                <a:solidFill>
                  <a:srgbClr val="333366"/>
                </a:solidFill>
                <a:latin typeface="+mj-lt"/>
              </a:rPr>
              <a:t>SELECT</a:t>
            </a:r>
            <a:r>
              <a:rPr lang="he-IL" altLang="he-IL" sz="2500" dirty="0">
                <a:solidFill>
                  <a:srgbClr val="333366"/>
                </a:solidFill>
                <a:latin typeface="+mj-lt"/>
              </a:rPr>
              <a:t> מציין שכל  </a:t>
            </a:r>
            <a:r>
              <a:rPr lang="en-US" altLang="he-IL" sz="2500" dirty="0">
                <a:solidFill>
                  <a:srgbClr val="333366"/>
                </a:solidFill>
                <a:latin typeface="+mj-lt"/>
              </a:rPr>
              <a:t>attribute</a:t>
            </a:r>
            <a:r>
              <a:rPr lang="he-IL" altLang="he-IL" sz="2500" dirty="0">
                <a:solidFill>
                  <a:srgbClr val="333366"/>
                </a:solidFill>
                <a:latin typeface="+mj-lt"/>
              </a:rPr>
              <a:t> בטבלת הקלט יבחר.</a:t>
            </a:r>
          </a:p>
          <a:p>
            <a:pPr algn="r">
              <a:lnSpc>
                <a:spcPct val="117000"/>
              </a:lnSpc>
              <a:buSzPct val="37000"/>
            </a:pPr>
            <a:r>
              <a:rPr lang="he-IL" altLang="he-IL" sz="2500" dirty="0">
                <a:solidFill>
                  <a:srgbClr val="333366"/>
                </a:solidFill>
                <a:latin typeface="+mj-lt"/>
              </a:rPr>
              <a:t>דוגמא:</a:t>
            </a:r>
            <a:endParaRPr lang="en-GB" altLang="he-IL" sz="2500" dirty="0">
              <a:solidFill>
                <a:srgbClr val="333366"/>
              </a:solidFill>
              <a:latin typeface="+mj-lt"/>
            </a:endParaRPr>
          </a:p>
          <a:p>
            <a:pPr algn="l">
              <a:lnSpc>
                <a:spcPct val="117000"/>
              </a:lnSpc>
              <a:buSzPct val="37000"/>
            </a:pP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 	SELECT * FROM … WHERE …;</a:t>
            </a:r>
            <a:endParaRPr lang="he-IL" altLang="he-IL" sz="2500" dirty="0">
              <a:solidFill>
                <a:srgbClr val="333366"/>
              </a:solidFill>
              <a:latin typeface="+mj-lt"/>
            </a:endParaRPr>
          </a:p>
          <a:p>
            <a:pPr>
              <a:lnSpc>
                <a:spcPct val="117000"/>
              </a:lnSpc>
              <a:buSzPct val="37000"/>
            </a:pPr>
            <a:endParaRPr lang="en-GB" altLang="he-IL" sz="2500" dirty="0">
              <a:solidFill>
                <a:srgbClr val="333366"/>
              </a:solidFill>
              <a:latin typeface="+mj-lt"/>
            </a:endParaRPr>
          </a:p>
          <a:p>
            <a:pPr lvl="0" algn="r">
              <a:lnSpc>
                <a:spcPct val="117000"/>
              </a:lnSpc>
              <a:buSzPct val="37000"/>
              <a:tabLst/>
            </a:pPr>
            <a:r>
              <a:rPr lang="he-IL" altLang="he-IL" sz="2500" dirty="0">
                <a:solidFill>
                  <a:srgbClr val="333366"/>
                </a:solidFill>
                <a:latin typeface="+mj-lt"/>
              </a:rPr>
              <a:t>כדי לקבל עמודות יחידות יש להוסיף </a:t>
            </a:r>
            <a:r>
              <a:rPr lang="en-US" altLang="he-IL" sz="2500" dirty="0">
                <a:solidFill>
                  <a:srgbClr val="333366"/>
                </a:solidFill>
                <a:latin typeface="+mj-lt"/>
              </a:rPr>
              <a:t>DISTINCT </a:t>
            </a:r>
            <a:r>
              <a:rPr lang="he-IL" altLang="he-IL" sz="2500" dirty="0">
                <a:solidFill>
                  <a:srgbClr val="333366"/>
                </a:solidFill>
                <a:latin typeface="+mj-lt"/>
              </a:rPr>
              <a:t> לאחר </a:t>
            </a:r>
            <a:r>
              <a:rPr lang="en-US" altLang="he-IL" sz="2500" dirty="0">
                <a:solidFill>
                  <a:srgbClr val="333366"/>
                </a:solidFill>
                <a:latin typeface="+mj-lt"/>
              </a:rPr>
              <a:t>SELECT</a:t>
            </a:r>
            <a:r>
              <a:rPr lang="he-IL" altLang="he-IL" sz="2500" dirty="0">
                <a:solidFill>
                  <a:srgbClr val="333366"/>
                </a:solidFill>
                <a:latin typeface="+mj-lt"/>
              </a:rPr>
              <a:t> </a:t>
            </a:r>
            <a:endParaRPr lang="en-GB" altLang="he-IL" sz="2500" dirty="0">
              <a:solidFill>
                <a:srgbClr val="333366"/>
              </a:solidFill>
              <a:latin typeface="+mj-lt"/>
            </a:endParaRPr>
          </a:p>
          <a:p>
            <a:pPr algn="r">
              <a:lnSpc>
                <a:spcPct val="117000"/>
              </a:lnSpc>
            </a:pPr>
            <a:r>
              <a:rPr lang="he-IL" altLang="he-IL" sz="2500" dirty="0">
                <a:solidFill>
                  <a:srgbClr val="333366"/>
                </a:solidFill>
                <a:latin typeface="+mj-lt"/>
              </a:rPr>
              <a:t>לדוגמא:</a:t>
            </a:r>
          </a:p>
          <a:p>
            <a:pPr algn="r" rtl="0">
              <a:lnSpc>
                <a:spcPct val="117000"/>
              </a:lnSpc>
            </a:pP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	SELECT DISTINCT * FROM … 				 WHERE …;</a:t>
            </a:r>
          </a:p>
          <a:p>
            <a:pPr>
              <a:lnSpc>
                <a:spcPct val="117000"/>
              </a:lnSpc>
            </a:pPr>
            <a:endParaRPr lang="en-GB" altLang="he-IL" sz="2500" dirty="0">
              <a:solidFill>
                <a:srgbClr val="333366"/>
              </a:solidFill>
              <a:latin typeface="+mj-lt"/>
            </a:endParaRPr>
          </a:p>
          <a:p>
            <a:pPr>
              <a:lnSpc>
                <a:spcPct val="117000"/>
              </a:lnSpc>
            </a:pPr>
            <a:endParaRPr lang="en-GB" altLang="he-IL" sz="2500" dirty="0">
              <a:solidFill>
                <a:srgbClr val="333366"/>
              </a:solidFill>
              <a:latin typeface="Comic Sans MS" pitchFamily="66" charset="0"/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423560" y="388678"/>
            <a:ext cx="7675946" cy="552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>
              <a:lnSpc>
                <a:spcPct val="117000"/>
              </a:lnSpc>
            </a:pPr>
            <a:r>
              <a:rPr lang="en-GB" altLang="he-IL" sz="3600" dirty="0">
                <a:solidFill>
                  <a:srgbClr val="333366"/>
                </a:solidFill>
                <a:latin typeface="+mj-lt"/>
              </a:rPr>
              <a:t>SQL: SELECT Statement </a:t>
            </a:r>
            <a:r>
              <a:rPr lang="he-IL" altLang="he-IL" sz="3600" dirty="0">
                <a:solidFill>
                  <a:srgbClr val="333366"/>
                </a:solidFill>
                <a:latin typeface="Comic Sans MS" pitchFamily="66" charset="0"/>
              </a:rPr>
              <a:t>‏</a:t>
            </a:r>
            <a:endParaRPr lang="en-GB" altLang="he-IL" sz="3600" dirty="0">
              <a:solidFill>
                <a:srgbClr val="333366"/>
              </a:solidFill>
              <a:latin typeface="Comic Sans MS" pitchFamily="66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8716-4E39-41BA-8D90-05A34826ACF6}" type="slidenum">
              <a:rPr lang="he-IL" altLang="en-US" smtClean="0"/>
              <a:pPr/>
              <a:t>21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309564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9578" y="871283"/>
            <a:ext cx="8229167" cy="287552"/>
          </a:xfrm>
          <a:ln/>
        </p:spPr>
        <p:txBody>
          <a:bodyPr/>
          <a:lstStyle/>
          <a:p>
            <a:pPr algn="l">
              <a:tabLst>
                <a:tab pos="0" algn="l"/>
                <a:tab pos="913074" algn="l"/>
                <a:tab pos="1827589" algn="l"/>
                <a:tab pos="2742103" algn="l"/>
                <a:tab pos="3656617" algn="l"/>
                <a:tab pos="4571131" algn="l"/>
                <a:tab pos="5485646" algn="l"/>
                <a:tab pos="6400160" algn="l"/>
                <a:tab pos="7314675" algn="l"/>
                <a:tab pos="8229189" algn="l"/>
                <a:tab pos="9143703" algn="l"/>
              </a:tabLst>
            </a:pPr>
            <a:br>
              <a:rPr lang="en-GB" altLang="he-IL" sz="2900" dirty="0">
                <a:solidFill>
                  <a:srgbClr val="333366"/>
                </a:solidFill>
                <a:latin typeface="Comic Sans MS" pitchFamily="66" charset="0"/>
              </a:rPr>
            </a:br>
            <a:r>
              <a:rPr lang="en-GB" altLang="he-IL" sz="2900" dirty="0"/>
              <a:t>Person</a:t>
            </a:r>
          </a:p>
        </p:txBody>
      </p:sp>
      <p:grpSp>
        <p:nvGrpSpPr>
          <p:cNvPr id="71683" name="Group 3"/>
          <p:cNvGrpSpPr>
            <a:grpSpLocks/>
          </p:cNvGrpSpPr>
          <p:nvPr/>
        </p:nvGrpSpPr>
        <p:grpSpPr bwMode="auto">
          <a:xfrm>
            <a:off x="492713" y="1494249"/>
            <a:ext cx="3146446" cy="2149244"/>
            <a:chOff x="342" y="1038"/>
            <a:chExt cx="2184" cy="1493"/>
          </a:xfrm>
        </p:grpSpPr>
        <p:sp>
          <p:nvSpPr>
            <p:cNvPr id="71684" name="Rectangle 4"/>
            <p:cNvSpPr>
              <a:spLocks noChangeArrowheads="1"/>
            </p:cNvSpPr>
            <p:nvPr/>
          </p:nvSpPr>
          <p:spPr bwMode="auto">
            <a:xfrm>
              <a:off x="1745" y="2283"/>
              <a:ext cx="78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454"/>
                </a:spcBef>
                <a:buClr>
                  <a:srgbClr val="00007D"/>
                </a:buClr>
                <a:buSzPct val="75000"/>
              </a:pPr>
              <a:r>
                <a:rPr lang="en-GB" altLang="he-IL" sz="1800">
                  <a:solidFill>
                    <a:srgbClr val="000000"/>
                  </a:solidFill>
                </a:rPr>
                <a:t>80</a:t>
              </a:r>
            </a:p>
          </p:txBody>
        </p:sp>
        <p:sp>
          <p:nvSpPr>
            <p:cNvPr id="71685" name="Rectangle 5"/>
            <p:cNvSpPr>
              <a:spLocks noChangeArrowheads="1"/>
            </p:cNvSpPr>
            <p:nvPr/>
          </p:nvSpPr>
          <p:spPr bwMode="auto">
            <a:xfrm>
              <a:off x="1159" y="2283"/>
              <a:ext cx="58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454"/>
                </a:spcBef>
                <a:buClr>
                  <a:srgbClr val="00007D"/>
                </a:buClr>
                <a:buSzPct val="75000"/>
              </a:pPr>
              <a:r>
                <a:rPr lang="en-GB" altLang="he-IL" sz="1800">
                  <a:solidFill>
                    <a:srgbClr val="000000"/>
                  </a:solidFill>
                </a:rPr>
                <a:t>34</a:t>
              </a:r>
            </a:p>
          </p:txBody>
        </p:sp>
        <p:sp>
          <p:nvSpPr>
            <p:cNvPr id="71686" name="Rectangle 6"/>
            <p:cNvSpPr>
              <a:spLocks noChangeArrowheads="1"/>
            </p:cNvSpPr>
            <p:nvPr/>
          </p:nvSpPr>
          <p:spPr bwMode="auto">
            <a:xfrm>
              <a:off x="342" y="2283"/>
              <a:ext cx="81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454"/>
                </a:spcBef>
                <a:buClr>
                  <a:srgbClr val="00007D"/>
                </a:buClr>
                <a:buSzPct val="75000"/>
              </a:pPr>
              <a:r>
                <a:rPr lang="en-GB" altLang="he-IL" sz="1800">
                  <a:solidFill>
                    <a:srgbClr val="000000"/>
                  </a:solidFill>
                </a:rPr>
                <a:t>Peter</a:t>
              </a:r>
            </a:p>
          </p:txBody>
        </p:sp>
        <p:sp>
          <p:nvSpPr>
            <p:cNvPr id="71687" name="Rectangle 7"/>
            <p:cNvSpPr>
              <a:spLocks noChangeArrowheads="1"/>
            </p:cNvSpPr>
            <p:nvPr/>
          </p:nvSpPr>
          <p:spPr bwMode="auto">
            <a:xfrm>
              <a:off x="1745" y="2034"/>
              <a:ext cx="78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454"/>
                </a:spcBef>
                <a:buClr>
                  <a:srgbClr val="00007D"/>
                </a:buClr>
                <a:buSzPct val="75000"/>
              </a:pPr>
              <a:r>
                <a:rPr lang="en-GB" altLang="he-IL" sz="1800">
                  <a:solidFill>
                    <a:srgbClr val="000000"/>
                  </a:solidFill>
                </a:rPr>
                <a:t>54</a:t>
              </a:r>
            </a:p>
          </p:txBody>
        </p:sp>
        <p:sp>
          <p:nvSpPr>
            <p:cNvPr id="71688" name="Rectangle 8"/>
            <p:cNvSpPr>
              <a:spLocks noChangeArrowheads="1"/>
            </p:cNvSpPr>
            <p:nvPr/>
          </p:nvSpPr>
          <p:spPr bwMode="auto">
            <a:xfrm>
              <a:off x="1159" y="2034"/>
              <a:ext cx="58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454"/>
                </a:spcBef>
                <a:buClr>
                  <a:srgbClr val="00007D"/>
                </a:buClr>
                <a:buSzPct val="75000"/>
              </a:pPr>
              <a:r>
                <a:rPr lang="en-GB" altLang="he-IL" sz="1800">
                  <a:solidFill>
                    <a:srgbClr val="000000"/>
                  </a:solidFill>
                </a:rPr>
                <a:t>54</a:t>
              </a:r>
            </a:p>
          </p:txBody>
        </p:sp>
        <p:sp>
          <p:nvSpPr>
            <p:cNvPr id="71689" name="Rectangle 9"/>
            <p:cNvSpPr>
              <a:spLocks noChangeArrowheads="1"/>
            </p:cNvSpPr>
            <p:nvPr/>
          </p:nvSpPr>
          <p:spPr bwMode="auto">
            <a:xfrm>
              <a:off x="342" y="2034"/>
              <a:ext cx="81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454"/>
                </a:spcBef>
                <a:buClr>
                  <a:srgbClr val="00007D"/>
                </a:buClr>
                <a:buSzPct val="75000"/>
              </a:pPr>
              <a:r>
                <a:rPr lang="en-GB" altLang="he-IL" sz="1800">
                  <a:solidFill>
                    <a:srgbClr val="000000"/>
                  </a:solidFill>
                </a:rPr>
                <a:t>Helena</a:t>
              </a:r>
            </a:p>
          </p:txBody>
        </p:sp>
        <p:sp>
          <p:nvSpPr>
            <p:cNvPr id="71690" name="Rectangle 10"/>
            <p:cNvSpPr>
              <a:spLocks noChangeArrowheads="1"/>
            </p:cNvSpPr>
            <p:nvPr/>
          </p:nvSpPr>
          <p:spPr bwMode="auto">
            <a:xfrm>
              <a:off x="1745" y="1785"/>
              <a:ext cx="78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454"/>
                </a:spcBef>
                <a:buClr>
                  <a:srgbClr val="00007D"/>
                </a:buClr>
                <a:buSzPct val="75000"/>
              </a:pPr>
              <a:r>
                <a:rPr lang="en-GB" altLang="he-IL" sz="1800">
                  <a:solidFill>
                    <a:srgbClr val="000000"/>
                  </a:solidFill>
                </a:rPr>
                <a:t>70</a:t>
              </a:r>
            </a:p>
          </p:txBody>
        </p:sp>
        <p:sp>
          <p:nvSpPr>
            <p:cNvPr id="71691" name="Rectangle 11"/>
            <p:cNvSpPr>
              <a:spLocks noChangeArrowheads="1"/>
            </p:cNvSpPr>
            <p:nvPr/>
          </p:nvSpPr>
          <p:spPr bwMode="auto">
            <a:xfrm>
              <a:off x="1159" y="1785"/>
              <a:ext cx="58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454"/>
                </a:spcBef>
                <a:buClr>
                  <a:srgbClr val="00007D"/>
                </a:buClr>
                <a:buSzPct val="75000"/>
              </a:pPr>
              <a:r>
                <a:rPr lang="en-GB" altLang="he-IL" sz="1800">
                  <a:solidFill>
                    <a:srgbClr val="000000"/>
                  </a:solidFill>
                </a:rPr>
                <a:t>29</a:t>
              </a:r>
            </a:p>
          </p:txBody>
        </p:sp>
        <p:sp>
          <p:nvSpPr>
            <p:cNvPr id="71692" name="Rectangle 12"/>
            <p:cNvSpPr>
              <a:spLocks noChangeArrowheads="1"/>
            </p:cNvSpPr>
            <p:nvPr/>
          </p:nvSpPr>
          <p:spPr bwMode="auto">
            <a:xfrm>
              <a:off x="342" y="1785"/>
              <a:ext cx="81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454"/>
                </a:spcBef>
                <a:buClr>
                  <a:srgbClr val="00007D"/>
                </a:buClr>
                <a:buSzPct val="75000"/>
              </a:pPr>
              <a:r>
                <a:rPr lang="en-GB" altLang="he-IL" sz="1800">
                  <a:solidFill>
                    <a:srgbClr val="000000"/>
                  </a:solidFill>
                </a:rPr>
                <a:t>George</a:t>
              </a:r>
            </a:p>
          </p:txBody>
        </p:sp>
        <p:sp>
          <p:nvSpPr>
            <p:cNvPr id="71693" name="Rectangle 13"/>
            <p:cNvSpPr>
              <a:spLocks noChangeArrowheads="1"/>
            </p:cNvSpPr>
            <p:nvPr/>
          </p:nvSpPr>
          <p:spPr bwMode="auto">
            <a:xfrm>
              <a:off x="1745" y="1536"/>
              <a:ext cx="78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454"/>
                </a:spcBef>
                <a:buClr>
                  <a:srgbClr val="00007D"/>
                </a:buClr>
                <a:buSzPct val="75000"/>
              </a:pPr>
              <a:r>
                <a:rPr lang="en-GB" altLang="he-IL" sz="1800">
                  <a:solidFill>
                    <a:srgbClr val="000000"/>
                  </a:solidFill>
                </a:rPr>
                <a:t>64</a:t>
              </a:r>
            </a:p>
          </p:txBody>
        </p:sp>
        <p:sp>
          <p:nvSpPr>
            <p:cNvPr id="71694" name="Rectangle 14"/>
            <p:cNvSpPr>
              <a:spLocks noChangeArrowheads="1"/>
            </p:cNvSpPr>
            <p:nvPr/>
          </p:nvSpPr>
          <p:spPr bwMode="auto">
            <a:xfrm>
              <a:off x="1159" y="1536"/>
              <a:ext cx="58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454"/>
                </a:spcBef>
                <a:buClr>
                  <a:srgbClr val="00007D"/>
                </a:buClr>
                <a:buSzPct val="75000"/>
              </a:pPr>
              <a:r>
                <a:rPr lang="en-GB" altLang="he-IL" sz="1800">
                  <a:solidFill>
                    <a:srgbClr val="000000"/>
                  </a:solidFill>
                </a:rPr>
                <a:t>28</a:t>
              </a:r>
            </a:p>
          </p:txBody>
        </p:sp>
        <p:sp>
          <p:nvSpPr>
            <p:cNvPr id="71695" name="Rectangle 15"/>
            <p:cNvSpPr>
              <a:spLocks noChangeArrowheads="1"/>
            </p:cNvSpPr>
            <p:nvPr/>
          </p:nvSpPr>
          <p:spPr bwMode="auto">
            <a:xfrm>
              <a:off x="342" y="1536"/>
              <a:ext cx="81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454"/>
                </a:spcBef>
                <a:buClr>
                  <a:srgbClr val="00007D"/>
                </a:buClr>
                <a:buSzPct val="75000"/>
              </a:pPr>
              <a:r>
                <a:rPr lang="en-GB" altLang="he-IL" sz="1800">
                  <a:solidFill>
                    <a:srgbClr val="000000"/>
                  </a:solidFill>
                </a:rPr>
                <a:t>Sally</a:t>
              </a:r>
            </a:p>
          </p:txBody>
        </p:sp>
        <p:sp>
          <p:nvSpPr>
            <p:cNvPr id="71696" name="Rectangle 16"/>
            <p:cNvSpPr>
              <a:spLocks noChangeArrowheads="1"/>
            </p:cNvSpPr>
            <p:nvPr/>
          </p:nvSpPr>
          <p:spPr bwMode="auto">
            <a:xfrm>
              <a:off x="1745" y="1287"/>
              <a:ext cx="78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454"/>
                </a:spcBef>
                <a:buClr>
                  <a:srgbClr val="00007D"/>
                </a:buClr>
                <a:buSzPct val="75000"/>
              </a:pPr>
              <a:r>
                <a:rPr lang="en-GB" altLang="he-IL" sz="1800">
                  <a:solidFill>
                    <a:srgbClr val="000000"/>
                  </a:solidFill>
                </a:rPr>
                <a:t>80</a:t>
              </a:r>
            </a:p>
          </p:txBody>
        </p:sp>
        <p:sp>
          <p:nvSpPr>
            <p:cNvPr id="71697" name="Rectangle 17"/>
            <p:cNvSpPr>
              <a:spLocks noChangeArrowheads="1"/>
            </p:cNvSpPr>
            <p:nvPr/>
          </p:nvSpPr>
          <p:spPr bwMode="auto">
            <a:xfrm>
              <a:off x="1159" y="1287"/>
              <a:ext cx="58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454"/>
                </a:spcBef>
                <a:buClr>
                  <a:srgbClr val="00007D"/>
                </a:buClr>
                <a:buSzPct val="75000"/>
              </a:pPr>
              <a:r>
                <a:rPr lang="en-GB" altLang="he-IL" sz="1800">
                  <a:solidFill>
                    <a:srgbClr val="000000"/>
                  </a:solidFill>
                </a:rPr>
                <a:t>34</a:t>
              </a:r>
            </a:p>
          </p:txBody>
        </p:sp>
        <p:sp>
          <p:nvSpPr>
            <p:cNvPr id="71698" name="Rectangle 18"/>
            <p:cNvSpPr>
              <a:spLocks noChangeArrowheads="1"/>
            </p:cNvSpPr>
            <p:nvPr/>
          </p:nvSpPr>
          <p:spPr bwMode="auto">
            <a:xfrm>
              <a:off x="342" y="1287"/>
              <a:ext cx="81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454"/>
                </a:spcBef>
                <a:buClr>
                  <a:srgbClr val="00007D"/>
                </a:buClr>
                <a:buSzPct val="75000"/>
              </a:pPr>
              <a:r>
                <a:rPr lang="en-GB" altLang="he-IL" sz="1800">
                  <a:solidFill>
                    <a:srgbClr val="000000"/>
                  </a:solidFill>
                </a:rPr>
                <a:t>Harry</a:t>
              </a:r>
            </a:p>
          </p:txBody>
        </p:sp>
        <p:sp>
          <p:nvSpPr>
            <p:cNvPr id="71699" name="Rectangle 19"/>
            <p:cNvSpPr>
              <a:spLocks noChangeArrowheads="1"/>
            </p:cNvSpPr>
            <p:nvPr/>
          </p:nvSpPr>
          <p:spPr bwMode="auto">
            <a:xfrm>
              <a:off x="1745" y="1038"/>
              <a:ext cx="78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454"/>
                </a:spcBef>
                <a:buClr>
                  <a:srgbClr val="00007D"/>
                </a:buClr>
                <a:buSzPct val="75000"/>
              </a:pPr>
              <a:r>
                <a:rPr lang="en-GB" altLang="he-IL" sz="1800" dirty="0">
                  <a:solidFill>
                    <a:srgbClr val="000000"/>
                  </a:solidFill>
                </a:rPr>
                <a:t>Weight</a:t>
              </a:r>
            </a:p>
          </p:txBody>
        </p:sp>
        <p:sp>
          <p:nvSpPr>
            <p:cNvPr id="71700" name="Rectangle 20"/>
            <p:cNvSpPr>
              <a:spLocks noChangeArrowheads="1"/>
            </p:cNvSpPr>
            <p:nvPr/>
          </p:nvSpPr>
          <p:spPr bwMode="auto">
            <a:xfrm>
              <a:off x="1159" y="1038"/>
              <a:ext cx="58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454"/>
                </a:spcBef>
                <a:buClr>
                  <a:srgbClr val="00007D"/>
                </a:buClr>
                <a:buSzPct val="75000"/>
              </a:pPr>
              <a:r>
                <a:rPr lang="en-GB" altLang="he-IL" sz="1800">
                  <a:solidFill>
                    <a:srgbClr val="000000"/>
                  </a:solidFill>
                </a:rPr>
                <a:t>Age</a:t>
              </a:r>
            </a:p>
          </p:txBody>
        </p:sp>
        <p:sp>
          <p:nvSpPr>
            <p:cNvPr id="71701" name="Rectangle 21"/>
            <p:cNvSpPr>
              <a:spLocks noChangeArrowheads="1"/>
            </p:cNvSpPr>
            <p:nvPr/>
          </p:nvSpPr>
          <p:spPr bwMode="auto">
            <a:xfrm>
              <a:off x="342" y="1038"/>
              <a:ext cx="81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454"/>
                </a:spcBef>
                <a:buClr>
                  <a:srgbClr val="00007D"/>
                </a:buClr>
                <a:buSzPct val="75000"/>
              </a:pPr>
              <a:r>
                <a:rPr lang="en-GB" altLang="he-IL" sz="1800" dirty="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71702" name="Line 22"/>
            <p:cNvSpPr>
              <a:spLocks noChangeShapeType="1"/>
            </p:cNvSpPr>
            <p:nvPr/>
          </p:nvSpPr>
          <p:spPr bwMode="auto">
            <a:xfrm>
              <a:off x="342" y="1038"/>
              <a:ext cx="2185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703" name="Line 23"/>
            <p:cNvSpPr>
              <a:spLocks noChangeShapeType="1"/>
            </p:cNvSpPr>
            <p:nvPr/>
          </p:nvSpPr>
          <p:spPr bwMode="auto">
            <a:xfrm>
              <a:off x="342" y="1287"/>
              <a:ext cx="2185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704" name="Line 24"/>
            <p:cNvSpPr>
              <a:spLocks noChangeShapeType="1"/>
            </p:cNvSpPr>
            <p:nvPr/>
          </p:nvSpPr>
          <p:spPr bwMode="auto">
            <a:xfrm>
              <a:off x="342" y="1536"/>
              <a:ext cx="2185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705" name="Line 25"/>
            <p:cNvSpPr>
              <a:spLocks noChangeShapeType="1"/>
            </p:cNvSpPr>
            <p:nvPr/>
          </p:nvSpPr>
          <p:spPr bwMode="auto">
            <a:xfrm>
              <a:off x="342" y="1785"/>
              <a:ext cx="2185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706" name="Line 26"/>
            <p:cNvSpPr>
              <a:spLocks noChangeShapeType="1"/>
            </p:cNvSpPr>
            <p:nvPr/>
          </p:nvSpPr>
          <p:spPr bwMode="auto">
            <a:xfrm>
              <a:off x="342" y="2034"/>
              <a:ext cx="2185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707" name="Line 27"/>
            <p:cNvSpPr>
              <a:spLocks noChangeShapeType="1"/>
            </p:cNvSpPr>
            <p:nvPr/>
          </p:nvSpPr>
          <p:spPr bwMode="auto">
            <a:xfrm>
              <a:off x="342" y="2283"/>
              <a:ext cx="2185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708" name="Line 28"/>
            <p:cNvSpPr>
              <a:spLocks noChangeShapeType="1"/>
            </p:cNvSpPr>
            <p:nvPr/>
          </p:nvSpPr>
          <p:spPr bwMode="auto">
            <a:xfrm>
              <a:off x="342" y="2532"/>
              <a:ext cx="2185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709" name="Line 29"/>
            <p:cNvSpPr>
              <a:spLocks noChangeShapeType="1"/>
            </p:cNvSpPr>
            <p:nvPr/>
          </p:nvSpPr>
          <p:spPr bwMode="auto">
            <a:xfrm>
              <a:off x="342" y="1038"/>
              <a:ext cx="1" cy="149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710" name="Line 30"/>
            <p:cNvSpPr>
              <a:spLocks noChangeShapeType="1"/>
            </p:cNvSpPr>
            <p:nvPr/>
          </p:nvSpPr>
          <p:spPr bwMode="auto">
            <a:xfrm>
              <a:off x="1159" y="1038"/>
              <a:ext cx="1" cy="149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711" name="Line 31"/>
            <p:cNvSpPr>
              <a:spLocks noChangeShapeType="1"/>
            </p:cNvSpPr>
            <p:nvPr/>
          </p:nvSpPr>
          <p:spPr bwMode="auto">
            <a:xfrm>
              <a:off x="1745" y="1038"/>
              <a:ext cx="1" cy="149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712" name="Line 32"/>
            <p:cNvSpPr>
              <a:spLocks noChangeShapeType="1"/>
            </p:cNvSpPr>
            <p:nvPr/>
          </p:nvSpPr>
          <p:spPr bwMode="auto">
            <a:xfrm>
              <a:off x="2527" y="1038"/>
              <a:ext cx="1" cy="149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71713" name="Group 33"/>
          <p:cNvGrpSpPr>
            <a:grpSpLocks/>
          </p:cNvGrpSpPr>
          <p:nvPr/>
        </p:nvGrpSpPr>
        <p:grpSpPr bwMode="auto">
          <a:xfrm>
            <a:off x="5056789" y="2163489"/>
            <a:ext cx="3630515" cy="1446745"/>
            <a:chOff x="3510" y="1326"/>
            <a:chExt cx="2520" cy="1005"/>
          </a:xfrm>
        </p:grpSpPr>
        <p:sp>
          <p:nvSpPr>
            <p:cNvPr id="71714" name="Rectangle 34"/>
            <p:cNvSpPr>
              <a:spLocks noChangeArrowheads="1"/>
            </p:cNvSpPr>
            <p:nvPr/>
          </p:nvSpPr>
          <p:spPr bwMode="auto">
            <a:xfrm>
              <a:off x="5128" y="2080"/>
              <a:ext cx="9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454"/>
                </a:spcBef>
                <a:buClr>
                  <a:srgbClr val="00007D"/>
                </a:buClr>
                <a:buSzPct val="75000"/>
              </a:pPr>
              <a:r>
                <a:rPr lang="en-GB" altLang="he-IL" sz="1800">
                  <a:solidFill>
                    <a:srgbClr val="000000"/>
                  </a:solidFill>
                </a:rPr>
                <a:t>80</a:t>
              </a:r>
            </a:p>
          </p:txBody>
        </p:sp>
        <p:sp>
          <p:nvSpPr>
            <p:cNvPr id="71715" name="Rectangle 35"/>
            <p:cNvSpPr>
              <a:spLocks noChangeArrowheads="1"/>
            </p:cNvSpPr>
            <p:nvPr/>
          </p:nvSpPr>
          <p:spPr bwMode="auto">
            <a:xfrm>
              <a:off x="4451" y="2080"/>
              <a:ext cx="677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454"/>
                </a:spcBef>
                <a:buClr>
                  <a:srgbClr val="00007D"/>
                </a:buClr>
                <a:buSzPct val="75000"/>
              </a:pPr>
              <a:r>
                <a:rPr lang="en-GB" altLang="he-IL" sz="1800">
                  <a:solidFill>
                    <a:srgbClr val="000000"/>
                  </a:solidFill>
                </a:rPr>
                <a:t>34</a:t>
              </a:r>
            </a:p>
          </p:txBody>
        </p:sp>
        <p:sp>
          <p:nvSpPr>
            <p:cNvPr id="71716" name="Rectangle 36"/>
            <p:cNvSpPr>
              <a:spLocks noChangeArrowheads="1"/>
            </p:cNvSpPr>
            <p:nvPr/>
          </p:nvSpPr>
          <p:spPr bwMode="auto">
            <a:xfrm>
              <a:off x="3510" y="2080"/>
              <a:ext cx="941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454"/>
                </a:spcBef>
                <a:buClr>
                  <a:srgbClr val="00007D"/>
                </a:buClr>
                <a:buSzPct val="75000"/>
              </a:pPr>
              <a:r>
                <a:rPr lang="en-GB" altLang="he-IL" sz="1800">
                  <a:solidFill>
                    <a:srgbClr val="000000"/>
                  </a:solidFill>
                </a:rPr>
                <a:t>Peter</a:t>
              </a:r>
            </a:p>
          </p:txBody>
        </p:sp>
        <p:sp>
          <p:nvSpPr>
            <p:cNvPr id="71717" name="Rectangle 37"/>
            <p:cNvSpPr>
              <a:spLocks noChangeArrowheads="1"/>
            </p:cNvSpPr>
            <p:nvPr/>
          </p:nvSpPr>
          <p:spPr bwMode="auto">
            <a:xfrm>
              <a:off x="5128" y="1829"/>
              <a:ext cx="9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454"/>
                </a:spcBef>
                <a:buClr>
                  <a:srgbClr val="00007D"/>
                </a:buClr>
                <a:buSzPct val="75000"/>
              </a:pPr>
              <a:r>
                <a:rPr lang="en-GB" altLang="he-IL" sz="1800">
                  <a:solidFill>
                    <a:srgbClr val="000000"/>
                  </a:solidFill>
                </a:rPr>
                <a:t>54</a:t>
              </a:r>
            </a:p>
          </p:txBody>
        </p:sp>
        <p:sp>
          <p:nvSpPr>
            <p:cNvPr id="71718" name="Rectangle 38"/>
            <p:cNvSpPr>
              <a:spLocks noChangeArrowheads="1"/>
            </p:cNvSpPr>
            <p:nvPr/>
          </p:nvSpPr>
          <p:spPr bwMode="auto">
            <a:xfrm>
              <a:off x="4451" y="1829"/>
              <a:ext cx="677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454"/>
                </a:spcBef>
                <a:buClr>
                  <a:srgbClr val="00007D"/>
                </a:buClr>
                <a:buSzPct val="75000"/>
              </a:pPr>
              <a:r>
                <a:rPr lang="en-GB" altLang="he-IL" sz="1800">
                  <a:solidFill>
                    <a:srgbClr val="000000"/>
                  </a:solidFill>
                </a:rPr>
                <a:t>54</a:t>
              </a:r>
            </a:p>
          </p:txBody>
        </p:sp>
        <p:sp>
          <p:nvSpPr>
            <p:cNvPr id="71719" name="Rectangle 39"/>
            <p:cNvSpPr>
              <a:spLocks noChangeArrowheads="1"/>
            </p:cNvSpPr>
            <p:nvPr/>
          </p:nvSpPr>
          <p:spPr bwMode="auto">
            <a:xfrm>
              <a:off x="3510" y="1829"/>
              <a:ext cx="941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454"/>
                </a:spcBef>
                <a:buClr>
                  <a:srgbClr val="00007D"/>
                </a:buClr>
                <a:buSzPct val="75000"/>
              </a:pPr>
              <a:r>
                <a:rPr lang="en-GB" altLang="he-IL" sz="1800">
                  <a:solidFill>
                    <a:srgbClr val="000000"/>
                  </a:solidFill>
                </a:rPr>
                <a:t>Helena</a:t>
              </a:r>
            </a:p>
          </p:txBody>
        </p:sp>
        <p:sp>
          <p:nvSpPr>
            <p:cNvPr id="71720" name="Rectangle 40"/>
            <p:cNvSpPr>
              <a:spLocks noChangeArrowheads="1"/>
            </p:cNvSpPr>
            <p:nvPr/>
          </p:nvSpPr>
          <p:spPr bwMode="auto">
            <a:xfrm>
              <a:off x="5128" y="1577"/>
              <a:ext cx="9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454"/>
                </a:spcBef>
                <a:buClr>
                  <a:srgbClr val="00007D"/>
                </a:buClr>
                <a:buSzPct val="75000"/>
              </a:pPr>
              <a:r>
                <a:rPr lang="en-GB" altLang="he-IL" sz="1800">
                  <a:solidFill>
                    <a:srgbClr val="000000"/>
                  </a:solidFill>
                </a:rPr>
                <a:t>80</a:t>
              </a:r>
            </a:p>
          </p:txBody>
        </p:sp>
        <p:sp>
          <p:nvSpPr>
            <p:cNvPr id="71721" name="Rectangle 41"/>
            <p:cNvSpPr>
              <a:spLocks noChangeArrowheads="1"/>
            </p:cNvSpPr>
            <p:nvPr/>
          </p:nvSpPr>
          <p:spPr bwMode="auto">
            <a:xfrm>
              <a:off x="4451" y="1577"/>
              <a:ext cx="677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454"/>
                </a:spcBef>
                <a:buClr>
                  <a:srgbClr val="00007D"/>
                </a:buClr>
                <a:buSzPct val="75000"/>
              </a:pPr>
              <a:r>
                <a:rPr lang="en-GB" altLang="he-IL" sz="1800">
                  <a:solidFill>
                    <a:srgbClr val="000000"/>
                  </a:solidFill>
                </a:rPr>
                <a:t>34</a:t>
              </a:r>
            </a:p>
          </p:txBody>
        </p:sp>
        <p:sp>
          <p:nvSpPr>
            <p:cNvPr id="71722" name="Rectangle 42"/>
            <p:cNvSpPr>
              <a:spLocks noChangeArrowheads="1"/>
            </p:cNvSpPr>
            <p:nvPr/>
          </p:nvSpPr>
          <p:spPr bwMode="auto">
            <a:xfrm>
              <a:off x="3510" y="1577"/>
              <a:ext cx="941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454"/>
                </a:spcBef>
                <a:buClr>
                  <a:srgbClr val="00007D"/>
                </a:buClr>
                <a:buSzPct val="75000"/>
              </a:pPr>
              <a:r>
                <a:rPr lang="en-GB" altLang="he-IL" sz="1800">
                  <a:solidFill>
                    <a:srgbClr val="000000"/>
                  </a:solidFill>
                </a:rPr>
                <a:t>Harry</a:t>
              </a:r>
            </a:p>
          </p:txBody>
        </p:sp>
        <p:sp>
          <p:nvSpPr>
            <p:cNvPr id="71723" name="Rectangle 43"/>
            <p:cNvSpPr>
              <a:spLocks noChangeArrowheads="1"/>
            </p:cNvSpPr>
            <p:nvPr/>
          </p:nvSpPr>
          <p:spPr bwMode="auto">
            <a:xfrm>
              <a:off x="5128" y="1326"/>
              <a:ext cx="90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454"/>
                </a:spcBef>
                <a:buClr>
                  <a:srgbClr val="00007D"/>
                </a:buClr>
                <a:buSzPct val="75000"/>
              </a:pPr>
              <a:r>
                <a:rPr lang="en-GB" altLang="he-IL" sz="1800">
                  <a:solidFill>
                    <a:srgbClr val="000000"/>
                  </a:solidFill>
                </a:rPr>
                <a:t>Weight</a:t>
              </a:r>
            </a:p>
          </p:txBody>
        </p:sp>
        <p:sp>
          <p:nvSpPr>
            <p:cNvPr id="71724" name="Rectangle 44"/>
            <p:cNvSpPr>
              <a:spLocks noChangeArrowheads="1"/>
            </p:cNvSpPr>
            <p:nvPr/>
          </p:nvSpPr>
          <p:spPr bwMode="auto">
            <a:xfrm>
              <a:off x="4451" y="1326"/>
              <a:ext cx="677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454"/>
                </a:spcBef>
                <a:buClr>
                  <a:srgbClr val="00007D"/>
                </a:buClr>
                <a:buSzPct val="75000"/>
              </a:pPr>
              <a:r>
                <a:rPr lang="en-GB" altLang="he-IL" sz="1800">
                  <a:solidFill>
                    <a:srgbClr val="000000"/>
                  </a:solidFill>
                </a:rPr>
                <a:t>Age</a:t>
              </a:r>
            </a:p>
          </p:txBody>
        </p:sp>
        <p:sp>
          <p:nvSpPr>
            <p:cNvPr id="71725" name="Rectangle 45"/>
            <p:cNvSpPr>
              <a:spLocks noChangeArrowheads="1"/>
            </p:cNvSpPr>
            <p:nvPr/>
          </p:nvSpPr>
          <p:spPr bwMode="auto">
            <a:xfrm>
              <a:off x="3510" y="1326"/>
              <a:ext cx="941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454"/>
                </a:spcBef>
                <a:buClr>
                  <a:srgbClr val="00007D"/>
                </a:buClr>
                <a:buSzPct val="75000"/>
              </a:pPr>
              <a:r>
                <a:rPr lang="en-GB" altLang="he-IL" sz="18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71726" name="Line 46"/>
            <p:cNvSpPr>
              <a:spLocks noChangeShapeType="1"/>
            </p:cNvSpPr>
            <p:nvPr/>
          </p:nvSpPr>
          <p:spPr bwMode="auto">
            <a:xfrm>
              <a:off x="3510" y="1326"/>
              <a:ext cx="2521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727" name="Line 47"/>
            <p:cNvSpPr>
              <a:spLocks noChangeShapeType="1"/>
            </p:cNvSpPr>
            <p:nvPr/>
          </p:nvSpPr>
          <p:spPr bwMode="auto">
            <a:xfrm>
              <a:off x="3510" y="1577"/>
              <a:ext cx="2521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728" name="Line 48"/>
            <p:cNvSpPr>
              <a:spLocks noChangeShapeType="1"/>
            </p:cNvSpPr>
            <p:nvPr/>
          </p:nvSpPr>
          <p:spPr bwMode="auto">
            <a:xfrm>
              <a:off x="3510" y="1829"/>
              <a:ext cx="2521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729" name="Line 49"/>
            <p:cNvSpPr>
              <a:spLocks noChangeShapeType="1"/>
            </p:cNvSpPr>
            <p:nvPr/>
          </p:nvSpPr>
          <p:spPr bwMode="auto">
            <a:xfrm>
              <a:off x="3510" y="2080"/>
              <a:ext cx="2521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730" name="Line 50"/>
            <p:cNvSpPr>
              <a:spLocks noChangeShapeType="1"/>
            </p:cNvSpPr>
            <p:nvPr/>
          </p:nvSpPr>
          <p:spPr bwMode="auto">
            <a:xfrm>
              <a:off x="3510" y="2332"/>
              <a:ext cx="2521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731" name="Line 51"/>
            <p:cNvSpPr>
              <a:spLocks noChangeShapeType="1"/>
            </p:cNvSpPr>
            <p:nvPr/>
          </p:nvSpPr>
          <p:spPr bwMode="auto">
            <a:xfrm>
              <a:off x="3510" y="1326"/>
              <a:ext cx="1" cy="100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732" name="Line 52"/>
            <p:cNvSpPr>
              <a:spLocks noChangeShapeType="1"/>
            </p:cNvSpPr>
            <p:nvPr/>
          </p:nvSpPr>
          <p:spPr bwMode="auto">
            <a:xfrm>
              <a:off x="4451" y="1326"/>
              <a:ext cx="1" cy="100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733" name="Line 53"/>
            <p:cNvSpPr>
              <a:spLocks noChangeShapeType="1"/>
            </p:cNvSpPr>
            <p:nvPr/>
          </p:nvSpPr>
          <p:spPr bwMode="auto">
            <a:xfrm>
              <a:off x="5128" y="1326"/>
              <a:ext cx="1" cy="100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734" name="Line 54"/>
            <p:cNvSpPr>
              <a:spLocks noChangeShapeType="1"/>
            </p:cNvSpPr>
            <p:nvPr/>
          </p:nvSpPr>
          <p:spPr bwMode="auto">
            <a:xfrm>
              <a:off x="6031" y="1326"/>
              <a:ext cx="1" cy="1006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71735" name="Group 55"/>
          <p:cNvGrpSpPr>
            <a:grpSpLocks/>
          </p:cNvGrpSpPr>
          <p:nvPr/>
        </p:nvGrpSpPr>
        <p:grpSpPr bwMode="auto">
          <a:xfrm>
            <a:off x="1460851" y="5156456"/>
            <a:ext cx="1174155" cy="1501448"/>
            <a:chOff x="1014" y="3582"/>
            <a:chExt cx="815" cy="1043"/>
          </a:xfrm>
        </p:grpSpPr>
        <p:sp>
          <p:nvSpPr>
            <p:cNvPr id="71736" name="Rectangle 56"/>
            <p:cNvSpPr>
              <a:spLocks noChangeArrowheads="1"/>
            </p:cNvSpPr>
            <p:nvPr/>
          </p:nvSpPr>
          <p:spPr bwMode="auto">
            <a:xfrm>
              <a:off x="1014" y="4365"/>
              <a:ext cx="816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454"/>
                </a:spcBef>
                <a:buClr>
                  <a:srgbClr val="00007D"/>
                </a:buClr>
                <a:buSzPct val="75000"/>
              </a:pPr>
              <a:r>
                <a:rPr lang="en-GB" altLang="he-IL" sz="1800">
                  <a:solidFill>
                    <a:srgbClr val="000000"/>
                  </a:solidFill>
                </a:rPr>
                <a:t>80</a:t>
              </a:r>
            </a:p>
          </p:txBody>
        </p:sp>
        <p:sp>
          <p:nvSpPr>
            <p:cNvPr id="71737" name="Rectangle 57"/>
            <p:cNvSpPr>
              <a:spLocks noChangeArrowheads="1"/>
            </p:cNvSpPr>
            <p:nvPr/>
          </p:nvSpPr>
          <p:spPr bwMode="auto">
            <a:xfrm>
              <a:off x="1014" y="4104"/>
              <a:ext cx="816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454"/>
                </a:spcBef>
                <a:buClr>
                  <a:srgbClr val="00007D"/>
                </a:buClr>
                <a:buSzPct val="75000"/>
              </a:pPr>
              <a:r>
                <a:rPr lang="en-GB" altLang="he-IL" sz="1800">
                  <a:solidFill>
                    <a:srgbClr val="000000"/>
                  </a:solidFill>
                </a:rPr>
                <a:t>54</a:t>
              </a:r>
            </a:p>
          </p:txBody>
        </p:sp>
        <p:sp>
          <p:nvSpPr>
            <p:cNvPr id="71738" name="Rectangle 58"/>
            <p:cNvSpPr>
              <a:spLocks noChangeArrowheads="1"/>
            </p:cNvSpPr>
            <p:nvPr/>
          </p:nvSpPr>
          <p:spPr bwMode="auto">
            <a:xfrm>
              <a:off x="1014" y="3843"/>
              <a:ext cx="816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454"/>
                </a:spcBef>
                <a:buClr>
                  <a:srgbClr val="00007D"/>
                </a:buClr>
                <a:buSzPct val="75000"/>
              </a:pPr>
              <a:r>
                <a:rPr lang="en-GB" altLang="he-IL" sz="1800">
                  <a:solidFill>
                    <a:srgbClr val="000000"/>
                  </a:solidFill>
                </a:rPr>
                <a:t>80</a:t>
              </a:r>
            </a:p>
          </p:txBody>
        </p:sp>
        <p:sp>
          <p:nvSpPr>
            <p:cNvPr id="71739" name="Rectangle 59"/>
            <p:cNvSpPr>
              <a:spLocks noChangeArrowheads="1"/>
            </p:cNvSpPr>
            <p:nvPr/>
          </p:nvSpPr>
          <p:spPr bwMode="auto">
            <a:xfrm>
              <a:off x="1014" y="3582"/>
              <a:ext cx="816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454"/>
                </a:spcBef>
                <a:buClr>
                  <a:srgbClr val="00007D"/>
                </a:buClr>
                <a:buSzPct val="75000"/>
              </a:pPr>
              <a:r>
                <a:rPr lang="en-GB" altLang="he-IL" sz="1800">
                  <a:solidFill>
                    <a:srgbClr val="000000"/>
                  </a:solidFill>
                </a:rPr>
                <a:t>Weight</a:t>
              </a:r>
            </a:p>
          </p:txBody>
        </p:sp>
        <p:sp>
          <p:nvSpPr>
            <p:cNvPr id="71740" name="Line 60"/>
            <p:cNvSpPr>
              <a:spLocks noChangeShapeType="1"/>
            </p:cNvSpPr>
            <p:nvPr/>
          </p:nvSpPr>
          <p:spPr bwMode="auto">
            <a:xfrm>
              <a:off x="1014" y="3582"/>
              <a:ext cx="816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741" name="Line 61"/>
            <p:cNvSpPr>
              <a:spLocks noChangeShapeType="1"/>
            </p:cNvSpPr>
            <p:nvPr/>
          </p:nvSpPr>
          <p:spPr bwMode="auto">
            <a:xfrm>
              <a:off x="1014" y="3843"/>
              <a:ext cx="81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742" name="Line 62"/>
            <p:cNvSpPr>
              <a:spLocks noChangeShapeType="1"/>
            </p:cNvSpPr>
            <p:nvPr/>
          </p:nvSpPr>
          <p:spPr bwMode="auto">
            <a:xfrm>
              <a:off x="1014" y="4104"/>
              <a:ext cx="81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743" name="Line 63"/>
            <p:cNvSpPr>
              <a:spLocks noChangeShapeType="1"/>
            </p:cNvSpPr>
            <p:nvPr/>
          </p:nvSpPr>
          <p:spPr bwMode="auto">
            <a:xfrm>
              <a:off x="1014" y="4365"/>
              <a:ext cx="81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744" name="Line 64"/>
            <p:cNvSpPr>
              <a:spLocks noChangeShapeType="1"/>
            </p:cNvSpPr>
            <p:nvPr/>
          </p:nvSpPr>
          <p:spPr bwMode="auto">
            <a:xfrm>
              <a:off x="1014" y="4626"/>
              <a:ext cx="816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745" name="Line 65"/>
            <p:cNvSpPr>
              <a:spLocks noChangeShapeType="1"/>
            </p:cNvSpPr>
            <p:nvPr/>
          </p:nvSpPr>
          <p:spPr bwMode="auto">
            <a:xfrm>
              <a:off x="1014" y="3582"/>
              <a:ext cx="1" cy="104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746" name="Line 66"/>
            <p:cNvSpPr>
              <a:spLocks noChangeShapeType="1"/>
            </p:cNvSpPr>
            <p:nvPr/>
          </p:nvSpPr>
          <p:spPr bwMode="auto">
            <a:xfrm>
              <a:off x="1830" y="3582"/>
              <a:ext cx="1" cy="104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71747" name="Rectangle 67"/>
          <p:cNvSpPr>
            <a:spLocks noChangeArrowheads="1"/>
          </p:cNvSpPr>
          <p:nvPr/>
        </p:nvSpPr>
        <p:spPr bwMode="auto">
          <a:xfrm>
            <a:off x="4641873" y="885699"/>
            <a:ext cx="3319328" cy="1370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723" rIns="91446" bIns="45723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SzPct val="100000"/>
              <a:buFont typeface="Arial" pitchFamily="34" charset="0"/>
              <a:buNone/>
            </a:pP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1) SELECT *</a:t>
            </a:r>
            <a:br>
              <a:rPr lang="en-GB" altLang="he-IL" sz="2500" dirty="0">
                <a:solidFill>
                  <a:srgbClr val="333366"/>
                </a:solidFill>
                <a:latin typeface="+mj-lt"/>
              </a:rPr>
            </a:b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    FROM person</a:t>
            </a:r>
            <a:br>
              <a:rPr lang="en-GB" altLang="he-IL" sz="2500" dirty="0">
                <a:solidFill>
                  <a:srgbClr val="333366"/>
                </a:solidFill>
                <a:latin typeface="+mj-lt"/>
              </a:rPr>
            </a:b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    WHERE age &gt; 30</a:t>
            </a:r>
            <a:r>
              <a:rPr lang="en-GB" altLang="he-IL" sz="2500" dirty="0">
                <a:solidFill>
                  <a:srgbClr val="333366"/>
                </a:solidFill>
              </a:rPr>
              <a:t>;</a:t>
            </a:r>
          </a:p>
        </p:txBody>
      </p:sp>
      <p:sp>
        <p:nvSpPr>
          <p:cNvPr id="71748" name="Rectangle 68"/>
          <p:cNvSpPr>
            <a:spLocks noChangeArrowheads="1"/>
          </p:cNvSpPr>
          <p:nvPr/>
        </p:nvSpPr>
        <p:spPr bwMode="auto">
          <a:xfrm>
            <a:off x="285255" y="3981786"/>
            <a:ext cx="3250175" cy="9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723" rIns="91446" bIns="45723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SzPct val="100000"/>
              <a:buFont typeface="Arial" pitchFamily="34" charset="0"/>
              <a:buNone/>
            </a:pPr>
            <a:r>
              <a:rPr lang="en-GB" altLang="he-IL" sz="2500" dirty="0">
                <a:solidFill>
                  <a:srgbClr val="333366"/>
                </a:solidFill>
                <a:latin typeface="Comic Sans MS" pitchFamily="66" charset="0"/>
                <a:cs typeface="+mj-cs"/>
              </a:rPr>
              <a:t>2)</a:t>
            </a:r>
            <a:r>
              <a:rPr lang="en-GB" altLang="he-IL" sz="2500" dirty="0">
                <a:solidFill>
                  <a:srgbClr val="333366"/>
                </a:solidFill>
                <a:cs typeface="+mj-cs"/>
              </a:rPr>
              <a:t> </a:t>
            </a:r>
            <a:r>
              <a:rPr lang="en-GB" altLang="he-IL" sz="2500" dirty="0">
                <a:solidFill>
                  <a:srgbClr val="333366"/>
                </a:solidFill>
                <a:latin typeface="+mj-lt"/>
                <a:cs typeface="+mj-cs"/>
              </a:rPr>
              <a:t>SELECT weight</a:t>
            </a:r>
            <a:br>
              <a:rPr lang="en-GB" altLang="he-IL" sz="2500" dirty="0">
                <a:solidFill>
                  <a:srgbClr val="333366"/>
                </a:solidFill>
                <a:latin typeface="+mj-lt"/>
                <a:cs typeface="+mj-cs"/>
              </a:rPr>
            </a:br>
            <a:r>
              <a:rPr lang="en-GB" altLang="he-IL" sz="2500" dirty="0">
                <a:solidFill>
                  <a:srgbClr val="333366"/>
                </a:solidFill>
                <a:latin typeface="+mj-lt"/>
                <a:cs typeface="+mj-cs"/>
              </a:rPr>
              <a:t>    FROM person</a:t>
            </a:r>
            <a:br>
              <a:rPr lang="en-GB" altLang="he-IL" sz="2500" dirty="0">
                <a:solidFill>
                  <a:srgbClr val="333366"/>
                </a:solidFill>
                <a:latin typeface="+mj-lt"/>
                <a:cs typeface="+mj-cs"/>
              </a:rPr>
            </a:br>
            <a:r>
              <a:rPr lang="en-GB" altLang="he-IL" sz="2500" dirty="0">
                <a:solidFill>
                  <a:srgbClr val="333366"/>
                </a:solidFill>
                <a:latin typeface="+mj-lt"/>
                <a:cs typeface="+mj-cs"/>
              </a:rPr>
              <a:t>    WHERE age &gt; 30</a:t>
            </a:r>
            <a:r>
              <a:rPr lang="en-GB" altLang="he-IL" sz="2500" dirty="0">
                <a:solidFill>
                  <a:srgbClr val="333366"/>
                </a:solidFill>
                <a:cs typeface="+mj-cs"/>
              </a:rPr>
              <a:t>;</a:t>
            </a:r>
          </a:p>
        </p:txBody>
      </p:sp>
      <p:sp>
        <p:nvSpPr>
          <p:cNvPr id="71749" name="Rectangle 69"/>
          <p:cNvSpPr>
            <a:spLocks noChangeArrowheads="1"/>
          </p:cNvSpPr>
          <p:nvPr/>
        </p:nvSpPr>
        <p:spPr bwMode="auto">
          <a:xfrm>
            <a:off x="4572720" y="3752045"/>
            <a:ext cx="4425771" cy="1370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723" rIns="91446" bIns="45723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SzPct val="100000"/>
              <a:buFont typeface="Arial" pitchFamily="34" charset="0"/>
              <a:buNone/>
            </a:pPr>
            <a:r>
              <a:rPr lang="en-GB" altLang="he-IL" sz="2500" dirty="0">
                <a:solidFill>
                  <a:srgbClr val="333366"/>
                </a:solidFill>
                <a:latin typeface="Comic Sans MS" pitchFamily="66" charset="0"/>
              </a:rPr>
              <a:t>3)</a:t>
            </a:r>
            <a:r>
              <a:rPr lang="en-GB" altLang="he-IL" sz="2500" dirty="0">
                <a:solidFill>
                  <a:srgbClr val="333366"/>
                </a:solidFill>
              </a:rPr>
              <a:t> </a:t>
            </a: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SELECT distinct weight</a:t>
            </a:r>
            <a:br>
              <a:rPr lang="en-GB" altLang="he-IL" sz="2500" dirty="0">
                <a:solidFill>
                  <a:srgbClr val="333366"/>
                </a:solidFill>
                <a:latin typeface="+mj-lt"/>
              </a:rPr>
            </a:b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    FROM person</a:t>
            </a:r>
            <a:br>
              <a:rPr lang="en-GB" altLang="he-IL" sz="2500" dirty="0">
                <a:solidFill>
                  <a:srgbClr val="333366"/>
                </a:solidFill>
                <a:latin typeface="+mj-lt"/>
              </a:rPr>
            </a:b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    WHERE age &gt; 30</a:t>
            </a:r>
            <a:r>
              <a:rPr lang="en-GB" altLang="he-IL" sz="2500" dirty="0">
                <a:solidFill>
                  <a:srgbClr val="333366"/>
                </a:solidFill>
              </a:rPr>
              <a:t>;</a:t>
            </a:r>
          </a:p>
        </p:txBody>
      </p:sp>
      <p:grpSp>
        <p:nvGrpSpPr>
          <p:cNvPr id="71750" name="Group 70"/>
          <p:cNvGrpSpPr>
            <a:grpSpLocks/>
          </p:cNvGrpSpPr>
          <p:nvPr/>
        </p:nvGrpSpPr>
        <p:grpSpPr bwMode="auto">
          <a:xfrm>
            <a:off x="5951452" y="5241859"/>
            <a:ext cx="1035849" cy="1117088"/>
            <a:chOff x="4131" y="3577"/>
            <a:chExt cx="719" cy="776"/>
          </a:xfrm>
        </p:grpSpPr>
        <p:sp>
          <p:nvSpPr>
            <p:cNvPr id="71751" name="Rectangle 71"/>
            <p:cNvSpPr>
              <a:spLocks noChangeArrowheads="1"/>
            </p:cNvSpPr>
            <p:nvPr/>
          </p:nvSpPr>
          <p:spPr bwMode="auto">
            <a:xfrm>
              <a:off x="4131" y="4105"/>
              <a:ext cx="72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454"/>
                </a:spcBef>
                <a:buClr>
                  <a:srgbClr val="00007D"/>
                </a:buClr>
                <a:buSzPct val="75000"/>
              </a:pPr>
              <a:r>
                <a:rPr lang="en-GB" altLang="he-IL" sz="1800">
                  <a:solidFill>
                    <a:srgbClr val="000000"/>
                  </a:solidFill>
                </a:rPr>
                <a:t>54</a:t>
              </a:r>
            </a:p>
          </p:txBody>
        </p:sp>
        <p:sp>
          <p:nvSpPr>
            <p:cNvPr id="71752" name="Rectangle 72"/>
            <p:cNvSpPr>
              <a:spLocks noChangeArrowheads="1"/>
            </p:cNvSpPr>
            <p:nvPr/>
          </p:nvSpPr>
          <p:spPr bwMode="auto">
            <a:xfrm>
              <a:off x="4131" y="3826"/>
              <a:ext cx="72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454"/>
                </a:spcBef>
                <a:buClr>
                  <a:srgbClr val="00007D"/>
                </a:buClr>
                <a:buSzPct val="75000"/>
              </a:pPr>
              <a:r>
                <a:rPr lang="en-GB" altLang="he-IL" sz="1800">
                  <a:solidFill>
                    <a:srgbClr val="000000"/>
                  </a:solidFill>
                </a:rPr>
                <a:t>80</a:t>
              </a:r>
            </a:p>
          </p:txBody>
        </p:sp>
        <p:sp>
          <p:nvSpPr>
            <p:cNvPr id="71753" name="Rectangle 73"/>
            <p:cNvSpPr>
              <a:spLocks noChangeArrowheads="1"/>
            </p:cNvSpPr>
            <p:nvPr/>
          </p:nvSpPr>
          <p:spPr bwMode="auto">
            <a:xfrm>
              <a:off x="4131" y="3577"/>
              <a:ext cx="72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454"/>
                </a:spcBef>
                <a:buClr>
                  <a:srgbClr val="00007D"/>
                </a:buClr>
                <a:buSzPct val="75000"/>
              </a:pPr>
              <a:r>
                <a:rPr lang="en-GB" altLang="he-IL" sz="1800">
                  <a:solidFill>
                    <a:srgbClr val="000000"/>
                  </a:solidFill>
                </a:rPr>
                <a:t>Weight</a:t>
              </a:r>
            </a:p>
          </p:txBody>
        </p:sp>
        <p:sp>
          <p:nvSpPr>
            <p:cNvPr id="71754" name="Line 74"/>
            <p:cNvSpPr>
              <a:spLocks noChangeShapeType="1"/>
            </p:cNvSpPr>
            <p:nvPr/>
          </p:nvSpPr>
          <p:spPr bwMode="auto">
            <a:xfrm>
              <a:off x="4131" y="3577"/>
              <a:ext cx="72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755" name="Line 75"/>
            <p:cNvSpPr>
              <a:spLocks noChangeShapeType="1"/>
            </p:cNvSpPr>
            <p:nvPr/>
          </p:nvSpPr>
          <p:spPr bwMode="auto">
            <a:xfrm>
              <a:off x="4131" y="3826"/>
              <a:ext cx="72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756" name="Line 76"/>
            <p:cNvSpPr>
              <a:spLocks noChangeShapeType="1"/>
            </p:cNvSpPr>
            <p:nvPr/>
          </p:nvSpPr>
          <p:spPr bwMode="auto">
            <a:xfrm>
              <a:off x="4131" y="4105"/>
              <a:ext cx="72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757" name="Line 77"/>
            <p:cNvSpPr>
              <a:spLocks noChangeShapeType="1"/>
            </p:cNvSpPr>
            <p:nvPr/>
          </p:nvSpPr>
          <p:spPr bwMode="auto">
            <a:xfrm>
              <a:off x="4131" y="4354"/>
              <a:ext cx="72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758" name="Line 78"/>
            <p:cNvSpPr>
              <a:spLocks noChangeShapeType="1"/>
            </p:cNvSpPr>
            <p:nvPr/>
          </p:nvSpPr>
          <p:spPr bwMode="auto">
            <a:xfrm>
              <a:off x="4131" y="3577"/>
              <a:ext cx="1" cy="777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71759" name="Line 79"/>
            <p:cNvSpPr>
              <a:spLocks noChangeShapeType="1"/>
            </p:cNvSpPr>
            <p:nvPr/>
          </p:nvSpPr>
          <p:spPr bwMode="auto">
            <a:xfrm>
              <a:off x="4851" y="3577"/>
              <a:ext cx="1" cy="777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>
          <a:xfrm>
            <a:off x="333801" y="6578729"/>
            <a:ext cx="2133647" cy="454897"/>
          </a:xfrm>
        </p:spPr>
        <p:txBody>
          <a:bodyPr/>
          <a:lstStyle/>
          <a:p>
            <a:fld id="{9E33ABEE-BA71-4D8E-8512-ABDC0C129F76}" type="slidenum">
              <a:rPr lang="en-GB" altLang="he-IL" smtClean="0"/>
              <a:pPr/>
              <a:t>22</a:t>
            </a:fld>
            <a:endParaRPr lang="en-GB" altLang="he-IL" dirty="0"/>
          </a:p>
        </p:txBody>
      </p:sp>
    </p:spTree>
    <p:extLst>
      <p:ext uri="{BB962C8B-B14F-4D97-AF65-F5344CB8AC3E}">
        <p14:creationId xmlns:p14="http://schemas.microsoft.com/office/powerpoint/2010/main" val="22962662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492713" y="325572"/>
            <a:ext cx="6984419" cy="590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>
              <a:lnSpc>
                <a:spcPct val="117000"/>
              </a:lnSpc>
            </a:pPr>
            <a:r>
              <a:rPr lang="en-GB" altLang="he-IL" sz="3600" dirty="0">
                <a:solidFill>
                  <a:srgbClr val="333366"/>
                </a:solidFill>
                <a:latin typeface="+mj-lt"/>
              </a:rPr>
              <a:t>SQL: The ORDER BY Clause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54407" y="1356053"/>
            <a:ext cx="8505778" cy="53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723" rIns="91446" bIns="45723"/>
          <a:lstStyle>
            <a:lvl1pPr marL="376238" indent="-376238">
              <a:tabLst>
                <a:tab pos="376238" algn="l"/>
                <a:tab pos="833438" algn="l"/>
                <a:tab pos="1290638" algn="l"/>
                <a:tab pos="1747838" algn="l"/>
                <a:tab pos="2205038" algn="l"/>
                <a:tab pos="2662238" algn="l"/>
                <a:tab pos="3119438" algn="l"/>
                <a:tab pos="3576638" algn="l"/>
                <a:tab pos="4033838" algn="l"/>
                <a:tab pos="4491038" algn="l"/>
                <a:tab pos="4948238" algn="l"/>
                <a:tab pos="5405438" algn="l"/>
                <a:tab pos="5862638" algn="l"/>
                <a:tab pos="6319838" algn="l"/>
                <a:tab pos="6777038" algn="l"/>
                <a:tab pos="7234238" algn="l"/>
                <a:tab pos="7691438" algn="l"/>
                <a:tab pos="8148638" algn="l"/>
                <a:tab pos="8605838" algn="l"/>
                <a:tab pos="9063038" algn="l"/>
                <a:tab pos="9520238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376238" algn="l"/>
                <a:tab pos="833438" algn="l"/>
                <a:tab pos="1290638" algn="l"/>
                <a:tab pos="1747838" algn="l"/>
                <a:tab pos="2205038" algn="l"/>
                <a:tab pos="2662238" algn="l"/>
                <a:tab pos="3119438" algn="l"/>
                <a:tab pos="3576638" algn="l"/>
                <a:tab pos="4033838" algn="l"/>
                <a:tab pos="4491038" algn="l"/>
                <a:tab pos="4948238" algn="l"/>
                <a:tab pos="5405438" algn="l"/>
                <a:tab pos="5862638" algn="l"/>
                <a:tab pos="6319838" algn="l"/>
                <a:tab pos="6777038" algn="l"/>
                <a:tab pos="7234238" algn="l"/>
                <a:tab pos="7691438" algn="l"/>
                <a:tab pos="8148638" algn="l"/>
                <a:tab pos="8605838" algn="l"/>
                <a:tab pos="9063038" algn="l"/>
                <a:tab pos="9520238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376238" algn="l"/>
                <a:tab pos="833438" algn="l"/>
                <a:tab pos="1290638" algn="l"/>
                <a:tab pos="1747838" algn="l"/>
                <a:tab pos="2205038" algn="l"/>
                <a:tab pos="2662238" algn="l"/>
                <a:tab pos="3119438" algn="l"/>
                <a:tab pos="3576638" algn="l"/>
                <a:tab pos="4033838" algn="l"/>
                <a:tab pos="4491038" algn="l"/>
                <a:tab pos="4948238" algn="l"/>
                <a:tab pos="5405438" algn="l"/>
                <a:tab pos="5862638" algn="l"/>
                <a:tab pos="6319838" algn="l"/>
                <a:tab pos="6777038" algn="l"/>
                <a:tab pos="7234238" algn="l"/>
                <a:tab pos="7691438" algn="l"/>
                <a:tab pos="8148638" algn="l"/>
                <a:tab pos="8605838" algn="l"/>
                <a:tab pos="9063038" algn="l"/>
                <a:tab pos="9520238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376238" algn="l"/>
                <a:tab pos="833438" algn="l"/>
                <a:tab pos="1290638" algn="l"/>
                <a:tab pos="1747838" algn="l"/>
                <a:tab pos="2205038" algn="l"/>
                <a:tab pos="2662238" algn="l"/>
                <a:tab pos="3119438" algn="l"/>
                <a:tab pos="3576638" algn="l"/>
                <a:tab pos="4033838" algn="l"/>
                <a:tab pos="4491038" algn="l"/>
                <a:tab pos="4948238" algn="l"/>
                <a:tab pos="5405438" algn="l"/>
                <a:tab pos="5862638" algn="l"/>
                <a:tab pos="6319838" algn="l"/>
                <a:tab pos="6777038" algn="l"/>
                <a:tab pos="7234238" algn="l"/>
                <a:tab pos="7691438" algn="l"/>
                <a:tab pos="8148638" algn="l"/>
                <a:tab pos="8605838" algn="l"/>
                <a:tab pos="9063038" algn="l"/>
                <a:tab pos="9520238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376238" algn="l"/>
                <a:tab pos="833438" algn="l"/>
                <a:tab pos="1290638" algn="l"/>
                <a:tab pos="1747838" algn="l"/>
                <a:tab pos="2205038" algn="l"/>
                <a:tab pos="2662238" algn="l"/>
                <a:tab pos="3119438" algn="l"/>
                <a:tab pos="3576638" algn="l"/>
                <a:tab pos="4033838" algn="l"/>
                <a:tab pos="4491038" algn="l"/>
                <a:tab pos="4948238" algn="l"/>
                <a:tab pos="5405438" algn="l"/>
                <a:tab pos="5862638" algn="l"/>
                <a:tab pos="6319838" algn="l"/>
                <a:tab pos="6777038" algn="l"/>
                <a:tab pos="7234238" algn="l"/>
                <a:tab pos="7691438" algn="l"/>
                <a:tab pos="8148638" algn="l"/>
                <a:tab pos="8605838" algn="l"/>
                <a:tab pos="9063038" algn="l"/>
                <a:tab pos="9520238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376238" algn="l"/>
                <a:tab pos="833438" algn="l"/>
                <a:tab pos="1290638" algn="l"/>
                <a:tab pos="1747838" algn="l"/>
                <a:tab pos="2205038" algn="l"/>
                <a:tab pos="2662238" algn="l"/>
                <a:tab pos="3119438" algn="l"/>
                <a:tab pos="3576638" algn="l"/>
                <a:tab pos="4033838" algn="l"/>
                <a:tab pos="4491038" algn="l"/>
                <a:tab pos="4948238" algn="l"/>
                <a:tab pos="5405438" algn="l"/>
                <a:tab pos="5862638" algn="l"/>
                <a:tab pos="6319838" algn="l"/>
                <a:tab pos="6777038" algn="l"/>
                <a:tab pos="7234238" algn="l"/>
                <a:tab pos="7691438" algn="l"/>
                <a:tab pos="8148638" algn="l"/>
                <a:tab pos="8605838" algn="l"/>
                <a:tab pos="9063038" algn="l"/>
                <a:tab pos="9520238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376238" algn="l"/>
                <a:tab pos="833438" algn="l"/>
                <a:tab pos="1290638" algn="l"/>
                <a:tab pos="1747838" algn="l"/>
                <a:tab pos="2205038" algn="l"/>
                <a:tab pos="2662238" algn="l"/>
                <a:tab pos="3119438" algn="l"/>
                <a:tab pos="3576638" algn="l"/>
                <a:tab pos="4033838" algn="l"/>
                <a:tab pos="4491038" algn="l"/>
                <a:tab pos="4948238" algn="l"/>
                <a:tab pos="5405438" algn="l"/>
                <a:tab pos="5862638" algn="l"/>
                <a:tab pos="6319838" algn="l"/>
                <a:tab pos="6777038" algn="l"/>
                <a:tab pos="7234238" algn="l"/>
                <a:tab pos="7691438" algn="l"/>
                <a:tab pos="8148638" algn="l"/>
                <a:tab pos="8605838" algn="l"/>
                <a:tab pos="9063038" algn="l"/>
                <a:tab pos="9520238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376238" algn="l"/>
                <a:tab pos="833438" algn="l"/>
                <a:tab pos="1290638" algn="l"/>
                <a:tab pos="1747838" algn="l"/>
                <a:tab pos="2205038" algn="l"/>
                <a:tab pos="2662238" algn="l"/>
                <a:tab pos="3119438" algn="l"/>
                <a:tab pos="3576638" algn="l"/>
                <a:tab pos="4033838" algn="l"/>
                <a:tab pos="4491038" algn="l"/>
                <a:tab pos="4948238" algn="l"/>
                <a:tab pos="5405438" algn="l"/>
                <a:tab pos="5862638" algn="l"/>
                <a:tab pos="6319838" algn="l"/>
                <a:tab pos="6777038" algn="l"/>
                <a:tab pos="7234238" algn="l"/>
                <a:tab pos="7691438" algn="l"/>
                <a:tab pos="8148638" algn="l"/>
                <a:tab pos="8605838" algn="l"/>
                <a:tab pos="9063038" algn="l"/>
                <a:tab pos="9520238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376238" algn="l"/>
                <a:tab pos="833438" algn="l"/>
                <a:tab pos="1290638" algn="l"/>
                <a:tab pos="1747838" algn="l"/>
                <a:tab pos="2205038" algn="l"/>
                <a:tab pos="2662238" algn="l"/>
                <a:tab pos="3119438" algn="l"/>
                <a:tab pos="3576638" algn="l"/>
                <a:tab pos="4033838" algn="l"/>
                <a:tab pos="4491038" algn="l"/>
                <a:tab pos="4948238" algn="l"/>
                <a:tab pos="5405438" algn="l"/>
                <a:tab pos="5862638" algn="l"/>
                <a:tab pos="6319838" algn="l"/>
                <a:tab pos="6777038" algn="l"/>
                <a:tab pos="7234238" algn="l"/>
                <a:tab pos="7691438" algn="l"/>
                <a:tab pos="8148638" algn="l"/>
                <a:tab pos="8605838" algn="l"/>
                <a:tab pos="9063038" algn="l"/>
                <a:tab pos="9520238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spcBef>
                <a:spcPts val="635"/>
              </a:spcBef>
              <a:buClr>
                <a:srgbClr val="00007D"/>
              </a:buClr>
              <a:buSzPct val="75000"/>
            </a:pPr>
            <a:r>
              <a:rPr lang="he-IL" altLang="he-IL" sz="2500" dirty="0">
                <a:solidFill>
                  <a:srgbClr val="333366"/>
                </a:solidFill>
                <a:latin typeface="+mn-lt"/>
              </a:rPr>
              <a:t>סידור תוצאת ה-</a:t>
            </a:r>
            <a:r>
              <a:rPr lang="en-US" altLang="he-IL" sz="2500" dirty="0">
                <a:solidFill>
                  <a:srgbClr val="333366"/>
                </a:solidFill>
                <a:latin typeface="+mn-lt"/>
              </a:rPr>
              <a:t>SELECT</a:t>
            </a:r>
            <a:endParaRPr lang="he-IL" altLang="he-IL" sz="2500" dirty="0">
              <a:solidFill>
                <a:srgbClr val="333366"/>
              </a:solidFill>
              <a:latin typeface="+mn-lt"/>
            </a:endParaRPr>
          </a:p>
          <a:p>
            <a:pPr algn="l" eaLnBrk="1" hangingPunct="1">
              <a:spcBef>
                <a:spcPts val="635"/>
              </a:spcBef>
              <a:buClr>
                <a:srgbClr val="00007D"/>
              </a:buClr>
              <a:buSzPct val="75000"/>
            </a:pPr>
            <a:r>
              <a:rPr lang="en-GB" altLang="he-IL" sz="2500" u="sng" dirty="0" err="1">
                <a:solidFill>
                  <a:srgbClr val="333366"/>
                </a:solidFill>
              </a:rPr>
              <a:t>desc</a:t>
            </a:r>
            <a:r>
              <a:rPr lang="en-GB" altLang="he-IL" sz="2500" u="sng" dirty="0">
                <a:solidFill>
                  <a:srgbClr val="333366"/>
                </a:solidFill>
              </a:rPr>
              <a:t> (descending order):</a:t>
            </a:r>
            <a:endParaRPr lang="en-GB" altLang="he-IL" sz="2500" u="sng" dirty="0">
              <a:solidFill>
                <a:srgbClr val="333366"/>
              </a:solidFill>
              <a:latin typeface="+mn-lt"/>
            </a:endParaRPr>
          </a:p>
          <a:p>
            <a:pPr algn="l" eaLnBrk="1" hangingPunct="1">
              <a:spcBef>
                <a:spcPts val="635"/>
              </a:spcBef>
              <a:buClr>
                <a:srgbClr val="00007D"/>
              </a:buClr>
              <a:buSzPct val="37000"/>
              <a:buFont typeface="Arial" panose="020B0604020202020204" pitchFamily="34" charset="0"/>
              <a:buChar char="•"/>
            </a:pPr>
            <a:r>
              <a:rPr lang="en-GB" altLang="he-IL" sz="2500" dirty="0">
                <a:solidFill>
                  <a:srgbClr val="333366"/>
                </a:solidFill>
                <a:latin typeface="+mn-lt"/>
              </a:rPr>
              <a:t>	SELECT * 	FROM </a:t>
            </a:r>
            <a:r>
              <a:rPr lang="en-US" altLang="he-IL" sz="2500" dirty="0">
                <a:solidFill>
                  <a:srgbClr val="333366"/>
                </a:solidFill>
                <a:latin typeface="+mn-lt"/>
              </a:rPr>
              <a:t>table name</a:t>
            </a:r>
            <a:r>
              <a:rPr lang="en-GB" altLang="he-IL" sz="2500" dirty="0">
                <a:solidFill>
                  <a:srgbClr val="333366"/>
                </a:solidFill>
                <a:latin typeface="+mn-lt"/>
              </a:rPr>
              <a:t> order by </a:t>
            </a:r>
            <a:r>
              <a:rPr lang="en-GB" altLang="he-IL" sz="2500" dirty="0" err="1">
                <a:solidFill>
                  <a:srgbClr val="333366"/>
                </a:solidFill>
                <a:latin typeface="+mn-lt"/>
              </a:rPr>
              <a:t>attr</a:t>
            </a:r>
            <a:r>
              <a:rPr lang="en-GB" altLang="he-IL" sz="2500" dirty="0">
                <a:solidFill>
                  <a:srgbClr val="333366"/>
                </a:solidFill>
                <a:latin typeface="+mn-lt"/>
              </a:rPr>
              <a:t>. </a:t>
            </a:r>
            <a:r>
              <a:rPr lang="en-GB" altLang="he-IL" sz="2500" dirty="0" err="1">
                <a:solidFill>
                  <a:srgbClr val="333366"/>
                </a:solidFill>
                <a:latin typeface="+mn-lt"/>
              </a:rPr>
              <a:t>desc</a:t>
            </a:r>
            <a:endParaRPr lang="en-GB" altLang="he-IL" sz="2500" dirty="0">
              <a:solidFill>
                <a:srgbClr val="333366"/>
              </a:solidFill>
              <a:latin typeface="+mn-lt"/>
            </a:endParaRPr>
          </a:p>
          <a:p>
            <a:pPr algn="r" eaLnBrk="1" hangingPunct="1">
              <a:spcBef>
                <a:spcPts val="635"/>
              </a:spcBef>
              <a:buClr>
                <a:srgbClr val="00007D"/>
              </a:buClr>
              <a:buSzPct val="75000"/>
            </a:pPr>
            <a:r>
              <a:rPr lang="he-IL" altLang="he-IL" sz="2500" dirty="0">
                <a:solidFill>
                  <a:srgbClr val="333366"/>
                </a:solidFill>
                <a:latin typeface="+mn-lt"/>
              </a:rPr>
              <a:t>מחזיר את ה-</a:t>
            </a:r>
            <a:r>
              <a:rPr lang="en-US" altLang="he-IL" sz="2500" dirty="0" err="1">
                <a:solidFill>
                  <a:srgbClr val="333366"/>
                </a:solidFill>
                <a:latin typeface="+mn-lt"/>
              </a:rPr>
              <a:t>attr</a:t>
            </a:r>
            <a:r>
              <a:rPr lang="he-IL" altLang="he-IL" sz="2500" dirty="0">
                <a:solidFill>
                  <a:srgbClr val="333366"/>
                </a:solidFill>
                <a:latin typeface="+mn-lt"/>
              </a:rPr>
              <a:t> בסדר יורד</a:t>
            </a:r>
            <a:endParaRPr lang="en-GB" altLang="he-IL" sz="2500" dirty="0">
              <a:solidFill>
                <a:srgbClr val="333366"/>
              </a:solidFill>
              <a:latin typeface="+mn-lt"/>
            </a:endParaRPr>
          </a:p>
          <a:p>
            <a:pPr eaLnBrk="1" hangingPunct="1">
              <a:spcBef>
                <a:spcPts val="635"/>
              </a:spcBef>
              <a:buClr>
                <a:srgbClr val="00007D"/>
              </a:buClr>
              <a:buSzPct val="75000"/>
            </a:pPr>
            <a:endParaRPr lang="he-IL" altLang="he-IL" sz="2500" dirty="0">
              <a:solidFill>
                <a:srgbClr val="333366"/>
              </a:solidFill>
              <a:latin typeface="+mn-lt"/>
            </a:endParaRPr>
          </a:p>
          <a:p>
            <a:pPr algn="l" rtl="0" eaLnBrk="1" hangingPunct="1">
              <a:spcBef>
                <a:spcPts val="635"/>
              </a:spcBef>
              <a:buClr>
                <a:srgbClr val="00007D"/>
              </a:buClr>
              <a:buSzPct val="75000"/>
            </a:pPr>
            <a:r>
              <a:rPr lang="en-GB" altLang="he-IL" sz="2500" u="sng" dirty="0">
                <a:solidFill>
                  <a:srgbClr val="333366"/>
                </a:solidFill>
                <a:latin typeface="+mn-lt"/>
              </a:rPr>
              <a:t> </a:t>
            </a:r>
            <a:r>
              <a:rPr lang="en-GB" altLang="he-IL" sz="2500" u="sng" dirty="0" err="1">
                <a:solidFill>
                  <a:srgbClr val="333366"/>
                </a:solidFill>
                <a:latin typeface="+mn-lt"/>
              </a:rPr>
              <a:t>asc</a:t>
            </a:r>
            <a:r>
              <a:rPr lang="en-GB" altLang="he-IL" sz="2500" u="sng" dirty="0">
                <a:solidFill>
                  <a:srgbClr val="333366"/>
                </a:solidFill>
                <a:latin typeface="+mn-lt"/>
              </a:rPr>
              <a:t> (ascending order)‏</a:t>
            </a:r>
          </a:p>
          <a:p>
            <a:pPr algn="l" rtl="0" eaLnBrk="1" hangingPunct="1">
              <a:spcBef>
                <a:spcPts val="635"/>
              </a:spcBef>
              <a:buClr>
                <a:srgbClr val="00007D"/>
              </a:buClr>
              <a:buSzPct val="75000"/>
            </a:pPr>
            <a:r>
              <a:rPr lang="en-GB" altLang="he-IL" sz="2500" dirty="0">
                <a:solidFill>
                  <a:srgbClr val="333366"/>
                </a:solidFill>
                <a:latin typeface="+mn-lt"/>
              </a:rPr>
              <a:t>SELECT *	FROM </a:t>
            </a:r>
            <a:r>
              <a:rPr lang="en-US" altLang="he-IL" sz="2500" dirty="0">
                <a:solidFill>
                  <a:srgbClr val="333366"/>
                </a:solidFill>
              </a:rPr>
              <a:t>table name</a:t>
            </a:r>
            <a:r>
              <a:rPr lang="en-GB" altLang="he-IL" sz="2500" dirty="0">
                <a:solidFill>
                  <a:srgbClr val="333366"/>
                </a:solidFill>
                <a:latin typeface="+mn-lt"/>
              </a:rPr>
              <a:t> </a:t>
            </a:r>
          </a:p>
          <a:p>
            <a:pPr algn="l" rtl="0" eaLnBrk="1" hangingPunct="1">
              <a:spcBef>
                <a:spcPts val="635"/>
              </a:spcBef>
              <a:buClr>
                <a:srgbClr val="00007D"/>
              </a:buClr>
              <a:buSzPct val="75000"/>
            </a:pPr>
            <a:r>
              <a:rPr lang="en-GB" altLang="he-IL" sz="2500" dirty="0">
                <a:solidFill>
                  <a:srgbClr val="333366"/>
                </a:solidFill>
                <a:latin typeface="+mn-lt"/>
              </a:rPr>
              <a:t>order by </a:t>
            </a:r>
            <a:r>
              <a:rPr lang="en-GB" altLang="he-IL" sz="2500" dirty="0" err="1">
                <a:solidFill>
                  <a:srgbClr val="333366"/>
                </a:solidFill>
                <a:latin typeface="+mn-lt"/>
              </a:rPr>
              <a:t>attr</a:t>
            </a:r>
            <a:r>
              <a:rPr lang="en-GB" altLang="he-IL" sz="2500" dirty="0">
                <a:solidFill>
                  <a:srgbClr val="333366"/>
                </a:solidFill>
                <a:latin typeface="+mn-lt"/>
              </a:rPr>
              <a:t>. </a:t>
            </a:r>
            <a:r>
              <a:rPr lang="en-GB" altLang="he-IL" sz="2500" dirty="0" err="1">
                <a:solidFill>
                  <a:srgbClr val="333366"/>
                </a:solidFill>
                <a:latin typeface="+mn-lt"/>
              </a:rPr>
              <a:t>asc</a:t>
            </a:r>
            <a:endParaRPr lang="he-IL" altLang="he-IL" sz="2500" dirty="0">
              <a:solidFill>
                <a:srgbClr val="333366"/>
              </a:solidFill>
              <a:latin typeface="+mn-lt"/>
            </a:endParaRPr>
          </a:p>
          <a:p>
            <a:pPr algn="r" eaLnBrk="1" hangingPunct="1">
              <a:spcBef>
                <a:spcPts val="635"/>
              </a:spcBef>
              <a:buClr>
                <a:srgbClr val="00007D"/>
              </a:buClr>
              <a:buSzPct val="75000"/>
            </a:pPr>
            <a:r>
              <a:rPr lang="he-IL" altLang="he-IL" sz="2500" dirty="0">
                <a:solidFill>
                  <a:srgbClr val="333366"/>
                </a:solidFill>
                <a:latin typeface="+mn-lt"/>
              </a:rPr>
              <a:t>מחזיר את ה-</a:t>
            </a:r>
            <a:r>
              <a:rPr lang="en-US" altLang="he-IL" sz="2500" dirty="0" err="1">
                <a:solidFill>
                  <a:srgbClr val="333366"/>
                </a:solidFill>
                <a:latin typeface="+mn-lt"/>
              </a:rPr>
              <a:t>attr</a:t>
            </a:r>
            <a:r>
              <a:rPr lang="he-IL" altLang="he-IL" sz="2500" dirty="0">
                <a:solidFill>
                  <a:srgbClr val="333366"/>
                </a:solidFill>
                <a:latin typeface="+mn-lt"/>
              </a:rPr>
              <a:t> בסדר עולה.</a:t>
            </a:r>
          </a:p>
          <a:p>
            <a:pPr eaLnBrk="1" hangingPunct="1">
              <a:spcBef>
                <a:spcPts val="635"/>
              </a:spcBef>
              <a:buClr>
                <a:srgbClr val="00007D"/>
              </a:buClr>
              <a:buSzPct val="75000"/>
            </a:pPr>
            <a:r>
              <a:rPr lang="en-GB" altLang="he-IL" sz="2500" dirty="0">
                <a:solidFill>
                  <a:srgbClr val="333366"/>
                </a:solidFill>
                <a:latin typeface="OCR A Extended" pitchFamily="50" charset="0"/>
              </a:rPr>
              <a:t> </a:t>
            </a:r>
            <a:endParaRPr lang="en-GB" altLang="he-IL" sz="2500" dirty="0">
              <a:solidFill>
                <a:srgbClr val="333366"/>
              </a:solidFill>
              <a:latin typeface="Comic Sans MS" pitchFamily="66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8716-4E39-41BA-8D90-05A34826ACF6}" type="slidenum">
              <a:rPr lang="he-IL" altLang="en-US" smtClean="0"/>
              <a:pPr/>
              <a:t>23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10854498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492713" y="325572"/>
            <a:ext cx="7572218" cy="65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>
              <a:lnSpc>
                <a:spcPct val="117000"/>
              </a:lnSpc>
            </a:pPr>
            <a:r>
              <a:rPr lang="en-GB" altLang="he-IL" sz="3600" dirty="0">
                <a:solidFill>
                  <a:srgbClr val="333366"/>
                </a:solidFill>
                <a:latin typeface="+mj-lt"/>
              </a:rPr>
              <a:t>SQL: The GROUP BY Clause</a:t>
            </a: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54407" y="1356053"/>
            <a:ext cx="8505778" cy="3040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723" rIns="91446" bIns="45723"/>
          <a:lstStyle>
            <a:lvl1pPr marL="376238" indent="-376238">
              <a:tabLst>
                <a:tab pos="376238" algn="l"/>
                <a:tab pos="833438" algn="l"/>
                <a:tab pos="1290638" algn="l"/>
                <a:tab pos="1747838" algn="l"/>
                <a:tab pos="2205038" algn="l"/>
                <a:tab pos="2662238" algn="l"/>
                <a:tab pos="3119438" algn="l"/>
                <a:tab pos="3576638" algn="l"/>
                <a:tab pos="4033838" algn="l"/>
                <a:tab pos="4491038" algn="l"/>
                <a:tab pos="4948238" algn="l"/>
                <a:tab pos="5405438" algn="l"/>
                <a:tab pos="5862638" algn="l"/>
                <a:tab pos="6319838" algn="l"/>
                <a:tab pos="6777038" algn="l"/>
                <a:tab pos="7234238" algn="l"/>
                <a:tab pos="7691438" algn="l"/>
                <a:tab pos="8148638" algn="l"/>
                <a:tab pos="8605838" algn="l"/>
                <a:tab pos="9063038" algn="l"/>
                <a:tab pos="9520238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376238" algn="l"/>
                <a:tab pos="833438" algn="l"/>
                <a:tab pos="1290638" algn="l"/>
                <a:tab pos="1747838" algn="l"/>
                <a:tab pos="2205038" algn="l"/>
                <a:tab pos="2662238" algn="l"/>
                <a:tab pos="3119438" algn="l"/>
                <a:tab pos="3576638" algn="l"/>
                <a:tab pos="4033838" algn="l"/>
                <a:tab pos="4491038" algn="l"/>
                <a:tab pos="4948238" algn="l"/>
                <a:tab pos="5405438" algn="l"/>
                <a:tab pos="5862638" algn="l"/>
                <a:tab pos="6319838" algn="l"/>
                <a:tab pos="6777038" algn="l"/>
                <a:tab pos="7234238" algn="l"/>
                <a:tab pos="7691438" algn="l"/>
                <a:tab pos="8148638" algn="l"/>
                <a:tab pos="8605838" algn="l"/>
                <a:tab pos="9063038" algn="l"/>
                <a:tab pos="9520238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376238" algn="l"/>
                <a:tab pos="833438" algn="l"/>
                <a:tab pos="1290638" algn="l"/>
                <a:tab pos="1747838" algn="l"/>
                <a:tab pos="2205038" algn="l"/>
                <a:tab pos="2662238" algn="l"/>
                <a:tab pos="3119438" algn="l"/>
                <a:tab pos="3576638" algn="l"/>
                <a:tab pos="4033838" algn="l"/>
                <a:tab pos="4491038" algn="l"/>
                <a:tab pos="4948238" algn="l"/>
                <a:tab pos="5405438" algn="l"/>
                <a:tab pos="5862638" algn="l"/>
                <a:tab pos="6319838" algn="l"/>
                <a:tab pos="6777038" algn="l"/>
                <a:tab pos="7234238" algn="l"/>
                <a:tab pos="7691438" algn="l"/>
                <a:tab pos="8148638" algn="l"/>
                <a:tab pos="8605838" algn="l"/>
                <a:tab pos="9063038" algn="l"/>
                <a:tab pos="9520238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376238" algn="l"/>
                <a:tab pos="833438" algn="l"/>
                <a:tab pos="1290638" algn="l"/>
                <a:tab pos="1747838" algn="l"/>
                <a:tab pos="2205038" algn="l"/>
                <a:tab pos="2662238" algn="l"/>
                <a:tab pos="3119438" algn="l"/>
                <a:tab pos="3576638" algn="l"/>
                <a:tab pos="4033838" algn="l"/>
                <a:tab pos="4491038" algn="l"/>
                <a:tab pos="4948238" algn="l"/>
                <a:tab pos="5405438" algn="l"/>
                <a:tab pos="5862638" algn="l"/>
                <a:tab pos="6319838" algn="l"/>
                <a:tab pos="6777038" algn="l"/>
                <a:tab pos="7234238" algn="l"/>
                <a:tab pos="7691438" algn="l"/>
                <a:tab pos="8148638" algn="l"/>
                <a:tab pos="8605838" algn="l"/>
                <a:tab pos="9063038" algn="l"/>
                <a:tab pos="9520238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376238" algn="l"/>
                <a:tab pos="833438" algn="l"/>
                <a:tab pos="1290638" algn="l"/>
                <a:tab pos="1747838" algn="l"/>
                <a:tab pos="2205038" algn="l"/>
                <a:tab pos="2662238" algn="l"/>
                <a:tab pos="3119438" algn="l"/>
                <a:tab pos="3576638" algn="l"/>
                <a:tab pos="4033838" algn="l"/>
                <a:tab pos="4491038" algn="l"/>
                <a:tab pos="4948238" algn="l"/>
                <a:tab pos="5405438" algn="l"/>
                <a:tab pos="5862638" algn="l"/>
                <a:tab pos="6319838" algn="l"/>
                <a:tab pos="6777038" algn="l"/>
                <a:tab pos="7234238" algn="l"/>
                <a:tab pos="7691438" algn="l"/>
                <a:tab pos="8148638" algn="l"/>
                <a:tab pos="8605838" algn="l"/>
                <a:tab pos="9063038" algn="l"/>
                <a:tab pos="9520238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376238" algn="l"/>
                <a:tab pos="833438" algn="l"/>
                <a:tab pos="1290638" algn="l"/>
                <a:tab pos="1747838" algn="l"/>
                <a:tab pos="2205038" algn="l"/>
                <a:tab pos="2662238" algn="l"/>
                <a:tab pos="3119438" algn="l"/>
                <a:tab pos="3576638" algn="l"/>
                <a:tab pos="4033838" algn="l"/>
                <a:tab pos="4491038" algn="l"/>
                <a:tab pos="4948238" algn="l"/>
                <a:tab pos="5405438" algn="l"/>
                <a:tab pos="5862638" algn="l"/>
                <a:tab pos="6319838" algn="l"/>
                <a:tab pos="6777038" algn="l"/>
                <a:tab pos="7234238" algn="l"/>
                <a:tab pos="7691438" algn="l"/>
                <a:tab pos="8148638" algn="l"/>
                <a:tab pos="8605838" algn="l"/>
                <a:tab pos="9063038" algn="l"/>
                <a:tab pos="9520238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376238" algn="l"/>
                <a:tab pos="833438" algn="l"/>
                <a:tab pos="1290638" algn="l"/>
                <a:tab pos="1747838" algn="l"/>
                <a:tab pos="2205038" algn="l"/>
                <a:tab pos="2662238" algn="l"/>
                <a:tab pos="3119438" algn="l"/>
                <a:tab pos="3576638" algn="l"/>
                <a:tab pos="4033838" algn="l"/>
                <a:tab pos="4491038" algn="l"/>
                <a:tab pos="4948238" algn="l"/>
                <a:tab pos="5405438" algn="l"/>
                <a:tab pos="5862638" algn="l"/>
                <a:tab pos="6319838" algn="l"/>
                <a:tab pos="6777038" algn="l"/>
                <a:tab pos="7234238" algn="l"/>
                <a:tab pos="7691438" algn="l"/>
                <a:tab pos="8148638" algn="l"/>
                <a:tab pos="8605838" algn="l"/>
                <a:tab pos="9063038" algn="l"/>
                <a:tab pos="9520238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376238" algn="l"/>
                <a:tab pos="833438" algn="l"/>
                <a:tab pos="1290638" algn="l"/>
                <a:tab pos="1747838" algn="l"/>
                <a:tab pos="2205038" algn="l"/>
                <a:tab pos="2662238" algn="l"/>
                <a:tab pos="3119438" algn="l"/>
                <a:tab pos="3576638" algn="l"/>
                <a:tab pos="4033838" algn="l"/>
                <a:tab pos="4491038" algn="l"/>
                <a:tab pos="4948238" algn="l"/>
                <a:tab pos="5405438" algn="l"/>
                <a:tab pos="5862638" algn="l"/>
                <a:tab pos="6319838" algn="l"/>
                <a:tab pos="6777038" algn="l"/>
                <a:tab pos="7234238" algn="l"/>
                <a:tab pos="7691438" algn="l"/>
                <a:tab pos="8148638" algn="l"/>
                <a:tab pos="8605838" algn="l"/>
                <a:tab pos="9063038" algn="l"/>
                <a:tab pos="9520238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376238" algn="l"/>
                <a:tab pos="833438" algn="l"/>
                <a:tab pos="1290638" algn="l"/>
                <a:tab pos="1747838" algn="l"/>
                <a:tab pos="2205038" algn="l"/>
                <a:tab pos="2662238" algn="l"/>
                <a:tab pos="3119438" algn="l"/>
                <a:tab pos="3576638" algn="l"/>
                <a:tab pos="4033838" algn="l"/>
                <a:tab pos="4491038" algn="l"/>
                <a:tab pos="4948238" algn="l"/>
                <a:tab pos="5405438" algn="l"/>
                <a:tab pos="5862638" algn="l"/>
                <a:tab pos="6319838" algn="l"/>
                <a:tab pos="6777038" algn="l"/>
                <a:tab pos="7234238" algn="l"/>
                <a:tab pos="7691438" algn="l"/>
                <a:tab pos="8148638" algn="l"/>
                <a:tab pos="8605838" algn="l"/>
                <a:tab pos="9063038" algn="l"/>
                <a:tab pos="9520238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marL="0" indent="0" algn="r" eaLnBrk="1">
              <a:lnSpc>
                <a:spcPct val="117000"/>
              </a:lnSpc>
              <a:buSzPct val="37000"/>
            </a:pPr>
            <a:r>
              <a:rPr lang="he-IL" altLang="he-IL" sz="2500" dirty="0">
                <a:solidFill>
                  <a:srgbClr val="333366"/>
                </a:solidFill>
                <a:latin typeface="Comic Sans MS" pitchFamily="66" charset="0"/>
              </a:rPr>
              <a:t>הפונקציה מחלקת את הרשומות לקבוצות ומחזירה מקבץ לכל קבוצה.</a:t>
            </a:r>
          </a:p>
          <a:p>
            <a:pPr marL="0" indent="0" algn="r" eaLnBrk="1">
              <a:lnSpc>
                <a:spcPct val="117000"/>
              </a:lnSpc>
              <a:buSzPct val="37000"/>
            </a:pPr>
            <a:r>
              <a:rPr lang="he-IL" altLang="he-IL" sz="2500" dirty="0">
                <a:solidFill>
                  <a:srgbClr val="333366"/>
                </a:solidFill>
                <a:latin typeface="Comic Sans MS" pitchFamily="66" charset="0"/>
              </a:rPr>
              <a:t>דוגמא:</a:t>
            </a:r>
            <a:endParaRPr lang="en-GB" altLang="he-IL" sz="2500" dirty="0">
              <a:solidFill>
                <a:srgbClr val="333366"/>
              </a:solidFill>
              <a:latin typeface="Comic Sans MS" pitchFamily="66" charset="0"/>
            </a:endParaRPr>
          </a:p>
          <a:p>
            <a:pPr algn="l" rtl="0" eaLnBrk="1" hangingPunct="1">
              <a:spcBef>
                <a:spcPts val="635"/>
              </a:spcBef>
              <a:buClr>
                <a:srgbClr val="00007D"/>
              </a:buClr>
              <a:buSzPct val="75000"/>
            </a:pPr>
            <a:r>
              <a:rPr lang="he-IL" altLang="he-IL" sz="2500" dirty="0">
                <a:solidFill>
                  <a:srgbClr val="333366"/>
                </a:solidFill>
              </a:rPr>
              <a:t> </a:t>
            </a:r>
            <a:r>
              <a:rPr lang="en-GB" altLang="he-IL" sz="2500" dirty="0">
                <a:solidFill>
                  <a:srgbClr val="333366"/>
                </a:solidFill>
                <a:latin typeface="+mn-lt"/>
              </a:rPr>
              <a:t>SELECT food, sum(sold) as </a:t>
            </a:r>
            <a:r>
              <a:rPr lang="en-GB" altLang="he-IL" sz="2500" dirty="0" err="1">
                <a:solidFill>
                  <a:srgbClr val="333366"/>
                </a:solidFill>
                <a:latin typeface="+mn-lt"/>
              </a:rPr>
              <a:t>totalSold</a:t>
            </a:r>
            <a:r>
              <a:rPr lang="en-GB" altLang="he-IL" sz="2500" dirty="0">
                <a:solidFill>
                  <a:srgbClr val="333366"/>
                </a:solidFill>
                <a:latin typeface="+mn-lt"/>
              </a:rPr>
              <a:t> 	FROM </a:t>
            </a:r>
            <a:r>
              <a:rPr lang="en-GB" altLang="he-IL" sz="2500" dirty="0" err="1">
                <a:solidFill>
                  <a:srgbClr val="333366"/>
                </a:solidFill>
                <a:latin typeface="+mn-lt"/>
              </a:rPr>
              <a:t>FoodCart</a:t>
            </a:r>
            <a:r>
              <a:rPr lang="en-GB" altLang="he-IL" sz="2500" dirty="0">
                <a:solidFill>
                  <a:srgbClr val="333366"/>
                </a:solidFill>
                <a:latin typeface="+mn-lt"/>
              </a:rPr>
              <a:t> </a:t>
            </a:r>
          </a:p>
          <a:p>
            <a:pPr algn="l" rtl="0" eaLnBrk="1" hangingPunct="1">
              <a:spcBef>
                <a:spcPts val="635"/>
              </a:spcBef>
              <a:buClr>
                <a:srgbClr val="00007D"/>
              </a:buClr>
              <a:buSzPct val="75000"/>
            </a:pPr>
            <a:r>
              <a:rPr lang="en-GB" altLang="he-IL" sz="2500" dirty="0">
                <a:solidFill>
                  <a:srgbClr val="333366"/>
                </a:solidFill>
                <a:latin typeface="+mn-lt"/>
              </a:rPr>
              <a:t>	group by food; </a:t>
            </a:r>
          </a:p>
          <a:p>
            <a:pPr eaLnBrk="1" hangingPunct="1">
              <a:spcBef>
                <a:spcPts val="454"/>
              </a:spcBef>
              <a:buClr>
                <a:srgbClr val="00007D"/>
              </a:buClr>
              <a:buSzPct val="75000"/>
            </a:pPr>
            <a:r>
              <a:rPr lang="en-GB" altLang="he-IL" sz="2500" dirty="0">
                <a:solidFill>
                  <a:srgbClr val="000000"/>
                </a:solidFill>
              </a:rPr>
              <a:t>	</a:t>
            </a:r>
            <a:r>
              <a:rPr lang="en-GB" altLang="he-IL" sz="1800" dirty="0" err="1">
                <a:solidFill>
                  <a:srgbClr val="000000"/>
                </a:solidFill>
              </a:rPr>
              <a:t>FoodCart</a:t>
            </a:r>
            <a:endParaRPr lang="en-GB" altLang="he-IL" sz="1800" dirty="0">
              <a:solidFill>
                <a:srgbClr val="000000"/>
              </a:solidFill>
            </a:endParaRPr>
          </a:p>
        </p:txBody>
      </p:sp>
      <p:grpSp>
        <p:nvGrpSpPr>
          <p:cNvPr id="86020" name="Group 4"/>
          <p:cNvGrpSpPr>
            <a:grpSpLocks/>
          </p:cNvGrpSpPr>
          <p:nvPr/>
        </p:nvGrpSpPr>
        <p:grpSpPr bwMode="auto">
          <a:xfrm>
            <a:off x="5955774" y="4603670"/>
            <a:ext cx="2902972" cy="1531678"/>
            <a:chOff x="4134" y="3198"/>
            <a:chExt cx="2015" cy="1064"/>
          </a:xfrm>
        </p:grpSpPr>
        <p:sp>
          <p:nvSpPr>
            <p:cNvPr id="86021" name="Rectangle 5"/>
            <p:cNvSpPr>
              <a:spLocks noChangeArrowheads="1"/>
            </p:cNvSpPr>
            <p:nvPr/>
          </p:nvSpPr>
          <p:spPr bwMode="auto">
            <a:xfrm>
              <a:off x="5046" y="3908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419</a:t>
              </a:r>
            </a:p>
          </p:txBody>
        </p:sp>
        <p:sp>
          <p:nvSpPr>
            <p:cNvPr id="86022" name="Rectangle 6"/>
            <p:cNvSpPr>
              <a:spLocks noChangeArrowheads="1"/>
            </p:cNvSpPr>
            <p:nvPr/>
          </p:nvSpPr>
          <p:spPr bwMode="auto">
            <a:xfrm>
              <a:off x="4134" y="3908"/>
              <a:ext cx="912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pizza</a:t>
              </a:r>
            </a:p>
          </p:txBody>
        </p:sp>
        <p:sp>
          <p:nvSpPr>
            <p:cNvPr id="86023" name="Rectangle 7"/>
            <p:cNvSpPr>
              <a:spLocks noChangeArrowheads="1"/>
            </p:cNvSpPr>
            <p:nvPr/>
          </p:nvSpPr>
          <p:spPr bwMode="auto">
            <a:xfrm>
              <a:off x="5046" y="3553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500</a:t>
              </a:r>
            </a:p>
          </p:txBody>
        </p:sp>
        <p:sp>
          <p:nvSpPr>
            <p:cNvPr id="86024" name="Rectangle 8"/>
            <p:cNvSpPr>
              <a:spLocks noChangeArrowheads="1"/>
            </p:cNvSpPr>
            <p:nvPr/>
          </p:nvSpPr>
          <p:spPr bwMode="auto">
            <a:xfrm>
              <a:off x="4134" y="3553"/>
              <a:ext cx="912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 dirty="0" err="1">
                  <a:solidFill>
                    <a:srgbClr val="000000"/>
                  </a:solidFill>
                </a:rPr>
                <a:t>hotdo</a:t>
              </a:r>
              <a:endParaRPr lang="en-GB" altLang="he-IL" sz="2800" dirty="0">
                <a:solidFill>
                  <a:srgbClr val="000000"/>
                </a:solidFill>
              </a:endParaRPr>
            </a:p>
          </p:txBody>
        </p:sp>
        <p:sp>
          <p:nvSpPr>
            <p:cNvPr id="86025" name="Rectangle 9"/>
            <p:cNvSpPr>
              <a:spLocks noChangeArrowheads="1"/>
            </p:cNvSpPr>
            <p:nvPr/>
          </p:nvSpPr>
          <p:spPr bwMode="auto">
            <a:xfrm>
              <a:off x="5046" y="3198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 dirty="0" err="1">
                  <a:solidFill>
                    <a:srgbClr val="000000"/>
                  </a:solidFill>
                </a:rPr>
                <a:t>totalSol</a:t>
              </a:r>
              <a:endParaRPr lang="en-GB" altLang="he-IL" sz="2800" dirty="0">
                <a:solidFill>
                  <a:srgbClr val="000000"/>
                </a:solidFill>
              </a:endParaRPr>
            </a:p>
          </p:txBody>
        </p:sp>
        <p:sp>
          <p:nvSpPr>
            <p:cNvPr id="86026" name="Rectangle 10"/>
            <p:cNvSpPr>
              <a:spLocks noChangeArrowheads="1"/>
            </p:cNvSpPr>
            <p:nvPr/>
          </p:nvSpPr>
          <p:spPr bwMode="auto">
            <a:xfrm>
              <a:off x="4134" y="3198"/>
              <a:ext cx="912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food</a:t>
              </a:r>
            </a:p>
          </p:txBody>
        </p:sp>
        <p:sp>
          <p:nvSpPr>
            <p:cNvPr id="86027" name="Line 11"/>
            <p:cNvSpPr>
              <a:spLocks noChangeShapeType="1"/>
            </p:cNvSpPr>
            <p:nvPr/>
          </p:nvSpPr>
          <p:spPr bwMode="auto">
            <a:xfrm>
              <a:off x="4134" y="3198"/>
              <a:ext cx="2016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6028" name="Line 12"/>
            <p:cNvSpPr>
              <a:spLocks noChangeShapeType="1"/>
            </p:cNvSpPr>
            <p:nvPr/>
          </p:nvSpPr>
          <p:spPr bwMode="auto">
            <a:xfrm>
              <a:off x="4134" y="3553"/>
              <a:ext cx="201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6029" name="Line 13"/>
            <p:cNvSpPr>
              <a:spLocks noChangeShapeType="1"/>
            </p:cNvSpPr>
            <p:nvPr/>
          </p:nvSpPr>
          <p:spPr bwMode="auto">
            <a:xfrm>
              <a:off x="4134" y="3908"/>
              <a:ext cx="201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6030" name="Line 14"/>
            <p:cNvSpPr>
              <a:spLocks noChangeShapeType="1"/>
            </p:cNvSpPr>
            <p:nvPr/>
          </p:nvSpPr>
          <p:spPr bwMode="auto">
            <a:xfrm>
              <a:off x="4134" y="4263"/>
              <a:ext cx="2016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6031" name="Line 15"/>
            <p:cNvSpPr>
              <a:spLocks noChangeShapeType="1"/>
            </p:cNvSpPr>
            <p:nvPr/>
          </p:nvSpPr>
          <p:spPr bwMode="auto">
            <a:xfrm>
              <a:off x="4134" y="3198"/>
              <a:ext cx="1" cy="106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6032" name="Line 16"/>
            <p:cNvSpPr>
              <a:spLocks noChangeShapeType="1"/>
            </p:cNvSpPr>
            <p:nvPr/>
          </p:nvSpPr>
          <p:spPr bwMode="auto">
            <a:xfrm>
              <a:off x="5046" y="3198"/>
              <a:ext cx="1" cy="106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6033" name="Line 17"/>
            <p:cNvSpPr>
              <a:spLocks noChangeShapeType="1"/>
            </p:cNvSpPr>
            <p:nvPr/>
          </p:nvSpPr>
          <p:spPr bwMode="auto">
            <a:xfrm>
              <a:off x="6150" y="3198"/>
              <a:ext cx="1" cy="106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86034" name="Group 18"/>
          <p:cNvGrpSpPr>
            <a:grpSpLocks/>
          </p:cNvGrpSpPr>
          <p:nvPr/>
        </p:nvGrpSpPr>
        <p:grpSpPr bwMode="auto">
          <a:xfrm>
            <a:off x="769324" y="4603671"/>
            <a:ext cx="4770094" cy="2042717"/>
            <a:chOff x="534" y="3198"/>
            <a:chExt cx="3311" cy="1419"/>
          </a:xfrm>
        </p:grpSpPr>
        <p:sp>
          <p:nvSpPr>
            <p:cNvPr id="86035" name="Rectangle 19"/>
            <p:cNvSpPr>
              <a:spLocks noChangeArrowheads="1"/>
            </p:cNvSpPr>
            <p:nvPr/>
          </p:nvSpPr>
          <p:spPr bwMode="auto">
            <a:xfrm>
              <a:off x="2742" y="4263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70</a:t>
              </a:r>
            </a:p>
          </p:txBody>
        </p:sp>
        <p:sp>
          <p:nvSpPr>
            <p:cNvPr id="86036" name="Rectangle 20"/>
            <p:cNvSpPr>
              <a:spLocks noChangeArrowheads="1"/>
            </p:cNvSpPr>
            <p:nvPr/>
          </p:nvSpPr>
          <p:spPr bwMode="auto">
            <a:xfrm>
              <a:off x="1638" y="4263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pizza</a:t>
              </a:r>
            </a:p>
          </p:txBody>
        </p:sp>
        <p:sp>
          <p:nvSpPr>
            <p:cNvPr id="86037" name="Rectangle 21"/>
            <p:cNvSpPr>
              <a:spLocks noChangeArrowheads="1"/>
            </p:cNvSpPr>
            <p:nvPr/>
          </p:nvSpPr>
          <p:spPr bwMode="auto">
            <a:xfrm>
              <a:off x="534" y="4263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ts val="703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Tx/>
                <a:buNone/>
                <a:tabLst/>
                <a:defRPr/>
              </a:pPr>
              <a:r>
                <a:rPr kumimoji="0" lang="en-GB" altLang="he-IL" sz="2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rPr>
                <a:t>27/03/21</a:t>
              </a:r>
              <a:endParaRPr kumimoji="0" lang="en-GB" altLang="he-IL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6038" name="Rectangle 22"/>
            <p:cNvSpPr>
              <a:spLocks noChangeArrowheads="1"/>
            </p:cNvSpPr>
            <p:nvPr/>
          </p:nvSpPr>
          <p:spPr bwMode="auto">
            <a:xfrm>
              <a:off x="2742" y="3908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500</a:t>
              </a:r>
            </a:p>
          </p:txBody>
        </p:sp>
        <p:sp>
          <p:nvSpPr>
            <p:cNvPr id="86039" name="Rectangle 23"/>
            <p:cNvSpPr>
              <a:spLocks noChangeArrowheads="1"/>
            </p:cNvSpPr>
            <p:nvPr/>
          </p:nvSpPr>
          <p:spPr bwMode="auto">
            <a:xfrm>
              <a:off x="1638" y="3908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hotdog</a:t>
              </a:r>
            </a:p>
          </p:txBody>
        </p:sp>
        <p:sp>
          <p:nvSpPr>
            <p:cNvPr id="86040" name="Rectangle 24"/>
            <p:cNvSpPr>
              <a:spLocks noChangeArrowheads="1"/>
            </p:cNvSpPr>
            <p:nvPr/>
          </p:nvSpPr>
          <p:spPr bwMode="auto">
            <a:xfrm>
              <a:off x="534" y="3908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ts val="703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Tx/>
                <a:buNone/>
                <a:tabLst/>
                <a:defRPr/>
              </a:pPr>
              <a:r>
                <a:rPr kumimoji="0" lang="en-GB" altLang="he-IL" sz="2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rPr>
                <a:t>26/03/21</a:t>
              </a:r>
              <a:endParaRPr kumimoji="0" lang="en-GB" altLang="he-IL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6041" name="Rectangle 25"/>
            <p:cNvSpPr>
              <a:spLocks noChangeArrowheads="1"/>
            </p:cNvSpPr>
            <p:nvPr/>
          </p:nvSpPr>
          <p:spPr bwMode="auto">
            <a:xfrm>
              <a:off x="2742" y="3553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349</a:t>
              </a:r>
            </a:p>
          </p:txBody>
        </p:sp>
        <p:sp>
          <p:nvSpPr>
            <p:cNvPr id="86042" name="Rectangle 26"/>
            <p:cNvSpPr>
              <a:spLocks noChangeArrowheads="1"/>
            </p:cNvSpPr>
            <p:nvPr/>
          </p:nvSpPr>
          <p:spPr bwMode="auto">
            <a:xfrm>
              <a:off x="1638" y="3553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pizza</a:t>
              </a:r>
            </a:p>
          </p:txBody>
        </p:sp>
        <p:sp>
          <p:nvSpPr>
            <p:cNvPr id="86043" name="Rectangle 27"/>
            <p:cNvSpPr>
              <a:spLocks noChangeArrowheads="1"/>
            </p:cNvSpPr>
            <p:nvPr/>
          </p:nvSpPr>
          <p:spPr bwMode="auto">
            <a:xfrm>
              <a:off x="534" y="3553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ts val="703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Tx/>
                <a:buNone/>
                <a:tabLst/>
                <a:defRPr/>
              </a:pPr>
              <a:r>
                <a:rPr kumimoji="0" lang="en-GB" altLang="he-IL" sz="2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rPr>
                <a:t>26/03/21</a:t>
              </a:r>
              <a:endParaRPr kumimoji="0" lang="en-GB" altLang="he-IL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6044" name="Rectangle 28"/>
            <p:cNvSpPr>
              <a:spLocks noChangeArrowheads="1"/>
            </p:cNvSpPr>
            <p:nvPr/>
          </p:nvSpPr>
          <p:spPr bwMode="auto">
            <a:xfrm>
              <a:off x="2742" y="3198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sold</a:t>
              </a:r>
            </a:p>
          </p:txBody>
        </p:sp>
        <p:sp>
          <p:nvSpPr>
            <p:cNvPr id="86045" name="Rectangle 29"/>
            <p:cNvSpPr>
              <a:spLocks noChangeArrowheads="1"/>
            </p:cNvSpPr>
            <p:nvPr/>
          </p:nvSpPr>
          <p:spPr bwMode="auto">
            <a:xfrm>
              <a:off x="1638" y="3198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food</a:t>
              </a:r>
            </a:p>
          </p:txBody>
        </p:sp>
        <p:sp>
          <p:nvSpPr>
            <p:cNvPr id="86046" name="Rectangle 30"/>
            <p:cNvSpPr>
              <a:spLocks noChangeArrowheads="1"/>
            </p:cNvSpPr>
            <p:nvPr/>
          </p:nvSpPr>
          <p:spPr bwMode="auto">
            <a:xfrm>
              <a:off x="534" y="3198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date</a:t>
              </a:r>
            </a:p>
          </p:txBody>
        </p:sp>
        <p:sp>
          <p:nvSpPr>
            <p:cNvPr id="86047" name="Line 31"/>
            <p:cNvSpPr>
              <a:spLocks noChangeShapeType="1"/>
            </p:cNvSpPr>
            <p:nvPr/>
          </p:nvSpPr>
          <p:spPr bwMode="auto">
            <a:xfrm>
              <a:off x="534" y="3198"/>
              <a:ext cx="331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6048" name="Line 32"/>
            <p:cNvSpPr>
              <a:spLocks noChangeShapeType="1"/>
            </p:cNvSpPr>
            <p:nvPr/>
          </p:nvSpPr>
          <p:spPr bwMode="auto">
            <a:xfrm>
              <a:off x="534" y="3553"/>
              <a:ext cx="331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6049" name="Line 33"/>
            <p:cNvSpPr>
              <a:spLocks noChangeShapeType="1"/>
            </p:cNvSpPr>
            <p:nvPr/>
          </p:nvSpPr>
          <p:spPr bwMode="auto">
            <a:xfrm>
              <a:off x="534" y="3908"/>
              <a:ext cx="331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6050" name="Line 34"/>
            <p:cNvSpPr>
              <a:spLocks noChangeShapeType="1"/>
            </p:cNvSpPr>
            <p:nvPr/>
          </p:nvSpPr>
          <p:spPr bwMode="auto">
            <a:xfrm>
              <a:off x="534" y="4263"/>
              <a:ext cx="331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6051" name="Line 35"/>
            <p:cNvSpPr>
              <a:spLocks noChangeShapeType="1"/>
            </p:cNvSpPr>
            <p:nvPr/>
          </p:nvSpPr>
          <p:spPr bwMode="auto">
            <a:xfrm>
              <a:off x="534" y="4618"/>
              <a:ext cx="331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6052" name="Line 36"/>
            <p:cNvSpPr>
              <a:spLocks noChangeShapeType="1"/>
            </p:cNvSpPr>
            <p:nvPr/>
          </p:nvSpPr>
          <p:spPr bwMode="auto">
            <a:xfrm>
              <a:off x="534" y="3198"/>
              <a:ext cx="1" cy="142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6053" name="Line 37"/>
            <p:cNvSpPr>
              <a:spLocks noChangeShapeType="1"/>
            </p:cNvSpPr>
            <p:nvPr/>
          </p:nvSpPr>
          <p:spPr bwMode="auto">
            <a:xfrm>
              <a:off x="1638" y="3198"/>
              <a:ext cx="1" cy="14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6054" name="Line 38"/>
            <p:cNvSpPr>
              <a:spLocks noChangeShapeType="1"/>
            </p:cNvSpPr>
            <p:nvPr/>
          </p:nvSpPr>
          <p:spPr bwMode="auto">
            <a:xfrm>
              <a:off x="2742" y="3198"/>
              <a:ext cx="1" cy="14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6055" name="Line 39"/>
            <p:cNvSpPr>
              <a:spLocks noChangeShapeType="1"/>
            </p:cNvSpPr>
            <p:nvPr/>
          </p:nvSpPr>
          <p:spPr bwMode="auto">
            <a:xfrm>
              <a:off x="3846" y="3198"/>
              <a:ext cx="1" cy="142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8716-4E39-41BA-8D90-05A34826ACF6}" type="slidenum">
              <a:rPr lang="he-IL" altLang="en-US" smtClean="0"/>
              <a:pPr/>
              <a:t>24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2225390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932563" y="318876"/>
            <a:ext cx="6292893" cy="65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>
              <a:lnSpc>
                <a:spcPct val="117000"/>
              </a:lnSpc>
            </a:pPr>
            <a:r>
              <a:rPr lang="en-GB" altLang="he-IL" sz="3600" dirty="0">
                <a:solidFill>
                  <a:srgbClr val="333366"/>
                </a:solidFill>
                <a:latin typeface="+mj-lt"/>
              </a:rPr>
              <a:t>SQL: The HAVING Clause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54407" y="981475"/>
            <a:ext cx="8505778" cy="3040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723" rIns="91446" bIns="45723" anchor="ctr"/>
          <a:lstStyle>
            <a:lvl1pPr marL="376238" indent="-376238">
              <a:tabLst>
                <a:tab pos="376238" algn="l"/>
                <a:tab pos="833438" algn="l"/>
                <a:tab pos="1290638" algn="l"/>
                <a:tab pos="1747838" algn="l"/>
                <a:tab pos="2205038" algn="l"/>
                <a:tab pos="2662238" algn="l"/>
                <a:tab pos="3119438" algn="l"/>
                <a:tab pos="3576638" algn="l"/>
                <a:tab pos="4033838" algn="l"/>
                <a:tab pos="4491038" algn="l"/>
                <a:tab pos="4948238" algn="l"/>
                <a:tab pos="5405438" algn="l"/>
                <a:tab pos="5862638" algn="l"/>
                <a:tab pos="6319838" algn="l"/>
                <a:tab pos="6777038" algn="l"/>
                <a:tab pos="7234238" algn="l"/>
                <a:tab pos="7691438" algn="l"/>
                <a:tab pos="8148638" algn="l"/>
                <a:tab pos="8605838" algn="l"/>
                <a:tab pos="9063038" algn="l"/>
                <a:tab pos="9520238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376238" algn="l"/>
                <a:tab pos="833438" algn="l"/>
                <a:tab pos="1290638" algn="l"/>
                <a:tab pos="1747838" algn="l"/>
                <a:tab pos="2205038" algn="l"/>
                <a:tab pos="2662238" algn="l"/>
                <a:tab pos="3119438" algn="l"/>
                <a:tab pos="3576638" algn="l"/>
                <a:tab pos="4033838" algn="l"/>
                <a:tab pos="4491038" algn="l"/>
                <a:tab pos="4948238" algn="l"/>
                <a:tab pos="5405438" algn="l"/>
                <a:tab pos="5862638" algn="l"/>
                <a:tab pos="6319838" algn="l"/>
                <a:tab pos="6777038" algn="l"/>
                <a:tab pos="7234238" algn="l"/>
                <a:tab pos="7691438" algn="l"/>
                <a:tab pos="8148638" algn="l"/>
                <a:tab pos="8605838" algn="l"/>
                <a:tab pos="9063038" algn="l"/>
                <a:tab pos="9520238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376238" algn="l"/>
                <a:tab pos="833438" algn="l"/>
                <a:tab pos="1290638" algn="l"/>
                <a:tab pos="1747838" algn="l"/>
                <a:tab pos="2205038" algn="l"/>
                <a:tab pos="2662238" algn="l"/>
                <a:tab pos="3119438" algn="l"/>
                <a:tab pos="3576638" algn="l"/>
                <a:tab pos="4033838" algn="l"/>
                <a:tab pos="4491038" algn="l"/>
                <a:tab pos="4948238" algn="l"/>
                <a:tab pos="5405438" algn="l"/>
                <a:tab pos="5862638" algn="l"/>
                <a:tab pos="6319838" algn="l"/>
                <a:tab pos="6777038" algn="l"/>
                <a:tab pos="7234238" algn="l"/>
                <a:tab pos="7691438" algn="l"/>
                <a:tab pos="8148638" algn="l"/>
                <a:tab pos="8605838" algn="l"/>
                <a:tab pos="9063038" algn="l"/>
                <a:tab pos="9520238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376238" algn="l"/>
                <a:tab pos="833438" algn="l"/>
                <a:tab pos="1290638" algn="l"/>
                <a:tab pos="1747838" algn="l"/>
                <a:tab pos="2205038" algn="l"/>
                <a:tab pos="2662238" algn="l"/>
                <a:tab pos="3119438" algn="l"/>
                <a:tab pos="3576638" algn="l"/>
                <a:tab pos="4033838" algn="l"/>
                <a:tab pos="4491038" algn="l"/>
                <a:tab pos="4948238" algn="l"/>
                <a:tab pos="5405438" algn="l"/>
                <a:tab pos="5862638" algn="l"/>
                <a:tab pos="6319838" algn="l"/>
                <a:tab pos="6777038" algn="l"/>
                <a:tab pos="7234238" algn="l"/>
                <a:tab pos="7691438" algn="l"/>
                <a:tab pos="8148638" algn="l"/>
                <a:tab pos="8605838" algn="l"/>
                <a:tab pos="9063038" algn="l"/>
                <a:tab pos="9520238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376238" algn="l"/>
                <a:tab pos="833438" algn="l"/>
                <a:tab pos="1290638" algn="l"/>
                <a:tab pos="1747838" algn="l"/>
                <a:tab pos="2205038" algn="l"/>
                <a:tab pos="2662238" algn="l"/>
                <a:tab pos="3119438" algn="l"/>
                <a:tab pos="3576638" algn="l"/>
                <a:tab pos="4033838" algn="l"/>
                <a:tab pos="4491038" algn="l"/>
                <a:tab pos="4948238" algn="l"/>
                <a:tab pos="5405438" algn="l"/>
                <a:tab pos="5862638" algn="l"/>
                <a:tab pos="6319838" algn="l"/>
                <a:tab pos="6777038" algn="l"/>
                <a:tab pos="7234238" algn="l"/>
                <a:tab pos="7691438" algn="l"/>
                <a:tab pos="8148638" algn="l"/>
                <a:tab pos="8605838" algn="l"/>
                <a:tab pos="9063038" algn="l"/>
                <a:tab pos="9520238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376238" algn="l"/>
                <a:tab pos="833438" algn="l"/>
                <a:tab pos="1290638" algn="l"/>
                <a:tab pos="1747838" algn="l"/>
                <a:tab pos="2205038" algn="l"/>
                <a:tab pos="2662238" algn="l"/>
                <a:tab pos="3119438" algn="l"/>
                <a:tab pos="3576638" algn="l"/>
                <a:tab pos="4033838" algn="l"/>
                <a:tab pos="4491038" algn="l"/>
                <a:tab pos="4948238" algn="l"/>
                <a:tab pos="5405438" algn="l"/>
                <a:tab pos="5862638" algn="l"/>
                <a:tab pos="6319838" algn="l"/>
                <a:tab pos="6777038" algn="l"/>
                <a:tab pos="7234238" algn="l"/>
                <a:tab pos="7691438" algn="l"/>
                <a:tab pos="8148638" algn="l"/>
                <a:tab pos="8605838" algn="l"/>
                <a:tab pos="9063038" algn="l"/>
                <a:tab pos="9520238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376238" algn="l"/>
                <a:tab pos="833438" algn="l"/>
                <a:tab pos="1290638" algn="l"/>
                <a:tab pos="1747838" algn="l"/>
                <a:tab pos="2205038" algn="l"/>
                <a:tab pos="2662238" algn="l"/>
                <a:tab pos="3119438" algn="l"/>
                <a:tab pos="3576638" algn="l"/>
                <a:tab pos="4033838" algn="l"/>
                <a:tab pos="4491038" algn="l"/>
                <a:tab pos="4948238" algn="l"/>
                <a:tab pos="5405438" algn="l"/>
                <a:tab pos="5862638" algn="l"/>
                <a:tab pos="6319838" algn="l"/>
                <a:tab pos="6777038" algn="l"/>
                <a:tab pos="7234238" algn="l"/>
                <a:tab pos="7691438" algn="l"/>
                <a:tab pos="8148638" algn="l"/>
                <a:tab pos="8605838" algn="l"/>
                <a:tab pos="9063038" algn="l"/>
                <a:tab pos="9520238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376238" algn="l"/>
                <a:tab pos="833438" algn="l"/>
                <a:tab pos="1290638" algn="l"/>
                <a:tab pos="1747838" algn="l"/>
                <a:tab pos="2205038" algn="l"/>
                <a:tab pos="2662238" algn="l"/>
                <a:tab pos="3119438" algn="l"/>
                <a:tab pos="3576638" algn="l"/>
                <a:tab pos="4033838" algn="l"/>
                <a:tab pos="4491038" algn="l"/>
                <a:tab pos="4948238" algn="l"/>
                <a:tab pos="5405438" algn="l"/>
                <a:tab pos="5862638" algn="l"/>
                <a:tab pos="6319838" algn="l"/>
                <a:tab pos="6777038" algn="l"/>
                <a:tab pos="7234238" algn="l"/>
                <a:tab pos="7691438" algn="l"/>
                <a:tab pos="8148638" algn="l"/>
                <a:tab pos="8605838" algn="l"/>
                <a:tab pos="9063038" algn="l"/>
                <a:tab pos="9520238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376238" algn="l"/>
                <a:tab pos="833438" algn="l"/>
                <a:tab pos="1290638" algn="l"/>
                <a:tab pos="1747838" algn="l"/>
                <a:tab pos="2205038" algn="l"/>
                <a:tab pos="2662238" algn="l"/>
                <a:tab pos="3119438" algn="l"/>
                <a:tab pos="3576638" algn="l"/>
                <a:tab pos="4033838" algn="l"/>
                <a:tab pos="4491038" algn="l"/>
                <a:tab pos="4948238" algn="l"/>
                <a:tab pos="5405438" algn="l"/>
                <a:tab pos="5862638" algn="l"/>
                <a:tab pos="6319838" algn="l"/>
                <a:tab pos="6777038" algn="l"/>
                <a:tab pos="7234238" algn="l"/>
                <a:tab pos="7691438" algn="l"/>
                <a:tab pos="8148638" algn="l"/>
                <a:tab pos="8605838" algn="l"/>
                <a:tab pos="9063038" algn="l"/>
                <a:tab pos="9520238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l" rtl="0" eaLnBrk="1" hangingPunct="1">
              <a:spcBef>
                <a:spcPts val="635"/>
              </a:spcBef>
              <a:buClr>
                <a:srgbClr val="00007D"/>
              </a:buClr>
              <a:buSzPct val="75000"/>
            </a:pPr>
            <a:r>
              <a:rPr lang="en-GB" altLang="he-IL" sz="2500" dirty="0">
                <a:solidFill>
                  <a:srgbClr val="333366"/>
                </a:solidFill>
              </a:rPr>
              <a:t>	</a:t>
            </a: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SELECT food, sum(sold) as </a:t>
            </a:r>
            <a:r>
              <a:rPr lang="en-GB" altLang="he-IL" sz="2500" dirty="0" err="1">
                <a:solidFill>
                  <a:srgbClr val="333366"/>
                </a:solidFill>
                <a:latin typeface="+mj-lt"/>
              </a:rPr>
              <a:t>totalSold</a:t>
            </a:r>
            <a:endParaRPr lang="en-GB" altLang="he-IL" sz="2500" dirty="0">
              <a:solidFill>
                <a:srgbClr val="333366"/>
              </a:solidFill>
              <a:latin typeface="+mj-lt"/>
            </a:endParaRPr>
          </a:p>
          <a:p>
            <a:pPr algn="l" rtl="0" eaLnBrk="1" hangingPunct="1">
              <a:spcBef>
                <a:spcPts val="635"/>
              </a:spcBef>
              <a:buClr>
                <a:srgbClr val="00007D"/>
              </a:buClr>
              <a:buSzPct val="75000"/>
            </a:pP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	FROM </a:t>
            </a:r>
            <a:r>
              <a:rPr lang="en-GB" altLang="he-IL" sz="2500" dirty="0" err="1">
                <a:solidFill>
                  <a:srgbClr val="333366"/>
                </a:solidFill>
                <a:latin typeface="+mj-lt"/>
              </a:rPr>
              <a:t>FoodCart</a:t>
            </a: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 </a:t>
            </a:r>
          </a:p>
          <a:p>
            <a:pPr algn="l" rtl="0" eaLnBrk="1" hangingPunct="1">
              <a:spcBef>
                <a:spcPts val="635"/>
              </a:spcBef>
              <a:buClr>
                <a:srgbClr val="00007D"/>
              </a:buClr>
              <a:buSzPct val="75000"/>
            </a:pP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	group by food </a:t>
            </a:r>
          </a:p>
          <a:p>
            <a:pPr algn="l" rtl="0" eaLnBrk="1" hangingPunct="1">
              <a:spcBef>
                <a:spcPts val="635"/>
              </a:spcBef>
              <a:buClr>
                <a:srgbClr val="00007D"/>
              </a:buClr>
              <a:buSzPct val="75000"/>
            </a:pP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	having sum(sold) &gt; 450</a:t>
            </a:r>
            <a:r>
              <a:rPr lang="en-GB" altLang="he-IL" sz="2500" dirty="0">
                <a:solidFill>
                  <a:srgbClr val="333366"/>
                </a:solidFill>
                <a:latin typeface="Comic Sans MS" pitchFamily="66" charset="0"/>
              </a:rPr>
              <a:t>;</a:t>
            </a:r>
          </a:p>
          <a:p>
            <a:pPr eaLnBrk="1" hangingPunct="1">
              <a:spcBef>
                <a:spcPts val="454"/>
              </a:spcBef>
              <a:buClr>
                <a:srgbClr val="00007D"/>
              </a:buClr>
              <a:buSzPct val="75000"/>
            </a:pPr>
            <a:r>
              <a:rPr lang="en-GB" altLang="he-IL" sz="2500" dirty="0">
                <a:solidFill>
                  <a:srgbClr val="333366"/>
                </a:solidFill>
                <a:latin typeface="Comic Sans MS" pitchFamily="66" charset="0"/>
              </a:rPr>
              <a:t>	</a:t>
            </a:r>
            <a:r>
              <a:rPr lang="en-GB" altLang="he-IL" sz="1800" dirty="0" err="1">
                <a:solidFill>
                  <a:srgbClr val="333366"/>
                </a:solidFill>
                <a:latin typeface="Comic Sans MS" pitchFamily="66" charset="0"/>
              </a:rPr>
              <a:t>FoodCart</a:t>
            </a:r>
            <a:endParaRPr lang="en-GB" altLang="he-IL" sz="1800" dirty="0">
              <a:solidFill>
                <a:srgbClr val="333366"/>
              </a:solidFill>
              <a:latin typeface="Comic Sans MS" pitchFamily="66" charset="0"/>
            </a:endParaRPr>
          </a:p>
        </p:txBody>
      </p:sp>
      <p:grpSp>
        <p:nvGrpSpPr>
          <p:cNvPr id="88068" name="Group 4"/>
          <p:cNvGrpSpPr>
            <a:grpSpLocks/>
          </p:cNvGrpSpPr>
          <p:nvPr/>
        </p:nvGrpSpPr>
        <p:grpSpPr bwMode="auto">
          <a:xfrm>
            <a:off x="5773970" y="3980786"/>
            <a:ext cx="2902972" cy="1020639"/>
            <a:chOff x="4182" y="3246"/>
            <a:chExt cx="2015" cy="709"/>
          </a:xfrm>
        </p:grpSpPr>
        <p:sp>
          <p:nvSpPr>
            <p:cNvPr id="88069" name="Rectangle 5"/>
            <p:cNvSpPr>
              <a:spLocks noChangeArrowheads="1"/>
            </p:cNvSpPr>
            <p:nvPr/>
          </p:nvSpPr>
          <p:spPr bwMode="auto">
            <a:xfrm>
              <a:off x="5094" y="3601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500</a:t>
              </a:r>
            </a:p>
          </p:txBody>
        </p:sp>
        <p:sp>
          <p:nvSpPr>
            <p:cNvPr id="88070" name="Rectangle 6"/>
            <p:cNvSpPr>
              <a:spLocks noChangeArrowheads="1"/>
            </p:cNvSpPr>
            <p:nvPr/>
          </p:nvSpPr>
          <p:spPr bwMode="auto">
            <a:xfrm>
              <a:off x="4182" y="3601"/>
              <a:ext cx="912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 dirty="0" err="1">
                  <a:solidFill>
                    <a:srgbClr val="000000"/>
                  </a:solidFill>
                </a:rPr>
                <a:t>hotdo</a:t>
              </a:r>
              <a:endParaRPr lang="en-GB" altLang="he-IL" sz="2800" dirty="0">
                <a:solidFill>
                  <a:srgbClr val="000000"/>
                </a:solidFill>
              </a:endParaRPr>
            </a:p>
          </p:txBody>
        </p:sp>
        <p:sp>
          <p:nvSpPr>
            <p:cNvPr id="88071" name="Rectangle 7"/>
            <p:cNvSpPr>
              <a:spLocks noChangeArrowheads="1"/>
            </p:cNvSpPr>
            <p:nvPr/>
          </p:nvSpPr>
          <p:spPr bwMode="auto">
            <a:xfrm>
              <a:off x="5094" y="3246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 dirty="0" err="1">
                  <a:solidFill>
                    <a:srgbClr val="000000"/>
                  </a:solidFill>
                </a:rPr>
                <a:t>totalSol</a:t>
              </a:r>
              <a:endParaRPr lang="en-GB" altLang="he-IL" sz="2800" dirty="0">
                <a:solidFill>
                  <a:srgbClr val="000000"/>
                </a:solidFill>
              </a:endParaRPr>
            </a:p>
          </p:txBody>
        </p:sp>
        <p:sp>
          <p:nvSpPr>
            <p:cNvPr id="88072" name="Rectangle 8"/>
            <p:cNvSpPr>
              <a:spLocks noChangeArrowheads="1"/>
            </p:cNvSpPr>
            <p:nvPr/>
          </p:nvSpPr>
          <p:spPr bwMode="auto">
            <a:xfrm>
              <a:off x="4182" y="3246"/>
              <a:ext cx="912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food</a:t>
              </a:r>
            </a:p>
          </p:txBody>
        </p:sp>
        <p:sp>
          <p:nvSpPr>
            <p:cNvPr id="88073" name="Line 9"/>
            <p:cNvSpPr>
              <a:spLocks noChangeShapeType="1"/>
            </p:cNvSpPr>
            <p:nvPr/>
          </p:nvSpPr>
          <p:spPr bwMode="auto">
            <a:xfrm>
              <a:off x="4182" y="3246"/>
              <a:ext cx="2016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8074" name="Line 10"/>
            <p:cNvSpPr>
              <a:spLocks noChangeShapeType="1"/>
            </p:cNvSpPr>
            <p:nvPr/>
          </p:nvSpPr>
          <p:spPr bwMode="auto">
            <a:xfrm>
              <a:off x="4182" y="3601"/>
              <a:ext cx="201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8075" name="Line 11"/>
            <p:cNvSpPr>
              <a:spLocks noChangeShapeType="1"/>
            </p:cNvSpPr>
            <p:nvPr/>
          </p:nvSpPr>
          <p:spPr bwMode="auto">
            <a:xfrm>
              <a:off x="4182" y="3956"/>
              <a:ext cx="2016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8076" name="Line 12"/>
            <p:cNvSpPr>
              <a:spLocks noChangeShapeType="1"/>
            </p:cNvSpPr>
            <p:nvPr/>
          </p:nvSpPr>
          <p:spPr bwMode="auto">
            <a:xfrm>
              <a:off x="4182" y="3246"/>
              <a:ext cx="1" cy="71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8077" name="Line 13"/>
            <p:cNvSpPr>
              <a:spLocks noChangeShapeType="1"/>
            </p:cNvSpPr>
            <p:nvPr/>
          </p:nvSpPr>
          <p:spPr bwMode="auto">
            <a:xfrm>
              <a:off x="5094" y="3246"/>
              <a:ext cx="1" cy="71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8078" name="Line 14"/>
            <p:cNvSpPr>
              <a:spLocks noChangeShapeType="1"/>
            </p:cNvSpPr>
            <p:nvPr/>
          </p:nvSpPr>
          <p:spPr bwMode="auto">
            <a:xfrm>
              <a:off x="6198" y="3246"/>
              <a:ext cx="1" cy="71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88079" name="Group 15"/>
          <p:cNvGrpSpPr>
            <a:grpSpLocks/>
          </p:cNvGrpSpPr>
          <p:nvPr/>
        </p:nvGrpSpPr>
        <p:grpSpPr bwMode="auto">
          <a:xfrm>
            <a:off x="354407" y="3906928"/>
            <a:ext cx="4770094" cy="2042717"/>
            <a:chOff x="534" y="3246"/>
            <a:chExt cx="3311" cy="1419"/>
          </a:xfrm>
        </p:grpSpPr>
        <p:sp>
          <p:nvSpPr>
            <p:cNvPr id="88080" name="Rectangle 16"/>
            <p:cNvSpPr>
              <a:spLocks noChangeArrowheads="1"/>
            </p:cNvSpPr>
            <p:nvPr/>
          </p:nvSpPr>
          <p:spPr bwMode="auto">
            <a:xfrm>
              <a:off x="2742" y="4311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70</a:t>
              </a:r>
            </a:p>
          </p:txBody>
        </p:sp>
        <p:sp>
          <p:nvSpPr>
            <p:cNvPr id="88081" name="Rectangle 17"/>
            <p:cNvSpPr>
              <a:spLocks noChangeArrowheads="1"/>
            </p:cNvSpPr>
            <p:nvPr/>
          </p:nvSpPr>
          <p:spPr bwMode="auto">
            <a:xfrm>
              <a:off x="1638" y="4311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pizza</a:t>
              </a:r>
            </a:p>
          </p:txBody>
        </p:sp>
        <p:sp>
          <p:nvSpPr>
            <p:cNvPr id="88082" name="Rectangle 18"/>
            <p:cNvSpPr>
              <a:spLocks noChangeArrowheads="1"/>
            </p:cNvSpPr>
            <p:nvPr/>
          </p:nvSpPr>
          <p:spPr bwMode="auto">
            <a:xfrm>
              <a:off x="534" y="4311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ts val="703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Tx/>
                <a:buNone/>
                <a:tabLst/>
                <a:defRPr/>
              </a:pPr>
              <a:r>
                <a:rPr kumimoji="0" lang="en-GB" altLang="he-IL" sz="2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rPr>
                <a:t>27/03/21</a:t>
              </a:r>
              <a:endParaRPr kumimoji="0" lang="en-GB" altLang="he-IL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8083" name="Rectangle 19"/>
            <p:cNvSpPr>
              <a:spLocks noChangeArrowheads="1"/>
            </p:cNvSpPr>
            <p:nvPr/>
          </p:nvSpPr>
          <p:spPr bwMode="auto">
            <a:xfrm>
              <a:off x="2742" y="3956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500</a:t>
              </a:r>
            </a:p>
          </p:txBody>
        </p:sp>
        <p:sp>
          <p:nvSpPr>
            <p:cNvPr id="88084" name="Rectangle 20"/>
            <p:cNvSpPr>
              <a:spLocks noChangeArrowheads="1"/>
            </p:cNvSpPr>
            <p:nvPr/>
          </p:nvSpPr>
          <p:spPr bwMode="auto">
            <a:xfrm>
              <a:off x="1638" y="3956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hotdog</a:t>
              </a:r>
            </a:p>
          </p:txBody>
        </p:sp>
        <p:sp>
          <p:nvSpPr>
            <p:cNvPr id="88085" name="Rectangle 21"/>
            <p:cNvSpPr>
              <a:spLocks noChangeArrowheads="1"/>
            </p:cNvSpPr>
            <p:nvPr/>
          </p:nvSpPr>
          <p:spPr bwMode="auto">
            <a:xfrm>
              <a:off x="534" y="3956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ts val="703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Tx/>
                <a:buNone/>
                <a:tabLst/>
                <a:defRPr/>
              </a:pPr>
              <a:r>
                <a:rPr kumimoji="0" lang="en-GB" altLang="he-IL" sz="2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rPr>
                <a:t>26/03/21</a:t>
              </a:r>
              <a:endParaRPr kumimoji="0" lang="en-GB" altLang="he-IL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8086" name="Rectangle 22"/>
            <p:cNvSpPr>
              <a:spLocks noChangeArrowheads="1"/>
            </p:cNvSpPr>
            <p:nvPr/>
          </p:nvSpPr>
          <p:spPr bwMode="auto">
            <a:xfrm>
              <a:off x="2742" y="3601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349</a:t>
              </a:r>
            </a:p>
          </p:txBody>
        </p:sp>
        <p:sp>
          <p:nvSpPr>
            <p:cNvPr id="88087" name="Rectangle 23"/>
            <p:cNvSpPr>
              <a:spLocks noChangeArrowheads="1"/>
            </p:cNvSpPr>
            <p:nvPr/>
          </p:nvSpPr>
          <p:spPr bwMode="auto">
            <a:xfrm>
              <a:off x="1638" y="3601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pizza</a:t>
              </a:r>
            </a:p>
          </p:txBody>
        </p:sp>
        <p:sp>
          <p:nvSpPr>
            <p:cNvPr id="88088" name="Rectangle 24"/>
            <p:cNvSpPr>
              <a:spLocks noChangeArrowheads="1"/>
            </p:cNvSpPr>
            <p:nvPr/>
          </p:nvSpPr>
          <p:spPr bwMode="auto">
            <a:xfrm>
              <a:off x="534" y="3601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ts val="703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Tx/>
                <a:buNone/>
                <a:tabLst/>
                <a:defRPr/>
              </a:pPr>
              <a:r>
                <a:rPr kumimoji="0" lang="en-GB" altLang="he-IL" sz="2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rPr>
                <a:t>26/03/21</a:t>
              </a:r>
              <a:endParaRPr kumimoji="0" lang="en-GB" altLang="he-IL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8089" name="Rectangle 25"/>
            <p:cNvSpPr>
              <a:spLocks noChangeArrowheads="1"/>
            </p:cNvSpPr>
            <p:nvPr/>
          </p:nvSpPr>
          <p:spPr bwMode="auto">
            <a:xfrm>
              <a:off x="2742" y="3246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sold</a:t>
              </a:r>
            </a:p>
          </p:txBody>
        </p:sp>
        <p:sp>
          <p:nvSpPr>
            <p:cNvPr id="88090" name="Rectangle 26"/>
            <p:cNvSpPr>
              <a:spLocks noChangeArrowheads="1"/>
            </p:cNvSpPr>
            <p:nvPr/>
          </p:nvSpPr>
          <p:spPr bwMode="auto">
            <a:xfrm>
              <a:off x="1638" y="3246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food</a:t>
              </a:r>
            </a:p>
          </p:txBody>
        </p:sp>
        <p:sp>
          <p:nvSpPr>
            <p:cNvPr id="88091" name="Rectangle 27"/>
            <p:cNvSpPr>
              <a:spLocks noChangeArrowheads="1"/>
            </p:cNvSpPr>
            <p:nvPr/>
          </p:nvSpPr>
          <p:spPr bwMode="auto">
            <a:xfrm>
              <a:off x="534" y="3246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date</a:t>
              </a:r>
            </a:p>
          </p:txBody>
        </p:sp>
        <p:sp>
          <p:nvSpPr>
            <p:cNvPr id="88092" name="Line 28"/>
            <p:cNvSpPr>
              <a:spLocks noChangeShapeType="1"/>
            </p:cNvSpPr>
            <p:nvPr/>
          </p:nvSpPr>
          <p:spPr bwMode="auto">
            <a:xfrm>
              <a:off x="534" y="3246"/>
              <a:ext cx="331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8093" name="Line 29"/>
            <p:cNvSpPr>
              <a:spLocks noChangeShapeType="1"/>
            </p:cNvSpPr>
            <p:nvPr/>
          </p:nvSpPr>
          <p:spPr bwMode="auto">
            <a:xfrm>
              <a:off x="534" y="3601"/>
              <a:ext cx="331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8094" name="Line 30"/>
            <p:cNvSpPr>
              <a:spLocks noChangeShapeType="1"/>
            </p:cNvSpPr>
            <p:nvPr/>
          </p:nvSpPr>
          <p:spPr bwMode="auto">
            <a:xfrm>
              <a:off x="534" y="3956"/>
              <a:ext cx="331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8095" name="Line 31"/>
            <p:cNvSpPr>
              <a:spLocks noChangeShapeType="1"/>
            </p:cNvSpPr>
            <p:nvPr/>
          </p:nvSpPr>
          <p:spPr bwMode="auto">
            <a:xfrm>
              <a:off x="534" y="4311"/>
              <a:ext cx="331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8096" name="Line 32"/>
            <p:cNvSpPr>
              <a:spLocks noChangeShapeType="1"/>
            </p:cNvSpPr>
            <p:nvPr/>
          </p:nvSpPr>
          <p:spPr bwMode="auto">
            <a:xfrm>
              <a:off x="534" y="4666"/>
              <a:ext cx="331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8097" name="Line 33"/>
            <p:cNvSpPr>
              <a:spLocks noChangeShapeType="1"/>
            </p:cNvSpPr>
            <p:nvPr/>
          </p:nvSpPr>
          <p:spPr bwMode="auto">
            <a:xfrm>
              <a:off x="534" y="3246"/>
              <a:ext cx="1" cy="142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8098" name="Line 34"/>
            <p:cNvSpPr>
              <a:spLocks noChangeShapeType="1"/>
            </p:cNvSpPr>
            <p:nvPr/>
          </p:nvSpPr>
          <p:spPr bwMode="auto">
            <a:xfrm>
              <a:off x="1638" y="3246"/>
              <a:ext cx="1" cy="14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8099" name="Line 35"/>
            <p:cNvSpPr>
              <a:spLocks noChangeShapeType="1"/>
            </p:cNvSpPr>
            <p:nvPr/>
          </p:nvSpPr>
          <p:spPr bwMode="auto">
            <a:xfrm>
              <a:off x="2742" y="3246"/>
              <a:ext cx="1" cy="14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8100" name="Line 36"/>
            <p:cNvSpPr>
              <a:spLocks noChangeShapeType="1"/>
            </p:cNvSpPr>
            <p:nvPr/>
          </p:nvSpPr>
          <p:spPr bwMode="auto">
            <a:xfrm>
              <a:off x="3846" y="3246"/>
              <a:ext cx="1" cy="142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8716-4E39-41BA-8D90-05A34826ACF6}" type="slidenum">
              <a:rPr lang="he-IL" altLang="en-US" smtClean="0"/>
              <a:pPr/>
              <a:t>25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1100287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164063" y="261001"/>
            <a:ext cx="6154587" cy="65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>
              <a:lnSpc>
                <a:spcPct val="117000"/>
              </a:lnSpc>
            </a:pPr>
            <a:r>
              <a:rPr lang="en-GB" altLang="he-IL" sz="3600" dirty="0">
                <a:solidFill>
                  <a:srgbClr val="333366"/>
                </a:solidFill>
                <a:latin typeface="+mj-lt"/>
              </a:rPr>
              <a:t>SQL: Aggregate Functions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354407" y="1356054"/>
            <a:ext cx="8298320" cy="4741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he-IL" altLang="he-IL" sz="2500" dirty="0">
                <a:solidFill>
                  <a:srgbClr val="333366"/>
                </a:solidFill>
                <a:latin typeface="+mn-lt"/>
              </a:rPr>
              <a:t>משפטי </a:t>
            </a:r>
            <a:r>
              <a:rPr lang="en-US" altLang="he-IL" sz="2500" dirty="0">
                <a:solidFill>
                  <a:srgbClr val="333366"/>
                </a:solidFill>
                <a:latin typeface="+mn-lt"/>
              </a:rPr>
              <a:t>SQL</a:t>
            </a:r>
            <a:r>
              <a:rPr lang="he-IL" altLang="he-IL" sz="2500" dirty="0">
                <a:solidFill>
                  <a:srgbClr val="333366"/>
                </a:solidFill>
                <a:latin typeface="+mn-lt"/>
              </a:rPr>
              <a:t> שמחזירים ערך בודד המסכם מידע:</a:t>
            </a:r>
          </a:p>
          <a:p>
            <a:pPr algn="l">
              <a:lnSpc>
                <a:spcPct val="150000"/>
              </a:lnSpc>
            </a:pPr>
            <a:r>
              <a:rPr lang="en-GB" altLang="he-IL" sz="2500" dirty="0">
                <a:solidFill>
                  <a:srgbClr val="333366"/>
                </a:solidFill>
                <a:latin typeface="+mn-lt"/>
              </a:rPr>
              <a:t>COUNT(</a:t>
            </a:r>
            <a:r>
              <a:rPr lang="en-GB" altLang="he-IL" sz="2500" dirty="0" err="1">
                <a:solidFill>
                  <a:srgbClr val="333366"/>
                </a:solidFill>
                <a:latin typeface="+mn-lt"/>
              </a:rPr>
              <a:t>attr</a:t>
            </a:r>
            <a:r>
              <a:rPr lang="en-GB" altLang="he-IL" sz="2500" dirty="0">
                <a:solidFill>
                  <a:srgbClr val="333366"/>
                </a:solidFill>
                <a:latin typeface="+mn-lt"/>
              </a:rPr>
              <a:t>)‏</a:t>
            </a:r>
            <a:endParaRPr lang="he-IL" altLang="he-IL" sz="2500" dirty="0">
              <a:solidFill>
                <a:srgbClr val="333366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GB" altLang="he-IL" sz="2500" dirty="0">
                <a:solidFill>
                  <a:srgbClr val="333366"/>
                </a:solidFill>
                <a:latin typeface="+mn-lt"/>
              </a:rPr>
              <a:t>SUM(</a:t>
            </a:r>
            <a:r>
              <a:rPr lang="en-GB" altLang="he-IL" sz="2500" dirty="0" err="1">
                <a:solidFill>
                  <a:srgbClr val="333366"/>
                </a:solidFill>
                <a:latin typeface="+mn-lt"/>
              </a:rPr>
              <a:t>attr</a:t>
            </a:r>
            <a:r>
              <a:rPr lang="en-GB" altLang="he-IL" sz="2500" dirty="0">
                <a:solidFill>
                  <a:srgbClr val="333366"/>
                </a:solidFill>
                <a:latin typeface="+mn-lt"/>
              </a:rPr>
              <a:t>)</a:t>
            </a:r>
            <a:endParaRPr lang="he-IL" altLang="he-IL" sz="2500" dirty="0">
              <a:solidFill>
                <a:srgbClr val="333366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GB" altLang="he-IL" sz="2500" dirty="0">
                <a:solidFill>
                  <a:srgbClr val="333366"/>
                </a:solidFill>
                <a:latin typeface="+mn-lt"/>
              </a:rPr>
              <a:t>MAX(</a:t>
            </a:r>
            <a:r>
              <a:rPr lang="en-GB" altLang="he-IL" sz="2500" dirty="0" err="1">
                <a:solidFill>
                  <a:srgbClr val="333366"/>
                </a:solidFill>
                <a:latin typeface="+mn-lt"/>
              </a:rPr>
              <a:t>attr</a:t>
            </a:r>
            <a:r>
              <a:rPr lang="en-GB" altLang="he-IL" sz="2500" dirty="0">
                <a:solidFill>
                  <a:srgbClr val="333366"/>
                </a:solidFill>
                <a:latin typeface="+mn-lt"/>
              </a:rPr>
              <a:t>)</a:t>
            </a:r>
            <a:endParaRPr lang="he-IL" altLang="he-IL" sz="2500" dirty="0">
              <a:solidFill>
                <a:srgbClr val="333366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GB" altLang="he-IL" sz="2500" dirty="0">
                <a:solidFill>
                  <a:srgbClr val="333366"/>
                </a:solidFill>
                <a:latin typeface="+mn-lt"/>
              </a:rPr>
              <a:t>MIN(</a:t>
            </a:r>
            <a:r>
              <a:rPr lang="en-GB" altLang="he-IL" sz="2500" dirty="0" err="1">
                <a:solidFill>
                  <a:srgbClr val="333366"/>
                </a:solidFill>
                <a:latin typeface="+mn-lt"/>
              </a:rPr>
              <a:t>attr</a:t>
            </a:r>
            <a:r>
              <a:rPr lang="en-GB" altLang="he-IL" sz="2500" dirty="0">
                <a:solidFill>
                  <a:srgbClr val="333366"/>
                </a:solidFill>
                <a:latin typeface="+mn-lt"/>
              </a:rPr>
              <a:t>)</a:t>
            </a:r>
            <a:endParaRPr lang="he-IL" altLang="he-IL" sz="2500" dirty="0">
              <a:solidFill>
                <a:srgbClr val="333366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GB" altLang="he-IL" sz="2500" dirty="0">
                <a:solidFill>
                  <a:srgbClr val="333366"/>
                </a:solidFill>
                <a:latin typeface="+mn-lt"/>
              </a:rPr>
              <a:t>AVG(</a:t>
            </a:r>
            <a:r>
              <a:rPr lang="en-GB" altLang="he-IL" sz="2500" dirty="0" err="1">
                <a:solidFill>
                  <a:srgbClr val="333366"/>
                </a:solidFill>
                <a:latin typeface="+mn-lt"/>
              </a:rPr>
              <a:t>attr</a:t>
            </a:r>
            <a:r>
              <a:rPr lang="en-GB" altLang="he-IL" sz="2500" dirty="0">
                <a:solidFill>
                  <a:srgbClr val="333366"/>
                </a:solidFill>
                <a:latin typeface="+mn-lt"/>
              </a:rPr>
              <a:t>)</a:t>
            </a:r>
          </a:p>
          <a:p>
            <a:pPr algn="r">
              <a:lnSpc>
                <a:spcPct val="150000"/>
              </a:lnSpc>
              <a:buSzPct val="37000"/>
            </a:pPr>
            <a:r>
              <a:rPr lang="he-IL" altLang="he-IL" sz="2500" dirty="0">
                <a:solidFill>
                  <a:srgbClr val="333366"/>
                </a:solidFill>
                <a:latin typeface="+mn-lt"/>
              </a:rPr>
              <a:t>בפונקציות הקבצה (</a:t>
            </a:r>
            <a:r>
              <a:rPr lang="en-US" altLang="he-IL" sz="2500" dirty="0">
                <a:solidFill>
                  <a:srgbClr val="333366"/>
                </a:solidFill>
                <a:latin typeface="+mn-lt"/>
              </a:rPr>
              <a:t>aggregate</a:t>
            </a:r>
            <a:r>
              <a:rPr lang="he-IL" altLang="he-IL" sz="2500" dirty="0">
                <a:solidFill>
                  <a:srgbClr val="333366"/>
                </a:solidFill>
                <a:latin typeface="+mn-lt"/>
              </a:rPr>
              <a:t>) ערכי </a:t>
            </a:r>
            <a:r>
              <a:rPr lang="en-US" altLang="he-IL" sz="2500" dirty="0">
                <a:solidFill>
                  <a:srgbClr val="333366"/>
                </a:solidFill>
                <a:latin typeface="+mn-lt"/>
              </a:rPr>
              <a:t>NULL</a:t>
            </a:r>
            <a:r>
              <a:rPr lang="he-IL" altLang="he-IL" sz="2500" dirty="0">
                <a:solidFill>
                  <a:srgbClr val="333366"/>
                </a:solidFill>
                <a:latin typeface="+mn-lt"/>
              </a:rPr>
              <a:t> לא נחשבים, פרט ל-</a:t>
            </a:r>
            <a:r>
              <a:rPr lang="en-GB" altLang="he-IL" sz="2500" dirty="0">
                <a:solidFill>
                  <a:srgbClr val="333366"/>
                </a:solidFill>
                <a:latin typeface="+mn-lt"/>
              </a:rPr>
              <a:t>COUNT(*)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8716-4E39-41BA-8D90-05A34826ACF6}" type="slidenum">
              <a:rPr lang="he-IL" altLang="en-US" smtClean="0"/>
              <a:pPr/>
              <a:t>26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41597454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492713" y="295726"/>
            <a:ext cx="8373495" cy="65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>
              <a:lnSpc>
                <a:spcPct val="117000"/>
              </a:lnSpc>
            </a:pPr>
            <a:r>
              <a:rPr lang="en-GB" altLang="he-IL" sz="3600" dirty="0">
                <a:solidFill>
                  <a:srgbClr val="333366"/>
                </a:solidFill>
                <a:latin typeface="+mj-lt"/>
              </a:rPr>
              <a:t>SQL: Aggregate Functions </a:t>
            </a:r>
            <a:r>
              <a:rPr lang="he-IL" altLang="he-IL" sz="3600" dirty="0">
                <a:solidFill>
                  <a:srgbClr val="333366"/>
                </a:solidFill>
                <a:latin typeface="Comic Sans MS" pitchFamily="66" charset="0"/>
              </a:rPr>
              <a:t>‏</a:t>
            </a:r>
            <a:endParaRPr lang="en-GB" altLang="he-IL" sz="3600" dirty="0">
              <a:solidFill>
                <a:srgbClr val="333366"/>
              </a:solidFill>
              <a:latin typeface="Comic Sans MS" pitchFamily="66" charset="0"/>
            </a:endParaRP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46950" y="3438113"/>
            <a:ext cx="8851541" cy="2763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r">
              <a:buSzPct val="37000"/>
            </a:pPr>
            <a:r>
              <a:rPr lang="en-GB" altLang="he-IL" sz="2500" dirty="0">
                <a:solidFill>
                  <a:srgbClr val="333366"/>
                </a:solidFill>
                <a:latin typeface="+mj-lt"/>
                <a:cs typeface="Arial" pitchFamily="34" charset="0"/>
              </a:rPr>
              <a:t>COUNT(</a:t>
            </a:r>
            <a:r>
              <a:rPr lang="en-GB" altLang="he-IL" sz="2500" dirty="0" err="1">
                <a:solidFill>
                  <a:srgbClr val="333366"/>
                </a:solidFill>
                <a:latin typeface="+mj-lt"/>
                <a:cs typeface="Arial" pitchFamily="34" charset="0"/>
              </a:rPr>
              <a:t>attr</a:t>
            </a:r>
            <a:r>
              <a:rPr lang="en-GB" altLang="he-IL" sz="2500" dirty="0">
                <a:solidFill>
                  <a:srgbClr val="333366"/>
                </a:solidFill>
                <a:latin typeface="+mj-lt"/>
                <a:cs typeface="Arial" pitchFamily="34" charset="0"/>
              </a:rPr>
              <a:t>)</a:t>
            </a:r>
            <a:r>
              <a:rPr lang="he-IL" altLang="he-IL" sz="2500" dirty="0">
                <a:solidFill>
                  <a:srgbClr val="333366"/>
                </a:solidFill>
                <a:latin typeface="+mj-lt"/>
                <a:cs typeface="Arial" pitchFamily="34" charset="0"/>
              </a:rPr>
              <a:t> – מחזיר את מספר השורות שאינן </a:t>
            </a:r>
            <a:r>
              <a:rPr lang="en-US" altLang="he-IL" sz="2500" dirty="0">
                <a:solidFill>
                  <a:srgbClr val="333366"/>
                </a:solidFill>
                <a:latin typeface="+mj-lt"/>
                <a:cs typeface="Arial" pitchFamily="34" charset="0"/>
              </a:rPr>
              <a:t>null</a:t>
            </a:r>
            <a:r>
              <a:rPr lang="he-IL" altLang="he-IL" sz="2500" dirty="0">
                <a:solidFill>
                  <a:srgbClr val="333366"/>
                </a:solidFill>
                <a:latin typeface="+mj-lt"/>
                <a:cs typeface="Arial" pitchFamily="34" charset="0"/>
              </a:rPr>
              <a:t>. לדוגמא:</a:t>
            </a:r>
            <a:endParaRPr lang="he-IL" altLang="he-IL" sz="2500" dirty="0">
              <a:solidFill>
                <a:srgbClr val="333366"/>
              </a:solidFill>
              <a:latin typeface="+mj-lt"/>
            </a:endParaRPr>
          </a:p>
          <a:p>
            <a:pPr algn="l">
              <a:buFont typeface="Times New Roman" pitchFamily="18" charset="0"/>
              <a:buNone/>
            </a:pP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COUNT(distinct food) from </a:t>
            </a:r>
            <a:r>
              <a:rPr lang="en-GB" altLang="he-IL" sz="2500" dirty="0" err="1">
                <a:solidFill>
                  <a:srgbClr val="333366"/>
                </a:solidFill>
                <a:latin typeface="+mj-lt"/>
              </a:rPr>
              <a:t>FoodCart</a:t>
            </a: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; -&gt; 2</a:t>
            </a:r>
            <a:endParaRPr lang="he-IL" altLang="he-IL" sz="2500" dirty="0">
              <a:solidFill>
                <a:srgbClr val="333366"/>
              </a:solidFill>
              <a:latin typeface="+mj-lt"/>
            </a:endParaRPr>
          </a:p>
          <a:p>
            <a:pPr>
              <a:buFont typeface="Times New Roman" pitchFamily="18" charset="0"/>
              <a:buNone/>
            </a:pPr>
            <a:endParaRPr lang="he-IL" altLang="he-IL" sz="2500" dirty="0">
              <a:solidFill>
                <a:srgbClr val="333366"/>
              </a:solidFill>
              <a:latin typeface="+mj-lt"/>
            </a:endParaRPr>
          </a:p>
          <a:p>
            <a:pPr algn="r">
              <a:buFont typeface="Times New Roman" pitchFamily="18" charset="0"/>
              <a:buNone/>
            </a:pP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SUM(</a:t>
            </a:r>
            <a:r>
              <a:rPr lang="en-GB" altLang="he-IL" sz="2500" dirty="0" err="1">
                <a:solidFill>
                  <a:srgbClr val="333366"/>
                </a:solidFill>
                <a:latin typeface="+mj-lt"/>
              </a:rPr>
              <a:t>attr</a:t>
            </a: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)</a:t>
            </a:r>
            <a:r>
              <a:rPr lang="he-IL" altLang="he-IL" sz="2500" dirty="0">
                <a:solidFill>
                  <a:srgbClr val="333366"/>
                </a:solidFill>
                <a:latin typeface="+mj-lt"/>
              </a:rPr>
              <a:t>- מחזיר את סכום הערכים שב-</a:t>
            </a:r>
            <a:r>
              <a:rPr lang="en-US" altLang="he-IL" sz="2500" dirty="0" err="1">
                <a:solidFill>
                  <a:srgbClr val="333366"/>
                </a:solidFill>
                <a:latin typeface="+mj-lt"/>
              </a:rPr>
              <a:t>attr</a:t>
            </a:r>
            <a:r>
              <a:rPr lang="he-IL" altLang="he-IL" sz="2500" dirty="0">
                <a:solidFill>
                  <a:srgbClr val="333366"/>
                </a:solidFill>
                <a:latin typeface="+mj-lt"/>
              </a:rPr>
              <a:t>. לדוגמא:</a:t>
            </a:r>
            <a:endParaRPr lang="en-GB" altLang="he-IL" sz="2500" dirty="0">
              <a:solidFill>
                <a:srgbClr val="333366"/>
              </a:solidFill>
              <a:latin typeface="+mj-lt"/>
            </a:endParaRPr>
          </a:p>
          <a:p>
            <a:pPr algn="l">
              <a:buFont typeface="Times New Roman" pitchFamily="18" charset="0"/>
              <a:buNone/>
            </a:pP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SUM(sold) from </a:t>
            </a:r>
            <a:r>
              <a:rPr lang="en-GB" altLang="he-IL" sz="2500" dirty="0" err="1">
                <a:solidFill>
                  <a:srgbClr val="333366"/>
                </a:solidFill>
                <a:latin typeface="+mj-lt"/>
              </a:rPr>
              <a:t>FoodCart</a:t>
            </a: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; -&gt; 919</a:t>
            </a:r>
            <a:endParaRPr lang="he-IL" altLang="he-IL" sz="2500" dirty="0">
              <a:solidFill>
                <a:srgbClr val="333366"/>
              </a:solidFill>
              <a:latin typeface="+mj-lt"/>
            </a:endParaRPr>
          </a:p>
          <a:p>
            <a:pPr>
              <a:buFont typeface="Times New Roman" pitchFamily="18" charset="0"/>
              <a:buNone/>
            </a:pPr>
            <a:endParaRPr lang="he-IL" altLang="he-IL" sz="2500" dirty="0">
              <a:solidFill>
                <a:srgbClr val="333366"/>
              </a:solidFill>
              <a:latin typeface="+mj-lt"/>
            </a:endParaRPr>
          </a:p>
          <a:p>
            <a:pPr algn="r">
              <a:buFont typeface="Times New Roman" pitchFamily="18" charset="0"/>
              <a:buNone/>
            </a:pPr>
            <a:r>
              <a:rPr lang="en-GB" altLang="he-IL" sz="2500" dirty="0">
                <a:solidFill>
                  <a:srgbClr val="333366"/>
                </a:solidFill>
                <a:latin typeface="+mj-lt"/>
                <a:cs typeface="Arial" pitchFamily="34" charset="0"/>
              </a:rPr>
              <a:t>MAX(</a:t>
            </a:r>
            <a:r>
              <a:rPr lang="en-GB" altLang="he-IL" sz="2500" dirty="0" err="1">
                <a:solidFill>
                  <a:srgbClr val="333366"/>
                </a:solidFill>
                <a:latin typeface="+mj-lt"/>
                <a:cs typeface="Arial" pitchFamily="34" charset="0"/>
              </a:rPr>
              <a:t>attr</a:t>
            </a:r>
            <a:r>
              <a:rPr lang="en-GB" altLang="he-IL" sz="2500" dirty="0">
                <a:solidFill>
                  <a:srgbClr val="333366"/>
                </a:solidFill>
                <a:latin typeface="+mj-lt"/>
                <a:cs typeface="Arial" pitchFamily="34" charset="0"/>
              </a:rPr>
              <a:t>)</a:t>
            </a:r>
            <a:r>
              <a:rPr lang="he-IL" altLang="he-IL" sz="2500" dirty="0">
                <a:solidFill>
                  <a:srgbClr val="333366"/>
                </a:solidFill>
                <a:latin typeface="+mj-lt"/>
                <a:cs typeface="Arial" pitchFamily="34" charset="0"/>
              </a:rPr>
              <a:t> – מחזיר את הערך הגבוה ביותר של </a:t>
            </a:r>
            <a:r>
              <a:rPr lang="en-US" altLang="he-IL" sz="2500" dirty="0" err="1">
                <a:solidFill>
                  <a:srgbClr val="333366"/>
                </a:solidFill>
                <a:latin typeface="+mj-lt"/>
                <a:cs typeface="Arial" pitchFamily="34" charset="0"/>
              </a:rPr>
              <a:t>arrt</a:t>
            </a:r>
            <a:r>
              <a:rPr lang="he-IL" altLang="he-IL" sz="2500" dirty="0">
                <a:solidFill>
                  <a:srgbClr val="333366"/>
                </a:solidFill>
                <a:latin typeface="+mj-lt"/>
                <a:cs typeface="Arial" pitchFamily="34" charset="0"/>
              </a:rPr>
              <a:t>. לדוגמא:</a:t>
            </a:r>
            <a:endParaRPr lang="en-GB" altLang="he-IL" sz="2500" dirty="0">
              <a:solidFill>
                <a:srgbClr val="333366"/>
              </a:solidFill>
              <a:latin typeface="+mj-lt"/>
            </a:endParaRPr>
          </a:p>
          <a:p>
            <a:pPr algn="l">
              <a:buFont typeface="Times New Roman" pitchFamily="18" charset="0"/>
              <a:buNone/>
            </a:pP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MAX(sold) from </a:t>
            </a:r>
            <a:r>
              <a:rPr lang="en-GB" altLang="he-IL" sz="2500" dirty="0" err="1">
                <a:solidFill>
                  <a:srgbClr val="333366"/>
                </a:solidFill>
                <a:latin typeface="+mj-lt"/>
              </a:rPr>
              <a:t>FoodCart</a:t>
            </a: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; -&gt; 500</a:t>
            </a:r>
          </a:p>
        </p:txBody>
      </p:sp>
      <p:grpSp>
        <p:nvGrpSpPr>
          <p:cNvPr id="92164" name="Group 4"/>
          <p:cNvGrpSpPr>
            <a:grpSpLocks/>
          </p:cNvGrpSpPr>
          <p:nvPr/>
        </p:nvGrpSpPr>
        <p:grpSpPr bwMode="auto">
          <a:xfrm>
            <a:off x="2014072" y="1319570"/>
            <a:ext cx="4770094" cy="2042717"/>
            <a:chOff x="1398" y="1182"/>
            <a:chExt cx="3311" cy="1419"/>
          </a:xfrm>
        </p:grpSpPr>
        <p:sp>
          <p:nvSpPr>
            <p:cNvPr id="92165" name="Rectangle 5"/>
            <p:cNvSpPr>
              <a:spLocks noChangeArrowheads="1"/>
            </p:cNvSpPr>
            <p:nvPr/>
          </p:nvSpPr>
          <p:spPr bwMode="auto">
            <a:xfrm>
              <a:off x="3606" y="2247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70</a:t>
              </a:r>
            </a:p>
          </p:txBody>
        </p:sp>
        <p:sp>
          <p:nvSpPr>
            <p:cNvPr id="92166" name="Rectangle 6"/>
            <p:cNvSpPr>
              <a:spLocks noChangeArrowheads="1"/>
            </p:cNvSpPr>
            <p:nvPr/>
          </p:nvSpPr>
          <p:spPr bwMode="auto">
            <a:xfrm>
              <a:off x="2502" y="2247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pizza</a:t>
              </a:r>
            </a:p>
          </p:txBody>
        </p:sp>
        <p:sp>
          <p:nvSpPr>
            <p:cNvPr id="92167" name="Rectangle 7"/>
            <p:cNvSpPr>
              <a:spLocks noChangeArrowheads="1"/>
            </p:cNvSpPr>
            <p:nvPr/>
          </p:nvSpPr>
          <p:spPr bwMode="auto">
            <a:xfrm>
              <a:off x="1398" y="2247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ts val="703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Tx/>
                <a:buNone/>
                <a:tabLst/>
                <a:defRPr/>
              </a:pPr>
              <a:r>
                <a:rPr kumimoji="0" lang="en-GB" altLang="he-IL" sz="2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rPr>
                <a:t>27/03/21</a:t>
              </a:r>
              <a:endParaRPr kumimoji="0" lang="en-GB" altLang="he-IL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2168" name="Rectangle 8"/>
            <p:cNvSpPr>
              <a:spLocks noChangeArrowheads="1"/>
            </p:cNvSpPr>
            <p:nvPr/>
          </p:nvSpPr>
          <p:spPr bwMode="auto">
            <a:xfrm>
              <a:off x="3606" y="1892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500</a:t>
              </a:r>
            </a:p>
          </p:txBody>
        </p:sp>
        <p:sp>
          <p:nvSpPr>
            <p:cNvPr id="92169" name="Rectangle 9"/>
            <p:cNvSpPr>
              <a:spLocks noChangeArrowheads="1"/>
            </p:cNvSpPr>
            <p:nvPr/>
          </p:nvSpPr>
          <p:spPr bwMode="auto">
            <a:xfrm>
              <a:off x="2502" y="1892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hotdog</a:t>
              </a:r>
            </a:p>
          </p:txBody>
        </p:sp>
        <p:sp>
          <p:nvSpPr>
            <p:cNvPr id="92170" name="Rectangle 10"/>
            <p:cNvSpPr>
              <a:spLocks noChangeArrowheads="1"/>
            </p:cNvSpPr>
            <p:nvPr/>
          </p:nvSpPr>
          <p:spPr bwMode="auto">
            <a:xfrm>
              <a:off x="1398" y="1892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ts val="703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Tx/>
                <a:buNone/>
                <a:tabLst/>
                <a:defRPr/>
              </a:pPr>
              <a:r>
                <a:rPr kumimoji="0" lang="en-GB" altLang="he-IL" sz="2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rPr>
                <a:t>26/03/21</a:t>
              </a:r>
              <a:endParaRPr kumimoji="0" lang="en-GB" altLang="he-IL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2171" name="Rectangle 11"/>
            <p:cNvSpPr>
              <a:spLocks noChangeArrowheads="1"/>
            </p:cNvSpPr>
            <p:nvPr/>
          </p:nvSpPr>
          <p:spPr bwMode="auto">
            <a:xfrm>
              <a:off x="3606" y="1537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349</a:t>
              </a:r>
            </a:p>
          </p:txBody>
        </p:sp>
        <p:sp>
          <p:nvSpPr>
            <p:cNvPr id="92172" name="Rectangle 12"/>
            <p:cNvSpPr>
              <a:spLocks noChangeArrowheads="1"/>
            </p:cNvSpPr>
            <p:nvPr/>
          </p:nvSpPr>
          <p:spPr bwMode="auto">
            <a:xfrm>
              <a:off x="2502" y="1537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pizza</a:t>
              </a:r>
            </a:p>
          </p:txBody>
        </p:sp>
        <p:sp>
          <p:nvSpPr>
            <p:cNvPr id="92173" name="Rectangle 13"/>
            <p:cNvSpPr>
              <a:spLocks noChangeArrowheads="1"/>
            </p:cNvSpPr>
            <p:nvPr/>
          </p:nvSpPr>
          <p:spPr bwMode="auto">
            <a:xfrm>
              <a:off x="1398" y="1537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ts val="703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Tx/>
                <a:buNone/>
                <a:tabLst/>
                <a:defRPr/>
              </a:pPr>
              <a:r>
                <a:rPr kumimoji="0" lang="en-GB" altLang="he-IL" sz="2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rPr>
                <a:t>26/03/21</a:t>
              </a:r>
              <a:endParaRPr kumimoji="0" lang="en-GB" altLang="he-IL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2174" name="Rectangle 14"/>
            <p:cNvSpPr>
              <a:spLocks noChangeArrowheads="1"/>
            </p:cNvSpPr>
            <p:nvPr/>
          </p:nvSpPr>
          <p:spPr bwMode="auto">
            <a:xfrm>
              <a:off x="3606" y="1182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sold</a:t>
              </a:r>
            </a:p>
          </p:txBody>
        </p:sp>
        <p:sp>
          <p:nvSpPr>
            <p:cNvPr id="92175" name="Rectangle 15"/>
            <p:cNvSpPr>
              <a:spLocks noChangeArrowheads="1"/>
            </p:cNvSpPr>
            <p:nvPr/>
          </p:nvSpPr>
          <p:spPr bwMode="auto">
            <a:xfrm>
              <a:off x="2502" y="1182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food</a:t>
              </a:r>
            </a:p>
          </p:txBody>
        </p:sp>
        <p:sp>
          <p:nvSpPr>
            <p:cNvPr id="92176" name="Rectangle 16"/>
            <p:cNvSpPr>
              <a:spLocks noChangeArrowheads="1"/>
            </p:cNvSpPr>
            <p:nvPr/>
          </p:nvSpPr>
          <p:spPr bwMode="auto">
            <a:xfrm>
              <a:off x="1398" y="1182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date</a:t>
              </a:r>
            </a:p>
          </p:txBody>
        </p:sp>
        <p:sp>
          <p:nvSpPr>
            <p:cNvPr id="92177" name="Line 17"/>
            <p:cNvSpPr>
              <a:spLocks noChangeShapeType="1"/>
            </p:cNvSpPr>
            <p:nvPr/>
          </p:nvSpPr>
          <p:spPr bwMode="auto">
            <a:xfrm>
              <a:off x="1398" y="1182"/>
              <a:ext cx="331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2178" name="Line 18"/>
            <p:cNvSpPr>
              <a:spLocks noChangeShapeType="1"/>
            </p:cNvSpPr>
            <p:nvPr/>
          </p:nvSpPr>
          <p:spPr bwMode="auto">
            <a:xfrm>
              <a:off x="1398" y="1537"/>
              <a:ext cx="331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2179" name="Line 19"/>
            <p:cNvSpPr>
              <a:spLocks noChangeShapeType="1"/>
            </p:cNvSpPr>
            <p:nvPr/>
          </p:nvSpPr>
          <p:spPr bwMode="auto">
            <a:xfrm>
              <a:off x="1398" y="1892"/>
              <a:ext cx="331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2180" name="Line 20"/>
            <p:cNvSpPr>
              <a:spLocks noChangeShapeType="1"/>
            </p:cNvSpPr>
            <p:nvPr/>
          </p:nvSpPr>
          <p:spPr bwMode="auto">
            <a:xfrm>
              <a:off x="1398" y="2247"/>
              <a:ext cx="331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2181" name="Line 21"/>
            <p:cNvSpPr>
              <a:spLocks noChangeShapeType="1"/>
            </p:cNvSpPr>
            <p:nvPr/>
          </p:nvSpPr>
          <p:spPr bwMode="auto">
            <a:xfrm>
              <a:off x="1398" y="2602"/>
              <a:ext cx="331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2182" name="Line 22"/>
            <p:cNvSpPr>
              <a:spLocks noChangeShapeType="1"/>
            </p:cNvSpPr>
            <p:nvPr/>
          </p:nvSpPr>
          <p:spPr bwMode="auto">
            <a:xfrm>
              <a:off x="1398" y="1182"/>
              <a:ext cx="1" cy="142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2183" name="Line 23"/>
            <p:cNvSpPr>
              <a:spLocks noChangeShapeType="1"/>
            </p:cNvSpPr>
            <p:nvPr/>
          </p:nvSpPr>
          <p:spPr bwMode="auto">
            <a:xfrm>
              <a:off x="2502" y="1182"/>
              <a:ext cx="1" cy="14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2184" name="Line 24"/>
            <p:cNvSpPr>
              <a:spLocks noChangeShapeType="1"/>
            </p:cNvSpPr>
            <p:nvPr/>
          </p:nvSpPr>
          <p:spPr bwMode="auto">
            <a:xfrm>
              <a:off x="3606" y="1182"/>
              <a:ext cx="1" cy="14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2185" name="Line 25"/>
            <p:cNvSpPr>
              <a:spLocks noChangeShapeType="1"/>
            </p:cNvSpPr>
            <p:nvPr/>
          </p:nvSpPr>
          <p:spPr bwMode="auto">
            <a:xfrm>
              <a:off x="4710" y="1182"/>
              <a:ext cx="1" cy="142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92186" name="Text Box 26"/>
          <p:cNvSpPr txBox="1">
            <a:spLocks noChangeArrowheads="1"/>
          </p:cNvSpPr>
          <p:nvPr/>
        </p:nvSpPr>
        <p:spPr bwMode="auto">
          <a:xfrm>
            <a:off x="301019" y="1196697"/>
            <a:ext cx="1383053" cy="345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>
              <a:buFont typeface="Times New Roman" pitchFamily="18" charset="0"/>
              <a:buNone/>
            </a:pPr>
            <a:r>
              <a:rPr lang="en-GB" altLang="he-IL" sz="1800" dirty="0" err="1">
                <a:solidFill>
                  <a:srgbClr val="000000"/>
                </a:solidFill>
                <a:latin typeface="Comic Sans MS" pitchFamily="66" charset="0"/>
              </a:rPr>
              <a:t>FoodCart</a:t>
            </a:r>
            <a:endParaRPr lang="en-GB" altLang="he-IL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8716-4E39-41BA-8D90-05A34826ACF6}" type="slidenum">
              <a:rPr lang="he-IL" altLang="en-US" smtClean="0"/>
              <a:pPr/>
              <a:t>27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1660429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492713" y="347606"/>
            <a:ext cx="8505778" cy="65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>
              <a:lnSpc>
                <a:spcPct val="117000"/>
              </a:lnSpc>
            </a:pPr>
            <a:r>
              <a:rPr lang="en-GB" altLang="he-IL" sz="3600" dirty="0">
                <a:solidFill>
                  <a:srgbClr val="333366"/>
                </a:solidFill>
                <a:cs typeface="Arial" panose="020B0604020202020204" pitchFamily="34" charset="0"/>
              </a:rPr>
              <a:t>SQL: Aggregate Functions </a:t>
            </a:r>
            <a:r>
              <a:rPr lang="he-IL" altLang="he-IL" sz="3600" dirty="0">
                <a:solidFill>
                  <a:srgbClr val="333366"/>
                </a:solidFill>
                <a:latin typeface="Comic Sans MS" pitchFamily="66" charset="0"/>
              </a:rPr>
              <a:t>‏</a:t>
            </a:r>
            <a:r>
              <a:rPr lang="en-US" altLang="he-IL" sz="3600" dirty="0">
                <a:solidFill>
                  <a:srgbClr val="333366"/>
                </a:solidFill>
                <a:latin typeface="Comic Sans MS" pitchFamily="66" charset="0"/>
              </a:rPr>
              <a:t>  </a:t>
            </a:r>
            <a:endParaRPr lang="en-GB" altLang="he-IL" sz="3600" dirty="0">
              <a:solidFill>
                <a:srgbClr val="333366"/>
              </a:solidFill>
              <a:latin typeface="Comic Sans MS" pitchFamily="66" charset="0"/>
            </a:endParaRP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146950" y="3912688"/>
            <a:ext cx="8851541" cy="2763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r">
              <a:buSzPct val="37000"/>
            </a:pP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 </a:t>
            </a:r>
            <a:r>
              <a:rPr lang="en-GB" altLang="he-IL" sz="2500" dirty="0">
                <a:solidFill>
                  <a:srgbClr val="333366"/>
                </a:solidFill>
                <a:latin typeface="+mj-lt"/>
                <a:cs typeface="Arial" pitchFamily="34" charset="0"/>
              </a:rPr>
              <a:t>MIN(</a:t>
            </a:r>
            <a:r>
              <a:rPr lang="en-GB" altLang="he-IL" sz="2500" dirty="0" err="1">
                <a:solidFill>
                  <a:srgbClr val="333366"/>
                </a:solidFill>
                <a:latin typeface="+mj-lt"/>
                <a:cs typeface="Arial" pitchFamily="34" charset="0"/>
              </a:rPr>
              <a:t>attr</a:t>
            </a:r>
            <a:r>
              <a:rPr lang="en-GB" altLang="he-IL" sz="2500" dirty="0">
                <a:solidFill>
                  <a:srgbClr val="333366"/>
                </a:solidFill>
                <a:latin typeface="+mj-lt"/>
                <a:cs typeface="Arial" pitchFamily="34" charset="0"/>
              </a:rPr>
              <a:t>)</a:t>
            </a:r>
            <a:r>
              <a:rPr lang="he-IL" altLang="he-IL" sz="2500" dirty="0">
                <a:solidFill>
                  <a:srgbClr val="333366"/>
                </a:solidFill>
                <a:latin typeface="+mj-lt"/>
                <a:cs typeface="Arial" pitchFamily="34" charset="0"/>
              </a:rPr>
              <a:t> – מחזיר את הערך הקטן ביותר של </a:t>
            </a:r>
            <a:r>
              <a:rPr lang="en-US" altLang="he-IL" sz="2500" dirty="0" err="1">
                <a:solidFill>
                  <a:srgbClr val="333366"/>
                </a:solidFill>
                <a:latin typeface="+mj-lt"/>
                <a:cs typeface="Arial" pitchFamily="34" charset="0"/>
              </a:rPr>
              <a:t>attr</a:t>
            </a:r>
            <a:r>
              <a:rPr lang="he-IL" altLang="he-IL" sz="2500" dirty="0">
                <a:solidFill>
                  <a:srgbClr val="333366"/>
                </a:solidFill>
                <a:latin typeface="+mj-lt"/>
                <a:cs typeface="Arial" pitchFamily="34" charset="0"/>
              </a:rPr>
              <a:t>. לדוגמא:</a:t>
            </a:r>
            <a:endParaRPr lang="he-IL" altLang="he-IL" sz="2500" dirty="0">
              <a:solidFill>
                <a:srgbClr val="333366"/>
              </a:solidFill>
              <a:latin typeface="+mj-lt"/>
            </a:endParaRPr>
          </a:p>
          <a:p>
            <a:pPr algn="l">
              <a:buFont typeface="Times New Roman" pitchFamily="18" charset="0"/>
              <a:buNone/>
            </a:pP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MIN(sold) from </a:t>
            </a:r>
            <a:r>
              <a:rPr lang="en-GB" altLang="he-IL" sz="2500" dirty="0" err="1">
                <a:solidFill>
                  <a:srgbClr val="333366"/>
                </a:solidFill>
                <a:latin typeface="+mj-lt"/>
              </a:rPr>
              <a:t>FoodCart</a:t>
            </a: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; -&gt; 70</a:t>
            </a:r>
          </a:p>
          <a:p>
            <a:pPr>
              <a:buFont typeface="Times New Roman" pitchFamily="18" charset="0"/>
              <a:buNone/>
            </a:pPr>
            <a:endParaRPr lang="en-GB" altLang="he-IL" sz="2500" dirty="0">
              <a:solidFill>
                <a:srgbClr val="333366"/>
              </a:solidFill>
              <a:latin typeface="+mj-lt"/>
            </a:endParaRPr>
          </a:p>
          <a:p>
            <a:pPr algn="just"/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AVG(</a:t>
            </a:r>
            <a:r>
              <a:rPr lang="en-GB" altLang="he-IL" sz="2500" dirty="0" err="1">
                <a:solidFill>
                  <a:srgbClr val="333366"/>
                </a:solidFill>
                <a:latin typeface="+mj-lt"/>
              </a:rPr>
              <a:t>attr</a:t>
            </a: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)</a:t>
            </a:r>
            <a:r>
              <a:rPr lang="he-IL" altLang="he-IL" sz="2500" dirty="0">
                <a:solidFill>
                  <a:srgbClr val="333366"/>
                </a:solidFill>
                <a:latin typeface="+mj-lt"/>
              </a:rPr>
              <a:t> – מחזיר את הממוצע של ערכי </a:t>
            </a:r>
            <a:r>
              <a:rPr lang="en-US" altLang="he-IL" sz="2500" dirty="0" err="1">
                <a:solidFill>
                  <a:srgbClr val="333366"/>
                </a:solidFill>
                <a:latin typeface="+mj-lt"/>
              </a:rPr>
              <a:t>attr</a:t>
            </a:r>
            <a:r>
              <a:rPr lang="he-IL" altLang="he-IL" sz="2500" dirty="0">
                <a:solidFill>
                  <a:srgbClr val="333366"/>
                </a:solidFill>
                <a:latin typeface="+mj-lt"/>
                <a:cs typeface="Arial" pitchFamily="34" charset="0"/>
              </a:rPr>
              <a:t>. לדוגמא:</a:t>
            </a:r>
            <a:endParaRPr lang="he-IL" altLang="he-IL" sz="2500" dirty="0">
              <a:solidFill>
                <a:srgbClr val="333366"/>
              </a:solidFill>
              <a:latin typeface="+mj-lt"/>
            </a:endParaRPr>
          </a:p>
          <a:p>
            <a:pPr algn="l">
              <a:buFont typeface="Times New Roman" pitchFamily="18" charset="0"/>
              <a:buNone/>
            </a:pP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AVG(sold) from </a:t>
            </a:r>
            <a:r>
              <a:rPr lang="en-GB" altLang="he-IL" sz="2500" dirty="0" err="1">
                <a:solidFill>
                  <a:srgbClr val="333366"/>
                </a:solidFill>
                <a:latin typeface="+mj-lt"/>
              </a:rPr>
              <a:t>FoodCart</a:t>
            </a:r>
            <a:r>
              <a:rPr lang="en-GB" altLang="he-IL" sz="2500" dirty="0">
                <a:solidFill>
                  <a:srgbClr val="333366"/>
                </a:solidFill>
                <a:latin typeface="+mj-lt"/>
              </a:rPr>
              <a:t>; -&gt; 306.33</a:t>
            </a:r>
          </a:p>
          <a:p>
            <a:pPr algn="r">
              <a:buFont typeface="Times New Roman" pitchFamily="18" charset="0"/>
              <a:buNone/>
            </a:pPr>
            <a:r>
              <a:rPr lang="he-IL" altLang="he-IL" sz="2500" dirty="0">
                <a:solidFill>
                  <a:srgbClr val="333366"/>
                </a:solidFill>
                <a:latin typeface="+mj-lt"/>
              </a:rPr>
              <a:t>הערה: הערך מעוגל לדיוק של ה-</a:t>
            </a:r>
            <a:r>
              <a:rPr lang="en-US" altLang="he-IL" sz="2500" dirty="0">
                <a:solidFill>
                  <a:srgbClr val="333366"/>
                </a:solidFill>
                <a:latin typeface="+mj-lt"/>
              </a:rPr>
              <a:t>database</a:t>
            </a:r>
            <a:endParaRPr lang="en-GB" altLang="he-IL" sz="2500" dirty="0">
              <a:solidFill>
                <a:srgbClr val="333366"/>
              </a:solidFill>
              <a:latin typeface="+mj-lt"/>
            </a:endParaRPr>
          </a:p>
        </p:txBody>
      </p:sp>
      <p:grpSp>
        <p:nvGrpSpPr>
          <p:cNvPr id="94212" name="Group 4"/>
          <p:cNvGrpSpPr>
            <a:grpSpLocks/>
          </p:cNvGrpSpPr>
          <p:nvPr/>
        </p:nvGrpSpPr>
        <p:grpSpPr bwMode="auto">
          <a:xfrm>
            <a:off x="2077949" y="1196265"/>
            <a:ext cx="4770094" cy="2042717"/>
            <a:chOff x="1398" y="1182"/>
            <a:chExt cx="3311" cy="1419"/>
          </a:xfrm>
        </p:grpSpPr>
        <p:sp>
          <p:nvSpPr>
            <p:cNvPr id="94213" name="Rectangle 5"/>
            <p:cNvSpPr>
              <a:spLocks noChangeArrowheads="1"/>
            </p:cNvSpPr>
            <p:nvPr/>
          </p:nvSpPr>
          <p:spPr bwMode="auto">
            <a:xfrm>
              <a:off x="3606" y="2247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70</a:t>
              </a:r>
            </a:p>
          </p:txBody>
        </p:sp>
        <p:sp>
          <p:nvSpPr>
            <p:cNvPr id="94214" name="Rectangle 6"/>
            <p:cNvSpPr>
              <a:spLocks noChangeArrowheads="1"/>
            </p:cNvSpPr>
            <p:nvPr/>
          </p:nvSpPr>
          <p:spPr bwMode="auto">
            <a:xfrm>
              <a:off x="2502" y="2247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pizza</a:t>
              </a:r>
            </a:p>
          </p:txBody>
        </p:sp>
        <p:sp>
          <p:nvSpPr>
            <p:cNvPr id="94215" name="Rectangle 7"/>
            <p:cNvSpPr>
              <a:spLocks noChangeArrowheads="1"/>
            </p:cNvSpPr>
            <p:nvPr/>
          </p:nvSpPr>
          <p:spPr bwMode="auto">
            <a:xfrm>
              <a:off x="1398" y="2247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ts val="703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Tx/>
                <a:buNone/>
                <a:tabLst/>
                <a:defRPr/>
              </a:pPr>
              <a:r>
                <a:rPr kumimoji="0" lang="en-GB" altLang="he-IL" sz="2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rPr>
                <a:t>27/03/21</a:t>
              </a:r>
              <a:endParaRPr kumimoji="0" lang="en-GB" altLang="he-IL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4216" name="Rectangle 8"/>
            <p:cNvSpPr>
              <a:spLocks noChangeArrowheads="1"/>
            </p:cNvSpPr>
            <p:nvPr/>
          </p:nvSpPr>
          <p:spPr bwMode="auto">
            <a:xfrm>
              <a:off x="3606" y="1892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500</a:t>
              </a:r>
            </a:p>
          </p:txBody>
        </p:sp>
        <p:sp>
          <p:nvSpPr>
            <p:cNvPr id="94217" name="Rectangle 9"/>
            <p:cNvSpPr>
              <a:spLocks noChangeArrowheads="1"/>
            </p:cNvSpPr>
            <p:nvPr/>
          </p:nvSpPr>
          <p:spPr bwMode="auto">
            <a:xfrm>
              <a:off x="2502" y="1892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hotdog</a:t>
              </a:r>
            </a:p>
          </p:txBody>
        </p:sp>
        <p:sp>
          <p:nvSpPr>
            <p:cNvPr id="94218" name="Rectangle 10"/>
            <p:cNvSpPr>
              <a:spLocks noChangeArrowheads="1"/>
            </p:cNvSpPr>
            <p:nvPr/>
          </p:nvSpPr>
          <p:spPr bwMode="auto">
            <a:xfrm>
              <a:off x="1398" y="1892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ts val="703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Tx/>
                <a:buNone/>
                <a:tabLst/>
                <a:defRPr/>
              </a:pPr>
              <a:r>
                <a:rPr kumimoji="0" lang="en-GB" altLang="he-IL" sz="2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rPr>
                <a:t>26/03/21</a:t>
              </a:r>
              <a:endParaRPr kumimoji="0" lang="en-GB" altLang="he-IL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4219" name="Rectangle 11"/>
            <p:cNvSpPr>
              <a:spLocks noChangeArrowheads="1"/>
            </p:cNvSpPr>
            <p:nvPr/>
          </p:nvSpPr>
          <p:spPr bwMode="auto">
            <a:xfrm>
              <a:off x="3606" y="1537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349</a:t>
              </a:r>
            </a:p>
          </p:txBody>
        </p:sp>
        <p:sp>
          <p:nvSpPr>
            <p:cNvPr id="94220" name="Rectangle 12"/>
            <p:cNvSpPr>
              <a:spLocks noChangeArrowheads="1"/>
            </p:cNvSpPr>
            <p:nvPr/>
          </p:nvSpPr>
          <p:spPr bwMode="auto">
            <a:xfrm>
              <a:off x="2502" y="1537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pizza</a:t>
              </a:r>
            </a:p>
          </p:txBody>
        </p:sp>
        <p:sp>
          <p:nvSpPr>
            <p:cNvPr id="94221" name="Rectangle 13"/>
            <p:cNvSpPr>
              <a:spLocks noChangeArrowheads="1"/>
            </p:cNvSpPr>
            <p:nvPr/>
          </p:nvSpPr>
          <p:spPr bwMode="auto">
            <a:xfrm>
              <a:off x="1398" y="1537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ts val="703"/>
                </a:spcBef>
                <a:spcAft>
                  <a:spcPct val="0"/>
                </a:spcAft>
                <a:buClr>
                  <a:srgbClr val="00007D"/>
                </a:buClr>
                <a:buSzPct val="75000"/>
                <a:buFontTx/>
                <a:buNone/>
                <a:tabLst/>
                <a:defRPr/>
              </a:pPr>
              <a:r>
                <a:rPr kumimoji="0" lang="en-GB" altLang="he-IL" sz="25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 pitchFamily="34" charset="0"/>
                </a:rPr>
                <a:t>26/03/21</a:t>
              </a:r>
              <a:endParaRPr kumimoji="0" lang="en-GB" altLang="he-IL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4222" name="Rectangle 14"/>
            <p:cNvSpPr>
              <a:spLocks noChangeArrowheads="1"/>
            </p:cNvSpPr>
            <p:nvPr/>
          </p:nvSpPr>
          <p:spPr bwMode="auto">
            <a:xfrm>
              <a:off x="3606" y="1182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sold</a:t>
              </a:r>
            </a:p>
          </p:txBody>
        </p:sp>
        <p:sp>
          <p:nvSpPr>
            <p:cNvPr id="94223" name="Rectangle 15"/>
            <p:cNvSpPr>
              <a:spLocks noChangeArrowheads="1"/>
            </p:cNvSpPr>
            <p:nvPr/>
          </p:nvSpPr>
          <p:spPr bwMode="auto">
            <a:xfrm>
              <a:off x="2502" y="1182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food</a:t>
              </a:r>
            </a:p>
          </p:txBody>
        </p:sp>
        <p:sp>
          <p:nvSpPr>
            <p:cNvPr id="94224" name="Rectangle 16"/>
            <p:cNvSpPr>
              <a:spLocks noChangeArrowheads="1"/>
            </p:cNvSpPr>
            <p:nvPr/>
          </p:nvSpPr>
          <p:spPr bwMode="auto">
            <a:xfrm>
              <a:off x="1398" y="1182"/>
              <a:ext cx="1104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5pPr>
              <a:lvl6pPr marL="15351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6pPr>
              <a:lvl7pPr marL="19923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7pPr>
              <a:lvl8pPr marL="24495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8pPr>
              <a:lvl9pPr marL="2906713" indent="-215900" algn="l" defTabSz="457200" rtl="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3366"/>
                  </a:solidFill>
                  <a:latin typeface="Arial" pitchFamily="34" charset="0"/>
                  <a:cs typeface="Lucida Sans Unicode" pitchFamily="34" charset="0"/>
                </a:defRPr>
              </a:lvl9pPr>
            </a:lstStyle>
            <a:p>
              <a:pPr eaLnBrk="1" hangingPunct="1">
                <a:spcBef>
                  <a:spcPts val="703"/>
                </a:spcBef>
                <a:buClr>
                  <a:srgbClr val="00007D"/>
                </a:buClr>
                <a:buSzPct val="75000"/>
              </a:pPr>
              <a:r>
                <a:rPr lang="en-GB" altLang="he-IL" sz="2800">
                  <a:solidFill>
                    <a:srgbClr val="000000"/>
                  </a:solidFill>
                </a:rPr>
                <a:t>date</a:t>
              </a:r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>
              <a:off x="1398" y="1182"/>
              <a:ext cx="331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>
              <a:off x="1398" y="1537"/>
              <a:ext cx="331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>
              <a:off x="1398" y="1892"/>
              <a:ext cx="331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>
              <a:off x="1398" y="2247"/>
              <a:ext cx="331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>
              <a:off x="1398" y="2602"/>
              <a:ext cx="331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>
              <a:off x="1398" y="1182"/>
              <a:ext cx="1" cy="142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>
              <a:off x="2502" y="1182"/>
              <a:ext cx="1" cy="14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>
              <a:off x="3606" y="1182"/>
              <a:ext cx="1" cy="14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>
              <a:off x="4710" y="1182"/>
              <a:ext cx="1" cy="142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94234" name="Text Box 26"/>
          <p:cNvSpPr txBox="1">
            <a:spLocks noChangeArrowheads="1"/>
          </p:cNvSpPr>
          <p:nvPr/>
        </p:nvSpPr>
        <p:spPr bwMode="auto">
          <a:xfrm>
            <a:off x="335743" y="1356052"/>
            <a:ext cx="1383053" cy="345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5pPr>
            <a:lvl6pPr marL="15351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6pPr>
            <a:lvl7pPr marL="19923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7pPr>
            <a:lvl8pPr marL="24495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8pPr>
            <a:lvl9pPr marL="2906713" indent="-215900" algn="l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3366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>
              <a:buFont typeface="Times New Roman" pitchFamily="18" charset="0"/>
              <a:buNone/>
            </a:pPr>
            <a:r>
              <a:rPr lang="en-GB" altLang="he-IL" sz="1800" dirty="0" err="1">
                <a:solidFill>
                  <a:srgbClr val="000000"/>
                </a:solidFill>
                <a:latin typeface="Comic Sans MS" pitchFamily="66" charset="0"/>
              </a:rPr>
              <a:t>FoodCart</a:t>
            </a:r>
            <a:endParaRPr lang="en-GB" altLang="he-IL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F8716-4E39-41BA-8D90-05A34826ACF6}" type="slidenum">
              <a:rPr lang="he-IL" altLang="en-US" smtClean="0"/>
              <a:pPr/>
              <a:t>28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10662609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altLang="he-IL" sz="4400" b="0" dirty="0"/>
              <a:t>מערכת הקבצים מול ה-</a:t>
            </a:r>
            <a:r>
              <a:rPr lang="en-US" altLang="he-IL" sz="4400" b="0" dirty="0"/>
              <a:t>DBMS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he-IL" altLang="he-IL" sz="2400" dirty="0">
                <a:solidFill>
                  <a:srgbClr val="000000"/>
                </a:solidFill>
              </a:rPr>
              <a:t>שימוש במערכת הקבצים דורש מימוש של:</a:t>
            </a:r>
          </a:p>
          <a:p>
            <a:pPr lvl="0"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he-IL" altLang="he-IL" sz="2400" dirty="0">
                <a:solidFill>
                  <a:srgbClr val="000000"/>
                </a:solidFill>
              </a:rPr>
              <a:t>		- שמירת הנתונים על הדיסק באופן מובנה</a:t>
            </a:r>
          </a:p>
          <a:p>
            <a:pPr lvl="0"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he-IL" altLang="he-IL" sz="2400" dirty="0">
                <a:solidFill>
                  <a:srgbClr val="000000"/>
                </a:solidFill>
              </a:rPr>
              <a:t>		- תוכניות יעילות לשליפת נתונים</a:t>
            </a:r>
          </a:p>
          <a:p>
            <a:pPr lvl="0"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he-IL" altLang="he-IL" sz="2400" dirty="0">
                <a:solidFill>
                  <a:srgbClr val="000000"/>
                </a:solidFill>
              </a:rPr>
              <a:t>		- מניעת אי עקביות </a:t>
            </a:r>
          </a:p>
          <a:p>
            <a:pPr lvl="0"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he-IL" sz="2400" dirty="0">
                <a:solidFill>
                  <a:srgbClr val="000000"/>
                </a:solidFill>
              </a:rPr>
              <a:t>		</a:t>
            </a:r>
            <a:r>
              <a:rPr lang="he-IL" altLang="he-IL" sz="2400" dirty="0">
                <a:solidFill>
                  <a:srgbClr val="000000"/>
                </a:solidFill>
              </a:rPr>
              <a:t>  (</a:t>
            </a:r>
            <a:r>
              <a:rPr lang="he-IL" altLang="he-IL" sz="2000" dirty="0">
                <a:solidFill>
                  <a:srgbClr val="000000"/>
                </a:solidFill>
              </a:rPr>
              <a:t>למשל, האם ניתן לייצג שני אנשים שונים בעלי אותו מספר זהות?</a:t>
            </a:r>
            <a:r>
              <a:rPr lang="he-IL" altLang="he-IL" sz="2400" dirty="0">
                <a:solidFill>
                  <a:srgbClr val="000000"/>
                </a:solidFill>
              </a:rPr>
              <a:t>)</a:t>
            </a:r>
          </a:p>
          <a:p>
            <a:pPr lvl="0"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he-IL" altLang="he-IL" sz="2400" dirty="0">
                <a:solidFill>
                  <a:srgbClr val="000000"/>
                </a:solidFill>
              </a:rPr>
              <a:t>		- טיפול בריבוי משתמשים</a:t>
            </a:r>
          </a:p>
          <a:p>
            <a:pPr lvl="0"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he-IL" altLang="he-IL" sz="2400" dirty="0">
                <a:solidFill>
                  <a:srgbClr val="000000"/>
                </a:solidFill>
              </a:rPr>
              <a:t>		- הגנה על הנתונים: </a:t>
            </a:r>
          </a:p>
          <a:p>
            <a:pPr lvl="0"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he-IL" altLang="he-IL" sz="2400" dirty="0">
                <a:solidFill>
                  <a:srgbClr val="000000"/>
                </a:solidFill>
              </a:rPr>
              <a:t>			- מפני נפילות</a:t>
            </a:r>
          </a:p>
          <a:p>
            <a:pPr lvl="0"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he-IL" altLang="he-IL" sz="2400" dirty="0">
                <a:solidFill>
                  <a:srgbClr val="000000"/>
                </a:solidFill>
              </a:rPr>
              <a:t>			- מפני גישה לא מורשית</a:t>
            </a:r>
          </a:p>
          <a:p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1000125" y="5214938"/>
            <a:ext cx="6858000" cy="857250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DBMS</a:t>
            </a:r>
            <a:r>
              <a:rPr kumimoji="0" lang="he-IL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היא למעשה מימוש של כל אלו ועוד.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altLang="en-US"/>
              <a:t> </a:t>
            </a:r>
            <a:fld id="{A3DF8716-4E39-41BA-8D90-05A34826ACF6}" type="slidenum">
              <a:rPr lang="he-IL" altLang="en-US" smtClean="0"/>
              <a:pPr/>
              <a:t>3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23512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altLang="he-IL" sz="4400" b="0" dirty="0"/>
              <a:t>מערכת ניהול מסדי נתונים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he-IL" altLang="he-IL" sz="2400" dirty="0">
                <a:solidFill>
                  <a:srgbClr val="000000"/>
                </a:solidFill>
              </a:rPr>
              <a:t>מערכת לניהול מסדי נתונים עובדת על פי </a:t>
            </a:r>
            <a:r>
              <a:rPr lang="he-IL" altLang="he-IL" sz="2400" dirty="0">
                <a:solidFill>
                  <a:srgbClr val="333399"/>
                </a:solidFill>
              </a:rPr>
              <a:t>מודל נתונים</a:t>
            </a:r>
            <a:r>
              <a:rPr lang="he-IL" altLang="he-IL" sz="2400" dirty="0">
                <a:solidFill>
                  <a:srgbClr val="000000"/>
                </a:solidFill>
              </a:rPr>
              <a:t> ומאפשרת שליפת מידע בעזרת </a:t>
            </a:r>
            <a:r>
              <a:rPr lang="he-IL" altLang="he-IL" sz="2400" dirty="0">
                <a:solidFill>
                  <a:srgbClr val="333399"/>
                </a:solidFill>
              </a:rPr>
              <a:t>שפת שאילתות</a:t>
            </a:r>
            <a:r>
              <a:rPr lang="he-IL" altLang="he-IL" sz="24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100000"/>
              </a:lnSpc>
              <a:spcBef>
                <a:spcPct val="20000"/>
              </a:spcBef>
              <a:buNone/>
            </a:pPr>
            <a:endParaRPr lang="he-IL" altLang="he-IL" sz="2400" dirty="0">
              <a:solidFill>
                <a:srgbClr val="000000"/>
              </a:solidFill>
            </a:endParaRPr>
          </a:p>
          <a:p>
            <a:pPr lvl="0" eaLnBrk="1" hangingPunct="1">
              <a:lnSpc>
                <a:spcPct val="100000"/>
              </a:lnSpc>
              <a:spcBef>
                <a:spcPct val="20000"/>
              </a:spcBef>
            </a:pPr>
            <a:r>
              <a:rPr lang="he-IL" altLang="he-IL" sz="2400" dirty="0">
                <a:solidFill>
                  <a:srgbClr val="FF0000"/>
                </a:solidFill>
              </a:rPr>
              <a:t>מודל הנתונים</a:t>
            </a:r>
            <a:r>
              <a:rPr lang="he-IL" altLang="he-IL" sz="2400" dirty="0">
                <a:solidFill>
                  <a:srgbClr val="000000"/>
                </a:solidFill>
              </a:rPr>
              <a:t>: דרך ייצוג הנתונים במערכת.</a:t>
            </a:r>
            <a:br>
              <a:rPr lang="en-US" altLang="he-IL" sz="2400" dirty="0">
                <a:solidFill>
                  <a:srgbClr val="000000"/>
                </a:solidFill>
              </a:rPr>
            </a:br>
            <a:r>
              <a:rPr lang="he-IL" altLang="he-IL" sz="2400" dirty="0">
                <a:solidFill>
                  <a:srgbClr val="000000"/>
                </a:solidFill>
              </a:rPr>
              <a:t>ייצוג המידע נעשה על פי מודל נתונים מופשט, וביצוע השאילתות נעשה על פי המודל הנתון.</a:t>
            </a:r>
          </a:p>
          <a:p>
            <a:pPr lvl="1"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he-IL" altLang="he-IL" sz="2400" dirty="0">
                <a:solidFill>
                  <a:srgbClr val="000000"/>
                </a:solidFill>
              </a:rPr>
              <a:t>	</a:t>
            </a:r>
          </a:p>
          <a:p>
            <a:pPr lvl="1"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he-IL" altLang="he-IL" sz="2400" dirty="0">
                <a:solidFill>
                  <a:srgbClr val="0070C0"/>
                </a:solidFill>
              </a:rPr>
              <a:t>	דוגמה: במודל הרלציוני, הנתונים מיוצגים בטבלאות והשאילתות גם הן מחזירות טבלאות</a:t>
            </a:r>
          </a:p>
          <a:p>
            <a:pPr lvl="0" eaLnBrk="1" hangingPunct="1">
              <a:lnSpc>
                <a:spcPct val="100000"/>
              </a:lnSpc>
              <a:spcBef>
                <a:spcPct val="20000"/>
              </a:spcBef>
            </a:pPr>
            <a:endParaRPr lang="he-IL" altLang="he-IL" sz="2400" dirty="0">
              <a:solidFill>
                <a:srgbClr val="000000"/>
              </a:solidFill>
            </a:endParaRPr>
          </a:p>
          <a:p>
            <a:pPr lvl="0" eaLnBrk="1" hangingPunct="1">
              <a:lnSpc>
                <a:spcPct val="100000"/>
              </a:lnSpc>
              <a:spcBef>
                <a:spcPct val="20000"/>
              </a:spcBef>
            </a:pPr>
            <a:r>
              <a:rPr lang="he-IL" altLang="he-IL" sz="2400" dirty="0">
                <a:solidFill>
                  <a:srgbClr val="FF0000"/>
                </a:solidFill>
              </a:rPr>
              <a:t>שפת שאילתות</a:t>
            </a:r>
            <a:r>
              <a:rPr lang="he-IL" altLang="he-IL" sz="2400" dirty="0">
                <a:solidFill>
                  <a:srgbClr val="000000"/>
                </a:solidFill>
              </a:rPr>
              <a:t>: למשל </a:t>
            </a:r>
            <a:r>
              <a:rPr lang="en-US" altLang="he-IL" sz="2400" dirty="0">
                <a:solidFill>
                  <a:srgbClr val="000000"/>
                </a:solidFill>
              </a:rPr>
              <a:t>SQL</a:t>
            </a:r>
            <a:r>
              <a:rPr lang="he-IL" altLang="he-IL" sz="2400" dirty="0">
                <a:solidFill>
                  <a:srgbClr val="000000"/>
                </a:solidFill>
              </a:rPr>
              <a:t>. מאפשרת לשלוף מידע ממסד הנתונים.</a:t>
            </a:r>
          </a:p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altLang="en-US"/>
              <a:t> </a:t>
            </a:r>
            <a:fld id="{A3DF8716-4E39-41BA-8D90-05A34826ACF6}" type="slidenum">
              <a:rPr lang="he-IL" altLang="en-US" smtClean="0"/>
              <a:pPr/>
              <a:t>4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416048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פעולות על מסד הנתונים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1" hangingPunct="1">
              <a:spcBef>
                <a:spcPct val="20000"/>
              </a:spcBef>
              <a:buNone/>
              <a:defRPr/>
            </a:pPr>
            <a:r>
              <a:rPr lang="he-IL" sz="2400" dirty="0">
                <a:solidFill>
                  <a:srgbClr val="333399"/>
                </a:solidFill>
              </a:rPr>
              <a:t>הגדרת מבנה מסד הנתונים</a:t>
            </a:r>
            <a:r>
              <a:rPr lang="he-IL" sz="2400" dirty="0">
                <a:solidFill>
                  <a:srgbClr val="000000"/>
                </a:solidFill>
              </a:rPr>
              <a:t> (בעקבות ניתוח צורכי היישום): כוללת את המבנה הלוגי של הנתונים והקשרים ביניהם. מתבצעת בדרך כלל באמצעות </a:t>
            </a:r>
            <a:r>
              <a:rPr lang="he-IL" sz="2400" b="1" dirty="0">
                <a:solidFill>
                  <a:srgbClr val="FF0000"/>
                </a:solidFill>
              </a:rPr>
              <a:t>שפת הגדרת נתונים (</a:t>
            </a:r>
            <a:r>
              <a:rPr lang="en-US" sz="2000" b="1" dirty="0">
                <a:solidFill>
                  <a:srgbClr val="FF0000"/>
                </a:solidFill>
              </a:rPr>
              <a:t>DDL - Data Definition Language</a:t>
            </a:r>
            <a:r>
              <a:rPr lang="he-IL" sz="2400" b="1" dirty="0">
                <a:solidFill>
                  <a:srgbClr val="FF0000"/>
                </a:solidFill>
              </a:rPr>
              <a:t>).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he-IL" sz="2400" dirty="0">
                <a:solidFill>
                  <a:srgbClr val="000000"/>
                </a:solidFill>
              </a:rPr>
              <a:t>	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he-IL" sz="2400" dirty="0">
                <a:solidFill>
                  <a:srgbClr val="333399"/>
                </a:solidFill>
              </a:rPr>
              <a:t>ביצוע שאילתות (</a:t>
            </a:r>
            <a:r>
              <a:rPr lang="en-US" sz="2400" dirty="0">
                <a:solidFill>
                  <a:srgbClr val="333399"/>
                </a:solidFill>
              </a:rPr>
              <a:t>Queries</a:t>
            </a:r>
            <a:r>
              <a:rPr lang="he-IL" sz="2400" dirty="0">
                <a:solidFill>
                  <a:srgbClr val="333399"/>
                </a:solidFill>
              </a:rPr>
              <a:t>)</a:t>
            </a:r>
            <a:r>
              <a:rPr lang="he-IL" sz="2400" dirty="0">
                <a:solidFill>
                  <a:srgbClr val="000000"/>
                </a:solidFill>
              </a:rPr>
              <a:t> להפקת מידע מהמסד (באמצעות התוכנות המורצות מעל המסד).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he-IL" sz="2400" dirty="0">
                <a:solidFill>
                  <a:srgbClr val="000000"/>
                </a:solidFill>
              </a:rPr>
              <a:t>	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he-IL" sz="2400" dirty="0">
                <a:solidFill>
                  <a:srgbClr val="333399"/>
                </a:solidFill>
              </a:rPr>
              <a:t>שינוי נתונים</a:t>
            </a:r>
            <a:r>
              <a:rPr lang="he-IL" sz="2400" dirty="0">
                <a:solidFill>
                  <a:srgbClr val="000000"/>
                </a:solidFill>
              </a:rPr>
              <a:t>: הוספה, מחיקה ועדכון של פרטים. לשפה לביצוע שאילתות ושינויים קוראים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he-IL" sz="2400" b="1" dirty="0">
                <a:solidFill>
                  <a:srgbClr val="FF0000"/>
                </a:solidFill>
              </a:rPr>
              <a:t>שפת שינוי נתונים (</a:t>
            </a:r>
            <a:r>
              <a:rPr lang="en-US" sz="2000" b="1" dirty="0">
                <a:solidFill>
                  <a:srgbClr val="FF0000"/>
                </a:solidFill>
              </a:rPr>
              <a:t>DML - Data Manipulation Language</a:t>
            </a:r>
            <a:r>
              <a:rPr lang="he-IL" sz="2400" b="1" dirty="0">
                <a:solidFill>
                  <a:srgbClr val="FF0000"/>
                </a:solidFill>
              </a:rPr>
              <a:t>).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20000"/>
              </a:spcBef>
              <a:buNone/>
              <a:defRPr/>
            </a:pPr>
            <a:endParaRPr lang="he-IL" sz="2400" dirty="0">
              <a:solidFill>
                <a:srgbClr val="000000"/>
              </a:solidFill>
            </a:endParaRPr>
          </a:p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altLang="en-US"/>
              <a:t> </a:t>
            </a:r>
            <a:fld id="{A3DF8716-4E39-41BA-8D90-05A34826ACF6}" type="slidenum">
              <a:rPr lang="he-IL" altLang="en-US" smtClean="0"/>
              <a:pPr/>
              <a:t>5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377744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4400" dirty="0"/>
              <a:t>המודל הרלציוני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he-IL" altLang="he-IL" sz="2400" dirty="0">
                <a:solidFill>
                  <a:srgbClr val="000000"/>
                </a:solidFill>
              </a:rPr>
              <a:t>קיימים מספר מודלים של נתונים. אחד מהם הוא המודל הרלציוני.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he-IL" altLang="he-IL" sz="2400" dirty="0">
                <a:solidFill>
                  <a:srgbClr val="000000"/>
                </a:solidFill>
              </a:rPr>
              <a:t>נניח שאנו רוצים לייצג אוסף של אובייקטים מסוג מסוים </a:t>
            </a:r>
            <a:br>
              <a:rPr lang="en-US" altLang="he-IL" sz="2400" dirty="0">
                <a:solidFill>
                  <a:srgbClr val="000000"/>
                </a:solidFill>
              </a:rPr>
            </a:br>
            <a:r>
              <a:rPr lang="he-IL" altLang="he-IL" sz="2400" dirty="0">
                <a:solidFill>
                  <a:srgbClr val="000000"/>
                </a:solidFill>
              </a:rPr>
              <a:t>(למשל: ברצוננו לאסוף נתונים על שחקני קולנוע)</a:t>
            </a:r>
            <a:br>
              <a:rPr lang="en-US" altLang="he-IL" sz="2400" dirty="0">
                <a:solidFill>
                  <a:srgbClr val="000000"/>
                </a:solidFill>
              </a:rPr>
            </a:br>
            <a:r>
              <a:rPr lang="he-IL" altLang="he-IL" sz="2400" dirty="0">
                <a:solidFill>
                  <a:srgbClr val="000000"/>
                </a:solidFill>
              </a:rPr>
              <a:t>ושבידינו רשימה של תכונות שערכיהן מאפיינות כל אובייקט</a:t>
            </a:r>
            <a:br>
              <a:rPr lang="en-US" altLang="he-IL" sz="2400" dirty="0">
                <a:solidFill>
                  <a:srgbClr val="000000"/>
                </a:solidFill>
              </a:rPr>
            </a:br>
            <a:r>
              <a:rPr lang="he-IL" altLang="he-IL" sz="2400" dirty="0">
                <a:solidFill>
                  <a:srgbClr val="000000"/>
                </a:solidFill>
              </a:rPr>
              <a:t>(למשל: שם, תאריך לידה, וסרט ראשון).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None/>
            </a:pPr>
            <a:r>
              <a:rPr lang="he-IL" altLang="he-IL" sz="2400" dirty="0">
                <a:solidFill>
                  <a:srgbClr val="000000"/>
                </a:solidFill>
              </a:rPr>
              <a:t>אנו נוכל להביט על אוסף האובייקטים כטבלה, שבה כל שורה מתאימה לאובייקט, וכל עמודה מכילה את הערכים של כל האובייקטים עבור תכונה אחת.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20000"/>
              </a:spcBef>
              <a:buNone/>
            </a:pPr>
            <a:endParaRPr lang="he-IL" altLang="he-IL" sz="2400" dirty="0">
              <a:solidFill>
                <a:srgbClr val="000000"/>
              </a:solidFill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None/>
            </a:pPr>
            <a:endParaRPr lang="he-IL" altLang="he-IL" sz="2400" dirty="0">
              <a:solidFill>
                <a:srgbClr val="000000"/>
              </a:solidFill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None/>
            </a:pPr>
            <a:endParaRPr lang="he-IL" altLang="he-IL" sz="2400" dirty="0">
              <a:solidFill>
                <a:srgbClr val="000000"/>
              </a:solidFill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None/>
            </a:pPr>
            <a:br>
              <a:rPr lang="en-US" altLang="he-IL" sz="2400" dirty="0">
                <a:solidFill>
                  <a:srgbClr val="000000"/>
                </a:solidFill>
              </a:rPr>
            </a:br>
            <a:r>
              <a:rPr lang="he-IL" altLang="he-IL" sz="2400" dirty="0">
                <a:solidFill>
                  <a:srgbClr val="000000"/>
                </a:solidFill>
              </a:rPr>
              <a:t>שימו לב: הטבלה לא בהכרח מתארת את אופן כתיבת הנתונים הפיזית על הדיסק, אלא מהווה ייצוג של הנתונים ברמה הלוגית.</a:t>
            </a:r>
            <a:endParaRPr lang="en-US" altLang="he-IL" sz="2400" dirty="0">
              <a:solidFill>
                <a:srgbClr val="000000"/>
              </a:solidFill>
            </a:endParaRPr>
          </a:p>
          <a:p>
            <a:endParaRPr lang="he-IL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192745"/>
              </p:ext>
            </p:extLst>
          </p:nvPr>
        </p:nvGraphicFramePr>
        <p:xfrm>
          <a:off x="1509642" y="4077268"/>
          <a:ext cx="6096000" cy="140816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4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נתגלה בסרט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תאריך לידה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שם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4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הכרכרה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26.5.1907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ג'ון ויין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4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ג'ונגל האספלט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1.6.1926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מרילין מונרו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82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altLang="en-US"/>
              <a:t> </a:t>
            </a:r>
            <a:fld id="{A3DF8716-4E39-41BA-8D90-05A34826ACF6}" type="slidenum">
              <a:rPr lang="he-IL" altLang="en-US" smtClean="0"/>
              <a:pPr/>
              <a:t>6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19016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sz="4400" dirty="0">
                <a:solidFill>
                  <a:srgbClr val="0070C0"/>
                </a:solidFill>
              </a:rPr>
              <a:t>המודל הרלציוני: טרמינולוגיה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E6DDCF-024A-49FE-A08C-49AB3594265C}" type="slidenum">
              <a:rPr kumimoji="0" lang="he-IL" altLang="he-IL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he-IL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8" name="Group 63"/>
          <p:cNvGraphicFramePr>
            <a:graphicFrameLocks noGrp="1"/>
          </p:cNvGraphicFramePr>
          <p:nvPr/>
        </p:nvGraphicFramePr>
        <p:xfrm>
          <a:off x="1643063" y="2643188"/>
          <a:ext cx="6096000" cy="140816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43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נתגלה בסרט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תאריך לידה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שם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43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הכרכרה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26.5.1907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ג'ון ויין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43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ג'ונגל האספלט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1.6.1926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מרילין מונרו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82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5214938" y="1428750"/>
            <a:ext cx="3071812" cy="1571625"/>
            <a:chOff x="5214942" y="1428736"/>
            <a:chExt cx="3071834" cy="1571636"/>
          </a:xfrm>
        </p:grpSpPr>
        <p:sp>
          <p:nvSpPr>
            <p:cNvPr id="10" name="Rectangle 9"/>
            <p:cNvSpPr/>
            <p:nvPr/>
          </p:nvSpPr>
          <p:spPr>
            <a:xfrm>
              <a:off x="5214942" y="1428736"/>
              <a:ext cx="3071834" cy="500067"/>
            </a:xfrm>
            <a:prstGeom prst="rect">
              <a:avLst/>
            </a:prstGeom>
            <a:solidFill>
              <a:srgbClr val="BBE0E3"/>
            </a:solidFill>
            <a:ln w="2540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תכונה (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attribute</a:t>
              </a:r>
              <a:r>
                <a: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, שם עמודה) 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6357950" y="2643183"/>
              <a:ext cx="714380" cy="357189"/>
            </a:xfrm>
            <a:prstGeom prst="ellips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cxnSp>
          <p:nvCxnSpPr>
            <p:cNvPr id="12" name="Straight Connector 11"/>
            <p:cNvCxnSpPr>
              <a:stCxn id="11" idx="0"/>
              <a:endCxn id="10" idx="2"/>
            </p:cNvCxnSpPr>
            <p:nvPr/>
          </p:nvCxnSpPr>
          <p:spPr>
            <a:xfrm rot="5400000" flipH="1" flipV="1">
              <a:off x="6375412" y="2268530"/>
              <a:ext cx="714380" cy="34925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</a:ln>
            <a:effectLst/>
          </p:spPr>
        </p:cxnSp>
      </p:grpSp>
      <p:grpSp>
        <p:nvGrpSpPr>
          <p:cNvPr id="13" name="Group 19"/>
          <p:cNvGrpSpPr>
            <a:grpSpLocks/>
          </p:cNvGrpSpPr>
          <p:nvPr/>
        </p:nvGrpSpPr>
        <p:grpSpPr bwMode="auto">
          <a:xfrm>
            <a:off x="1000125" y="1428750"/>
            <a:ext cx="6858000" cy="1643063"/>
            <a:chOff x="1000100" y="1428736"/>
            <a:chExt cx="6858048" cy="1643074"/>
          </a:xfrm>
        </p:grpSpPr>
        <p:sp>
          <p:nvSpPr>
            <p:cNvPr id="14" name="Rectangle 13"/>
            <p:cNvSpPr/>
            <p:nvPr/>
          </p:nvSpPr>
          <p:spPr>
            <a:xfrm>
              <a:off x="1000100" y="1428736"/>
              <a:ext cx="3071835" cy="500066"/>
            </a:xfrm>
            <a:prstGeom prst="rect">
              <a:avLst/>
            </a:prstGeom>
            <a:solidFill>
              <a:srgbClr val="BBE0E3"/>
            </a:solidFill>
            <a:ln w="2540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תבנית (סכמה, כותרת הטבלה) 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500167" y="2571744"/>
              <a:ext cx="6357981" cy="500066"/>
            </a:xfrm>
            <a:prstGeom prst="round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5400000" flipH="1" flipV="1">
              <a:off x="2196290" y="2232810"/>
              <a:ext cx="642941" cy="34925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</a:ln>
            <a:effectLst/>
          </p:spPr>
        </p:cxnSp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1357313" y="2428875"/>
            <a:ext cx="6715125" cy="3000375"/>
            <a:chOff x="1357290" y="2428868"/>
            <a:chExt cx="6715172" cy="3000396"/>
          </a:xfrm>
        </p:grpSpPr>
        <p:sp>
          <p:nvSpPr>
            <p:cNvPr id="18" name="Rectangle 17"/>
            <p:cNvSpPr/>
            <p:nvPr/>
          </p:nvSpPr>
          <p:spPr>
            <a:xfrm>
              <a:off x="4571999" y="4929199"/>
              <a:ext cx="2428892" cy="500065"/>
            </a:xfrm>
            <a:prstGeom prst="rect">
              <a:avLst/>
            </a:prstGeom>
            <a:solidFill>
              <a:srgbClr val="BBE0E3"/>
            </a:solidFill>
            <a:ln w="2540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יחס (</a:t>
              </a:r>
              <a:r>
                <a:rPr kumimoji="0" lang="he-IL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רלציה</a:t>
              </a:r>
              <a:r>
                <a: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, טבלה) 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357290" y="2428868"/>
              <a:ext cx="6715172" cy="1785951"/>
            </a:xfrm>
            <a:prstGeom prst="round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cxnSp>
          <p:nvCxnSpPr>
            <p:cNvPr id="20" name="Straight Connector 19"/>
            <p:cNvCxnSpPr>
              <a:stCxn id="18" idx="0"/>
            </p:cNvCxnSpPr>
            <p:nvPr/>
          </p:nvCxnSpPr>
          <p:spPr>
            <a:xfrm rot="5400000" flipH="1" flipV="1">
              <a:off x="5464975" y="4536290"/>
              <a:ext cx="714380" cy="71437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</p:grpSp>
      <p:grpSp>
        <p:nvGrpSpPr>
          <p:cNvPr id="21" name="Group 28"/>
          <p:cNvGrpSpPr>
            <a:grpSpLocks/>
          </p:cNvGrpSpPr>
          <p:nvPr/>
        </p:nvGrpSpPr>
        <p:grpSpPr bwMode="auto">
          <a:xfrm>
            <a:off x="1500188" y="3297238"/>
            <a:ext cx="6357937" cy="1989137"/>
            <a:chOff x="1500166" y="3296757"/>
            <a:chExt cx="6357982" cy="1989631"/>
          </a:xfrm>
        </p:grpSpPr>
        <p:sp>
          <p:nvSpPr>
            <p:cNvPr id="22" name="Rectangle 21"/>
            <p:cNvSpPr/>
            <p:nvPr/>
          </p:nvSpPr>
          <p:spPr>
            <a:xfrm>
              <a:off x="1785918" y="4786202"/>
              <a:ext cx="2143140" cy="500186"/>
            </a:xfrm>
            <a:prstGeom prst="rect">
              <a:avLst/>
            </a:prstGeom>
            <a:solidFill>
              <a:srgbClr val="BBE0E3"/>
            </a:solidFill>
            <a:ln w="2540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רשומה (שורה) 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500166" y="3296757"/>
              <a:ext cx="6357982" cy="500186"/>
            </a:xfrm>
            <a:prstGeom prst="round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rot="5400000" flipH="1" flipV="1">
              <a:off x="2928805" y="4214577"/>
              <a:ext cx="1000373" cy="142876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</a:ln>
            <a:effectLst/>
          </p:spPr>
        </p:cxnSp>
      </p:grp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altLang="en-US"/>
              <a:t> </a:t>
            </a:r>
            <a:fld id="{A3DF8716-4E39-41BA-8D90-05A34826ACF6}" type="slidenum">
              <a:rPr lang="he-IL" altLang="en-US" smtClean="0"/>
              <a:pPr/>
              <a:t>7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189804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מפתח של טבלה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e-IL" dirty="0">
                <a:solidFill>
                  <a:srgbClr val="222222"/>
                </a:solidFill>
              </a:rPr>
              <a:t>לכל רשומה יש  </a:t>
            </a:r>
            <a:r>
              <a:rPr lang="he-IL" b="1" dirty="0">
                <a:solidFill>
                  <a:srgbClr val="222222"/>
                </a:solidFill>
              </a:rPr>
              <a:t>מפתח ראשי </a:t>
            </a:r>
            <a:r>
              <a:rPr lang="en-US" dirty="0">
                <a:solidFill>
                  <a:srgbClr val="222222"/>
                </a:solidFill>
              </a:rPr>
              <a:t>(primary key)</a:t>
            </a:r>
            <a:r>
              <a:rPr lang="he-IL" dirty="0">
                <a:solidFill>
                  <a:srgbClr val="222222"/>
                </a:solidFill>
              </a:rPr>
              <a:t>, המשמש לזיהוי חד-משמעי שלה. לכל טבלה יכול להיות רק מפתח ראשי אחד, שערכיו חייבים להיות ייחודיים ואסור שיהיו ריקים.</a:t>
            </a:r>
          </a:p>
          <a:p>
            <a:pPr algn="just"/>
            <a:r>
              <a:rPr lang="he-IL" b="1" dirty="0">
                <a:solidFill>
                  <a:srgbClr val="222222"/>
                </a:solidFill>
              </a:rPr>
              <a:t>מפתח משני</a:t>
            </a:r>
            <a:r>
              <a:rPr lang="he-IL" dirty="0">
                <a:solidFill>
                  <a:srgbClr val="222222"/>
                </a:solidFill>
              </a:rPr>
              <a:t> משמש לאיתור ומיון מהיר של רשומות, לקישור בין רשומות בטבלאות שונות ומניעת כפילויות. מפתח משני יכול להיות בעל ערכים לא ייחודיים.</a:t>
            </a:r>
          </a:p>
          <a:p>
            <a:pPr algn="just"/>
            <a:r>
              <a:rPr lang="he-IL" dirty="0">
                <a:solidFill>
                  <a:srgbClr val="222222"/>
                </a:solidFill>
              </a:rPr>
              <a:t> מפתח המורכב מכמה שדות קרוי </a:t>
            </a:r>
            <a:r>
              <a:rPr lang="he-IL" b="1" dirty="0">
                <a:solidFill>
                  <a:srgbClr val="222222"/>
                </a:solidFill>
              </a:rPr>
              <a:t>מפתח מורכב</a:t>
            </a:r>
            <a:r>
              <a:rPr lang="he-IL" dirty="0">
                <a:solidFill>
                  <a:srgbClr val="222222"/>
                </a:solidFill>
              </a:rPr>
              <a:t>. מפתח זה מאפשר לבצע מיון רב שדי, ולמנוע כפילות בצירוף השדות. מפתח כלשהו מכונה לעיתים גם בשם </a:t>
            </a:r>
            <a:r>
              <a:rPr lang="he-IL" b="1" dirty="0">
                <a:solidFill>
                  <a:srgbClr val="222222"/>
                </a:solidFill>
              </a:rPr>
              <a:t>אינדקס</a:t>
            </a:r>
            <a:r>
              <a:rPr lang="he-IL" dirty="0">
                <a:solidFill>
                  <a:srgbClr val="222222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altLang="en-US"/>
              <a:t> </a:t>
            </a:r>
            <a:fld id="{A3DF8716-4E39-41BA-8D90-05A34826ACF6}" type="slidenum">
              <a:rPr lang="he-IL" altLang="en-US" smtClean="0"/>
              <a:pPr/>
              <a:t>8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1115017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2595" y="1322655"/>
            <a:ext cx="2840237" cy="2473204"/>
            <a:chOff x="1638474" y="2189409"/>
            <a:chExt cx="3938077" cy="3863661"/>
          </a:xfrm>
        </p:grpSpPr>
        <p:sp>
          <p:nvSpPr>
            <p:cNvPr id="6" name="Rectangle 5"/>
            <p:cNvSpPr/>
            <p:nvPr/>
          </p:nvSpPr>
          <p:spPr bwMode="auto">
            <a:xfrm>
              <a:off x="1807803" y="2408350"/>
              <a:ext cx="3768748" cy="364472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th C" pitchFamily="2" charset="2"/>
                <a:cs typeface="David" pitchFamily="2" charset="-79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36383" y="2189409"/>
              <a:ext cx="1062852" cy="659650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none" rtlCol="1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SQL</a:t>
              </a:r>
              <a:endPara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40837" y="3151029"/>
              <a:ext cx="1467369" cy="1099415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none" rtlCol="1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QL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David"/>
                </a:rPr>
                <a:t>שאילתות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52741" y="4230710"/>
              <a:ext cx="1289560" cy="1099415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none" rtlCol="1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DML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David"/>
                </a:rPr>
                <a:t>עדכונים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David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38474" y="3172493"/>
              <a:ext cx="1376509" cy="1099415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none" rtlCol="1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DDL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David"/>
                </a:rPr>
                <a:t>הגדרות</a:t>
              </a:r>
            </a:p>
          </p:txBody>
        </p:sp>
        <p:cxnSp>
          <p:nvCxnSpPr>
            <p:cNvPr id="11" name="Straight Connector 10"/>
            <p:cNvCxnSpPr>
              <a:stCxn id="7" idx="2"/>
              <a:endCxn id="9" idx="0"/>
            </p:cNvCxnSpPr>
            <p:nvPr/>
          </p:nvCxnSpPr>
          <p:spPr bwMode="auto">
            <a:xfrm flipH="1">
              <a:off x="3397521" y="2849059"/>
              <a:ext cx="70289" cy="1381652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7" idx="3"/>
              <a:endCxn id="8" idx="0"/>
            </p:cNvCxnSpPr>
            <p:nvPr/>
          </p:nvCxnSpPr>
          <p:spPr bwMode="auto">
            <a:xfrm>
              <a:off x="3999236" y="2519235"/>
              <a:ext cx="575286" cy="631794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7" idx="1"/>
              <a:endCxn id="10" idx="0"/>
            </p:cNvCxnSpPr>
            <p:nvPr/>
          </p:nvCxnSpPr>
          <p:spPr bwMode="auto">
            <a:xfrm flipH="1">
              <a:off x="2326728" y="2519235"/>
              <a:ext cx="609655" cy="653259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algn="r" eaLnBrk="1" hangingPunct="1">
              <a:lnSpc>
                <a:spcPct val="95000"/>
              </a:lnSpc>
              <a:spcBef>
                <a:spcPct val="20000"/>
              </a:spcBef>
            </a:pPr>
            <a:r>
              <a:rPr lang="en-US" sz="3600" dirty="0"/>
              <a:t>SQL – Structured Query Language</a:t>
            </a:r>
            <a:endParaRPr lang="he-I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373" y="1143000"/>
            <a:ext cx="8218488" cy="5105400"/>
          </a:xfrm>
        </p:spPr>
        <p:txBody>
          <a:bodyPr/>
          <a:lstStyle/>
          <a:p>
            <a:pPr lvl="0" eaLnBrk="1" hangingPunct="1">
              <a:lnSpc>
                <a:spcPct val="95000"/>
              </a:lnSpc>
              <a:spcBef>
                <a:spcPct val="20000"/>
              </a:spcBef>
              <a:buClr>
                <a:srgbClr val="CC3300"/>
              </a:buClr>
              <a:buSzPct val="90000"/>
              <a:buFont typeface="Webdings" pitchFamily="18" charset="2"/>
              <a:buChar char="="/>
            </a:pPr>
            <a:r>
              <a:rPr lang="en-US" sz="3200" dirty="0">
                <a:solidFill>
                  <a:srgbClr val="000000"/>
                </a:solidFill>
                <a:latin typeface="Times New Roman"/>
                <a:cs typeface="+mj-cs"/>
              </a:rPr>
              <a:t>SQL </a:t>
            </a:r>
            <a:r>
              <a:rPr lang="he-IL" sz="3200" dirty="0">
                <a:solidFill>
                  <a:srgbClr val="000000"/>
                </a:solidFill>
                <a:latin typeface="Times New Roman"/>
                <a:cs typeface="+mj-cs"/>
              </a:rPr>
              <a:t> כולל שפת שאילתה </a:t>
            </a:r>
          </a:p>
          <a:p>
            <a:pPr lvl="1" eaLnBrk="1" hangingPunct="1">
              <a:lnSpc>
                <a:spcPct val="95000"/>
              </a:lnSpc>
              <a:spcBef>
                <a:spcPct val="20000"/>
              </a:spcBef>
              <a:buClr>
                <a:srgbClr val="669900"/>
              </a:buClr>
              <a:buSzPct val="90000"/>
              <a:buFont typeface="Webdings" pitchFamily="18" charset="2"/>
              <a:buChar char="&lt;"/>
            </a:pPr>
            <a:r>
              <a:rPr lang="en-US" sz="2800" b="1" dirty="0">
                <a:solidFill>
                  <a:srgbClr val="0070C0"/>
                </a:solidFill>
                <a:latin typeface="Times New Roman"/>
                <a:cs typeface="+mj-cs"/>
              </a:rPr>
              <a:t>Q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+mj-cs"/>
              </a:rPr>
              <a:t>uery </a:t>
            </a:r>
            <a:r>
              <a:rPr lang="en-US" sz="2800" b="1" dirty="0">
                <a:solidFill>
                  <a:srgbClr val="0070C0"/>
                </a:solidFill>
                <a:latin typeface="Times New Roman"/>
                <a:cs typeface="+mj-cs"/>
              </a:rPr>
              <a:t>L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+mj-cs"/>
              </a:rPr>
              <a:t>anguage</a:t>
            </a:r>
            <a:r>
              <a:rPr lang="he-IL" sz="2800" dirty="0">
                <a:solidFill>
                  <a:srgbClr val="000000"/>
                </a:solidFill>
                <a:latin typeface="Times New Roman"/>
                <a:cs typeface="+mj-cs"/>
              </a:rPr>
              <a:t> או </a:t>
            </a:r>
            <a:r>
              <a:rPr lang="en-US" sz="2800" b="1" dirty="0">
                <a:solidFill>
                  <a:srgbClr val="0070C0"/>
                </a:solidFill>
                <a:latin typeface="Times New Roman"/>
                <a:cs typeface="+mj-cs"/>
              </a:rPr>
              <a:t>QL</a:t>
            </a:r>
            <a:endParaRPr lang="he-IL" sz="2800" b="1" dirty="0">
              <a:solidFill>
                <a:srgbClr val="0070C0"/>
              </a:solidFill>
              <a:latin typeface="Times New Roman"/>
              <a:cs typeface="+mj-cs"/>
            </a:endParaRPr>
          </a:p>
          <a:p>
            <a:pPr lvl="0" eaLnBrk="1" hangingPunct="1">
              <a:lnSpc>
                <a:spcPct val="95000"/>
              </a:lnSpc>
              <a:spcBef>
                <a:spcPct val="20000"/>
              </a:spcBef>
              <a:buClr>
                <a:srgbClr val="CC3300"/>
              </a:buClr>
              <a:buSzPct val="90000"/>
              <a:buFont typeface="Webdings" pitchFamily="18" charset="2"/>
              <a:buChar char="="/>
            </a:pPr>
            <a:r>
              <a:rPr lang="he-IL" sz="3200" dirty="0">
                <a:solidFill>
                  <a:srgbClr val="000000"/>
                </a:solidFill>
                <a:latin typeface="Times New Roman"/>
                <a:cs typeface="+mj-cs"/>
              </a:rPr>
              <a:t>גם נתן לבצע בעזרתה שינויים בנתונים</a:t>
            </a:r>
          </a:p>
          <a:p>
            <a:pPr lvl="1" eaLnBrk="1" hangingPunct="1">
              <a:lnSpc>
                <a:spcPct val="95000"/>
              </a:lnSpc>
              <a:spcBef>
                <a:spcPct val="20000"/>
              </a:spcBef>
              <a:buClr>
                <a:srgbClr val="669900"/>
              </a:buClr>
              <a:buSzPct val="90000"/>
              <a:buFont typeface="Webdings" pitchFamily="18" charset="2"/>
              <a:buChar char="&lt;"/>
            </a:pPr>
            <a:r>
              <a:rPr lang="he-IL" sz="2800" dirty="0">
                <a:solidFill>
                  <a:srgbClr val="000000"/>
                </a:solidFill>
                <a:latin typeface="Times New Roman"/>
                <a:cs typeface="+mj-cs"/>
              </a:rPr>
              <a:t>הוספה, סילוק ועדכון של שורות במסד הנתונים</a:t>
            </a:r>
          </a:p>
          <a:p>
            <a:pPr lvl="1" eaLnBrk="1" hangingPunct="1">
              <a:lnSpc>
                <a:spcPct val="95000"/>
              </a:lnSpc>
              <a:spcBef>
                <a:spcPct val="20000"/>
              </a:spcBef>
              <a:buClr>
                <a:srgbClr val="669900"/>
              </a:buClr>
              <a:buSzPct val="90000"/>
              <a:buFont typeface="Webdings" pitchFamily="18" charset="2"/>
              <a:buChar char="&lt;"/>
            </a:pPr>
            <a:r>
              <a:rPr lang="en-US" sz="2800" b="1" dirty="0">
                <a:solidFill>
                  <a:srgbClr val="FF0000"/>
                </a:solidFill>
                <a:latin typeface="Times New Roman"/>
                <a:cs typeface="+mj-cs"/>
              </a:rPr>
              <a:t>D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+mj-cs"/>
              </a:rPr>
              <a:t>ata 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+mj-cs"/>
              </a:rPr>
              <a:t>M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+mj-cs"/>
              </a:rPr>
              <a:t>anipulation 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+mj-cs"/>
              </a:rPr>
              <a:t>L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+mj-cs"/>
              </a:rPr>
              <a:t>anguage</a:t>
            </a:r>
            <a:r>
              <a:rPr lang="he-IL" sz="2800" dirty="0">
                <a:solidFill>
                  <a:srgbClr val="000000"/>
                </a:solidFill>
                <a:latin typeface="Times New Roman"/>
                <a:cs typeface="+mj-cs"/>
              </a:rPr>
              <a:t> או 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+mj-cs"/>
              </a:rPr>
              <a:t>DML</a:t>
            </a:r>
            <a:endParaRPr lang="he-IL" sz="2800" b="1" dirty="0">
              <a:solidFill>
                <a:srgbClr val="FF0000"/>
              </a:solidFill>
              <a:latin typeface="Times New Roman"/>
              <a:cs typeface="+mj-cs"/>
            </a:endParaRPr>
          </a:p>
          <a:p>
            <a:pPr lvl="0" eaLnBrk="1" hangingPunct="1">
              <a:lnSpc>
                <a:spcPct val="95000"/>
              </a:lnSpc>
              <a:spcBef>
                <a:spcPct val="20000"/>
              </a:spcBef>
              <a:buClr>
                <a:srgbClr val="CC3300"/>
              </a:buClr>
              <a:buSzPct val="90000"/>
              <a:buFont typeface="Webdings" pitchFamily="18" charset="2"/>
              <a:buChar char="="/>
            </a:pPr>
            <a:r>
              <a:rPr lang="he-IL" sz="3200" dirty="0">
                <a:solidFill>
                  <a:srgbClr val="000000"/>
                </a:solidFill>
                <a:latin typeface="Times New Roman"/>
                <a:cs typeface="+mj-cs"/>
              </a:rPr>
              <a:t>וגם שינויים בהגדרות מסד הנתונים</a:t>
            </a:r>
          </a:p>
          <a:p>
            <a:pPr lvl="1" eaLnBrk="1" hangingPunct="1">
              <a:lnSpc>
                <a:spcPct val="95000"/>
              </a:lnSpc>
              <a:spcBef>
                <a:spcPct val="20000"/>
              </a:spcBef>
              <a:buClr>
                <a:srgbClr val="669900"/>
              </a:buClr>
              <a:buSzPct val="90000"/>
              <a:buFont typeface="Webdings" pitchFamily="18" charset="2"/>
              <a:buChar char="&lt;"/>
            </a:pPr>
            <a:r>
              <a:rPr lang="he-IL" sz="2800" dirty="0">
                <a:solidFill>
                  <a:srgbClr val="000000"/>
                </a:solidFill>
                <a:latin typeface="Times New Roman"/>
                <a:cs typeface="+mj-cs"/>
              </a:rPr>
              <a:t>הוספה, ביטול ושנוי מבנה של טבלאות (הוספת תכונה)</a:t>
            </a:r>
          </a:p>
          <a:p>
            <a:pPr lvl="1" eaLnBrk="1" hangingPunct="1">
              <a:lnSpc>
                <a:spcPct val="95000"/>
              </a:lnSpc>
              <a:spcBef>
                <a:spcPct val="20000"/>
              </a:spcBef>
              <a:buClr>
                <a:srgbClr val="669900"/>
              </a:buClr>
              <a:buSzPct val="90000"/>
              <a:buFont typeface="Webdings" pitchFamily="18" charset="2"/>
              <a:buChar char="&lt;"/>
            </a:pPr>
            <a:r>
              <a:rPr lang="he-IL" sz="2800" dirty="0">
                <a:solidFill>
                  <a:srgbClr val="000000"/>
                </a:solidFill>
                <a:latin typeface="Times New Roman"/>
                <a:cs typeface="+mj-cs"/>
              </a:rPr>
              <a:t>הגדרת מפתחות, אילוצים</a:t>
            </a:r>
          </a:p>
          <a:p>
            <a:pPr lvl="1" eaLnBrk="1" hangingPunct="1">
              <a:lnSpc>
                <a:spcPct val="95000"/>
              </a:lnSpc>
              <a:spcBef>
                <a:spcPct val="20000"/>
              </a:spcBef>
              <a:buClr>
                <a:srgbClr val="669900"/>
              </a:buClr>
              <a:buSzPct val="90000"/>
              <a:buFont typeface="Webdings" pitchFamily="18" charset="2"/>
              <a:buChar char="&lt;"/>
            </a:pPr>
            <a:r>
              <a:rPr lang="en-US" sz="2800" b="1" dirty="0">
                <a:solidFill>
                  <a:srgbClr val="00B050"/>
                </a:solidFill>
                <a:latin typeface="Times New Roman"/>
                <a:cs typeface="+mj-cs"/>
              </a:rPr>
              <a:t>D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+mj-cs"/>
              </a:rPr>
              <a:t>ata </a:t>
            </a:r>
            <a:r>
              <a:rPr lang="en-US" sz="2800" b="1" dirty="0">
                <a:solidFill>
                  <a:srgbClr val="00B050"/>
                </a:solidFill>
                <a:latin typeface="Times New Roman"/>
                <a:cs typeface="+mj-cs"/>
              </a:rPr>
              <a:t>D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+mj-cs"/>
              </a:rPr>
              <a:t>efinition </a:t>
            </a:r>
            <a:r>
              <a:rPr lang="en-US" sz="2800" b="1" dirty="0">
                <a:solidFill>
                  <a:srgbClr val="00B050"/>
                </a:solidFill>
                <a:latin typeface="Times New Roman"/>
                <a:cs typeface="+mj-cs"/>
              </a:rPr>
              <a:t>L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+mj-cs"/>
              </a:rPr>
              <a:t>anguage</a:t>
            </a:r>
            <a:r>
              <a:rPr lang="he-IL" sz="2800" dirty="0">
                <a:solidFill>
                  <a:srgbClr val="000000"/>
                </a:solidFill>
                <a:latin typeface="Times New Roman"/>
                <a:cs typeface="+mj-cs"/>
              </a:rPr>
              <a:t> או </a:t>
            </a:r>
            <a:r>
              <a:rPr lang="en-US" sz="2800" b="1" dirty="0">
                <a:solidFill>
                  <a:srgbClr val="00B050"/>
                </a:solidFill>
                <a:latin typeface="Times New Roman"/>
                <a:cs typeface="+mj-cs"/>
              </a:rPr>
              <a:t>DDL</a:t>
            </a:r>
            <a:endParaRPr lang="he-IL" sz="2800" b="1" dirty="0">
              <a:solidFill>
                <a:srgbClr val="00B050"/>
              </a:solidFill>
              <a:latin typeface="Times New Roman"/>
              <a:cs typeface="+mj-cs"/>
            </a:endParaRPr>
          </a:p>
          <a:p>
            <a:pPr lvl="0" eaLnBrk="1" hangingPunct="1">
              <a:lnSpc>
                <a:spcPct val="95000"/>
              </a:lnSpc>
              <a:spcBef>
                <a:spcPct val="20000"/>
              </a:spcBef>
              <a:buClr>
                <a:srgbClr val="CC3300"/>
              </a:buClr>
              <a:buSzPct val="90000"/>
              <a:buFont typeface="Webdings" pitchFamily="18" charset="2"/>
              <a:buChar char="="/>
            </a:pPr>
            <a:endParaRPr lang="he-IL" sz="28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altLang="en-US"/>
              <a:t> </a:t>
            </a:r>
            <a:fld id="{A3DF8716-4E39-41BA-8D90-05A34826ACF6}" type="slidenum">
              <a:rPr lang="he-IL" altLang="en-US" smtClean="0"/>
              <a:pPr/>
              <a:t>9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17040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Hebrew Blank Presentation">
  <a:themeElements>
    <a:clrScheme name="2_Hebrew Blank Presentation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2_Hebrew Blank Presentatio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1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rgbClr val="003300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1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rgbClr val="003300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2_Hebrew 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Hebrew 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Hebrew 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Hebrew 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Hebrew 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Hebrew 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Hebrew 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SWE-2008-01-introduction</Template>
  <TotalTime>31892</TotalTime>
  <Words>1692</Words>
  <Application>Microsoft Office PowerPoint</Application>
  <PresentationFormat>On-screen Show (4:3)</PresentationFormat>
  <Paragraphs>451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Calibri Light</vt:lpstr>
      <vt:lpstr>Comic Sans MS</vt:lpstr>
      <vt:lpstr>Math C</vt:lpstr>
      <vt:lpstr>Menlo</vt:lpstr>
      <vt:lpstr>OCR A Extended</vt:lpstr>
      <vt:lpstr>Times New Roman</vt:lpstr>
      <vt:lpstr>Webdings</vt:lpstr>
      <vt:lpstr>Wingdings</vt:lpstr>
      <vt:lpstr>2_Hebrew Blank Presentation</vt:lpstr>
      <vt:lpstr>PowerPoint Presentation</vt:lpstr>
      <vt:lpstr>מסדי נתונים</vt:lpstr>
      <vt:lpstr>מערכת הקבצים מול ה-DBMS</vt:lpstr>
      <vt:lpstr>מערכת ניהול מסדי נתונים</vt:lpstr>
      <vt:lpstr>פעולות על מסד הנתונים</vt:lpstr>
      <vt:lpstr>המודל הרלציוני</vt:lpstr>
      <vt:lpstr>המודל הרלציוני: טרמינולוגיה</vt:lpstr>
      <vt:lpstr>מפתח של טבלה</vt:lpstr>
      <vt:lpstr>SQL – Structured Query Language</vt:lpstr>
      <vt:lpstr>Single-table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Person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technion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מודלים של מחזור חיי תוכנה</dc:title>
  <dc:creator>Dr. Amir Tomer</dc:creator>
  <cp:lastModifiedBy>שיר סנה</cp:lastModifiedBy>
  <cp:revision>545</cp:revision>
  <cp:lastPrinted>1999-03-24T12:22:08Z</cp:lastPrinted>
  <dcterms:created xsi:type="dcterms:W3CDTF">1999-02-08T10:59:16Z</dcterms:created>
  <dcterms:modified xsi:type="dcterms:W3CDTF">2022-10-26T11:19:17Z</dcterms:modified>
</cp:coreProperties>
</file>