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omments/modernComment_101_E4584A9A.xml" ContentType="application/vnd.ms-powerpoint.comments+xml"/>
  <Override PartName="/ppt/notesSlides/notesSlide1.xml" ContentType="application/vnd.openxmlformats-officedocument.presentationml.notesSlide+xml"/>
  <Override PartName="/ppt/comments/modernComment_106_6F2569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5" r:id="rId8"/>
    <p:sldId id="264" r:id="rId9"/>
    <p:sldId id="263"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A14D83-1DD1-B291-94C4-7FA13F76B7AE}" name="שיר סנה" initials="שס" userId="S::ssneh@campus.haifa.ac.il::2959f46e-664f-43b6-a8fe-bc4c85dfffc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1_E4584A9A.xml><?xml version="1.0" encoding="utf-8"?>
<p188:cmLst xmlns:a="http://schemas.openxmlformats.org/drawingml/2006/main" xmlns:r="http://schemas.openxmlformats.org/officeDocument/2006/relationships" xmlns:p188="http://schemas.microsoft.com/office/powerpoint/2018/8/main">
  <p188:cm id="{68612C27-2E4A-4C65-8EF2-22CABF4DC5E9}" authorId="{39A14D83-1DD1-B291-94C4-7FA13F76B7AE}" created="2022-10-30T17:35:26.300">
    <pc:sldMkLst xmlns:pc="http://schemas.microsoft.com/office/powerpoint/2013/main/command">
      <pc:docMk/>
      <pc:sldMk cId="3830991514" sldId="257"/>
    </pc:sldMkLst>
    <p188:txBody>
      <a:bodyPr/>
      <a:lstStyle/>
      <a:p>
        <a:r>
          <a:rPr lang="en-IL"/>
          <a:t>אתר מומלץ ללימוד על design patterns - 
https://refactoring.guru/design-patterns
</a:t>
        </a:r>
      </a:p>
    </p188:txBody>
  </p188:cm>
</p188:cmLst>
</file>

<file path=ppt/comments/modernComment_106_6F25691.xml><?xml version="1.0" encoding="utf-8"?>
<p188:cmLst xmlns:a="http://schemas.openxmlformats.org/drawingml/2006/main" xmlns:r="http://schemas.openxmlformats.org/officeDocument/2006/relationships" xmlns:p188="http://schemas.microsoft.com/office/powerpoint/2018/8/main">
  <p188:cm id="{CB49F400-DB7B-4298-9F78-4414FB5ABF03}" authorId="{39A14D83-1DD1-B291-94C4-7FA13F76B7AE}" created="2022-10-31T10:45:01.933">
    <pc:sldMkLst xmlns:pc="http://schemas.microsoft.com/office/powerpoint/2013/main/command">
      <pc:docMk/>
      <pc:sldMk cId="116545169" sldId="262"/>
    </pc:sldMkLst>
    <p188:txBody>
      <a:bodyPr/>
      <a:lstStyle/>
      <a:p>
        <a:r>
          <a:rPr lang="en-IL"/>
          <a:t>להסבר נוסף - 
https://embeddedartistry.com/fieldatlas/differentiating-observer-and-publish-subscribe-patterns/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E6365D6-A8CD-4BBA-B2BD-F99FD5923FC0}" type="datetimeFigureOut">
              <a:rPr lang="he-IL" smtClean="0"/>
              <a:t>י"ח/שבט/תשפ"ד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44C5A10-F722-4FD3-A38F-209D70AE78F6}" type="slidenum">
              <a:rPr lang="he-IL" smtClean="0"/>
              <a:t>‹#›</a:t>
            </a:fld>
            <a:endParaRPr lang="he-IL"/>
          </a:p>
        </p:txBody>
      </p:sp>
    </p:spTree>
    <p:extLst>
      <p:ext uri="{BB962C8B-B14F-4D97-AF65-F5344CB8AC3E}">
        <p14:creationId xmlns:p14="http://schemas.microsoft.com/office/powerpoint/2010/main" val="2473570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A44C5A10-F722-4FD3-A38F-209D70AE78F6}" type="slidenum">
              <a:rPr lang="he-IL" smtClean="0"/>
              <a:t>2</a:t>
            </a:fld>
            <a:endParaRPr lang="he-IL"/>
          </a:p>
        </p:txBody>
      </p:sp>
    </p:spTree>
    <p:extLst>
      <p:ext uri="{BB962C8B-B14F-4D97-AF65-F5344CB8AC3E}">
        <p14:creationId xmlns:p14="http://schemas.microsoft.com/office/powerpoint/2010/main" val="1554181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כותרת ותבליטים חלופיים">
    <p:spTree>
      <p:nvGrpSpPr>
        <p:cNvPr id="1" name=""/>
        <p:cNvGrpSpPr/>
        <p:nvPr/>
      </p:nvGrpSpPr>
      <p:grpSpPr>
        <a:xfrm>
          <a:off x="0" y="0"/>
          <a:ext cx="0" cy="0"/>
          <a:chOff x="0" y="0"/>
          <a:chExt cx="0" cy="0"/>
        </a:xfrm>
      </p:grpSpPr>
      <p:sp>
        <p:nvSpPr>
          <p:cNvPr id="81" name="מלל"/>
          <p:cNvSpPr txBox="1">
            <a:spLocks noGrp="1"/>
          </p:cNvSpPr>
          <p:nvPr>
            <p:ph type="body" sz="quarter" idx="21"/>
          </p:nvPr>
        </p:nvSpPr>
        <p:spPr>
          <a:xfrm>
            <a:off x="381000" y="305295"/>
            <a:ext cx="10477500" cy="329706"/>
          </a:xfrm>
          <a:prstGeom prst="rect">
            <a:avLst/>
          </a:prstGeom>
        </p:spPr>
        <p:txBody>
          <a:bodyPr wrap="square" anchor="b">
            <a:spAutoFit/>
          </a:bodyPr>
          <a:lstStyle>
            <a:lvl1pPr marL="0" indent="0" defTabSz="323850">
              <a:lnSpc>
                <a:spcPct val="80000"/>
              </a:lnSpc>
              <a:spcBef>
                <a:spcPts val="0"/>
              </a:spcBef>
              <a:buClrTx/>
              <a:buSzTx/>
              <a:buFontTx/>
              <a:buNone/>
              <a:defRPr sz="1800" cap="all" spc="90">
                <a:latin typeface="DIN Alternate Bold"/>
                <a:ea typeface="DIN Alternate Bold"/>
                <a:cs typeface="DIN Alternate Bold"/>
                <a:sym typeface="DIN Alternate Bold"/>
              </a:defRPr>
            </a:lvl1pPr>
          </a:lstStyle>
          <a:p>
            <a:r>
              <a:t>מלל</a:t>
            </a:r>
          </a:p>
        </p:txBody>
      </p:sp>
      <p:sp>
        <p:nvSpPr>
          <p:cNvPr id="82" name="מלל כותרת"/>
          <p:cNvSpPr txBox="1">
            <a:spLocks noGrp="1"/>
          </p:cNvSpPr>
          <p:nvPr>
            <p:ph type="title"/>
          </p:nvPr>
        </p:nvSpPr>
        <p:spPr>
          <a:prstGeom prst="rect">
            <a:avLst/>
          </a:prstGeom>
        </p:spPr>
        <p:txBody>
          <a:bodyPr/>
          <a:lstStyle/>
          <a:p>
            <a:r>
              <a:t>מלל כותרת</a:t>
            </a:r>
          </a:p>
        </p:txBody>
      </p:sp>
      <p:sp>
        <p:nvSpPr>
          <p:cNvPr id="83" name="גוף רמה אחת…"/>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גוף רמה אחת</a:t>
            </a:r>
          </a:p>
          <a:p>
            <a:pPr lvl="1"/>
            <a:r>
              <a:t>גוף רמה שתיים</a:t>
            </a:r>
          </a:p>
          <a:p>
            <a:pPr lvl="2"/>
            <a:r>
              <a:t>גוף רמה שלוש</a:t>
            </a:r>
          </a:p>
          <a:p>
            <a:pPr lvl="3"/>
            <a:r>
              <a:t>גוף רמה ארבע</a:t>
            </a:r>
          </a:p>
          <a:p>
            <a:pPr lvl="4"/>
            <a:r>
              <a:t>גוף רמה חמש</a:t>
            </a:r>
          </a:p>
        </p:txBody>
      </p:sp>
      <p:sp>
        <p:nvSpPr>
          <p:cNvPr id="84" name="Slide Number"/>
          <p:cNvSpPr txBox="1">
            <a:spLocks noGrp="1"/>
          </p:cNvSpPr>
          <p:nvPr>
            <p:ph type="sldNum" sz="quarter" idx="2"/>
          </p:nvPr>
        </p:nvSpPr>
        <p:spPr>
          <a:prstGeom prst="rect">
            <a:avLst/>
          </a:prstGeom>
        </p:spPr>
        <p:txBody>
          <a:bodyPr/>
          <a:lstStyle/>
          <a:p>
            <a:pPr rtl="0">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כותרת וכותרת-משנה חלופית">
    <p:spTree>
      <p:nvGrpSpPr>
        <p:cNvPr id="1" name=""/>
        <p:cNvGrpSpPr/>
        <p:nvPr/>
      </p:nvGrpSpPr>
      <p:grpSpPr>
        <a:xfrm>
          <a:off x="0" y="0"/>
          <a:ext cx="0" cy="0"/>
          <a:chOff x="0" y="0"/>
          <a:chExt cx="0" cy="0"/>
        </a:xfrm>
      </p:grpSpPr>
      <p:sp>
        <p:nvSpPr>
          <p:cNvPr id="33" name="Line"/>
          <p:cNvSpPr/>
          <p:nvPr/>
        </p:nvSpPr>
        <p:spPr>
          <a:xfrm flipV="1">
            <a:off x="381000" y="4317816"/>
            <a:ext cx="11430000" cy="185"/>
          </a:xfrm>
          <a:prstGeom prst="line">
            <a:avLst/>
          </a:prstGeom>
          <a:ln w="50800">
            <a:solidFill>
              <a:srgbClr val="A6AAA9"/>
            </a:solidFill>
            <a:miter lim="400000"/>
          </a:ln>
        </p:spPr>
        <p:txBody>
          <a:bodyPr lIns="25400" tIns="25400" rIns="25400" bIns="25400" anchor="ctr"/>
          <a:lstStyle/>
          <a:p>
            <a:pPr defTabSz="228600" rtl="0">
              <a:spcBef>
                <a:spcPts val="0"/>
              </a:spcBef>
              <a:defRPr sz="1200">
                <a:solidFill>
                  <a:srgbClr val="000000"/>
                </a:solidFill>
              </a:defRPr>
            </a:pPr>
            <a:endParaRPr sz="600"/>
          </a:p>
        </p:txBody>
      </p:sp>
      <p:sp>
        <p:nvSpPr>
          <p:cNvPr id="34" name="מלל כותרת"/>
          <p:cNvSpPr txBox="1">
            <a:spLocks noGrp="1"/>
          </p:cNvSpPr>
          <p:nvPr>
            <p:ph type="title"/>
          </p:nvPr>
        </p:nvSpPr>
        <p:spPr>
          <a:xfrm>
            <a:off x="381000" y="4521200"/>
            <a:ext cx="11430000" cy="1905000"/>
          </a:xfrm>
          <a:prstGeom prst="rect">
            <a:avLst/>
          </a:prstGeom>
        </p:spPr>
        <p:txBody>
          <a:bodyPr/>
          <a:lstStyle>
            <a:lvl1pPr>
              <a:spcBef>
                <a:spcPts val="0"/>
              </a:spcBef>
              <a:defRPr sz="15150"/>
            </a:lvl1pPr>
          </a:lstStyle>
          <a:p>
            <a:r>
              <a:t>מלל כותרת</a:t>
            </a:r>
          </a:p>
        </p:txBody>
      </p:sp>
      <p:sp>
        <p:nvSpPr>
          <p:cNvPr id="35" name="גוף רמה אחת…"/>
          <p:cNvSpPr txBox="1">
            <a:spLocks noGrp="1"/>
          </p:cNvSpPr>
          <p:nvPr>
            <p:ph type="body" sz="quarter" idx="1"/>
          </p:nvPr>
        </p:nvSpPr>
        <p:spPr>
          <a:xfrm>
            <a:off x="381000" y="2997200"/>
            <a:ext cx="11430000" cy="1270000"/>
          </a:xfrm>
          <a:prstGeom prst="rect">
            <a:avLst/>
          </a:prstGeom>
        </p:spPr>
        <p:txBody>
          <a:bodyPr anchor="b"/>
          <a:lstStyle>
            <a:lvl1pPr marL="0" indent="0">
              <a:lnSpc>
                <a:spcPct val="80000"/>
              </a:lnSpc>
              <a:spcBef>
                <a:spcPts val="1600"/>
              </a:spcBef>
              <a:buClrTx/>
              <a:buSzTx/>
              <a:buFontTx/>
              <a:buNone/>
              <a:defRPr sz="3850" cap="all">
                <a:solidFill>
                  <a:srgbClr val="A6AAA9"/>
                </a:solidFill>
                <a:latin typeface="DIN Alternate Bold"/>
                <a:ea typeface="DIN Alternate Bold"/>
                <a:cs typeface="DIN Alternate Bold"/>
                <a:sym typeface="DIN Alternate Bold"/>
              </a:defRPr>
            </a:lvl1pPr>
            <a:lvl2pPr marL="0" indent="0">
              <a:lnSpc>
                <a:spcPct val="80000"/>
              </a:lnSpc>
              <a:spcBef>
                <a:spcPts val="1600"/>
              </a:spcBef>
              <a:buClrTx/>
              <a:buSzTx/>
              <a:buFontTx/>
              <a:buNone/>
              <a:defRPr sz="3850" cap="all">
                <a:solidFill>
                  <a:srgbClr val="A6AAA9"/>
                </a:solidFill>
                <a:latin typeface="DIN Alternate Bold"/>
                <a:ea typeface="DIN Alternate Bold"/>
                <a:cs typeface="DIN Alternate Bold"/>
                <a:sym typeface="DIN Alternate Bold"/>
              </a:defRPr>
            </a:lvl2pPr>
            <a:lvl3pPr marL="0" indent="0">
              <a:lnSpc>
                <a:spcPct val="80000"/>
              </a:lnSpc>
              <a:spcBef>
                <a:spcPts val="1600"/>
              </a:spcBef>
              <a:buClrTx/>
              <a:buSzTx/>
              <a:buFontTx/>
              <a:buNone/>
              <a:defRPr sz="3850" cap="all">
                <a:solidFill>
                  <a:srgbClr val="A6AAA9"/>
                </a:solidFill>
                <a:latin typeface="DIN Alternate Bold"/>
                <a:ea typeface="DIN Alternate Bold"/>
                <a:cs typeface="DIN Alternate Bold"/>
                <a:sym typeface="DIN Alternate Bold"/>
              </a:defRPr>
            </a:lvl3pPr>
            <a:lvl4pPr marL="0" indent="0">
              <a:lnSpc>
                <a:spcPct val="80000"/>
              </a:lnSpc>
              <a:spcBef>
                <a:spcPts val="1600"/>
              </a:spcBef>
              <a:buClrTx/>
              <a:buSzTx/>
              <a:buFontTx/>
              <a:buNone/>
              <a:defRPr sz="3850" cap="all">
                <a:solidFill>
                  <a:srgbClr val="A6AAA9"/>
                </a:solidFill>
                <a:latin typeface="DIN Alternate Bold"/>
                <a:ea typeface="DIN Alternate Bold"/>
                <a:cs typeface="DIN Alternate Bold"/>
                <a:sym typeface="DIN Alternate Bold"/>
              </a:defRPr>
            </a:lvl4pPr>
            <a:lvl5pPr marL="0" indent="0">
              <a:lnSpc>
                <a:spcPct val="80000"/>
              </a:lnSpc>
              <a:spcBef>
                <a:spcPts val="1600"/>
              </a:spcBef>
              <a:buClrTx/>
              <a:buSzTx/>
              <a:buFontTx/>
              <a:buNone/>
              <a:defRPr sz="3850" cap="all">
                <a:solidFill>
                  <a:srgbClr val="A6AAA9"/>
                </a:solidFill>
                <a:latin typeface="DIN Alternate Bold"/>
                <a:ea typeface="DIN Alternate Bold"/>
                <a:cs typeface="DIN Alternate Bold"/>
                <a:sym typeface="DIN Alternate Bold"/>
              </a:defRPr>
            </a:lvl5pPr>
          </a:lstStyle>
          <a:p>
            <a:r>
              <a:t>גוף רמה אחת</a:t>
            </a:r>
          </a:p>
          <a:p>
            <a:pPr lvl="1"/>
            <a:r>
              <a:t>גוף רמה שתיים</a:t>
            </a:r>
          </a:p>
          <a:p>
            <a:pPr lvl="2"/>
            <a:r>
              <a:t>גוף רמה שלוש</a:t>
            </a:r>
          </a:p>
          <a:p>
            <a:pPr lvl="3"/>
            <a:r>
              <a:t>גוף רמה ארבע</a:t>
            </a:r>
          </a:p>
          <a:p>
            <a:pPr lvl="4"/>
            <a:r>
              <a:t>גוף רמה חמש</a:t>
            </a:r>
          </a:p>
        </p:txBody>
      </p:sp>
      <p:sp>
        <p:nvSpPr>
          <p:cNvPr id="36" name="Slide Number"/>
          <p:cNvSpPr txBox="1">
            <a:spLocks noGrp="1"/>
          </p:cNvSpPr>
          <p:nvPr>
            <p:ph type="sldNum" sz="quarter" idx="2"/>
          </p:nvPr>
        </p:nvSpPr>
        <p:spPr>
          <a:xfrm>
            <a:off x="11783208" y="292100"/>
            <a:ext cx="276598" cy="317500"/>
          </a:xfrm>
          <a:prstGeom prst="rect">
            <a:avLst/>
          </a:prstGeom>
        </p:spPr>
        <p:txBody>
          <a:bodyPr/>
          <a:lstStyle/>
          <a:p>
            <a:pPr rtl="0">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381000" y="698316"/>
            <a:ext cx="11430000" cy="185"/>
          </a:xfrm>
          <a:prstGeom prst="line">
            <a:avLst/>
          </a:prstGeom>
          <a:ln w="25400">
            <a:solidFill>
              <a:srgbClr val="A6AAA9"/>
            </a:solidFill>
            <a:miter lim="400000"/>
          </a:ln>
        </p:spPr>
        <p:txBody>
          <a:bodyPr lIns="25400" tIns="25400" rIns="25400" bIns="25400" anchor="ctr"/>
          <a:lstStyle/>
          <a:p>
            <a:pPr defTabSz="228600" rtl="0">
              <a:spcBef>
                <a:spcPts val="0"/>
              </a:spcBef>
              <a:defRPr sz="1200">
                <a:solidFill>
                  <a:srgbClr val="000000"/>
                </a:solidFill>
              </a:defRPr>
            </a:pPr>
            <a:endParaRPr sz="600"/>
          </a:p>
        </p:txBody>
      </p:sp>
      <p:sp>
        <p:nvSpPr>
          <p:cNvPr id="3" name="מלל כותרת"/>
          <p:cNvSpPr txBox="1">
            <a:spLocks noGrp="1"/>
          </p:cNvSpPr>
          <p:nvPr>
            <p:ph type="title"/>
          </p:nvPr>
        </p:nvSpPr>
        <p:spPr>
          <a:xfrm>
            <a:off x="381000" y="1079500"/>
            <a:ext cx="11430000" cy="50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מלל כותרת</a:t>
            </a:r>
          </a:p>
        </p:txBody>
      </p:sp>
      <p:sp>
        <p:nvSpPr>
          <p:cNvPr id="4" name="גוף רמה אחת…"/>
          <p:cNvSpPr txBox="1">
            <a:spLocks noGrp="1"/>
          </p:cNvSpPr>
          <p:nvPr>
            <p:ph type="body" idx="1"/>
          </p:nvPr>
        </p:nvSpPr>
        <p:spPr>
          <a:xfrm>
            <a:off x="381000" y="1930400"/>
            <a:ext cx="11430000" cy="429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גוף רמה אחת</a:t>
            </a:r>
          </a:p>
          <a:p>
            <a:pPr lvl="1"/>
            <a:r>
              <a:t>גוף רמה שתיים</a:t>
            </a:r>
          </a:p>
          <a:p>
            <a:pPr lvl="2"/>
            <a:r>
              <a:t>גוף רמה שלוש</a:t>
            </a:r>
          </a:p>
          <a:p>
            <a:pPr lvl="3"/>
            <a:r>
              <a:t>גוף רמה ארבע</a:t>
            </a:r>
          </a:p>
          <a:p>
            <a:pPr lvl="4"/>
            <a:r>
              <a:t>גוף רמה חמש</a:t>
            </a:r>
          </a:p>
        </p:txBody>
      </p:sp>
      <p:sp>
        <p:nvSpPr>
          <p:cNvPr id="5" name="Slide Number"/>
          <p:cNvSpPr txBox="1">
            <a:spLocks noGrp="1"/>
          </p:cNvSpPr>
          <p:nvPr>
            <p:ph type="sldNum" sz="quarter" idx="2"/>
          </p:nvPr>
        </p:nvSpPr>
        <p:spPr>
          <a:xfrm>
            <a:off x="11806424" y="304800"/>
            <a:ext cx="276598" cy="772904"/>
          </a:xfrm>
          <a:prstGeom prst="rect">
            <a:avLst/>
          </a:prstGeom>
          <a:ln w="12700">
            <a:miter lim="400000"/>
          </a:ln>
        </p:spPr>
        <p:txBody>
          <a:bodyPr wrap="square" lIns="50800" tIns="50800" rIns="50800" bIns="50800">
            <a:spAutoFit/>
          </a:bodyPr>
          <a:lstStyle>
            <a:lvl1pPr algn="l">
              <a:lnSpc>
                <a:spcPct val="80000"/>
              </a:lnSpc>
              <a:spcBef>
                <a:spcPts val="0"/>
              </a:spcBef>
              <a:defRPr sz="1800">
                <a:latin typeface="DIN Alternate Bold"/>
                <a:ea typeface="DIN Alternate Bold"/>
                <a:cs typeface="DIN Alternate Bold"/>
                <a:sym typeface="DIN Alternate Bold"/>
              </a:defRPr>
            </a:lvl1pPr>
          </a:lstStyle>
          <a:p>
            <a:pPr rtl="0">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56" r:id="rId1"/>
    <p:sldLayoutId id="2147483651" r:id="rId2"/>
  </p:sldLayoutIdLst>
  <p:transition spd="med"/>
  <p:txStyles>
    <p:titleStyle>
      <a:lvl1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1pPr>
      <a:lvl2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2pPr>
      <a:lvl3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3pPr>
      <a:lvl4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4pPr>
      <a:lvl5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5pPr>
      <a:lvl6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6pPr>
      <a:lvl7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7pPr>
      <a:lvl8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8pPr>
      <a:lvl9pPr marL="0" marR="0" indent="0" algn="r" defTabSz="825500" rtl="1" latinLnBrk="0">
        <a:lnSpc>
          <a:spcPct val="80000"/>
        </a:lnSpc>
        <a:spcBef>
          <a:spcPts val="3900"/>
        </a:spcBef>
        <a:spcAft>
          <a:spcPts val="0"/>
        </a:spcAft>
        <a:buClrTx/>
        <a:buSzTx/>
        <a:buFontTx/>
        <a:buNone/>
        <a:tabLst/>
        <a:defRPr sz="8700" b="0" i="0" u="none" strike="noStrike" cap="all" spc="0" baseline="0">
          <a:solidFill>
            <a:schemeClr val="accent1"/>
          </a:solidFill>
          <a:uFillTx/>
          <a:latin typeface="+mn-lt"/>
          <a:ea typeface="+mn-ea"/>
          <a:cs typeface="+mn-cs"/>
          <a:sym typeface="DIN Condensed Bold"/>
        </a:defRPr>
      </a:lvl9pPr>
    </p:titleStyle>
    <p:bodyStyle>
      <a:lvl1pPr marL="635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1pPr>
      <a:lvl2pPr marL="1270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2pPr>
      <a:lvl3pPr marL="1905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3pPr>
      <a:lvl4pPr marL="2540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4pPr>
      <a:lvl5pPr marL="3175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5pPr>
      <a:lvl6pPr marL="3810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6pPr>
      <a:lvl7pPr marL="4445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7pPr>
      <a:lvl8pPr marL="5080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8pPr>
      <a:lvl9pPr marL="5715000" marR="0" indent="-635000" algn="r" defTabSz="825500" rtl="1" latinLnBrk="0">
        <a:lnSpc>
          <a:spcPct val="100000"/>
        </a:lnSpc>
        <a:spcBef>
          <a:spcPts val="3900"/>
        </a:spcBef>
        <a:spcAft>
          <a:spcPts val="0"/>
        </a:spcAft>
        <a:buClr>
          <a:schemeClr val="accent1">
            <a:satOff val="-4060"/>
          </a:schemeClr>
        </a:buClr>
        <a:buSzPct val="104999"/>
        <a:buFont typeface="Avenir Next Regular"/>
        <a:buChar char="‣"/>
        <a:tabLst/>
        <a:defRPr sz="4800" b="0" i="0" u="none" strike="noStrike" cap="none" spc="0" baseline="0">
          <a:solidFill>
            <a:srgbClr val="838787"/>
          </a:solidFill>
          <a:uFillTx/>
          <a:latin typeface="Arial"/>
          <a:ea typeface="Arial"/>
          <a:cs typeface="Arial"/>
          <a:sym typeface="Arial"/>
        </a:defRPr>
      </a:lvl9pPr>
    </p:bodyStyle>
    <p:otherStyle>
      <a:lvl1pPr marL="0" marR="0" indent="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1pPr>
      <a:lvl2pPr marL="0" marR="0" indent="2286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2pPr>
      <a:lvl3pPr marL="0" marR="0" indent="4572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3pPr>
      <a:lvl4pPr marL="0" marR="0" indent="6858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4pPr>
      <a:lvl5pPr marL="0" marR="0" indent="9144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5pPr>
      <a:lvl6pPr marL="0" marR="0" indent="11430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6pPr>
      <a:lvl7pPr marL="0" marR="0" indent="13716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7pPr>
      <a:lvl8pPr marL="0" marR="0" indent="16002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8pPr>
      <a:lvl9pPr marL="0" marR="0" indent="1828800" algn="l" defTabSz="825500" latinLnBrk="0">
        <a:lnSpc>
          <a:spcPct val="8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1_E4584A9A.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6_6F2569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beddedartistry.com/fieldatlas/differentiating-observer-and-publish-subscribe-patterns/" TargetMode="External"/><Relationship Id="rId2" Type="http://schemas.openxmlformats.org/officeDocument/2006/relationships/hyperlink" Target="https://hackernoon.com/observer-vs-pub-sub-pattern-50d3b27f838c"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CSF - Object Client Server Framework"/>
          <p:cNvSpPr txBox="1">
            <a:spLocks noGrp="1"/>
          </p:cNvSpPr>
          <p:nvPr>
            <p:ph type="title"/>
          </p:nvPr>
        </p:nvSpPr>
        <p:spPr>
          <a:xfrm>
            <a:off x="381000" y="4521200"/>
            <a:ext cx="11430000" cy="1905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en-US" sz="7200" dirty="0"/>
              <a:t>Design patterns and EventBus</a:t>
            </a:r>
          </a:p>
        </p:txBody>
      </p:sp>
      <p:sp>
        <p:nvSpPr>
          <p:cNvPr id="167" name="מעבדה 7"/>
          <p:cNvSpPr txBox="1">
            <a:spLocks noGrp="1"/>
          </p:cNvSpPr>
          <p:nvPr>
            <p:ph type="body" sz="quarter" idx="1"/>
          </p:nvPr>
        </p:nvSpPr>
        <p:spPr>
          <a:xfrm>
            <a:off x="381000" y="2997200"/>
            <a:ext cx="11430000" cy="1270000"/>
          </a:xfrm>
        </p:spPr>
        <p:txBody>
          <a:bodyPr anchor="b">
            <a:norm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dirty="0" err="1"/>
              <a:t>מעבדה</a:t>
            </a:r>
            <a:r>
              <a:rPr dirty="0"/>
              <a:t> </a:t>
            </a:r>
            <a:r>
              <a:rPr lang="he-IL" dirty="0"/>
              <a:t>5</a:t>
            </a:r>
            <a:endParaRPr dirty="0"/>
          </a:p>
        </p:txBody>
      </p:sp>
      <p:pic>
        <p:nvPicPr>
          <p:cNvPr id="3074" name="Picture 2" descr="Design Patterns in Object-Oriented Programming | by John Linatoc | Medium">
            <a:extLst>
              <a:ext uri="{FF2B5EF4-FFF2-40B4-BE49-F238E27FC236}">
                <a16:creationId xmlns:a16="http://schemas.microsoft.com/office/drawing/2014/main" id="{30713CD9-179A-8856-0411-E46DADC61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37" y="286198"/>
            <a:ext cx="6906828" cy="388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991514"/>
      </p:ext>
    </p:extLst>
  </p:cSld>
  <p:clrMapOvr>
    <a:masterClrMapping/>
  </p:clrMapOvr>
  <p:transition spd="med"/>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lang="he-IL" dirty="0"/>
              <a:t> 5 – </a:t>
            </a:r>
            <a:r>
              <a:rPr lang="en-US" dirty="0"/>
              <a:t>Design patterns and EventBus</a:t>
            </a:r>
            <a:endParaRPr lang="en-IL" dirty="0"/>
          </a:p>
        </p:txBody>
      </p:sp>
      <p:sp>
        <p:nvSpPr>
          <p:cNvPr id="170" name="מודל שרת-לקוח (Client-Server model)"/>
          <p:cNvSpPr txBox="1">
            <a:spLocks noGrp="1"/>
          </p:cNvSpPr>
          <p:nvPr>
            <p:ph type="title"/>
          </p:nvPr>
        </p:nvSpPr>
        <p:spPr>
          <a:xfrm>
            <a:off x="381000" y="1079500"/>
            <a:ext cx="11430000" cy="508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he-IL" sz="3350" dirty="0"/>
              <a:t>דפוס תכן </a:t>
            </a:r>
            <a:r>
              <a:rPr lang="en-US" sz="3350" dirty="0"/>
              <a:t>Design pattern</a:t>
            </a:r>
          </a:p>
        </p:txBody>
      </p:sp>
      <p:sp>
        <p:nvSpPr>
          <p:cNvPr id="171" name="ארכיטקטורת תוכנה לחישוב מבוזר…"/>
          <p:cNvSpPr txBox="1">
            <a:spLocks noGrp="1"/>
          </p:cNvSpPr>
          <p:nvPr>
            <p:ph type="body" idx="1"/>
          </p:nvPr>
        </p:nvSpPr>
        <p:spPr>
          <a:xfrm>
            <a:off x="115410" y="1713389"/>
            <a:ext cx="11695590" cy="4758431"/>
          </a:xfrm>
        </p:spPr>
        <p:txBody>
          <a:bodyPr>
            <a:normAutofit fontScale="85000"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marL="457200" algn="just" rtl="1">
              <a:lnSpc>
                <a:spcPct val="150000"/>
              </a:lnSpc>
            </a:pPr>
            <a:r>
              <a:rPr lang="he-IL" sz="2100" dirty="0">
                <a:effectLst/>
                <a:latin typeface="Calibri" panose="020F0502020204030204" pitchFamily="34" charset="0"/>
                <a:ea typeface="Calibri" panose="020F0502020204030204" pitchFamily="34" charset="0"/>
                <a:cs typeface="David" panose="020E0502060401010101" pitchFamily="34" charset="-79"/>
              </a:rPr>
              <a:t>פתרון עקרוני לבעיית תכן מונחה עצמים החוזרת על עצמה. הפתרון מוצג כתבנית שיטתית הכוללת ארגון כללי של עצמים ומחלקות לפתרון הבעיה. התבנית הינה כללית מאוד ודורשת התאמה עבור פתרון ספציפי לבעיה שלנו. ישנם 3 סוגים של דפוסי תכן:</a:t>
            </a:r>
            <a:endParaRPr lang="en-IL" sz="21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buFont typeface="Symbol" panose="05050102010706020507" pitchFamily="18" charset="2"/>
              <a:buChar char=""/>
            </a:pPr>
            <a:r>
              <a:rPr lang="he-IL" sz="1900" dirty="0">
                <a:effectLst/>
                <a:latin typeface="Calibri" panose="020F0502020204030204" pitchFamily="34" charset="0"/>
                <a:ea typeface="Calibri" panose="020F0502020204030204" pitchFamily="34" charset="0"/>
                <a:cs typeface="David" panose="020E0502060401010101" pitchFamily="34" charset="-79"/>
              </a:rPr>
              <a:t>דפוסי מבנה – דפוס תכן המשמש להגדרת מבנים מסובכים. </a:t>
            </a: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a:p>
            <a:pPr marL="914400" algn="just" rtl="1">
              <a:lnSpc>
                <a:spcPct val="150000"/>
              </a:lnSpc>
            </a:pPr>
            <a:r>
              <a:rPr lang="he-IL" sz="1900" dirty="0">
                <a:effectLst/>
                <a:latin typeface="Calibri" panose="020F0502020204030204" pitchFamily="34" charset="0"/>
                <a:ea typeface="Calibri" panose="020F0502020204030204" pitchFamily="34" charset="0"/>
                <a:cs typeface="David" panose="020E0502060401010101" pitchFamily="34" charset="-79"/>
              </a:rPr>
              <a:t>דוגמאות: </a:t>
            </a:r>
            <a:r>
              <a:rPr lang="en-US" sz="1900" dirty="0">
                <a:effectLst/>
                <a:latin typeface="David" panose="020E0502060401010101" pitchFamily="34" charset="-79"/>
                <a:ea typeface="Calibri" panose="020F0502020204030204" pitchFamily="34" charset="0"/>
                <a:cs typeface="Arial" panose="020B0604020202020204" pitchFamily="34" charset="0"/>
              </a:rPr>
              <a:t>Adapter, Decorator</a:t>
            </a:r>
            <a:r>
              <a:rPr lang="he-IL" sz="1900" dirty="0">
                <a:effectLst/>
                <a:latin typeface="Calibri" panose="020F0502020204030204" pitchFamily="34" charset="0"/>
                <a:ea typeface="Calibri" panose="020F0502020204030204" pitchFamily="34" charset="0"/>
                <a:cs typeface="David" panose="020E0502060401010101" pitchFamily="34" charset="-79"/>
              </a:rPr>
              <a:t>.</a:t>
            </a: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buFont typeface="Symbol" panose="05050102010706020507" pitchFamily="18" charset="2"/>
              <a:buChar char=""/>
            </a:pPr>
            <a:r>
              <a:rPr lang="he-IL" sz="1900" dirty="0">
                <a:effectLst/>
                <a:latin typeface="Calibri" panose="020F0502020204030204" pitchFamily="34" charset="0"/>
                <a:ea typeface="Calibri" panose="020F0502020204030204" pitchFamily="34" charset="0"/>
                <a:cs typeface="David" panose="020E0502060401010101" pitchFamily="34" charset="-79"/>
              </a:rPr>
              <a:t>דפוסי יצירה – דפוס תכן המשמש להגדרה של יצירת אובייקטים בזמן ריצה. </a:t>
            </a: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a:p>
            <a:pPr marL="914400" algn="just" rtl="1">
              <a:lnSpc>
                <a:spcPct val="150000"/>
              </a:lnSpc>
            </a:pPr>
            <a:r>
              <a:rPr lang="he-IL" sz="1900" dirty="0">
                <a:effectLst/>
                <a:latin typeface="Calibri" panose="020F0502020204030204" pitchFamily="34" charset="0"/>
                <a:ea typeface="Calibri" panose="020F0502020204030204" pitchFamily="34" charset="0"/>
                <a:cs typeface="David" panose="020E0502060401010101" pitchFamily="34" charset="-79"/>
              </a:rPr>
              <a:t>דוגמאות: </a:t>
            </a:r>
            <a:r>
              <a:rPr lang="en-US" sz="1900" dirty="0">
                <a:effectLst/>
                <a:latin typeface="David" panose="020E0502060401010101" pitchFamily="34" charset="-79"/>
                <a:ea typeface="Calibri" panose="020F0502020204030204" pitchFamily="34" charset="0"/>
                <a:cs typeface="Arial" panose="020B0604020202020204" pitchFamily="34" charset="0"/>
              </a:rPr>
              <a:t>Singleton, Abstract Factory</a:t>
            </a: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buFont typeface="Symbol" panose="05050102010706020507" pitchFamily="18" charset="2"/>
              <a:buChar char=""/>
            </a:pPr>
            <a:r>
              <a:rPr lang="he-IL" sz="1900" dirty="0">
                <a:effectLst/>
                <a:latin typeface="Calibri" panose="020F0502020204030204" pitchFamily="34" charset="0"/>
                <a:ea typeface="Calibri" panose="020F0502020204030204" pitchFamily="34" charset="0"/>
                <a:cs typeface="David" panose="020E0502060401010101" pitchFamily="34" charset="-79"/>
              </a:rPr>
              <a:t>דפוסי התנהגות – דפוס תכן המשמש להקצאת התנהגות מסוימת לאובייקטים בזמן ריצה. העברת המיקוד מזרימת הבקרה אל אופן התקשורת בין האובייקטים.</a:t>
            </a: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a:p>
            <a:pPr marL="914400" algn="just" rtl="1">
              <a:lnSpc>
                <a:spcPct val="150000"/>
              </a:lnSpc>
              <a:spcAft>
                <a:spcPts val="800"/>
              </a:spcAft>
            </a:pPr>
            <a:r>
              <a:rPr lang="he-IL" sz="1900" dirty="0">
                <a:effectLst/>
                <a:latin typeface="Calibri" panose="020F0502020204030204" pitchFamily="34" charset="0"/>
                <a:ea typeface="Calibri" panose="020F0502020204030204" pitchFamily="34" charset="0"/>
                <a:cs typeface="David" panose="020E0502060401010101" pitchFamily="34" charset="-79"/>
              </a:rPr>
              <a:t>דוגמאות: </a:t>
            </a:r>
            <a:r>
              <a:rPr lang="en-US" sz="1900" dirty="0">
                <a:effectLst/>
                <a:latin typeface="David" panose="020E0502060401010101" pitchFamily="34" charset="-79"/>
                <a:ea typeface="Calibri" panose="020F0502020204030204" pitchFamily="34" charset="0"/>
                <a:cs typeface="Arial" panose="020B0604020202020204" pitchFamily="34" charset="0"/>
              </a:rPr>
              <a:t>Iterator, Observer</a:t>
            </a: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114201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dirty="0"/>
              <a:t> </a:t>
            </a:r>
            <a:r>
              <a:rPr lang="en-US" dirty="0"/>
              <a:t>5</a:t>
            </a:r>
            <a:r>
              <a:rPr lang="he-IL" dirty="0"/>
              <a:t> – </a:t>
            </a:r>
            <a:r>
              <a:rPr lang="en-US" dirty="0"/>
              <a:t>Design patterns and EventBus</a:t>
            </a:r>
            <a:endParaRPr lang="en-IL" dirty="0"/>
          </a:p>
        </p:txBody>
      </p:sp>
      <p:sp>
        <p:nvSpPr>
          <p:cNvPr id="170" name="מודל שרת-לקוח (Client-Server model)"/>
          <p:cNvSpPr txBox="1">
            <a:spLocks noGrp="1"/>
          </p:cNvSpPr>
          <p:nvPr>
            <p:ph type="title"/>
          </p:nvPr>
        </p:nvSpPr>
        <p:spPr>
          <a:xfrm>
            <a:off x="381000" y="1079500"/>
            <a:ext cx="11430000" cy="508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he-IL" sz="3350" dirty="0"/>
              <a:t>	דפוס התכן </a:t>
            </a:r>
            <a:r>
              <a:rPr lang="en-US" sz="3350" dirty="0"/>
              <a:t>Observer</a:t>
            </a:r>
          </a:p>
        </p:txBody>
      </p:sp>
      <p:sp>
        <p:nvSpPr>
          <p:cNvPr id="171" name="ארכיטקטורת תוכנה לחישוב מבוזר…"/>
          <p:cNvSpPr txBox="1">
            <a:spLocks noGrp="1"/>
          </p:cNvSpPr>
          <p:nvPr>
            <p:ph type="body" idx="1"/>
          </p:nvPr>
        </p:nvSpPr>
        <p:spPr>
          <a:xfrm>
            <a:off x="115410" y="1713388"/>
            <a:ext cx="11695590" cy="4758431"/>
          </a:xfrm>
        </p:spPr>
        <p:txBody>
          <a:bodyPr>
            <a:norm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marL="342900" lvl="0" indent="-342900" algn="just" rtl="1">
              <a:lnSpc>
                <a:spcPct val="150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דפוס התנהגות</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תבנית להגדרת תלות בין אובייקט אחד למספר אובייקטים התלויים בו כך שכאשר </a:t>
            </a:r>
            <a:endParaRPr lang="en-US" sz="1800" dirty="0">
              <a:effectLst/>
              <a:latin typeface="Calibri" panose="020F0502020204030204" pitchFamily="34" charset="0"/>
              <a:ea typeface="Calibri" panose="020F0502020204030204" pitchFamily="34" charset="0"/>
              <a:cs typeface="David" panose="020E0502060401010101" pitchFamily="34" charset="-79"/>
            </a:endParaRPr>
          </a:p>
          <a:p>
            <a:pPr lvl="0" algn="just" rtl="1">
              <a:lnSpc>
                <a:spcPct val="150000"/>
              </a:lnSpc>
            </a:pPr>
            <a:r>
              <a:rPr lang="en-US" sz="1800" dirty="0">
                <a:latin typeface="Calibri" panose="020F0502020204030204" pitchFamily="34" charset="0"/>
                <a:ea typeface="Calibri" panose="020F0502020204030204" pitchFamily="34" charset="0"/>
                <a:cs typeface="David" panose="020E0502060401010101" pitchFamily="34" charset="-79"/>
              </a:rPr>
              <a:t>       </a:t>
            </a:r>
            <a:r>
              <a:rPr lang="he-IL" sz="1800" dirty="0">
                <a:effectLst/>
                <a:latin typeface="Calibri" panose="020F0502020204030204" pitchFamily="34" charset="0"/>
                <a:ea typeface="Calibri" panose="020F0502020204030204" pitchFamily="34" charset="0"/>
                <a:cs typeface="David" panose="020E0502060401010101" pitchFamily="34" charset="-79"/>
              </a:rPr>
              <a:t>האובייקט משנה את מצבו, כל האובייקטים התלויים בו מעודכנים אוטומטית.</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דוגמה – מכירה פומבית, כאשר ניתן לרשום כמה משתתפים שנרצה ולכל אחד מהם </a:t>
            </a:r>
            <a:endParaRPr lang="en-US" sz="1800" dirty="0">
              <a:effectLst/>
              <a:latin typeface="Calibri" panose="020F0502020204030204" pitchFamily="34" charset="0"/>
              <a:ea typeface="Calibri" panose="020F0502020204030204" pitchFamily="34" charset="0"/>
              <a:cs typeface="David" panose="020E0502060401010101" pitchFamily="34" charset="-79"/>
            </a:endParaRPr>
          </a:p>
          <a:p>
            <a:pPr lvl="0" algn="just" rtl="1">
              <a:lnSpc>
                <a:spcPct val="150000"/>
              </a:lnSpc>
              <a:spcAft>
                <a:spcPts val="800"/>
              </a:spcAft>
            </a:pPr>
            <a:r>
              <a:rPr lang="en-US" sz="1800" dirty="0">
                <a:effectLst/>
                <a:latin typeface="Calibri" panose="020F0502020204030204" pitchFamily="34" charset="0"/>
                <a:ea typeface="Calibri" panose="020F0502020204030204" pitchFamily="34" charset="0"/>
                <a:cs typeface="David" panose="020E0502060401010101" pitchFamily="34" charset="-79"/>
              </a:rPr>
              <a:t>	</a:t>
            </a:r>
            <a:r>
              <a:rPr lang="he-IL" sz="1800" dirty="0">
                <a:effectLst/>
                <a:latin typeface="Calibri" panose="020F0502020204030204" pitchFamily="34" charset="0"/>
                <a:ea typeface="Calibri" panose="020F0502020204030204" pitchFamily="34" charset="0"/>
                <a:cs typeface="David" panose="020E0502060401010101" pitchFamily="34" charset="-79"/>
              </a:rPr>
              <a:t>תהיה האפשרות להציע מחיר על המוצר שמוצע למכירה. ברגע שקונה מסוים יציע מחיר – </a:t>
            </a:r>
            <a:endParaRPr lang="en-US" sz="1800" dirty="0">
              <a:effectLst/>
              <a:latin typeface="Calibri" panose="020F0502020204030204" pitchFamily="34" charset="0"/>
              <a:ea typeface="Calibri" panose="020F0502020204030204" pitchFamily="34" charset="0"/>
              <a:cs typeface="David" panose="020E0502060401010101" pitchFamily="34" charset="-79"/>
            </a:endParaRPr>
          </a:p>
          <a:p>
            <a:pPr lvl="0" algn="just" rtl="1">
              <a:lnSpc>
                <a:spcPct val="150000"/>
              </a:lnSpc>
              <a:spcAft>
                <a:spcPts val="800"/>
              </a:spcAft>
            </a:pPr>
            <a:r>
              <a:rPr lang="en-US" sz="1800" dirty="0">
                <a:effectLst/>
                <a:latin typeface="Calibri" panose="020F0502020204030204" pitchFamily="34" charset="0"/>
                <a:ea typeface="Calibri" panose="020F0502020204030204" pitchFamily="34" charset="0"/>
                <a:cs typeface="David" panose="020E0502060401010101" pitchFamily="34" charset="-79"/>
              </a:rPr>
              <a:t>	</a:t>
            </a:r>
            <a:r>
              <a:rPr lang="he-IL" sz="1800" dirty="0">
                <a:effectLst/>
                <a:latin typeface="Calibri" panose="020F0502020204030204" pitchFamily="34" charset="0"/>
                <a:ea typeface="Calibri" panose="020F0502020204030204" pitchFamily="34" charset="0"/>
                <a:cs typeface="David" panose="020E0502060401010101" pitchFamily="34" charset="-79"/>
              </a:rPr>
              <a:t>כל שאר הקונים יקבלו עדכון על כך בזמן אמת.</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914400" algn="just" rtl="1">
              <a:lnSpc>
                <a:spcPct val="150000"/>
              </a:lnSpc>
              <a:spcAft>
                <a:spcPts val="800"/>
              </a:spcAft>
            </a:pP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1026" name="Picture 2" descr="מכירה פומבית - איך זה עובד? - גמולב שמאות כללית">
            <a:extLst>
              <a:ext uri="{FF2B5EF4-FFF2-40B4-BE49-F238E27FC236}">
                <a16:creationId xmlns:a16="http://schemas.microsoft.com/office/drawing/2014/main" id="{77A5A8F5-E212-FF5D-D924-32DECDB3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43" y="4811805"/>
            <a:ext cx="5099666" cy="19333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server Design Pattern">
            <a:extLst>
              <a:ext uri="{FF2B5EF4-FFF2-40B4-BE49-F238E27FC236}">
                <a16:creationId xmlns:a16="http://schemas.microsoft.com/office/drawing/2014/main" id="{28DBBABB-990C-FF19-1E39-6F5619A4F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16" y="881802"/>
            <a:ext cx="41148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08371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dirty="0"/>
              <a:t> </a:t>
            </a:r>
            <a:r>
              <a:rPr lang="he-IL" dirty="0"/>
              <a:t>5 – </a:t>
            </a:r>
            <a:r>
              <a:rPr lang="en-US" dirty="0"/>
              <a:t>Design patterns and EventBus</a:t>
            </a:r>
            <a:endParaRPr lang="en-IL" dirty="0"/>
          </a:p>
        </p:txBody>
      </p:sp>
      <p:sp>
        <p:nvSpPr>
          <p:cNvPr id="170" name="מודל שרת-לקוח (Client-Server model)"/>
          <p:cNvSpPr txBox="1">
            <a:spLocks noGrp="1"/>
          </p:cNvSpPr>
          <p:nvPr>
            <p:ph type="title"/>
          </p:nvPr>
        </p:nvSpPr>
        <p:spPr>
          <a:xfrm>
            <a:off x="381000" y="1079500"/>
            <a:ext cx="11430000" cy="508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he-IL" sz="3350" dirty="0"/>
              <a:t>דפוס התכן </a:t>
            </a:r>
            <a:r>
              <a:rPr lang="en-US" sz="3350" dirty="0"/>
              <a:t>Publisher/Subscriber</a:t>
            </a:r>
          </a:p>
        </p:txBody>
      </p:sp>
      <p:sp>
        <p:nvSpPr>
          <p:cNvPr id="171" name="ארכיטקטורת תוכנה לחישוב מבוזר…"/>
          <p:cNvSpPr txBox="1">
            <a:spLocks noGrp="1"/>
          </p:cNvSpPr>
          <p:nvPr>
            <p:ph type="body" idx="1"/>
          </p:nvPr>
        </p:nvSpPr>
        <p:spPr>
          <a:xfrm>
            <a:off x="115410" y="1713388"/>
            <a:ext cx="11695590" cy="4758431"/>
          </a:xfrm>
        </p:spPr>
        <p:txBody>
          <a:bodyPr>
            <a:norm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marL="342900" lvl="0" indent="-342900" algn="just" rtl="1">
              <a:lnSpc>
                <a:spcPct val="150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ידוע גם כ</a:t>
            </a:r>
            <a:r>
              <a:rPr lang="en-US" sz="1800" dirty="0">
                <a:effectLst/>
                <a:latin typeface="David" panose="020E0502060401010101" pitchFamily="34" charset="-79"/>
                <a:ea typeface="Calibri" panose="020F0502020204030204" pitchFamily="34" charset="0"/>
                <a:cs typeface="Arial" panose="020B0604020202020204" pitchFamily="34" charset="0"/>
              </a:rPr>
              <a:t>Pub\Sub </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הרחבה של דפוס התכן </a:t>
            </a:r>
            <a:r>
              <a:rPr lang="en-US" sz="1800" dirty="0">
                <a:effectLst/>
                <a:latin typeface="David" panose="020E0502060401010101" pitchFamily="34" charset="-79"/>
                <a:ea typeface="Calibri" panose="020F0502020204030204" pitchFamily="34" charset="0"/>
                <a:cs typeface="Arial" panose="020B0604020202020204" pitchFamily="34" charset="0"/>
              </a:rPr>
              <a:t>Observer</a:t>
            </a:r>
            <a:r>
              <a:rPr lang="he-IL" sz="1800" dirty="0">
                <a:effectLst/>
                <a:latin typeface="Calibri" panose="020F0502020204030204" pitchFamily="34" charset="0"/>
                <a:ea typeface="Calibri" panose="020F0502020204030204" pitchFamily="34" charset="0"/>
                <a:cs typeface="David" panose="020E0502060401010101" pitchFamily="34" charset="-79"/>
              </a:rPr>
              <a:t>.</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תבנית להגדרת תקשורת בין מפרסמים ומנויים. </a:t>
            </a:r>
            <a:endParaRPr lang="en-US" sz="1800" dirty="0">
              <a:latin typeface="Calibri" panose="020F0502020204030204" pitchFamily="34" charset="0"/>
              <a:ea typeface="Calibri" panose="020F0502020204030204" pitchFamily="34" charset="0"/>
              <a:cs typeface="David" panose="020E0502060401010101" pitchFamily="34" charset="-79"/>
            </a:endParaRPr>
          </a:p>
          <a:p>
            <a:pPr marL="342900" lvl="0" indent="-342900" algn="just" rtl="1">
              <a:lnSpc>
                <a:spcPct val="150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כאשר המפרסם יפרסם הודעה חדשה כל המנויים שלו </a:t>
            </a:r>
            <a:endParaRPr lang="en-US" sz="1800" dirty="0">
              <a:effectLst/>
              <a:latin typeface="Calibri" panose="020F0502020204030204" pitchFamily="34" charset="0"/>
              <a:ea typeface="Calibri" panose="020F0502020204030204" pitchFamily="34" charset="0"/>
              <a:cs typeface="David" panose="020E0502060401010101" pitchFamily="34" charset="-79"/>
            </a:endParaRPr>
          </a:p>
          <a:p>
            <a:pPr lvl="0" algn="just" rtl="1">
              <a:lnSpc>
                <a:spcPct val="150000"/>
              </a:lnSpc>
            </a:pPr>
            <a:r>
              <a:rPr lang="en-US" sz="1800" dirty="0">
                <a:latin typeface="Calibri" panose="020F0502020204030204" pitchFamily="34" charset="0"/>
                <a:ea typeface="Calibri" panose="020F0502020204030204" pitchFamily="34" charset="0"/>
                <a:cs typeface="David" panose="020E0502060401010101" pitchFamily="34" charset="-79"/>
              </a:rPr>
              <a:t>	</a:t>
            </a:r>
            <a:r>
              <a:rPr lang="he-IL" sz="1800" dirty="0">
                <a:effectLst/>
                <a:latin typeface="Calibri" panose="020F0502020204030204" pitchFamily="34" charset="0"/>
                <a:ea typeface="Calibri" panose="020F0502020204030204" pitchFamily="34" charset="0"/>
                <a:cs typeface="David" panose="020E0502060401010101" pitchFamily="34" charset="-79"/>
              </a:rPr>
              <a:t>יקבלו את ההודעה אוטומטית.</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דוגמה - חנות אינטרנטית בעלת רשימת תפוצה. כאשר יש עדכון בחנות (הגיע מוצר חדש/יש מבצע שווה/שינוי מדיניות וכו) נרצה שכל הלקוחות יקבלו התראה על כך. בעזרת </a:t>
            </a:r>
            <a:r>
              <a:rPr lang="en-US" sz="1800" dirty="0">
                <a:effectLst/>
                <a:latin typeface="David" panose="020E0502060401010101" pitchFamily="34" charset="-79"/>
                <a:ea typeface="Calibri" panose="020F0502020204030204" pitchFamily="34" charset="0"/>
                <a:cs typeface="Arial" panose="020B0604020202020204" pitchFamily="34" charset="0"/>
              </a:rPr>
              <a:t>Observer</a:t>
            </a:r>
            <a:r>
              <a:rPr lang="he-IL" sz="1800" dirty="0">
                <a:effectLst/>
                <a:latin typeface="Calibri" panose="020F0502020204030204" pitchFamily="34" charset="0"/>
                <a:ea typeface="Calibri" panose="020F0502020204030204" pitchFamily="34" charset="0"/>
                <a:cs typeface="David" panose="020E0502060401010101" pitchFamily="34" charset="-79"/>
              </a:rPr>
              <a:t> נוכל לממש זאת בקלות.</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914400" algn="just" rtl="1">
              <a:lnSpc>
                <a:spcPct val="150000"/>
              </a:lnSpc>
              <a:spcAft>
                <a:spcPts val="800"/>
              </a:spcAft>
            </a:pPr>
            <a:endParaRPr lang="en-IL" sz="19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2050" name="Picture 2" descr="What Is Pub/Sub? Publish/Subscribe Messaging Explained – BMC Software |  Blogs">
            <a:extLst>
              <a:ext uri="{FF2B5EF4-FFF2-40B4-BE49-F238E27FC236}">
                <a16:creationId xmlns:a16="http://schemas.microsoft.com/office/drawing/2014/main" id="{1C4B9A22-8D25-062B-7A23-4367BA404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40" y="1367395"/>
            <a:ext cx="6275950" cy="3533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554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dirty="0"/>
              <a:t> </a:t>
            </a:r>
            <a:r>
              <a:rPr lang="en-US" dirty="0"/>
              <a:t>5</a:t>
            </a:r>
            <a:r>
              <a:rPr lang="he-IL" dirty="0"/>
              <a:t> – </a:t>
            </a:r>
            <a:r>
              <a:rPr lang="en-US" dirty="0"/>
              <a:t>Design patterns and EventBus</a:t>
            </a:r>
            <a:endParaRPr lang="en-IL" dirty="0"/>
          </a:p>
        </p:txBody>
      </p:sp>
      <p:sp>
        <p:nvSpPr>
          <p:cNvPr id="170" name="מודל שרת-לקוח (Client-Server model)"/>
          <p:cNvSpPr txBox="1">
            <a:spLocks noGrp="1"/>
          </p:cNvSpPr>
          <p:nvPr>
            <p:ph type="title"/>
          </p:nvPr>
        </p:nvSpPr>
        <p:spPr>
          <a:xfrm>
            <a:off x="381000" y="804292"/>
            <a:ext cx="11430000" cy="508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he-IL" sz="3350" dirty="0"/>
              <a:t>מה זה מדד צימוד (</a:t>
            </a:r>
            <a:r>
              <a:rPr lang="en-US" sz="3350" dirty="0"/>
              <a:t>Coupling</a:t>
            </a:r>
            <a:r>
              <a:rPr lang="he-IL" sz="3350" dirty="0"/>
              <a:t>)?</a:t>
            </a:r>
            <a:endParaRPr lang="en-US" sz="3350" dirty="0"/>
          </a:p>
        </p:txBody>
      </p:sp>
      <p:sp>
        <p:nvSpPr>
          <p:cNvPr id="171" name="ארכיטקטורת תוכנה לחישוב מבוזר…"/>
          <p:cNvSpPr txBox="1">
            <a:spLocks noGrp="1"/>
          </p:cNvSpPr>
          <p:nvPr>
            <p:ph type="body" idx="1"/>
          </p:nvPr>
        </p:nvSpPr>
        <p:spPr>
          <a:xfrm>
            <a:off x="115410" y="1376038"/>
            <a:ext cx="11695590" cy="5353236"/>
          </a:xfrm>
        </p:spPr>
        <p:txBody>
          <a:bodyPr>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marL="342900" lvl="0" indent="-342900" algn="just" rtl="1">
              <a:lnSpc>
                <a:spcPct val="150000"/>
              </a:lnSpc>
              <a:buFont typeface="Symbol" panose="05050102010706020507" pitchFamily="18" charset="2"/>
              <a:buChar char=""/>
            </a:pPr>
            <a:r>
              <a:rPr lang="he-IL" sz="1800" dirty="0">
                <a:effectLst/>
                <a:latin typeface="Arial" panose="020B0604020202020204" pitchFamily="34" charset="0"/>
                <a:ea typeface="Calibri" panose="020F0502020204030204" pitchFamily="34" charset="0"/>
                <a:cs typeface="Arial" panose="020B0604020202020204" pitchFamily="34" charset="0"/>
              </a:rPr>
              <a:t>מדד צימוד (</a:t>
            </a:r>
            <a:r>
              <a:rPr lang="en-US" sz="1800" dirty="0">
                <a:effectLst/>
                <a:latin typeface="Arial" panose="020B0604020202020204" pitchFamily="34" charset="0"/>
                <a:ea typeface="Calibri" panose="020F0502020204030204" pitchFamily="34" charset="0"/>
                <a:cs typeface="Arial" panose="020B0604020202020204" pitchFamily="34" charset="0"/>
              </a:rPr>
              <a:t>coupling</a:t>
            </a:r>
            <a:r>
              <a:rPr lang="he-IL" sz="1800" dirty="0">
                <a:latin typeface="Arial" panose="020B0604020202020204" pitchFamily="34" charset="0"/>
                <a:ea typeface="Calibri" panose="020F0502020204030204" pitchFamily="34" charset="0"/>
                <a:cs typeface="Arial" panose="020B0604020202020204" pitchFamily="34" charset="0"/>
              </a:rPr>
              <a:t>) </a:t>
            </a:r>
            <a:r>
              <a:rPr lang="he-IL" sz="1800" dirty="0">
                <a:effectLst/>
                <a:latin typeface="Arial" panose="020B0604020202020204" pitchFamily="34" charset="0"/>
                <a:ea typeface="Calibri" panose="020F0502020204030204" pitchFamily="34" charset="0"/>
                <a:cs typeface="Arial" panose="020B0604020202020204" pitchFamily="34" charset="0"/>
              </a:rPr>
              <a:t>מייצג את רמת התלות בין מודולים שונים באותה מערכת.</a:t>
            </a:r>
          </a:p>
          <a:p>
            <a:pPr marL="342900" lvl="0" indent="-342900" algn="just" rtl="1">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Loose coupling </a:t>
            </a:r>
            <a:r>
              <a:rPr lang="he-IL" sz="1800" dirty="0">
                <a:effectLst/>
                <a:latin typeface="Arial" panose="020B0604020202020204" pitchFamily="34" charset="0"/>
                <a:ea typeface="Calibri" panose="020F0502020204030204" pitchFamily="34" charset="0"/>
                <a:cs typeface="Arial" panose="020B0604020202020204" pitchFamily="34" charset="0"/>
              </a:rPr>
              <a:t> - קוד שמבצע התנהגות מסוימת תוך </a:t>
            </a:r>
            <a:r>
              <a:rPr lang="he-IL"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תלות מינימלית </a:t>
            </a:r>
            <a:r>
              <a:rPr lang="he-IL" sz="1800" dirty="0">
                <a:effectLst/>
                <a:latin typeface="Arial" panose="020B0604020202020204" pitchFamily="34" charset="0"/>
                <a:ea typeface="Calibri" panose="020F0502020204030204" pitchFamily="34" charset="0"/>
                <a:cs typeface="Arial" panose="020B0604020202020204" pitchFamily="34" charset="0"/>
              </a:rPr>
              <a:t>בקוד חיצוני לו. </a:t>
            </a:r>
            <a:r>
              <a:rPr lang="he-IL" sz="1800" dirty="0">
                <a:latin typeface="Arial" panose="020B0604020202020204" pitchFamily="34" charset="0"/>
                <a:ea typeface="Calibri" panose="020F0502020204030204" pitchFamily="34" charset="0"/>
                <a:cs typeface="Arial" panose="020B0604020202020204" pitchFamily="34" charset="0"/>
              </a:rPr>
              <a:t>צימוד</a:t>
            </a:r>
            <a:r>
              <a:rPr lang="he-IL" sz="1800" dirty="0">
                <a:effectLst/>
                <a:latin typeface="Arial" panose="020B0604020202020204" pitchFamily="34" charset="0"/>
                <a:ea typeface="Calibri" panose="020F0502020204030204" pitchFamily="34" charset="0"/>
                <a:cs typeface="Arial" panose="020B0604020202020204" pitchFamily="34" charset="0"/>
              </a:rPr>
              <a:t> שבו תהליך אחד נוטה להשפיע על אחר, באופן לא דיטרמניסטי. הדבר הזה מאפשר שני דברים חשובים: </a:t>
            </a:r>
          </a:p>
          <a:p>
            <a:pPr marL="342900" lvl="2" indent="-342900" algn="just">
              <a:lnSpc>
                <a:spcPct val="150000"/>
              </a:lnSpc>
              <a:buFont typeface="Courier New" panose="02070309020205020404" pitchFamily="49" charset="0"/>
              <a:buChar char="o"/>
            </a:pPr>
            <a:r>
              <a:rPr lang="he-IL" sz="1800" dirty="0">
                <a:effectLst/>
                <a:latin typeface="Arial" panose="020B0604020202020204" pitchFamily="34" charset="0"/>
                <a:ea typeface="Calibri" panose="020F0502020204030204" pitchFamily="34" charset="0"/>
                <a:cs typeface="Arial" panose="020B0604020202020204" pitchFamily="34" charset="0"/>
              </a:rPr>
              <a:t>תחזוקה קלה יותר של הקוד </a:t>
            </a:r>
          </a:p>
          <a:p>
            <a:pPr marL="342900" lvl="2" indent="-342900" algn="just">
              <a:lnSpc>
                <a:spcPct val="150000"/>
              </a:lnSpc>
              <a:buFont typeface="Courier New" panose="02070309020205020404" pitchFamily="49" charset="0"/>
              <a:buChar char="o"/>
            </a:pPr>
            <a:r>
              <a:rPr lang="he-IL" sz="1800" dirty="0">
                <a:effectLst/>
                <a:latin typeface="Arial" panose="020B0604020202020204" pitchFamily="34" charset="0"/>
                <a:ea typeface="Calibri" panose="020F0502020204030204" pitchFamily="34" charset="0"/>
                <a:cs typeface="Arial" panose="020B0604020202020204" pitchFamily="34" charset="0"/>
              </a:rPr>
              <a:t>יכולת שימוש חוזר טובה יותר בקוד מפני שהוא אינו תלוי בקוד חיצוני וניתן להשתמש בו במצבים שהיו בלתי צפויים בזמן שהקוד נכתב.</a:t>
            </a:r>
          </a:p>
          <a:p>
            <a:pPr marL="342900" lvl="0" indent="-342900" algn="just" rtl="1">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Arial" panose="020B0604020202020204" pitchFamily="34" charset="0"/>
              </a:rPr>
              <a:t>Tight Coupling</a:t>
            </a:r>
            <a:r>
              <a:rPr lang="he-IL" sz="1800" dirty="0">
                <a:effectLst/>
                <a:latin typeface="Arial" panose="020B0604020202020204" pitchFamily="34" charset="0"/>
                <a:ea typeface="Calibri" panose="020F0502020204030204" pitchFamily="34" charset="0"/>
                <a:cs typeface="Arial" panose="020B0604020202020204" pitchFamily="34" charset="0"/>
              </a:rPr>
              <a:t> – קוד שמבצע התנהגות מסוימת תוך </a:t>
            </a:r>
            <a:r>
              <a:rPr lang="he-IL" sz="1800" dirty="0">
                <a:solidFill>
                  <a:schemeClr val="accent1">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תלות גבוהה </a:t>
            </a:r>
            <a:r>
              <a:rPr lang="he-IL" sz="1800" dirty="0">
                <a:effectLst/>
                <a:latin typeface="Arial" panose="020B0604020202020204" pitchFamily="34" charset="0"/>
                <a:ea typeface="Calibri" panose="020F0502020204030204" pitchFamily="34" charset="0"/>
                <a:cs typeface="Arial" panose="020B0604020202020204" pitchFamily="34" charset="0"/>
              </a:rPr>
              <a:t>בקוד חיצוני לו. צימוד שבו אירוע ברכיב אחד משפיע באופן ישיר על הרכיב האחר. הדבר מאפשר שני דברים חשובים: </a:t>
            </a:r>
          </a:p>
          <a:p>
            <a:pPr marL="342900" lvl="0" indent="-342900" algn="just" rtl="1">
              <a:lnSpc>
                <a:spcPct val="150000"/>
              </a:lnSpc>
              <a:buFont typeface="Courier New" panose="02070309020205020404" pitchFamily="49" charset="0"/>
              <a:buChar char="o"/>
            </a:pPr>
            <a:r>
              <a:rPr lang="he-IL" sz="1800" dirty="0">
                <a:effectLst/>
                <a:latin typeface="Arial" panose="020B0604020202020204" pitchFamily="34" charset="0"/>
                <a:ea typeface="Calibri" panose="020F0502020204030204" pitchFamily="34" charset="0"/>
                <a:cs typeface="Arial" panose="020B0604020202020204" pitchFamily="34" charset="0"/>
              </a:rPr>
              <a:t>קוד פשוט ומובן יותר בעל קשרים חזקים בין המודולים במערכת.</a:t>
            </a:r>
          </a:p>
          <a:p>
            <a:pPr marL="342900" lvl="0" indent="-342900" algn="just" rtl="1">
              <a:lnSpc>
                <a:spcPct val="150000"/>
              </a:lnSpc>
              <a:buFont typeface="Courier New" panose="02070309020205020404" pitchFamily="49" charset="0"/>
              <a:buChar char="o"/>
            </a:pPr>
            <a:r>
              <a:rPr lang="he-IL" sz="1800" dirty="0">
                <a:latin typeface="Arial" panose="020B0604020202020204" pitchFamily="34" charset="0"/>
                <a:ea typeface="Calibri" panose="020F0502020204030204" pitchFamily="34" charset="0"/>
                <a:cs typeface="Arial" panose="020B0604020202020204" pitchFamily="34" charset="0"/>
              </a:rPr>
              <a:t>הקוד מותאם באופן ספציפי למערכת שרצינו לצורך מטרה מסוימת.</a:t>
            </a:r>
            <a:endParaRPr lang="he-IL"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rtl="1">
              <a:lnSpc>
                <a:spcPct val="150000"/>
              </a:lnSpc>
              <a:buFont typeface="Courier New" panose="02070309020205020404" pitchFamily="49" charset="0"/>
              <a:buChar char="o"/>
            </a:pPr>
            <a:endParaRPr lang="he-IL" sz="1800" dirty="0">
              <a:effectLst/>
              <a:latin typeface="David" panose="020E0502060401010101" pitchFamily="34" charset="-79"/>
              <a:ea typeface="Calibri" panose="020F0502020204030204" pitchFamily="34" charset="0"/>
              <a:cs typeface="Arial" panose="020B0604020202020204" pitchFamily="34" charset="0"/>
            </a:endParaRPr>
          </a:p>
          <a:p>
            <a:pPr marL="342900" lvl="0" indent="-342900" algn="just" rtl="1">
              <a:lnSpc>
                <a:spcPct val="150000"/>
              </a:lnSpc>
              <a:buFont typeface="Courier New" panose="02070309020205020404" pitchFamily="49" charset="0"/>
              <a:buChar char="o"/>
            </a:pPr>
            <a:endParaRPr lang="en-US" sz="1800" dirty="0">
              <a:effectLst/>
              <a:latin typeface="David" panose="020E0502060401010101" pitchFamily="34" charset="-79"/>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647269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dirty="0"/>
              <a:t> </a:t>
            </a:r>
            <a:r>
              <a:rPr lang="he-IL" dirty="0"/>
              <a:t>5 – </a:t>
            </a:r>
            <a:r>
              <a:rPr lang="en-US" dirty="0"/>
              <a:t>Design patterns and EventBus</a:t>
            </a:r>
            <a:endParaRPr lang="en-IL" dirty="0"/>
          </a:p>
        </p:txBody>
      </p:sp>
      <p:sp>
        <p:nvSpPr>
          <p:cNvPr id="170" name="מודל שרת-לקוח (Client-Server model)"/>
          <p:cNvSpPr txBox="1">
            <a:spLocks noGrp="1"/>
          </p:cNvSpPr>
          <p:nvPr>
            <p:ph type="title"/>
          </p:nvPr>
        </p:nvSpPr>
        <p:spPr>
          <a:xfrm>
            <a:off x="381000" y="1079500"/>
            <a:ext cx="11430000" cy="508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he-IL" sz="3350" dirty="0"/>
              <a:t>ההבדלים בין </a:t>
            </a:r>
            <a:r>
              <a:rPr lang="en-US" sz="3350" dirty="0"/>
              <a:t>Observer</a:t>
            </a:r>
            <a:r>
              <a:rPr lang="he-IL" sz="3350" dirty="0"/>
              <a:t> ו</a:t>
            </a:r>
            <a:r>
              <a:rPr lang="en-US" sz="3350" dirty="0"/>
              <a:t>Pub\Sub</a:t>
            </a:r>
          </a:p>
        </p:txBody>
      </p:sp>
      <p:graphicFrame>
        <p:nvGraphicFramePr>
          <p:cNvPr id="2" name="Table 2" descr="קוד שמבצע התנהגות מסויימת תוך תלות מינימלית בקוד חיצוני לו. הדבר הזה מאפשר שני דברים חשובים: תחזוקה קלה יותר של הקוד  ויכולת שימוש חוזר טובה יותר בקוד מפני שהוא אינו תלוי בקוד חיצוני וניתן להשתמש בו במצבים שהיו בלתי צפויים בזמן שהקוד נכתב">
            <a:extLst>
              <a:ext uri="{FF2B5EF4-FFF2-40B4-BE49-F238E27FC236}">
                <a16:creationId xmlns:a16="http://schemas.microsoft.com/office/drawing/2014/main" id="{8263CEF3-5BE1-3B2F-7DB6-85F899A3173D}"/>
              </a:ext>
            </a:extLst>
          </p:cNvPr>
          <p:cNvGraphicFramePr>
            <a:graphicFrameLocks noGrp="1"/>
          </p:cNvGraphicFramePr>
          <p:nvPr>
            <p:extLst>
              <p:ext uri="{D42A27DB-BD31-4B8C-83A1-F6EECF244321}">
                <p14:modId xmlns:p14="http://schemas.microsoft.com/office/powerpoint/2010/main" val="2818063068"/>
              </p:ext>
            </p:extLst>
          </p:nvPr>
        </p:nvGraphicFramePr>
        <p:xfrm>
          <a:off x="449963" y="2409494"/>
          <a:ext cx="10843592" cy="3230817"/>
        </p:xfrm>
        <a:graphic>
          <a:graphicData uri="http://schemas.openxmlformats.org/drawingml/2006/table">
            <a:tbl>
              <a:tblPr firstRow="1" bandRow="1">
                <a:tableStyleId>{5C22544A-7EE6-4342-B048-85BDC9FD1C3A}</a:tableStyleId>
              </a:tblPr>
              <a:tblGrid>
                <a:gridCol w="5421796">
                  <a:extLst>
                    <a:ext uri="{9D8B030D-6E8A-4147-A177-3AD203B41FA5}">
                      <a16:colId xmlns:a16="http://schemas.microsoft.com/office/drawing/2014/main" val="966222614"/>
                    </a:ext>
                  </a:extLst>
                </a:gridCol>
                <a:gridCol w="5421796">
                  <a:extLst>
                    <a:ext uri="{9D8B030D-6E8A-4147-A177-3AD203B41FA5}">
                      <a16:colId xmlns:a16="http://schemas.microsoft.com/office/drawing/2014/main" val="3842983664"/>
                    </a:ext>
                  </a:extLst>
                </a:gridCol>
              </a:tblGrid>
              <a:tr h="370840">
                <a:tc>
                  <a:txBody>
                    <a:bodyPr/>
                    <a:lstStyle/>
                    <a:p>
                      <a:r>
                        <a:rPr lang="en-US" dirty="0">
                          <a:solidFill>
                            <a:schemeClr val="bg1"/>
                          </a:solidFill>
                        </a:rPr>
                        <a:t>Pub\Sub</a:t>
                      </a:r>
                      <a:endParaRPr lang="en-IL" dirty="0">
                        <a:solidFill>
                          <a:schemeClr val="bg1"/>
                        </a:solidFill>
                      </a:endParaRPr>
                    </a:p>
                  </a:txBody>
                  <a:tcPr/>
                </a:tc>
                <a:tc>
                  <a:txBody>
                    <a:bodyPr/>
                    <a:lstStyle/>
                    <a:p>
                      <a:r>
                        <a:rPr lang="en-US" dirty="0">
                          <a:solidFill>
                            <a:schemeClr val="bg1"/>
                          </a:solidFill>
                        </a:rPr>
                        <a:t>Observer</a:t>
                      </a:r>
                      <a:endParaRPr lang="en-IL" dirty="0">
                        <a:solidFill>
                          <a:schemeClr val="bg1"/>
                        </a:solidFill>
                      </a:endParaRPr>
                    </a:p>
                  </a:txBody>
                  <a:tcPr/>
                </a:tc>
                <a:extLst>
                  <a:ext uri="{0D108BD9-81ED-4DB2-BD59-A6C34878D82A}">
                    <a16:rowId xmlns:a16="http://schemas.microsoft.com/office/drawing/2014/main" val="200206184"/>
                  </a:ext>
                </a:extLst>
              </a:tr>
              <a:tr h="370840">
                <a:tc>
                  <a:txBody>
                    <a:bodyPr/>
                    <a:lstStyle/>
                    <a:p>
                      <a:pPr algn="r" rtl="1"/>
                      <a:r>
                        <a:rPr lang="he-IL" sz="2800" dirty="0"/>
                        <a:t>המנויים לא חייבים להיות מודעים לאובייקט שאליו הם מנויים. בין האובייקט למנויים מתקיים </a:t>
                      </a:r>
                      <a:r>
                        <a:rPr lang="en-US" sz="2800" dirty="0"/>
                        <a:t>loose coupling</a:t>
                      </a:r>
                      <a:r>
                        <a:rPr lang="he-IL" sz="2800" dirty="0"/>
                        <a:t>.</a:t>
                      </a:r>
                      <a:endParaRPr lang="en-IL" sz="2800" dirty="0"/>
                    </a:p>
                  </a:txBody>
                  <a:tcPr/>
                </a:tc>
                <a:tc>
                  <a:txBody>
                    <a:bodyPr/>
                    <a:lstStyle/>
                    <a:p>
                      <a:pPr algn="r" rtl="1"/>
                      <a:r>
                        <a:rPr lang="he-IL" sz="2800" dirty="0"/>
                        <a:t>המנויים מודעים לאובייקט שהם מנויים אליו. בין האובייקט למנויים מתקיים </a:t>
                      </a:r>
                      <a:r>
                        <a:rPr lang="en-US" sz="2800" dirty="0"/>
                        <a:t>tight coupling</a:t>
                      </a:r>
                      <a:r>
                        <a:rPr lang="he-IL" sz="2800" dirty="0"/>
                        <a:t>.</a:t>
                      </a:r>
                      <a:endParaRPr lang="en-IL" sz="2800" dirty="0"/>
                    </a:p>
                  </a:txBody>
                  <a:tcPr/>
                </a:tc>
                <a:extLst>
                  <a:ext uri="{0D108BD9-81ED-4DB2-BD59-A6C34878D82A}">
                    <a16:rowId xmlns:a16="http://schemas.microsoft.com/office/drawing/2014/main" val="166857229"/>
                  </a:ext>
                </a:extLst>
              </a:tr>
              <a:tr h="370840">
                <a:tc>
                  <a:txBody>
                    <a:bodyPr/>
                    <a:lstStyle/>
                    <a:p>
                      <a:pPr algn="r" rtl="1"/>
                      <a:r>
                        <a:rPr lang="he-IL" sz="2800" dirty="0"/>
                        <a:t>שימוש במתווך מרכזי (</a:t>
                      </a:r>
                      <a:r>
                        <a:rPr lang="en-US" sz="2800" dirty="0"/>
                        <a:t>broker\message queue\event bus</a:t>
                      </a:r>
                      <a:r>
                        <a:rPr lang="he-IL" sz="2800" dirty="0"/>
                        <a:t>) לתקשורת בין האובייקט למנויים.</a:t>
                      </a:r>
                      <a:endParaRPr lang="en-IL" sz="2800" dirty="0"/>
                    </a:p>
                  </a:txBody>
                  <a:tcPr/>
                </a:tc>
                <a:tc>
                  <a:txBody>
                    <a:bodyPr/>
                    <a:lstStyle/>
                    <a:p>
                      <a:pPr algn="r" rtl="1"/>
                      <a:r>
                        <a:rPr lang="he-IL" sz="2800" dirty="0"/>
                        <a:t>תקשורת ישירה (</a:t>
                      </a:r>
                      <a:r>
                        <a:rPr lang="en-US" sz="2800" dirty="0"/>
                        <a:t>Direct call</a:t>
                      </a:r>
                      <a:r>
                        <a:rPr lang="he-IL" sz="2800" dirty="0"/>
                        <a:t>) בין האובייקט למנויים</a:t>
                      </a:r>
                      <a:endParaRPr lang="en-IL" sz="2800" dirty="0"/>
                    </a:p>
                  </a:txBody>
                  <a:tcPr/>
                </a:tc>
                <a:extLst>
                  <a:ext uri="{0D108BD9-81ED-4DB2-BD59-A6C34878D82A}">
                    <a16:rowId xmlns:a16="http://schemas.microsoft.com/office/drawing/2014/main" val="2831923151"/>
                  </a:ext>
                </a:extLst>
              </a:tr>
              <a:tr h="370840">
                <a:tc>
                  <a:txBody>
                    <a:bodyPr/>
                    <a:lstStyle/>
                    <a:p>
                      <a:pPr algn="r" rtl="1"/>
                      <a:r>
                        <a:rPr lang="en-US" sz="2800" dirty="0"/>
                        <a:t> </a:t>
                      </a:r>
                      <a:r>
                        <a:rPr lang="he-IL" sz="2800" dirty="0"/>
                        <a:t>א-סינכרוני (</a:t>
                      </a:r>
                      <a:r>
                        <a:rPr lang="en-US" sz="2800" dirty="0"/>
                        <a:t>Asynchronous</a:t>
                      </a:r>
                      <a:r>
                        <a:rPr lang="he-IL" sz="2800" dirty="0"/>
                        <a:t>) </a:t>
                      </a:r>
                    </a:p>
                  </a:txBody>
                  <a:tcPr/>
                </a:tc>
                <a:tc>
                  <a:txBody>
                    <a:bodyPr/>
                    <a:lstStyle/>
                    <a:p>
                      <a:pPr algn="r" rtl="1"/>
                      <a:r>
                        <a:rPr lang="he-IL" sz="2800" dirty="0"/>
                        <a:t>סינכרוני </a:t>
                      </a:r>
                      <a:r>
                        <a:rPr lang="en-US" sz="2800" dirty="0"/>
                        <a:t>(synchronous)</a:t>
                      </a:r>
                      <a:endParaRPr lang="en-IL" sz="2800" dirty="0"/>
                    </a:p>
                  </a:txBody>
                  <a:tcPr/>
                </a:tc>
                <a:extLst>
                  <a:ext uri="{0D108BD9-81ED-4DB2-BD59-A6C34878D82A}">
                    <a16:rowId xmlns:a16="http://schemas.microsoft.com/office/drawing/2014/main" val="1681518962"/>
                  </a:ext>
                </a:extLst>
              </a:tr>
            </a:tbl>
          </a:graphicData>
        </a:graphic>
      </p:graphicFrame>
    </p:spTree>
    <p:extLst>
      <p:ext uri="{BB962C8B-B14F-4D97-AF65-F5344CB8AC3E}">
        <p14:creationId xmlns:p14="http://schemas.microsoft.com/office/powerpoint/2010/main" val="116545169"/>
      </p:ext>
    </p:extLst>
  </p:cSld>
  <p:clrMapOvr>
    <a:masterClrMapping/>
  </p:clrMapOvr>
  <p:transition spd="med"/>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dirty="0"/>
              <a:t> </a:t>
            </a:r>
            <a:r>
              <a:rPr lang="he-IL" dirty="0"/>
              <a:t>5 – </a:t>
            </a:r>
            <a:r>
              <a:rPr lang="en-US" dirty="0"/>
              <a:t>Design patterns and EventBus</a:t>
            </a:r>
            <a:endParaRPr lang="en-IL" dirty="0"/>
          </a:p>
        </p:txBody>
      </p:sp>
      <p:pic>
        <p:nvPicPr>
          <p:cNvPr id="3" name="Picture 2">
            <a:extLst>
              <a:ext uri="{FF2B5EF4-FFF2-40B4-BE49-F238E27FC236}">
                <a16:creationId xmlns:a16="http://schemas.microsoft.com/office/drawing/2014/main" id="{1B032866-8708-DD04-769C-AB137F69C5A1}"/>
              </a:ext>
            </a:extLst>
          </p:cNvPr>
          <p:cNvPicPr>
            <a:picLocks noChangeAspect="1"/>
          </p:cNvPicPr>
          <p:nvPr/>
        </p:nvPicPr>
        <p:blipFill>
          <a:blip r:embed="rId2"/>
          <a:stretch>
            <a:fillRect/>
          </a:stretch>
        </p:blipFill>
        <p:spPr>
          <a:xfrm>
            <a:off x="2700474" y="1023601"/>
            <a:ext cx="6541181" cy="5251663"/>
          </a:xfrm>
          <a:prstGeom prst="rect">
            <a:avLst/>
          </a:prstGeom>
        </p:spPr>
      </p:pic>
    </p:spTree>
    <p:extLst>
      <p:ext uri="{BB962C8B-B14F-4D97-AF65-F5344CB8AC3E}">
        <p14:creationId xmlns:p14="http://schemas.microsoft.com/office/powerpoint/2010/main" val="106381126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dirty="0"/>
              <a:t> </a:t>
            </a:r>
            <a:r>
              <a:rPr lang="en-US" dirty="0"/>
              <a:t>5</a:t>
            </a:r>
            <a:r>
              <a:rPr lang="he-IL" dirty="0"/>
              <a:t> – </a:t>
            </a:r>
            <a:r>
              <a:rPr lang="en-US" dirty="0"/>
              <a:t>Design patterns and EventBus</a:t>
            </a:r>
            <a:endParaRPr lang="en-IL" dirty="0"/>
          </a:p>
        </p:txBody>
      </p:sp>
      <p:sp>
        <p:nvSpPr>
          <p:cNvPr id="170" name="מודל שרת-לקוח (Client-Server model)"/>
          <p:cNvSpPr txBox="1">
            <a:spLocks noGrp="1"/>
          </p:cNvSpPr>
          <p:nvPr>
            <p:ph type="title"/>
          </p:nvPr>
        </p:nvSpPr>
        <p:spPr>
          <a:xfrm>
            <a:off x="381000" y="804292"/>
            <a:ext cx="11430000" cy="508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he-IL" sz="3350" dirty="0"/>
              <a:t>יתרונות שימוש ב</a:t>
            </a:r>
            <a:r>
              <a:rPr lang="en-US" sz="3350" dirty="0"/>
              <a:t>Pub\Sub</a:t>
            </a:r>
          </a:p>
        </p:txBody>
      </p:sp>
      <p:sp>
        <p:nvSpPr>
          <p:cNvPr id="171" name="ארכיטקטורת תוכנה לחישוב מבוזר…"/>
          <p:cNvSpPr txBox="1">
            <a:spLocks noGrp="1"/>
          </p:cNvSpPr>
          <p:nvPr>
            <p:ph type="body" idx="1"/>
          </p:nvPr>
        </p:nvSpPr>
        <p:spPr>
          <a:xfrm>
            <a:off x="115410" y="1376038"/>
            <a:ext cx="11695590" cy="5353236"/>
          </a:xfrm>
        </p:spPr>
        <p:txBody>
          <a:bodyPr>
            <a:normAutofit fontScale="92500" lnSpcReduction="2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marL="342900" lvl="0" indent="-342900" algn="just" rtl="1">
              <a:lnSpc>
                <a:spcPct val="150000"/>
              </a:lnSpc>
              <a:buFont typeface="Symbol" panose="05050102010706020507" pitchFamily="18" charset="2"/>
              <a:buChar char=""/>
            </a:pPr>
            <a:r>
              <a:rPr lang="he-IL" sz="1800" dirty="0">
                <a:effectLst/>
                <a:latin typeface="Arial" panose="020B0604020202020204" pitchFamily="34" charset="0"/>
                <a:ea typeface="Calibri" panose="020F0502020204030204" pitchFamily="34" charset="0"/>
                <a:cs typeface="Arial" panose="020B0604020202020204" pitchFamily="34" charset="0"/>
              </a:rPr>
              <a:t>ה</a:t>
            </a:r>
            <a:r>
              <a:rPr lang="en-US" sz="1800" dirty="0">
                <a:effectLst/>
                <a:latin typeface="Arial" panose="020B0604020202020204" pitchFamily="34" charset="0"/>
                <a:ea typeface="Calibri" panose="020F0502020204030204" pitchFamily="34" charset="0"/>
                <a:cs typeface="Arial" panose="020B0604020202020204" pitchFamily="34" charset="0"/>
              </a:rPr>
              <a:t>Loose coupling</a:t>
            </a:r>
            <a:r>
              <a:rPr lang="he-IL" sz="1800" dirty="0">
                <a:effectLst/>
                <a:latin typeface="Arial" panose="020B0604020202020204" pitchFamily="34" charset="0"/>
                <a:ea typeface="Calibri" panose="020F0502020204030204" pitchFamily="34" charset="0"/>
                <a:cs typeface="Arial" panose="020B0604020202020204" pitchFamily="34" charset="0"/>
              </a:rPr>
              <a:t> גורם לתלות מינימלית בין האובייקט המפרסם למנויים שלו. </a:t>
            </a:r>
          </a:p>
          <a:p>
            <a:pPr marL="342900" lvl="0" indent="-342900" algn="just" rtl="1">
              <a:lnSpc>
                <a:spcPct val="150000"/>
              </a:lnSpc>
              <a:buFont typeface="Symbol" panose="05050102010706020507" pitchFamily="18" charset="2"/>
              <a:buChar char=""/>
            </a:pPr>
            <a:r>
              <a:rPr lang="he-IL" sz="1800" dirty="0">
                <a:latin typeface="Arial" panose="020B0604020202020204" pitchFamily="34" charset="0"/>
                <a:ea typeface="Calibri" panose="020F0502020204030204" pitchFamily="34" charset="0"/>
                <a:cs typeface="Arial" panose="020B0604020202020204" pitchFamily="34" charset="0"/>
              </a:rPr>
              <a:t>כל התקשורת ביניהם מתבצעת בעזרת המתווך המרכזי (</a:t>
            </a:r>
            <a:r>
              <a:rPr lang="en-US" sz="1800" dirty="0">
                <a:latin typeface="Arial" panose="020B0604020202020204" pitchFamily="34" charset="0"/>
                <a:ea typeface="Calibri" panose="020F0502020204030204" pitchFamily="34" charset="0"/>
                <a:cs typeface="Arial" panose="020B0604020202020204" pitchFamily="34" charset="0"/>
              </a:rPr>
              <a:t>broker\message queue\event bus</a:t>
            </a:r>
            <a:r>
              <a:rPr lang="he-IL" sz="1800" dirty="0">
                <a:latin typeface="Arial" panose="020B0604020202020204" pitchFamily="34" charset="0"/>
                <a:ea typeface="Calibri" panose="020F0502020204030204" pitchFamily="34" charset="0"/>
                <a:cs typeface="Arial" panose="020B0604020202020204" pitchFamily="34" charset="0"/>
              </a:rPr>
              <a:t>). המודולים של המפרסם והמנויים אינם מודעים אחד לשני ומתקשרים עם המתווך. המתווך דואג להעברת ההודעות בהתאם. </a:t>
            </a:r>
          </a:p>
          <a:p>
            <a:pPr marL="342900" lvl="0" indent="-342900" algn="just" rtl="1">
              <a:lnSpc>
                <a:spcPct val="150000"/>
              </a:lnSpc>
              <a:buFont typeface="Symbol" panose="05050102010706020507" pitchFamily="18" charset="2"/>
              <a:buChar char=""/>
            </a:pPr>
            <a:r>
              <a:rPr lang="he-IL" sz="1800" dirty="0">
                <a:latin typeface="Arial" panose="020B0604020202020204" pitchFamily="34" charset="0"/>
                <a:ea typeface="Calibri" panose="020F0502020204030204" pitchFamily="34" charset="0"/>
                <a:cs typeface="Arial" panose="020B0604020202020204" pitchFamily="34" charset="0"/>
              </a:rPr>
              <a:t>מקל על תכנון יצירת מערכת מבוזרת יותר.</a:t>
            </a:r>
          </a:p>
          <a:p>
            <a:pPr marL="342900" lvl="0" indent="-342900" algn="just" rtl="1">
              <a:lnSpc>
                <a:spcPct val="150000"/>
              </a:lnSpc>
              <a:buFont typeface="Symbol" panose="05050102010706020507" pitchFamily="18" charset="2"/>
              <a:buChar char=""/>
            </a:pPr>
            <a:endParaRPr lang="he-IL" sz="18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rtl="1">
              <a:lnSpc>
                <a:spcPct val="150000"/>
              </a:lnSpc>
              <a:buFont typeface="Symbol" panose="05050102010706020507" pitchFamily="18" charset="2"/>
              <a:buChar char=""/>
            </a:pPr>
            <a:endParaRPr lang="he-IL" sz="18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rtl="1">
              <a:lnSpc>
                <a:spcPct val="150000"/>
              </a:lnSpc>
              <a:buFont typeface="Symbol" panose="05050102010706020507" pitchFamily="18" charset="2"/>
              <a:buChar char=""/>
            </a:pPr>
            <a:endParaRPr lang="he-IL" sz="18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rtl="1">
              <a:lnSpc>
                <a:spcPct val="150000"/>
              </a:lnSpc>
              <a:buFont typeface="Symbol" panose="05050102010706020507" pitchFamily="18" charset="2"/>
              <a:buChar char=""/>
            </a:pPr>
            <a:r>
              <a:rPr lang="he-IL" sz="1800" b="1" u="sng" dirty="0">
                <a:latin typeface="Arial" panose="020B0604020202020204" pitchFamily="34" charset="0"/>
                <a:ea typeface="Calibri" panose="020F0502020204030204" pitchFamily="34" charset="0"/>
                <a:cs typeface="Arial" panose="020B0604020202020204" pitchFamily="34" charset="0"/>
              </a:rPr>
              <a:t>הסברים נוספים ניתן למצוא כאן:</a:t>
            </a:r>
          </a:p>
          <a:p>
            <a:pPr marL="342900" lvl="0" indent="-342900" algn="just" rtl="1">
              <a:lnSpc>
                <a:spcPct val="150000"/>
              </a:lnSpc>
              <a:buFont typeface="Symbol" panose="05050102010706020507" pitchFamily="18" charset="2"/>
              <a:buChar char=""/>
            </a:pPr>
            <a:r>
              <a:rPr lang="en-US" sz="1800" dirty="0">
                <a:latin typeface="Arial" panose="020B0604020202020204" pitchFamily="34" charset="0"/>
                <a:ea typeface="Calibri" panose="020F0502020204030204" pitchFamily="34" charset="0"/>
                <a:cs typeface="Arial" panose="020B0604020202020204" pitchFamily="34" charset="0"/>
                <a:hlinkClick r:id="rId2"/>
              </a:rPr>
              <a:t>https://hackernoon.com/observer-vs-pub-sub-pattern-50d3b27f838c</a:t>
            </a:r>
            <a:endParaRPr lang="he-IL" sz="1800"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n-US" sz="1800" dirty="0">
                <a:effectLst/>
                <a:latin typeface="Segoe UI" panose="020B0502040204020203" pitchFamily="34" charset="0"/>
                <a:hlinkClick r:id="rId3"/>
              </a:rPr>
              <a:t>https://embeddedartistry.com/fieldatlas/differentiating-observer-and-publish-subscribe-patterns/</a:t>
            </a:r>
            <a:endParaRPr lang="he-IL" sz="1800" dirty="0">
              <a:effectLst/>
              <a:latin typeface="Segoe UI" panose="020B0502040204020203" pitchFamily="34" charset="0"/>
            </a:endParaRPr>
          </a:p>
          <a:p>
            <a:pPr marL="342900" indent="-342900" algn="just">
              <a:lnSpc>
                <a:spcPct val="150000"/>
              </a:lnSpc>
              <a:buFont typeface="Symbol" panose="05050102010706020507" pitchFamily="18" charset="2"/>
              <a:buChar char=""/>
            </a:pPr>
            <a:endParaRPr lang="en-US" sz="1800" dirty="0">
              <a:effectLst/>
              <a:latin typeface="Arial" panose="020B0604020202020204" pitchFamily="34" charset="0"/>
            </a:endParaRPr>
          </a:p>
          <a:p>
            <a:pPr marL="342900" lvl="0" indent="-342900" algn="just" rtl="1">
              <a:lnSpc>
                <a:spcPct val="150000"/>
              </a:lnSpc>
              <a:buFont typeface="Symbol" panose="05050102010706020507" pitchFamily="18" charset="2"/>
              <a:buChar char=""/>
            </a:pPr>
            <a:endParaRPr lang="he-IL" sz="1800" dirty="0">
              <a:latin typeface="Arial" panose="020B0604020202020204" pitchFamily="34" charset="0"/>
              <a:ea typeface="Calibri" panose="020F0502020204030204" pitchFamily="34" charset="0"/>
              <a:cs typeface="Arial" panose="020B0604020202020204" pitchFamily="34" charset="0"/>
            </a:endParaRPr>
          </a:p>
          <a:p>
            <a:pPr lvl="0" algn="just" rtl="1">
              <a:lnSpc>
                <a:spcPct val="150000"/>
              </a:lnSpc>
            </a:pPr>
            <a:endParaRPr lang="he-IL" sz="18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rtl="1">
              <a:lnSpc>
                <a:spcPct val="150000"/>
              </a:lnSpc>
              <a:buFont typeface="Symbol" panose="05050102010706020507" pitchFamily="18" charset="2"/>
              <a:buChar char=""/>
            </a:pPr>
            <a:endParaRPr lang="he-IL"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rtl="1">
              <a:lnSpc>
                <a:spcPct val="150000"/>
              </a:lnSpc>
              <a:buFont typeface="Courier New" panose="02070309020205020404" pitchFamily="49" charset="0"/>
              <a:buChar char="o"/>
            </a:pPr>
            <a:endParaRPr lang="he-IL" sz="1800" dirty="0">
              <a:effectLst/>
              <a:latin typeface="David" panose="020E0502060401010101" pitchFamily="34" charset="-79"/>
              <a:ea typeface="Calibri" panose="020F0502020204030204" pitchFamily="34" charset="0"/>
              <a:cs typeface="Arial" panose="020B0604020202020204" pitchFamily="34" charset="0"/>
            </a:endParaRPr>
          </a:p>
          <a:p>
            <a:pPr marL="342900" lvl="0" indent="-342900" algn="just" rtl="1">
              <a:lnSpc>
                <a:spcPct val="150000"/>
              </a:lnSpc>
              <a:buFont typeface="Courier New" panose="02070309020205020404" pitchFamily="49" charset="0"/>
              <a:buChar char="o"/>
            </a:pPr>
            <a:endParaRPr lang="en-US" sz="1800" dirty="0">
              <a:effectLst/>
              <a:latin typeface="David" panose="020E0502060401010101" pitchFamily="34" charset="-79"/>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262294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מעבדה 7 - OCSF"/>
          <p:cNvSpPr txBox="1">
            <a:spLocks noGrp="1"/>
          </p:cNvSpPr>
          <p:nvPr>
            <p:ph type="body" sz="quarter" idx="21"/>
          </p:nvPr>
        </p:nvSpPr>
        <p:spPr>
          <a:xfrm>
            <a:off x="381000" y="311150"/>
            <a:ext cx="10477500" cy="323851"/>
          </a:xfrm>
        </p:spPr>
        <p:txBody>
          <a:bodyPr anchor="b">
            <a:normAutofit lnSpcReduction="1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a:spcAft>
                <a:spcPts val="300"/>
              </a:spcAft>
            </a:pPr>
            <a:r>
              <a:rPr dirty="0" err="1"/>
              <a:t>מעבדה</a:t>
            </a:r>
            <a:r>
              <a:rPr dirty="0"/>
              <a:t> </a:t>
            </a:r>
            <a:r>
              <a:rPr lang="he-IL" dirty="0"/>
              <a:t>5 – </a:t>
            </a:r>
            <a:r>
              <a:rPr lang="en-US" dirty="0"/>
              <a:t>Design patterns and EventBus</a:t>
            </a:r>
            <a:endParaRPr lang="en-IL" dirty="0"/>
          </a:p>
        </p:txBody>
      </p:sp>
      <p:sp>
        <p:nvSpPr>
          <p:cNvPr id="170" name="מודל שרת-לקוח (Client-Server model)"/>
          <p:cNvSpPr txBox="1">
            <a:spLocks noGrp="1"/>
          </p:cNvSpPr>
          <p:nvPr>
            <p:ph type="title"/>
          </p:nvPr>
        </p:nvSpPr>
        <p:spPr>
          <a:xfrm>
            <a:off x="381000" y="1079500"/>
            <a:ext cx="11430000" cy="508000"/>
          </a:xfrm>
        </p:spPr>
        <p:txBody>
          <a:bodyPr>
            <a:normAutofit fontScale="90000"/>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r>
              <a:rPr lang="en-US" sz="3350" dirty="0"/>
              <a:t>EventBus</a:t>
            </a:r>
          </a:p>
        </p:txBody>
      </p:sp>
      <p:sp>
        <p:nvSpPr>
          <p:cNvPr id="171" name="ארכיטקטורת תוכנה לחישוב מבוזר…"/>
          <p:cNvSpPr txBox="1">
            <a:spLocks noGrp="1"/>
          </p:cNvSpPr>
          <p:nvPr>
            <p:ph type="body" idx="1"/>
          </p:nvPr>
        </p:nvSpPr>
        <p:spPr>
          <a:xfrm>
            <a:off x="115410" y="1713389"/>
            <a:ext cx="11695590" cy="4758431"/>
          </a:xfrm>
        </p:spPr>
        <p:txBody>
          <a:bodyPr>
            <a:norm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1pPr>
            <a:lvl2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2pPr>
            <a:lvl3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3pPr>
            <a:lvl4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4pPr>
            <a:lvl5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5pPr>
            <a:lvl6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6pPr>
            <a:lvl7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7pPr>
            <a:lvl8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8pPr>
            <a:lvl9pPr marL="0" marR="0" indent="0" algn="r" defTabSz="412750" rtl="1" fontAlgn="auto" latinLnBrk="0" hangingPunct="0">
              <a:lnSpc>
                <a:spcPct val="100000"/>
              </a:lnSpc>
              <a:spcBef>
                <a:spcPts val="1700"/>
              </a:spcBef>
              <a:spcAft>
                <a:spcPts val="0"/>
              </a:spcAft>
              <a:buClrTx/>
              <a:buSzTx/>
              <a:buFontTx/>
              <a:buNone/>
              <a:tabLst/>
              <a:defRPr kumimoji="0" sz="1500" b="0" i="0" u="none" strike="noStrike" cap="none" spc="0" normalizeH="0" baseline="0">
                <a:ln>
                  <a:noFill/>
                </a:ln>
                <a:solidFill>
                  <a:srgbClr val="838787"/>
                </a:solidFill>
                <a:effectLst/>
                <a:uFillTx/>
                <a:latin typeface="Arial"/>
                <a:ea typeface="Arial"/>
                <a:cs typeface="Arial"/>
                <a:sym typeface="Arial"/>
              </a:defRPr>
            </a:lvl9pPr>
          </a:lstStyle>
          <a:p>
            <a:pPr marL="342900" lvl="0" indent="-342900" algn="just" rtl="1">
              <a:lnSpc>
                <a:spcPct val="150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David" panose="020E0502060401010101" pitchFamily="34" charset="-79"/>
              </a:rPr>
              <a:t>ספריית </a:t>
            </a:r>
            <a:r>
              <a:rPr lang="en-US" sz="1800" dirty="0">
                <a:effectLst/>
                <a:latin typeface="David" panose="020E0502060401010101" pitchFamily="34" charset="-79"/>
                <a:ea typeface="Calibri" panose="020F0502020204030204" pitchFamily="34" charset="0"/>
                <a:cs typeface="Arial" panose="020B0604020202020204" pitchFamily="34" charset="0"/>
              </a:rPr>
              <a:t>open source</a:t>
            </a:r>
            <a:r>
              <a:rPr lang="he-IL" sz="1800" dirty="0">
                <a:effectLst/>
                <a:latin typeface="Calibri" panose="020F0502020204030204" pitchFamily="34" charset="0"/>
                <a:ea typeface="Calibri" panose="020F0502020204030204" pitchFamily="34" charset="0"/>
                <a:cs typeface="David" panose="020E0502060401010101" pitchFamily="34" charset="-79"/>
              </a:rPr>
              <a:t>  ב-</a:t>
            </a:r>
            <a:r>
              <a:rPr lang="en-US" sz="1800" dirty="0">
                <a:effectLst/>
                <a:latin typeface="David" panose="020E0502060401010101" pitchFamily="34" charset="-79"/>
                <a:ea typeface="Calibri" panose="020F0502020204030204" pitchFamily="34" charset="0"/>
                <a:cs typeface="Arial" panose="020B0604020202020204" pitchFamily="34" charset="0"/>
              </a:rPr>
              <a:t>Java</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GreenRobot</a:t>
            </a:r>
            <a:r>
              <a:rPr lang="he-IL" sz="1800" dirty="0">
                <a:effectLst/>
                <a:latin typeface="Calibri" panose="020F0502020204030204" pitchFamily="34" charset="0"/>
                <a:ea typeface="Calibri" panose="020F0502020204030204" pitchFamily="34" charset="0"/>
                <a:cs typeface="David" panose="020E0502060401010101" pitchFamily="34" charset="-79"/>
              </a:rPr>
              <a:t>  המבוססת על דפוס התכן </a:t>
            </a:r>
            <a:r>
              <a:rPr lang="en-US" sz="1800" dirty="0">
                <a:effectLst/>
                <a:latin typeface="David" panose="020E0502060401010101" pitchFamily="34" charset="-79"/>
                <a:ea typeface="Calibri" panose="020F0502020204030204" pitchFamily="34" charset="0"/>
                <a:cs typeface="Arial" panose="020B0604020202020204" pitchFamily="34" charset="0"/>
              </a:rPr>
              <a:t>Pub\Sub</a:t>
            </a:r>
            <a:r>
              <a:rPr lang="he-IL" sz="1800" dirty="0">
                <a:effectLst/>
                <a:latin typeface="Calibri" panose="020F0502020204030204" pitchFamily="34" charset="0"/>
                <a:ea typeface="Calibri" panose="020F0502020204030204" pitchFamily="34" charset="0"/>
                <a:cs typeface="David" panose="020E0502060401010101" pitchFamily="34" charset="-79"/>
              </a:rPr>
              <a:t>. </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buFont typeface="Symbol" panose="05050102010706020507" pitchFamily="18" charset="2"/>
              <a:buChar char=""/>
            </a:pPr>
            <a:r>
              <a:rPr lang="en-US" sz="1800" dirty="0">
                <a:effectLst/>
                <a:latin typeface="David" panose="020E0502060401010101" pitchFamily="34" charset="-79"/>
                <a:ea typeface="Calibri" panose="020F0502020204030204" pitchFamily="34" charset="0"/>
                <a:cs typeface="Arial" panose="020B0604020202020204" pitchFamily="34" charset="0"/>
              </a:rPr>
              <a:t>EventBus</a:t>
            </a:r>
            <a:r>
              <a:rPr lang="he-IL" sz="1800" dirty="0">
                <a:effectLst/>
                <a:latin typeface="Calibri" panose="020F0502020204030204" pitchFamily="34" charset="0"/>
                <a:ea typeface="Calibri" panose="020F0502020204030204" pitchFamily="34" charset="0"/>
                <a:cs typeface="David" panose="020E0502060401010101" pitchFamily="34" charset="-79"/>
              </a:rPr>
              <a:t> מאפשרת לנו לייצר אירועים שונים ולפרסם אותם על ה"אוטובוס" כך שמחלקות שנרשמו ל</a:t>
            </a:r>
            <a:r>
              <a:rPr lang="en-US" sz="1800" dirty="0">
                <a:effectLst/>
                <a:latin typeface="David" panose="020E0502060401010101" pitchFamily="34" charset="-79"/>
                <a:ea typeface="Calibri" panose="020F0502020204030204" pitchFamily="34" charset="0"/>
                <a:cs typeface="Arial" panose="020B0604020202020204" pitchFamily="34" charset="0"/>
              </a:rPr>
              <a:t>EventBus</a:t>
            </a:r>
            <a:r>
              <a:rPr lang="he-IL" sz="1800" dirty="0">
                <a:effectLst/>
                <a:latin typeface="Calibri" panose="020F0502020204030204" pitchFamily="34" charset="0"/>
                <a:ea typeface="Calibri" panose="020F0502020204030204" pitchFamily="34" charset="0"/>
                <a:cs typeface="David" panose="020E0502060401010101" pitchFamily="34" charset="-79"/>
              </a:rPr>
              <a:t> יקבלו התראה על האירוע החדש שהתפרסם. אם למחלקה הרשומה יש מתודה שנרשמה כמנויה לסוג אירוע זה היא תיקרא אוטומטית. </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rtl="1">
              <a:lnSpc>
                <a:spcPct val="150000"/>
              </a:lnSpc>
              <a:spcAft>
                <a:spcPts val="800"/>
              </a:spcAft>
              <a:buFont typeface="Symbol" panose="05050102010706020507" pitchFamily="18" charset="2"/>
              <a:buChar char=""/>
            </a:pPr>
            <a:r>
              <a:rPr lang="en-US" sz="1800" dirty="0">
                <a:effectLst/>
                <a:latin typeface="David" panose="020E0502060401010101" pitchFamily="34" charset="-79"/>
                <a:ea typeface="Calibri" panose="020F0502020204030204" pitchFamily="34" charset="0"/>
                <a:cs typeface="Arial" panose="020B0604020202020204" pitchFamily="34" charset="0"/>
              </a:rPr>
              <a:t>EventBus</a:t>
            </a:r>
            <a:r>
              <a:rPr lang="he-IL" sz="1800" dirty="0">
                <a:effectLst/>
                <a:latin typeface="Calibri" panose="020F0502020204030204" pitchFamily="34" charset="0"/>
                <a:ea typeface="Calibri" panose="020F0502020204030204" pitchFamily="34" charset="0"/>
                <a:cs typeface="David" panose="020E0502060401010101" pitchFamily="34" charset="-79"/>
              </a:rPr>
              <a:t> מאפשר לנו הרצה חלקה של ה</a:t>
            </a:r>
            <a:r>
              <a:rPr lang="en-US" sz="1800" dirty="0">
                <a:effectLst/>
                <a:latin typeface="David" panose="020E0502060401010101" pitchFamily="34" charset="-79"/>
                <a:ea typeface="Calibri" panose="020F0502020204030204" pitchFamily="34" charset="0"/>
                <a:cs typeface="Arial" panose="020B0604020202020204" pitchFamily="34" charset="0"/>
              </a:rPr>
              <a:t>Client</a:t>
            </a:r>
            <a:r>
              <a:rPr lang="he-IL" sz="1800" dirty="0">
                <a:effectLst/>
                <a:latin typeface="Calibri" panose="020F0502020204030204" pitchFamily="34" charset="0"/>
                <a:ea typeface="Calibri" panose="020F0502020204030204" pitchFamily="34" charset="0"/>
                <a:cs typeface="David" panose="020E0502060401010101" pitchFamily="34" charset="-79"/>
              </a:rPr>
              <a:t> ועדכונו בצורה אוטומטית במקרה הצורך.</a:t>
            </a:r>
            <a:endParaRPr lang="en-IL" sz="18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F069A6AD-1D6D-1D9C-C5EE-D8CDF67D0D41}"/>
              </a:ext>
            </a:extLst>
          </p:cNvPr>
          <p:cNvPicPr>
            <a:picLocks noChangeAspect="1"/>
          </p:cNvPicPr>
          <p:nvPr/>
        </p:nvPicPr>
        <p:blipFill>
          <a:blip r:embed="rId2"/>
          <a:stretch>
            <a:fillRect/>
          </a:stretch>
        </p:blipFill>
        <p:spPr>
          <a:xfrm>
            <a:off x="2798130" y="4105922"/>
            <a:ext cx="5857428" cy="2077377"/>
          </a:xfrm>
          <a:prstGeom prst="rect">
            <a:avLst/>
          </a:prstGeom>
        </p:spPr>
      </p:pic>
    </p:spTree>
    <p:extLst>
      <p:ext uri="{BB962C8B-B14F-4D97-AF65-F5344CB8AC3E}">
        <p14:creationId xmlns:p14="http://schemas.microsoft.com/office/powerpoint/2010/main" val="2527217824"/>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1"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r" defTabSz="825500" rtl="1"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686</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Avenir Next Regular</vt:lpstr>
      <vt:lpstr>Calibri</vt:lpstr>
      <vt:lpstr>Courier New</vt:lpstr>
      <vt:lpstr>David</vt:lpstr>
      <vt:lpstr>DIN Alternate Bold</vt:lpstr>
      <vt:lpstr>DIN Condensed Bold</vt:lpstr>
      <vt:lpstr>Segoe UI</vt:lpstr>
      <vt:lpstr>Symbol</vt:lpstr>
      <vt:lpstr>New_Template7</vt:lpstr>
      <vt:lpstr>Design patterns and EventBus</vt:lpstr>
      <vt:lpstr>דפוס תכן Design pattern</vt:lpstr>
      <vt:lpstr> דפוס התכן Observer</vt:lpstr>
      <vt:lpstr>דפוס התכן Publisher/Subscriber</vt:lpstr>
      <vt:lpstr>מה זה מדד צימוד (Coupling)?</vt:lpstr>
      <vt:lpstr>ההבדלים בין Observer וPub\Sub</vt:lpstr>
      <vt:lpstr>PowerPoint Presentation</vt:lpstr>
      <vt:lpstr>יתרונות שימוש בPub\Sub</vt:lpstr>
      <vt:lpstr>EventBus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and EventBus</dc:title>
  <dc:creator>שיר סנה</dc:creator>
  <cp:lastModifiedBy>עבד אלפתאח עבד אל פתאח</cp:lastModifiedBy>
  <cp:revision>20</cp:revision>
  <dcterms:created xsi:type="dcterms:W3CDTF">2022-10-30T17:11:21Z</dcterms:created>
  <dcterms:modified xsi:type="dcterms:W3CDTF">2024-01-28T16:58:58Z</dcterms:modified>
</cp:coreProperties>
</file>