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1" r:id="rId6"/>
    <p:sldId id="262" r:id="rId7"/>
    <p:sldId id="263" r:id="rId8"/>
    <p:sldId id="264" r:id="rId9"/>
  </p:sldIdLst>
  <p:sldSz cx="18288000" cy="10287000"/>
  <p:notesSz cx="6858000" cy="9144000"/>
  <p:embeddedFontLst>
    <p:embeddedFont>
      <p:font typeface="Poppins Semi-Bold" panose="020B0604020202020204" charset="0"/>
      <p:regular r:id="rId10"/>
    </p:embeddedFont>
    <p:embeddedFont>
      <p:font typeface="Playwrite US Modern" panose="020B0604020202020204" charset="0"/>
      <p:regular r:id="rId11"/>
    </p:embeddedFont>
    <p:embeddedFont>
      <p:font typeface="Celandine" panose="020B0604020202020204" charset="0"/>
      <p:regular r:id="rId12"/>
    </p:embeddedFont>
    <p:embeddedFont>
      <p:font typeface="Calibri" panose="020F0502020204030204" pitchFamily="34" charset="0"/>
      <p:regular r:id="rId13"/>
      <p:bold r:id="rId14"/>
      <p:italic r:id="rId15"/>
      <p:boldItalic r:id="rId16"/>
    </p:embeddedFont>
    <p:embeddedFont>
      <p:font typeface="Canva Sans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3" d="100"/>
          <a:sy n="73" d="100"/>
        </p:scale>
        <p:origin x="59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3131">
                <a:alpha val="100000"/>
              </a:srgbClr>
            </a:gs>
            <a:gs pos="100000">
              <a:srgbClr val="FF914D">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833290" cy="1593725"/>
          </a:xfrm>
        </p:grpSpPr>
        <p:sp>
          <p:nvSpPr>
            <p:cNvPr id="3" name="Freeform 3"/>
            <p:cNvSpPr/>
            <p:nvPr/>
          </p:nvSpPr>
          <p:spPr>
            <a:xfrm>
              <a:off x="0" y="0"/>
              <a:ext cx="2833290" cy="1593725"/>
            </a:xfrm>
            <a:custGeom>
              <a:avLst/>
              <a:gdLst/>
              <a:ahLst/>
              <a:cxnLst/>
              <a:rect l="l" t="t" r="r" b="b"/>
              <a:pathLst>
                <a:path w="2833290" h="1593725">
                  <a:moveTo>
                    <a:pt x="0" y="0"/>
                  </a:moveTo>
                  <a:lnTo>
                    <a:pt x="2833290" y="0"/>
                  </a:lnTo>
                  <a:lnTo>
                    <a:pt x="2833290" y="1593725"/>
                  </a:lnTo>
                  <a:lnTo>
                    <a:pt x="0" y="1593725"/>
                  </a:lnTo>
                  <a:close/>
                </a:path>
              </a:pathLst>
            </a:custGeom>
            <a:blipFill>
              <a:blip r:embed="rId2">
                <a:alphaModFix amt="27000"/>
              </a:blip>
              <a:stretch>
                <a:fillRect t="-9259" b="-9259"/>
              </a:stretch>
            </a:blipFill>
          </p:spPr>
        </p:sp>
      </p:grpSp>
      <p:grpSp>
        <p:nvGrpSpPr>
          <p:cNvPr id="4" name="Group 4"/>
          <p:cNvGrpSpPr/>
          <p:nvPr/>
        </p:nvGrpSpPr>
        <p:grpSpPr>
          <a:xfrm>
            <a:off x="16984010" y="364605"/>
            <a:ext cx="942735" cy="939204"/>
            <a:chOff x="0" y="0"/>
            <a:chExt cx="1256980" cy="1252273"/>
          </a:xfrm>
        </p:grpSpPr>
        <p:grpSp>
          <p:nvGrpSpPr>
            <p:cNvPr id="5" name="Group 5"/>
            <p:cNvGrpSpPr/>
            <p:nvPr/>
          </p:nvGrpSpPr>
          <p:grpSpPr>
            <a:xfrm>
              <a:off x="0" y="330815"/>
              <a:ext cx="593012" cy="593012"/>
              <a:chOff x="0" y="0"/>
              <a:chExt cx="812800" cy="812800"/>
            </a:xfrm>
          </p:grpSpPr>
          <p:sp>
            <p:nvSpPr>
              <p:cNvPr id="6" name="Freeform 6"/>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7" name="TextBox 7"/>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8" name="Group 8"/>
            <p:cNvGrpSpPr/>
            <p:nvPr/>
          </p:nvGrpSpPr>
          <p:grpSpPr>
            <a:xfrm>
              <a:off x="331984" y="659260"/>
              <a:ext cx="593012" cy="593012"/>
              <a:chOff x="0" y="0"/>
              <a:chExt cx="812800" cy="812800"/>
            </a:xfrm>
          </p:grpSpPr>
          <p:sp>
            <p:nvSpPr>
              <p:cNvPr id="9" name="Freeform 9"/>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10" name="TextBox 10"/>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11" name="Group 11"/>
            <p:cNvGrpSpPr/>
            <p:nvPr/>
          </p:nvGrpSpPr>
          <p:grpSpPr>
            <a:xfrm>
              <a:off x="331984" y="0"/>
              <a:ext cx="593012" cy="593012"/>
              <a:chOff x="0" y="0"/>
              <a:chExt cx="812800" cy="812800"/>
            </a:xfrm>
          </p:grpSpPr>
          <p:sp>
            <p:nvSpPr>
              <p:cNvPr id="12" name="Freeform 12"/>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13" name="TextBox 13"/>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14" name="Group 14"/>
            <p:cNvGrpSpPr/>
            <p:nvPr/>
          </p:nvGrpSpPr>
          <p:grpSpPr>
            <a:xfrm>
              <a:off x="663967" y="328445"/>
              <a:ext cx="593012" cy="593012"/>
              <a:chOff x="0" y="0"/>
              <a:chExt cx="812800" cy="812800"/>
            </a:xfrm>
          </p:grpSpPr>
          <p:sp>
            <p:nvSpPr>
              <p:cNvPr id="15" name="Freeform 15"/>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16" name="TextBox 16"/>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grpSp>
        <p:nvGrpSpPr>
          <p:cNvPr id="17" name="Group 17"/>
          <p:cNvGrpSpPr/>
          <p:nvPr/>
        </p:nvGrpSpPr>
        <p:grpSpPr>
          <a:xfrm>
            <a:off x="4632326" y="7422496"/>
            <a:ext cx="6496354" cy="7559394"/>
            <a:chOff x="0" y="0"/>
            <a:chExt cx="8661806" cy="10079192"/>
          </a:xfrm>
        </p:grpSpPr>
        <p:grpSp>
          <p:nvGrpSpPr>
            <p:cNvPr id="18" name="Group 18"/>
            <p:cNvGrpSpPr/>
            <p:nvPr/>
          </p:nvGrpSpPr>
          <p:grpSpPr>
            <a:xfrm>
              <a:off x="0" y="0"/>
              <a:ext cx="8661806" cy="10079192"/>
              <a:chOff x="0" y="0"/>
              <a:chExt cx="698500" cy="812800"/>
            </a:xfrm>
          </p:grpSpPr>
          <p:sp>
            <p:nvSpPr>
              <p:cNvPr id="19" name="Freeform 19"/>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FFFFFF"/>
                </a:solidFill>
                <a:prstDash val="solid"/>
                <a:miter/>
              </a:ln>
            </p:spPr>
          </p:sp>
          <p:sp>
            <p:nvSpPr>
              <p:cNvPr id="20" name="TextBox 20"/>
              <p:cNvSpPr txBox="1"/>
              <p:nvPr/>
            </p:nvSpPr>
            <p:spPr>
              <a:xfrm>
                <a:off x="0" y="82550"/>
                <a:ext cx="698500" cy="590550"/>
              </a:xfrm>
              <a:prstGeom prst="rect">
                <a:avLst/>
              </a:prstGeom>
            </p:spPr>
            <p:txBody>
              <a:bodyPr lIns="50800" tIns="50800" rIns="50800" bIns="50800" rtlCol="0" anchor="ctr"/>
              <a:lstStyle/>
              <a:p>
                <a:pPr algn="ctr">
                  <a:lnSpc>
                    <a:spcPts val="2771"/>
                  </a:lnSpc>
                </a:pPr>
                <a:endParaRPr/>
              </a:p>
            </p:txBody>
          </p:sp>
        </p:grpSp>
        <p:grpSp>
          <p:nvGrpSpPr>
            <p:cNvPr id="21" name="Group 21"/>
            <p:cNvGrpSpPr/>
            <p:nvPr/>
          </p:nvGrpSpPr>
          <p:grpSpPr>
            <a:xfrm>
              <a:off x="0" y="0"/>
              <a:ext cx="8661806" cy="10079192"/>
              <a:chOff x="0" y="0"/>
              <a:chExt cx="698500" cy="812800"/>
            </a:xfrm>
          </p:grpSpPr>
          <p:sp>
            <p:nvSpPr>
              <p:cNvPr id="22" name="Freeform 22"/>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FFFFF">
                  <a:alpha val="31765"/>
                </a:srgbClr>
              </a:solidFill>
              <a:ln cap="sq">
                <a:noFill/>
                <a:prstDash val="solid"/>
                <a:miter/>
              </a:ln>
            </p:spPr>
          </p:sp>
          <p:sp>
            <p:nvSpPr>
              <p:cNvPr id="23" name="TextBox 23"/>
              <p:cNvSpPr txBox="1"/>
              <p:nvPr/>
            </p:nvSpPr>
            <p:spPr>
              <a:xfrm>
                <a:off x="0" y="82550"/>
                <a:ext cx="698500" cy="590550"/>
              </a:xfrm>
              <a:prstGeom prst="rect">
                <a:avLst/>
              </a:prstGeom>
            </p:spPr>
            <p:txBody>
              <a:bodyPr lIns="50800" tIns="50800" rIns="50800" bIns="50800" rtlCol="0" anchor="ctr"/>
              <a:lstStyle/>
              <a:p>
                <a:pPr marL="0" lvl="0" indent="0" algn="l">
                  <a:lnSpc>
                    <a:spcPts val="2771"/>
                  </a:lnSpc>
                  <a:spcBef>
                    <a:spcPct val="0"/>
                  </a:spcBef>
                </a:pPr>
                <a:endParaRPr/>
              </a:p>
            </p:txBody>
          </p:sp>
        </p:grpSp>
      </p:grpSp>
      <p:grpSp>
        <p:nvGrpSpPr>
          <p:cNvPr id="24" name="Group 24"/>
          <p:cNvGrpSpPr/>
          <p:nvPr/>
        </p:nvGrpSpPr>
        <p:grpSpPr>
          <a:xfrm>
            <a:off x="17455377" y="7590219"/>
            <a:ext cx="6496354" cy="7559394"/>
            <a:chOff x="0" y="0"/>
            <a:chExt cx="8661806" cy="10079192"/>
          </a:xfrm>
        </p:grpSpPr>
        <p:grpSp>
          <p:nvGrpSpPr>
            <p:cNvPr id="25" name="Group 25"/>
            <p:cNvGrpSpPr/>
            <p:nvPr/>
          </p:nvGrpSpPr>
          <p:grpSpPr>
            <a:xfrm>
              <a:off x="0" y="0"/>
              <a:ext cx="8661806" cy="10079192"/>
              <a:chOff x="0" y="0"/>
              <a:chExt cx="698500" cy="812800"/>
            </a:xfrm>
          </p:grpSpPr>
          <p:sp>
            <p:nvSpPr>
              <p:cNvPr id="26" name="Freeform 26"/>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FFFFFF"/>
                </a:solidFill>
                <a:prstDash val="solid"/>
                <a:miter/>
              </a:ln>
            </p:spPr>
          </p:sp>
          <p:sp>
            <p:nvSpPr>
              <p:cNvPr id="27" name="TextBox 27"/>
              <p:cNvSpPr txBox="1"/>
              <p:nvPr/>
            </p:nvSpPr>
            <p:spPr>
              <a:xfrm>
                <a:off x="0" y="82550"/>
                <a:ext cx="698500" cy="590550"/>
              </a:xfrm>
              <a:prstGeom prst="rect">
                <a:avLst/>
              </a:prstGeom>
            </p:spPr>
            <p:txBody>
              <a:bodyPr lIns="50800" tIns="50800" rIns="50800" bIns="50800" rtlCol="0" anchor="ctr"/>
              <a:lstStyle/>
              <a:p>
                <a:pPr algn="ctr">
                  <a:lnSpc>
                    <a:spcPts val="2771"/>
                  </a:lnSpc>
                </a:pPr>
                <a:endParaRPr/>
              </a:p>
            </p:txBody>
          </p:sp>
        </p:grpSp>
        <p:grpSp>
          <p:nvGrpSpPr>
            <p:cNvPr id="28" name="Group 28"/>
            <p:cNvGrpSpPr/>
            <p:nvPr/>
          </p:nvGrpSpPr>
          <p:grpSpPr>
            <a:xfrm>
              <a:off x="0" y="0"/>
              <a:ext cx="8661806" cy="10079192"/>
              <a:chOff x="0" y="0"/>
              <a:chExt cx="698500" cy="812800"/>
            </a:xfrm>
          </p:grpSpPr>
          <p:sp>
            <p:nvSpPr>
              <p:cNvPr id="29" name="Freeform 29"/>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FFFFF">
                  <a:alpha val="31765"/>
                </a:srgbClr>
              </a:solidFill>
              <a:ln cap="sq">
                <a:noFill/>
                <a:prstDash val="solid"/>
                <a:miter/>
              </a:ln>
            </p:spPr>
          </p:sp>
          <p:sp>
            <p:nvSpPr>
              <p:cNvPr id="30" name="TextBox 30"/>
              <p:cNvSpPr txBox="1"/>
              <p:nvPr/>
            </p:nvSpPr>
            <p:spPr>
              <a:xfrm>
                <a:off x="0" y="82550"/>
                <a:ext cx="698500" cy="590550"/>
              </a:xfrm>
              <a:prstGeom prst="rect">
                <a:avLst/>
              </a:prstGeom>
            </p:spPr>
            <p:txBody>
              <a:bodyPr lIns="50800" tIns="50800" rIns="50800" bIns="50800" rtlCol="0" anchor="ctr"/>
              <a:lstStyle/>
              <a:p>
                <a:pPr algn="l">
                  <a:lnSpc>
                    <a:spcPts val="2771"/>
                  </a:lnSpc>
                </a:pPr>
                <a:endParaRPr/>
              </a:p>
            </p:txBody>
          </p:sp>
        </p:grpSp>
      </p:grpSp>
      <p:grpSp>
        <p:nvGrpSpPr>
          <p:cNvPr id="31" name="Group 31"/>
          <p:cNvGrpSpPr/>
          <p:nvPr/>
        </p:nvGrpSpPr>
        <p:grpSpPr>
          <a:xfrm>
            <a:off x="6574434" y="563515"/>
            <a:ext cx="1272382" cy="1480590"/>
            <a:chOff x="0" y="0"/>
            <a:chExt cx="698500" cy="812800"/>
          </a:xfrm>
        </p:grpSpPr>
        <p:sp>
          <p:nvSpPr>
            <p:cNvPr id="32" name="Freeform 32"/>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FFFFFF"/>
              </a:solidFill>
              <a:prstDash val="solid"/>
              <a:miter/>
            </a:ln>
          </p:spPr>
        </p:sp>
        <p:sp>
          <p:nvSpPr>
            <p:cNvPr id="33" name="TextBox 33"/>
            <p:cNvSpPr txBox="1"/>
            <p:nvPr/>
          </p:nvSpPr>
          <p:spPr>
            <a:xfrm>
              <a:off x="0" y="82550"/>
              <a:ext cx="698500" cy="590550"/>
            </a:xfrm>
            <a:prstGeom prst="rect">
              <a:avLst/>
            </a:prstGeom>
          </p:spPr>
          <p:txBody>
            <a:bodyPr lIns="9950" tIns="9950" rIns="9950" bIns="9950" rtlCol="0" anchor="ctr"/>
            <a:lstStyle/>
            <a:p>
              <a:pPr algn="ctr">
                <a:lnSpc>
                  <a:spcPts val="2772"/>
                </a:lnSpc>
              </a:pPr>
              <a:endParaRPr/>
            </a:p>
          </p:txBody>
        </p:sp>
      </p:grpSp>
      <p:grpSp>
        <p:nvGrpSpPr>
          <p:cNvPr id="34" name="Group 34"/>
          <p:cNvGrpSpPr/>
          <p:nvPr/>
        </p:nvGrpSpPr>
        <p:grpSpPr>
          <a:xfrm>
            <a:off x="879716" y="8008487"/>
            <a:ext cx="1272382" cy="1480590"/>
            <a:chOff x="0" y="0"/>
            <a:chExt cx="1696509" cy="1974120"/>
          </a:xfrm>
        </p:grpSpPr>
        <p:grpSp>
          <p:nvGrpSpPr>
            <p:cNvPr id="35" name="Group 35"/>
            <p:cNvGrpSpPr/>
            <p:nvPr/>
          </p:nvGrpSpPr>
          <p:grpSpPr>
            <a:xfrm>
              <a:off x="0" y="0"/>
              <a:ext cx="1696509" cy="1974120"/>
              <a:chOff x="0" y="0"/>
              <a:chExt cx="698500" cy="812800"/>
            </a:xfrm>
          </p:grpSpPr>
          <p:sp>
            <p:nvSpPr>
              <p:cNvPr id="36" name="Freeform 36"/>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FFFFFF"/>
                </a:solidFill>
                <a:prstDash val="solid"/>
                <a:miter/>
              </a:ln>
            </p:spPr>
          </p:sp>
          <p:sp>
            <p:nvSpPr>
              <p:cNvPr id="37" name="TextBox 37"/>
              <p:cNvSpPr txBox="1"/>
              <p:nvPr/>
            </p:nvSpPr>
            <p:spPr>
              <a:xfrm>
                <a:off x="0" y="82550"/>
                <a:ext cx="698500" cy="590550"/>
              </a:xfrm>
              <a:prstGeom prst="rect">
                <a:avLst/>
              </a:prstGeom>
            </p:spPr>
            <p:txBody>
              <a:bodyPr lIns="50800" tIns="50800" rIns="50800" bIns="50800" rtlCol="0" anchor="ctr"/>
              <a:lstStyle/>
              <a:p>
                <a:pPr algn="ctr">
                  <a:lnSpc>
                    <a:spcPts val="2772"/>
                  </a:lnSpc>
                </a:pPr>
                <a:endParaRPr/>
              </a:p>
            </p:txBody>
          </p:sp>
        </p:grpSp>
        <p:grpSp>
          <p:nvGrpSpPr>
            <p:cNvPr id="38" name="Group 38"/>
            <p:cNvGrpSpPr/>
            <p:nvPr/>
          </p:nvGrpSpPr>
          <p:grpSpPr>
            <a:xfrm>
              <a:off x="0" y="0"/>
              <a:ext cx="1696509" cy="1974120"/>
              <a:chOff x="0" y="0"/>
              <a:chExt cx="698500" cy="812800"/>
            </a:xfrm>
          </p:grpSpPr>
          <p:sp>
            <p:nvSpPr>
              <p:cNvPr id="39" name="Freeform 39"/>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FFFFF">
                  <a:alpha val="31765"/>
                </a:srgbClr>
              </a:solidFill>
              <a:ln cap="sq">
                <a:noFill/>
                <a:prstDash val="solid"/>
                <a:miter/>
              </a:ln>
            </p:spPr>
          </p:sp>
          <p:sp>
            <p:nvSpPr>
              <p:cNvPr id="40" name="TextBox 40"/>
              <p:cNvSpPr txBox="1"/>
              <p:nvPr/>
            </p:nvSpPr>
            <p:spPr>
              <a:xfrm>
                <a:off x="0" y="82550"/>
                <a:ext cx="698500" cy="590550"/>
              </a:xfrm>
              <a:prstGeom prst="rect">
                <a:avLst/>
              </a:prstGeom>
            </p:spPr>
            <p:txBody>
              <a:bodyPr lIns="50800" tIns="50800" rIns="50800" bIns="50800" rtlCol="0" anchor="ctr"/>
              <a:lstStyle/>
              <a:p>
                <a:pPr algn="l">
                  <a:lnSpc>
                    <a:spcPts val="2772"/>
                  </a:lnSpc>
                </a:pPr>
                <a:endParaRPr/>
              </a:p>
            </p:txBody>
          </p:sp>
        </p:grpSp>
      </p:grpSp>
      <p:grpSp>
        <p:nvGrpSpPr>
          <p:cNvPr id="41" name="Group 41"/>
          <p:cNvGrpSpPr/>
          <p:nvPr/>
        </p:nvGrpSpPr>
        <p:grpSpPr>
          <a:xfrm>
            <a:off x="879716" y="1028700"/>
            <a:ext cx="6496354" cy="7559394"/>
            <a:chOff x="0" y="0"/>
            <a:chExt cx="698500" cy="812800"/>
          </a:xfrm>
        </p:grpSpPr>
        <p:sp>
          <p:nvSpPr>
            <p:cNvPr id="42" name="Freeform 42"/>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FFFFFF"/>
              </a:solidFill>
              <a:prstDash val="solid"/>
              <a:miter/>
            </a:ln>
          </p:spPr>
        </p:sp>
        <p:sp>
          <p:nvSpPr>
            <p:cNvPr id="43" name="TextBox 43"/>
            <p:cNvSpPr txBox="1"/>
            <p:nvPr/>
          </p:nvSpPr>
          <p:spPr>
            <a:xfrm>
              <a:off x="0" y="82550"/>
              <a:ext cx="698500" cy="590550"/>
            </a:xfrm>
            <a:prstGeom prst="rect">
              <a:avLst/>
            </a:prstGeom>
          </p:spPr>
          <p:txBody>
            <a:bodyPr lIns="50800" tIns="50800" rIns="50800" bIns="50800" rtlCol="0" anchor="ctr"/>
            <a:lstStyle/>
            <a:p>
              <a:pPr algn="ctr">
                <a:lnSpc>
                  <a:spcPts val="2771"/>
                </a:lnSpc>
              </a:pPr>
              <a:endParaRPr/>
            </a:p>
          </p:txBody>
        </p:sp>
      </p:grpSp>
      <p:grpSp>
        <p:nvGrpSpPr>
          <p:cNvPr id="44" name="Group 44"/>
          <p:cNvGrpSpPr/>
          <p:nvPr/>
        </p:nvGrpSpPr>
        <p:grpSpPr>
          <a:xfrm>
            <a:off x="879716" y="1028700"/>
            <a:ext cx="6496354" cy="7559394"/>
            <a:chOff x="0" y="0"/>
            <a:chExt cx="698500" cy="812800"/>
          </a:xfrm>
        </p:grpSpPr>
        <p:sp>
          <p:nvSpPr>
            <p:cNvPr id="45" name="Freeform 45"/>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FFFFF">
                <a:alpha val="5882"/>
              </a:srgbClr>
            </a:solidFill>
            <a:ln cap="sq">
              <a:noFill/>
              <a:prstDash val="solid"/>
              <a:miter/>
            </a:ln>
          </p:spPr>
        </p:sp>
        <p:sp>
          <p:nvSpPr>
            <p:cNvPr id="46" name="TextBox 46"/>
            <p:cNvSpPr txBox="1"/>
            <p:nvPr/>
          </p:nvSpPr>
          <p:spPr>
            <a:xfrm>
              <a:off x="0" y="82550"/>
              <a:ext cx="698500" cy="590550"/>
            </a:xfrm>
            <a:prstGeom prst="rect">
              <a:avLst/>
            </a:prstGeom>
          </p:spPr>
          <p:txBody>
            <a:bodyPr lIns="50800" tIns="50800" rIns="50800" bIns="50800" rtlCol="0" anchor="ctr"/>
            <a:lstStyle/>
            <a:p>
              <a:pPr algn="ctr">
                <a:lnSpc>
                  <a:spcPts val="2771"/>
                </a:lnSpc>
              </a:pPr>
              <a:endParaRPr/>
            </a:p>
          </p:txBody>
        </p:sp>
      </p:grpSp>
      <p:grpSp>
        <p:nvGrpSpPr>
          <p:cNvPr id="47" name="Group 47"/>
          <p:cNvGrpSpPr/>
          <p:nvPr/>
        </p:nvGrpSpPr>
        <p:grpSpPr>
          <a:xfrm>
            <a:off x="-2854435" y="-5219528"/>
            <a:ext cx="6496354" cy="7559394"/>
            <a:chOff x="0" y="0"/>
            <a:chExt cx="8661806" cy="10079192"/>
          </a:xfrm>
        </p:grpSpPr>
        <p:grpSp>
          <p:nvGrpSpPr>
            <p:cNvPr id="48" name="Group 48"/>
            <p:cNvGrpSpPr/>
            <p:nvPr/>
          </p:nvGrpSpPr>
          <p:grpSpPr>
            <a:xfrm>
              <a:off x="0" y="0"/>
              <a:ext cx="8661806" cy="10079192"/>
              <a:chOff x="0" y="0"/>
              <a:chExt cx="698500" cy="812800"/>
            </a:xfrm>
          </p:grpSpPr>
          <p:sp>
            <p:nvSpPr>
              <p:cNvPr id="49" name="Freeform 49"/>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FFFFFF"/>
                </a:solidFill>
                <a:prstDash val="solid"/>
                <a:miter/>
              </a:ln>
            </p:spPr>
          </p:sp>
          <p:sp>
            <p:nvSpPr>
              <p:cNvPr id="50" name="TextBox 50"/>
              <p:cNvSpPr txBox="1"/>
              <p:nvPr/>
            </p:nvSpPr>
            <p:spPr>
              <a:xfrm>
                <a:off x="0" y="82550"/>
                <a:ext cx="698500" cy="590550"/>
              </a:xfrm>
              <a:prstGeom prst="rect">
                <a:avLst/>
              </a:prstGeom>
            </p:spPr>
            <p:txBody>
              <a:bodyPr lIns="50800" tIns="50800" rIns="50800" bIns="50800" rtlCol="0" anchor="ctr"/>
              <a:lstStyle/>
              <a:p>
                <a:pPr algn="ctr">
                  <a:lnSpc>
                    <a:spcPts val="2771"/>
                  </a:lnSpc>
                </a:pPr>
                <a:endParaRPr/>
              </a:p>
            </p:txBody>
          </p:sp>
        </p:grpSp>
        <p:grpSp>
          <p:nvGrpSpPr>
            <p:cNvPr id="51" name="Group 51"/>
            <p:cNvGrpSpPr/>
            <p:nvPr/>
          </p:nvGrpSpPr>
          <p:grpSpPr>
            <a:xfrm>
              <a:off x="0" y="0"/>
              <a:ext cx="8661806" cy="10079192"/>
              <a:chOff x="0" y="0"/>
              <a:chExt cx="698500" cy="812800"/>
            </a:xfrm>
          </p:grpSpPr>
          <p:sp>
            <p:nvSpPr>
              <p:cNvPr id="52" name="Freeform 52"/>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FFFFF">
                  <a:alpha val="31765"/>
                </a:srgbClr>
              </a:solidFill>
              <a:ln cap="sq">
                <a:noFill/>
                <a:prstDash val="solid"/>
                <a:miter/>
              </a:ln>
            </p:spPr>
          </p:sp>
          <p:sp>
            <p:nvSpPr>
              <p:cNvPr id="53" name="TextBox 53"/>
              <p:cNvSpPr txBox="1"/>
              <p:nvPr/>
            </p:nvSpPr>
            <p:spPr>
              <a:xfrm>
                <a:off x="0" y="82550"/>
                <a:ext cx="698500" cy="590550"/>
              </a:xfrm>
              <a:prstGeom prst="rect">
                <a:avLst/>
              </a:prstGeom>
            </p:spPr>
            <p:txBody>
              <a:bodyPr lIns="50800" tIns="50800" rIns="50800" bIns="50800" rtlCol="0" anchor="ctr"/>
              <a:lstStyle/>
              <a:p>
                <a:pPr algn="l">
                  <a:lnSpc>
                    <a:spcPts val="2771"/>
                  </a:lnSpc>
                </a:pPr>
                <a:endParaRPr/>
              </a:p>
            </p:txBody>
          </p:sp>
        </p:grpSp>
      </p:grpSp>
      <p:sp>
        <p:nvSpPr>
          <p:cNvPr id="54" name="TextBox 54"/>
          <p:cNvSpPr txBox="1"/>
          <p:nvPr/>
        </p:nvSpPr>
        <p:spPr>
          <a:xfrm>
            <a:off x="10021915" y="2139354"/>
            <a:ext cx="6538815" cy="2318766"/>
          </a:xfrm>
          <a:prstGeom prst="rect">
            <a:avLst/>
          </a:prstGeom>
        </p:spPr>
        <p:txBody>
          <a:bodyPr lIns="0" tIns="0" rIns="0" bIns="0" rtlCol="0" anchor="t">
            <a:spAutoFit/>
          </a:bodyPr>
          <a:lstStyle/>
          <a:p>
            <a:pPr algn="l">
              <a:lnSpc>
                <a:spcPts val="9072"/>
              </a:lnSpc>
            </a:pPr>
            <a:r>
              <a:rPr lang="en-US" sz="8400" dirty="0">
                <a:solidFill>
                  <a:srgbClr val="FFFFFF"/>
                </a:solidFill>
                <a:latin typeface="Celandine"/>
                <a:ea typeface="Celandine"/>
                <a:cs typeface="Celandine"/>
                <a:sym typeface="Celandine"/>
              </a:rPr>
              <a:t>SHYAMOLI</a:t>
            </a:r>
          </a:p>
          <a:p>
            <a:pPr algn="l">
              <a:lnSpc>
                <a:spcPts val="9072"/>
              </a:lnSpc>
            </a:pPr>
            <a:r>
              <a:rPr lang="en-US" sz="8400" dirty="0">
                <a:solidFill>
                  <a:srgbClr val="FFFFFF"/>
                </a:solidFill>
                <a:latin typeface="Celandine"/>
                <a:ea typeface="Celandine"/>
                <a:cs typeface="Celandine"/>
                <a:sym typeface="Celandine"/>
              </a:rPr>
              <a:t>PARIBAHAN</a:t>
            </a:r>
          </a:p>
        </p:txBody>
      </p:sp>
      <p:sp>
        <p:nvSpPr>
          <p:cNvPr id="55" name="TextBox 55"/>
          <p:cNvSpPr txBox="1"/>
          <p:nvPr/>
        </p:nvSpPr>
        <p:spPr>
          <a:xfrm>
            <a:off x="10185946" y="4760772"/>
            <a:ext cx="6538815" cy="422783"/>
          </a:xfrm>
          <a:prstGeom prst="rect">
            <a:avLst/>
          </a:prstGeom>
        </p:spPr>
        <p:txBody>
          <a:bodyPr lIns="0" tIns="0" rIns="0" bIns="0" rtlCol="0" anchor="t">
            <a:spAutoFit/>
          </a:bodyPr>
          <a:lstStyle/>
          <a:p>
            <a:pPr algn="l">
              <a:lnSpc>
                <a:spcPts val="3471"/>
              </a:lnSpc>
            </a:pPr>
            <a:r>
              <a:rPr lang="en-US" sz="2479" dirty="0">
                <a:solidFill>
                  <a:srgbClr val="FFFFFF"/>
                </a:solidFill>
                <a:latin typeface="Playwrite US Modern"/>
                <a:ea typeface="Playwrite US Modern"/>
                <a:cs typeface="Playwrite US Modern"/>
                <a:sym typeface="Playwrite US Modern"/>
              </a:rPr>
              <a:t>Reliable and Fast Transport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barn(inVertical)">
                                      <p:cBhvr>
                                        <p:cTn id="1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902599" y="0"/>
            <a:ext cx="10385401" cy="10287000"/>
            <a:chOff x="0" y="0"/>
            <a:chExt cx="2735250" cy="2709333"/>
          </a:xfrm>
        </p:grpSpPr>
        <p:sp>
          <p:nvSpPr>
            <p:cNvPr id="3" name="Freeform 3"/>
            <p:cNvSpPr/>
            <p:nvPr/>
          </p:nvSpPr>
          <p:spPr>
            <a:xfrm>
              <a:off x="0" y="0"/>
              <a:ext cx="2735250" cy="2709333"/>
            </a:xfrm>
            <a:custGeom>
              <a:avLst/>
              <a:gdLst/>
              <a:ahLst/>
              <a:cxnLst/>
              <a:rect l="l" t="t" r="r" b="b"/>
              <a:pathLst>
                <a:path w="2735250" h="2709333">
                  <a:moveTo>
                    <a:pt x="0" y="0"/>
                  </a:moveTo>
                  <a:lnTo>
                    <a:pt x="2735250" y="0"/>
                  </a:lnTo>
                  <a:lnTo>
                    <a:pt x="2735250" y="2709333"/>
                  </a:lnTo>
                  <a:lnTo>
                    <a:pt x="0" y="2709333"/>
                  </a:lnTo>
                  <a:close/>
                </a:path>
              </a:pathLst>
            </a:custGeom>
            <a:gradFill rotWithShape="1">
              <a:gsLst>
                <a:gs pos="0">
                  <a:srgbClr val="FF3131">
                    <a:alpha val="100000"/>
                  </a:srgbClr>
                </a:gs>
                <a:gs pos="100000">
                  <a:srgbClr val="FF914D">
                    <a:alpha val="100000"/>
                  </a:srgbClr>
                </a:gs>
              </a:gsLst>
              <a:lin ang="0"/>
            </a:gradFill>
          </p:spPr>
        </p:sp>
        <p:sp>
          <p:nvSpPr>
            <p:cNvPr id="4" name="TextBox 4"/>
            <p:cNvSpPr txBox="1"/>
            <p:nvPr/>
          </p:nvSpPr>
          <p:spPr>
            <a:xfrm>
              <a:off x="0" y="-57150"/>
              <a:ext cx="2735250" cy="2766483"/>
            </a:xfrm>
            <a:prstGeom prst="rect">
              <a:avLst/>
            </a:prstGeom>
          </p:spPr>
          <p:txBody>
            <a:bodyPr lIns="50800" tIns="50800" rIns="50800" bIns="50800" rtlCol="0" anchor="ctr"/>
            <a:lstStyle/>
            <a:p>
              <a:pPr algn="ctr">
                <a:lnSpc>
                  <a:spcPts val="2771"/>
                </a:lnSpc>
              </a:pPr>
              <a:endParaRPr/>
            </a:p>
          </p:txBody>
        </p:sp>
      </p:grpSp>
      <p:sp>
        <p:nvSpPr>
          <p:cNvPr id="5" name="Freeform 5"/>
          <p:cNvSpPr/>
          <p:nvPr/>
        </p:nvSpPr>
        <p:spPr>
          <a:xfrm>
            <a:off x="0" y="0"/>
            <a:ext cx="7902599" cy="10287000"/>
          </a:xfrm>
          <a:custGeom>
            <a:avLst/>
            <a:gdLst/>
            <a:ahLst/>
            <a:cxnLst/>
            <a:rect l="l" t="t" r="r" b="b"/>
            <a:pathLst>
              <a:path w="7902599" h="10287000">
                <a:moveTo>
                  <a:pt x="0" y="0"/>
                </a:moveTo>
                <a:lnTo>
                  <a:pt x="7902599" y="0"/>
                </a:lnTo>
                <a:lnTo>
                  <a:pt x="7902599" y="10287000"/>
                </a:lnTo>
                <a:lnTo>
                  <a:pt x="0" y="10287000"/>
                </a:lnTo>
                <a:lnTo>
                  <a:pt x="0" y="0"/>
                </a:lnTo>
                <a:close/>
              </a:path>
            </a:pathLst>
          </a:custGeom>
          <a:blipFill>
            <a:blip r:embed="rId2"/>
            <a:stretch>
              <a:fillRect l="-62298" r="-32960"/>
            </a:stretch>
          </a:blipFill>
        </p:spPr>
      </p:sp>
      <p:sp>
        <p:nvSpPr>
          <p:cNvPr id="6" name="TextBox 6"/>
          <p:cNvSpPr txBox="1"/>
          <p:nvPr/>
        </p:nvSpPr>
        <p:spPr>
          <a:xfrm>
            <a:off x="8775266" y="1085850"/>
            <a:ext cx="6203816" cy="726948"/>
          </a:xfrm>
          <a:prstGeom prst="rect">
            <a:avLst/>
          </a:prstGeom>
        </p:spPr>
        <p:txBody>
          <a:bodyPr lIns="0" tIns="0" rIns="0" bIns="0" rtlCol="0" anchor="t">
            <a:spAutoFit/>
          </a:bodyPr>
          <a:lstStyle/>
          <a:p>
            <a:pPr algn="l">
              <a:lnSpc>
                <a:spcPts val="5615"/>
              </a:lnSpc>
            </a:pPr>
            <a:r>
              <a:rPr lang="en-US" sz="5199" dirty="0">
                <a:solidFill>
                  <a:srgbClr val="222222"/>
                </a:solidFill>
                <a:latin typeface="Celandine"/>
                <a:ea typeface="Celandine"/>
                <a:cs typeface="Celandine"/>
                <a:sym typeface="Celandine"/>
              </a:rPr>
              <a:t>Introduction</a:t>
            </a:r>
          </a:p>
        </p:txBody>
      </p:sp>
      <p:sp>
        <p:nvSpPr>
          <p:cNvPr id="7" name="TextBox 7"/>
          <p:cNvSpPr txBox="1"/>
          <p:nvPr/>
        </p:nvSpPr>
        <p:spPr>
          <a:xfrm>
            <a:off x="8775266" y="2065249"/>
            <a:ext cx="8484034" cy="6684651"/>
          </a:xfrm>
          <a:prstGeom prst="rect">
            <a:avLst/>
          </a:prstGeom>
        </p:spPr>
        <p:txBody>
          <a:bodyPr lIns="0" tIns="0" rIns="0" bIns="0" rtlCol="0" anchor="t">
            <a:spAutoFit/>
          </a:bodyPr>
          <a:lstStyle/>
          <a:p>
            <a:pPr algn="l">
              <a:lnSpc>
                <a:spcPts val="4829"/>
              </a:lnSpc>
            </a:pPr>
            <a:r>
              <a:rPr lang="en-US" sz="3449" dirty="0">
                <a:solidFill>
                  <a:srgbClr val="FFFFFF"/>
                </a:solidFill>
                <a:latin typeface="Playwrite US Modern"/>
                <a:ea typeface="Playwrite US Modern"/>
                <a:cs typeface="Playwrite US Modern"/>
                <a:sym typeface="Playwrite US Modern"/>
              </a:rPr>
              <a:t>One of the leading private passenger transport organizations in Bangladesh.</a:t>
            </a:r>
          </a:p>
          <a:p>
            <a:pPr algn="l">
              <a:lnSpc>
                <a:spcPts val="4829"/>
              </a:lnSpc>
            </a:pPr>
            <a:r>
              <a:rPr lang="en-US" sz="3449" dirty="0">
                <a:solidFill>
                  <a:srgbClr val="FFFFFF"/>
                </a:solidFill>
                <a:latin typeface="Playwrite US Modern"/>
                <a:ea typeface="Playwrite US Modern"/>
                <a:cs typeface="Playwrite US Modern"/>
                <a:sym typeface="Playwrite US Modern"/>
              </a:rPr>
              <a:t>Founded by Mr. Ramesh Chandra</a:t>
            </a:r>
          </a:p>
          <a:p>
            <a:pPr algn="l">
              <a:lnSpc>
                <a:spcPts val="4829"/>
              </a:lnSpc>
            </a:pPr>
            <a:r>
              <a:rPr lang="en-US" sz="3449" dirty="0">
                <a:solidFill>
                  <a:srgbClr val="FFFFFF"/>
                </a:solidFill>
                <a:latin typeface="Playwrite US Modern"/>
                <a:ea typeface="Playwrite US Modern"/>
                <a:cs typeface="Playwrite US Modern"/>
                <a:sym typeface="Playwrite US Modern"/>
              </a:rPr>
              <a:t>Ghosh, the company originated in his hometown </a:t>
            </a:r>
            <a:r>
              <a:rPr lang="en-US" sz="3449" dirty="0" err="1">
                <a:solidFill>
                  <a:srgbClr val="FFFFFF"/>
                </a:solidFill>
                <a:latin typeface="Playwrite US Modern"/>
                <a:ea typeface="Playwrite US Modern"/>
                <a:cs typeface="Playwrite US Modern"/>
                <a:sym typeface="Playwrite US Modern"/>
              </a:rPr>
              <a:t>Pabna</a:t>
            </a:r>
            <a:r>
              <a:rPr lang="en-US" sz="3449" dirty="0">
                <a:solidFill>
                  <a:srgbClr val="FFFFFF"/>
                </a:solidFill>
                <a:latin typeface="Playwrite US Modern"/>
                <a:ea typeface="Playwrite US Modern"/>
                <a:cs typeface="Playwrite US Modern"/>
                <a:sym typeface="Playwrite US Modern"/>
              </a:rPr>
              <a:t> in 1973 with only 1 non-air-conditioned bus suggesting the start up stage of the commercial undertaking. </a:t>
            </a:r>
            <a:r>
              <a:rPr lang="en-US" sz="3449" dirty="0" err="1">
                <a:solidFill>
                  <a:srgbClr val="FFFFFF"/>
                </a:solidFill>
                <a:latin typeface="Playwrite US Modern"/>
                <a:ea typeface="Playwrite US Modern"/>
                <a:cs typeface="Playwrite US Modern"/>
                <a:sym typeface="Playwrite US Modern"/>
              </a:rPr>
              <a:t>Shyamoli</a:t>
            </a:r>
            <a:r>
              <a:rPr lang="en-US" sz="3449" dirty="0">
                <a:solidFill>
                  <a:srgbClr val="FFFFFF"/>
                </a:solidFill>
                <a:latin typeface="Playwrite US Modern"/>
                <a:ea typeface="Playwrite US Modern"/>
                <a:cs typeface="Playwrite US Modern"/>
                <a:sym typeface="Playwrite US Modern"/>
              </a:rPr>
              <a:t> </a:t>
            </a:r>
            <a:r>
              <a:rPr lang="en-US" sz="3449" dirty="0" err="1">
                <a:solidFill>
                  <a:srgbClr val="FFFFFF"/>
                </a:solidFill>
                <a:latin typeface="Playwrite US Modern"/>
                <a:ea typeface="Playwrite US Modern"/>
                <a:cs typeface="Playwrite US Modern"/>
                <a:sym typeface="Playwrite US Modern"/>
              </a:rPr>
              <a:t>Paribahan</a:t>
            </a:r>
            <a:r>
              <a:rPr lang="en-US" sz="3449" dirty="0">
                <a:solidFill>
                  <a:srgbClr val="FFFFFF"/>
                </a:solidFill>
                <a:latin typeface="Playwrite US Modern"/>
                <a:ea typeface="Playwrite US Modern"/>
                <a:cs typeface="Playwrite US Modern"/>
                <a:sym typeface="Playwrite US Modern"/>
              </a:rPr>
              <a:t> makes travel easier and more enjoyable for many people.</a:t>
            </a:r>
          </a:p>
        </p:txBody>
      </p:sp>
      <p:grpSp>
        <p:nvGrpSpPr>
          <p:cNvPr id="8" name="Group 8"/>
          <p:cNvGrpSpPr/>
          <p:nvPr/>
        </p:nvGrpSpPr>
        <p:grpSpPr>
          <a:xfrm>
            <a:off x="16928531" y="481545"/>
            <a:ext cx="942735" cy="939204"/>
            <a:chOff x="0" y="0"/>
            <a:chExt cx="1256980" cy="1252273"/>
          </a:xfrm>
        </p:grpSpPr>
        <p:grpSp>
          <p:nvGrpSpPr>
            <p:cNvPr id="9" name="Group 9"/>
            <p:cNvGrpSpPr/>
            <p:nvPr/>
          </p:nvGrpSpPr>
          <p:grpSpPr>
            <a:xfrm>
              <a:off x="0" y="330815"/>
              <a:ext cx="593012" cy="593012"/>
              <a:chOff x="0" y="0"/>
              <a:chExt cx="812800" cy="812800"/>
            </a:xfrm>
          </p:grpSpPr>
          <p:sp>
            <p:nvSpPr>
              <p:cNvPr id="10" name="Freeform 10"/>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11" name="TextBox 11"/>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12" name="Group 12"/>
            <p:cNvGrpSpPr/>
            <p:nvPr/>
          </p:nvGrpSpPr>
          <p:grpSpPr>
            <a:xfrm>
              <a:off x="331984" y="659260"/>
              <a:ext cx="593012" cy="593012"/>
              <a:chOff x="0" y="0"/>
              <a:chExt cx="812800" cy="812800"/>
            </a:xfrm>
          </p:grpSpPr>
          <p:sp>
            <p:nvSpPr>
              <p:cNvPr id="13" name="Freeform 13"/>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14" name="TextBox 14"/>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15" name="Group 15"/>
            <p:cNvGrpSpPr/>
            <p:nvPr/>
          </p:nvGrpSpPr>
          <p:grpSpPr>
            <a:xfrm>
              <a:off x="331984" y="0"/>
              <a:ext cx="593012" cy="593012"/>
              <a:chOff x="0" y="0"/>
              <a:chExt cx="812800" cy="812800"/>
            </a:xfrm>
          </p:grpSpPr>
          <p:sp>
            <p:nvSpPr>
              <p:cNvPr id="16" name="Freeform 16"/>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17" name="TextBox 17"/>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18" name="Group 18"/>
            <p:cNvGrpSpPr/>
            <p:nvPr/>
          </p:nvGrpSpPr>
          <p:grpSpPr>
            <a:xfrm>
              <a:off x="663967" y="328445"/>
              <a:ext cx="593012" cy="593012"/>
              <a:chOff x="0" y="0"/>
              <a:chExt cx="812800" cy="812800"/>
            </a:xfrm>
          </p:grpSpPr>
          <p:sp>
            <p:nvSpPr>
              <p:cNvPr id="19" name="Freeform 19"/>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20" name="TextBox 20"/>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grpSp>
        <p:nvGrpSpPr>
          <p:cNvPr id="21" name="Group 21"/>
          <p:cNvGrpSpPr/>
          <p:nvPr/>
        </p:nvGrpSpPr>
        <p:grpSpPr>
          <a:xfrm>
            <a:off x="14479783" y="7539733"/>
            <a:ext cx="6496354" cy="7559394"/>
            <a:chOff x="0" y="0"/>
            <a:chExt cx="8661806" cy="10079192"/>
          </a:xfrm>
        </p:grpSpPr>
        <p:grpSp>
          <p:nvGrpSpPr>
            <p:cNvPr id="22" name="Group 22"/>
            <p:cNvGrpSpPr/>
            <p:nvPr/>
          </p:nvGrpSpPr>
          <p:grpSpPr>
            <a:xfrm>
              <a:off x="0" y="0"/>
              <a:ext cx="8661806" cy="10079192"/>
              <a:chOff x="0" y="0"/>
              <a:chExt cx="698500" cy="812800"/>
            </a:xfrm>
          </p:grpSpPr>
          <p:sp>
            <p:nvSpPr>
              <p:cNvPr id="23" name="Freeform 2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FFFFFF"/>
                </a:solidFill>
                <a:prstDash val="solid"/>
                <a:miter/>
              </a:ln>
            </p:spPr>
          </p:sp>
          <p:sp>
            <p:nvSpPr>
              <p:cNvPr id="24" name="TextBox 24"/>
              <p:cNvSpPr txBox="1"/>
              <p:nvPr/>
            </p:nvSpPr>
            <p:spPr>
              <a:xfrm>
                <a:off x="0" y="82550"/>
                <a:ext cx="698500" cy="590550"/>
              </a:xfrm>
              <a:prstGeom prst="rect">
                <a:avLst/>
              </a:prstGeom>
            </p:spPr>
            <p:txBody>
              <a:bodyPr lIns="50800" tIns="50800" rIns="50800" bIns="50800" rtlCol="0" anchor="ctr"/>
              <a:lstStyle/>
              <a:p>
                <a:pPr algn="ctr">
                  <a:lnSpc>
                    <a:spcPts val="2771"/>
                  </a:lnSpc>
                </a:pPr>
                <a:endParaRPr/>
              </a:p>
            </p:txBody>
          </p:sp>
        </p:grpSp>
        <p:grpSp>
          <p:nvGrpSpPr>
            <p:cNvPr id="25" name="Group 25"/>
            <p:cNvGrpSpPr/>
            <p:nvPr/>
          </p:nvGrpSpPr>
          <p:grpSpPr>
            <a:xfrm>
              <a:off x="0" y="0"/>
              <a:ext cx="8661806" cy="10079192"/>
              <a:chOff x="0" y="0"/>
              <a:chExt cx="698500" cy="812800"/>
            </a:xfrm>
          </p:grpSpPr>
          <p:sp>
            <p:nvSpPr>
              <p:cNvPr id="26" name="Freeform 26"/>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FFFFF">
                  <a:alpha val="5882"/>
                </a:srgbClr>
              </a:solidFill>
              <a:ln cap="sq">
                <a:noFill/>
                <a:prstDash val="solid"/>
                <a:miter/>
              </a:ln>
            </p:spPr>
          </p:sp>
          <p:sp>
            <p:nvSpPr>
              <p:cNvPr id="27" name="TextBox 27"/>
              <p:cNvSpPr txBox="1"/>
              <p:nvPr/>
            </p:nvSpPr>
            <p:spPr>
              <a:xfrm>
                <a:off x="0" y="82550"/>
                <a:ext cx="698500" cy="590550"/>
              </a:xfrm>
              <a:prstGeom prst="rect">
                <a:avLst/>
              </a:prstGeom>
            </p:spPr>
            <p:txBody>
              <a:bodyPr lIns="50800" tIns="50800" rIns="50800" bIns="50800" rtlCol="0" anchor="ctr"/>
              <a:lstStyle/>
              <a:p>
                <a:pPr algn="ctr">
                  <a:lnSpc>
                    <a:spcPts val="2771"/>
                  </a:lnSpc>
                </a:pPr>
                <a:endParaRPr/>
              </a:p>
            </p:txBody>
          </p:sp>
        </p:gr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0378963" cy="10357152"/>
            <a:chOff x="0" y="0"/>
            <a:chExt cx="2733554" cy="2727810"/>
          </a:xfrm>
        </p:grpSpPr>
        <p:sp>
          <p:nvSpPr>
            <p:cNvPr id="3" name="Freeform 3"/>
            <p:cNvSpPr/>
            <p:nvPr/>
          </p:nvSpPr>
          <p:spPr>
            <a:xfrm>
              <a:off x="0" y="0"/>
              <a:ext cx="2733554" cy="2727809"/>
            </a:xfrm>
            <a:custGeom>
              <a:avLst/>
              <a:gdLst/>
              <a:ahLst/>
              <a:cxnLst/>
              <a:rect l="l" t="t" r="r" b="b"/>
              <a:pathLst>
                <a:path w="2733554" h="2727809">
                  <a:moveTo>
                    <a:pt x="0" y="0"/>
                  </a:moveTo>
                  <a:lnTo>
                    <a:pt x="2733554" y="0"/>
                  </a:lnTo>
                  <a:lnTo>
                    <a:pt x="2733554" y="2727809"/>
                  </a:lnTo>
                  <a:lnTo>
                    <a:pt x="0" y="2727809"/>
                  </a:lnTo>
                  <a:close/>
                </a:path>
              </a:pathLst>
            </a:custGeom>
            <a:gradFill rotWithShape="1">
              <a:gsLst>
                <a:gs pos="0">
                  <a:srgbClr val="FF3131">
                    <a:alpha val="100000"/>
                  </a:srgbClr>
                </a:gs>
                <a:gs pos="100000">
                  <a:srgbClr val="FF914D">
                    <a:alpha val="100000"/>
                  </a:srgbClr>
                </a:gs>
              </a:gsLst>
              <a:lin ang="0"/>
            </a:gradFill>
          </p:spPr>
        </p:sp>
        <p:sp>
          <p:nvSpPr>
            <p:cNvPr id="4" name="TextBox 4"/>
            <p:cNvSpPr txBox="1"/>
            <p:nvPr/>
          </p:nvSpPr>
          <p:spPr>
            <a:xfrm>
              <a:off x="0" y="-57150"/>
              <a:ext cx="2733554" cy="2784960"/>
            </a:xfrm>
            <a:prstGeom prst="rect">
              <a:avLst/>
            </a:prstGeom>
          </p:spPr>
          <p:txBody>
            <a:bodyPr lIns="50800" tIns="50800" rIns="50800" bIns="50800" rtlCol="0" anchor="ctr"/>
            <a:lstStyle/>
            <a:p>
              <a:pPr algn="ctr">
                <a:lnSpc>
                  <a:spcPts val="2771"/>
                </a:lnSpc>
              </a:pPr>
              <a:endParaRPr/>
            </a:p>
          </p:txBody>
        </p:sp>
      </p:grpSp>
      <p:sp>
        <p:nvSpPr>
          <p:cNvPr id="5" name="Freeform 5"/>
          <p:cNvSpPr/>
          <p:nvPr/>
        </p:nvSpPr>
        <p:spPr>
          <a:xfrm rot="-1098198">
            <a:off x="11063356" y="363720"/>
            <a:ext cx="2757475" cy="2738295"/>
          </a:xfrm>
          <a:custGeom>
            <a:avLst/>
            <a:gdLst/>
            <a:ahLst/>
            <a:cxnLst/>
            <a:rect l="l" t="t" r="r" b="b"/>
            <a:pathLst>
              <a:path w="2757475" h="2738295">
                <a:moveTo>
                  <a:pt x="0" y="0"/>
                </a:moveTo>
                <a:lnTo>
                  <a:pt x="2757475" y="0"/>
                </a:lnTo>
                <a:lnTo>
                  <a:pt x="2757475" y="2738295"/>
                </a:lnTo>
                <a:lnTo>
                  <a:pt x="0" y="2738295"/>
                </a:lnTo>
                <a:lnTo>
                  <a:pt x="0" y="0"/>
                </a:lnTo>
                <a:close/>
              </a:path>
            </a:pathLst>
          </a:custGeom>
          <a:blipFill>
            <a:blip r:embed="rId2"/>
            <a:stretch>
              <a:fillRect l="-32747" t="-33629" r="-31682" b="-31952"/>
            </a:stretch>
          </a:blipFill>
        </p:spPr>
      </p:sp>
      <p:sp>
        <p:nvSpPr>
          <p:cNvPr id="6" name="Freeform 6"/>
          <p:cNvSpPr/>
          <p:nvPr/>
        </p:nvSpPr>
        <p:spPr>
          <a:xfrm rot="1601330">
            <a:off x="14527887" y="2414300"/>
            <a:ext cx="3413280" cy="2354075"/>
          </a:xfrm>
          <a:custGeom>
            <a:avLst/>
            <a:gdLst/>
            <a:ahLst/>
            <a:cxnLst/>
            <a:rect l="l" t="t" r="r" b="b"/>
            <a:pathLst>
              <a:path w="3413280" h="2354075">
                <a:moveTo>
                  <a:pt x="0" y="0"/>
                </a:moveTo>
                <a:lnTo>
                  <a:pt x="3413280" y="0"/>
                </a:lnTo>
                <a:lnTo>
                  <a:pt x="3413280" y="2354075"/>
                </a:lnTo>
                <a:lnTo>
                  <a:pt x="0" y="2354075"/>
                </a:lnTo>
                <a:lnTo>
                  <a:pt x="0" y="0"/>
                </a:lnTo>
                <a:close/>
              </a:path>
            </a:pathLst>
          </a:custGeom>
          <a:blipFill>
            <a:blip r:embed="rId3"/>
            <a:stretch>
              <a:fillRect l="-16787" t="-47512" r="-16787" b="-46164"/>
            </a:stretch>
          </a:blipFill>
        </p:spPr>
      </p:sp>
      <p:sp>
        <p:nvSpPr>
          <p:cNvPr id="7" name="Freeform 7"/>
          <p:cNvSpPr/>
          <p:nvPr/>
        </p:nvSpPr>
        <p:spPr>
          <a:xfrm rot="-1537334">
            <a:off x="10899775" y="3986547"/>
            <a:ext cx="3117698" cy="3117698"/>
          </a:xfrm>
          <a:custGeom>
            <a:avLst/>
            <a:gdLst/>
            <a:ahLst/>
            <a:cxnLst/>
            <a:rect l="l" t="t" r="r" b="b"/>
            <a:pathLst>
              <a:path w="3117698" h="3117698">
                <a:moveTo>
                  <a:pt x="0" y="0"/>
                </a:moveTo>
                <a:lnTo>
                  <a:pt x="3117698" y="0"/>
                </a:lnTo>
                <a:lnTo>
                  <a:pt x="3117698" y="3117697"/>
                </a:lnTo>
                <a:lnTo>
                  <a:pt x="0" y="3117697"/>
                </a:lnTo>
                <a:lnTo>
                  <a:pt x="0" y="0"/>
                </a:lnTo>
                <a:close/>
              </a:path>
            </a:pathLst>
          </a:custGeom>
          <a:blipFill>
            <a:blip r:embed="rId4"/>
            <a:stretch>
              <a:fillRect/>
            </a:stretch>
          </a:blipFill>
        </p:spPr>
      </p:sp>
      <p:sp>
        <p:nvSpPr>
          <p:cNvPr id="8" name="Freeform 8"/>
          <p:cNvSpPr/>
          <p:nvPr/>
        </p:nvSpPr>
        <p:spPr>
          <a:xfrm rot="1475240">
            <a:off x="14079468" y="6463130"/>
            <a:ext cx="3086100" cy="3086100"/>
          </a:xfrm>
          <a:custGeom>
            <a:avLst/>
            <a:gdLst/>
            <a:ahLst/>
            <a:cxnLst/>
            <a:rect l="l" t="t" r="r" b="b"/>
            <a:pathLst>
              <a:path w="3086100" h="3086100">
                <a:moveTo>
                  <a:pt x="0" y="0"/>
                </a:moveTo>
                <a:lnTo>
                  <a:pt x="3086100" y="0"/>
                </a:lnTo>
                <a:lnTo>
                  <a:pt x="3086100" y="3086100"/>
                </a:lnTo>
                <a:lnTo>
                  <a:pt x="0" y="3086100"/>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9" name="TextBox 9"/>
          <p:cNvSpPr txBox="1"/>
          <p:nvPr/>
        </p:nvSpPr>
        <p:spPr>
          <a:xfrm>
            <a:off x="1028700" y="1085850"/>
            <a:ext cx="8430197" cy="1431798"/>
          </a:xfrm>
          <a:prstGeom prst="rect">
            <a:avLst/>
          </a:prstGeom>
        </p:spPr>
        <p:txBody>
          <a:bodyPr lIns="0" tIns="0" rIns="0" bIns="0" rtlCol="0" anchor="t">
            <a:spAutoFit/>
          </a:bodyPr>
          <a:lstStyle/>
          <a:p>
            <a:pPr algn="l">
              <a:lnSpc>
                <a:spcPts val="5615"/>
              </a:lnSpc>
            </a:pPr>
            <a:r>
              <a:rPr lang="en-US" sz="5199" dirty="0">
                <a:solidFill>
                  <a:srgbClr val="222222"/>
                </a:solidFill>
                <a:latin typeface="Celandine"/>
                <a:ea typeface="Celandine"/>
                <a:cs typeface="Celandine"/>
                <a:sym typeface="Celandine"/>
              </a:rPr>
              <a:t>Marketing Communication System</a:t>
            </a:r>
          </a:p>
        </p:txBody>
      </p:sp>
      <p:sp>
        <p:nvSpPr>
          <p:cNvPr id="10" name="TextBox 10"/>
          <p:cNvSpPr txBox="1"/>
          <p:nvPr/>
        </p:nvSpPr>
        <p:spPr>
          <a:xfrm>
            <a:off x="1028700" y="2978321"/>
            <a:ext cx="9013233" cy="4237672"/>
          </a:xfrm>
          <a:prstGeom prst="rect">
            <a:avLst/>
          </a:prstGeom>
        </p:spPr>
        <p:txBody>
          <a:bodyPr lIns="0" tIns="0" rIns="0" bIns="0" rtlCol="0" anchor="t">
            <a:spAutoFit/>
          </a:bodyPr>
          <a:lstStyle/>
          <a:p>
            <a:pPr marL="744855" lvl="1" indent="-372428" algn="l">
              <a:lnSpc>
                <a:spcPts val="4830"/>
              </a:lnSpc>
              <a:buFont typeface="Arial"/>
              <a:buChar char="•"/>
            </a:pPr>
            <a:r>
              <a:rPr lang="en-US" sz="3450" dirty="0">
                <a:solidFill>
                  <a:srgbClr val="FFFFFF"/>
                </a:solidFill>
                <a:latin typeface="Playwrite US Modern"/>
                <a:ea typeface="Playwrite US Modern"/>
                <a:cs typeface="Playwrite US Modern"/>
                <a:sym typeface="Playwrite US Modern"/>
              </a:rPr>
              <a:t>Digital and Social Media Presence.</a:t>
            </a:r>
          </a:p>
          <a:p>
            <a:pPr marL="744855" lvl="1" indent="-372428" algn="l">
              <a:lnSpc>
                <a:spcPts val="5865"/>
              </a:lnSpc>
              <a:buFont typeface="Arial"/>
              <a:buChar char="•"/>
            </a:pPr>
            <a:r>
              <a:rPr lang="en-US" sz="3450" dirty="0">
                <a:solidFill>
                  <a:srgbClr val="FFFFFF"/>
                </a:solidFill>
                <a:latin typeface="Playwrite US Modern"/>
                <a:ea typeface="Playwrite US Modern"/>
                <a:cs typeface="Playwrite US Modern"/>
                <a:sym typeface="Playwrite US Modern"/>
              </a:rPr>
              <a:t>Brand Differentiation.</a:t>
            </a:r>
          </a:p>
          <a:p>
            <a:pPr marL="744855" lvl="1" indent="-372428" algn="l">
              <a:lnSpc>
                <a:spcPts val="5865"/>
              </a:lnSpc>
              <a:buFont typeface="Arial"/>
              <a:buChar char="•"/>
            </a:pPr>
            <a:r>
              <a:rPr lang="en-US" sz="3450" dirty="0">
                <a:solidFill>
                  <a:srgbClr val="FFFFFF"/>
                </a:solidFill>
                <a:latin typeface="Playwrite US Modern"/>
                <a:ea typeface="Playwrite US Modern"/>
                <a:cs typeface="Playwrite US Modern"/>
                <a:sym typeface="Playwrite US Modern"/>
              </a:rPr>
              <a:t>Traditional Marketing Channels.</a:t>
            </a:r>
          </a:p>
          <a:p>
            <a:pPr marL="744855" lvl="1" indent="-372428" algn="l">
              <a:lnSpc>
                <a:spcPts val="5865"/>
              </a:lnSpc>
              <a:buFont typeface="Arial"/>
              <a:buChar char="•"/>
            </a:pPr>
            <a:r>
              <a:rPr lang="en-US" sz="3450" dirty="0">
                <a:solidFill>
                  <a:srgbClr val="FFFFFF"/>
                </a:solidFill>
                <a:latin typeface="Playwrite US Modern"/>
                <a:ea typeface="Playwrite US Modern"/>
                <a:cs typeface="Playwrite US Modern"/>
                <a:sym typeface="Playwrite US Modern"/>
              </a:rPr>
              <a:t>Customer Service Communication.</a:t>
            </a:r>
          </a:p>
          <a:p>
            <a:pPr marL="744855" lvl="1" indent="-372428" algn="l">
              <a:lnSpc>
                <a:spcPts val="5865"/>
              </a:lnSpc>
              <a:buFont typeface="Arial"/>
              <a:buChar char="•"/>
            </a:pPr>
            <a:r>
              <a:rPr lang="en-US" sz="3450" dirty="0">
                <a:solidFill>
                  <a:srgbClr val="FFFFFF"/>
                </a:solidFill>
                <a:latin typeface="Playwrite US Modern"/>
                <a:ea typeface="Playwrite US Modern"/>
                <a:cs typeface="Playwrite US Modern"/>
                <a:sym typeface="Playwrite US Modern"/>
              </a:rPr>
              <a:t>Service Quality.</a:t>
            </a:r>
          </a:p>
          <a:p>
            <a:pPr marL="744855" lvl="1" indent="-372428" algn="l">
              <a:lnSpc>
                <a:spcPts val="5865"/>
              </a:lnSpc>
              <a:buFont typeface="Arial"/>
              <a:buChar char="•"/>
            </a:pPr>
            <a:r>
              <a:rPr lang="en-US" sz="3450" dirty="0">
                <a:solidFill>
                  <a:srgbClr val="FFFFFF"/>
                </a:solidFill>
                <a:latin typeface="Playwrite US Modern"/>
                <a:ea typeface="Playwrite US Modern"/>
                <a:cs typeface="Playwrite US Modern"/>
                <a:sym typeface="Playwrite US Modern"/>
              </a:rPr>
              <a:t>Partnerships and Route Expansion.</a:t>
            </a:r>
          </a:p>
        </p:txBody>
      </p:sp>
      <p:grpSp>
        <p:nvGrpSpPr>
          <p:cNvPr id="11" name="Group 11"/>
          <p:cNvGrpSpPr/>
          <p:nvPr/>
        </p:nvGrpSpPr>
        <p:grpSpPr>
          <a:xfrm>
            <a:off x="267660" y="9112147"/>
            <a:ext cx="942735" cy="939204"/>
            <a:chOff x="0" y="0"/>
            <a:chExt cx="1256980" cy="1252273"/>
          </a:xfrm>
        </p:grpSpPr>
        <p:grpSp>
          <p:nvGrpSpPr>
            <p:cNvPr id="12" name="Group 12"/>
            <p:cNvGrpSpPr/>
            <p:nvPr/>
          </p:nvGrpSpPr>
          <p:grpSpPr>
            <a:xfrm>
              <a:off x="0" y="330815"/>
              <a:ext cx="593012" cy="593012"/>
              <a:chOff x="0" y="0"/>
              <a:chExt cx="812800" cy="812800"/>
            </a:xfrm>
          </p:grpSpPr>
          <p:sp>
            <p:nvSpPr>
              <p:cNvPr id="13" name="Freeform 13"/>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14" name="TextBox 14"/>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15" name="Group 15"/>
            <p:cNvGrpSpPr/>
            <p:nvPr/>
          </p:nvGrpSpPr>
          <p:grpSpPr>
            <a:xfrm>
              <a:off x="331984" y="659260"/>
              <a:ext cx="593012" cy="593012"/>
              <a:chOff x="0" y="0"/>
              <a:chExt cx="812800" cy="812800"/>
            </a:xfrm>
          </p:grpSpPr>
          <p:sp>
            <p:nvSpPr>
              <p:cNvPr id="16" name="Freeform 16"/>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17" name="TextBox 17"/>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18" name="Group 18"/>
            <p:cNvGrpSpPr/>
            <p:nvPr/>
          </p:nvGrpSpPr>
          <p:grpSpPr>
            <a:xfrm>
              <a:off x="331984" y="0"/>
              <a:ext cx="593012" cy="593012"/>
              <a:chOff x="0" y="0"/>
              <a:chExt cx="812800" cy="812800"/>
            </a:xfrm>
          </p:grpSpPr>
          <p:sp>
            <p:nvSpPr>
              <p:cNvPr id="19" name="Freeform 19"/>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20" name="TextBox 20"/>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21" name="Group 21"/>
            <p:cNvGrpSpPr/>
            <p:nvPr/>
          </p:nvGrpSpPr>
          <p:grpSpPr>
            <a:xfrm>
              <a:off x="663967" y="328445"/>
              <a:ext cx="593012" cy="593012"/>
              <a:chOff x="0" y="0"/>
              <a:chExt cx="812800" cy="812800"/>
            </a:xfrm>
          </p:grpSpPr>
          <p:sp>
            <p:nvSpPr>
              <p:cNvPr id="22" name="Freeform 22"/>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23" name="TextBox 23"/>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grpSp>
        <p:nvGrpSpPr>
          <p:cNvPr id="24" name="Group 24"/>
          <p:cNvGrpSpPr/>
          <p:nvPr/>
        </p:nvGrpSpPr>
        <p:grpSpPr>
          <a:xfrm>
            <a:off x="6793756" y="7849070"/>
            <a:ext cx="6496354" cy="7559394"/>
            <a:chOff x="0" y="0"/>
            <a:chExt cx="8661806" cy="10079192"/>
          </a:xfrm>
        </p:grpSpPr>
        <p:grpSp>
          <p:nvGrpSpPr>
            <p:cNvPr id="25" name="Group 25"/>
            <p:cNvGrpSpPr/>
            <p:nvPr/>
          </p:nvGrpSpPr>
          <p:grpSpPr>
            <a:xfrm>
              <a:off x="0" y="0"/>
              <a:ext cx="8661806" cy="10079192"/>
              <a:chOff x="0" y="0"/>
              <a:chExt cx="698500" cy="812800"/>
            </a:xfrm>
          </p:grpSpPr>
          <p:sp>
            <p:nvSpPr>
              <p:cNvPr id="26" name="Freeform 26"/>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FFFFFF"/>
                </a:solidFill>
                <a:prstDash val="solid"/>
                <a:miter/>
              </a:ln>
            </p:spPr>
          </p:sp>
          <p:sp>
            <p:nvSpPr>
              <p:cNvPr id="27" name="TextBox 27"/>
              <p:cNvSpPr txBox="1"/>
              <p:nvPr/>
            </p:nvSpPr>
            <p:spPr>
              <a:xfrm>
                <a:off x="0" y="82550"/>
                <a:ext cx="698500" cy="590550"/>
              </a:xfrm>
              <a:prstGeom prst="rect">
                <a:avLst/>
              </a:prstGeom>
            </p:spPr>
            <p:txBody>
              <a:bodyPr lIns="50800" tIns="50800" rIns="50800" bIns="50800" rtlCol="0" anchor="ctr"/>
              <a:lstStyle/>
              <a:p>
                <a:pPr algn="ctr">
                  <a:lnSpc>
                    <a:spcPts val="2771"/>
                  </a:lnSpc>
                </a:pPr>
                <a:endParaRPr/>
              </a:p>
            </p:txBody>
          </p:sp>
        </p:grpSp>
        <p:grpSp>
          <p:nvGrpSpPr>
            <p:cNvPr id="28" name="Group 28"/>
            <p:cNvGrpSpPr/>
            <p:nvPr/>
          </p:nvGrpSpPr>
          <p:grpSpPr>
            <a:xfrm>
              <a:off x="0" y="0"/>
              <a:ext cx="8661806" cy="10079192"/>
              <a:chOff x="0" y="0"/>
              <a:chExt cx="698500" cy="812800"/>
            </a:xfrm>
          </p:grpSpPr>
          <p:sp>
            <p:nvSpPr>
              <p:cNvPr id="29" name="Freeform 29"/>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FFFFF">
                  <a:alpha val="5882"/>
                </a:srgbClr>
              </a:solidFill>
              <a:ln cap="sq">
                <a:noFill/>
                <a:prstDash val="solid"/>
                <a:miter/>
              </a:ln>
            </p:spPr>
          </p:sp>
          <p:sp>
            <p:nvSpPr>
              <p:cNvPr id="30" name="TextBox 30"/>
              <p:cNvSpPr txBox="1"/>
              <p:nvPr/>
            </p:nvSpPr>
            <p:spPr>
              <a:xfrm>
                <a:off x="0" y="82550"/>
                <a:ext cx="698500" cy="590550"/>
              </a:xfrm>
              <a:prstGeom prst="rect">
                <a:avLst/>
              </a:prstGeom>
            </p:spPr>
            <p:txBody>
              <a:bodyPr lIns="50800" tIns="50800" rIns="50800" bIns="50800" rtlCol="0" anchor="ctr"/>
              <a:lstStyle/>
              <a:p>
                <a:pPr algn="ctr">
                  <a:lnSpc>
                    <a:spcPts val="2771"/>
                  </a:lnSpc>
                </a:pPr>
                <a:endParaRPr/>
              </a:p>
            </p:txBody>
          </p:sp>
        </p:gr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style.rotation</p:attrName>
                                        </p:attrNameLst>
                                      </p:cBhvr>
                                      <p:tavLst>
                                        <p:tav tm="0">
                                          <p:val>
                                            <p:fltVal val="720"/>
                                          </p:val>
                                        </p:tav>
                                        <p:tav tm="100000">
                                          <p:val>
                                            <p:fltVal val="0"/>
                                          </p:val>
                                        </p:tav>
                                      </p:tavLst>
                                    </p:anim>
                                    <p:anim calcmode="lin" valueType="num">
                                      <p:cBhvr>
                                        <p:cTn id="9" dur="2000" fill="hold"/>
                                        <p:tgtEl>
                                          <p:spTgt spid="5"/>
                                        </p:tgtEl>
                                        <p:attrNameLst>
                                          <p:attrName>ppt_h</p:attrName>
                                        </p:attrNameLst>
                                      </p:cBhvr>
                                      <p:tavLst>
                                        <p:tav tm="0">
                                          <p:val>
                                            <p:fltVal val="0"/>
                                          </p:val>
                                        </p:tav>
                                        <p:tav tm="100000">
                                          <p:val>
                                            <p:strVal val="#ppt_h"/>
                                          </p:val>
                                        </p:tav>
                                      </p:tavLst>
                                    </p:anim>
                                    <p:anim calcmode="lin" valueType="num">
                                      <p:cBhvr>
                                        <p:cTn id="10" dur="2000" fill="hold"/>
                                        <p:tgtEl>
                                          <p:spTgt spid="5"/>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anim calcmode="lin" valueType="num">
                                      <p:cBhvr>
                                        <p:cTn id="14" dur="2000" fill="hold"/>
                                        <p:tgtEl>
                                          <p:spTgt spid="6"/>
                                        </p:tgtEl>
                                        <p:attrNameLst>
                                          <p:attrName>style.rotation</p:attrName>
                                        </p:attrNameLst>
                                      </p:cBhvr>
                                      <p:tavLst>
                                        <p:tav tm="0">
                                          <p:val>
                                            <p:fltVal val="720"/>
                                          </p:val>
                                        </p:tav>
                                        <p:tav tm="100000">
                                          <p:val>
                                            <p:fltVal val="0"/>
                                          </p:val>
                                        </p:tav>
                                      </p:tavLst>
                                    </p:anim>
                                    <p:anim calcmode="lin" valueType="num">
                                      <p:cBhvr>
                                        <p:cTn id="15" dur="2000" fill="hold"/>
                                        <p:tgtEl>
                                          <p:spTgt spid="6"/>
                                        </p:tgtEl>
                                        <p:attrNameLst>
                                          <p:attrName>ppt_h</p:attrName>
                                        </p:attrNameLst>
                                      </p:cBhvr>
                                      <p:tavLst>
                                        <p:tav tm="0">
                                          <p:val>
                                            <p:fltVal val="0"/>
                                          </p:val>
                                        </p:tav>
                                        <p:tav tm="100000">
                                          <p:val>
                                            <p:strVal val="#ppt_h"/>
                                          </p:val>
                                        </p:tav>
                                      </p:tavLst>
                                    </p:anim>
                                    <p:anim calcmode="lin" valueType="num">
                                      <p:cBhvr>
                                        <p:cTn id="16" dur="2000" fill="hold"/>
                                        <p:tgtEl>
                                          <p:spTgt spid="6"/>
                                        </p:tgtEl>
                                        <p:attrNameLst>
                                          <p:attrName>ppt_w</p:attrName>
                                        </p:attrNameLst>
                                      </p:cBhvr>
                                      <p:tavLst>
                                        <p:tav tm="0">
                                          <p:val>
                                            <p:fltVal val="0"/>
                                          </p:val>
                                        </p:tav>
                                        <p:tav tm="100000">
                                          <p:val>
                                            <p:strVal val="#ppt_w"/>
                                          </p:val>
                                        </p:tav>
                                      </p:tavLst>
                                    </p:anim>
                                  </p:childTnLst>
                                </p:cTn>
                              </p:par>
                              <p:par>
                                <p:cTn id="17" presetID="35"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000"/>
                                        <p:tgtEl>
                                          <p:spTgt spid="7"/>
                                        </p:tgtEl>
                                      </p:cBhvr>
                                    </p:animEffect>
                                    <p:anim calcmode="lin" valueType="num">
                                      <p:cBhvr>
                                        <p:cTn id="20" dur="2000" fill="hold"/>
                                        <p:tgtEl>
                                          <p:spTgt spid="7"/>
                                        </p:tgtEl>
                                        <p:attrNameLst>
                                          <p:attrName>style.rotation</p:attrName>
                                        </p:attrNameLst>
                                      </p:cBhvr>
                                      <p:tavLst>
                                        <p:tav tm="0">
                                          <p:val>
                                            <p:fltVal val="720"/>
                                          </p:val>
                                        </p:tav>
                                        <p:tav tm="100000">
                                          <p:val>
                                            <p:fltVal val="0"/>
                                          </p:val>
                                        </p:tav>
                                      </p:tavLst>
                                    </p:anim>
                                    <p:anim calcmode="lin" valueType="num">
                                      <p:cBhvr>
                                        <p:cTn id="21" dur="2000" fill="hold"/>
                                        <p:tgtEl>
                                          <p:spTgt spid="7"/>
                                        </p:tgtEl>
                                        <p:attrNameLst>
                                          <p:attrName>ppt_h</p:attrName>
                                        </p:attrNameLst>
                                      </p:cBhvr>
                                      <p:tavLst>
                                        <p:tav tm="0">
                                          <p:val>
                                            <p:fltVal val="0"/>
                                          </p:val>
                                        </p:tav>
                                        <p:tav tm="100000">
                                          <p:val>
                                            <p:strVal val="#ppt_h"/>
                                          </p:val>
                                        </p:tav>
                                      </p:tavLst>
                                    </p:anim>
                                    <p:anim calcmode="lin" valueType="num">
                                      <p:cBhvr>
                                        <p:cTn id="22" dur="2000" fill="hold"/>
                                        <p:tgtEl>
                                          <p:spTgt spid="7"/>
                                        </p:tgtEl>
                                        <p:attrNameLst>
                                          <p:attrName>ppt_w</p:attrName>
                                        </p:attrNameLst>
                                      </p:cBhvr>
                                      <p:tavLst>
                                        <p:tav tm="0">
                                          <p:val>
                                            <p:fltVal val="0"/>
                                          </p:val>
                                        </p:tav>
                                        <p:tav tm="100000">
                                          <p:val>
                                            <p:strVal val="#ppt_w"/>
                                          </p:val>
                                        </p:tav>
                                      </p:tavLst>
                                    </p:anim>
                                  </p:childTnLst>
                                </p:cTn>
                              </p:par>
                              <p:par>
                                <p:cTn id="23" presetID="35"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2000"/>
                                        <p:tgtEl>
                                          <p:spTgt spid="8"/>
                                        </p:tgtEl>
                                      </p:cBhvr>
                                    </p:animEffect>
                                    <p:anim calcmode="lin" valueType="num">
                                      <p:cBhvr>
                                        <p:cTn id="26" dur="2000" fill="hold"/>
                                        <p:tgtEl>
                                          <p:spTgt spid="8"/>
                                        </p:tgtEl>
                                        <p:attrNameLst>
                                          <p:attrName>style.rotation</p:attrName>
                                        </p:attrNameLst>
                                      </p:cBhvr>
                                      <p:tavLst>
                                        <p:tav tm="0">
                                          <p:val>
                                            <p:fltVal val="720"/>
                                          </p:val>
                                        </p:tav>
                                        <p:tav tm="100000">
                                          <p:val>
                                            <p:fltVal val="0"/>
                                          </p:val>
                                        </p:tav>
                                      </p:tavLst>
                                    </p:anim>
                                    <p:anim calcmode="lin" valueType="num">
                                      <p:cBhvr>
                                        <p:cTn id="27" dur="2000" fill="hold"/>
                                        <p:tgtEl>
                                          <p:spTgt spid="8"/>
                                        </p:tgtEl>
                                        <p:attrNameLst>
                                          <p:attrName>ppt_h</p:attrName>
                                        </p:attrNameLst>
                                      </p:cBhvr>
                                      <p:tavLst>
                                        <p:tav tm="0">
                                          <p:val>
                                            <p:fltVal val="0"/>
                                          </p:val>
                                        </p:tav>
                                        <p:tav tm="100000">
                                          <p:val>
                                            <p:strVal val="#ppt_h"/>
                                          </p:val>
                                        </p:tav>
                                      </p:tavLst>
                                    </p:anim>
                                    <p:anim calcmode="lin" valueType="num">
                                      <p:cBhvr>
                                        <p:cTn id="28" dur="2000" fill="hold"/>
                                        <p:tgtEl>
                                          <p:spTgt spid="8"/>
                                        </p:tgtEl>
                                        <p:attrNameLst>
                                          <p:attrName>ppt_w</p:attrName>
                                        </p:attrNameLst>
                                      </p:cBhvr>
                                      <p:tavLst>
                                        <p:tav tm="0">
                                          <p:val>
                                            <p:fltVal val="0"/>
                                          </p:val>
                                        </p:tav>
                                        <p:tav tm="100000">
                                          <p:val>
                                            <p:strVal val="#ppt_w"/>
                                          </p:val>
                                        </p:tav>
                                      </p:tavLst>
                                    </p:anim>
                                  </p:childTnLst>
                                </p:cTn>
                              </p:par>
                              <p:par>
                                <p:cTn id="29" presetID="16" presetClass="entr" presetSubtype="21"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arn(inVertical)">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3131">
                <a:alpha val="100000"/>
              </a:srgbClr>
            </a:gs>
            <a:gs pos="100000">
              <a:srgbClr val="FF914D">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678896" y="2297459"/>
            <a:ext cx="10930208" cy="887095"/>
          </a:xfrm>
          <a:prstGeom prst="rect">
            <a:avLst/>
          </a:prstGeom>
        </p:spPr>
        <p:txBody>
          <a:bodyPr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Product-Market Expansion Grid</a:t>
            </a:r>
          </a:p>
        </p:txBody>
      </p:sp>
      <p:grpSp>
        <p:nvGrpSpPr>
          <p:cNvPr id="3" name="Group 3"/>
          <p:cNvGrpSpPr/>
          <p:nvPr/>
        </p:nvGrpSpPr>
        <p:grpSpPr>
          <a:xfrm>
            <a:off x="14409484" y="7492867"/>
            <a:ext cx="6496354" cy="7559394"/>
            <a:chOff x="0" y="0"/>
            <a:chExt cx="8661806" cy="10079192"/>
          </a:xfrm>
        </p:grpSpPr>
        <p:grpSp>
          <p:nvGrpSpPr>
            <p:cNvPr id="4" name="Group 4"/>
            <p:cNvGrpSpPr/>
            <p:nvPr/>
          </p:nvGrpSpPr>
          <p:grpSpPr>
            <a:xfrm>
              <a:off x="0" y="0"/>
              <a:ext cx="8661806" cy="10079192"/>
              <a:chOff x="0" y="0"/>
              <a:chExt cx="698500" cy="812800"/>
            </a:xfrm>
          </p:grpSpPr>
          <p:sp>
            <p:nvSpPr>
              <p:cNvPr id="5" name="Freeform 5"/>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FFFFFF"/>
                </a:solidFill>
                <a:prstDash val="solid"/>
                <a:miter/>
              </a:ln>
            </p:spPr>
          </p:sp>
          <p:sp>
            <p:nvSpPr>
              <p:cNvPr id="6" name="TextBox 6"/>
              <p:cNvSpPr txBox="1"/>
              <p:nvPr/>
            </p:nvSpPr>
            <p:spPr>
              <a:xfrm>
                <a:off x="0" y="82550"/>
                <a:ext cx="698500" cy="590550"/>
              </a:xfrm>
              <a:prstGeom prst="rect">
                <a:avLst/>
              </a:prstGeom>
            </p:spPr>
            <p:txBody>
              <a:bodyPr lIns="50800" tIns="50800" rIns="50800" bIns="50800" rtlCol="0" anchor="ctr"/>
              <a:lstStyle/>
              <a:p>
                <a:pPr algn="ctr">
                  <a:lnSpc>
                    <a:spcPts val="2771"/>
                  </a:lnSpc>
                </a:pPr>
                <a:endParaRPr/>
              </a:p>
            </p:txBody>
          </p:sp>
        </p:grpSp>
        <p:grpSp>
          <p:nvGrpSpPr>
            <p:cNvPr id="7" name="Group 7"/>
            <p:cNvGrpSpPr/>
            <p:nvPr/>
          </p:nvGrpSpPr>
          <p:grpSpPr>
            <a:xfrm>
              <a:off x="0" y="0"/>
              <a:ext cx="8661806" cy="10079192"/>
              <a:chOff x="0" y="0"/>
              <a:chExt cx="698500" cy="812800"/>
            </a:xfrm>
          </p:grpSpPr>
          <p:sp>
            <p:nvSpPr>
              <p:cNvPr id="8" name="Freeform 8"/>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FFFFF">
                  <a:alpha val="5882"/>
                </a:srgbClr>
              </a:solidFill>
              <a:ln cap="sq">
                <a:noFill/>
                <a:prstDash val="solid"/>
                <a:miter/>
              </a:ln>
            </p:spPr>
          </p:sp>
          <p:sp>
            <p:nvSpPr>
              <p:cNvPr id="9" name="TextBox 9"/>
              <p:cNvSpPr txBox="1"/>
              <p:nvPr/>
            </p:nvSpPr>
            <p:spPr>
              <a:xfrm>
                <a:off x="0" y="82550"/>
                <a:ext cx="698500" cy="590550"/>
              </a:xfrm>
              <a:prstGeom prst="rect">
                <a:avLst/>
              </a:prstGeom>
            </p:spPr>
            <p:txBody>
              <a:bodyPr lIns="50800" tIns="50800" rIns="50800" bIns="50800" rtlCol="0" anchor="ctr"/>
              <a:lstStyle/>
              <a:p>
                <a:pPr algn="ctr">
                  <a:lnSpc>
                    <a:spcPts val="2771"/>
                  </a:lnSpc>
                </a:pPr>
                <a:endParaRPr/>
              </a:p>
            </p:txBody>
          </p:sp>
        </p:grpSp>
      </p:grpSp>
      <p:grpSp>
        <p:nvGrpSpPr>
          <p:cNvPr id="10" name="Group 10"/>
          <p:cNvGrpSpPr/>
          <p:nvPr/>
        </p:nvGrpSpPr>
        <p:grpSpPr>
          <a:xfrm>
            <a:off x="-2817458" y="-4668865"/>
            <a:ext cx="6496354" cy="7559394"/>
            <a:chOff x="0" y="0"/>
            <a:chExt cx="8661806" cy="10079192"/>
          </a:xfrm>
        </p:grpSpPr>
        <p:grpSp>
          <p:nvGrpSpPr>
            <p:cNvPr id="11" name="Group 11"/>
            <p:cNvGrpSpPr/>
            <p:nvPr/>
          </p:nvGrpSpPr>
          <p:grpSpPr>
            <a:xfrm>
              <a:off x="0" y="0"/>
              <a:ext cx="8661806" cy="10079192"/>
              <a:chOff x="0" y="0"/>
              <a:chExt cx="698500" cy="812800"/>
            </a:xfrm>
          </p:grpSpPr>
          <p:sp>
            <p:nvSpPr>
              <p:cNvPr id="12" name="Freeform 12"/>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FFFFFF"/>
                </a:solidFill>
                <a:prstDash val="solid"/>
                <a:miter/>
              </a:ln>
            </p:spPr>
          </p:sp>
          <p:sp>
            <p:nvSpPr>
              <p:cNvPr id="13" name="TextBox 13"/>
              <p:cNvSpPr txBox="1"/>
              <p:nvPr/>
            </p:nvSpPr>
            <p:spPr>
              <a:xfrm>
                <a:off x="0" y="82550"/>
                <a:ext cx="698500" cy="590550"/>
              </a:xfrm>
              <a:prstGeom prst="rect">
                <a:avLst/>
              </a:prstGeom>
            </p:spPr>
            <p:txBody>
              <a:bodyPr lIns="50800" tIns="50800" rIns="50800" bIns="50800" rtlCol="0" anchor="ctr"/>
              <a:lstStyle/>
              <a:p>
                <a:pPr algn="ctr">
                  <a:lnSpc>
                    <a:spcPts val="2771"/>
                  </a:lnSpc>
                </a:pPr>
                <a:endParaRPr/>
              </a:p>
            </p:txBody>
          </p:sp>
        </p:grpSp>
        <p:grpSp>
          <p:nvGrpSpPr>
            <p:cNvPr id="14" name="Group 14"/>
            <p:cNvGrpSpPr/>
            <p:nvPr/>
          </p:nvGrpSpPr>
          <p:grpSpPr>
            <a:xfrm>
              <a:off x="0" y="0"/>
              <a:ext cx="8661806" cy="10079192"/>
              <a:chOff x="0" y="0"/>
              <a:chExt cx="698500" cy="812800"/>
            </a:xfrm>
          </p:grpSpPr>
          <p:sp>
            <p:nvSpPr>
              <p:cNvPr id="15" name="Freeform 15"/>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FFFFF">
                  <a:alpha val="5882"/>
                </a:srgbClr>
              </a:solidFill>
              <a:ln cap="sq">
                <a:noFill/>
                <a:prstDash val="solid"/>
                <a:miter/>
              </a:ln>
            </p:spPr>
          </p:sp>
          <p:sp>
            <p:nvSpPr>
              <p:cNvPr id="16" name="TextBox 16"/>
              <p:cNvSpPr txBox="1"/>
              <p:nvPr/>
            </p:nvSpPr>
            <p:spPr>
              <a:xfrm>
                <a:off x="0" y="82550"/>
                <a:ext cx="698500" cy="590550"/>
              </a:xfrm>
              <a:prstGeom prst="rect">
                <a:avLst/>
              </a:prstGeom>
            </p:spPr>
            <p:txBody>
              <a:bodyPr lIns="50800" tIns="50800" rIns="50800" bIns="50800" rtlCol="0" anchor="ctr"/>
              <a:lstStyle/>
              <a:p>
                <a:pPr algn="ctr">
                  <a:lnSpc>
                    <a:spcPts val="2771"/>
                  </a:lnSpc>
                </a:pPr>
                <a:endParaRPr/>
              </a:p>
            </p:txBody>
          </p:sp>
        </p:grpSp>
      </p:grpSp>
      <p:grpSp>
        <p:nvGrpSpPr>
          <p:cNvPr id="17" name="Group 17"/>
          <p:cNvGrpSpPr/>
          <p:nvPr/>
        </p:nvGrpSpPr>
        <p:grpSpPr>
          <a:xfrm>
            <a:off x="430719" y="8518005"/>
            <a:ext cx="1272382" cy="1480590"/>
            <a:chOff x="0" y="0"/>
            <a:chExt cx="1696509" cy="1974120"/>
          </a:xfrm>
        </p:grpSpPr>
        <p:grpSp>
          <p:nvGrpSpPr>
            <p:cNvPr id="18" name="Group 18"/>
            <p:cNvGrpSpPr/>
            <p:nvPr/>
          </p:nvGrpSpPr>
          <p:grpSpPr>
            <a:xfrm>
              <a:off x="0" y="0"/>
              <a:ext cx="1696509" cy="1974120"/>
              <a:chOff x="0" y="0"/>
              <a:chExt cx="698500" cy="812800"/>
            </a:xfrm>
          </p:grpSpPr>
          <p:sp>
            <p:nvSpPr>
              <p:cNvPr id="19" name="Freeform 19"/>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FFFFFF"/>
                </a:solidFill>
                <a:prstDash val="solid"/>
                <a:miter/>
              </a:ln>
            </p:spPr>
          </p:sp>
          <p:sp>
            <p:nvSpPr>
              <p:cNvPr id="20" name="TextBox 20"/>
              <p:cNvSpPr txBox="1"/>
              <p:nvPr/>
            </p:nvSpPr>
            <p:spPr>
              <a:xfrm>
                <a:off x="0" y="82550"/>
                <a:ext cx="698500" cy="590550"/>
              </a:xfrm>
              <a:prstGeom prst="rect">
                <a:avLst/>
              </a:prstGeom>
            </p:spPr>
            <p:txBody>
              <a:bodyPr lIns="50800" tIns="50800" rIns="50800" bIns="50800" rtlCol="0" anchor="ctr"/>
              <a:lstStyle/>
              <a:p>
                <a:pPr algn="ctr">
                  <a:lnSpc>
                    <a:spcPts val="2772"/>
                  </a:lnSpc>
                </a:pPr>
                <a:endParaRPr/>
              </a:p>
            </p:txBody>
          </p:sp>
        </p:grpSp>
        <p:grpSp>
          <p:nvGrpSpPr>
            <p:cNvPr id="21" name="Group 21"/>
            <p:cNvGrpSpPr/>
            <p:nvPr/>
          </p:nvGrpSpPr>
          <p:grpSpPr>
            <a:xfrm>
              <a:off x="0" y="0"/>
              <a:ext cx="1696509" cy="1974120"/>
              <a:chOff x="0" y="0"/>
              <a:chExt cx="698500" cy="812800"/>
            </a:xfrm>
          </p:grpSpPr>
          <p:sp>
            <p:nvSpPr>
              <p:cNvPr id="22" name="Freeform 22"/>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FFFFF">
                  <a:alpha val="31765"/>
                </a:srgbClr>
              </a:solidFill>
              <a:ln cap="sq">
                <a:noFill/>
                <a:prstDash val="solid"/>
                <a:miter/>
              </a:ln>
            </p:spPr>
          </p:sp>
          <p:sp>
            <p:nvSpPr>
              <p:cNvPr id="23" name="TextBox 23"/>
              <p:cNvSpPr txBox="1"/>
              <p:nvPr/>
            </p:nvSpPr>
            <p:spPr>
              <a:xfrm>
                <a:off x="0" y="82550"/>
                <a:ext cx="698500" cy="590550"/>
              </a:xfrm>
              <a:prstGeom prst="rect">
                <a:avLst/>
              </a:prstGeom>
            </p:spPr>
            <p:txBody>
              <a:bodyPr lIns="50800" tIns="50800" rIns="50800" bIns="50800" rtlCol="0" anchor="ctr"/>
              <a:lstStyle/>
              <a:p>
                <a:pPr algn="l">
                  <a:lnSpc>
                    <a:spcPts val="2772"/>
                  </a:lnSpc>
                </a:pPr>
                <a:endParaRPr/>
              </a:p>
            </p:txBody>
          </p:sp>
        </p:grpSp>
      </p:grpSp>
      <p:grpSp>
        <p:nvGrpSpPr>
          <p:cNvPr id="24" name="Group 24"/>
          <p:cNvGrpSpPr/>
          <p:nvPr/>
        </p:nvGrpSpPr>
        <p:grpSpPr>
          <a:xfrm>
            <a:off x="16787933" y="559098"/>
            <a:ext cx="942735" cy="939204"/>
            <a:chOff x="0" y="0"/>
            <a:chExt cx="1256980" cy="1252273"/>
          </a:xfrm>
        </p:grpSpPr>
        <p:grpSp>
          <p:nvGrpSpPr>
            <p:cNvPr id="25" name="Group 25"/>
            <p:cNvGrpSpPr/>
            <p:nvPr/>
          </p:nvGrpSpPr>
          <p:grpSpPr>
            <a:xfrm>
              <a:off x="0" y="330815"/>
              <a:ext cx="593012" cy="593012"/>
              <a:chOff x="0" y="0"/>
              <a:chExt cx="812800" cy="812800"/>
            </a:xfrm>
          </p:grpSpPr>
          <p:sp>
            <p:nvSpPr>
              <p:cNvPr id="26" name="Freeform 26"/>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27" name="TextBox 27"/>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28" name="Group 28"/>
            <p:cNvGrpSpPr/>
            <p:nvPr/>
          </p:nvGrpSpPr>
          <p:grpSpPr>
            <a:xfrm>
              <a:off x="331984" y="659260"/>
              <a:ext cx="593012" cy="593012"/>
              <a:chOff x="0" y="0"/>
              <a:chExt cx="812800" cy="812800"/>
            </a:xfrm>
          </p:grpSpPr>
          <p:sp>
            <p:nvSpPr>
              <p:cNvPr id="29" name="Freeform 29"/>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30" name="TextBox 30"/>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31" name="Group 31"/>
            <p:cNvGrpSpPr/>
            <p:nvPr/>
          </p:nvGrpSpPr>
          <p:grpSpPr>
            <a:xfrm>
              <a:off x="331984" y="0"/>
              <a:ext cx="593012" cy="593012"/>
              <a:chOff x="0" y="0"/>
              <a:chExt cx="812800" cy="812800"/>
            </a:xfrm>
          </p:grpSpPr>
          <p:sp>
            <p:nvSpPr>
              <p:cNvPr id="32" name="Freeform 32"/>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33" name="TextBox 33"/>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34" name="Group 34"/>
            <p:cNvGrpSpPr/>
            <p:nvPr/>
          </p:nvGrpSpPr>
          <p:grpSpPr>
            <a:xfrm>
              <a:off x="663967" y="328445"/>
              <a:ext cx="593012" cy="593012"/>
              <a:chOff x="0" y="0"/>
              <a:chExt cx="812800" cy="812800"/>
            </a:xfrm>
          </p:grpSpPr>
          <p:sp>
            <p:nvSpPr>
              <p:cNvPr id="35" name="Freeform 35"/>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36" name="TextBox 36"/>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sp>
        <p:nvSpPr>
          <p:cNvPr id="37" name="TextBox 37"/>
          <p:cNvSpPr txBox="1"/>
          <p:nvPr/>
        </p:nvSpPr>
        <p:spPr>
          <a:xfrm>
            <a:off x="3878516" y="3794154"/>
            <a:ext cx="10730588" cy="3027045"/>
          </a:xfrm>
          <a:prstGeom prst="rect">
            <a:avLst/>
          </a:prstGeom>
        </p:spPr>
        <p:txBody>
          <a:bodyPr lIns="0" tIns="0" rIns="0" bIns="0" rtlCol="0" anchor="t">
            <a:spAutoFit/>
          </a:bodyPr>
          <a:lstStyle/>
          <a:p>
            <a:pPr marL="744855" lvl="1" indent="-372428" algn="l">
              <a:lnSpc>
                <a:spcPts val="4830"/>
              </a:lnSpc>
              <a:buFont typeface="Arial"/>
              <a:buChar char="•"/>
            </a:pPr>
            <a:r>
              <a:rPr lang="en-US" sz="3450" dirty="0">
                <a:solidFill>
                  <a:srgbClr val="FFFFFF"/>
                </a:solidFill>
                <a:latin typeface="Playwrite US Modern"/>
                <a:ea typeface="Playwrite US Modern"/>
                <a:cs typeface="Playwrite US Modern"/>
                <a:sym typeface="Playwrite US Modern"/>
              </a:rPr>
              <a:t>Existing Product, New Market.</a:t>
            </a:r>
          </a:p>
          <a:p>
            <a:pPr marL="744855" lvl="1" indent="-372428" algn="l">
              <a:lnSpc>
                <a:spcPts val="4830"/>
              </a:lnSpc>
              <a:buFont typeface="Arial"/>
              <a:buChar char="•"/>
            </a:pPr>
            <a:r>
              <a:rPr lang="en-US" sz="3450" dirty="0">
                <a:solidFill>
                  <a:srgbClr val="FFFFFF"/>
                </a:solidFill>
                <a:latin typeface="Playwrite US Modern"/>
                <a:ea typeface="Playwrite US Modern"/>
                <a:cs typeface="Playwrite US Modern"/>
                <a:sym typeface="Playwrite US Modern"/>
              </a:rPr>
              <a:t>Strategic Use of Logistics and Partnerships.</a:t>
            </a:r>
          </a:p>
          <a:p>
            <a:pPr marL="744855" lvl="1" indent="-372428" algn="l">
              <a:lnSpc>
                <a:spcPts val="4830"/>
              </a:lnSpc>
              <a:buFont typeface="Arial"/>
              <a:buChar char="•"/>
            </a:pPr>
            <a:r>
              <a:rPr lang="en-US" sz="3450" dirty="0">
                <a:solidFill>
                  <a:srgbClr val="FFFFFF"/>
                </a:solidFill>
                <a:latin typeface="Playwrite US Modern"/>
                <a:ea typeface="Playwrite US Modern"/>
                <a:cs typeface="Playwrite US Modern"/>
                <a:sym typeface="Playwrite US Modern"/>
              </a:rPr>
              <a:t>Turnaround of a Falling Route.</a:t>
            </a:r>
          </a:p>
          <a:p>
            <a:pPr marL="744855" lvl="1" indent="-372428" algn="l">
              <a:lnSpc>
                <a:spcPts val="4830"/>
              </a:lnSpc>
              <a:buFont typeface="Arial"/>
              <a:buChar char="•"/>
            </a:pPr>
            <a:r>
              <a:rPr lang="en-US" sz="3450" dirty="0">
                <a:solidFill>
                  <a:srgbClr val="FFFFFF"/>
                </a:solidFill>
                <a:latin typeface="Playwrite US Modern"/>
                <a:ea typeface="Playwrite US Modern"/>
                <a:cs typeface="Playwrite US Modern"/>
                <a:sym typeface="Playwrite US Modern"/>
              </a:rPr>
              <a:t>Focused Promotion Strategy.</a:t>
            </a:r>
          </a:p>
          <a:p>
            <a:pPr marL="744855" lvl="1" indent="-372428" algn="l">
              <a:lnSpc>
                <a:spcPts val="4830"/>
              </a:lnSpc>
              <a:buFont typeface="Arial"/>
              <a:buChar char="•"/>
            </a:pPr>
            <a:r>
              <a:rPr lang="en-US" sz="3450" dirty="0">
                <a:solidFill>
                  <a:srgbClr val="FFFFFF"/>
                </a:solidFill>
                <a:latin typeface="Playwrite US Modern"/>
                <a:ea typeface="Playwrite US Modern"/>
                <a:cs typeface="Playwrite US Modern"/>
                <a:sym typeface="Playwrite US Modern"/>
              </a:rPr>
              <a:t>Customer-centric Positioning.</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arn(inVertical)">
                                      <p:cBhvr>
                                        <p:cTn id="1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77748" cy="3343965"/>
          </a:xfrm>
          <a:custGeom>
            <a:avLst/>
            <a:gdLst/>
            <a:ahLst/>
            <a:cxnLst/>
            <a:rect l="l" t="t" r="r" b="b"/>
            <a:pathLst>
              <a:path w="18277748" h="3343965">
                <a:moveTo>
                  <a:pt x="0" y="0"/>
                </a:moveTo>
                <a:lnTo>
                  <a:pt x="18277748" y="0"/>
                </a:lnTo>
                <a:lnTo>
                  <a:pt x="18277748" y="3343965"/>
                </a:lnTo>
                <a:lnTo>
                  <a:pt x="0" y="3343965"/>
                </a:lnTo>
                <a:lnTo>
                  <a:pt x="0" y="0"/>
                </a:lnTo>
                <a:close/>
              </a:path>
            </a:pathLst>
          </a:custGeom>
          <a:blipFill>
            <a:blip r:embed="rId2"/>
            <a:stretch>
              <a:fillRect l="-2564" t="-700" r="-2712"/>
            </a:stretch>
          </a:blipFill>
        </p:spPr>
      </p:sp>
      <p:sp>
        <p:nvSpPr>
          <p:cNvPr id="4" name="TextBox 4"/>
          <p:cNvSpPr txBox="1"/>
          <p:nvPr/>
        </p:nvSpPr>
        <p:spPr>
          <a:xfrm>
            <a:off x="6122996" y="9654695"/>
            <a:ext cx="6031756" cy="525655"/>
          </a:xfrm>
          <a:prstGeom prst="rect">
            <a:avLst/>
          </a:prstGeom>
        </p:spPr>
        <p:txBody>
          <a:bodyPr lIns="0" tIns="0" rIns="0" bIns="0" rtlCol="0" anchor="t">
            <a:spAutoFit/>
          </a:bodyPr>
          <a:lstStyle/>
          <a:p>
            <a:pPr algn="ctr">
              <a:lnSpc>
                <a:spcPts val="4307"/>
              </a:lnSpc>
            </a:pPr>
            <a:r>
              <a:rPr lang="en-US" sz="3076" b="1">
                <a:solidFill>
                  <a:srgbClr val="000000"/>
                </a:solidFill>
                <a:latin typeface="Canva Sans Bold"/>
                <a:ea typeface="Canva Sans Bold"/>
                <a:cs typeface="Canva Sans Bold"/>
                <a:sym typeface="Canva Sans Bold"/>
              </a:rPr>
              <a:t>https://shyamolitickets.com/</a:t>
            </a:r>
          </a:p>
        </p:txBody>
      </p:sp>
      <p:grpSp>
        <p:nvGrpSpPr>
          <p:cNvPr id="9" name="Group 9"/>
          <p:cNvGrpSpPr/>
          <p:nvPr/>
        </p:nvGrpSpPr>
        <p:grpSpPr>
          <a:xfrm>
            <a:off x="7959105" y="4434232"/>
            <a:ext cx="1353304" cy="1530043"/>
            <a:chOff x="0" y="0"/>
            <a:chExt cx="718912" cy="812800"/>
          </a:xfrm>
        </p:grpSpPr>
        <p:sp>
          <p:nvSpPr>
            <p:cNvPr id="10" name="Freeform 10"/>
            <p:cNvSpPr/>
            <p:nvPr/>
          </p:nvSpPr>
          <p:spPr>
            <a:xfrm>
              <a:off x="0" y="0"/>
              <a:ext cx="718912" cy="812800"/>
            </a:xfrm>
            <a:custGeom>
              <a:avLst/>
              <a:gdLst/>
              <a:ahLst/>
              <a:cxnLst/>
              <a:rect l="l" t="t" r="r" b="b"/>
              <a:pathLst>
                <a:path w="718912" h="812800">
                  <a:moveTo>
                    <a:pt x="359456" y="0"/>
                  </a:moveTo>
                  <a:lnTo>
                    <a:pt x="718912" y="203200"/>
                  </a:lnTo>
                  <a:lnTo>
                    <a:pt x="718912" y="609600"/>
                  </a:lnTo>
                  <a:lnTo>
                    <a:pt x="359456" y="812800"/>
                  </a:lnTo>
                  <a:lnTo>
                    <a:pt x="0" y="609600"/>
                  </a:lnTo>
                  <a:lnTo>
                    <a:pt x="0" y="203200"/>
                  </a:lnTo>
                  <a:lnTo>
                    <a:pt x="359456" y="0"/>
                  </a:lnTo>
                  <a:close/>
                </a:path>
              </a:pathLst>
            </a:custGeom>
            <a:solidFill>
              <a:srgbClr val="000000">
                <a:alpha val="0"/>
              </a:srgbClr>
            </a:solidFill>
            <a:ln w="38100" cap="sq">
              <a:solidFill>
                <a:srgbClr val="FFFFFF"/>
              </a:solidFill>
              <a:prstDash val="solid"/>
              <a:miter/>
            </a:ln>
          </p:spPr>
        </p:sp>
        <p:sp>
          <p:nvSpPr>
            <p:cNvPr id="11" name="TextBox 11"/>
            <p:cNvSpPr txBox="1"/>
            <p:nvPr/>
          </p:nvSpPr>
          <p:spPr>
            <a:xfrm>
              <a:off x="0" y="82550"/>
              <a:ext cx="718912" cy="590550"/>
            </a:xfrm>
            <a:prstGeom prst="rect">
              <a:avLst/>
            </a:prstGeom>
          </p:spPr>
          <p:txBody>
            <a:bodyPr lIns="50800" tIns="50800" rIns="50800" bIns="50800" rtlCol="0" anchor="ctr"/>
            <a:lstStyle/>
            <a:p>
              <a:pPr algn="ctr">
                <a:lnSpc>
                  <a:spcPts val="2772"/>
                </a:lnSpc>
              </a:pPr>
              <a:endParaRPr/>
            </a:p>
          </p:txBody>
        </p:sp>
      </p:grpSp>
      <p:grpSp>
        <p:nvGrpSpPr>
          <p:cNvPr id="12" name="Group 12"/>
          <p:cNvGrpSpPr/>
          <p:nvPr/>
        </p:nvGrpSpPr>
        <p:grpSpPr>
          <a:xfrm>
            <a:off x="7959105" y="4434232"/>
            <a:ext cx="1353304" cy="1530043"/>
            <a:chOff x="0" y="0"/>
            <a:chExt cx="718912" cy="812800"/>
          </a:xfrm>
        </p:grpSpPr>
        <p:sp>
          <p:nvSpPr>
            <p:cNvPr id="13" name="Freeform 13"/>
            <p:cNvSpPr/>
            <p:nvPr/>
          </p:nvSpPr>
          <p:spPr>
            <a:xfrm>
              <a:off x="0" y="0"/>
              <a:ext cx="718912" cy="812800"/>
            </a:xfrm>
            <a:custGeom>
              <a:avLst/>
              <a:gdLst/>
              <a:ahLst/>
              <a:cxnLst/>
              <a:rect l="l" t="t" r="r" b="b"/>
              <a:pathLst>
                <a:path w="718912" h="812800">
                  <a:moveTo>
                    <a:pt x="359456" y="0"/>
                  </a:moveTo>
                  <a:lnTo>
                    <a:pt x="718912" y="203200"/>
                  </a:lnTo>
                  <a:lnTo>
                    <a:pt x="718912" y="609600"/>
                  </a:lnTo>
                  <a:lnTo>
                    <a:pt x="359456" y="812800"/>
                  </a:lnTo>
                  <a:lnTo>
                    <a:pt x="0" y="609600"/>
                  </a:lnTo>
                  <a:lnTo>
                    <a:pt x="0" y="203200"/>
                  </a:lnTo>
                  <a:lnTo>
                    <a:pt x="359456" y="0"/>
                  </a:lnTo>
                  <a:close/>
                </a:path>
              </a:pathLst>
            </a:custGeom>
            <a:solidFill>
              <a:srgbClr val="FFFFFF">
                <a:alpha val="31765"/>
              </a:srgbClr>
            </a:solidFill>
            <a:ln cap="sq">
              <a:noFill/>
              <a:prstDash val="solid"/>
              <a:miter/>
            </a:ln>
          </p:spPr>
        </p:sp>
        <p:sp>
          <p:nvSpPr>
            <p:cNvPr id="14" name="TextBox 14"/>
            <p:cNvSpPr txBox="1"/>
            <p:nvPr/>
          </p:nvSpPr>
          <p:spPr>
            <a:xfrm>
              <a:off x="0" y="82550"/>
              <a:ext cx="718912" cy="590550"/>
            </a:xfrm>
            <a:prstGeom prst="rect">
              <a:avLst/>
            </a:prstGeom>
          </p:spPr>
          <p:txBody>
            <a:bodyPr lIns="50800" tIns="50800" rIns="50800" bIns="50800" rtlCol="0" anchor="ctr"/>
            <a:lstStyle/>
            <a:p>
              <a:pPr algn="l">
                <a:lnSpc>
                  <a:spcPts val="2772"/>
                </a:lnSpc>
              </a:pPr>
              <a:endParaRPr/>
            </a:p>
          </p:txBody>
        </p:sp>
      </p:grpSp>
      <p:grpSp>
        <p:nvGrpSpPr>
          <p:cNvPr id="15" name="Group 15"/>
          <p:cNvGrpSpPr/>
          <p:nvPr/>
        </p:nvGrpSpPr>
        <p:grpSpPr>
          <a:xfrm>
            <a:off x="233842" y="8195311"/>
            <a:ext cx="1353304" cy="1530043"/>
            <a:chOff x="0" y="0"/>
            <a:chExt cx="718912" cy="812800"/>
          </a:xfrm>
        </p:grpSpPr>
        <p:sp>
          <p:nvSpPr>
            <p:cNvPr id="16" name="Freeform 16"/>
            <p:cNvSpPr/>
            <p:nvPr/>
          </p:nvSpPr>
          <p:spPr>
            <a:xfrm>
              <a:off x="0" y="0"/>
              <a:ext cx="718912" cy="812800"/>
            </a:xfrm>
            <a:custGeom>
              <a:avLst/>
              <a:gdLst/>
              <a:ahLst/>
              <a:cxnLst/>
              <a:rect l="l" t="t" r="r" b="b"/>
              <a:pathLst>
                <a:path w="718912" h="812800">
                  <a:moveTo>
                    <a:pt x="359456" y="0"/>
                  </a:moveTo>
                  <a:lnTo>
                    <a:pt x="718912" y="203200"/>
                  </a:lnTo>
                  <a:lnTo>
                    <a:pt x="718912" y="609600"/>
                  </a:lnTo>
                  <a:lnTo>
                    <a:pt x="359456" y="812800"/>
                  </a:lnTo>
                  <a:lnTo>
                    <a:pt x="0" y="609600"/>
                  </a:lnTo>
                  <a:lnTo>
                    <a:pt x="0" y="203200"/>
                  </a:lnTo>
                  <a:lnTo>
                    <a:pt x="359456" y="0"/>
                  </a:lnTo>
                  <a:close/>
                </a:path>
              </a:pathLst>
            </a:custGeom>
            <a:solidFill>
              <a:srgbClr val="000000">
                <a:alpha val="0"/>
              </a:srgbClr>
            </a:solidFill>
            <a:ln w="38100" cap="sq">
              <a:solidFill>
                <a:srgbClr val="FFFFFF"/>
              </a:solidFill>
              <a:prstDash val="solid"/>
              <a:miter/>
            </a:ln>
          </p:spPr>
        </p:sp>
        <p:sp>
          <p:nvSpPr>
            <p:cNvPr id="17" name="TextBox 17"/>
            <p:cNvSpPr txBox="1"/>
            <p:nvPr/>
          </p:nvSpPr>
          <p:spPr>
            <a:xfrm>
              <a:off x="0" y="82550"/>
              <a:ext cx="718912" cy="590550"/>
            </a:xfrm>
            <a:prstGeom prst="rect">
              <a:avLst/>
            </a:prstGeom>
          </p:spPr>
          <p:txBody>
            <a:bodyPr lIns="50800" tIns="50800" rIns="50800" bIns="50800" rtlCol="0" anchor="ctr"/>
            <a:lstStyle/>
            <a:p>
              <a:pPr algn="ctr">
                <a:lnSpc>
                  <a:spcPts val="2772"/>
                </a:lnSpc>
              </a:pPr>
              <a:endParaRPr/>
            </a:p>
          </p:txBody>
        </p:sp>
      </p:grpSp>
      <p:grpSp>
        <p:nvGrpSpPr>
          <p:cNvPr id="36" name="Group 35"/>
          <p:cNvGrpSpPr/>
          <p:nvPr/>
        </p:nvGrpSpPr>
        <p:grpSpPr>
          <a:xfrm>
            <a:off x="491027" y="4975605"/>
            <a:ext cx="8464982" cy="4176478"/>
            <a:chOff x="491027" y="4975605"/>
            <a:chExt cx="8464982" cy="4176478"/>
          </a:xfrm>
        </p:grpSpPr>
        <p:grpSp>
          <p:nvGrpSpPr>
            <p:cNvPr id="6" name="Group 6"/>
            <p:cNvGrpSpPr/>
            <p:nvPr/>
          </p:nvGrpSpPr>
          <p:grpSpPr>
            <a:xfrm>
              <a:off x="491027" y="4975605"/>
              <a:ext cx="8464982" cy="4176478"/>
              <a:chOff x="0" y="0"/>
              <a:chExt cx="2157402" cy="1064425"/>
            </a:xfrm>
          </p:grpSpPr>
          <p:sp>
            <p:nvSpPr>
              <p:cNvPr id="7" name="Freeform 7"/>
              <p:cNvSpPr/>
              <p:nvPr/>
            </p:nvSpPr>
            <p:spPr>
              <a:xfrm>
                <a:off x="0" y="0"/>
                <a:ext cx="2157402" cy="1064425"/>
              </a:xfrm>
              <a:custGeom>
                <a:avLst/>
                <a:gdLst/>
                <a:ahLst/>
                <a:cxnLst/>
                <a:rect l="l" t="t" r="r" b="b"/>
                <a:pathLst>
                  <a:path w="2157402" h="1064425">
                    <a:moveTo>
                      <a:pt x="4258" y="0"/>
                    </a:moveTo>
                    <a:lnTo>
                      <a:pt x="2153144" y="0"/>
                    </a:lnTo>
                    <a:cubicBezTo>
                      <a:pt x="2154273" y="0"/>
                      <a:pt x="2155356" y="449"/>
                      <a:pt x="2156155" y="1247"/>
                    </a:cubicBezTo>
                    <a:cubicBezTo>
                      <a:pt x="2156953" y="2045"/>
                      <a:pt x="2157402" y="3128"/>
                      <a:pt x="2157402" y="4258"/>
                    </a:cubicBezTo>
                    <a:lnTo>
                      <a:pt x="2157402" y="1060167"/>
                    </a:lnTo>
                    <a:cubicBezTo>
                      <a:pt x="2157402" y="1062519"/>
                      <a:pt x="2155495" y="1064425"/>
                      <a:pt x="2153144" y="1064425"/>
                    </a:cubicBezTo>
                    <a:lnTo>
                      <a:pt x="4258" y="1064425"/>
                    </a:lnTo>
                    <a:cubicBezTo>
                      <a:pt x="3128" y="1064425"/>
                      <a:pt x="2045" y="1063976"/>
                      <a:pt x="1247" y="1063178"/>
                    </a:cubicBezTo>
                    <a:cubicBezTo>
                      <a:pt x="449" y="1062379"/>
                      <a:pt x="0" y="1061296"/>
                      <a:pt x="0" y="1060167"/>
                    </a:cubicBezTo>
                    <a:lnTo>
                      <a:pt x="0" y="4258"/>
                    </a:lnTo>
                    <a:cubicBezTo>
                      <a:pt x="0" y="3128"/>
                      <a:pt x="449" y="2045"/>
                      <a:pt x="1247" y="1247"/>
                    </a:cubicBezTo>
                    <a:cubicBezTo>
                      <a:pt x="2045" y="449"/>
                      <a:pt x="3128" y="0"/>
                      <a:pt x="4258" y="0"/>
                    </a:cubicBezTo>
                    <a:close/>
                  </a:path>
                </a:pathLst>
              </a:custGeom>
              <a:gradFill rotWithShape="1">
                <a:gsLst>
                  <a:gs pos="0">
                    <a:srgbClr val="FF3131">
                      <a:alpha val="100000"/>
                    </a:srgbClr>
                  </a:gs>
                  <a:gs pos="100000">
                    <a:srgbClr val="FF914D">
                      <a:alpha val="100000"/>
                    </a:srgbClr>
                  </a:gs>
                </a:gsLst>
                <a:lin ang="0"/>
              </a:gradFill>
            </p:spPr>
          </p:sp>
          <p:sp>
            <p:nvSpPr>
              <p:cNvPr id="8" name="TextBox 8"/>
              <p:cNvSpPr txBox="1"/>
              <p:nvPr/>
            </p:nvSpPr>
            <p:spPr>
              <a:xfrm>
                <a:off x="0" y="-57150"/>
                <a:ext cx="2157402" cy="1121575"/>
              </a:xfrm>
              <a:prstGeom prst="rect">
                <a:avLst/>
              </a:prstGeom>
            </p:spPr>
            <p:txBody>
              <a:bodyPr lIns="259368" tIns="259368" rIns="259368" bIns="259368" rtlCol="0" anchor="ctr"/>
              <a:lstStyle/>
              <a:p>
                <a:pPr algn="ctr">
                  <a:lnSpc>
                    <a:spcPts val="2772"/>
                  </a:lnSpc>
                </a:pPr>
                <a:endParaRPr/>
              </a:p>
            </p:txBody>
          </p:sp>
        </p:grpSp>
        <p:sp>
          <p:nvSpPr>
            <p:cNvPr id="18" name="TextBox 18"/>
            <p:cNvSpPr txBox="1"/>
            <p:nvPr/>
          </p:nvSpPr>
          <p:spPr>
            <a:xfrm>
              <a:off x="1447800" y="6210300"/>
              <a:ext cx="6399036" cy="2273824"/>
            </a:xfrm>
            <a:prstGeom prst="rect">
              <a:avLst/>
            </a:prstGeom>
          </p:spPr>
          <p:txBody>
            <a:bodyPr lIns="0" tIns="0" rIns="0" bIns="0" rtlCol="0" anchor="t">
              <a:spAutoFit/>
            </a:bodyPr>
            <a:lstStyle/>
            <a:p>
              <a:pPr marL="706893" lvl="1" indent="-353447" algn="l">
                <a:lnSpc>
                  <a:spcPts val="4583"/>
                </a:lnSpc>
                <a:buFont typeface="Arial"/>
                <a:buChar char="•"/>
              </a:pPr>
              <a:r>
                <a:rPr lang="en-US" sz="3274" dirty="0">
                  <a:solidFill>
                    <a:srgbClr val="FFFFFF"/>
                  </a:solidFill>
                  <a:latin typeface="Playwrite US Modern"/>
                  <a:ea typeface="Playwrite US Modern"/>
                  <a:cs typeface="Playwrite US Modern"/>
                  <a:sym typeface="Playwrite US Modern"/>
                </a:rPr>
                <a:t>Integrated Marketing.</a:t>
              </a:r>
            </a:p>
            <a:p>
              <a:pPr marL="706893" lvl="1" indent="-353447" algn="l">
                <a:lnSpc>
                  <a:spcPts val="4583"/>
                </a:lnSpc>
                <a:buFont typeface="Arial"/>
                <a:buChar char="•"/>
              </a:pPr>
              <a:r>
                <a:rPr lang="en-US" sz="3274" dirty="0">
                  <a:solidFill>
                    <a:srgbClr val="FFFFFF"/>
                  </a:solidFill>
                  <a:latin typeface="Playwrite US Modern"/>
                  <a:ea typeface="Playwrite US Modern"/>
                  <a:cs typeface="Playwrite US Modern"/>
                  <a:sym typeface="Playwrite US Modern"/>
                </a:rPr>
                <a:t>Internal Marketing.</a:t>
              </a:r>
            </a:p>
            <a:p>
              <a:pPr marL="706893" lvl="1" indent="-353447" algn="l">
                <a:lnSpc>
                  <a:spcPts val="4583"/>
                </a:lnSpc>
                <a:buFont typeface="Arial"/>
                <a:buChar char="•"/>
              </a:pPr>
              <a:r>
                <a:rPr lang="en-US" sz="3274" dirty="0">
                  <a:solidFill>
                    <a:srgbClr val="FFFFFF"/>
                  </a:solidFill>
                  <a:latin typeface="Playwrite US Modern"/>
                  <a:ea typeface="Playwrite US Modern"/>
                  <a:cs typeface="Playwrite US Modern"/>
                  <a:sym typeface="Playwrite US Modern"/>
                </a:rPr>
                <a:t>Relationship Marketing.</a:t>
              </a:r>
            </a:p>
            <a:p>
              <a:pPr marL="706893" lvl="1" indent="-353447" algn="l">
                <a:lnSpc>
                  <a:spcPts val="4583"/>
                </a:lnSpc>
                <a:buFont typeface="Arial"/>
                <a:buChar char="•"/>
              </a:pPr>
              <a:r>
                <a:rPr lang="en-US" sz="3274" dirty="0">
                  <a:solidFill>
                    <a:srgbClr val="FFFFFF"/>
                  </a:solidFill>
                  <a:latin typeface="Playwrite US Modern"/>
                  <a:ea typeface="Playwrite US Modern"/>
                  <a:cs typeface="Playwrite US Modern"/>
                  <a:sym typeface="Playwrite US Modern"/>
                </a:rPr>
                <a:t>Performance Marketing.</a:t>
              </a:r>
            </a:p>
          </p:txBody>
        </p:sp>
        <p:sp>
          <p:nvSpPr>
            <p:cNvPr id="34" name="TextBox 3"/>
            <p:cNvSpPr txBox="1"/>
            <p:nvPr/>
          </p:nvSpPr>
          <p:spPr>
            <a:xfrm>
              <a:off x="1676400" y="5372100"/>
              <a:ext cx="5745784" cy="726948"/>
            </a:xfrm>
            <a:prstGeom prst="rect">
              <a:avLst/>
            </a:prstGeom>
          </p:spPr>
          <p:txBody>
            <a:bodyPr lIns="0" tIns="0" rIns="0" bIns="0" rtlCol="0" anchor="t">
              <a:spAutoFit/>
            </a:bodyPr>
            <a:lstStyle/>
            <a:p>
              <a:pPr algn="l">
                <a:lnSpc>
                  <a:spcPts val="5615"/>
                </a:lnSpc>
              </a:pPr>
              <a:r>
                <a:rPr lang="en-US" sz="5199" dirty="0">
                  <a:solidFill>
                    <a:srgbClr val="222222"/>
                  </a:solidFill>
                  <a:latin typeface="Celandine"/>
                  <a:ea typeface="Celandine"/>
                  <a:cs typeface="Celandine"/>
                  <a:sym typeface="Celandine"/>
                </a:rPr>
                <a:t>Holistic Marketing </a:t>
              </a:r>
            </a:p>
          </p:txBody>
        </p:sp>
      </p:grpSp>
      <p:grpSp>
        <p:nvGrpSpPr>
          <p:cNvPr id="37" name="Group 36"/>
          <p:cNvGrpSpPr/>
          <p:nvPr/>
        </p:nvGrpSpPr>
        <p:grpSpPr>
          <a:xfrm>
            <a:off x="9296400" y="4457700"/>
            <a:ext cx="8650332" cy="5291121"/>
            <a:chOff x="9296400" y="4457700"/>
            <a:chExt cx="8650332" cy="5291121"/>
          </a:xfrm>
        </p:grpSpPr>
        <p:grpSp>
          <p:nvGrpSpPr>
            <p:cNvPr id="19" name="Group 19"/>
            <p:cNvGrpSpPr/>
            <p:nvPr/>
          </p:nvGrpSpPr>
          <p:grpSpPr>
            <a:xfrm>
              <a:off x="9296400" y="4457700"/>
              <a:ext cx="8650332" cy="5291121"/>
              <a:chOff x="0" y="0"/>
              <a:chExt cx="11533776" cy="7054827"/>
            </a:xfrm>
          </p:grpSpPr>
          <p:grpSp>
            <p:nvGrpSpPr>
              <p:cNvPr id="20" name="Group 20"/>
              <p:cNvGrpSpPr/>
              <p:nvPr/>
            </p:nvGrpSpPr>
            <p:grpSpPr>
              <a:xfrm>
                <a:off x="486195" y="721830"/>
                <a:ext cx="10580227" cy="5568636"/>
                <a:chOff x="0" y="0"/>
                <a:chExt cx="1998488" cy="1051854"/>
              </a:xfrm>
            </p:grpSpPr>
            <p:sp>
              <p:nvSpPr>
                <p:cNvPr id="21" name="Freeform 21"/>
                <p:cNvSpPr/>
                <p:nvPr/>
              </p:nvSpPr>
              <p:spPr>
                <a:xfrm>
                  <a:off x="0" y="0"/>
                  <a:ext cx="1998488" cy="1051854"/>
                </a:xfrm>
                <a:custGeom>
                  <a:avLst/>
                  <a:gdLst/>
                  <a:ahLst/>
                  <a:cxnLst/>
                  <a:rect l="l" t="t" r="r" b="b"/>
                  <a:pathLst>
                    <a:path w="1998488" h="1051854">
                      <a:moveTo>
                        <a:pt x="4596" y="0"/>
                      </a:moveTo>
                      <a:lnTo>
                        <a:pt x="1993891" y="0"/>
                      </a:lnTo>
                      <a:cubicBezTo>
                        <a:pt x="1995111" y="0"/>
                        <a:pt x="1996280" y="484"/>
                        <a:pt x="1997141" y="1346"/>
                      </a:cubicBezTo>
                      <a:cubicBezTo>
                        <a:pt x="1998003" y="2208"/>
                        <a:pt x="1998488" y="3377"/>
                        <a:pt x="1998488" y="4596"/>
                      </a:cubicBezTo>
                      <a:lnTo>
                        <a:pt x="1998488" y="1047257"/>
                      </a:lnTo>
                      <a:cubicBezTo>
                        <a:pt x="1998488" y="1048476"/>
                        <a:pt x="1998003" y="1049645"/>
                        <a:pt x="1997141" y="1050507"/>
                      </a:cubicBezTo>
                      <a:cubicBezTo>
                        <a:pt x="1996280" y="1051369"/>
                        <a:pt x="1995111" y="1051854"/>
                        <a:pt x="1993891" y="1051854"/>
                      </a:cubicBezTo>
                      <a:lnTo>
                        <a:pt x="4596" y="1051854"/>
                      </a:lnTo>
                      <a:cubicBezTo>
                        <a:pt x="3377" y="1051854"/>
                        <a:pt x="2208" y="1051369"/>
                        <a:pt x="1346" y="1050507"/>
                      </a:cubicBezTo>
                      <a:cubicBezTo>
                        <a:pt x="484" y="1049645"/>
                        <a:pt x="0" y="1048476"/>
                        <a:pt x="0" y="1047257"/>
                      </a:cubicBezTo>
                      <a:lnTo>
                        <a:pt x="0" y="4596"/>
                      </a:lnTo>
                      <a:cubicBezTo>
                        <a:pt x="0" y="3377"/>
                        <a:pt x="484" y="2208"/>
                        <a:pt x="1346" y="1346"/>
                      </a:cubicBezTo>
                      <a:cubicBezTo>
                        <a:pt x="2208" y="484"/>
                        <a:pt x="3377" y="0"/>
                        <a:pt x="4596" y="0"/>
                      </a:cubicBezTo>
                      <a:close/>
                    </a:path>
                  </a:pathLst>
                </a:custGeom>
                <a:gradFill rotWithShape="1">
                  <a:gsLst>
                    <a:gs pos="0">
                      <a:srgbClr val="FF3131">
                        <a:alpha val="100000"/>
                      </a:srgbClr>
                    </a:gs>
                    <a:gs pos="100000">
                      <a:srgbClr val="FF914D">
                        <a:alpha val="100000"/>
                      </a:srgbClr>
                    </a:gs>
                  </a:gsLst>
                  <a:lin ang="0"/>
                </a:gradFill>
              </p:spPr>
            </p:sp>
            <p:sp>
              <p:nvSpPr>
                <p:cNvPr id="22" name="TextBox 22"/>
                <p:cNvSpPr txBox="1"/>
                <p:nvPr/>
              </p:nvSpPr>
              <p:spPr>
                <a:xfrm>
                  <a:off x="0" y="-57150"/>
                  <a:ext cx="1998488" cy="1109004"/>
                </a:xfrm>
                <a:prstGeom prst="rect">
                  <a:avLst/>
                </a:prstGeom>
              </p:spPr>
              <p:txBody>
                <a:bodyPr lIns="259368" tIns="259368" rIns="259368" bIns="259368" rtlCol="0" anchor="ctr"/>
                <a:lstStyle/>
                <a:p>
                  <a:pPr algn="ctr">
                    <a:lnSpc>
                      <a:spcPts val="2771"/>
                    </a:lnSpc>
                  </a:pPr>
                  <a:endParaRPr/>
                </a:p>
              </p:txBody>
            </p:sp>
          </p:grpSp>
          <p:grpSp>
            <p:nvGrpSpPr>
              <p:cNvPr id="23" name="Group 23"/>
              <p:cNvGrpSpPr/>
              <p:nvPr/>
            </p:nvGrpSpPr>
            <p:grpSpPr>
              <a:xfrm>
                <a:off x="9759649" y="0"/>
                <a:ext cx="1774127" cy="2040057"/>
                <a:chOff x="0" y="0"/>
                <a:chExt cx="698500" cy="803200"/>
              </a:xfrm>
            </p:grpSpPr>
            <p:sp>
              <p:nvSpPr>
                <p:cNvPr id="24" name="Freeform 24"/>
                <p:cNvSpPr/>
                <p:nvPr/>
              </p:nvSpPr>
              <p:spPr>
                <a:xfrm>
                  <a:off x="0" y="0"/>
                  <a:ext cx="698500" cy="803200"/>
                </a:xfrm>
                <a:custGeom>
                  <a:avLst/>
                  <a:gdLst/>
                  <a:ahLst/>
                  <a:cxnLst/>
                  <a:rect l="l" t="t" r="r" b="b"/>
                  <a:pathLst>
                    <a:path w="698500" h="803200">
                      <a:moveTo>
                        <a:pt x="349250" y="0"/>
                      </a:moveTo>
                      <a:lnTo>
                        <a:pt x="698500" y="203200"/>
                      </a:lnTo>
                      <a:lnTo>
                        <a:pt x="698500" y="600000"/>
                      </a:lnTo>
                      <a:lnTo>
                        <a:pt x="349250" y="803200"/>
                      </a:lnTo>
                      <a:lnTo>
                        <a:pt x="0" y="600000"/>
                      </a:lnTo>
                      <a:lnTo>
                        <a:pt x="0" y="203200"/>
                      </a:lnTo>
                      <a:lnTo>
                        <a:pt x="349250" y="0"/>
                      </a:lnTo>
                      <a:close/>
                    </a:path>
                  </a:pathLst>
                </a:custGeom>
                <a:solidFill>
                  <a:srgbClr val="000000">
                    <a:alpha val="0"/>
                  </a:srgbClr>
                </a:solidFill>
                <a:ln w="38100" cap="sq">
                  <a:solidFill>
                    <a:srgbClr val="FFFFFF"/>
                  </a:solidFill>
                  <a:prstDash val="solid"/>
                  <a:miter/>
                </a:ln>
              </p:spPr>
            </p:sp>
            <p:sp>
              <p:nvSpPr>
                <p:cNvPr id="25" name="TextBox 25"/>
                <p:cNvSpPr txBox="1"/>
                <p:nvPr/>
              </p:nvSpPr>
              <p:spPr>
                <a:xfrm>
                  <a:off x="0" y="82550"/>
                  <a:ext cx="698500" cy="580950"/>
                </a:xfrm>
                <a:prstGeom prst="rect">
                  <a:avLst/>
                </a:prstGeom>
              </p:spPr>
              <p:txBody>
                <a:bodyPr lIns="50800" tIns="50800" rIns="50800" bIns="50800" rtlCol="0" anchor="ctr"/>
                <a:lstStyle/>
                <a:p>
                  <a:pPr algn="ctr">
                    <a:lnSpc>
                      <a:spcPts val="2771"/>
                    </a:lnSpc>
                  </a:pPr>
                  <a:endParaRPr/>
                </a:p>
              </p:txBody>
            </p:sp>
          </p:grpSp>
          <p:grpSp>
            <p:nvGrpSpPr>
              <p:cNvPr id="26" name="Group 26"/>
              <p:cNvGrpSpPr/>
              <p:nvPr/>
            </p:nvGrpSpPr>
            <p:grpSpPr>
              <a:xfrm>
                <a:off x="9759649" y="0"/>
                <a:ext cx="1774127" cy="2040057"/>
                <a:chOff x="0" y="0"/>
                <a:chExt cx="698500" cy="803200"/>
              </a:xfrm>
            </p:grpSpPr>
            <p:sp>
              <p:nvSpPr>
                <p:cNvPr id="27" name="Freeform 27"/>
                <p:cNvSpPr/>
                <p:nvPr/>
              </p:nvSpPr>
              <p:spPr>
                <a:xfrm>
                  <a:off x="0" y="0"/>
                  <a:ext cx="698500" cy="803200"/>
                </a:xfrm>
                <a:custGeom>
                  <a:avLst/>
                  <a:gdLst/>
                  <a:ahLst/>
                  <a:cxnLst/>
                  <a:rect l="l" t="t" r="r" b="b"/>
                  <a:pathLst>
                    <a:path w="698500" h="803200">
                      <a:moveTo>
                        <a:pt x="349250" y="0"/>
                      </a:moveTo>
                      <a:lnTo>
                        <a:pt x="698500" y="203200"/>
                      </a:lnTo>
                      <a:lnTo>
                        <a:pt x="698500" y="600000"/>
                      </a:lnTo>
                      <a:lnTo>
                        <a:pt x="349250" y="803200"/>
                      </a:lnTo>
                      <a:lnTo>
                        <a:pt x="0" y="600000"/>
                      </a:lnTo>
                      <a:lnTo>
                        <a:pt x="0" y="203200"/>
                      </a:lnTo>
                      <a:lnTo>
                        <a:pt x="349250" y="0"/>
                      </a:lnTo>
                      <a:close/>
                    </a:path>
                  </a:pathLst>
                </a:custGeom>
                <a:solidFill>
                  <a:srgbClr val="FFFFFF">
                    <a:alpha val="31765"/>
                  </a:srgbClr>
                </a:solidFill>
                <a:ln cap="sq">
                  <a:noFill/>
                  <a:prstDash val="solid"/>
                  <a:miter/>
                </a:ln>
              </p:spPr>
            </p:sp>
            <p:sp>
              <p:nvSpPr>
                <p:cNvPr id="28" name="TextBox 28"/>
                <p:cNvSpPr txBox="1"/>
                <p:nvPr/>
              </p:nvSpPr>
              <p:spPr>
                <a:xfrm>
                  <a:off x="0" y="82550"/>
                  <a:ext cx="698500" cy="580950"/>
                </a:xfrm>
                <a:prstGeom prst="rect">
                  <a:avLst/>
                </a:prstGeom>
              </p:spPr>
              <p:txBody>
                <a:bodyPr lIns="50800" tIns="50800" rIns="50800" bIns="50800" rtlCol="0" anchor="ctr"/>
                <a:lstStyle/>
                <a:p>
                  <a:pPr algn="l">
                    <a:lnSpc>
                      <a:spcPts val="2771"/>
                    </a:lnSpc>
                  </a:pPr>
                  <a:endParaRPr/>
                </a:p>
              </p:txBody>
            </p:sp>
          </p:grpSp>
          <p:grpSp>
            <p:nvGrpSpPr>
              <p:cNvPr id="29" name="Group 29"/>
              <p:cNvGrpSpPr/>
              <p:nvPr/>
            </p:nvGrpSpPr>
            <p:grpSpPr>
              <a:xfrm>
                <a:off x="0" y="5014771"/>
                <a:ext cx="1774127" cy="2040057"/>
                <a:chOff x="0" y="0"/>
                <a:chExt cx="698500" cy="803200"/>
              </a:xfrm>
            </p:grpSpPr>
            <p:sp>
              <p:nvSpPr>
                <p:cNvPr id="30" name="Freeform 30"/>
                <p:cNvSpPr/>
                <p:nvPr/>
              </p:nvSpPr>
              <p:spPr>
                <a:xfrm>
                  <a:off x="0" y="0"/>
                  <a:ext cx="698500" cy="803200"/>
                </a:xfrm>
                <a:custGeom>
                  <a:avLst/>
                  <a:gdLst/>
                  <a:ahLst/>
                  <a:cxnLst/>
                  <a:rect l="l" t="t" r="r" b="b"/>
                  <a:pathLst>
                    <a:path w="698500" h="803200">
                      <a:moveTo>
                        <a:pt x="349250" y="0"/>
                      </a:moveTo>
                      <a:lnTo>
                        <a:pt x="698500" y="203200"/>
                      </a:lnTo>
                      <a:lnTo>
                        <a:pt x="698500" y="600000"/>
                      </a:lnTo>
                      <a:lnTo>
                        <a:pt x="349250" y="803200"/>
                      </a:lnTo>
                      <a:lnTo>
                        <a:pt x="0" y="600000"/>
                      </a:lnTo>
                      <a:lnTo>
                        <a:pt x="0" y="203200"/>
                      </a:lnTo>
                      <a:lnTo>
                        <a:pt x="349250" y="0"/>
                      </a:lnTo>
                      <a:close/>
                    </a:path>
                  </a:pathLst>
                </a:custGeom>
                <a:solidFill>
                  <a:srgbClr val="000000">
                    <a:alpha val="0"/>
                  </a:srgbClr>
                </a:solidFill>
                <a:ln w="38100" cap="sq">
                  <a:solidFill>
                    <a:srgbClr val="FFFFFF"/>
                  </a:solidFill>
                  <a:prstDash val="solid"/>
                  <a:miter/>
                </a:ln>
              </p:spPr>
            </p:sp>
            <p:sp>
              <p:nvSpPr>
                <p:cNvPr id="31" name="TextBox 31"/>
                <p:cNvSpPr txBox="1"/>
                <p:nvPr/>
              </p:nvSpPr>
              <p:spPr>
                <a:xfrm>
                  <a:off x="0" y="82550"/>
                  <a:ext cx="698500" cy="580950"/>
                </a:xfrm>
                <a:prstGeom prst="rect">
                  <a:avLst/>
                </a:prstGeom>
              </p:spPr>
              <p:txBody>
                <a:bodyPr lIns="50800" tIns="50800" rIns="50800" bIns="50800" rtlCol="0" anchor="ctr"/>
                <a:lstStyle/>
                <a:p>
                  <a:pPr algn="ctr">
                    <a:lnSpc>
                      <a:spcPts val="2771"/>
                    </a:lnSpc>
                  </a:pPr>
                  <a:endParaRPr/>
                </a:p>
              </p:txBody>
            </p:sp>
          </p:grpSp>
        </p:grpSp>
        <p:sp>
          <p:nvSpPr>
            <p:cNvPr id="33" name="TextBox 33"/>
            <p:cNvSpPr txBox="1"/>
            <p:nvPr/>
          </p:nvSpPr>
          <p:spPr>
            <a:xfrm>
              <a:off x="10744200" y="6134100"/>
              <a:ext cx="6239272" cy="2716273"/>
            </a:xfrm>
            <a:prstGeom prst="rect">
              <a:avLst/>
            </a:prstGeom>
          </p:spPr>
          <p:txBody>
            <a:bodyPr lIns="0" tIns="0" rIns="0" bIns="0" rtlCol="0" anchor="t">
              <a:spAutoFit/>
            </a:bodyPr>
            <a:lstStyle/>
            <a:p>
              <a:pPr marL="666662" lvl="1" indent="-333331" algn="l">
                <a:lnSpc>
                  <a:spcPts val="4322"/>
                </a:lnSpc>
                <a:buFont typeface="Arial"/>
                <a:buChar char="•"/>
              </a:pPr>
              <a:r>
                <a:rPr lang="en-US" sz="3087" dirty="0">
                  <a:solidFill>
                    <a:srgbClr val="FFFFFF"/>
                  </a:solidFill>
                  <a:latin typeface="Playwrite US Modern"/>
                  <a:ea typeface="Playwrite US Modern"/>
                  <a:cs typeface="Playwrite US Modern"/>
                  <a:sym typeface="Playwrite US Modern"/>
                </a:rPr>
                <a:t>Fast service (only 4 hours)</a:t>
              </a:r>
            </a:p>
            <a:p>
              <a:pPr marL="666662" lvl="1" indent="-333331" algn="l">
                <a:lnSpc>
                  <a:spcPts val="4322"/>
                </a:lnSpc>
                <a:buFont typeface="Arial"/>
                <a:buChar char="•"/>
              </a:pPr>
              <a:r>
                <a:rPr lang="en-US" sz="3087" dirty="0">
                  <a:solidFill>
                    <a:srgbClr val="FFFFFF"/>
                  </a:solidFill>
                  <a:latin typeface="Playwrite US Modern"/>
                  <a:ea typeface="Playwrite US Modern"/>
                  <a:cs typeface="Playwrite US Modern"/>
                  <a:sym typeface="Playwrite US Modern"/>
                </a:rPr>
                <a:t>Clean buses</a:t>
              </a:r>
            </a:p>
            <a:p>
              <a:pPr marL="666662" lvl="1" indent="-333331" algn="l">
                <a:lnSpc>
                  <a:spcPts val="4322"/>
                </a:lnSpc>
                <a:buFont typeface="Arial"/>
                <a:buChar char="•"/>
              </a:pPr>
              <a:r>
                <a:rPr lang="en-US" sz="3087" dirty="0">
                  <a:solidFill>
                    <a:srgbClr val="FFFFFF"/>
                  </a:solidFill>
                  <a:latin typeface="Playwrite US Modern"/>
                  <a:ea typeface="Playwrite US Modern"/>
                  <a:cs typeface="Playwrite US Modern"/>
                  <a:sym typeface="Playwrite US Modern"/>
                </a:rPr>
                <a:t>Friendly staff</a:t>
              </a:r>
            </a:p>
            <a:p>
              <a:pPr marL="666662" lvl="1" indent="-333331" algn="l">
                <a:lnSpc>
                  <a:spcPts val="4322"/>
                </a:lnSpc>
                <a:buFont typeface="Arial"/>
                <a:buChar char="•"/>
              </a:pPr>
              <a:r>
                <a:rPr lang="en-US" sz="3087" dirty="0">
                  <a:solidFill>
                    <a:srgbClr val="FFFFFF"/>
                  </a:solidFill>
                  <a:latin typeface="Playwrite US Modern"/>
                  <a:ea typeface="Playwrite US Modern"/>
                  <a:cs typeface="Playwrite US Modern"/>
                  <a:sym typeface="Playwrite US Modern"/>
                </a:rPr>
                <a:t>Time-saving</a:t>
              </a:r>
            </a:p>
            <a:p>
              <a:pPr marL="666662" lvl="1" indent="-333331" algn="l">
                <a:lnSpc>
                  <a:spcPts val="4322"/>
                </a:lnSpc>
                <a:buFont typeface="Arial"/>
                <a:buChar char="•"/>
              </a:pPr>
              <a:r>
                <a:rPr lang="en-US" sz="3087" dirty="0">
                  <a:solidFill>
                    <a:srgbClr val="FFFFFF"/>
                  </a:solidFill>
                  <a:latin typeface="Playwrite US Modern"/>
                  <a:ea typeface="Playwrite US Modern"/>
                  <a:cs typeface="Playwrite US Modern"/>
                  <a:sym typeface="Playwrite US Modern"/>
                </a:rPr>
                <a:t>Reliable schedule</a:t>
              </a:r>
            </a:p>
          </p:txBody>
        </p:sp>
        <p:sp>
          <p:nvSpPr>
            <p:cNvPr id="35" name="TextBox 32"/>
            <p:cNvSpPr txBox="1"/>
            <p:nvPr/>
          </p:nvSpPr>
          <p:spPr>
            <a:xfrm>
              <a:off x="10972800" y="5295900"/>
              <a:ext cx="4808464" cy="726948"/>
            </a:xfrm>
            <a:prstGeom prst="rect">
              <a:avLst/>
            </a:prstGeom>
          </p:spPr>
          <p:txBody>
            <a:bodyPr lIns="0" tIns="0" rIns="0" bIns="0" rtlCol="0" anchor="t">
              <a:spAutoFit/>
            </a:bodyPr>
            <a:lstStyle/>
            <a:p>
              <a:pPr algn="l">
                <a:lnSpc>
                  <a:spcPts val="5615"/>
                </a:lnSpc>
              </a:pPr>
              <a:r>
                <a:rPr lang="en-US" sz="5199" dirty="0">
                  <a:solidFill>
                    <a:srgbClr val="222222"/>
                  </a:solidFill>
                  <a:latin typeface="Celandine"/>
                  <a:ea typeface="Celandine"/>
                  <a:cs typeface="Celandine"/>
                  <a:sym typeface="Celandine"/>
                </a:rPr>
                <a:t>Customer Value</a:t>
              </a:r>
            </a:p>
          </p:txBody>
        </p:sp>
      </p:grpSp>
      <p:sp>
        <p:nvSpPr>
          <p:cNvPr id="38" name="TextBox 37"/>
          <p:cNvSpPr txBox="1"/>
          <p:nvPr/>
        </p:nvSpPr>
        <p:spPr>
          <a:xfrm>
            <a:off x="381000" y="3695700"/>
            <a:ext cx="17787242" cy="595548"/>
          </a:xfrm>
          <a:prstGeom prst="rect">
            <a:avLst/>
          </a:prstGeom>
          <a:noFill/>
        </p:spPr>
        <p:txBody>
          <a:bodyPr wrap="none" rtlCol="0">
            <a:spAutoFit/>
          </a:bodyPr>
          <a:lstStyle/>
          <a:p>
            <a:r>
              <a:rPr lang="en-US" sz="3270" dirty="0" smtClean="0">
                <a:latin typeface="Playwrite US Modern" panose="020B0604020202020204" charset="0"/>
              </a:rPr>
              <a:t>From October 2017 to January 2018, the number of trips and passengers was low.</a:t>
            </a:r>
            <a:endParaRPr lang="en-US" sz="3270" dirty="0">
              <a:latin typeface="Playwrite US Modern" panose="020B060402020202020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barn(inVertical)">
                                      <p:cBhvr>
                                        <p:cTn id="12" dur="500"/>
                                        <p:tgtEl>
                                          <p:spTgt spid="38"/>
                                        </p:tgtEl>
                                      </p:cBhvr>
                                    </p:animEffect>
                                  </p:childTnLst>
                                </p:cTn>
                              </p:par>
                              <p:par>
                                <p:cTn id="13" presetID="16" presetClass="entr" presetSubtype="21"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arn(inVertical)">
                                      <p:cBhvr>
                                        <p:cTn id="15" dur="500"/>
                                        <p:tgtEl>
                                          <p:spTgt spid="36"/>
                                        </p:tgtEl>
                                      </p:cBhvr>
                                    </p:animEffect>
                                  </p:childTnLst>
                                </p:cTn>
                              </p:par>
                              <p:par>
                                <p:cTn id="16" presetID="16" presetClass="entr" presetSubtype="21"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barn(inVertical)">
                                      <p:cBhvr>
                                        <p:cTn id="18" dur="500"/>
                                        <p:tgtEl>
                                          <p:spTgt spid="37"/>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Vertic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3131">
                <a:alpha val="100000"/>
              </a:srgbClr>
            </a:gs>
            <a:gs pos="100000">
              <a:srgbClr val="FF914D">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2741575" y="4514874"/>
            <a:ext cx="12804849" cy="1137286"/>
          </a:xfrm>
          <a:prstGeom prst="rect">
            <a:avLst/>
          </a:prstGeom>
        </p:spPr>
        <p:txBody>
          <a:bodyPr lIns="0" tIns="0" rIns="0" bIns="0" rtlCol="0" anchor="t">
            <a:spAutoFit/>
          </a:bodyPr>
          <a:lstStyle/>
          <a:p>
            <a:pPr algn="ctr">
              <a:lnSpc>
                <a:spcPts val="9239"/>
              </a:lnSpc>
            </a:pPr>
            <a:r>
              <a:rPr lang="en-US" sz="6599" dirty="0">
                <a:solidFill>
                  <a:srgbClr val="000000"/>
                </a:solidFill>
                <a:latin typeface="Celandine"/>
                <a:ea typeface="Celandine"/>
                <a:cs typeface="Celandine"/>
                <a:sym typeface="Celandine"/>
              </a:rPr>
              <a:t>Future Threats and Weaknesses</a:t>
            </a:r>
          </a:p>
        </p:txBody>
      </p:sp>
      <p:sp>
        <p:nvSpPr>
          <p:cNvPr id="3" name="TextBox 3"/>
          <p:cNvSpPr txBox="1"/>
          <p:nvPr/>
        </p:nvSpPr>
        <p:spPr>
          <a:xfrm rot="972627">
            <a:off x="833948" y="2556395"/>
            <a:ext cx="5071956" cy="887095"/>
          </a:xfrm>
          <a:prstGeom prst="rect">
            <a:avLst/>
          </a:prstGeom>
        </p:spPr>
        <p:txBody>
          <a:bodyPr lIns="0" tIns="0" rIns="0" bIns="0" rtlCol="0" anchor="t">
            <a:spAutoFit/>
          </a:bodyPr>
          <a:lstStyle/>
          <a:p>
            <a:pPr algn="ctr">
              <a:lnSpc>
                <a:spcPts val="7279"/>
              </a:lnSpc>
            </a:pPr>
            <a:r>
              <a:rPr lang="en-US" sz="5199">
                <a:solidFill>
                  <a:srgbClr val="000000"/>
                </a:solidFill>
                <a:latin typeface="Playwrite US Modern"/>
                <a:ea typeface="Playwrite US Modern"/>
                <a:cs typeface="Playwrite US Modern"/>
                <a:sym typeface="Playwrite US Modern"/>
              </a:rPr>
              <a:t>Competition</a:t>
            </a:r>
          </a:p>
        </p:txBody>
      </p:sp>
      <p:sp>
        <p:nvSpPr>
          <p:cNvPr id="4" name="TextBox 4"/>
          <p:cNvSpPr txBox="1"/>
          <p:nvPr/>
        </p:nvSpPr>
        <p:spPr>
          <a:xfrm rot="-1933262">
            <a:off x="8280492" y="1572961"/>
            <a:ext cx="6220173" cy="704678"/>
          </a:xfrm>
          <a:prstGeom prst="rect">
            <a:avLst/>
          </a:prstGeom>
        </p:spPr>
        <p:txBody>
          <a:bodyPr lIns="0" tIns="0" rIns="0" bIns="0" rtlCol="0" anchor="t">
            <a:spAutoFit/>
          </a:bodyPr>
          <a:lstStyle/>
          <a:p>
            <a:pPr algn="ctr">
              <a:lnSpc>
                <a:spcPts val="5778"/>
              </a:lnSpc>
            </a:pPr>
            <a:r>
              <a:rPr lang="en-US" sz="4127">
                <a:solidFill>
                  <a:srgbClr val="000000"/>
                </a:solidFill>
                <a:latin typeface="Playwrite US Modern"/>
                <a:ea typeface="Playwrite US Modern"/>
                <a:cs typeface="Playwrite US Modern"/>
                <a:sym typeface="Playwrite US Modern"/>
              </a:rPr>
              <a:t>Future Bridge Problem</a:t>
            </a:r>
          </a:p>
        </p:txBody>
      </p:sp>
      <p:sp>
        <p:nvSpPr>
          <p:cNvPr id="5" name="TextBox 5"/>
          <p:cNvSpPr txBox="1"/>
          <p:nvPr/>
        </p:nvSpPr>
        <p:spPr>
          <a:xfrm rot="-1336658">
            <a:off x="377775" y="7004066"/>
            <a:ext cx="5564049" cy="887095"/>
          </a:xfrm>
          <a:prstGeom prst="rect">
            <a:avLst/>
          </a:prstGeom>
        </p:spPr>
        <p:txBody>
          <a:bodyPr lIns="0" tIns="0" rIns="0" bIns="0" rtlCol="0" anchor="t">
            <a:spAutoFit/>
          </a:bodyPr>
          <a:lstStyle/>
          <a:p>
            <a:pPr algn="ctr">
              <a:lnSpc>
                <a:spcPts val="7279"/>
              </a:lnSpc>
            </a:pPr>
            <a:r>
              <a:rPr lang="en-US" sz="5199">
                <a:solidFill>
                  <a:srgbClr val="000000"/>
                </a:solidFill>
                <a:latin typeface="Playwrite US Modern"/>
                <a:ea typeface="Playwrite US Modern"/>
                <a:cs typeface="Playwrite US Modern"/>
                <a:sym typeface="Playwrite US Modern"/>
              </a:rPr>
              <a:t>Smart Planning</a:t>
            </a:r>
          </a:p>
        </p:txBody>
      </p:sp>
      <p:sp>
        <p:nvSpPr>
          <p:cNvPr id="6" name="TextBox 6"/>
          <p:cNvSpPr txBox="1"/>
          <p:nvPr/>
        </p:nvSpPr>
        <p:spPr>
          <a:xfrm rot="-1615759">
            <a:off x="11652019" y="2242202"/>
            <a:ext cx="5071956" cy="887095"/>
          </a:xfrm>
          <a:prstGeom prst="rect">
            <a:avLst/>
          </a:prstGeom>
        </p:spPr>
        <p:txBody>
          <a:bodyPr lIns="0" tIns="0" rIns="0" bIns="0" rtlCol="0" anchor="t">
            <a:spAutoFit/>
          </a:bodyPr>
          <a:lstStyle/>
          <a:p>
            <a:pPr algn="ctr">
              <a:lnSpc>
                <a:spcPts val="7279"/>
              </a:lnSpc>
            </a:pPr>
            <a:r>
              <a:rPr lang="en-US" sz="5199">
                <a:solidFill>
                  <a:srgbClr val="000000"/>
                </a:solidFill>
                <a:latin typeface="Playwrite US Modern"/>
                <a:ea typeface="Playwrite US Modern"/>
                <a:cs typeface="Playwrite US Modern"/>
                <a:sym typeface="Playwrite US Modern"/>
              </a:rPr>
              <a:t>Bad Weather</a:t>
            </a:r>
          </a:p>
        </p:txBody>
      </p:sp>
      <p:sp>
        <p:nvSpPr>
          <p:cNvPr id="7" name="TextBox 7"/>
          <p:cNvSpPr txBox="1"/>
          <p:nvPr/>
        </p:nvSpPr>
        <p:spPr>
          <a:xfrm rot="648103">
            <a:off x="3787222" y="1398690"/>
            <a:ext cx="4814873" cy="715645"/>
          </a:xfrm>
          <a:prstGeom prst="rect">
            <a:avLst/>
          </a:prstGeom>
        </p:spPr>
        <p:txBody>
          <a:bodyPr lIns="0" tIns="0" rIns="0" bIns="0" rtlCol="0" anchor="t">
            <a:spAutoFit/>
          </a:bodyPr>
          <a:lstStyle/>
          <a:p>
            <a:pPr algn="ctr">
              <a:lnSpc>
                <a:spcPts val="5878"/>
              </a:lnSpc>
            </a:pPr>
            <a:r>
              <a:rPr lang="en-US" sz="4199" dirty="0">
                <a:solidFill>
                  <a:srgbClr val="000000"/>
                </a:solidFill>
                <a:latin typeface="Playwrite US Modern"/>
                <a:ea typeface="Playwrite US Modern"/>
                <a:cs typeface="Playwrite US Modern"/>
                <a:sym typeface="Playwrite US Modern"/>
              </a:rPr>
              <a:t>High Ticket Price</a:t>
            </a:r>
          </a:p>
        </p:txBody>
      </p:sp>
      <p:sp>
        <p:nvSpPr>
          <p:cNvPr id="8" name="TextBox 8"/>
          <p:cNvSpPr txBox="1"/>
          <p:nvPr/>
        </p:nvSpPr>
        <p:spPr>
          <a:xfrm rot="1286704">
            <a:off x="12056197" y="7047751"/>
            <a:ext cx="5517183" cy="887095"/>
          </a:xfrm>
          <a:prstGeom prst="rect">
            <a:avLst/>
          </a:prstGeom>
        </p:spPr>
        <p:txBody>
          <a:bodyPr lIns="0" tIns="0" rIns="0" bIns="0" rtlCol="0" anchor="t">
            <a:spAutoFit/>
          </a:bodyPr>
          <a:lstStyle/>
          <a:p>
            <a:pPr algn="ctr">
              <a:lnSpc>
                <a:spcPts val="7279"/>
              </a:lnSpc>
            </a:pPr>
            <a:r>
              <a:rPr lang="en-US" sz="5199">
                <a:solidFill>
                  <a:srgbClr val="000000"/>
                </a:solidFill>
                <a:latin typeface="Playwrite US Modern"/>
                <a:ea typeface="Playwrite US Modern"/>
                <a:cs typeface="Playwrite US Modern"/>
                <a:sym typeface="Playwrite US Modern"/>
              </a:rPr>
              <a:t>Technology Use</a:t>
            </a:r>
          </a:p>
        </p:txBody>
      </p:sp>
      <p:sp>
        <p:nvSpPr>
          <p:cNvPr id="9" name="TextBox 9"/>
          <p:cNvSpPr txBox="1"/>
          <p:nvPr/>
        </p:nvSpPr>
        <p:spPr>
          <a:xfrm rot="-1736382">
            <a:off x="5969572" y="7404103"/>
            <a:ext cx="5645943" cy="727609"/>
          </a:xfrm>
          <a:prstGeom prst="rect">
            <a:avLst/>
          </a:prstGeom>
        </p:spPr>
        <p:txBody>
          <a:bodyPr lIns="0" tIns="0" rIns="0" bIns="0" rtlCol="0" anchor="t">
            <a:spAutoFit/>
          </a:bodyPr>
          <a:lstStyle/>
          <a:p>
            <a:pPr algn="ctr">
              <a:lnSpc>
                <a:spcPts val="5901"/>
              </a:lnSpc>
            </a:pPr>
            <a:r>
              <a:rPr lang="en-US" sz="4215">
                <a:solidFill>
                  <a:srgbClr val="000000"/>
                </a:solidFill>
                <a:latin typeface="Playwrite US Modern"/>
                <a:ea typeface="Playwrite US Modern"/>
                <a:cs typeface="Playwrite US Modern"/>
                <a:sym typeface="Playwrite US Modern"/>
              </a:rPr>
              <a:t>Customer Happiness</a:t>
            </a:r>
          </a:p>
        </p:txBody>
      </p:sp>
      <p:grpSp>
        <p:nvGrpSpPr>
          <p:cNvPr id="10" name="Group 10"/>
          <p:cNvGrpSpPr/>
          <p:nvPr/>
        </p:nvGrpSpPr>
        <p:grpSpPr>
          <a:xfrm>
            <a:off x="2013462" y="4632637"/>
            <a:ext cx="942735" cy="939204"/>
            <a:chOff x="0" y="0"/>
            <a:chExt cx="1256980" cy="1252273"/>
          </a:xfrm>
        </p:grpSpPr>
        <p:grpSp>
          <p:nvGrpSpPr>
            <p:cNvPr id="11" name="Group 11"/>
            <p:cNvGrpSpPr/>
            <p:nvPr/>
          </p:nvGrpSpPr>
          <p:grpSpPr>
            <a:xfrm>
              <a:off x="0" y="330815"/>
              <a:ext cx="593012" cy="593012"/>
              <a:chOff x="0" y="0"/>
              <a:chExt cx="812800" cy="812800"/>
            </a:xfrm>
          </p:grpSpPr>
          <p:sp>
            <p:nvSpPr>
              <p:cNvPr id="12" name="Freeform 12"/>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13" name="TextBox 13"/>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14" name="Group 14"/>
            <p:cNvGrpSpPr/>
            <p:nvPr/>
          </p:nvGrpSpPr>
          <p:grpSpPr>
            <a:xfrm>
              <a:off x="331984" y="659260"/>
              <a:ext cx="593012" cy="593012"/>
              <a:chOff x="0" y="0"/>
              <a:chExt cx="812800" cy="812800"/>
            </a:xfrm>
          </p:grpSpPr>
          <p:sp>
            <p:nvSpPr>
              <p:cNvPr id="15" name="Freeform 15"/>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16" name="TextBox 16"/>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17" name="Group 17"/>
            <p:cNvGrpSpPr/>
            <p:nvPr/>
          </p:nvGrpSpPr>
          <p:grpSpPr>
            <a:xfrm>
              <a:off x="331984" y="0"/>
              <a:ext cx="593012" cy="593012"/>
              <a:chOff x="0" y="0"/>
              <a:chExt cx="812800" cy="812800"/>
            </a:xfrm>
          </p:grpSpPr>
          <p:sp>
            <p:nvSpPr>
              <p:cNvPr id="18" name="Freeform 18"/>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19" name="TextBox 19"/>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20" name="Group 20"/>
            <p:cNvGrpSpPr/>
            <p:nvPr/>
          </p:nvGrpSpPr>
          <p:grpSpPr>
            <a:xfrm>
              <a:off x="663967" y="328445"/>
              <a:ext cx="593012" cy="593012"/>
              <a:chOff x="0" y="0"/>
              <a:chExt cx="812800" cy="812800"/>
            </a:xfrm>
          </p:grpSpPr>
          <p:sp>
            <p:nvSpPr>
              <p:cNvPr id="21" name="Freeform 21"/>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22" name="TextBox 22"/>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grpSp>
        <p:nvGrpSpPr>
          <p:cNvPr id="23" name="Group 23"/>
          <p:cNvGrpSpPr/>
          <p:nvPr/>
        </p:nvGrpSpPr>
        <p:grpSpPr>
          <a:xfrm>
            <a:off x="15260819" y="4632637"/>
            <a:ext cx="942735" cy="939204"/>
            <a:chOff x="0" y="0"/>
            <a:chExt cx="1256980" cy="1252273"/>
          </a:xfrm>
        </p:grpSpPr>
        <p:grpSp>
          <p:nvGrpSpPr>
            <p:cNvPr id="24" name="Group 24"/>
            <p:cNvGrpSpPr/>
            <p:nvPr/>
          </p:nvGrpSpPr>
          <p:grpSpPr>
            <a:xfrm>
              <a:off x="0" y="330815"/>
              <a:ext cx="593012" cy="593012"/>
              <a:chOff x="0" y="0"/>
              <a:chExt cx="812800" cy="812800"/>
            </a:xfrm>
          </p:grpSpPr>
          <p:sp>
            <p:nvSpPr>
              <p:cNvPr id="25" name="Freeform 25"/>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26" name="TextBox 26"/>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27" name="Group 27"/>
            <p:cNvGrpSpPr/>
            <p:nvPr/>
          </p:nvGrpSpPr>
          <p:grpSpPr>
            <a:xfrm>
              <a:off x="331984" y="659260"/>
              <a:ext cx="593012" cy="593012"/>
              <a:chOff x="0" y="0"/>
              <a:chExt cx="812800" cy="812800"/>
            </a:xfrm>
          </p:grpSpPr>
          <p:sp>
            <p:nvSpPr>
              <p:cNvPr id="28" name="Freeform 28"/>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29" name="TextBox 29"/>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30" name="Group 30"/>
            <p:cNvGrpSpPr/>
            <p:nvPr/>
          </p:nvGrpSpPr>
          <p:grpSpPr>
            <a:xfrm>
              <a:off x="331984" y="0"/>
              <a:ext cx="593012" cy="593012"/>
              <a:chOff x="0" y="0"/>
              <a:chExt cx="812800" cy="812800"/>
            </a:xfrm>
          </p:grpSpPr>
          <p:sp>
            <p:nvSpPr>
              <p:cNvPr id="31" name="Freeform 31"/>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32" name="TextBox 32"/>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33" name="Group 33"/>
            <p:cNvGrpSpPr/>
            <p:nvPr/>
          </p:nvGrpSpPr>
          <p:grpSpPr>
            <a:xfrm>
              <a:off x="663967" y="328445"/>
              <a:ext cx="593012" cy="593012"/>
              <a:chOff x="0" y="0"/>
              <a:chExt cx="812800" cy="812800"/>
            </a:xfrm>
          </p:grpSpPr>
          <p:sp>
            <p:nvSpPr>
              <p:cNvPr id="34" name="Freeform 34"/>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35" name="TextBox 35"/>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40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600"/>
                                  </p:stCondLst>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par>
                                <p:cTn id="17" presetID="14" presetClass="entr" presetSubtype="10" fill="hold" grpId="0" nodeType="withEffect">
                                  <p:stCondLst>
                                    <p:cond delay="80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par>
                                <p:cTn id="20" presetID="14" presetClass="entr" presetSubtype="10" fill="hold" grpId="0" nodeType="withEffect">
                                  <p:stCondLst>
                                    <p:cond delay="100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110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childTnLst>
                          </p:cTn>
                        </p:par>
                        <p:par>
                          <p:cTn id="26" fill="hold">
                            <p:stCondLst>
                              <p:cond delay="1600"/>
                            </p:stCondLst>
                            <p:childTnLst>
                              <p:par>
                                <p:cTn id="27" presetID="2" presetClass="entr" presetSubtype="4"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3131">
                <a:alpha val="100000"/>
              </a:srgbClr>
            </a:gs>
            <a:gs pos="100000">
              <a:srgbClr val="FF914D">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678896" y="1618672"/>
            <a:ext cx="10930208" cy="1045211"/>
          </a:xfrm>
          <a:prstGeom prst="rect">
            <a:avLst/>
          </a:prstGeom>
        </p:spPr>
        <p:txBody>
          <a:bodyPr lIns="0" tIns="0" rIns="0" bIns="0" rtlCol="0" anchor="t">
            <a:spAutoFit/>
          </a:bodyPr>
          <a:lstStyle/>
          <a:p>
            <a:pPr algn="ctr">
              <a:lnSpc>
                <a:spcPts val="8539"/>
              </a:lnSpc>
            </a:pPr>
            <a:r>
              <a:rPr lang="en-US" sz="6099" dirty="0">
                <a:solidFill>
                  <a:srgbClr val="000000"/>
                </a:solidFill>
                <a:latin typeface="Celandine"/>
                <a:ea typeface="Celandine"/>
                <a:cs typeface="Celandine"/>
                <a:sym typeface="Celandine"/>
              </a:rPr>
              <a:t>Conclusion</a:t>
            </a:r>
          </a:p>
        </p:txBody>
      </p:sp>
      <p:grpSp>
        <p:nvGrpSpPr>
          <p:cNvPr id="3" name="Group 3"/>
          <p:cNvGrpSpPr/>
          <p:nvPr/>
        </p:nvGrpSpPr>
        <p:grpSpPr>
          <a:xfrm>
            <a:off x="14409484" y="7492867"/>
            <a:ext cx="6496354" cy="7559394"/>
            <a:chOff x="0" y="0"/>
            <a:chExt cx="8661806" cy="10079192"/>
          </a:xfrm>
        </p:grpSpPr>
        <p:grpSp>
          <p:nvGrpSpPr>
            <p:cNvPr id="4" name="Group 4"/>
            <p:cNvGrpSpPr/>
            <p:nvPr/>
          </p:nvGrpSpPr>
          <p:grpSpPr>
            <a:xfrm>
              <a:off x="0" y="0"/>
              <a:ext cx="8661806" cy="10079192"/>
              <a:chOff x="0" y="0"/>
              <a:chExt cx="698500" cy="812800"/>
            </a:xfrm>
          </p:grpSpPr>
          <p:sp>
            <p:nvSpPr>
              <p:cNvPr id="5" name="Freeform 5"/>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FFFFFF"/>
                </a:solidFill>
                <a:prstDash val="solid"/>
                <a:miter/>
              </a:ln>
            </p:spPr>
          </p:sp>
          <p:sp>
            <p:nvSpPr>
              <p:cNvPr id="6" name="TextBox 6"/>
              <p:cNvSpPr txBox="1"/>
              <p:nvPr/>
            </p:nvSpPr>
            <p:spPr>
              <a:xfrm>
                <a:off x="0" y="82550"/>
                <a:ext cx="698500" cy="590550"/>
              </a:xfrm>
              <a:prstGeom prst="rect">
                <a:avLst/>
              </a:prstGeom>
            </p:spPr>
            <p:txBody>
              <a:bodyPr lIns="50800" tIns="50800" rIns="50800" bIns="50800" rtlCol="0" anchor="ctr"/>
              <a:lstStyle/>
              <a:p>
                <a:pPr algn="ctr">
                  <a:lnSpc>
                    <a:spcPts val="2771"/>
                  </a:lnSpc>
                </a:pPr>
                <a:endParaRPr/>
              </a:p>
            </p:txBody>
          </p:sp>
        </p:grpSp>
        <p:grpSp>
          <p:nvGrpSpPr>
            <p:cNvPr id="7" name="Group 7"/>
            <p:cNvGrpSpPr/>
            <p:nvPr/>
          </p:nvGrpSpPr>
          <p:grpSpPr>
            <a:xfrm>
              <a:off x="0" y="0"/>
              <a:ext cx="8661806" cy="10079192"/>
              <a:chOff x="0" y="0"/>
              <a:chExt cx="698500" cy="812800"/>
            </a:xfrm>
          </p:grpSpPr>
          <p:sp>
            <p:nvSpPr>
              <p:cNvPr id="8" name="Freeform 8"/>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FFFFF">
                  <a:alpha val="5882"/>
                </a:srgbClr>
              </a:solidFill>
              <a:ln cap="sq">
                <a:noFill/>
                <a:prstDash val="solid"/>
                <a:miter/>
              </a:ln>
            </p:spPr>
          </p:sp>
          <p:sp>
            <p:nvSpPr>
              <p:cNvPr id="9" name="TextBox 9"/>
              <p:cNvSpPr txBox="1"/>
              <p:nvPr/>
            </p:nvSpPr>
            <p:spPr>
              <a:xfrm>
                <a:off x="0" y="82550"/>
                <a:ext cx="698500" cy="590550"/>
              </a:xfrm>
              <a:prstGeom prst="rect">
                <a:avLst/>
              </a:prstGeom>
            </p:spPr>
            <p:txBody>
              <a:bodyPr lIns="50800" tIns="50800" rIns="50800" bIns="50800" rtlCol="0" anchor="ctr"/>
              <a:lstStyle/>
              <a:p>
                <a:pPr algn="ctr">
                  <a:lnSpc>
                    <a:spcPts val="2771"/>
                  </a:lnSpc>
                </a:pPr>
                <a:endParaRPr/>
              </a:p>
            </p:txBody>
          </p:sp>
        </p:grpSp>
      </p:grpSp>
      <p:grpSp>
        <p:nvGrpSpPr>
          <p:cNvPr id="10" name="Group 10"/>
          <p:cNvGrpSpPr/>
          <p:nvPr/>
        </p:nvGrpSpPr>
        <p:grpSpPr>
          <a:xfrm>
            <a:off x="-2817458" y="-4668865"/>
            <a:ext cx="6496354" cy="7559394"/>
            <a:chOff x="0" y="0"/>
            <a:chExt cx="8661806" cy="10079192"/>
          </a:xfrm>
        </p:grpSpPr>
        <p:grpSp>
          <p:nvGrpSpPr>
            <p:cNvPr id="11" name="Group 11"/>
            <p:cNvGrpSpPr/>
            <p:nvPr/>
          </p:nvGrpSpPr>
          <p:grpSpPr>
            <a:xfrm>
              <a:off x="0" y="0"/>
              <a:ext cx="8661806" cy="10079192"/>
              <a:chOff x="0" y="0"/>
              <a:chExt cx="698500" cy="812800"/>
            </a:xfrm>
          </p:grpSpPr>
          <p:sp>
            <p:nvSpPr>
              <p:cNvPr id="12" name="Freeform 12"/>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FFFFFF"/>
                </a:solidFill>
                <a:prstDash val="solid"/>
                <a:miter/>
              </a:ln>
            </p:spPr>
          </p:sp>
          <p:sp>
            <p:nvSpPr>
              <p:cNvPr id="13" name="TextBox 13"/>
              <p:cNvSpPr txBox="1"/>
              <p:nvPr/>
            </p:nvSpPr>
            <p:spPr>
              <a:xfrm>
                <a:off x="0" y="82550"/>
                <a:ext cx="698500" cy="590550"/>
              </a:xfrm>
              <a:prstGeom prst="rect">
                <a:avLst/>
              </a:prstGeom>
            </p:spPr>
            <p:txBody>
              <a:bodyPr lIns="50800" tIns="50800" rIns="50800" bIns="50800" rtlCol="0" anchor="ctr"/>
              <a:lstStyle/>
              <a:p>
                <a:pPr algn="ctr">
                  <a:lnSpc>
                    <a:spcPts val="2771"/>
                  </a:lnSpc>
                </a:pPr>
                <a:endParaRPr/>
              </a:p>
            </p:txBody>
          </p:sp>
        </p:grpSp>
        <p:grpSp>
          <p:nvGrpSpPr>
            <p:cNvPr id="14" name="Group 14"/>
            <p:cNvGrpSpPr/>
            <p:nvPr/>
          </p:nvGrpSpPr>
          <p:grpSpPr>
            <a:xfrm>
              <a:off x="0" y="0"/>
              <a:ext cx="8661806" cy="10079192"/>
              <a:chOff x="0" y="0"/>
              <a:chExt cx="698500" cy="812800"/>
            </a:xfrm>
          </p:grpSpPr>
          <p:sp>
            <p:nvSpPr>
              <p:cNvPr id="15" name="Freeform 15"/>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FFFFF">
                  <a:alpha val="5882"/>
                </a:srgbClr>
              </a:solidFill>
              <a:ln cap="sq">
                <a:noFill/>
                <a:prstDash val="solid"/>
                <a:miter/>
              </a:ln>
            </p:spPr>
          </p:sp>
          <p:sp>
            <p:nvSpPr>
              <p:cNvPr id="16" name="TextBox 16"/>
              <p:cNvSpPr txBox="1"/>
              <p:nvPr/>
            </p:nvSpPr>
            <p:spPr>
              <a:xfrm>
                <a:off x="0" y="82550"/>
                <a:ext cx="698500" cy="590550"/>
              </a:xfrm>
              <a:prstGeom prst="rect">
                <a:avLst/>
              </a:prstGeom>
            </p:spPr>
            <p:txBody>
              <a:bodyPr lIns="50800" tIns="50800" rIns="50800" bIns="50800" rtlCol="0" anchor="ctr"/>
              <a:lstStyle/>
              <a:p>
                <a:pPr algn="ctr">
                  <a:lnSpc>
                    <a:spcPts val="2771"/>
                  </a:lnSpc>
                </a:pPr>
                <a:endParaRPr/>
              </a:p>
            </p:txBody>
          </p:sp>
        </p:grpSp>
      </p:grpSp>
      <p:grpSp>
        <p:nvGrpSpPr>
          <p:cNvPr id="17" name="Group 17"/>
          <p:cNvGrpSpPr/>
          <p:nvPr/>
        </p:nvGrpSpPr>
        <p:grpSpPr>
          <a:xfrm>
            <a:off x="430719" y="8518005"/>
            <a:ext cx="1272382" cy="1480590"/>
            <a:chOff x="0" y="0"/>
            <a:chExt cx="1696509" cy="1974120"/>
          </a:xfrm>
        </p:grpSpPr>
        <p:grpSp>
          <p:nvGrpSpPr>
            <p:cNvPr id="18" name="Group 18"/>
            <p:cNvGrpSpPr/>
            <p:nvPr/>
          </p:nvGrpSpPr>
          <p:grpSpPr>
            <a:xfrm>
              <a:off x="0" y="0"/>
              <a:ext cx="1696509" cy="1974120"/>
              <a:chOff x="0" y="0"/>
              <a:chExt cx="698500" cy="812800"/>
            </a:xfrm>
          </p:grpSpPr>
          <p:sp>
            <p:nvSpPr>
              <p:cNvPr id="19" name="Freeform 19"/>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FFFFFF"/>
                </a:solidFill>
                <a:prstDash val="solid"/>
                <a:miter/>
              </a:ln>
            </p:spPr>
          </p:sp>
          <p:sp>
            <p:nvSpPr>
              <p:cNvPr id="20" name="TextBox 20"/>
              <p:cNvSpPr txBox="1"/>
              <p:nvPr/>
            </p:nvSpPr>
            <p:spPr>
              <a:xfrm>
                <a:off x="0" y="82550"/>
                <a:ext cx="698500" cy="590550"/>
              </a:xfrm>
              <a:prstGeom prst="rect">
                <a:avLst/>
              </a:prstGeom>
            </p:spPr>
            <p:txBody>
              <a:bodyPr lIns="50800" tIns="50800" rIns="50800" bIns="50800" rtlCol="0" anchor="ctr"/>
              <a:lstStyle/>
              <a:p>
                <a:pPr algn="ctr">
                  <a:lnSpc>
                    <a:spcPts val="2772"/>
                  </a:lnSpc>
                </a:pPr>
                <a:endParaRPr/>
              </a:p>
            </p:txBody>
          </p:sp>
        </p:grpSp>
        <p:grpSp>
          <p:nvGrpSpPr>
            <p:cNvPr id="21" name="Group 21"/>
            <p:cNvGrpSpPr/>
            <p:nvPr/>
          </p:nvGrpSpPr>
          <p:grpSpPr>
            <a:xfrm>
              <a:off x="0" y="0"/>
              <a:ext cx="1696509" cy="1974120"/>
              <a:chOff x="0" y="0"/>
              <a:chExt cx="698500" cy="812800"/>
            </a:xfrm>
          </p:grpSpPr>
          <p:sp>
            <p:nvSpPr>
              <p:cNvPr id="22" name="Freeform 22"/>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FFFFF">
                  <a:alpha val="31765"/>
                </a:srgbClr>
              </a:solidFill>
              <a:ln cap="sq">
                <a:noFill/>
                <a:prstDash val="solid"/>
                <a:miter/>
              </a:ln>
            </p:spPr>
          </p:sp>
          <p:sp>
            <p:nvSpPr>
              <p:cNvPr id="23" name="TextBox 23"/>
              <p:cNvSpPr txBox="1"/>
              <p:nvPr/>
            </p:nvSpPr>
            <p:spPr>
              <a:xfrm>
                <a:off x="0" y="82550"/>
                <a:ext cx="698500" cy="590550"/>
              </a:xfrm>
              <a:prstGeom prst="rect">
                <a:avLst/>
              </a:prstGeom>
            </p:spPr>
            <p:txBody>
              <a:bodyPr lIns="50800" tIns="50800" rIns="50800" bIns="50800" rtlCol="0" anchor="ctr"/>
              <a:lstStyle/>
              <a:p>
                <a:pPr algn="l">
                  <a:lnSpc>
                    <a:spcPts val="2772"/>
                  </a:lnSpc>
                </a:pPr>
                <a:endParaRPr/>
              </a:p>
            </p:txBody>
          </p:sp>
        </p:grpSp>
      </p:grpSp>
      <p:grpSp>
        <p:nvGrpSpPr>
          <p:cNvPr id="24" name="Group 24"/>
          <p:cNvGrpSpPr/>
          <p:nvPr/>
        </p:nvGrpSpPr>
        <p:grpSpPr>
          <a:xfrm>
            <a:off x="16787933" y="559098"/>
            <a:ext cx="942735" cy="939204"/>
            <a:chOff x="0" y="0"/>
            <a:chExt cx="1256980" cy="1252273"/>
          </a:xfrm>
        </p:grpSpPr>
        <p:grpSp>
          <p:nvGrpSpPr>
            <p:cNvPr id="25" name="Group 25"/>
            <p:cNvGrpSpPr/>
            <p:nvPr/>
          </p:nvGrpSpPr>
          <p:grpSpPr>
            <a:xfrm>
              <a:off x="0" y="330815"/>
              <a:ext cx="593012" cy="593012"/>
              <a:chOff x="0" y="0"/>
              <a:chExt cx="812800" cy="812800"/>
            </a:xfrm>
          </p:grpSpPr>
          <p:sp>
            <p:nvSpPr>
              <p:cNvPr id="26" name="Freeform 26"/>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27" name="TextBox 27"/>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28" name="Group 28"/>
            <p:cNvGrpSpPr/>
            <p:nvPr/>
          </p:nvGrpSpPr>
          <p:grpSpPr>
            <a:xfrm>
              <a:off x="331984" y="659260"/>
              <a:ext cx="593012" cy="593012"/>
              <a:chOff x="0" y="0"/>
              <a:chExt cx="812800" cy="812800"/>
            </a:xfrm>
          </p:grpSpPr>
          <p:sp>
            <p:nvSpPr>
              <p:cNvPr id="29" name="Freeform 29"/>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30" name="TextBox 30"/>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31" name="Group 31"/>
            <p:cNvGrpSpPr/>
            <p:nvPr/>
          </p:nvGrpSpPr>
          <p:grpSpPr>
            <a:xfrm>
              <a:off x="331984" y="0"/>
              <a:ext cx="593012" cy="593012"/>
              <a:chOff x="0" y="0"/>
              <a:chExt cx="812800" cy="812800"/>
            </a:xfrm>
          </p:grpSpPr>
          <p:sp>
            <p:nvSpPr>
              <p:cNvPr id="32" name="Freeform 32"/>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33" name="TextBox 33"/>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34" name="Group 34"/>
            <p:cNvGrpSpPr/>
            <p:nvPr/>
          </p:nvGrpSpPr>
          <p:grpSpPr>
            <a:xfrm>
              <a:off x="663967" y="328445"/>
              <a:ext cx="593012" cy="593012"/>
              <a:chOff x="0" y="0"/>
              <a:chExt cx="812800" cy="812800"/>
            </a:xfrm>
          </p:grpSpPr>
          <p:sp>
            <p:nvSpPr>
              <p:cNvPr id="35" name="Freeform 35"/>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36" name="TextBox 36"/>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sp>
        <p:nvSpPr>
          <p:cNvPr id="37" name="TextBox 37"/>
          <p:cNvSpPr txBox="1"/>
          <p:nvPr/>
        </p:nvSpPr>
        <p:spPr>
          <a:xfrm>
            <a:off x="2078305" y="2823854"/>
            <a:ext cx="14131390" cy="6075051"/>
          </a:xfrm>
          <a:prstGeom prst="rect">
            <a:avLst/>
          </a:prstGeom>
        </p:spPr>
        <p:txBody>
          <a:bodyPr lIns="0" tIns="0" rIns="0" bIns="0" rtlCol="0" anchor="t">
            <a:spAutoFit/>
          </a:bodyPr>
          <a:lstStyle/>
          <a:p>
            <a:pPr algn="l">
              <a:lnSpc>
                <a:spcPts val="4829"/>
              </a:lnSpc>
            </a:pPr>
            <a:r>
              <a:rPr lang="en-US" sz="3449">
                <a:solidFill>
                  <a:srgbClr val="FFFFFF"/>
                </a:solidFill>
                <a:latin typeface="Playwrite US Modern"/>
                <a:ea typeface="Playwrite US Modern"/>
                <a:cs typeface="Playwrite US Modern"/>
                <a:sym typeface="Playwrite US Modern"/>
              </a:rPr>
              <a:t>In conclusion, the case concerning Shyamoli Paribahan has now been thoroughly examined and resolved. After a careful analysis of the relevant facts, legal considerations, and stakeholder perspectives, a fair and balanced outcome has been achieved. The resolution not only addresses the immediate concerns raised but also paves the way for improved accountability and service standards in the transport sector. Shyamoli Paribahan is expected to take the necessary steps to uphold customer trust, comply with regulations, and ensure safer, more reliable transportation moving forward.</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arn(inVertical)">
                                      <p:cBhvr>
                                        <p:cTn id="1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3131">
                <a:alpha val="100000"/>
              </a:srgbClr>
            </a:gs>
            <a:gs pos="100000">
              <a:srgbClr val="FF914D">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833290" cy="1593725"/>
          </a:xfrm>
        </p:grpSpPr>
        <p:sp>
          <p:nvSpPr>
            <p:cNvPr id="3" name="Freeform 3"/>
            <p:cNvSpPr/>
            <p:nvPr/>
          </p:nvSpPr>
          <p:spPr>
            <a:xfrm>
              <a:off x="0" y="0"/>
              <a:ext cx="2833290" cy="1593725"/>
            </a:xfrm>
            <a:custGeom>
              <a:avLst/>
              <a:gdLst/>
              <a:ahLst/>
              <a:cxnLst/>
              <a:rect l="l" t="t" r="r" b="b"/>
              <a:pathLst>
                <a:path w="2833290" h="1593725">
                  <a:moveTo>
                    <a:pt x="0" y="0"/>
                  </a:moveTo>
                  <a:lnTo>
                    <a:pt x="2833290" y="0"/>
                  </a:lnTo>
                  <a:lnTo>
                    <a:pt x="2833290" y="1593725"/>
                  </a:lnTo>
                  <a:lnTo>
                    <a:pt x="0" y="1593725"/>
                  </a:lnTo>
                  <a:close/>
                </a:path>
              </a:pathLst>
            </a:custGeom>
            <a:blipFill>
              <a:blip r:embed="rId2">
                <a:alphaModFix amt="6999"/>
              </a:blip>
              <a:stretch>
                <a:fillRect t="-9259" b="-9259"/>
              </a:stretch>
            </a:blipFill>
          </p:spPr>
        </p:sp>
      </p:grpSp>
      <p:grpSp>
        <p:nvGrpSpPr>
          <p:cNvPr id="4" name="Group 4"/>
          <p:cNvGrpSpPr/>
          <p:nvPr/>
        </p:nvGrpSpPr>
        <p:grpSpPr>
          <a:xfrm>
            <a:off x="8672633" y="8986514"/>
            <a:ext cx="942735" cy="939204"/>
            <a:chOff x="0" y="0"/>
            <a:chExt cx="1256980" cy="1252273"/>
          </a:xfrm>
        </p:grpSpPr>
        <p:grpSp>
          <p:nvGrpSpPr>
            <p:cNvPr id="5" name="Group 5"/>
            <p:cNvGrpSpPr/>
            <p:nvPr/>
          </p:nvGrpSpPr>
          <p:grpSpPr>
            <a:xfrm>
              <a:off x="0" y="330815"/>
              <a:ext cx="593012" cy="593012"/>
              <a:chOff x="0" y="0"/>
              <a:chExt cx="812800" cy="812800"/>
            </a:xfrm>
          </p:grpSpPr>
          <p:sp>
            <p:nvSpPr>
              <p:cNvPr id="6" name="Freeform 6"/>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7" name="TextBox 7"/>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8" name="Group 8"/>
            <p:cNvGrpSpPr/>
            <p:nvPr/>
          </p:nvGrpSpPr>
          <p:grpSpPr>
            <a:xfrm>
              <a:off x="331984" y="659260"/>
              <a:ext cx="593012" cy="593012"/>
              <a:chOff x="0" y="0"/>
              <a:chExt cx="812800" cy="812800"/>
            </a:xfrm>
          </p:grpSpPr>
          <p:sp>
            <p:nvSpPr>
              <p:cNvPr id="9" name="Freeform 9"/>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10" name="TextBox 10"/>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11" name="Group 11"/>
            <p:cNvGrpSpPr/>
            <p:nvPr/>
          </p:nvGrpSpPr>
          <p:grpSpPr>
            <a:xfrm>
              <a:off x="331984" y="0"/>
              <a:ext cx="593012" cy="593012"/>
              <a:chOff x="0" y="0"/>
              <a:chExt cx="812800" cy="812800"/>
            </a:xfrm>
          </p:grpSpPr>
          <p:sp>
            <p:nvSpPr>
              <p:cNvPr id="12" name="Freeform 12"/>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13" name="TextBox 13"/>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nvGrpSpPr>
            <p:cNvPr id="14" name="Group 14"/>
            <p:cNvGrpSpPr/>
            <p:nvPr/>
          </p:nvGrpSpPr>
          <p:grpSpPr>
            <a:xfrm>
              <a:off x="663967" y="328445"/>
              <a:ext cx="593012" cy="593012"/>
              <a:chOff x="0" y="0"/>
              <a:chExt cx="812800" cy="812800"/>
            </a:xfrm>
          </p:grpSpPr>
          <p:sp>
            <p:nvSpPr>
              <p:cNvPr id="15" name="Freeform 15"/>
              <p:cNvSpPr/>
              <p:nvPr/>
            </p:nvSpPr>
            <p:spPr>
              <a:xfrm>
                <a:off x="38683" y="38683"/>
                <a:ext cx="735434" cy="735434"/>
              </a:xfrm>
              <a:custGeom>
                <a:avLst/>
                <a:gdLst/>
                <a:ahLst/>
                <a:cxnLst/>
                <a:rect l="l" t="t" r="r" b="b"/>
                <a:pathLst>
                  <a:path w="735434" h="735434">
                    <a:moveTo>
                      <a:pt x="433753" y="27353"/>
                    </a:moveTo>
                    <a:lnTo>
                      <a:pt x="708081" y="301681"/>
                    </a:lnTo>
                    <a:cubicBezTo>
                      <a:pt x="725595" y="319195"/>
                      <a:pt x="735434" y="342949"/>
                      <a:pt x="735434" y="367717"/>
                    </a:cubicBezTo>
                    <a:cubicBezTo>
                      <a:pt x="735434" y="392485"/>
                      <a:pt x="725595" y="416239"/>
                      <a:pt x="708081" y="433753"/>
                    </a:cubicBezTo>
                    <a:lnTo>
                      <a:pt x="433753" y="708081"/>
                    </a:lnTo>
                    <a:cubicBezTo>
                      <a:pt x="416239" y="725595"/>
                      <a:pt x="392485" y="735434"/>
                      <a:pt x="367717" y="735434"/>
                    </a:cubicBezTo>
                    <a:cubicBezTo>
                      <a:pt x="342949" y="735434"/>
                      <a:pt x="319195" y="725595"/>
                      <a:pt x="301681" y="708081"/>
                    </a:cubicBezTo>
                    <a:lnTo>
                      <a:pt x="27353" y="433753"/>
                    </a:lnTo>
                    <a:cubicBezTo>
                      <a:pt x="9839" y="416239"/>
                      <a:pt x="0" y="392485"/>
                      <a:pt x="0" y="367717"/>
                    </a:cubicBezTo>
                    <a:cubicBezTo>
                      <a:pt x="0" y="342949"/>
                      <a:pt x="9839" y="319195"/>
                      <a:pt x="27353" y="301681"/>
                    </a:cubicBezTo>
                    <a:lnTo>
                      <a:pt x="301681" y="27353"/>
                    </a:lnTo>
                    <a:cubicBezTo>
                      <a:pt x="319195" y="9839"/>
                      <a:pt x="342949" y="0"/>
                      <a:pt x="367717" y="0"/>
                    </a:cubicBezTo>
                    <a:cubicBezTo>
                      <a:pt x="392485" y="0"/>
                      <a:pt x="416239" y="9839"/>
                      <a:pt x="433753" y="27353"/>
                    </a:cubicBezTo>
                    <a:close/>
                  </a:path>
                </a:pathLst>
              </a:custGeom>
              <a:solidFill>
                <a:srgbClr val="FFFFFF"/>
              </a:solidFill>
            </p:spPr>
          </p:sp>
          <p:sp>
            <p:nvSpPr>
              <p:cNvPr id="16" name="TextBox 16"/>
              <p:cNvSpPr txBox="1"/>
              <p:nvPr/>
            </p:nvSpPr>
            <p:spPr>
              <a:xfrm>
                <a:off x="139700" y="82550"/>
                <a:ext cx="533400" cy="590550"/>
              </a:xfrm>
              <a:prstGeom prst="rect">
                <a:avLst/>
              </a:prstGeom>
            </p:spPr>
            <p:txBody>
              <a:bodyPr lIns="50800" tIns="50800" rIns="50800" bIns="50800" rtlCol="0" anchor="ctr"/>
              <a:lstStyle/>
              <a:p>
                <a:pPr algn="ctr">
                  <a:lnSpc>
                    <a:spcPts val="2771"/>
                  </a:lnSpc>
                </a:pPr>
                <a:endParaRPr/>
              </a:p>
            </p:txBody>
          </p:sp>
        </p:grpSp>
      </p:grpSp>
      <p:grpSp>
        <p:nvGrpSpPr>
          <p:cNvPr id="17" name="Group 17"/>
          <p:cNvGrpSpPr/>
          <p:nvPr/>
        </p:nvGrpSpPr>
        <p:grpSpPr>
          <a:xfrm>
            <a:off x="-1392661" y="7680259"/>
            <a:ext cx="6496354" cy="7559394"/>
            <a:chOff x="0" y="0"/>
            <a:chExt cx="8661806" cy="10079192"/>
          </a:xfrm>
        </p:grpSpPr>
        <p:grpSp>
          <p:nvGrpSpPr>
            <p:cNvPr id="18" name="Group 18"/>
            <p:cNvGrpSpPr/>
            <p:nvPr/>
          </p:nvGrpSpPr>
          <p:grpSpPr>
            <a:xfrm>
              <a:off x="0" y="0"/>
              <a:ext cx="8661806" cy="10079192"/>
              <a:chOff x="0" y="0"/>
              <a:chExt cx="698500" cy="812800"/>
            </a:xfrm>
          </p:grpSpPr>
          <p:sp>
            <p:nvSpPr>
              <p:cNvPr id="19" name="Freeform 19"/>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FFFFFF"/>
                </a:solidFill>
                <a:prstDash val="solid"/>
                <a:miter/>
              </a:ln>
            </p:spPr>
          </p:sp>
          <p:sp>
            <p:nvSpPr>
              <p:cNvPr id="20" name="TextBox 20"/>
              <p:cNvSpPr txBox="1"/>
              <p:nvPr/>
            </p:nvSpPr>
            <p:spPr>
              <a:xfrm>
                <a:off x="0" y="82550"/>
                <a:ext cx="698500" cy="590550"/>
              </a:xfrm>
              <a:prstGeom prst="rect">
                <a:avLst/>
              </a:prstGeom>
            </p:spPr>
            <p:txBody>
              <a:bodyPr lIns="50800" tIns="50800" rIns="50800" bIns="50800" rtlCol="0" anchor="ctr"/>
              <a:lstStyle/>
              <a:p>
                <a:pPr algn="ctr">
                  <a:lnSpc>
                    <a:spcPts val="2771"/>
                  </a:lnSpc>
                </a:pPr>
                <a:endParaRPr/>
              </a:p>
            </p:txBody>
          </p:sp>
        </p:grpSp>
        <p:grpSp>
          <p:nvGrpSpPr>
            <p:cNvPr id="21" name="Group 21"/>
            <p:cNvGrpSpPr/>
            <p:nvPr/>
          </p:nvGrpSpPr>
          <p:grpSpPr>
            <a:xfrm>
              <a:off x="0" y="0"/>
              <a:ext cx="8661806" cy="10079192"/>
              <a:chOff x="0" y="0"/>
              <a:chExt cx="698500" cy="812800"/>
            </a:xfrm>
          </p:grpSpPr>
          <p:sp>
            <p:nvSpPr>
              <p:cNvPr id="22" name="Freeform 22"/>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FFFFF">
                  <a:alpha val="31765"/>
                </a:srgbClr>
              </a:solidFill>
              <a:ln cap="sq">
                <a:noFill/>
                <a:prstDash val="solid"/>
                <a:miter/>
              </a:ln>
            </p:spPr>
          </p:sp>
          <p:sp>
            <p:nvSpPr>
              <p:cNvPr id="23" name="TextBox 23"/>
              <p:cNvSpPr txBox="1"/>
              <p:nvPr/>
            </p:nvSpPr>
            <p:spPr>
              <a:xfrm>
                <a:off x="0" y="82550"/>
                <a:ext cx="698500" cy="590550"/>
              </a:xfrm>
              <a:prstGeom prst="rect">
                <a:avLst/>
              </a:prstGeom>
            </p:spPr>
            <p:txBody>
              <a:bodyPr lIns="50800" tIns="50800" rIns="50800" bIns="50800" rtlCol="0" anchor="ctr"/>
              <a:lstStyle/>
              <a:p>
                <a:pPr marL="0" lvl="0" indent="0" algn="l">
                  <a:lnSpc>
                    <a:spcPts val="2771"/>
                  </a:lnSpc>
                  <a:spcBef>
                    <a:spcPct val="0"/>
                  </a:spcBef>
                </a:pPr>
                <a:endParaRPr/>
              </a:p>
            </p:txBody>
          </p:sp>
        </p:grpSp>
      </p:grpSp>
      <p:grpSp>
        <p:nvGrpSpPr>
          <p:cNvPr id="24" name="Group 24"/>
          <p:cNvGrpSpPr/>
          <p:nvPr/>
        </p:nvGrpSpPr>
        <p:grpSpPr>
          <a:xfrm>
            <a:off x="12884775" y="7680259"/>
            <a:ext cx="6496354" cy="7559394"/>
            <a:chOff x="0" y="0"/>
            <a:chExt cx="8661806" cy="10079192"/>
          </a:xfrm>
        </p:grpSpPr>
        <p:grpSp>
          <p:nvGrpSpPr>
            <p:cNvPr id="25" name="Group 25"/>
            <p:cNvGrpSpPr/>
            <p:nvPr/>
          </p:nvGrpSpPr>
          <p:grpSpPr>
            <a:xfrm>
              <a:off x="0" y="0"/>
              <a:ext cx="8661806" cy="10079192"/>
              <a:chOff x="0" y="0"/>
              <a:chExt cx="698500" cy="812800"/>
            </a:xfrm>
          </p:grpSpPr>
          <p:sp>
            <p:nvSpPr>
              <p:cNvPr id="26" name="Freeform 26"/>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FFFFFF"/>
                </a:solidFill>
                <a:prstDash val="solid"/>
                <a:miter/>
              </a:ln>
            </p:spPr>
          </p:sp>
          <p:sp>
            <p:nvSpPr>
              <p:cNvPr id="27" name="TextBox 27"/>
              <p:cNvSpPr txBox="1"/>
              <p:nvPr/>
            </p:nvSpPr>
            <p:spPr>
              <a:xfrm>
                <a:off x="0" y="82550"/>
                <a:ext cx="698500" cy="590550"/>
              </a:xfrm>
              <a:prstGeom prst="rect">
                <a:avLst/>
              </a:prstGeom>
            </p:spPr>
            <p:txBody>
              <a:bodyPr lIns="50800" tIns="50800" rIns="50800" bIns="50800" rtlCol="0" anchor="ctr"/>
              <a:lstStyle/>
              <a:p>
                <a:pPr algn="ctr">
                  <a:lnSpc>
                    <a:spcPts val="2771"/>
                  </a:lnSpc>
                </a:pPr>
                <a:endParaRPr/>
              </a:p>
            </p:txBody>
          </p:sp>
        </p:grpSp>
        <p:grpSp>
          <p:nvGrpSpPr>
            <p:cNvPr id="28" name="Group 28"/>
            <p:cNvGrpSpPr/>
            <p:nvPr/>
          </p:nvGrpSpPr>
          <p:grpSpPr>
            <a:xfrm>
              <a:off x="0" y="0"/>
              <a:ext cx="8661806" cy="10079192"/>
              <a:chOff x="0" y="0"/>
              <a:chExt cx="698500" cy="812800"/>
            </a:xfrm>
          </p:grpSpPr>
          <p:sp>
            <p:nvSpPr>
              <p:cNvPr id="29" name="Freeform 29"/>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FFFFF">
                  <a:alpha val="31765"/>
                </a:srgbClr>
              </a:solidFill>
              <a:ln cap="sq">
                <a:noFill/>
                <a:prstDash val="solid"/>
                <a:miter/>
              </a:ln>
            </p:spPr>
          </p:sp>
          <p:sp>
            <p:nvSpPr>
              <p:cNvPr id="30" name="TextBox 30"/>
              <p:cNvSpPr txBox="1"/>
              <p:nvPr/>
            </p:nvSpPr>
            <p:spPr>
              <a:xfrm>
                <a:off x="0" y="82550"/>
                <a:ext cx="698500" cy="590550"/>
              </a:xfrm>
              <a:prstGeom prst="rect">
                <a:avLst/>
              </a:prstGeom>
            </p:spPr>
            <p:txBody>
              <a:bodyPr lIns="50800" tIns="50800" rIns="50800" bIns="50800" rtlCol="0" anchor="ctr"/>
              <a:lstStyle/>
              <a:p>
                <a:pPr algn="l">
                  <a:lnSpc>
                    <a:spcPts val="2771"/>
                  </a:lnSpc>
                </a:pPr>
                <a:endParaRPr/>
              </a:p>
            </p:txBody>
          </p:sp>
        </p:grpSp>
      </p:grpSp>
      <p:grpSp>
        <p:nvGrpSpPr>
          <p:cNvPr id="31" name="Group 31"/>
          <p:cNvGrpSpPr/>
          <p:nvPr/>
        </p:nvGrpSpPr>
        <p:grpSpPr>
          <a:xfrm>
            <a:off x="-636191" y="4667937"/>
            <a:ext cx="1272382" cy="1480590"/>
            <a:chOff x="0" y="0"/>
            <a:chExt cx="698500" cy="812800"/>
          </a:xfrm>
        </p:grpSpPr>
        <p:sp>
          <p:nvSpPr>
            <p:cNvPr id="32" name="Freeform 32"/>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FFFFFF"/>
              </a:solidFill>
              <a:prstDash val="solid"/>
              <a:miter/>
            </a:ln>
          </p:spPr>
        </p:sp>
        <p:sp>
          <p:nvSpPr>
            <p:cNvPr id="33" name="TextBox 33"/>
            <p:cNvSpPr txBox="1"/>
            <p:nvPr/>
          </p:nvSpPr>
          <p:spPr>
            <a:xfrm>
              <a:off x="0" y="82550"/>
              <a:ext cx="698500" cy="590550"/>
            </a:xfrm>
            <a:prstGeom prst="rect">
              <a:avLst/>
            </a:prstGeom>
          </p:spPr>
          <p:txBody>
            <a:bodyPr lIns="9950" tIns="9950" rIns="9950" bIns="9950" rtlCol="0" anchor="ctr"/>
            <a:lstStyle/>
            <a:p>
              <a:pPr algn="ctr">
                <a:lnSpc>
                  <a:spcPts val="2772"/>
                </a:lnSpc>
              </a:pPr>
              <a:endParaRPr/>
            </a:p>
          </p:txBody>
        </p:sp>
      </p:grpSp>
      <p:grpSp>
        <p:nvGrpSpPr>
          <p:cNvPr id="34" name="Group 34"/>
          <p:cNvGrpSpPr/>
          <p:nvPr/>
        </p:nvGrpSpPr>
        <p:grpSpPr>
          <a:xfrm>
            <a:off x="17651809" y="4576798"/>
            <a:ext cx="1272382" cy="1480590"/>
            <a:chOff x="0" y="0"/>
            <a:chExt cx="1696509" cy="1974120"/>
          </a:xfrm>
        </p:grpSpPr>
        <p:grpSp>
          <p:nvGrpSpPr>
            <p:cNvPr id="35" name="Group 35"/>
            <p:cNvGrpSpPr/>
            <p:nvPr/>
          </p:nvGrpSpPr>
          <p:grpSpPr>
            <a:xfrm>
              <a:off x="0" y="0"/>
              <a:ext cx="1696509" cy="1974120"/>
              <a:chOff x="0" y="0"/>
              <a:chExt cx="698500" cy="812800"/>
            </a:xfrm>
          </p:grpSpPr>
          <p:sp>
            <p:nvSpPr>
              <p:cNvPr id="36" name="Freeform 36"/>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FFFFFF"/>
                </a:solidFill>
                <a:prstDash val="solid"/>
                <a:miter/>
              </a:ln>
            </p:spPr>
          </p:sp>
          <p:sp>
            <p:nvSpPr>
              <p:cNvPr id="37" name="TextBox 37"/>
              <p:cNvSpPr txBox="1"/>
              <p:nvPr/>
            </p:nvSpPr>
            <p:spPr>
              <a:xfrm>
                <a:off x="0" y="82550"/>
                <a:ext cx="698500" cy="590550"/>
              </a:xfrm>
              <a:prstGeom prst="rect">
                <a:avLst/>
              </a:prstGeom>
            </p:spPr>
            <p:txBody>
              <a:bodyPr lIns="50800" tIns="50800" rIns="50800" bIns="50800" rtlCol="0" anchor="ctr"/>
              <a:lstStyle/>
              <a:p>
                <a:pPr algn="ctr">
                  <a:lnSpc>
                    <a:spcPts val="2772"/>
                  </a:lnSpc>
                </a:pPr>
                <a:endParaRPr/>
              </a:p>
            </p:txBody>
          </p:sp>
        </p:grpSp>
        <p:grpSp>
          <p:nvGrpSpPr>
            <p:cNvPr id="38" name="Group 38"/>
            <p:cNvGrpSpPr/>
            <p:nvPr/>
          </p:nvGrpSpPr>
          <p:grpSpPr>
            <a:xfrm>
              <a:off x="0" y="0"/>
              <a:ext cx="1696509" cy="1974120"/>
              <a:chOff x="0" y="0"/>
              <a:chExt cx="698500" cy="812800"/>
            </a:xfrm>
          </p:grpSpPr>
          <p:sp>
            <p:nvSpPr>
              <p:cNvPr id="39" name="Freeform 39"/>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FFFFF">
                  <a:alpha val="31765"/>
                </a:srgbClr>
              </a:solidFill>
              <a:ln cap="sq">
                <a:noFill/>
                <a:prstDash val="solid"/>
                <a:miter/>
              </a:ln>
            </p:spPr>
          </p:sp>
          <p:sp>
            <p:nvSpPr>
              <p:cNvPr id="40" name="TextBox 40"/>
              <p:cNvSpPr txBox="1"/>
              <p:nvPr/>
            </p:nvSpPr>
            <p:spPr>
              <a:xfrm>
                <a:off x="0" y="82550"/>
                <a:ext cx="698500" cy="590550"/>
              </a:xfrm>
              <a:prstGeom prst="rect">
                <a:avLst/>
              </a:prstGeom>
            </p:spPr>
            <p:txBody>
              <a:bodyPr lIns="50800" tIns="50800" rIns="50800" bIns="50800" rtlCol="0" anchor="ctr"/>
              <a:lstStyle/>
              <a:p>
                <a:pPr algn="l">
                  <a:lnSpc>
                    <a:spcPts val="2772"/>
                  </a:lnSpc>
                </a:pPr>
                <a:endParaRPr/>
              </a:p>
            </p:txBody>
          </p:sp>
        </p:grpSp>
      </p:grpSp>
      <p:grpSp>
        <p:nvGrpSpPr>
          <p:cNvPr id="41" name="Group 41"/>
          <p:cNvGrpSpPr/>
          <p:nvPr/>
        </p:nvGrpSpPr>
        <p:grpSpPr>
          <a:xfrm>
            <a:off x="12884775" y="-4423190"/>
            <a:ext cx="6496354" cy="7559394"/>
            <a:chOff x="0" y="0"/>
            <a:chExt cx="8661806" cy="10079192"/>
          </a:xfrm>
        </p:grpSpPr>
        <p:grpSp>
          <p:nvGrpSpPr>
            <p:cNvPr id="42" name="Group 42"/>
            <p:cNvGrpSpPr/>
            <p:nvPr/>
          </p:nvGrpSpPr>
          <p:grpSpPr>
            <a:xfrm>
              <a:off x="0" y="0"/>
              <a:ext cx="8661806" cy="10079192"/>
              <a:chOff x="0" y="0"/>
              <a:chExt cx="698500" cy="812800"/>
            </a:xfrm>
          </p:grpSpPr>
          <p:sp>
            <p:nvSpPr>
              <p:cNvPr id="43" name="Freeform 4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FFFFFF"/>
                </a:solidFill>
                <a:prstDash val="solid"/>
                <a:miter/>
              </a:ln>
            </p:spPr>
          </p:sp>
          <p:sp>
            <p:nvSpPr>
              <p:cNvPr id="44" name="TextBox 44"/>
              <p:cNvSpPr txBox="1"/>
              <p:nvPr/>
            </p:nvSpPr>
            <p:spPr>
              <a:xfrm>
                <a:off x="0" y="82550"/>
                <a:ext cx="698500" cy="590550"/>
              </a:xfrm>
              <a:prstGeom prst="rect">
                <a:avLst/>
              </a:prstGeom>
            </p:spPr>
            <p:txBody>
              <a:bodyPr lIns="50800" tIns="50800" rIns="50800" bIns="50800" rtlCol="0" anchor="ctr"/>
              <a:lstStyle/>
              <a:p>
                <a:pPr algn="ctr">
                  <a:lnSpc>
                    <a:spcPts val="2771"/>
                  </a:lnSpc>
                </a:pPr>
                <a:endParaRPr/>
              </a:p>
            </p:txBody>
          </p:sp>
        </p:grpSp>
        <p:grpSp>
          <p:nvGrpSpPr>
            <p:cNvPr id="45" name="Group 45"/>
            <p:cNvGrpSpPr/>
            <p:nvPr/>
          </p:nvGrpSpPr>
          <p:grpSpPr>
            <a:xfrm>
              <a:off x="0" y="0"/>
              <a:ext cx="8661806" cy="10079192"/>
              <a:chOff x="0" y="0"/>
              <a:chExt cx="698500" cy="812800"/>
            </a:xfrm>
          </p:grpSpPr>
          <p:sp>
            <p:nvSpPr>
              <p:cNvPr id="46" name="Freeform 46"/>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FFFFF">
                  <a:alpha val="5882"/>
                </a:srgbClr>
              </a:solidFill>
              <a:ln cap="sq">
                <a:noFill/>
                <a:prstDash val="solid"/>
                <a:miter/>
              </a:ln>
            </p:spPr>
          </p:sp>
          <p:sp>
            <p:nvSpPr>
              <p:cNvPr id="47" name="TextBox 47"/>
              <p:cNvSpPr txBox="1"/>
              <p:nvPr/>
            </p:nvSpPr>
            <p:spPr>
              <a:xfrm>
                <a:off x="0" y="82550"/>
                <a:ext cx="698500" cy="590550"/>
              </a:xfrm>
              <a:prstGeom prst="rect">
                <a:avLst/>
              </a:prstGeom>
            </p:spPr>
            <p:txBody>
              <a:bodyPr lIns="50800" tIns="50800" rIns="50800" bIns="50800" rtlCol="0" anchor="ctr"/>
              <a:lstStyle/>
              <a:p>
                <a:pPr algn="ctr">
                  <a:lnSpc>
                    <a:spcPts val="2771"/>
                  </a:lnSpc>
                </a:pPr>
                <a:endParaRPr/>
              </a:p>
            </p:txBody>
          </p:sp>
        </p:grpSp>
      </p:grpSp>
      <p:grpSp>
        <p:nvGrpSpPr>
          <p:cNvPr id="48" name="Group 48"/>
          <p:cNvGrpSpPr/>
          <p:nvPr/>
        </p:nvGrpSpPr>
        <p:grpSpPr>
          <a:xfrm>
            <a:off x="-1392661" y="-4423190"/>
            <a:ext cx="6496354" cy="7559394"/>
            <a:chOff x="0" y="0"/>
            <a:chExt cx="8661806" cy="10079192"/>
          </a:xfrm>
        </p:grpSpPr>
        <p:grpSp>
          <p:nvGrpSpPr>
            <p:cNvPr id="49" name="Group 49"/>
            <p:cNvGrpSpPr/>
            <p:nvPr/>
          </p:nvGrpSpPr>
          <p:grpSpPr>
            <a:xfrm>
              <a:off x="0" y="0"/>
              <a:ext cx="8661806" cy="10079192"/>
              <a:chOff x="0" y="0"/>
              <a:chExt cx="698500" cy="812800"/>
            </a:xfrm>
          </p:grpSpPr>
          <p:sp>
            <p:nvSpPr>
              <p:cNvPr id="50" name="Freeform 50"/>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FFFFFF"/>
                </a:solidFill>
                <a:prstDash val="solid"/>
                <a:miter/>
              </a:ln>
            </p:spPr>
          </p:sp>
          <p:sp>
            <p:nvSpPr>
              <p:cNvPr id="51" name="TextBox 51"/>
              <p:cNvSpPr txBox="1"/>
              <p:nvPr/>
            </p:nvSpPr>
            <p:spPr>
              <a:xfrm>
                <a:off x="0" y="82550"/>
                <a:ext cx="698500" cy="590550"/>
              </a:xfrm>
              <a:prstGeom prst="rect">
                <a:avLst/>
              </a:prstGeom>
            </p:spPr>
            <p:txBody>
              <a:bodyPr lIns="50800" tIns="50800" rIns="50800" bIns="50800" rtlCol="0" anchor="ctr"/>
              <a:lstStyle/>
              <a:p>
                <a:pPr algn="ctr">
                  <a:lnSpc>
                    <a:spcPts val="2771"/>
                  </a:lnSpc>
                </a:pPr>
                <a:endParaRPr/>
              </a:p>
            </p:txBody>
          </p:sp>
        </p:grpSp>
        <p:grpSp>
          <p:nvGrpSpPr>
            <p:cNvPr id="52" name="Group 52"/>
            <p:cNvGrpSpPr/>
            <p:nvPr/>
          </p:nvGrpSpPr>
          <p:grpSpPr>
            <a:xfrm>
              <a:off x="0" y="0"/>
              <a:ext cx="8661806" cy="10079192"/>
              <a:chOff x="0" y="0"/>
              <a:chExt cx="698500" cy="812800"/>
            </a:xfrm>
          </p:grpSpPr>
          <p:sp>
            <p:nvSpPr>
              <p:cNvPr id="53" name="Freeform 5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FFFFF">
                  <a:alpha val="31765"/>
                </a:srgbClr>
              </a:solidFill>
              <a:ln cap="sq">
                <a:noFill/>
                <a:prstDash val="solid"/>
                <a:miter/>
              </a:ln>
            </p:spPr>
          </p:sp>
          <p:sp>
            <p:nvSpPr>
              <p:cNvPr id="54" name="TextBox 54"/>
              <p:cNvSpPr txBox="1"/>
              <p:nvPr/>
            </p:nvSpPr>
            <p:spPr>
              <a:xfrm>
                <a:off x="0" y="82550"/>
                <a:ext cx="698500" cy="590550"/>
              </a:xfrm>
              <a:prstGeom prst="rect">
                <a:avLst/>
              </a:prstGeom>
            </p:spPr>
            <p:txBody>
              <a:bodyPr lIns="50800" tIns="50800" rIns="50800" bIns="50800" rtlCol="0" anchor="ctr"/>
              <a:lstStyle/>
              <a:p>
                <a:pPr algn="l">
                  <a:lnSpc>
                    <a:spcPts val="2771"/>
                  </a:lnSpc>
                </a:pPr>
                <a:endParaRPr/>
              </a:p>
            </p:txBody>
          </p:sp>
        </p:grpSp>
      </p:grpSp>
      <p:sp>
        <p:nvSpPr>
          <p:cNvPr id="55" name="TextBox 55"/>
          <p:cNvSpPr txBox="1"/>
          <p:nvPr/>
        </p:nvSpPr>
        <p:spPr>
          <a:xfrm>
            <a:off x="5874593" y="4527042"/>
            <a:ext cx="6538815" cy="1251966"/>
          </a:xfrm>
          <a:prstGeom prst="rect">
            <a:avLst/>
          </a:prstGeom>
        </p:spPr>
        <p:txBody>
          <a:bodyPr lIns="0" tIns="0" rIns="0" bIns="0" rtlCol="0" anchor="t">
            <a:spAutoFit/>
          </a:bodyPr>
          <a:lstStyle/>
          <a:p>
            <a:pPr algn="l">
              <a:lnSpc>
                <a:spcPts val="9072"/>
              </a:lnSpc>
            </a:pPr>
            <a:r>
              <a:rPr lang="en-US" sz="8400" b="1" dirty="0">
                <a:solidFill>
                  <a:srgbClr val="FFFFFF"/>
                </a:solidFill>
                <a:latin typeface="Poppins Semi-Bold"/>
                <a:ea typeface="Poppins Semi-Bold"/>
                <a:cs typeface="Poppins Semi-Bold"/>
                <a:sym typeface="Poppins Semi-Bold"/>
              </a:rPr>
              <a:t>THANK YOU</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285</Words>
  <Application>Microsoft Office PowerPoint</Application>
  <PresentationFormat>Custom</PresentationFormat>
  <Paragraphs>44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Poppins Semi-Bold</vt:lpstr>
      <vt:lpstr>Arial</vt:lpstr>
      <vt:lpstr>Playwrite US Modern</vt:lpstr>
      <vt:lpstr>Celandine</vt:lpstr>
      <vt:lpstr>Calibri</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SHYAMOLI PARIBAHAN</dc:title>
  <cp:lastModifiedBy>Din Uddin</cp:lastModifiedBy>
  <cp:revision>10</cp:revision>
  <dcterms:created xsi:type="dcterms:W3CDTF">2006-08-16T00:00:00Z</dcterms:created>
  <dcterms:modified xsi:type="dcterms:W3CDTF">2025-08-02T10:57:24Z</dcterms:modified>
  <dc:identifier>DAGm2xZs1So</dc:identifier>
</cp:coreProperties>
</file>