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2"/>
  </p:notesMasterIdLst>
  <p:handoutMasterIdLst>
    <p:handoutMasterId r:id="rId23"/>
  </p:handoutMasterIdLst>
  <p:sldIdLst>
    <p:sldId id="309" r:id="rId3"/>
    <p:sldId id="301" r:id="rId4"/>
    <p:sldId id="340" r:id="rId5"/>
    <p:sldId id="341" r:id="rId6"/>
    <p:sldId id="346" r:id="rId7"/>
    <p:sldId id="343" r:id="rId8"/>
    <p:sldId id="345" r:id="rId9"/>
    <p:sldId id="344" r:id="rId10"/>
    <p:sldId id="334" r:id="rId11"/>
    <p:sldId id="300" r:id="rId12"/>
    <p:sldId id="335" r:id="rId13"/>
    <p:sldId id="347" r:id="rId14"/>
    <p:sldId id="351" r:id="rId15"/>
    <p:sldId id="336" r:id="rId16"/>
    <p:sldId id="350" r:id="rId17"/>
    <p:sldId id="349" r:id="rId18"/>
    <p:sldId id="348" r:id="rId19"/>
    <p:sldId id="352" r:id="rId20"/>
    <p:sldId id="353" r:id="rId21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BF89EB-E0EC-144A-9A97-9D77544AAD0A}">
          <p14:sldIdLst>
            <p14:sldId id="309"/>
            <p14:sldId id="301"/>
            <p14:sldId id="340"/>
            <p14:sldId id="341"/>
            <p14:sldId id="346"/>
            <p14:sldId id="343"/>
            <p14:sldId id="345"/>
            <p14:sldId id="344"/>
            <p14:sldId id="334"/>
            <p14:sldId id="300"/>
            <p14:sldId id="335"/>
            <p14:sldId id="347"/>
            <p14:sldId id="351"/>
            <p14:sldId id="336"/>
            <p14:sldId id="350"/>
            <p14:sldId id="349"/>
            <p14:sldId id="348"/>
            <p14:sldId id="352"/>
            <p14:sldId id="3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40" autoAdjust="0"/>
    <p:restoredTop sz="96404" autoAdjust="0"/>
  </p:normalViewPr>
  <p:slideViewPr>
    <p:cSldViewPr snapToGrid="0" showGuides="1">
      <p:cViewPr varScale="1">
        <p:scale>
          <a:sx n="65" d="100"/>
          <a:sy n="65" d="100"/>
        </p:scale>
        <p:origin x="-904" y="-112"/>
      </p:cViewPr>
      <p:guideLst>
        <p:guide orient="horz" pos="2160"/>
        <p:guide orient="horz" pos="726"/>
        <p:guide orient="horz" pos="4194"/>
        <p:guide orient="horz" pos="3306"/>
        <p:guide pos="2880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orient="horz" pos="3104"/>
        <p:guide pos="223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538F3527-AB34-BC4F-AAD4-F033B134191D}" type="datetime1">
              <a:rPr lang="en-US" altLang="zh-CN" sz="1000" smtClean="0">
                <a:latin typeface="Arial" pitchFamily="34" charset="0"/>
                <a:cs typeface="Arial" pitchFamily="34" charset="0"/>
              </a:rPr>
              <a:t>14.07.17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F9841243-B46D-CC47-94BF-199ED723C175}" type="datetime1">
              <a:rPr lang="en-US" altLang="zh-CN" smtClean="0"/>
              <a:t>14.07.17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224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970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8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81566" y="6305154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A study on the </a:t>
            </a:r>
            <a:r>
              <a:rPr lang="en-US" sz="900" dirty="0" err="1" smtClean="0">
                <a:solidFill>
                  <a:srgbClr val="9D9EA0"/>
                </a:solidFill>
              </a:rPr>
              <a:t>modelling</a:t>
            </a:r>
            <a:r>
              <a:rPr lang="en-US" sz="900" dirty="0" smtClean="0">
                <a:solidFill>
                  <a:srgbClr val="9D9EA0"/>
                </a:solidFill>
              </a:rPr>
              <a:t> of the distribution automation systems using Petri Nets </a:t>
            </a:r>
            <a:r>
              <a:rPr lang="en-US" sz="900" dirty="0" smtClean="0">
                <a:solidFill>
                  <a:srgbClr val="9D9EA0"/>
                </a:solidFill>
              </a:rPr>
              <a:t>|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 </a:t>
            </a:r>
            <a:r>
              <a:rPr lang="en-US" sz="900" dirty="0" err="1" smtClean="0">
                <a:solidFill>
                  <a:srgbClr val="9D9EA0"/>
                </a:solidFill>
              </a:rPr>
              <a:t>H</a:t>
            </a:r>
            <a:r>
              <a:rPr lang="en-US" altLang="zh-CN" sz="900" dirty="0" err="1" smtClean="0">
                <a:solidFill>
                  <a:srgbClr val="9D9EA0"/>
                </a:solidFill>
              </a:rPr>
              <a:t>uiyuan</a:t>
            </a:r>
            <a:r>
              <a:rPr lang="en-US" altLang="zh-CN" sz="900" dirty="0" smtClean="0">
                <a:solidFill>
                  <a:srgbClr val="9D9EA0"/>
                </a:solidFill>
              </a:rPr>
              <a:t> </a:t>
            </a:r>
            <a:r>
              <a:rPr lang="en-US" altLang="zh-CN" sz="900" dirty="0" smtClean="0">
                <a:solidFill>
                  <a:srgbClr val="9D9EA0"/>
                </a:solidFill>
              </a:rPr>
              <a:t>Xiao|09.10.2017 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8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00" y="6350400"/>
            <a:ext cx="18816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xxx@eonerc.rwth-aachen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172375" y="6323725"/>
            <a:ext cx="3240000" cy="215444"/>
          </a:xfrm>
        </p:spPr>
        <p:txBody>
          <a:bodyPr/>
          <a:lstStyle/>
          <a:p>
            <a:pPr algn="ctr"/>
            <a:r>
              <a:rPr lang="de-DE" altLang="zh-CN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</a:t>
            </a:r>
            <a:r>
              <a:rPr lang="en-US" altLang="zh-CN" dirty="0"/>
              <a:t>Xiao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953399"/>
          </a:xfrm>
        </p:spPr>
        <p:txBody>
          <a:bodyPr/>
          <a:lstStyle/>
          <a:p>
            <a:pPr algn="ctr"/>
            <a:r>
              <a:rPr lang="en-US" altLang="zh-CN" dirty="0"/>
              <a:t>A study on the </a:t>
            </a:r>
            <a:r>
              <a:rPr lang="en-US" altLang="zh-CN" dirty="0" err="1"/>
              <a:t>modelling</a:t>
            </a:r>
            <a:r>
              <a:rPr lang="en-US" altLang="zh-CN" dirty="0"/>
              <a:t> of the distribution automation systems using Petri Nets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58467" y="3807821"/>
            <a:ext cx="8568000" cy="1655762"/>
          </a:xfrm>
        </p:spPr>
        <p:txBody>
          <a:bodyPr/>
          <a:lstStyle/>
          <a:p>
            <a:pPr algn="ctr"/>
            <a:r>
              <a:rPr lang="de-DE" dirty="0" smtClean="0"/>
              <a:t>S</a:t>
            </a:r>
            <a:r>
              <a:rPr lang="en-US" altLang="zh-CN" dirty="0" err="1" smtClean="0"/>
              <a:t>tudent</a:t>
            </a:r>
            <a:r>
              <a:rPr lang="zh-CN" altLang="en-US" dirty="0" smtClean="0"/>
              <a:t>：</a:t>
            </a:r>
            <a:r>
              <a:rPr lang="de-DE" altLang="zh-CN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Xiao</a:t>
            </a:r>
          </a:p>
          <a:p>
            <a:pPr algn="ctr"/>
            <a:r>
              <a:rPr lang="en-US" altLang="zh-CN" dirty="0"/>
              <a:t>Professor: Prof. </a:t>
            </a:r>
            <a:r>
              <a:rPr lang="en-US" altLang="zh-CN" dirty="0" err="1"/>
              <a:t>Antonello</a:t>
            </a:r>
            <a:r>
              <a:rPr lang="en-US" altLang="zh-CN" dirty="0"/>
              <a:t> </a:t>
            </a:r>
            <a:r>
              <a:rPr lang="en-US" altLang="zh-CN" dirty="0" err="1"/>
              <a:t>Monti</a:t>
            </a:r>
            <a:endParaRPr lang="en-US" altLang="zh-CN" dirty="0"/>
          </a:p>
          <a:p>
            <a:pPr algn="ctr"/>
            <a:r>
              <a:rPr lang="en-US" altLang="zh-CN" dirty="0"/>
              <a:t>Supervisor : </a:t>
            </a:r>
            <a:r>
              <a:rPr lang="en-US" altLang="zh-CN" dirty="0" err="1"/>
              <a:t>Abhinav</a:t>
            </a:r>
            <a:r>
              <a:rPr lang="en-US" altLang="zh-CN" dirty="0"/>
              <a:t> </a:t>
            </a:r>
            <a:r>
              <a:rPr lang="en-US" altLang="zh-CN" dirty="0" err="1"/>
              <a:t>Sadu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Qualitative </a:t>
            </a:r>
            <a:r>
              <a:rPr lang="en-US" altLang="zh-CN" sz="2800" dirty="0" smtClean="0"/>
              <a:t>analysis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5292000"/>
          </a:xfrm>
        </p:spPr>
        <p:txBody>
          <a:bodyPr/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Survivability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the ability of the target </a:t>
            </a:r>
            <a:r>
              <a:rPr lang="en-US" altLang="zh-CN" sz="2400" dirty="0" smtClean="0"/>
              <a:t>system </a:t>
            </a:r>
            <a:r>
              <a:rPr lang="en-US" altLang="zh-CN" sz="2400" dirty="0"/>
              <a:t>to recover predefined </a:t>
            </a:r>
            <a:r>
              <a:rPr lang="en-US" altLang="zh-CN" sz="2400" dirty="0" smtClean="0"/>
              <a:t>operation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state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 a timely manner after the occurrence of disasters. </a:t>
            </a:r>
          </a:p>
          <a:p>
            <a:pPr algn="just"/>
            <a:r>
              <a:rPr lang="en-US" altLang="zh-CN" sz="2400" dirty="0"/>
              <a:t>So we evaluate the impact of physical components (actors) failure on overall system </a:t>
            </a:r>
            <a:r>
              <a:rPr lang="en-US" altLang="zh-CN" sz="2400" dirty="0" smtClean="0"/>
              <a:t>through simulation </a:t>
            </a:r>
            <a:r>
              <a:rPr lang="en-US" altLang="zh-CN" sz="2400" dirty="0" smtClean="0"/>
              <a:t>for </a:t>
            </a:r>
            <a:r>
              <a:rPr lang="en-US" altLang="zh-CN" sz="2400" dirty="0">
                <a:solidFill>
                  <a:srgbClr val="FF0000"/>
                </a:solidFill>
              </a:rPr>
              <a:t>Survivability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Analysis.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>
                <a:solidFill>
                  <a:srgbClr val="FF0000"/>
                </a:solidFill>
              </a:rPr>
              <a:t>Dependability</a:t>
            </a:r>
            <a:r>
              <a:rPr lang="en-US" altLang="zh-CN" sz="2400" dirty="0"/>
              <a:t> is the capability of the target system to avoid service failures which may cause great losses more than is </a:t>
            </a:r>
            <a:r>
              <a:rPr lang="en-US" altLang="zh-CN" sz="2400" dirty="0" smtClean="0"/>
              <a:t>acceptable.</a:t>
            </a:r>
            <a:endParaRPr lang="en-US" altLang="zh-CN" sz="2400" dirty="0"/>
          </a:p>
          <a:p>
            <a:pPr algn="just"/>
            <a:r>
              <a:rPr lang="en-US" altLang="zh-CN" sz="2400" dirty="0"/>
              <a:t>So we abstract the main failure modes from complex application scenarios then model the failure chain using STPN for </a:t>
            </a:r>
            <a:r>
              <a:rPr lang="en-US" altLang="zh-CN" sz="2400" dirty="0">
                <a:solidFill>
                  <a:srgbClr val="FF0000"/>
                </a:solidFill>
              </a:rPr>
              <a:t>Dependability </a:t>
            </a:r>
            <a:r>
              <a:rPr lang="en-US" altLang="zh-CN" sz="2400" dirty="0" smtClean="0"/>
              <a:t>Analysis.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4771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703385" y="4962769"/>
            <a:ext cx="8440615" cy="1543539"/>
          </a:xfrm>
        </p:spPr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actors —— places</a:t>
            </a:r>
          </a:p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functions </a:t>
            </a:r>
            <a:r>
              <a:rPr lang="zh-CN" altLang="zh-CN" sz="2000" dirty="0" smtClean="0"/>
              <a:t>——</a:t>
            </a:r>
            <a:r>
              <a:rPr lang="en-US" altLang="zh-CN" sz="2000" dirty="0" smtClean="0"/>
              <a:t> transitions  </a:t>
            </a:r>
          </a:p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information flow——directional arc</a:t>
            </a:r>
          </a:p>
          <a:p>
            <a:pPr marL="342900" indent="-342900">
              <a:buFont typeface="Wingdings" charset="2"/>
              <a:buChar char="n"/>
            </a:pPr>
            <a:r>
              <a:rPr lang="en-US" altLang="zh-CN" sz="2000" dirty="0" smtClean="0"/>
              <a:t>different </a:t>
            </a:r>
            <a:r>
              <a:rPr lang="en-US" altLang="zh-CN" sz="2000" dirty="0"/>
              <a:t>information or data </a:t>
            </a:r>
            <a:r>
              <a:rPr lang="en-US" altLang="zh-CN" sz="2000" dirty="0" smtClean="0"/>
              <a:t>sources —— different </a:t>
            </a:r>
            <a:r>
              <a:rPr lang="en-US" altLang="zh-CN" sz="2000" dirty="0" err="1"/>
              <a:t>colour</a:t>
            </a:r>
            <a:r>
              <a:rPr lang="en-US" altLang="zh-CN" sz="2000" dirty="0"/>
              <a:t> tokens</a:t>
            </a:r>
            <a:endParaRPr lang="de-DE" sz="2000" dirty="0"/>
          </a:p>
        </p:txBody>
      </p:sp>
      <p:pic>
        <p:nvPicPr>
          <p:cNvPr id="5" name="图片 4" descr="Snip20170713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801077"/>
            <a:ext cx="7388113" cy="41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9" y="879231"/>
            <a:ext cx="7384548" cy="4943231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48261" y="5939692"/>
            <a:ext cx="8569325" cy="438430"/>
          </a:xfrm>
        </p:spPr>
        <p:txBody>
          <a:bodyPr/>
          <a:lstStyle/>
          <a:p>
            <a:pPr algn="ctr"/>
            <a:r>
              <a:rPr kumimoji="1" lang="de-DE" altLang="zh-CN" dirty="0" smtClean="0"/>
              <a:t>MVPC,MVRTM,MVSE,MVSF,NDU,CCPC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Survivability</a:t>
            </a:r>
            <a:endParaRPr lang="de-DE" dirty="0"/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7" y="762001"/>
            <a:ext cx="6928297" cy="472830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7338" y="5666154"/>
            <a:ext cx="8569325" cy="918308"/>
          </a:xfrm>
        </p:spPr>
        <p:txBody>
          <a:bodyPr/>
          <a:lstStyle/>
          <a:p>
            <a:pPr marL="285750" indent="-285750">
              <a:buFont typeface="Wingdings" charset="2"/>
              <a:buChar char="n"/>
            </a:pPr>
            <a:r>
              <a:rPr lang="en-US" altLang="zh-CN" dirty="0" smtClean="0"/>
              <a:t>In </a:t>
            </a:r>
            <a:r>
              <a:rPr lang="en-US" altLang="zh-CN" dirty="0" smtClean="0"/>
              <a:t>component l</a:t>
            </a:r>
            <a:r>
              <a:rPr lang="en-US" altLang="zh-CN" dirty="0" smtClean="0"/>
              <a:t>evel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PSAU</a:t>
            </a:r>
            <a:r>
              <a:rPr lang="en-US" altLang="zh-CN" dirty="0"/>
              <a:t> is the most important </a:t>
            </a:r>
            <a:r>
              <a:rPr lang="en-US" altLang="zh-CN" dirty="0" smtClean="0"/>
              <a:t>component</a:t>
            </a:r>
          </a:p>
          <a:p>
            <a:pPr marL="285750" indent="-285750">
              <a:buFont typeface="Wingdings" charset="2"/>
              <a:buChar char="n"/>
            </a:pPr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/>
              <a:t>function </a:t>
            </a:r>
            <a:r>
              <a:rPr lang="en-US" altLang="zh-CN" dirty="0" smtClean="0"/>
              <a:t>level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PSAU.RDBMS</a:t>
            </a:r>
            <a:r>
              <a:rPr lang="en-US" altLang="zh-CN" dirty="0" smtClean="0"/>
              <a:t> </a:t>
            </a:r>
            <a:r>
              <a:rPr lang="en-US" altLang="zh-CN" dirty="0"/>
              <a:t>has the greatest </a:t>
            </a:r>
            <a:r>
              <a:rPr lang="en-US" altLang="zh-CN" dirty="0" smtClean="0"/>
              <a:t>impact </a:t>
            </a:r>
            <a:r>
              <a:rPr lang="en-US" altLang="zh-CN" dirty="0"/>
              <a:t>for </a:t>
            </a:r>
            <a:r>
              <a:rPr lang="en-US" altLang="zh-CN" dirty="0" smtClean="0"/>
              <a:t>survivability </a:t>
            </a:r>
          </a:p>
        </p:txBody>
      </p:sp>
    </p:spTree>
    <p:extLst>
      <p:ext uri="{BB962C8B-B14F-4D97-AF65-F5344CB8AC3E}">
        <p14:creationId xmlns:p14="http://schemas.microsoft.com/office/powerpoint/2010/main" val="16227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Dependability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98383" y="5080000"/>
            <a:ext cx="8359464" cy="1289538"/>
          </a:xfrm>
        </p:spPr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lang="en-US" altLang="zh-CN" sz="2000" dirty="0"/>
              <a:t>For simplicity, in this section, we first assume one substation network equipped with </a:t>
            </a:r>
            <a:r>
              <a:rPr lang="en-US" altLang="zh-CN" sz="2000" dirty="0">
                <a:solidFill>
                  <a:srgbClr val="FF0000"/>
                </a:solidFill>
              </a:rPr>
              <a:t>only one 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ensor</a:t>
            </a:r>
            <a:r>
              <a:rPr lang="en-US" altLang="zh-CN" sz="2000" dirty="0">
                <a:solidFill>
                  <a:srgbClr val="FF0000"/>
                </a:solidFill>
              </a:rPr>
              <a:t>,  one IED, one PSAU, </a:t>
            </a:r>
            <a:r>
              <a:rPr lang="en-US" altLang="zh-CN" sz="2000" dirty="0" smtClean="0"/>
              <a:t>and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one DMS </a:t>
            </a:r>
            <a:r>
              <a:rPr lang="en-US" altLang="zh-CN" sz="2000" dirty="0"/>
              <a:t>server to demonstrate the dependability evaluation procedures.</a:t>
            </a:r>
            <a:endParaRPr lang="de-DE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61" y="898769"/>
            <a:ext cx="5625124" cy="41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br>
              <a:rPr lang="en-US" altLang="zh-CN" dirty="0" smtClean="0"/>
            </a:br>
            <a:r>
              <a:rPr lang="en-US" altLang="zh-CN" dirty="0" smtClean="0"/>
              <a:t>Dependability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98383" y="5080000"/>
            <a:ext cx="8359464" cy="1289538"/>
          </a:xfrm>
        </p:spPr>
        <p:txBody>
          <a:bodyPr/>
          <a:lstStyle/>
          <a:p>
            <a:r>
              <a:rPr lang="en-US" altLang="zh-CN" sz="2000" dirty="0"/>
              <a:t>For simplicity, in this section, we first assume one substation network equipped with </a:t>
            </a:r>
            <a:r>
              <a:rPr lang="en-US" altLang="zh-CN" sz="2000" dirty="0">
                <a:solidFill>
                  <a:srgbClr val="FF0000"/>
                </a:solidFill>
              </a:rPr>
              <a:t>only one 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ensor</a:t>
            </a:r>
            <a:r>
              <a:rPr lang="en-US" altLang="zh-CN" sz="2000" dirty="0">
                <a:solidFill>
                  <a:srgbClr val="FF0000"/>
                </a:solidFill>
              </a:rPr>
              <a:t>,  one IED, one PSAU, </a:t>
            </a:r>
            <a:r>
              <a:rPr lang="en-US" altLang="zh-CN" sz="2000" dirty="0" smtClean="0"/>
              <a:t>and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one DMS </a:t>
            </a:r>
            <a:r>
              <a:rPr lang="en-US" altLang="zh-CN" sz="2000" dirty="0"/>
              <a:t>server to demonstrate the dependability evaluation procedures.</a:t>
            </a:r>
            <a:endParaRPr lang="de-DE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61" y="898769"/>
            <a:ext cx="5625124" cy="41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8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230" y="183077"/>
            <a:ext cx="8406615" cy="543600"/>
          </a:xfrm>
        </p:spPr>
        <p:txBody>
          <a:bodyPr/>
          <a:lstStyle/>
          <a:p>
            <a:r>
              <a:rPr lang="en-US" altLang="zh-CN" dirty="0"/>
              <a:t>Quantitative analysis</a:t>
            </a:r>
            <a:br>
              <a:rPr lang="en-US" altLang="zh-CN" dirty="0"/>
            </a:br>
            <a:r>
              <a:rPr lang="en-US" altLang="zh-CN" dirty="0"/>
              <a:t>Reliability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5292000"/>
          </a:xfrm>
        </p:spPr>
        <p:txBody>
          <a:bodyPr/>
          <a:lstStyle/>
          <a:p>
            <a:r>
              <a:rPr lang="en-US" altLang="zh-CN" sz="2400" dirty="0" smtClean="0"/>
              <a:t> Reliability </a:t>
            </a:r>
            <a:r>
              <a:rPr lang="en-US" altLang="zh-CN" sz="2400" dirty="0"/>
              <a:t>is used to evaluate the capability to continuously provide services without </a:t>
            </a:r>
            <a:r>
              <a:rPr lang="en-US" altLang="zh-CN" sz="2400" dirty="0" smtClean="0"/>
              <a:t>failures</a:t>
            </a:r>
            <a:r>
              <a:rPr lang="de-DE" altLang="zh-CN" sz="2400" dirty="0" smtClean="0"/>
              <a:t>.</a:t>
            </a:r>
          </a:p>
          <a:p>
            <a:r>
              <a:rPr lang="en-US" altLang="zh-CN" sz="2400" dirty="0" smtClean="0"/>
              <a:t> In </a:t>
            </a:r>
            <a:r>
              <a:rPr lang="en-US" altLang="zh-CN" sz="2400" dirty="0"/>
              <a:t>detail, it can be defined as the probability that the control center networks work correctly during the </a:t>
            </a:r>
            <a:r>
              <a:rPr lang="en-US" altLang="zh-CN" sz="2400" dirty="0" smtClean="0"/>
              <a:t>period[</a:t>
            </a:r>
            <a:r>
              <a:rPr lang="en-US" altLang="zh-CN" sz="2400" dirty="0"/>
              <a:t>0,t</a:t>
            </a:r>
            <a:r>
              <a:rPr lang="en-US" altLang="zh-CN" sz="2400" dirty="0" smtClean="0"/>
              <a:t>].</a:t>
            </a:r>
          </a:p>
          <a:p>
            <a:r>
              <a:rPr lang="en-US" altLang="zh-CN" sz="2400" dirty="0" smtClean="0"/>
              <a:t> where </a:t>
            </a:r>
            <a:r>
              <a:rPr lang="en-US" altLang="zh-CN" sz="2400" dirty="0"/>
              <a:t>X is the continuous random variable of correct operation time for control center </a:t>
            </a:r>
            <a:r>
              <a:rPr lang="en-US" altLang="zh-CN" sz="2400" dirty="0" smtClean="0"/>
              <a:t>networks: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Transient </a:t>
            </a:r>
            <a:r>
              <a:rPr lang="en-US" altLang="zh-CN" sz="2400" dirty="0"/>
              <a:t>:   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Steady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state:</a:t>
            </a:r>
            <a:endParaRPr lang="is-IS" altLang="zh-CN" sz="2400" dirty="0"/>
          </a:p>
          <a:p>
            <a:endParaRPr lang="de-DE" altLang="zh-CN" sz="2400" dirty="0"/>
          </a:p>
        </p:txBody>
      </p:sp>
      <p:pic>
        <p:nvPicPr>
          <p:cNvPr id="4" name="图片 3" descr="Snip20170714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09" y="3731848"/>
            <a:ext cx="2826231" cy="513860"/>
          </a:xfrm>
          <a:prstGeom prst="rect">
            <a:avLst/>
          </a:prstGeom>
        </p:spPr>
      </p:pic>
      <p:pic>
        <p:nvPicPr>
          <p:cNvPr id="6" name="图片 5" descr="Snip20170714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92" y="4474308"/>
            <a:ext cx="3827260" cy="7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3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076" y="183077"/>
            <a:ext cx="8484769" cy="543600"/>
          </a:xfrm>
        </p:spPr>
        <p:txBody>
          <a:bodyPr/>
          <a:lstStyle/>
          <a:p>
            <a:r>
              <a:rPr lang="en-US" altLang="zh-CN" dirty="0"/>
              <a:t>Quantitative analysis</a:t>
            </a:r>
            <a:br>
              <a:rPr lang="en-US" altLang="zh-CN" dirty="0"/>
            </a:br>
            <a:r>
              <a:rPr lang="de-DE" altLang="zh-CN" dirty="0" err="1" smtClean="0"/>
              <a:t>Avalability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856662" cy="5292000"/>
          </a:xfrm>
        </p:spPr>
        <p:txBody>
          <a:bodyPr/>
          <a:lstStyle/>
          <a:p>
            <a:r>
              <a:rPr lang="de-DE" altLang="zh-CN" sz="2400" dirty="0" smtClean="0"/>
              <a:t> </a:t>
            </a:r>
            <a:r>
              <a:rPr lang="de-DE" altLang="zh-CN" sz="2400" dirty="0" err="1" smtClean="0"/>
              <a:t>Avalability</a:t>
            </a:r>
            <a:r>
              <a:rPr lang="de-DE" altLang="zh-CN" sz="2400" dirty="0" smtClean="0"/>
              <a:t> </a:t>
            </a:r>
            <a:r>
              <a:rPr lang="de-DE" altLang="zh-CN" sz="2400" dirty="0"/>
              <a:t>describes the readiness of correct services </a:t>
            </a:r>
            <a:r>
              <a:rPr lang="de-DE" altLang="zh-CN" sz="2400" dirty="0" err="1"/>
              <a:t>for</a:t>
            </a:r>
            <a:r>
              <a:rPr lang="de-DE" altLang="zh-CN" sz="2400" dirty="0"/>
              <a:t> </a:t>
            </a:r>
            <a:endParaRPr lang="de-DE" altLang="zh-CN" sz="2400" dirty="0" smtClean="0"/>
          </a:p>
          <a:p>
            <a:pPr marL="0" indent="0">
              <a:buNone/>
            </a:pPr>
            <a:r>
              <a:rPr lang="de-DE" altLang="zh-CN" sz="2400" dirty="0" err="1" smtClean="0"/>
              <a:t>some</a:t>
            </a:r>
            <a:r>
              <a:rPr lang="de-DE" altLang="zh-CN" sz="2400" dirty="0" smtClean="0"/>
              <a:t> </a:t>
            </a:r>
            <a:r>
              <a:rPr lang="de-DE" altLang="zh-CN" sz="2400" dirty="0" err="1" smtClean="0"/>
              <a:t>critical</a:t>
            </a:r>
            <a:r>
              <a:rPr lang="de-DE" altLang="zh-CN" sz="2400" dirty="0" smtClean="0"/>
              <a:t> </a:t>
            </a:r>
            <a:r>
              <a:rPr lang="de-DE" altLang="zh-CN" sz="2400" dirty="0" err="1" smtClean="0"/>
              <a:t>components</a:t>
            </a:r>
            <a:r>
              <a:rPr lang="de-DE" altLang="zh-CN" sz="2400" dirty="0" smtClean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Transient </a:t>
            </a:r>
            <a:r>
              <a:rPr lang="en-US" altLang="zh-CN" sz="2400" dirty="0"/>
              <a:t>:   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Steady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state:</a:t>
            </a:r>
            <a:endParaRPr lang="is-IS" altLang="zh-CN" sz="2400" dirty="0"/>
          </a:p>
          <a:p>
            <a:endParaRPr lang="de-DE" altLang="zh-CN" sz="2400" dirty="0"/>
          </a:p>
        </p:txBody>
      </p:sp>
      <p:pic>
        <p:nvPicPr>
          <p:cNvPr id="6" name="图片 5" descr="Snip20170714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8" y="2051539"/>
            <a:ext cx="6910624" cy="565638"/>
          </a:xfrm>
          <a:prstGeom prst="rect">
            <a:avLst/>
          </a:prstGeom>
        </p:spPr>
      </p:pic>
      <p:pic>
        <p:nvPicPr>
          <p:cNvPr id="7" name="图片 6" descr="Snip20170714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93" y="2891694"/>
            <a:ext cx="3000646" cy="7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3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230" y="183077"/>
            <a:ext cx="8406615" cy="543600"/>
          </a:xfrm>
        </p:spPr>
        <p:txBody>
          <a:bodyPr/>
          <a:lstStyle/>
          <a:p>
            <a:r>
              <a:rPr lang="en-US" altLang="zh-CN" dirty="0"/>
              <a:t>Quantitative analysis</a:t>
            </a:r>
            <a:br>
              <a:rPr lang="en-US" altLang="zh-CN" dirty="0"/>
            </a:br>
            <a:r>
              <a:rPr lang="en-US" altLang="zh-CN" dirty="0"/>
              <a:t>Calculation method of reliability and availability 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3388185"/>
          </a:xfrm>
        </p:spPr>
        <p:txBody>
          <a:bodyPr/>
          <a:lstStyle/>
          <a:p>
            <a:r>
              <a:rPr lang="en-US" altLang="zh-CN" sz="2400" dirty="0" smtClean="0"/>
              <a:t> 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alculation </a:t>
            </a:r>
            <a:r>
              <a:rPr lang="en-US" altLang="zh-CN" sz="2400" dirty="0"/>
              <a:t>method of reliability and availability from both steady-state and transient </a:t>
            </a:r>
            <a:r>
              <a:rPr lang="en-US" altLang="zh-CN" sz="2400" dirty="0" smtClean="0"/>
              <a:t>aspects involves </a:t>
            </a:r>
            <a:r>
              <a:rPr lang="en-US" altLang="zh-CN" sz="2400" dirty="0"/>
              <a:t>two steps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/>
              <a:t>analysis of the equivalent continuous time Markov </a:t>
            </a:r>
            <a:r>
              <a:rPr lang="en-US" altLang="zh-CN" sz="2400" dirty="0" smtClean="0"/>
              <a:t>  chain </a:t>
            </a:r>
          </a:p>
          <a:p>
            <a:pPr lvl="1"/>
            <a:r>
              <a:rPr lang="en-US" altLang="zh-CN" sz="2400" dirty="0" smtClean="0"/>
              <a:t>and </a:t>
            </a:r>
            <a:r>
              <a:rPr lang="en-US" altLang="zh-CN" sz="2400" dirty="0"/>
              <a:t>the computation of reliability and availability. 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en-US" altLang="zh-CN" sz="2400" dirty="0" smtClean="0"/>
              <a:t>There </a:t>
            </a:r>
            <a:r>
              <a:rPr lang="en-US" altLang="zh-CN" sz="2400" dirty="0"/>
              <a:t>are two equivalent methods to compute the steady- state probability of CTMC.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endParaRPr lang="de-DE" altLang="zh-CN" sz="2400" dirty="0"/>
          </a:p>
        </p:txBody>
      </p:sp>
      <p:pic>
        <p:nvPicPr>
          <p:cNvPr id="7" name="图片 6" descr="Snip20170714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" y="4230076"/>
            <a:ext cx="3581400" cy="1778000"/>
          </a:xfrm>
          <a:prstGeom prst="rect">
            <a:avLst/>
          </a:prstGeom>
        </p:spPr>
      </p:pic>
      <p:pic>
        <p:nvPicPr>
          <p:cNvPr id="8" name="图片 7" descr="Snip20170714_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0" y="4239846"/>
            <a:ext cx="2731035" cy="932962"/>
          </a:xfrm>
          <a:prstGeom prst="rect">
            <a:avLst/>
          </a:prstGeom>
        </p:spPr>
      </p:pic>
      <p:pic>
        <p:nvPicPr>
          <p:cNvPr id="9" name="图片 8" descr="Snip20170714_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70" y="5327162"/>
            <a:ext cx="1651000" cy="482600"/>
          </a:xfrm>
          <a:prstGeom prst="rect">
            <a:avLst/>
          </a:prstGeom>
        </p:spPr>
      </p:pic>
      <p:pic>
        <p:nvPicPr>
          <p:cNvPr id="11" name="图片 10" descr="Snip20170714_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08" y="4247662"/>
            <a:ext cx="451779" cy="17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6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312615" y="3946768"/>
            <a:ext cx="4154400" cy="2470431"/>
          </a:xfrm>
        </p:spPr>
        <p:txBody>
          <a:bodyPr/>
          <a:lstStyle/>
          <a:p>
            <a:r>
              <a:rPr lang="de-DE" sz="1600" b="1" dirty="0" err="1" smtClean="0"/>
              <a:t>Contact</a:t>
            </a:r>
            <a:endParaRPr lang="de-DE" sz="1600" b="1" dirty="0"/>
          </a:p>
          <a:p>
            <a:endParaRPr lang="de-DE" dirty="0"/>
          </a:p>
          <a:p>
            <a:r>
              <a:rPr lang="de-DE" dirty="0" smtClean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/>
              <a:t>Germany</a:t>
            </a:r>
          </a:p>
          <a:p>
            <a:endParaRPr lang="de-DE" dirty="0" smtClean="0"/>
          </a:p>
          <a:p>
            <a:r>
              <a:rPr lang="de-DE" dirty="0" smtClean="0"/>
              <a:t>H</a:t>
            </a:r>
            <a:r>
              <a:rPr lang="en-US" altLang="zh-CN" dirty="0" err="1" smtClean="0"/>
              <a:t>uiyuan</a:t>
            </a:r>
            <a:r>
              <a:rPr lang="en-US" altLang="zh-CN" dirty="0" smtClean="0"/>
              <a:t> Xiao</a:t>
            </a:r>
            <a:endParaRPr lang="de-DE" dirty="0"/>
          </a:p>
          <a:p>
            <a:r>
              <a:rPr lang="de-DE" dirty="0" smtClean="0"/>
              <a:t>T </a:t>
            </a:r>
            <a:r>
              <a:rPr lang="de-DE" dirty="0"/>
              <a:t>+49 </a:t>
            </a:r>
            <a:r>
              <a:rPr lang="en-US" altLang="zh-CN" dirty="0" smtClean="0"/>
              <a:t>17681596277</a:t>
            </a:r>
          </a:p>
          <a:p>
            <a:r>
              <a:rPr lang="de-DE" dirty="0" smtClean="0">
                <a:hlinkClick r:id="rId2"/>
              </a:rPr>
              <a:t>H</a:t>
            </a:r>
            <a:r>
              <a:rPr lang="en-US" altLang="zh-CN" dirty="0" smtClean="0">
                <a:hlinkClick r:id="rId2"/>
              </a:rPr>
              <a:t>uiyuan</a:t>
            </a:r>
            <a:r>
              <a:rPr lang="de-DE" altLang="zh-CN" dirty="0" smtClean="0">
                <a:hlinkClick r:id="rId2"/>
              </a:rPr>
              <a:t>.X</a:t>
            </a:r>
            <a:r>
              <a:rPr lang="en-US" altLang="zh-CN" dirty="0" smtClean="0">
                <a:hlinkClick r:id="rId2"/>
              </a:rPr>
              <a:t>iao</a:t>
            </a:r>
            <a:r>
              <a:rPr lang="de-DE" dirty="0" smtClean="0">
                <a:hlinkClick r:id="rId2"/>
              </a:rPr>
              <a:t>@</a:t>
            </a:r>
            <a:r>
              <a:rPr lang="de-DE" dirty="0">
                <a:hlinkClick r:id="rId2"/>
              </a:rPr>
              <a:t>eonerc.rwth-aachen.de</a:t>
            </a:r>
            <a:endParaRPr lang="de-DE" dirty="0"/>
          </a:p>
          <a:p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1504462" y="2246924"/>
            <a:ext cx="633886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de-DE" altLang="zh-CN" sz="3600" b="1" dirty="0" smtClean="0">
                <a:latin typeface="+mj-lt"/>
              </a:rPr>
              <a:t>T</a:t>
            </a:r>
            <a:r>
              <a:rPr kumimoji="1" lang="en-US" altLang="zh-CN" sz="3600" b="1" dirty="0" smtClean="0">
                <a:latin typeface="+mj-lt"/>
              </a:rPr>
              <a:t>hanks for your attention!</a:t>
            </a:r>
          </a:p>
          <a:p>
            <a:pPr algn="ctr"/>
            <a:r>
              <a:rPr kumimoji="1" lang="de-DE" altLang="zh-CN" sz="3600" b="1" dirty="0" smtClean="0">
                <a:latin typeface="+mj-lt"/>
              </a:rPr>
              <a:t>A</a:t>
            </a:r>
            <a:r>
              <a:rPr kumimoji="1" lang="en-US" altLang="zh-CN" sz="3600" b="1" dirty="0" err="1" smtClean="0">
                <a:latin typeface="+mj-lt"/>
              </a:rPr>
              <a:t>ny</a:t>
            </a:r>
            <a:r>
              <a:rPr kumimoji="1" lang="en-US" altLang="zh-CN" sz="3600" b="1" dirty="0" smtClean="0">
                <a:latin typeface="+mj-lt"/>
              </a:rPr>
              <a:t> question</a:t>
            </a:r>
            <a:r>
              <a:rPr kumimoji="1" lang="de-DE" altLang="zh-CN" sz="3600" b="1" dirty="0" smtClean="0">
                <a:latin typeface="+mj-lt"/>
              </a:rPr>
              <a:t>?</a:t>
            </a:r>
            <a:endParaRPr kumimoji="1" lang="zh-CN" altLang="en-US" sz="3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One sentence introduction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7" y="762000"/>
            <a:ext cx="8433329" cy="5401199"/>
          </a:xfrm>
        </p:spPr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 The objective of present thesis is to </a:t>
            </a:r>
          </a:p>
          <a:p>
            <a:pPr lvl="1"/>
            <a:r>
              <a:rPr lang="en-US" altLang="zh-CN" sz="2400" dirty="0" smtClean="0"/>
              <a:t>e</a:t>
            </a:r>
            <a:r>
              <a:rPr lang="en-US" altLang="zh-CN" sz="2400" dirty="0" smtClean="0"/>
              <a:t>mploy </a:t>
            </a:r>
            <a:r>
              <a:rPr lang="en-US" altLang="zh-CN" sz="2400" u="sng" dirty="0" smtClean="0"/>
              <a:t>different types of Petri Nets</a:t>
            </a:r>
            <a:r>
              <a:rPr lang="en-US" altLang="zh-CN" sz="2400" dirty="0" smtClean="0"/>
              <a:t> (SCPN,STPN) </a:t>
            </a:r>
          </a:p>
          <a:p>
            <a:pPr lvl="1"/>
            <a:r>
              <a:rPr lang="en-US" altLang="zh-CN" sz="2400" dirty="0" smtClean="0"/>
              <a:t>w</a:t>
            </a:r>
            <a:r>
              <a:rPr lang="en-US" altLang="zh-CN" sz="2400" dirty="0" smtClean="0"/>
              <a:t>ith </a:t>
            </a:r>
            <a:r>
              <a:rPr lang="en-US" altLang="zh-CN" sz="2400" u="sng" dirty="0" smtClean="0"/>
              <a:t>different tools </a:t>
            </a:r>
            <a:r>
              <a:rPr lang="en-US" altLang="zh-CN" sz="2400" dirty="0" smtClean="0"/>
              <a:t>(PIPE, ORIS) </a:t>
            </a:r>
          </a:p>
          <a:p>
            <a:pPr lvl="1"/>
            <a:r>
              <a:rPr lang="en-US" altLang="zh-CN" sz="2400" dirty="0" smtClean="0"/>
              <a:t>i</a:t>
            </a:r>
            <a:r>
              <a:rPr lang="en-US" altLang="zh-CN" sz="2400" dirty="0" smtClean="0"/>
              <a:t>n </a:t>
            </a:r>
            <a:r>
              <a:rPr lang="en-US" altLang="zh-CN" sz="2400" u="sng" dirty="0" smtClean="0"/>
              <a:t>different levels </a:t>
            </a:r>
            <a:r>
              <a:rPr lang="en-US" altLang="zh-CN" sz="2400" dirty="0" smtClean="0"/>
              <a:t>(function layer, component layer)</a:t>
            </a:r>
          </a:p>
          <a:p>
            <a:pPr lvl="1"/>
            <a:r>
              <a:rPr lang="en-US" altLang="zh-CN" sz="2400" dirty="0" smtClean="0"/>
              <a:t>f</a:t>
            </a:r>
            <a:r>
              <a:rPr lang="en-US" altLang="zh-CN" sz="2400" dirty="0" smtClean="0"/>
              <a:t>or </a:t>
            </a:r>
            <a:r>
              <a:rPr lang="en-US" altLang="zh-CN" sz="2400" u="sng" dirty="0" smtClean="0"/>
              <a:t>qualitative </a:t>
            </a:r>
            <a:r>
              <a:rPr lang="en-US" altLang="zh-CN" sz="2400" dirty="0" smtClean="0"/>
              <a:t>(survivability, dependability) </a:t>
            </a:r>
          </a:p>
          <a:p>
            <a:pPr lvl="1"/>
            <a:r>
              <a:rPr lang="en-US" altLang="zh-CN" sz="2400" dirty="0" smtClean="0"/>
              <a:t>a</a:t>
            </a:r>
            <a:r>
              <a:rPr lang="en-US" altLang="zh-CN" sz="2400" dirty="0" smtClean="0"/>
              <a:t>nd </a:t>
            </a:r>
            <a:r>
              <a:rPr lang="en-US" altLang="zh-CN" sz="2400" u="sng" dirty="0" smtClean="0"/>
              <a:t>quantitative</a:t>
            </a:r>
            <a:r>
              <a:rPr lang="en-US" altLang="zh-CN" sz="2400" dirty="0" smtClean="0"/>
              <a:t> (reliability, availability) analysis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o</a:t>
            </a:r>
            <a:r>
              <a:rPr lang="en-US" altLang="zh-CN" sz="2400" dirty="0" smtClean="0"/>
              <a:t>f </a:t>
            </a:r>
            <a:r>
              <a:rPr lang="en-US" altLang="zh-CN" sz="2400" u="sng" dirty="0" smtClean="0"/>
              <a:t>distribution automation systems </a:t>
            </a:r>
            <a:r>
              <a:rPr lang="en-US" altLang="zh-CN" sz="2400" dirty="0" smtClean="0"/>
              <a:t>(IDE4L)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581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067" y="177866"/>
            <a:ext cx="8568000" cy="543600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altLang="zh-CN" dirty="0" smtClean="0"/>
              <a:t>Basis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7" y="871200"/>
            <a:ext cx="9110663" cy="5400646"/>
          </a:xfrm>
        </p:spPr>
        <p:txBody>
          <a:bodyPr/>
          <a:lstStyle/>
          <a:p>
            <a:r>
              <a:rPr lang="en-US" altLang="zh-CN" sz="2000" dirty="0"/>
              <a:t>Petri net is a  visual graphical  mathematical modelling language to model static structure and dynamic change of Discrete Event Dynamic System (DEDS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It </a:t>
            </a:r>
            <a:r>
              <a:rPr lang="en-US" altLang="zh-CN" sz="2000" dirty="0"/>
              <a:t>is a structured description tool which is able to represent synchrony, synchronisation, and parallel logical relationships</a:t>
            </a:r>
            <a:r>
              <a:rPr lang="en-US" altLang="zh-CN" sz="2000" dirty="0" smtClean="0"/>
              <a:t>.</a:t>
            </a:r>
          </a:p>
          <a:p>
            <a:pPr marL="0" lvl="1" indent="0" defTabSz="216000">
              <a:buSzPct val="115000"/>
              <a:buNone/>
              <a:tabLst>
                <a:tab pos="216000" algn="l"/>
              </a:tabLst>
            </a:pPr>
            <a:endParaRPr lang="en-US" altLang="zh-CN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Place </a:t>
            </a:r>
            <a:r>
              <a:rPr lang="en-US" altLang="zh-CN" sz="2000" dirty="0">
                <a:solidFill>
                  <a:srgbClr val="000000"/>
                </a:solidFill>
              </a:rPr>
              <a:t>: a </a:t>
            </a:r>
            <a:r>
              <a:rPr lang="en-US" altLang="zh-CN" sz="2000" dirty="0" smtClean="0">
                <a:solidFill>
                  <a:srgbClr val="000000"/>
                </a:solidFill>
              </a:rPr>
              <a:t>circle (</a:t>
            </a:r>
            <a:r>
              <a:rPr lang="en-US" altLang="zh-CN" sz="2000" dirty="0">
                <a:solidFill>
                  <a:srgbClr val="000000"/>
                </a:solidFill>
              </a:rPr>
              <a:t>P0,P1,92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Transition: a </a:t>
            </a:r>
            <a:r>
              <a:rPr lang="en-US" altLang="zh-CN" sz="2000" dirty="0" smtClean="0">
                <a:solidFill>
                  <a:srgbClr val="000000"/>
                </a:solidFill>
              </a:rPr>
              <a:t>rectangle (</a:t>
            </a:r>
            <a:r>
              <a:rPr lang="en-US" altLang="zh-CN" sz="2000" dirty="0">
                <a:solidFill>
                  <a:srgbClr val="000000"/>
                </a:solidFill>
              </a:rPr>
              <a:t>T0,T2)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Arc: a tangential arc between the place and the </a:t>
            </a:r>
            <a:r>
              <a:rPr lang="en-US" altLang="zh-CN" sz="2000" dirty="0" smtClean="0">
                <a:solidFill>
                  <a:srgbClr val="000000"/>
                </a:solidFill>
              </a:rPr>
              <a:t>transition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Token</a:t>
            </a:r>
            <a:r>
              <a:rPr lang="en-US" altLang="zh-CN" sz="2000" dirty="0">
                <a:solidFill>
                  <a:srgbClr val="000000"/>
                </a:solidFill>
              </a:rPr>
              <a:t>: a dynamic object in the </a:t>
            </a:r>
            <a:r>
              <a:rPr lang="en-US" altLang="zh-CN" sz="2000" dirty="0" smtClean="0">
                <a:solidFill>
                  <a:srgbClr val="000000"/>
                </a:solidFill>
              </a:rPr>
              <a:t>place (</a:t>
            </a:r>
            <a:r>
              <a:rPr lang="en-US" altLang="zh-CN" sz="2000" dirty="0">
                <a:solidFill>
                  <a:srgbClr val="000000"/>
                </a:solidFill>
              </a:rPr>
              <a:t>represented by a dot in the place P) that can be moved from one place to another</a:t>
            </a:r>
          </a:p>
          <a:p>
            <a:pPr lvl="1"/>
            <a:endParaRPr lang="en-US" altLang="zh-CN" sz="2000" dirty="0">
              <a:solidFill>
                <a:srgbClr val="000000"/>
              </a:solidFill>
              <a:latin typeface="TimesNewRomanPSMT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TimesNewRomanPSMT"/>
            </a:endParaRP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216000" lvl="1" indent="-216000" algn="just" defTabSz="216000">
              <a:buSzPct val="115000"/>
              <a:buFont typeface="Arial" panose="020B0604020202020204" pitchFamily="34" charset="0"/>
              <a:buChar char="•"/>
              <a:tabLst>
                <a:tab pos="216000" algn="l"/>
              </a:tabLst>
            </a:pPr>
            <a:endParaRPr lang="en-US" altLang="zh-CN" sz="2000" dirty="0"/>
          </a:p>
        </p:txBody>
      </p:sp>
      <p:pic>
        <p:nvPicPr>
          <p:cNvPr id="7" name="图片占位符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72" y="2681056"/>
            <a:ext cx="6723063" cy="1295672"/>
          </a:xfrm>
        </p:spPr>
      </p:pic>
    </p:spTree>
    <p:extLst>
      <p:ext uri="{BB962C8B-B14F-4D97-AF65-F5344CB8AC3E}">
        <p14:creationId xmlns:p14="http://schemas.microsoft.com/office/powerpoint/2010/main" val="6124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altLang="zh-CN" dirty="0" smtClean="0"/>
              <a:t>Properties and logic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65076" y="6056175"/>
            <a:ext cx="2664000" cy="500400"/>
          </a:xfrm>
        </p:spPr>
        <p:txBody>
          <a:bodyPr/>
          <a:lstStyle/>
          <a:p>
            <a:r>
              <a:rPr lang="en-US" altLang="zh-CN" dirty="0"/>
              <a:t>Basic logic connections represented by Petri Net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Properties </a:t>
            </a:r>
            <a:endParaRPr lang="en-US" altLang="zh-CN" dirty="0" smtClean="0"/>
          </a:p>
          <a:p>
            <a:pPr lvl="1"/>
            <a:r>
              <a:rPr lang="en-US" altLang="zh-CN" dirty="0"/>
              <a:t>Reachability</a:t>
            </a:r>
          </a:p>
          <a:p>
            <a:pPr lvl="1"/>
            <a:r>
              <a:rPr lang="en-US" altLang="zh-CN" dirty="0" err="1" smtClean="0"/>
              <a:t>Boundness</a:t>
            </a:r>
            <a:r>
              <a:rPr lang="en-US" altLang="zh-CN" dirty="0" smtClean="0"/>
              <a:t> </a:t>
            </a:r>
            <a:r>
              <a:rPr lang="en-US" altLang="zh-CN" dirty="0"/>
              <a:t>and safety</a:t>
            </a:r>
          </a:p>
          <a:p>
            <a:pPr lvl="1"/>
            <a:r>
              <a:rPr lang="en-US" altLang="zh-CN" dirty="0" err="1"/>
              <a:t>Liveness</a:t>
            </a:r>
            <a:endParaRPr lang="en-US" altLang="zh-CN" dirty="0"/>
          </a:p>
          <a:p>
            <a:pPr lvl="1"/>
            <a:r>
              <a:rPr lang="en-US" altLang="zh-CN" dirty="0"/>
              <a:t>Reversibility and home </a:t>
            </a:r>
            <a:r>
              <a:rPr lang="en-US" altLang="zh-CN" dirty="0" smtClean="0"/>
              <a:t>state</a:t>
            </a:r>
          </a:p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en-US" altLang="zh-CN" sz="1800" dirty="0"/>
              <a:t>Basic logic connections </a:t>
            </a:r>
            <a:endParaRPr lang="de-DE" altLang="zh-CN" sz="1800" dirty="0"/>
          </a:p>
          <a:p>
            <a:endParaRPr lang="en-US" altLang="zh-CN" dirty="0" smtClean="0"/>
          </a:p>
          <a:p>
            <a:pPr marL="2161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占位符 5" descr="Snip20170624_7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43" b="-56943"/>
          <a:stretch>
            <a:fillRect/>
          </a:stretch>
        </p:blipFill>
        <p:spPr>
          <a:xfrm>
            <a:off x="3243385" y="552946"/>
            <a:ext cx="4747846" cy="7529413"/>
          </a:xfrm>
        </p:spPr>
      </p:pic>
    </p:spTree>
    <p:extLst>
      <p:ext uri="{BB962C8B-B14F-4D97-AF65-F5344CB8AC3E}">
        <p14:creationId xmlns:p14="http://schemas.microsoft.com/office/powerpoint/2010/main" val="6124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altLang="zh-CN" dirty="0" smtClean="0"/>
              <a:t>Types and characteristics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8290047" cy="5292000"/>
          </a:xfrm>
        </p:spPr>
        <p:txBody>
          <a:bodyPr/>
          <a:lstStyle/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en-US" altLang="zh-CN" sz="2000" dirty="0" smtClean="0"/>
              <a:t> Petri </a:t>
            </a:r>
            <a:r>
              <a:rPr lang="en-US" altLang="zh-CN" sz="2000" dirty="0" smtClean="0"/>
              <a:t>net extensions</a:t>
            </a:r>
          </a:p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endParaRPr lang="en-US" altLang="zh-CN" sz="2000" dirty="0" smtClean="0"/>
          </a:p>
          <a:p>
            <a:pPr marL="216000" lvl="1" indent="-216000" defTabSz="216000"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Stochastic Colour Petri Net (SCPN)  </a:t>
            </a:r>
          </a:p>
          <a:p>
            <a:pPr lvl="1"/>
            <a:r>
              <a:rPr lang="en-US" altLang="zh-CN" sz="2000" dirty="0" smtClean="0"/>
              <a:t>can </a:t>
            </a:r>
            <a:r>
              <a:rPr lang="en-US" altLang="zh-CN" sz="2000" dirty="0"/>
              <a:t>define and identify different tokens in the same place, thus completing a more complex logical network architecture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Stochastic </a:t>
            </a:r>
            <a:r>
              <a:rPr lang="en-US" altLang="zh-CN" sz="2000" dirty="0"/>
              <a:t>Timed Petri Net (STPN) </a:t>
            </a:r>
          </a:p>
          <a:p>
            <a:pPr lvl="1"/>
            <a:r>
              <a:rPr lang="en-US" altLang="zh-CN" sz="2000" dirty="0"/>
              <a:t>transition may have time </a:t>
            </a:r>
            <a:r>
              <a:rPr lang="en-US" altLang="zh-CN" sz="2000" dirty="0" smtClean="0"/>
              <a:t>delay</a:t>
            </a:r>
          </a:p>
          <a:p>
            <a:pPr marL="2161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8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IDE4L project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</a:t>
            </a:r>
            <a:r>
              <a:rPr lang="en-US" altLang="zh-CN" dirty="0"/>
              <a:t>concept and architecture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954348" y="6357600"/>
            <a:ext cx="3708267" cy="500400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IDE4L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9" y="2637693"/>
            <a:ext cx="3437995" cy="3399692"/>
          </a:xfrm>
        </p:spPr>
        <p:txBody>
          <a:bodyPr/>
          <a:lstStyle/>
          <a:p>
            <a:r>
              <a:rPr lang="en-US" altLang="zh-CN" dirty="0"/>
              <a:t>The automation architecture development of IDE4L is supported by two main </a:t>
            </a:r>
            <a:r>
              <a:rPr lang="en-US" altLang="zh-CN" dirty="0" smtClean="0"/>
              <a:t>concepts:</a:t>
            </a:r>
            <a:endParaRPr lang="de-DE" dirty="0" smtClean="0"/>
          </a:p>
          <a:p>
            <a:pPr lvl="1"/>
            <a:r>
              <a:rPr lang="en-US" altLang="zh-CN" dirty="0"/>
              <a:t>Use </a:t>
            </a:r>
            <a:r>
              <a:rPr lang="en-US" altLang="zh-CN" dirty="0" smtClean="0"/>
              <a:t>Case (</a:t>
            </a:r>
            <a:r>
              <a:rPr lang="en-US" altLang="zh-CN" dirty="0"/>
              <a:t>UC</a:t>
            </a:r>
            <a:r>
              <a:rPr lang="en-US" altLang="zh-CN" dirty="0" smtClean="0"/>
              <a:t>) Methodology</a:t>
            </a:r>
            <a:endParaRPr lang="en-US" altLang="zh-CN" dirty="0"/>
          </a:p>
          <a:p>
            <a:pPr lvl="1"/>
            <a:r>
              <a:rPr lang="en-US" altLang="zh-CN" dirty="0" smtClean="0"/>
              <a:t>Smart </a:t>
            </a:r>
            <a:r>
              <a:rPr lang="en-US" altLang="zh-CN" dirty="0"/>
              <a:t>Grid Architecture Model (SGAM) </a:t>
            </a:r>
            <a:r>
              <a:rPr lang="en-US" altLang="zh-CN" dirty="0" smtClean="0"/>
              <a:t>framework </a:t>
            </a:r>
          </a:p>
          <a:p>
            <a:r>
              <a:rPr lang="en-US" altLang="zh-CN" dirty="0" smtClean="0"/>
              <a:t>Characteristics:</a:t>
            </a:r>
            <a:endParaRPr lang="en-US" altLang="zh-CN" dirty="0"/>
          </a:p>
          <a:p>
            <a:pPr lvl="1"/>
            <a:r>
              <a:rPr lang="en-US" altLang="zh-CN" dirty="0" smtClean="0"/>
              <a:t>Hierarchical </a:t>
            </a:r>
            <a:r>
              <a:rPr lang="en-US" altLang="zh-CN" dirty="0"/>
              <a:t>and </a:t>
            </a:r>
            <a:r>
              <a:rPr lang="en-US" altLang="zh-CN" dirty="0" err="1"/>
              <a:t>decentralised</a:t>
            </a:r>
            <a:r>
              <a:rPr lang="en-US" altLang="zh-CN" dirty="0"/>
              <a:t> automation </a:t>
            </a:r>
            <a:r>
              <a:rPr lang="en-US" altLang="zh-CN" dirty="0" smtClean="0"/>
              <a:t>architecture </a:t>
            </a:r>
          </a:p>
          <a:p>
            <a:pPr lvl="1"/>
            <a:r>
              <a:rPr lang="en-US" altLang="zh-CN" dirty="0" smtClean="0"/>
              <a:t>Modular </a:t>
            </a:r>
            <a:r>
              <a:rPr lang="en-US" altLang="zh-CN" dirty="0"/>
              <a:t>distributed processing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Reusable </a:t>
            </a:r>
            <a:r>
              <a:rPr lang="en-US" altLang="zh-CN" dirty="0"/>
              <a:t>procedures.</a:t>
            </a:r>
          </a:p>
          <a:p>
            <a:pPr marL="2161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9" name="图片占位符 8" descr="Comparison between centralized and IDE4L approach.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75" b="-25675"/>
          <a:stretch>
            <a:fillRect/>
          </a:stretch>
        </p:blipFill>
        <p:spPr>
          <a:xfrm>
            <a:off x="3963173" y="1495324"/>
            <a:ext cx="4536057" cy="5790412"/>
          </a:xfrm>
        </p:spPr>
      </p:pic>
      <p:sp>
        <p:nvSpPr>
          <p:cNvPr id="6" name="Textplatzhalter 4"/>
          <p:cNvSpPr txBox="1">
            <a:spLocks/>
          </p:cNvSpPr>
          <p:nvPr/>
        </p:nvSpPr>
        <p:spPr>
          <a:xfrm>
            <a:off x="287338" y="793047"/>
            <a:ext cx="8329124" cy="1922798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IDE4L (Ideal Grid for All) project is funded by the 7th Framework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of the European Commission from September 2013 to August 2016, with a budget of €8M.</a:t>
            </a:r>
          </a:p>
          <a:p>
            <a:r>
              <a:rPr lang="en-US" altLang="zh-CN" dirty="0" smtClean="0"/>
              <a:t>The aim of the project is to </a:t>
            </a:r>
            <a:r>
              <a:rPr lang="en-US" altLang="zh-CN" dirty="0" smtClean="0"/>
              <a:t>define</a:t>
            </a:r>
            <a:r>
              <a:rPr lang="de-DE" altLang="zh-CN" dirty="0"/>
              <a:t>,</a:t>
            </a:r>
            <a:r>
              <a:rPr lang="en-US" altLang="zh-CN" dirty="0" smtClean="0"/>
              <a:t>design </a:t>
            </a:r>
            <a:r>
              <a:rPr lang="en-US" altLang="zh-CN" dirty="0"/>
              <a:t>and demonstrate “ideal grid for all”, an active distribution network which integrates Renewable Energy Sources (RESs) and new loads, and guarantees the reliability of classical distribution networks. </a:t>
            </a:r>
          </a:p>
        </p:txBody>
      </p:sp>
    </p:spTree>
    <p:extLst>
      <p:ext uri="{BB962C8B-B14F-4D97-AF65-F5344CB8AC3E}">
        <p14:creationId xmlns:p14="http://schemas.microsoft.com/office/powerpoint/2010/main" val="6124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IDE4L project </a:t>
            </a:r>
            <a:br>
              <a:rPr lang="en-US" altLang="zh-CN" dirty="0" smtClean="0"/>
            </a:br>
            <a:r>
              <a:rPr lang="en-US" altLang="zh-CN" dirty="0" smtClean="0"/>
              <a:t>U</a:t>
            </a:r>
            <a:r>
              <a:rPr lang="de-DE" altLang="zh-CN" dirty="0" smtClean="0"/>
              <a:t>se </a:t>
            </a:r>
            <a:r>
              <a:rPr lang="de-DE" altLang="zh-CN" dirty="0" err="1" smtClean="0"/>
              <a:t>case</a:t>
            </a:r>
            <a:r>
              <a:rPr lang="de-DE" altLang="zh-CN" dirty="0" smtClean="0"/>
              <a:t> (UC)</a:t>
            </a:r>
            <a:r>
              <a:rPr lang="en-US" altLang="zh-CN" dirty="0" smtClean="0"/>
              <a:t> Methodology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67798" y="4270892"/>
            <a:ext cx="4401893" cy="965415"/>
          </a:xfrm>
        </p:spPr>
        <p:txBody>
          <a:bodyPr/>
          <a:lstStyle/>
          <a:p>
            <a:r>
              <a:rPr lang="de-DE" altLang="zh-CN" dirty="0" smtClean="0"/>
              <a:t>W</a:t>
            </a:r>
            <a:r>
              <a:rPr lang="en-US" altLang="zh-CN" dirty="0" smtClean="0"/>
              <a:t>e will focus on 6 major monitoring and control use cases in MV level  in following analysis</a:t>
            </a:r>
            <a:endParaRPr lang="en-US" altLang="zh-CN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7" y="1380364"/>
            <a:ext cx="3567587" cy="2488058"/>
          </a:xfrm>
        </p:spPr>
      </p:pic>
      <p:pic>
        <p:nvPicPr>
          <p:cNvPr id="4" name="图片 3" descr="Snip20170623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39" y="840154"/>
            <a:ext cx="4466492" cy="54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IDE4L project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SGAM </a:t>
            </a:r>
            <a:r>
              <a:rPr lang="en-US" altLang="zh-CN" dirty="0"/>
              <a:t>architecture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8" y="871200"/>
            <a:ext cx="7723431" cy="2626186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de-DE" altLang="zh-CN" dirty="0"/>
              <a:t>General description and link to use </a:t>
            </a:r>
            <a:r>
              <a:rPr lang="de-DE" altLang="zh-CN" dirty="0" err="1"/>
              <a:t>cases</a:t>
            </a:r>
            <a:r>
              <a:rPr lang="de-DE" altLang="zh-CN" dirty="0"/>
              <a:t> </a:t>
            </a:r>
            <a:r>
              <a:rPr lang="de-DE" altLang="zh-CN" dirty="0" smtClean="0"/>
              <a:t>:</a:t>
            </a:r>
            <a:endParaRPr lang="en-US" altLang="zh-CN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1" y="1370959"/>
            <a:ext cx="8369634" cy="3688803"/>
          </a:xfrm>
        </p:spPr>
      </p:pic>
      <p:sp>
        <p:nvSpPr>
          <p:cNvPr id="10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34462" y="5314462"/>
            <a:ext cx="8440615" cy="840154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de-DE" altLang="zh-CN" sz="2000" dirty="0" smtClean="0"/>
              <a:t> </a:t>
            </a:r>
            <a:r>
              <a:rPr kumimoji="1" lang="de-DE" altLang="zh-CN" sz="2000" dirty="0" err="1" smtClean="0"/>
              <a:t>Function</a:t>
            </a:r>
            <a:r>
              <a:rPr kumimoji="1" lang="de-DE" altLang="zh-CN" sz="2000" dirty="0" smtClean="0"/>
              <a:t> </a:t>
            </a:r>
            <a:r>
              <a:rPr kumimoji="1" lang="de-DE" altLang="zh-CN" sz="2000" dirty="0" err="1"/>
              <a:t>layer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Survivability analysis</a:t>
            </a:r>
          </a:p>
          <a:p>
            <a:pPr>
              <a:buFont typeface="Wingdings" charset="2"/>
              <a:buChar char="n"/>
            </a:pPr>
            <a:r>
              <a:rPr kumimoji="1" lang="en-US" altLang="zh-CN" sz="2000" dirty="0" smtClean="0"/>
              <a:t> Component </a:t>
            </a:r>
            <a:r>
              <a:rPr kumimoji="1" lang="en-US" altLang="zh-CN" sz="2000" dirty="0"/>
              <a:t>layer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Dependability analysis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431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etri Nets</a:t>
            </a:r>
            <a:br>
              <a:rPr lang="en-US" altLang="zh-CN" dirty="0" smtClean="0"/>
            </a:br>
            <a:r>
              <a:rPr lang="en-US" dirty="0" smtClean="0"/>
              <a:t>T</a:t>
            </a:r>
            <a:r>
              <a:rPr lang="en-US" altLang="zh-CN" dirty="0" smtClean="0"/>
              <a:t>ools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04894" y="5235003"/>
            <a:ext cx="8769773" cy="1095459"/>
          </a:xfrm>
        </p:spPr>
        <p:txBody>
          <a:bodyPr/>
          <a:lstStyle/>
          <a:p>
            <a:pPr marL="285750" indent="-285750">
              <a:buFont typeface="Wingdings" charset="2"/>
              <a:buChar char="n"/>
            </a:pPr>
            <a:r>
              <a:rPr lang="en-US" altLang="zh-CN" sz="1600" dirty="0"/>
              <a:t>The different focusing layers of IDE4L project and different analysis needs of use cases should be combined with the corresponding tool characteristics and personal preferences to complete the tool selection. </a:t>
            </a:r>
            <a:endParaRPr lang="en-US" altLang="zh-CN" sz="1600" dirty="0" smtClean="0"/>
          </a:p>
          <a:p>
            <a:pPr marL="285750" indent="-285750">
              <a:buFont typeface="Wingdings" charset="2"/>
              <a:buChar char="n"/>
            </a:pPr>
            <a:r>
              <a:rPr lang="en-US" altLang="zh-CN" sz="1600" dirty="0" smtClean="0"/>
              <a:t>W</a:t>
            </a:r>
            <a:r>
              <a:rPr lang="en-US" altLang="zh-CN" sz="1600" dirty="0" smtClean="0"/>
              <a:t>e choose</a:t>
            </a:r>
            <a:r>
              <a:rPr lang="en-US" altLang="zh-CN" sz="1600" dirty="0" smtClean="0">
                <a:solidFill>
                  <a:srgbClr val="FF0000"/>
                </a:solidFill>
              </a:rPr>
              <a:t> PIPE </a:t>
            </a:r>
            <a:r>
              <a:rPr lang="de-DE" altLang="zh-CN" sz="1600" dirty="0" err="1" smtClean="0"/>
              <a:t>as</a:t>
            </a:r>
            <a:r>
              <a:rPr lang="de-DE" altLang="zh-CN" sz="1600" dirty="0"/>
              <a:t> </a:t>
            </a:r>
            <a:r>
              <a:rPr lang="de-DE" altLang="zh-CN" sz="1600" dirty="0" err="1" smtClean="0"/>
              <a:t>the</a:t>
            </a:r>
            <a:r>
              <a:rPr lang="de-DE" altLang="zh-CN" sz="1600" dirty="0"/>
              <a:t> </a:t>
            </a:r>
            <a:r>
              <a:rPr lang="en-US" altLang="zh-CN" sz="1600" dirty="0" smtClean="0"/>
              <a:t>main tool</a:t>
            </a:r>
            <a:r>
              <a:rPr lang="de-DE" altLang="zh-CN" sz="1600" dirty="0"/>
              <a:t>.</a:t>
            </a:r>
            <a:endParaRPr lang="en-US" altLang="zh-CN" sz="1600" dirty="0" smtClean="0"/>
          </a:p>
          <a:p>
            <a:endParaRPr lang="de-DE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39" y="746369"/>
            <a:ext cx="574998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-05-20-ACS-Folienmaster-en.pptx" id="{5DCF17E3-4A9B-4C69-878E-9851A02816EE}" vid="{A05249B5-ED44-4D6B-ADA1-8F406F3EDA75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-05-20-ACS-Folienmaster-en.pptx" id="{5DCF17E3-4A9B-4C69-878E-9851A02816EE}" vid="{D8D17469-2408-494F-BA4B-B64C8C58E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185</TotalTime>
  <Words>866</Words>
  <Application>Microsoft Macintosh PowerPoint</Application>
  <PresentationFormat>全屏显示(4:3)</PresentationFormat>
  <Paragraphs>121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Folienmaster ACS | E.ON ERC - Content slides</vt:lpstr>
      <vt:lpstr>Folienmaster ACS | E.ON ERC - Title-/Last-slides</vt:lpstr>
      <vt:lpstr>A study on the modelling of the distribution automation systems using Petri Nets</vt:lpstr>
      <vt:lpstr>One sentence introduction</vt:lpstr>
      <vt:lpstr>Petri Nets Basis</vt:lpstr>
      <vt:lpstr>Petri Nets Properties and logic</vt:lpstr>
      <vt:lpstr>Petri Nets Types and characteristics</vt:lpstr>
      <vt:lpstr>IDE4L project  Automation concept and architecture</vt:lpstr>
      <vt:lpstr>IDE4L project  Use case (UC) Methodology</vt:lpstr>
      <vt:lpstr>IDE4L project  SGAM architecture </vt:lpstr>
      <vt:lpstr>Petri Nets Tools</vt:lpstr>
      <vt:lpstr>Qualitative analysis</vt:lpstr>
      <vt:lpstr>Qualitative analysis Survivability</vt:lpstr>
      <vt:lpstr>Qualitative analysis Survivability</vt:lpstr>
      <vt:lpstr>Qualitative analysis Survivability</vt:lpstr>
      <vt:lpstr>Qualitative analysis Dependability</vt:lpstr>
      <vt:lpstr>Qualitative analysis Dependability</vt:lpstr>
      <vt:lpstr>Quantitative analysis Reliability</vt:lpstr>
      <vt:lpstr>Quantitative analysis Avalability</vt:lpstr>
      <vt:lpstr>Quantitative analysis Calculation method of reliability and availability </vt:lpstr>
      <vt:lpstr>PowerPoint 演示文稿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presentation temlate</dc:title>
  <dc:creator>Huiyuan, Xiao</dc:creator>
  <cp:lastModifiedBy>xiao</cp:lastModifiedBy>
  <cp:revision>31</cp:revision>
  <cp:lastPrinted>2015-12-23T08:25:11Z</cp:lastPrinted>
  <dcterms:created xsi:type="dcterms:W3CDTF">2017-04-11T14:01:11Z</dcterms:created>
  <dcterms:modified xsi:type="dcterms:W3CDTF">2017-07-14T07:56:49Z</dcterms:modified>
</cp:coreProperties>
</file>