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23"/>
  </p:notesMasterIdLst>
  <p:handoutMasterIdLst>
    <p:handoutMasterId r:id="rId24"/>
  </p:handoutMasterIdLst>
  <p:sldIdLst>
    <p:sldId id="309" r:id="rId3"/>
    <p:sldId id="301" r:id="rId4"/>
    <p:sldId id="340" r:id="rId5"/>
    <p:sldId id="341" r:id="rId6"/>
    <p:sldId id="346" r:id="rId7"/>
    <p:sldId id="343" r:id="rId8"/>
    <p:sldId id="345" r:id="rId9"/>
    <p:sldId id="344" r:id="rId10"/>
    <p:sldId id="334" r:id="rId11"/>
    <p:sldId id="300" r:id="rId12"/>
    <p:sldId id="335" r:id="rId13"/>
    <p:sldId id="347" r:id="rId14"/>
    <p:sldId id="351" r:id="rId15"/>
    <p:sldId id="354" r:id="rId16"/>
    <p:sldId id="336" r:id="rId17"/>
    <p:sldId id="350" r:id="rId18"/>
    <p:sldId id="349" r:id="rId19"/>
    <p:sldId id="348" r:id="rId20"/>
    <p:sldId id="352" r:id="rId21"/>
    <p:sldId id="353" r:id="rId22"/>
  </p:sldIdLst>
  <p:sldSz cx="9144000" cy="6858000" type="screen4x3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BF89EB-E0EC-144A-9A97-9D77544AAD0A}">
          <p14:sldIdLst>
            <p14:sldId id="309"/>
            <p14:sldId id="301"/>
            <p14:sldId id="340"/>
            <p14:sldId id="341"/>
            <p14:sldId id="346"/>
            <p14:sldId id="343"/>
            <p14:sldId id="345"/>
            <p14:sldId id="344"/>
            <p14:sldId id="334"/>
            <p14:sldId id="300"/>
            <p14:sldId id="335"/>
            <p14:sldId id="347"/>
            <p14:sldId id="351"/>
            <p14:sldId id="354"/>
            <p14:sldId id="336"/>
            <p14:sldId id="350"/>
            <p14:sldId id="349"/>
            <p14:sldId id="348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6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3306">
          <p15:clr>
            <a:srgbClr val="A4A3A4"/>
          </p15:clr>
        </p15:guide>
        <p15:guide id="6" pos="5580">
          <p15:clr>
            <a:srgbClr val="A4A3A4"/>
          </p15:clr>
        </p15:guide>
        <p15:guide id="7" pos="1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40" autoAdjust="0"/>
    <p:restoredTop sz="96404" autoAdjust="0"/>
  </p:normalViewPr>
  <p:slideViewPr>
    <p:cSldViewPr snapToGrid="0" showGuides="1">
      <p:cViewPr varScale="1">
        <p:scale>
          <a:sx n="65" d="100"/>
          <a:sy n="65" d="100"/>
        </p:scale>
        <p:origin x="-536" y="-112"/>
      </p:cViewPr>
      <p:guideLst>
        <p:guide orient="horz" pos="2160"/>
        <p:guide orient="horz" pos="726"/>
        <p:guide orient="horz" pos="4194"/>
        <p:guide orient="horz" pos="3306"/>
        <p:guide pos="2880"/>
        <p:guide pos="5580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996" y="114"/>
      </p:cViewPr>
      <p:guideLst>
        <p:guide orient="horz" pos="3223"/>
        <p:guide orient="horz" pos="3104"/>
        <p:guide pos="223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538F3527-AB34-BC4F-AAD4-F033B134191D}" type="datetime1">
              <a:rPr lang="en-US" altLang="zh-CN" sz="1000" smtClean="0">
                <a:latin typeface="Arial" pitchFamily="34" charset="0"/>
                <a:cs typeface="Arial" pitchFamily="34" charset="0"/>
              </a:rPr>
              <a:t>14.07.17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F9841243-B46D-CC47-94BF-199ED723C175}" type="datetime1">
              <a:rPr lang="en-US" altLang="zh-CN" smtClean="0"/>
              <a:t>14.07.17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baseline="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3r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3rd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4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4th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5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5th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6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6th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7th Version (logo of partn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7th Version </a:t>
            </a:r>
            <a:r>
              <a:rPr lang="de-DE" dirty="0" smtClean="0"/>
              <a:t>(logo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partner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2248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logo of partner by clicking the icon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39708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 smtClean="0"/>
              <a:t>Business </a:t>
            </a:r>
            <a:r>
              <a:rPr lang="de-DE" dirty="0" err="1" smtClean="0"/>
              <a:t>address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 err="1" smtClean="0"/>
              <a:t>Contact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endParaRPr lang="de-DE" sz="140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3rd Version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 sz="1400"/>
            </a:lvl1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/>
            </a:pPr>
            <a:r>
              <a:rPr lang="de-DE" sz="1400" dirty="0" err="1" smtClean="0"/>
              <a:t>Contact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endParaRPr lang="de-DE" sz="1400" dirty="0" smtClean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9258072" y="540456"/>
            <a:ext cx="16414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right click an empty space on the slide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"Format Background"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On the Fill menu click "File..." and choose a picture</a:t>
            </a:r>
            <a:endParaRPr lang="de-DE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Partner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Partner, 2nd Ver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chart by clicking the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 Contact, 3rd Version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 sz="1400"/>
            </a:lvl1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/>
            </a:pPr>
            <a:r>
              <a:rPr lang="de-DE" sz="1400" dirty="0" err="1" smtClean="0"/>
              <a:t>Contact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endParaRPr lang="de-DE" sz="1400" dirty="0" smtClean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9258072" y="540456"/>
            <a:ext cx="16414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right click an empty space on the slide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"Format Background"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On the Fill menu click "File..." and choose a picture</a:t>
            </a:r>
            <a:endParaRPr lang="de-DE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84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1st Version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2nd Version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Edit footer: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On the View menu, click Slide Master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Scroll to the first slide in the overview on the left hand side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On the first slide you can select the footer check box. There you can add the text which will automatically appear on all other slides.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81566" y="6305154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9D9EA0"/>
                </a:solidFill>
              </a:rPr>
              <a:t>A study on the </a:t>
            </a:r>
            <a:r>
              <a:rPr lang="en-US" sz="900" dirty="0" err="1" smtClean="0">
                <a:solidFill>
                  <a:srgbClr val="9D9EA0"/>
                </a:solidFill>
              </a:rPr>
              <a:t>modelling</a:t>
            </a:r>
            <a:r>
              <a:rPr lang="en-US" sz="900" dirty="0" smtClean="0">
                <a:solidFill>
                  <a:srgbClr val="9D9EA0"/>
                </a:solidFill>
              </a:rPr>
              <a:t> of the distribution automation systems using Petri Nets |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9D9EA0"/>
                </a:solidFill>
              </a:rPr>
              <a:t> </a:t>
            </a:r>
            <a:r>
              <a:rPr lang="en-US" sz="900" dirty="0" err="1" smtClean="0">
                <a:solidFill>
                  <a:srgbClr val="9D9EA0"/>
                </a:solidFill>
              </a:rPr>
              <a:t>H</a:t>
            </a:r>
            <a:r>
              <a:rPr lang="en-US" altLang="zh-CN" sz="900" dirty="0" err="1" smtClean="0">
                <a:solidFill>
                  <a:srgbClr val="9D9EA0"/>
                </a:solidFill>
              </a:rPr>
              <a:t>uiyuan</a:t>
            </a:r>
            <a:r>
              <a:rPr lang="en-US" altLang="zh-CN" sz="900" dirty="0" smtClean="0">
                <a:solidFill>
                  <a:srgbClr val="9D9EA0"/>
                </a:solidFill>
              </a:rPr>
              <a:t> Xiao|09.10.2017 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  <p:sldLayoutId id="2147483798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6061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00" y="6350400"/>
            <a:ext cx="1881600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xxx@eonerc.rwth-aachen.d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-172375" y="6323725"/>
            <a:ext cx="3240000" cy="215444"/>
          </a:xfrm>
        </p:spPr>
        <p:txBody>
          <a:bodyPr/>
          <a:lstStyle/>
          <a:p>
            <a:pPr algn="ctr"/>
            <a:r>
              <a:rPr lang="de-DE" altLang="zh-CN" dirty="0" smtClean="0"/>
              <a:t>H</a:t>
            </a:r>
            <a:r>
              <a:rPr lang="en-US" altLang="zh-CN" dirty="0" err="1" smtClean="0"/>
              <a:t>uiyuan</a:t>
            </a:r>
            <a:r>
              <a:rPr lang="en-US" altLang="zh-CN" dirty="0" smtClean="0"/>
              <a:t> </a:t>
            </a:r>
            <a:r>
              <a:rPr lang="en-US" altLang="zh-CN" dirty="0"/>
              <a:t>Xiao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288000" y="2487599"/>
            <a:ext cx="8568000" cy="953399"/>
          </a:xfrm>
        </p:spPr>
        <p:txBody>
          <a:bodyPr/>
          <a:lstStyle/>
          <a:p>
            <a:pPr algn="ctr"/>
            <a:r>
              <a:rPr lang="en-US" altLang="zh-CN" dirty="0"/>
              <a:t>A study on the </a:t>
            </a:r>
            <a:r>
              <a:rPr lang="en-US" altLang="zh-CN" dirty="0" err="1"/>
              <a:t>modelling</a:t>
            </a:r>
            <a:r>
              <a:rPr lang="en-US" altLang="zh-CN" dirty="0"/>
              <a:t> of the distribution automation systems using Petri Nets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258467" y="3807821"/>
            <a:ext cx="8568000" cy="1655762"/>
          </a:xfrm>
        </p:spPr>
        <p:txBody>
          <a:bodyPr/>
          <a:lstStyle/>
          <a:p>
            <a:pPr algn="ctr"/>
            <a:r>
              <a:rPr lang="de-DE" dirty="0" smtClean="0"/>
              <a:t>S</a:t>
            </a:r>
            <a:r>
              <a:rPr lang="en-US" altLang="zh-CN" dirty="0" err="1" smtClean="0"/>
              <a:t>tudent</a:t>
            </a:r>
            <a:r>
              <a:rPr lang="zh-CN" altLang="en-US" dirty="0" smtClean="0"/>
              <a:t>：</a:t>
            </a:r>
            <a:r>
              <a:rPr lang="de-DE" altLang="zh-CN" dirty="0" smtClean="0"/>
              <a:t>H</a:t>
            </a:r>
            <a:r>
              <a:rPr lang="en-US" altLang="zh-CN" dirty="0" err="1" smtClean="0"/>
              <a:t>uiyuan</a:t>
            </a:r>
            <a:r>
              <a:rPr lang="en-US" altLang="zh-CN" dirty="0" smtClean="0"/>
              <a:t> Xiao</a:t>
            </a:r>
          </a:p>
          <a:p>
            <a:pPr algn="ctr"/>
            <a:r>
              <a:rPr lang="en-US" altLang="zh-CN" dirty="0"/>
              <a:t>Professor: Prof. </a:t>
            </a:r>
            <a:r>
              <a:rPr lang="en-US" altLang="zh-CN" dirty="0" err="1"/>
              <a:t>Antonello</a:t>
            </a:r>
            <a:r>
              <a:rPr lang="en-US" altLang="zh-CN" dirty="0"/>
              <a:t> </a:t>
            </a:r>
            <a:r>
              <a:rPr lang="en-US" altLang="zh-CN" dirty="0" err="1"/>
              <a:t>Monti</a:t>
            </a:r>
            <a:endParaRPr lang="en-US" altLang="zh-CN" dirty="0"/>
          </a:p>
          <a:p>
            <a:pPr algn="ctr"/>
            <a:r>
              <a:rPr lang="en-US" altLang="zh-CN" dirty="0"/>
              <a:t>Supervisor : </a:t>
            </a:r>
            <a:r>
              <a:rPr lang="en-US" altLang="zh-CN" dirty="0" err="1"/>
              <a:t>Abhinav</a:t>
            </a:r>
            <a:r>
              <a:rPr lang="en-US" altLang="zh-CN" dirty="0"/>
              <a:t> </a:t>
            </a:r>
            <a:r>
              <a:rPr lang="en-US" altLang="zh-CN" dirty="0" err="1"/>
              <a:t>Sadu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Qualitative </a:t>
            </a:r>
            <a:r>
              <a:rPr lang="en-US" altLang="zh-CN" sz="2800" dirty="0" smtClean="0"/>
              <a:t>analysis</a:t>
            </a:r>
            <a:endParaRPr lang="de-DE" sz="2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87338" y="871200"/>
            <a:ext cx="8290047" cy="5292000"/>
          </a:xfrm>
        </p:spPr>
        <p:txBody>
          <a:bodyPr/>
          <a:lstStyle/>
          <a:p>
            <a:pPr algn="just"/>
            <a:r>
              <a:rPr lang="en-US" altLang="zh-CN" sz="2400" dirty="0" smtClean="0">
                <a:solidFill>
                  <a:srgbClr val="FF0000"/>
                </a:solidFill>
              </a:rPr>
              <a:t>Survivability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is the ability of the target </a:t>
            </a:r>
            <a:r>
              <a:rPr lang="en-US" altLang="zh-CN" sz="2400" dirty="0" smtClean="0"/>
              <a:t>system </a:t>
            </a:r>
            <a:r>
              <a:rPr lang="en-US" altLang="zh-CN" sz="2400" dirty="0"/>
              <a:t>to recover predefined </a:t>
            </a:r>
            <a:r>
              <a:rPr lang="en-US" altLang="zh-CN" sz="2400" dirty="0" smtClean="0"/>
              <a:t>operation state </a:t>
            </a:r>
            <a:r>
              <a:rPr lang="en-US" altLang="zh-CN" sz="2400" dirty="0"/>
              <a:t>in a timely manner after the occurrence of disasters. </a:t>
            </a:r>
          </a:p>
          <a:p>
            <a:pPr algn="just"/>
            <a:r>
              <a:rPr lang="en-US" altLang="zh-CN" sz="2400" dirty="0"/>
              <a:t>So we evaluate the impact of physical components (actors) failure on overall system </a:t>
            </a:r>
            <a:r>
              <a:rPr lang="en-US" altLang="zh-CN" sz="2400" dirty="0" smtClean="0"/>
              <a:t>through simulation for </a:t>
            </a:r>
            <a:r>
              <a:rPr lang="en-US" altLang="zh-CN" sz="2400" dirty="0">
                <a:solidFill>
                  <a:srgbClr val="FF0000"/>
                </a:solidFill>
              </a:rPr>
              <a:t>Survivability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Analysis.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>
                <a:solidFill>
                  <a:srgbClr val="FF0000"/>
                </a:solidFill>
              </a:rPr>
              <a:t>Dependability</a:t>
            </a:r>
            <a:r>
              <a:rPr lang="en-US" altLang="zh-CN" sz="2400" dirty="0"/>
              <a:t> is the capability of the target system to avoid service failures which may cause great losses more than is </a:t>
            </a:r>
            <a:r>
              <a:rPr lang="en-US" altLang="zh-CN" sz="2400" dirty="0" smtClean="0"/>
              <a:t>acceptable.</a:t>
            </a:r>
            <a:endParaRPr lang="en-US" altLang="zh-CN" sz="2400" dirty="0"/>
          </a:p>
          <a:p>
            <a:pPr algn="just"/>
            <a:r>
              <a:rPr lang="en-US" altLang="zh-CN" sz="2400" dirty="0"/>
              <a:t>So we abstract the main failure modes from complex application scenarios then model the failure chain using STPN for </a:t>
            </a:r>
            <a:r>
              <a:rPr lang="en-US" altLang="zh-CN" sz="2400" dirty="0">
                <a:solidFill>
                  <a:srgbClr val="FF0000"/>
                </a:solidFill>
              </a:rPr>
              <a:t>Dependability </a:t>
            </a:r>
            <a:r>
              <a:rPr lang="en-US" altLang="zh-CN" sz="2400" dirty="0" smtClean="0"/>
              <a:t>Analysis.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4771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Qualitative analysis</a:t>
            </a:r>
            <a:br>
              <a:rPr lang="en-US" altLang="zh-CN" dirty="0" smtClean="0"/>
            </a:br>
            <a:r>
              <a:rPr lang="en-US" altLang="zh-CN" dirty="0" smtClean="0"/>
              <a:t>Survivability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703385" y="4962769"/>
            <a:ext cx="8440615" cy="1543539"/>
          </a:xfrm>
        </p:spPr>
        <p:txBody>
          <a:bodyPr/>
          <a:lstStyle/>
          <a:p>
            <a:pPr marL="342900" indent="-342900">
              <a:buFont typeface="Wingdings" charset="2"/>
              <a:buChar char="n"/>
            </a:pPr>
            <a:r>
              <a:rPr lang="en-US" altLang="zh-CN" sz="2000" dirty="0" smtClean="0"/>
              <a:t>actors —— places</a:t>
            </a:r>
          </a:p>
          <a:p>
            <a:pPr marL="342900" indent="-342900">
              <a:buFont typeface="Wingdings" charset="2"/>
              <a:buChar char="n"/>
            </a:pPr>
            <a:r>
              <a:rPr lang="en-US" altLang="zh-CN" sz="2000" dirty="0" smtClean="0"/>
              <a:t>functions </a:t>
            </a:r>
            <a:r>
              <a:rPr lang="zh-CN" altLang="zh-CN" sz="2000" dirty="0" smtClean="0"/>
              <a:t>——</a:t>
            </a:r>
            <a:r>
              <a:rPr lang="en-US" altLang="zh-CN" sz="2000" dirty="0" smtClean="0"/>
              <a:t> transitions  </a:t>
            </a:r>
          </a:p>
          <a:p>
            <a:pPr marL="342900" indent="-342900">
              <a:buFont typeface="Wingdings" charset="2"/>
              <a:buChar char="n"/>
            </a:pPr>
            <a:r>
              <a:rPr lang="en-US" altLang="zh-CN" sz="2000" dirty="0" smtClean="0"/>
              <a:t>information flow——directional arc</a:t>
            </a:r>
          </a:p>
          <a:p>
            <a:pPr marL="342900" indent="-342900">
              <a:buFont typeface="Wingdings" charset="2"/>
              <a:buChar char="n"/>
            </a:pPr>
            <a:r>
              <a:rPr lang="en-US" altLang="zh-CN" sz="2000" dirty="0" smtClean="0"/>
              <a:t>different </a:t>
            </a:r>
            <a:r>
              <a:rPr lang="en-US" altLang="zh-CN" sz="2000" dirty="0"/>
              <a:t>information or data </a:t>
            </a:r>
            <a:r>
              <a:rPr lang="en-US" altLang="zh-CN" sz="2000" dirty="0" smtClean="0"/>
              <a:t>sources —— different </a:t>
            </a:r>
            <a:r>
              <a:rPr lang="en-US" altLang="zh-CN" sz="2000" dirty="0" err="1"/>
              <a:t>colour</a:t>
            </a:r>
            <a:r>
              <a:rPr lang="en-US" altLang="zh-CN" sz="2000" dirty="0"/>
              <a:t> tokens</a:t>
            </a:r>
            <a:endParaRPr lang="de-DE" sz="2000" dirty="0"/>
          </a:p>
        </p:txBody>
      </p:sp>
      <p:pic>
        <p:nvPicPr>
          <p:cNvPr id="5" name="图片 4" descr="Snip20170713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" y="801077"/>
            <a:ext cx="7388113" cy="41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9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Qualitative analysis</a:t>
            </a:r>
            <a:br>
              <a:rPr lang="en-US" altLang="zh-CN" dirty="0" smtClean="0"/>
            </a:br>
            <a:r>
              <a:rPr lang="en-US" altLang="zh-CN" dirty="0" smtClean="0"/>
              <a:t>Survivability</a:t>
            </a:r>
            <a:endParaRPr lang="de-DE" dirty="0"/>
          </a:p>
        </p:txBody>
      </p:sp>
      <p:pic>
        <p:nvPicPr>
          <p:cNvPr id="5" name="图片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29" y="879231"/>
            <a:ext cx="7384548" cy="4943231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48261" y="5939692"/>
            <a:ext cx="8569325" cy="438430"/>
          </a:xfrm>
        </p:spPr>
        <p:txBody>
          <a:bodyPr/>
          <a:lstStyle/>
          <a:p>
            <a:pPr algn="ctr"/>
            <a:r>
              <a:rPr kumimoji="1" lang="de-DE" altLang="zh-CN" dirty="0" smtClean="0"/>
              <a:t>MVPC,MVRTM,MVSE,MVSF,NDU,CCPC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47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Qualitative analysis</a:t>
            </a:r>
            <a:br>
              <a:rPr lang="en-US" altLang="zh-CN" dirty="0" smtClean="0"/>
            </a:br>
            <a:r>
              <a:rPr lang="en-US" altLang="zh-CN" dirty="0" smtClean="0"/>
              <a:t>Survivability</a:t>
            </a:r>
            <a:endParaRPr lang="de-DE" dirty="0"/>
          </a:p>
        </p:txBody>
      </p:sp>
      <p:pic>
        <p:nvPicPr>
          <p:cNvPr id="5" name="图片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7" y="762001"/>
            <a:ext cx="6928297" cy="4728307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7338" y="5666154"/>
            <a:ext cx="8569325" cy="918308"/>
          </a:xfrm>
        </p:spPr>
        <p:txBody>
          <a:bodyPr/>
          <a:lstStyle/>
          <a:p>
            <a:pPr marL="285750" indent="-285750">
              <a:buFont typeface="Wingdings" charset="2"/>
              <a:buChar char="n"/>
            </a:pPr>
            <a:r>
              <a:rPr lang="en-US" altLang="zh-CN" dirty="0" smtClean="0"/>
              <a:t>In component level </a:t>
            </a:r>
            <a:r>
              <a:rPr lang="en-US" altLang="zh-CN" dirty="0">
                <a:solidFill>
                  <a:srgbClr val="FF0000"/>
                </a:solidFill>
              </a:rPr>
              <a:t>PSAU</a:t>
            </a:r>
            <a:r>
              <a:rPr lang="en-US" altLang="zh-CN" dirty="0"/>
              <a:t> is the most important </a:t>
            </a:r>
            <a:r>
              <a:rPr lang="en-US" altLang="zh-CN" dirty="0" smtClean="0"/>
              <a:t>component</a:t>
            </a:r>
          </a:p>
          <a:p>
            <a:pPr marL="285750" indent="-285750">
              <a:buFont typeface="Wingdings" charset="2"/>
              <a:buChar char="n"/>
            </a:pPr>
            <a:r>
              <a:rPr lang="en-US" altLang="zh-CN" dirty="0"/>
              <a:t>I</a:t>
            </a:r>
            <a:r>
              <a:rPr lang="en-US" altLang="zh-CN" dirty="0" smtClean="0"/>
              <a:t>n </a:t>
            </a:r>
            <a:r>
              <a:rPr lang="en-US" altLang="zh-CN" dirty="0"/>
              <a:t>function </a:t>
            </a:r>
            <a:r>
              <a:rPr lang="en-US" altLang="zh-CN" dirty="0" smtClean="0"/>
              <a:t>level  </a:t>
            </a:r>
            <a:r>
              <a:rPr lang="en-US" altLang="zh-CN" dirty="0" smtClean="0">
                <a:solidFill>
                  <a:srgbClr val="FF0000"/>
                </a:solidFill>
              </a:rPr>
              <a:t>PSAU.RDBMS</a:t>
            </a:r>
            <a:r>
              <a:rPr lang="en-US" altLang="zh-CN" dirty="0" smtClean="0"/>
              <a:t> </a:t>
            </a:r>
            <a:r>
              <a:rPr lang="en-US" altLang="zh-CN" dirty="0"/>
              <a:t>has the greatest </a:t>
            </a:r>
            <a:r>
              <a:rPr lang="en-US" altLang="zh-CN" dirty="0" smtClean="0"/>
              <a:t>impact </a:t>
            </a:r>
            <a:r>
              <a:rPr lang="en-US" altLang="zh-CN" dirty="0"/>
              <a:t>for </a:t>
            </a:r>
            <a:r>
              <a:rPr lang="en-US" altLang="zh-CN" dirty="0" smtClean="0"/>
              <a:t>survivability </a:t>
            </a:r>
          </a:p>
        </p:txBody>
      </p:sp>
    </p:spTree>
    <p:extLst>
      <p:ext uri="{BB962C8B-B14F-4D97-AF65-F5344CB8AC3E}">
        <p14:creationId xmlns:p14="http://schemas.microsoft.com/office/powerpoint/2010/main" val="162278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Theoretical </a:t>
            </a:r>
            <a:r>
              <a:rPr lang="en-US" altLang="zh-CN" sz="2800" dirty="0" smtClean="0"/>
              <a:t>basis </a:t>
            </a:r>
            <a:r>
              <a:rPr lang="en-US" altLang="zh-CN" sz="2800" dirty="0" smtClean="0"/>
              <a:t>behind results</a:t>
            </a:r>
            <a:endParaRPr lang="de-DE" sz="2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1" y="871200"/>
            <a:ext cx="9144000" cy="5292000"/>
          </a:xfrm>
        </p:spPr>
        <p:txBody>
          <a:bodyPr/>
          <a:lstStyle/>
          <a:p>
            <a:pPr>
              <a:buFont typeface="Wingdings" charset="2"/>
              <a:buChar char="n"/>
            </a:pPr>
            <a:r>
              <a:rPr lang="de-DE" altLang="zh-CN" sz="2600" dirty="0" smtClean="0"/>
              <a:t> </a:t>
            </a:r>
            <a:r>
              <a:rPr lang="de-DE" altLang="zh-CN" sz="2400" dirty="0" err="1" smtClean="0"/>
              <a:t>Centralized</a:t>
            </a:r>
            <a:r>
              <a:rPr lang="de-DE" altLang="zh-CN" sz="2400" dirty="0" smtClean="0"/>
              <a:t> </a:t>
            </a:r>
            <a:r>
              <a:rPr lang="de-DE" altLang="zh-CN" sz="2400" dirty="0"/>
              <a:t>architecture</a:t>
            </a:r>
            <a:r>
              <a:rPr lang="de-DE" altLang="zh-CN" sz="2400" dirty="0"/>
              <a:t> (CA) </a:t>
            </a:r>
            <a:r>
              <a:rPr lang="de-DE" altLang="zh-CN" sz="2400" dirty="0" smtClean="0"/>
              <a:t>: </a:t>
            </a:r>
          </a:p>
          <a:p>
            <a:pPr lvl="1"/>
            <a:r>
              <a:rPr lang="de-DE" altLang="zh-CN" sz="2000" dirty="0" err="1" smtClean="0"/>
              <a:t>Coordination</a:t>
            </a:r>
            <a:r>
              <a:rPr lang="de-DE" altLang="zh-CN" sz="2000" dirty="0" smtClean="0"/>
              <a:t> </a:t>
            </a:r>
            <a:r>
              <a:rPr lang="de-DE" altLang="zh-CN" sz="2000" dirty="0" err="1"/>
              <a:t>take</a:t>
            </a:r>
            <a:r>
              <a:rPr lang="de-DE" altLang="zh-CN" sz="2000" dirty="0"/>
              <a:t> </a:t>
            </a:r>
            <a:r>
              <a:rPr lang="de-DE" altLang="zh-CN" sz="2000" dirty="0" err="1"/>
              <a:t>place</a:t>
            </a:r>
            <a:r>
              <a:rPr lang="de-DE" altLang="zh-CN" sz="2000" dirty="0"/>
              <a:t> </a:t>
            </a:r>
            <a:r>
              <a:rPr lang="de-DE" altLang="zh-CN" sz="2000" dirty="0" err="1"/>
              <a:t>at</a:t>
            </a:r>
            <a:r>
              <a:rPr lang="de-DE" altLang="zh-CN" sz="2000" dirty="0"/>
              <a:t> </a:t>
            </a:r>
            <a:r>
              <a:rPr lang="de-DE" altLang="zh-CN" sz="2000" dirty="0" err="1"/>
              <a:t>the</a:t>
            </a:r>
            <a:r>
              <a:rPr lang="de-DE" altLang="zh-CN" sz="2000" dirty="0"/>
              <a:t> </a:t>
            </a:r>
            <a:r>
              <a:rPr lang="de-DE" altLang="zh-CN" sz="2000" dirty="0" err="1"/>
              <a:t>control</a:t>
            </a:r>
            <a:r>
              <a:rPr lang="de-DE" altLang="zh-CN" sz="2000" dirty="0"/>
              <a:t> </a:t>
            </a:r>
            <a:r>
              <a:rPr lang="de-DE" altLang="zh-CN" sz="2000" dirty="0" err="1"/>
              <a:t>center</a:t>
            </a:r>
            <a:r>
              <a:rPr lang="de-DE" altLang="zh-CN" sz="2000" dirty="0"/>
              <a:t> </a:t>
            </a:r>
            <a:r>
              <a:rPr lang="de-DE" altLang="zh-CN" sz="2000" dirty="0" err="1"/>
              <a:t>level</a:t>
            </a:r>
            <a:r>
              <a:rPr lang="de-DE" altLang="zh-CN" sz="2000" dirty="0"/>
              <a:t>, </a:t>
            </a:r>
            <a:r>
              <a:rPr lang="de-DE" altLang="zh-CN" sz="2000" dirty="0" err="1"/>
              <a:t>the</a:t>
            </a:r>
            <a:r>
              <a:rPr lang="de-DE" altLang="zh-CN" sz="2000" dirty="0"/>
              <a:t> so-</a:t>
            </a:r>
            <a:r>
              <a:rPr lang="de-DE" altLang="zh-CN" sz="2000" dirty="0" err="1"/>
              <a:t>called</a:t>
            </a:r>
            <a:r>
              <a:rPr lang="de-DE" altLang="zh-CN" sz="2000" dirty="0"/>
              <a:t> </a:t>
            </a:r>
            <a:r>
              <a:rPr lang="de-DE" altLang="zh-CN" sz="2000" dirty="0" err="1"/>
              <a:t>distribution</a:t>
            </a:r>
            <a:r>
              <a:rPr lang="de-DE" altLang="zh-CN" sz="2000" dirty="0"/>
              <a:t> </a:t>
            </a:r>
            <a:r>
              <a:rPr lang="de-DE" altLang="zh-CN" sz="2000" dirty="0" err="1"/>
              <a:t>management</a:t>
            </a:r>
            <a:r>
              <a:rPr lang="de-DE" altLang="zh-CN" sz="2000" dirty="0"/>
              <a:t> </a:t>
            </a:r>
            <a:r>
              <a:rPr lang="de-DE" altLang="zh-CN" sz="2000" dirty="0" err="1"/>
              <a:t>system</a:t>
            </a:r>
            <a:r>
              <a:rPr lang="de-DE" altLang="zh-CN" sz="2000" dirty="0"/>
              <a:t> (DMS) </a:t>
            </a:r>
          </a:p>
          <a:p>
            <a:pPr lvl="1"/>
            <a:r>
              <a:rPr lang="de-DE" altLang="zh-CN" sz="2000" dirty="0" err="1"/>
              <a:t>Centralized</a:t>
            </a:r>
            <a:r>
              <a:rPr lang="de-DE" altLang="zh-CN" sz="2000" dirty="0"/>
              <a:t> </a:t>
            </a:r>
            <a:r>
              <a:rPr lang="de-DE" altLang="zh-CN" sz="2000" dirty="0" err="1"/>
              <a:t>data</a:t>
            </a:r>
            <a:r>
              <a:rPr lang="de-DE" altLang="zh-CN" sz="2000" dirty="0"/>
              <a:t> </a:t>
            </a:r>
            <a:r>
              <a:rPr lang="de-DE" altLang="zh-CN" sz="2000" dirty="0" err="1"/>
              <a:t>risk</a:t>
            </a:r>
            <a:r>
              <a:rPr lang="de-DE" altLang="zh-CN" sz="2000" dirty="0"/>
              <a:t>, time </a:t>
            </a:r>
            <a:r>
              <a:rPr lang="de-DE" altLang="zh-CN" sz="2000" dirty="0" err="1"/>
              <a:t>consuming</a:t>
            </a:r>
            <a:r>
              <a:rPr lang="de-DE" altLang="zh-CN" sz="2000" dirty="0"/>
              <a:t> </a:t>
            </a:r>
            <a:r>
              <a:rPr lang="de-DE" altLang="zh-CN" sz="2000" dirty="0" err="1"/>
              <a:t>execution</a:t>
            </a:r>
            <a:r>
              <a:rPr lang="de-DE" altLang="zh-CN" sz="2000" dirty="0"/>
              <a:t> </a:t>
            </a:r>
            <a:endParaRPr lang="de-DE" altLang="zh-CN" sz="2000" dirty="0" smtClean="0"/>
          </a:p>
          <a:p>
            <a:pPr>
              <a:buFont typeface="Wingdings" charset="2"/>
              <a:buChar char="n"/>
            </a:pPr>
            <a:r>
              <a:rPr lang="de-DE" altLang="zh-CN" sz="2600" dirty="0" smtClean="0"/>
              <a:t> </a:t>
            </a:r>
            <a:r>
              <a:rPr lang="de-DE" altLang="zh-CN" sz="2400" dirty="0" err="1" smtClean="0"/>
              <a:t>Fully</a:t>
            </a:r>
            <a:r>
              <a:rPr lang="de-DE" altLang="zh-CN" sz="2400" dirty="0" smtClean="0"/>
              <a:t> </a:t>
            </a:r>
            <a:r>
              <a:rPr lang="de-DE" altLang="zh-CN" sz="2400" dirty="0" err="1"/>
              <a:t>distributed</a:t>
            </a:r>
            <a:r>
              <a:rPr lang="de-DE" altLang="zh-CN" sz="2400" dirty="0"/>
              <a:t> </a:t>
            </a:r>
            <a:r>
              <a:rPr lang="de-DE" altLang="zh-CN" sz="2400" dirty="0" err="1"/>
              <a:t>automation</a:t>
            </a:r>
            <a:r>
              <a:rPr lang="de-DE" altLang="zh-CN" sz="2400" dirty="0" smtClean="0"/>
              <a:t>:</a:t>
            </a:r>
          </a:p>
          <a:p>
            <a:pPr lvl="1"/>
            <a:r>
              <a:rPr lang="de-DE" altLang="zh-CN" sz="2000" dirty="0" smtClean="0"/>
              <a:t>Lack</a:t>
            </a:r>
            <a:r>
              <a:rPr lang="en-US" altLang="zh-CN" sz="2000" dirty="0" smtClean="0"/>
              <a:t>s</a:t>
            </a:r>
            <a:r>
              <a:rPr lang="de-DE" altLang="zh-CN" sz="2000" dirty="0" smtClean="0"/>
              <a:t> </a:t>
            </a:r>
            <a:r>
              <a:rPr lang="de-DE" altLang="zh-CN" sz="2000" dirty="0"/>
              <a:t>in </a:t>
            </a:r>
            <a:r>
              <a:rPr lang="de-DE" altLang="zh-CN" sz="2000" dirty="0" err="1"/>
              <a:t>effective</a:t>
            </a:r>
            <a:r>
              <a:rPr lang="de-DE" altLang="zh-CN" sz="2000" dirty="0"/>
              <a:t> </a:t>
            </a:r>
            <a:r>
              <a:rPr lang="de-DE" altLang="zh-CN" sz="2000" dirty="0" err="1"/>
              <a:t>coordination</a:t>
            </a:r>
            <a:r>
              <a:rPr lang="de-DE" altLang="zh-CN" sz="2000" dirty="0"/>
              <a:t> </a:t>
            </a:r>
            <a:r>
              <a:rPr lang="de-DE" altLang="zh-CN" sz="2000" dirty="0" err="1"/>
              <a:t>among</a:t>
            </a:r>
            <a:r>
              <a:rPr lang="de-DE" altLang="zh-CN" sz="2000" dirty="0"/>
              <a:t> </a:t>
            </a:r>
            <a:r>
              <a:rPr lang="de-DE" altLang="zh-CN" sz="2000" dirty="0" err="1"/>
              <a:t>the</a:t>
            </a:r>
            <a:r>
              <a:rPr lang="de-DE" altLang="zh-CN" sz="2000" dirty="0"/>
              <a:t> different </a:t>
            </a:r>
            <a:r>
              <a:rPr lang="de-DE" altLang="zh-CN" sz="2000" dirty="0" err="1" smtClean="0"/>
              <a:t>actors</a:t>
            </a:r>
            <a:endParaRPr lang="de-DE" altLang="zh-CN" sz="2000" dirty="0" smtClean="0"/>
          </a:p>
          <a:p>
            <a:pPr>
              <a:buFont typeface="Wingdings" charset="2"/>
              <a:buChar char="n"/>
            </a:pPr>
            <a:r>
              <a:rPr lang="de-DE" altLang="zh-CN" sz="2400" dirty="0" smtClean="0"/>
              <a:t> IDE4L </a:t>
            </a:r>
            <a:r>
              <a:rPr lang="en-US" altLang="zh-CN" sz="2400" dirty="0"/>
              <a:t>a</a:t>
            </a:r>
            <a:r>
              <a:rPr lang="de-DE" altLang="zh-CN" sz="2400" dirty="0" err="1"/>
              <a:t>utomation</a:t>
            </a:r>
            <a:r>
              <a:rPr lang="de-DE" altLang="zh-CN" sz="2400" dirty="0"/>
              <a:t> </a:t>
            </a:r>
            <a:r>
              <a:rPr lang="en-US" altLang="zh-CN" sz="2400" dirty="0"/>
              <a:t>distribution </a:t>
            </a:r>
            <a:r>
              <a:rPr lang="de-DE" altLang="zh-CN" sz="2400" dirty="0" err="1"/>
              <a:t>architecture</a:t>
            </a:r>
            <a:r>
              <a:rPr lang="zh-CN" altLang="en-US" sz="2400" dirty="0" smtClean="0"/>
              <a:t>：</a:t>
            </a:r>
            <a:endParaRPr lang="de-DE" altLang="zh-CN" sz="2400" dirty="0" smtClean="0"/>
          </a:p>
          <a:p>
            <a:pPr lvl="1"/>
            <a:r>
              <a:rPr lang="de-DE" altLang="zh-CN" sz="2000" dirty="0" err="1" smtClean="0"/>
              <a:t>Allocating</a:t>
            </a:r>
            <a:r>
              <a:rPr lang="de-DE" altLang="zh-CN" sz="2000" dirty="0" smtClean="0"/>
              <a:t> </a:t>
            </a:r>
            <a:r>
              <a:rPr lang="de-DE" altLang="zh-CN" sz="2000" dirty="0"/>
              <a:t>the intelligence at each </a:t>
            </a:r>
            <a:r>
              <a:rPr lang="de-DE" altLang="zh-CN" sz="2000" dirty="0" err="1"/>
              <a:t>voltage</a:t>
            </a:r>
            <a:r>
              <a:rPr lang="de-DE" altLang="zh-CN" sz="2000" dirty="0"/>
              <a:t> </a:t>
            </a:r>
            <a:r>
              <a:rPr lang="de-DE" altLang="zh-CN" sz="2000" dirty="0" err="1" smtClean="0"/>
              <a:t>level</a:t>
            </a:r>
            <a:r>
              <a:rPr lang="de-DE" altLang="zh-CN" sz="2000" dirty="0" smtClean="0"/>
              <a:t>, PSAUs </a:t>
            </a:r>
            <a:r>
              <a:rPr lang="de-DE" altLang="zh-CN" sz="2000" dirty="0" err="1"/>
              <a:t>are</a:t>
            </a:r>
            <a:r>
              <a:rPr lang="de-DE" altLang="zh-CN" sz="2000" dirty="0"/>
              <a:t> </a:t>
            </a:r>
            <a:r>
              <a:rPr lang="de-DE" altLang="zh-CN" sz="2000" dirty="0" err="1"/>
              <a:t>responsible</a:t>
            </a:r>
            <a:r>
              <a:rPr lang="de-DE" altLang="zh-CN" sz="2000" dirty="0"/>
              <a:t> </a:t>
            </a:r>
            <a:r>
              <a:rPr lang="de-DE" altLang="zh-CN" sz="2000" dirty="0" err="1"/>
              <a:t>for</a:t>
            </a:r>
            <a:r>
              <a:rPr lang="de-DE" altLang="zh-CN" sz="2000" dirty="0"/>
              <a:t> </a:t>
            </a:r>
            <a:r>
              <a:rPr lang="de-DE" altLang="zh-CN" sz="2000" dirty="0" err="1"/>
              <a:t>the</a:t>
            </a:r>
            <a:r>
              <a:rPr lang="de-DE" altLang="zh-CN" sz="2000" dirty="0"/>
              <a:t> MV </a:t>
            </a:r>
            <a:r>
              <a:rPr lang="de-DE" altLang="zh-CN" sz="2000" dirty="0" err="1"/>
              <a:t>network</a:t>
            </a:r>
            <a:r>
              <a:rPr lang="de-DE" altLang="zh-CN" sz="2000" dirty="0"/>
              <a:t> </a:t>
            </a:r>
            <a:r>
              <a:rPr lang="de-DE" altLang="zh-CN" sz="2000" dirty="0" err="1"/>
              <a:t>and</a:t>
            </a:r>
            <a:r>
              <a:rPr lang="de-DE" altLang="zh-CN" sz="2000" dirty="0"/>
              <a:t> </a:t>
            </a:r>
            <a:r>
              <a:rPr lang="de-DE" altLang="zh-CN" sz="2000" dirty="0" smtClean="0"/>
              <a:t>SSAUs </a:t>
            </a:r>
            <a:r>
              <a:rPr lang="de-DE" altLang="zh-CN" sz="2000" dirty="0" err="1"/>
              <a:t>address</a:t>
            </a:r>
            <a:r>
              <a:rPr lang="de-DE" altLang="zh-CN" sz="2000" dirty="0"/>
              <a:t> </a:t>
            </a:r>
            <a:r>
              <a:rPr lang="de-DE" altLang="zh-CN" sz="2000" dirty="0" err="1"/>
              <a:t>the</a:t>
            </a:r>
            <a:r>
              <a:rPr lang="de-DE" altLang="zh-CN" sz="2000" dirty="0"/>
              <a:t> </a:t>
            </a:r>
            <a:r>
              <a:rPr lang="de-DE" altLang="zh-CN" sz="2000" dirty="0" err="1"/>
              <a:t>need</a:t>
            </a:r>
            <a:r>
              <a:rPr lang="de-DE" altLang="zh-CN" sz="2000" dirty="0"/>
              <a:t> </a:t>
            </a:r>
            <a:r>
              <a:rPr lang="de-DE" altLang="zh-CN" sz="2000" dirty="0" err="1"/>
              <a:t>related</a:t>
            </a:r>
            <a:r>
              <a:rPr lang="de-DE" altLang="zh-CN" sz="2000" dirty="0"/>
              <a:t> </a:t>
            </a:r>
            <a:r>
              <a:rPr lang="de-DE" altLang="zh-CN" sz="2000" dirty="0" err="1"/>
              <a:t>to</a:t>
            </a:r>
            <a:r>
              <a:rPr lang="de-DE" altLang="zh-CN" sz="2000" dirty="0"/>
              <a:t> LV </a:t>
            </a:r>
            <a:r>
              <a:rPr lang="de-DE" altLang="zh-CN" sz="2000" dirty="0" err="1" smtClean="0"/>
              <a:t>network</a:t>
            </a:r>
            <a:endParaRPr lang="de-DE" altLang="zh-CN" sz="2000" dirty="0" smtClean="0"/>
          </a:p>
          <a:p>
            <a:pPr lvl="1"/>
            <a:r>
              <a:rPr lang="de-DE" altLang="zh-CN" sz="2000" dirty="0" err="1" smtClean="0"/>
              <a:t>Reducing</a:t>
            </a:r>
            <a:r>
              <a:rPr lang="de-DE" altLang="zh-CN" sz="2000" dirty="0" smtClean="0"/>
              <a:t> </a:t>
            </a:r>
            <a:r>
              <a:rPr lang="de-DE" altLang="zh-CN" sz="2000" dirty="0"/>
              <a:t>the DMS computational and communication burden, while maintaining the possibility </a:t>
            </a:r>
            <a:r>
              <a:rPr lang="de-DE" altLang="zh-CN" sz="2000" dirty="0" err="1"/>
              <a:t>to</a:t>
            </a:r>
            <a:r>
              <a:rPr lang="de-DE" altLang="zh-CN" sz="2000" dirty="0"/>
              <a:t> </a:t>
            </a:r>
            <a:r>
              <a:rPr lang="de-DE" altLang="zh-CN" sz="2000" dirty="0" err="1" smtClean="0"/>
              <a:t>coordinate</a:t>
            </a:r>
            <a:r>
              <a:rPr lang="de-DE" altLang="zh-CN" sz="2000" dirty="0" smtClean="0"/>
              <a:t> </a:t>
            </a:r>
            <a:r>
              <a:rPr lang="de-DE" altLang="zh-CN" sz="2000" dirty="0"/>
              <a:t>the automation in a hierarchical way</a:t>
            </a:r>
            <a:r>
              <a:rPr lang="de-DE" altLang="zh-CN" sz="2000" dirty="0"/>
              <a:t> </a:t>
            </a:r>
          </a:p>
          <a:p>
            <a:pPr lvl="1"/>
            <a:r>
              <a:rPr lang="de-DE" altLang="zh-CN" sz="2000" dirty="0" smtClean="0"/>
              <a:t>A </a:t>
            </a:r>
            <a:r>
              <a:rPr lang="de-DE" altLang="zh-CN" sz="2000" dirty="0"/>
              <a:t>proper </a:t>
            </a:r>
            <a:r>
              <a:rPr lang="de-DE" altLang="zh-CN" sz="2000" dirty="0"/>
              <a:t>coordination among the SAUs and with the</a:t>
            </a:r>
            <a:r>
              <a:rPr lang="de-DE" altLang="zh-CN" sz="2000" dirty="0"/>
              <a:t> DMS </a:t>
            </a:r>
            <a:r>
              <a:rPr lang="de-DE" altLang="zh-CN" sz="2000" dirty="0" err="1" smtClean="0"/>
              <a:t>guarantees</a:t>
            </a:r>
            <a:r>
              <a:rPr lang="de-DE" altLang="zh-CN" sz="2000" dirty="0" smtClean="0"/>
              <a:t> </a:t>
            </a:r>
            <a:r>
              <a:rPr lang="de-DE" altLang="zh-CN" sz="2000" dirty="0"/>
              <a:t>effective monitoring and control functionalities within shorter time frames than CA approaches and </a:t>
            </a:r>
            <a:r>
              <a:rPr lang="de-DE" altLang="zh-CN" sz="2000" dirty="0" err="1"/>
              <a:t>with</a:t>
            </a:r>
            <a:r>
              <a:rPr lang="de-DE" altLang="zh-CN" sz="2000" dirty="0"/>
              <a:t> </a:t>
            </a:r>
            <a:r>
              <a:rPr lang="de-DE" altLang="zh-CN" sz="2000" dirty="0" smtClean="0"/>
              <a:t>high</a:t>
            </a:r>
            <a:r>
              <a:rPr lang="en-US" altLang="zh-CN" sz="2000" dirty="0" err="1" smtClean="0"/>
              <a:t>er</a:t>
            </a:r>
            <a:r>
              <a:rPr lang="en-US" altLang="zh-CN" sz="2000" dirty="0" smtClean="0"/>
              <a:t> efficiency</a:t>
            </a:r>
            <a:r>
              <a:rPr lang="de-DE" altLang="zh-CN" sz="2000" dirty="0" smtClean="0"/>
              <a:t> </a:t>
            </a:r>
            <a:r>
              <a:rPr lang="de-DE" altLang="zh-CN" sz="2000" dirty="0" err="1" smtClean="0"/>
              <a:t>t</a:t>
            </a:r>
            <a:r>
              <a:rPr lang="de-DE" altLang="zh-CN" sz="2000" dirty="0" err="1" smtClean="0"/>
              <a:t>han</a:t>
            </a:r>
            <a:r>
              <a:rPr lang="de-DE" altLang="zh-CN" sz="2000" dirty="0" smtClean="0"/>
              <a:t> </a:t>
            </a:r>
            <a:r>
              <a:rPr lang="de-DE" altLang="zh-CN" sz="2000" dirty="0"/>
              <a:t>the fully distributed architectures</a:t>
            </a:r>
            <a:r>
              <a:rPr lang="de-DE" altLang="zh-CN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8865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Qualitative analysis</a:t>
            </a:r>
            <a:br>
              <a:rPr lang="en-US" altLang="zh-CN" dirty="0" smtClean="0"/>
            </a:br>
            <a:r>
              <a:rPr lang="en-US" altLang="zh-CN" dirty="0" smtClean="0"/>
              <a:t>Dependability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198383" y="5080000"/>
            <a:ext cx="8359464" cy="1289538"/>
          </a:xfrm>
        </p:spPr>
        <p:txBody>
          <a:bodyPr/>
          <a:lstStyle/>
          <a:p>
            <a:pPr marL="342900" indent="-342900">
              <a:buFont typeface="Wingdings" charset="2"/>
              <a:buChar char="n"/>
            </a:pPr>
            <a:r>
              <a:rPr lang="en-US" altLang="zh-CN" sz="2000" dirty="0"/>
              <a:t>For simplicity, in this section, we first assume one substation network equipped with </a:t>
            </a:r>
            <a:r>
              <a:rPr lang="en-US" altLang="zh-CN" sz="2000" dirty="0">
                <a:solidFill>
                  <a:srgbClr val="FF0000"/>
                </a:solidFill>
              </a:rPr>
              <a:t>only one S</a:t>
            </a:r>
            <a:r>
              <a:rPr lang="en-US" altLang="zh-CN" sz="2000" dirty="0" smtClean="0">
                <a:solidFill>
                  <a:srgbClr val="FF0000"/>
                </a:solidFill>
              </a:rPr>
              <a:t>ensor</a:t>
            </a:r>
            <a:r>
              <a:rPr lang="en-US" altLang="zh-CN" sz="2000" dirty="0">
                <a:solidFill>
                  <a:srgbClr val="FF0000"/>
                </a:solidFill>
              </a:rPr>
              <a:t>,  one IED, one PSAU, </a:t>
            </a:r>
            <a:r>
              <a:rPr lang="en-US" altLang="zh-CN" sz="2000" dirty="0" smtClean="0"/>
              <a:t>and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one DMS </a:t>
            </a:r>
            <a:r>
              <a:rPr lang="en-US" altLang="zh-CN" sz="2000" dirty="0"/>
              <a:t>server to demonstrate the dependability evaluation procedures.</a:t>
            </a:r>
            <a:endParaRPr lang="de-DE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61" y="898769"/>
            <a:ext cx="5625124" cy="41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4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Qualitative analysis</a:t>
            </a:r>
            <a:br>
              <a:rPr lang="en-US" altLang="zh-CN" dirty="0" smtClean="0"/>
            </a:br>
            <a:r>
              <a:rPr lang="en-US" altLang="zh-CN" dirty="0" smtClean="0"/>
              <a:t>Dependability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198383" y="5080000"/>
            <a:ext cx="8359464" cy="1289538"/>
          </a:xfrm>
        </p:spPr>
        <p:txBody>
          <a:bodyPr/>
          <a:lstStyle/>
          <a:p>
            <a:r>
              <a:rPr lang="en-US" altLang="zh-CN" sz="2000" dirty="0"/>
              <a:t>For simplicity, in this section, we first assume one substation network equipped with </a:t>
            </a:r>
            <a:r>
              <a:rPr lang="en-US" altLang="zh-CN" sz="2000" dirty="0">
                <a:solidFill>
                  <a:srgbClr val="FF0000"/>
                </a:solidFill>
              </a:rPr>
              <a:t>only one S</a:t>
            </a:r>
            <a:r>
              <a:rPr lang="en-US" altLang="zh-CN" sz="2000" dirty="0" smtClean="0">
                <a:solidFill>
                  <a:srgbClr val="FF0000"/>
                </a:solidFill>
              </a:rPr>
              <a:t>ensor</a:t>
            </a:r>
            <a:r>
              <a:rPr lang="en-US" altLang="zh-CN" sz="2000" dirty="0">
                <a:solidFill>
                  <a:srgbClr val="FF0000"/>
                </a:solidFill>
              </a:rPr>
              <a:t>,  one IED, one PSAU, </a:t>
            </a:r>
            <a:r>
              <a:rPr lang="en-US" altLang="zh-CN" sz="2000" dirty="0" smtClean="0"/>
              <a:t>and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one DMS </a:t>
            </a:r>
            <a:r>
              <a:rPr lang="en-US" altLang="zh-CN" sz="2000" dirty="0"/>
              <a:t>server to demonstrate the dependability evaluation procedures.</a:t>
            </a:r>
            <a:endParaRPr lang="de-DE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61" y="898769"/>
            <a:ext cx="5625124" cy="41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8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1230" y="183077"/>
            <a:ext cx="8406615" cy="543600"/>
          </a:xfrm>
        </p:spPr>
        <p:txBody>
          <a:bodyPr/>
          <a:lstStyle/>
          <a:p>
            <a:r>
              <a:rPr lang="en-US" altLang="zh-CN" dirty="0"/>
              <a:t>Quantitative analysis</a:t>
            </a:r>
            <a:br>
              <a:rPr lang="en-US" altLang="zh-CN" dirty="0"/>
            </a:br>
            <a:r>
              <a:rPr lang="en-US" altLang="zh-CN" dirty="0"/>
              <a:t>Reliability</a:t>
            </a:r>
            <a:endParaRPr lang="de-DE" sz="2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87338" y="871200"/>
            <a:ext cx="8290047" cy="5292000"/>
          </a:xfrm>
        </p:spPr>
        <p:txBody>
          <a:bodyPr/>
          <a:lstStyle/>
          <a:p>
            <a:r>
              <a:rPr lang="en-US" altLang="zh-CN" sz="2400" dirty="0" smtClean="0"/>
              <a:t> Reliability </a:t>
            </a:r>
            <a:r>
              <a:rPr lang="en-US" altLang="zh-CN" sz="2400" dirty="0"/>
              <a:t>is used to evaluate the capability to continuously provide services without </a:t>
            </a:r>
            <a:r>
              <a:rPr lang="en-US" altLang="zh-CN" sz="2400" dirty="0" smtClean="0"/>
              <a:t>failures</a:t>
            </a:r>
            <a:r>
              <a:rPr lang="de-DE" altLang="zh-CN" sz="2400" dirty="0" smtClean="0"/>
              <a:t>.</a:t>
            </a:r>
          </a:p>
          <a:p>
            <a:r>
              <a:rPr lang="en-US" altLang="zh-CN" sz="2400" dirty="0" smtClean="0"/>
              <a:t> In </a:t>
            </a:r>
            <a:r>
              <a:rPr lang="en-US" altLang="zh-CN" sz="2400" dirty="0"/>
              <a:t>detail, it can be defined as the probability that the control center networks work correctly during the </a:t>
            </a:r>
            <a:r>
              <a:rPr lang="en-US" altLang="zh-CN" sz="2400" dirty="0" smtClean="0"/>
              <a:t>period[</a:t>
            </a:r>
            <a:r>
              <a:rPr lang="en-US" altLang="zh-CN" sz="2400" dirty="0"/>
              <a:t>0,t</a:t>
            </a:r>
            <a:r>
              <a:rPr lang="en-US" altLang="zh-CN" sz="2400" dirty="0" smtClean="0"/>
              <a:t>].</a:t>
            </a:r>
          </a:p>
          <a:p>
            <a:r>
              <a:rPr lang="en-US" altLang="zh-CN" sz="2400" dirty="0" smtClean="0"/>
              <a:t> where </a:t>
            </a:r>
            <a:r>
              <a:rPr lang="en-US" altLang="zh-CN" sz="2400" dirty="0"/>
              <a:t>X is the continuous random variable of correct operation time for control center </a:t>
            </a:r>
            <a:r>
              <a:rPr lang="en-US" altLang="zh-CN" sz="2400" dirty="0" smtClean="0"/>
              <a:t>networks: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 Transient </a:t>
            </a:r>
            <a:r>
              <a:rPr lang="en-US" altLang="zh-CN" sz="2400" dirty="0"/>
              <a:t>:      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Steady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state:</a:t>
            </a:r>
            <a:endParaRPr lang="is-IS" altLang="zh-CN" sz="2400" dirty="0"/>
          </a:p>
          <a:p>
            <a:endParaRPr lang="de-DE" altLang="zh-CN" sz="2400" dirty="0"/>
          </a:p>
        </p:txBody>
      </p:sp>
      <p:pic>
        <p:nvPicPr>
          <p:cNvPr id="4" name="图片 3" descr="Snip20170714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609" y="3731848"/>
            <a:ext cx="2826231" cy="513860"/>
          </a:xfrm>
          <a:prstGeom prst="rect">
            <a:avLst/>
          </a:prstGeom>
        </p:spPr>
      </p:pic>
      <p:pic>
        <p:nvPicPr>
          <p:cNvPr id="6" name="图片 5" descr="Snip20170714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92" y="4474308"/>
            <a:ext cx="3827260" cy="7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3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3076" y="183077"/>
            <a:ext cx="8484769" cy="543600"/>
          </a:xfrm>
        </p:spPr>
        <p:txBody>
          <a:bodyPr/>
          <a:lstStyle/>
          <a:p>
            <a:r>
              <a:rPr lang="en-US" altLang="zh-CN" dirty="0"/>
              <a:t>Quantitative analysis</a:t>
            </a:r>
            <a:br>
              <a:rPr lang="en-US" altLang="zh-CN" dirty="0"/>
            </a:br>
            <a:r>
              <a:rPr lang="de-DE" altLang="zh-CN" dirty="0" err="1" smtClean="0"/>
              <a:t>Avalability</a:t>
            </a:r>
            <a:endParaRPr lang="de-DE" sz="2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87338" y="871200"/>
            <a:ext cx="8856662" cy="5292000"/>
          </a:xfrm>
        </p:spPr>
        <p:txBody>
          <a:bodyPr/>
          <a:lstStyle/>
          <a:p>
            <a:r>
              <a:rPr lang="de-DE" altLang="zh-CN" sz="2400" dirty="0" smtClean="0"/>
              <a:t> </a:t>
            </a:r>
            <a:r>
              <a:rPr lang="de-DE" altLang="zh-CN" sz="2400" dirty="0" err="1" smtClean="0"/>
              <a:t>Avalability</a:t>
            </a:r>
            <a:r>
              <a:rPr lang="de-DE" altLang="zh-CN" sz="2400" dirty="0" smtClean="0"/>
              <a:t> </a:t>
            </a:r>
            <a:r>
              <a:rPr lang="de-DE" altLang="zh-CN" sz="2400" dirty="0"/>
              <a:t>describes the readiness of correct services </a:t>
            </a:r>
            <a:r>
              <a:rPr lang="de-DE" altLang="zh-CN" sz="2400" dirty="0" err="1"/>
              <a:t>for</a:t>
            </a:r>
            <a:r>
              <a:rPr lang="de-DE" altLang="zh-CN" sz="2400" dirty="0"/>
              <a:t> </a:t>
            </a:r>
            <a:endParaRPr lang="de-DE" altLang="zh-CN" sz="2400" dirty="0" smtClean="0"/>
          </a:p>
          <a:p>
            <a:pPr marL="0" indent="0">
              <a:buNone/>
            </a:pPr>
            <a:r>
              <a:rPr lang="de-DE" altLang="zh-CN" sz="2400" dirty="0" err="1" smtClean="0"/>
              <a:t>some</a:t>
            </a:r>
            <a:r>
              <a:rPr lang="de-DE" altLang="zh-CN" sz="2400" dirty="0" smtClean="0"/>
              <a:t> </a:t>
            </a:r>
            <a:r>
              <a:rPr lang="de-DE" altLang="zh-CN" sz="2400" dirty="0" err="1" smtClean="0"/>
              <a:t>critical</a:t>
            </a:r>
            <a:r>
              <a:rPr lang="de-DE" altLang="zh-CN" sz="2400" dirty="0" smtClean="0"/>
              <a:t> </a:t>
            </a:r>
            <a:r>
              <a:rPr lang="de-DE" altLang="zh-CN" sz="2400" dirty="0" err="1" smtClean="0"/>
              <a:t>components</a:t>
            </a:r>
            <a:r>
              <a:rPr lang="de-DE" altLang="zh-CN" sz="2400" dirty="0" smtClean="0"/>
              <a:t>: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 Transient </a:t>
            </a:r>
            <a:r>
              <a:rPr lang="en-US" altLang="zh-CN" sz="2400" dirty="0"/>
              <a:t>:      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Steady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state:</a:t>
            </a:r>
            <a:endParaRPr lang="is-IS" altLang="zh-CN" sz="2400" dirty="0"/>
          </a:p>
          <a:p>
            <a:endParaRPr lang="de-DE" altLang="zh-CN" sz="2400" dirty="0"/>
          </a:p>
        </p:txBody>
      </p:sp>
      <p:pic>
        <p:nvPicPr>
          <p:cNvPr id="6" name="图片 5" descr="Snip20170714_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38" y="2051539"/>
            <a:ext cx="6910624" cy="565638"/>
          </a:xfrm>
          <a:prstGeom prst="rect">
            <a:avLst/>
          </a:prstGeom>
        </p:spPr>
      </p:pic>
      <p:pic>
        <p:nvPicPr>
          <p:cNvPr id="7" name="图片 6" descr="Snip20170714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093" y="2891694"/>
            <a:ext cx="3000646" cy="7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37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1230" y="183077"/>
            <a:ext cx="8406615" cy="543600"/>
          </a:xfrm>
        </p:spPr>
        <p:txBody>
          <a:bodyPr/>
          <a:lstStyle/>
          <a:p>
            <a:r>
              <a:rPr lang="en-US" altLang="zh-CN" dirty="0"/>
              <a:t>Quantitative analysis</a:t>
            </a:r>
            <a:br>
              <a:rPr lang="en-US" altLang="zh-CN" dirty="0"/>
            </a:br>
            <a:r>
              <a:rPr lang="en-US" altLang="zh-CN" dirty="0"/>
              <a:t>Calculation method of reliability and availability </a:t>
            </a:r>
            <a:endParaRPr lang="de-DE" sz="2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87338" y="871200"/>
            <a:ext cx="8290047" cy="3388185"/>
          </a:xfrm>
        </p:spPr>
        <p:txBody>
          <a:bodyPr/>
          <a:lstStyle/>
          <a:p>
            <a:r>
              <a:rPr lang="en-US" altLang="zh-CN" sz="2400" dirty="0" smtClean="0"/>
              <a:t> </a:t>
            </a:r>
            <a:r>
              <a:rPr lang="en-US" altLang="zh-CN" sz="2400" dirty="0"/>
              <a:t>C</a:t>
            </a:r>
            <a:r>
              <a:rPr lang="en-US" altLang="zh-CN" sz="2400" dirty="0" smtClean="0"/>
              <a:t>alculation </a:t>
            </a:r>
            <a:r>
              <a:rPr lang="en-US" altLang="zh-CN" sz="2400" dirty="0"/>
              <a:t>method of reliability and availability from both steady-state and transient </a:t>
            </a:r>
            <a:r>
              <a:rPr lang="en-US" altLang="zh-CN" sz="2400" dirty="0" smtClean="0"/>
              <a:t>aspects involves </a:t>
            </a:r>
            <a:r>
              <a:rPr lang="en-US" altLang="zh-CN" sz="2400" dirty="0"/>
              <a:t>two steps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en-US" altLang="zh-CN" sz="2400" dirty="0" smtClean="0"/>
              <a:t>the </a:t>
            </a:r>
            <a:r>
              <a:rPr lang="en-US" altLang="zh-CN" sz="2400" dirty="0"/>
              <a:t>analysis of the equivalent continuous time Markov </a:t>
            </a:r>
            <a:r>
              <a:rPr lang="en-US" altLang="zh-CN" sz="2400" dirty="0" smtClean="0"/>
              <a:t>  chain </a:t>
            </a:r>
          </a:p>
          <a:p>
            <a:pPr lvl="1"/>
            <a:r>
              <a:rPr lang="en-US" altLang="zh-CN" sz="2400" dirty="0" smtClean="0"/>
              <a:t>and </a:t>
            </a:r>
            <a:r>
              <a:rPr lang="en-US" altLang="zh-CN" sz="2400" dirty="0"/>
              <a:t>the computation of reliability and availability. 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r>
              <a:rPr lang="en-US" altLang="zh-CN" sz="2400" dirty="0" smtClean="0"/>
              <a:t>There </a:t>
            </a:r>
            <a:r>
              <a:rPr lang="en-US" altLang="zh-CN" sz="2400" dirty="0"/>
              <a:t>are two equivalent methods to compute the steady- state probability of CTMC.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endParaRPr lang="de-DE" altLang="zh-CN" sz="2400" dirty="0"/>
          </a:p>
        </p:txBody>
      </p:sp>
      <p:pic>
        <p:nvPicPr>
          <p:cNvPr id="7" name="图片 6" descr="Snip20170714_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4" y="4230076"/>
            <a:ext cx="3581400" cy="1778000"/>
          </a:xfrm>
          <a:prstGeom prst="rect">
            <a:avLst/>
          </a:prstGeom>
        </p:spPr>
      </p:pic>
      <p:pic>
        <p:nvPicPr>
          <p:cNvPr id="8" name="图片 7" descr="Snip20170714_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30" y="4239846"/>
            <a:ext cx="2731035" cy="932962"/>
          </a:xfrm>
          <a:prstGeom prst="rect">
            <a:avLst/>
          </a:prstGeom>
        </p:spPr>
      </p:pic>
      <p:pic>
        <p:nvPicPr>
          <p:cNvPr id="9" name="图片 8" descr="Snip20170714_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270" y="5327162"/>
            <a:ext cx="1651000" cy="482600"/>
          </a:xfrm>
          <a:prstGeom prst="rect">
            <a:avLst/>
          </a:prstGeom>
        </p:spPr>
      </p:pic>
      <p:pic>
        <p:nvPicPr>
          <p:cNvPr id="11" name="图片 10" descr="Snip20170714_1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908" y="4220308"/>
            <a:ext cx="428585" cy="166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6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One sentence introduction</a:t>
            </a:r>
            <a:endParaRPr lang="de-DE" sz="2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87337" y="762000"/>
            <a:ext cx="8433329" cy="5401199"/>
          </a:xfrm>
        </p:spPr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r>
              <a:rPr lang="en-US" altLang="zh-CN" sz="2800" dirty="0" smtClean="0"/>
              <a:t> The objective of present thesis is to </a:t>
            </a:r>
          </a:p>
          <a:p>
            <a:pPr lvl="1"/>
            <a:r>
              <a:rPr lang="en-US" altLang="zh-CN" sz="2400" dirty="0" smtClean="0"/>
              <a:t>employ </a:t>
            </a:r>
            <a:r>
              <a:rPr lang="en-US" altLang="zh-CN" sz="2400" u="sng" dirty="0" smtClean="0"/>
              <a:t>different types of Petri Nets</a:t>
            </a:r>
            <a:r>
              <a:rPr lang="en-US" altLang="zh-CN" sz="2400" dirty="0" smtClean="0"/>
              <a:t> (SCPN,STPN) </a:t>
            </a:r>
          </a:p>
          <a:p>
            <a:pPr lvl="1"/>
            <a:r>
              <a:rPr lang="en-US" altLang="zh-CN" sz="2400" dirty="0" smtClean="0"/>
              <a:t>with </a:t>
            </a:r>
            <a:r>
              <a:rPr lang="en-US" altLang="zh-CN" sz="2400" u="sng" dirty="0" smtClean="0"/>
              <a:t>different tools </a:t>
            </a:r>
            <a:r>
              <a:rPr lang="en-US" altLang="zh-CN" sz="2400" dirty="0" smtClean="0"/>
              <a:t>(PIPE, ORIS) </a:t>
            </a:r>
          </a:p>
          <a:p>
            <a:pPr lvl="1"/>
            <a:r>
              <a:rPr lang="en-US" altLang="zh-CN" sz="2400" dirty="0" smtClean="0"/>
              <a:t>in </a:t>
            </a:r>
            <a:r>
              <a:rPr lang="en-US" altLang="zh-CN" sz="2400" u="sng" dirty="0" smtClean="0"/>
              <a:t>different levels </a:t>
            </a:r>
            <a:r>
              <a:rPr lang="en-US" altLang="zh-CN" sz="2400" dirty="0" smtClean="0"/>
              <a:t>(function layer, component layer)</a:t>
            </a:r>
          </a:p>
          <a:p>
            <a:pPr lvl="1"/>
            <a:r>
              <a:rPr lang="en-US" altLang="zh-CN" sz="2400" dirty="0" smtClean="0"/>
              <a:t>for </a:t>
            </a:r>
            <a:r>
              <a:rPr lang="en-US" altLang="zh-CN" sz="2400" u="sng" dirty="0" smtClean="0"/>
              <a:t>qualitative </a:t>
            </a:r>
            <a:r>
              <a:rPr lang="en-US" altLang="zh-CN" sz="2400" dirty="0" smtClean="0"/>
              <a:t>(survivability, dependability) </a:t>
            </a:r>
          </a:p>
          <a:p>
            <a:pPr lvl="1"/>
            <a:r>
              <a:rPr lang="en-US" altLang="zh-CN" sz="2400" dirty="0" smtClean="0"/>
              <a:t>and </a:t>
            </a:r>
            <a:r>
              <a:rPr lang="en-US" altLang="zh-CN" sz="2400" u="sng" dirty="0" smtClean="0"/>
              <a:t>quantitative</a:t>
            </a:r>
            <a:r>
              <a:rPr lang="en-US" altLang="zh-CN" sz="2400" dirty="0" smtClean="0"/>
              <a:t> (reliability, availability) analysis</a:t>
            </a:r>
          </a:p>
          <a:p>
            <a:pPr lvl="1"/>
            <a:r>
              <a:rPr lang="en-US" altLang="zh-CN" sz="2400" dirty="0" smtClean="0"/>
              <a:t>of </a:t>
            </a:r>
            <a:r>
              <a:rPr lang="en-US" altLang="zh-CN" sz="2400" u="sng" dirty="0" smtClean="0"/>
              <a:t>distribution automation systems </a:t>
            </a:r>
            <a:r>
              <a:rPr lang="en-US" altLang="zh-CN" sz="2400" dirty="0" smtClean="0"/>
              <a:t>(IDE4L)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5581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312615" y="3946768"/>
            <a:ext cx="4154400" cy="2470431"/>
          </a:xfrm>
        </p:spPr>
        <p:txBody>
          <a:bodyPr/>
          <a:lstStyle/>
          <a:p>
            <a:r>
              <a:rPr lang="de-DE" sz="1600" b="1" dirty="0" err="1" smtClean="0"/>
              <a:t>Contact</a:t>
            </a:r>
            <a:endParaRPr lang="de-DE" sz="1600" b="1" dirty="0"/>
          </a:p>
          <a:p>
            <a:endParaRPr lang="de-DE" dirty="0"/>
          </a:p>
          <a:p>
            <a:r>
              <a:rPr lang="de-DE" dirty="0" smtClean="0"/>
              <a:t>E.ON </a:t>
            </a:r>
            <a:r>
              <a:rPr lang="de-DE" dirty="0" err="1"/>
              <a:t>Energy</a:t>
            </a:r>
            <a:r>
              <a:rPr lang="de-DE" dirty="0"/>
              <a:t> Research </a:t>
            </a:r>
            <a:r>
              <a:rPr lang="de-DE" dirty="0" smtClean="0"/>
              <a:t>Center</a:t>
            </a:r>
          </a:p>
          <a:p>
            <a:r>
              <a:rPr lang="de-DE" dirty="0" err="1" smtClean="0"/>
              <a:t>Mathieustraße</a:t>
            </a:r>
            <a:r>
              <a:rPr lang="de-DE" dirty="0" smtClean="0"/>
              <a:t> </a:t>
            </a:r>
            <a:r>
              <a:rPr lang="de-DE" dirty="0"/>
              <a:t>10</a:t>
            </a:r>
          </a:p>
          <a:p>
            <a:r>
              <a:rPr lang="de-DE" dirty="0"/>
              <a:t>52074 Aachen</a:t>
            </a:r>
          </a:p>
          <a:p>
            <a:r>
              <a:rPr lang="de-DE" dirty="0"/>
              <a:t>Germany</a:t>
            </a:r>
          </a:p>
          <a:p>
            <a:endParaRPr lang="de-DE" dirty="0" smtClean="0"/>
          </a:p>
          <a:p>
            <a:r>
              <a:rPr lang="de-DE" dirty="0" smtClean="0"/>
              <a:t>H</a:t>
            </a:r>
            <a:r>
              <a:rPr lang="en-US" altLang="zh-CN" dirty="0" err="1" smtClean="0"/>
              <a:t>uiyuan</a:t>
            </a:r>
            <a:r>
              <a:rPr lang="en-US" altLang="zh-CN" dirty="0" smtClean="0"/>
              <a:t> Xiao</a:t>
            </a:r>
            <a:endParaRPr lang="de-DE" dirty="0"/>
          </a:p>
          <a:p>
            <a:r>
              <a:rPr lang="de-DE" dirty="0" smtClean="0"/>
              <a:t>T </a:t>
            </a:r>
            <a:r>
              <a:rPr lang="de-DE" dirty="0"/>
              <a:t>+49 </a:t>
            </a:r>
            <a:r>
              <a:rPr lang="en-US" altLang="zh-CN" dirty="0" smtClean="0"/>
              <a:t>17681596277</a:t>
            </a:r>
          </a:p>
          <a:p>
            <a:r>
              <a:rPr lang="de-DE" dirty="0" smtClean="0">
                <a:hlinkClick r:id="rId2"/>
              </a:rPr>
              <a:t>H</a:t>
            </a:r>
            <a:r>
              <a:rPr lang="en-US" altLang="zh-CN" dirty="0" smtClean="0">
                <a:hlinkClick r:id="rId2"/>
              </a:rPr>
              <a:t>uiyuan</a:t>
            </a:r>
            <a:r>
              <a:rPr lang="de-DE" altLang="zh-CN" dirty="0" smtClean="0">
                <a:hlinkClick r:id="rId2"/>
              </a:rPr>
              <a:t>.X</a:t>
            </a:r>
            <a:r>
              <a:rPr lang="en-US" altLang="zh-CN" dirty="0" smtClean="0">
                <a:hlinkClick r:id="rId2"/>
              </a:rPr>
              <a:t>iao</a:t>
            </a:r>
            <a:r>
              <a:rPr lang="de-DE" dirty="0" smtClean="0">
                <a:hlinkClick r:id="rId2"/>
              </a:rPr>
              <a:t>@</a:t>
            </a:r>
            <a:r>
              <a:rPr lang="de-DE" dirty="0">
                <a:hlinkClick r:id="rId2"/>
              </a:rPr>
              <a:t>eonerc.rwth-aachen.de</a:t>
            </a:r>
            <a:endParaRPr lang="de-DE" dirty="0"/>
          </a:p>
          <a:p>
            <a:endParaRPr lang="de-DE" dirty="0"/>
          </a:p>
        </p:txBody>
      </p:sp>
      <p:sp>
        <p:nvSpPr>
          <p:cNvPr id="3" name="文本框 2"/>
          <p:cNvSpPr txBox="1"/>
          <p:nvPr/>
        </p:nvSpPr>
        <p:spPr>
          <a:xfrm>
            <a:off x="1504462" y="2246924"/>
            <a:ext cx="6338861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de-DE" altLang="zh-CN" sz="3600" b="1" dirty="0" smtClean="0">
                <a:latin typeface="+mj-lt"/>
              </a:rPr>
              <a:t>T</a:t>
            </a:r>
            <a:r>
              <a:rPr kumimoji="1" lang="en-US" altLang="zh-CN" sz="3600" b="1" dirty="0" smtClean="0">
                <a:latin typeface="+mj-lt"/>
              </a:rPr>
              <a:t>hanks for your attention!</a:t>
            </a:r>
          </a:p>
          <a:p>
            <a:pPr algn="ctr"/>
            <a:r>
              <a:rPr kumimoji="1" lang="de-DE" altLang="zh-CN" sz="3600" b="1" dirty="0" smtClean="0">
                <a:latin typeface="+mj-lt"/>
              </a:rPr>
              <a:t>A</a:t>
            </a:r>
            <a:r>
              <a:rPr kumimoji="1" lang="en-US" altLang="zh-CN" sz="3600" b="1" dirty="0" err="1" smtClean="0">
                <a:latin typeface="+mj-lt"/>
              </a:rPr>
              <a:t>ny</a:t>
            </a:r>
            <a:r>
              <a:rPr kumimoji="1" lang="en-US" altLang="zh-CN" sz="3600" b="1" dirty="0" smtClean="0">
                <a:latin typeface="+mj-lt"/>
              </a:rPr>
              <a:t> question</a:t>
            </a:r>
            <a:r>
              <a:rPr kumimoji="1" lang="de-DE" altLang="zh-CN" sz="3600" b="1" dirty="0" smtClean="0">
                <a:latin typeface="+mj-lt"/>
              </a:rPr>
              <a:t>?</a:t>
            </a:r>
            <a:endParaRPr kumimoji="1" lang="zh-CN" altLang="en-US" sz="36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866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1067" y="177866"/>
            <a:ext cx="8568000" cy="543600"/>
          </a:xfrm>
        </p:spPr>
        <p:txBody>
          <a:bodyPr/>
          <a:lstStyle/>
          <a:p>
            <a:r>
              <a:rPr lang="en-US" dirty="0" smtClean="0"/>
              <a:t>P</a:t>
            </a:r>
            <a:r>
              <a:rPr lang="en-US" altLang="zh-CN" dirty="0" smtClean="0"/>
              <a:t>etri Nets</a:t>
            </a:r>
            <a:br>
              <a:rPr lang="en-US" altLang="zh-CN" dirty="0" smtClean="0"/>
            </a:br>
            <a:r>
              <a:rPr lang="en-US" altLang="zh-CN" dirty="0" smtClean="0"/>
              <a:t>Basis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87337" y="871200"/>
            <a:ext cx="9110663" cy="5400646"/>
          </a:xfrm>
        </p:spPr>
        <p:txBody>
          <a:bodyPr/>
          <a:lstStyle/>
          <a:p>
            <a:r>
              <a:rPr lang="en-US" altLang="zh-CN" sz="2000" dirty="0"/>
              <a:t>Petri net is a  visual graphical  mathematical modelling language to model static structure and dynamic change of Discrete Event Dynamic System (DEDS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It </a:t>
            </a:r>
            <a:r>
              <a:rPr lang="en-US" altLang="zh-CN" sz="2000" dirty="0"/>
              <a:t>is a structured description tool which is able to represent synchrony, synchronisation, and parallel logical relationships</a:t>
            </a:r>
            <a:r>
              <a:rPr lang="en-US" altLang="zh-CN" sz="2000" dirty="0" smtClean="0"/>
              <a:t>.</a:t>
            </a:r>
          </a:p>
          <a:p>
            <a:pPr marL="0" lvl="1" indent="0" defTabSz="216000">
              <a:buSzPct val="115000"/>
              <a:buNone/>
              <a:tabLst>
                <a:tab pos="216000" algn="l"/>
              </a:tabLst>
            </a:pPr>
            <a:endParaRPr lang="en-US" altLang="zh-CN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</a:rPr>
              <a:t>Place </a:t>
            </a:r>
            <a:r>
              <a:rPr lang="en-US" altLang="zh-CN" sz="2000" dirty="0">
                <a:solidFill>
                  <a:srgbClr val="000000"/>
                </a:solidFill>
              </a:rPr>
              <a:t>: a </a:t>
            </a:r>
            <a:r>
              <a:rPr lang="en-US" altLang="zh-CN" sz="2000" dirty="0" smtClean="0">
                <a:solidFill>
                  <a:srgbClr val="000000"/>
                </a:solidFill>
              </a:rPr>
              <a:t>circle (</a:t>
            </a:r>
            <a:r>
              <a:rPr lang="en-US" altLang="zh-CN" sz="2000" dirty="0">
                <a:solidFill>
                  <a:srgbClr val="000000"/>
                </a:solidFill>
              </a:rPr>
              <a:t>P0,P1,92</a:t>
            </a:r>
            <a:r>
              <a:rPr lang="en-US" altLang="zh-CN" sz="2000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</a:rPr>
              <a:t>Transition: a </a:t>
            </a:r>
            <a:r>
              <a:rPr lang="en-US" altLang="zh-CN" sz="2000" dirty="0" smtClean="0">
                <a:solidFill>
                  <a:srgbClr val="000000"/>
                </a:solidFill>
              </a:rPr>
              <a:t>rectangle (</a:t>
            </a:r>
            <a:r>
              <a:rPr lang="en-US" altLang="zh-CN" sz="2000" dirty="0">
                <a:solidFill>
                  <a:srgbClr val="000000"/>
                </a:solidFill>
              </a:rPr>
              <a:t>T0,T2)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lvl="1"/>
            <a:r>
              <a:rPr lang="en-US" altLang="zh-CN" sz="2000" dirty="0">
                <a:solidFill>
                  <a:srgbClr val="000000"/>
                </a:solidFill>
              </a:rPr>
              <a:t>Arc: a tangential arc between the place and the </a:t>
            </a:r>
            <a:r>
              <a:rPr lang="en-US" altLang="zh-CN" sz="2000" dirty="0" smtClean="0">
                <a:solidFill>
                  <a:srgbClr val="000000"/>
                </a:solidFill>
              </a:rPr>
              <a:t>transition</a:t>
            </a: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</a:rPr>
              <a:t>Token</a:t>
            </a:r>
            <a:r>
              <a:rPr lang="en-US" altLang="zh-CN" sz="2000" dirty="0">
                <a:solidFill>
                  <a:srgbClr val="000000"/>
                </a:solidFill>
              </a:rPr>
              <a:t>: a dynamic object in the </a:t>
            </a:r>
            <a:r>
              <a:rPr lang="en-US" altLang="zh-CN" sz="2000" dirty="0" smtClean="0">
                <a:solidFill>
                  <a:srgbClr val="000000"/>
                </a:solidFill>
              </a:rPr>
              <a:t>place (</a:t>
            </a:r>
            <a:r>
              <a:rPr lang="en-US" altLang="zh-CN" sz="2000" dirty="0">
                <a:solidFill>
                  <a:srgbClr val="000000"/>
                </a:solidFill>
              </a:rPr>
              <a:t>represented by a dot in the place P) that can be moved from one place to another</a:t>
            </a:r>
          </a:p>
          <a:p>
            <a:pPr lvl="1"/>
            <a:endParaRPr lang="en-US" altLang="zh-CN" sz="2000" dirty="0">
              <a:solidFill>
                <a:srgbClr val="000000"/>
              </a:solidFill>
              <a:latin typeface="TimesNewRomanPSMT"/>
            </a:endParaRPr>
          </a:p>
          <a:p>
            <a:pPr lvl="1"/>
            <a:endParaRPr lang="en-US" altLang="zh-CN" sz="2000" dirty="0">
              <a:solidFill>
                <a:srgbClr val="000000"/>
              </a:solidFill>
              <a:latin typeface="TimesNewRomanPSMT"/>
            </a:endParaRPr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marL="216000" lvl="1" indent="-216000" algn="just" defTabSz="216000">
              <a:buSzPct val="115000"/>
              <a:buFont typeface="Arial" panose="020B0604020202020204" pitchFamily="34" charset="0"/>
              <a:buChar char="•"/>
              <a:tabLst>
                <a:tab pos="216000" algn="l"/>
              </a:tabLst>
            </a:pPr>
            <a:endParaRPr lang="en-US" altLang="zh-CN" sz="2000" dirty="0"/>
          </a:p>
        </p:txBody>
      </p:sp>
      <p:pic>
        <p:nvPicPr>
          <p:cNvPr id="7" name="图片占位符 8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72" y="2681056"/>
            <a:ext cx="6723063" cy="1295672"/>
          </a:xfrm>
        </p:spPr>
      </p:pic>
    </p:spTree>
    <p:extLst>
      <p:ext uri="{BB962C8B-B14F-4D97-AF65-F5344CB8AC3E}">
        <p14:creationId xmlns:p14="http://schemas.microsoft.com/office/powerpoint/2010/main" val="61240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altLang="zh-CN" dirty="0" smtClean="0"/>
              <a:t>etri Nets</a:t>
            </a:r>
            <a:br>
              <a:rPr lang="en-US" altLang="zh-CN" dirty="0" smtClean="0"/>
            </a:br>
            <a:r>
              <a:rPr lang="en-US" altLang="zh-CN" dirty="0" smtClean="0"/>
              <a:t>Properties and logic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265076" y="6056175"/>
            <a:ext cx="2664000" cy="500400"/>
          </a:xfrm>
        </p:spPr>
        <p:txBody>
          <a:bodyPr/>
          <a:lstStyle/>
          <a:p>
            <a:r>
              <a:rPr lang="en-US" altLang="zh-CN" dirty="0"/>
              <a:t>Basic logic connections represented by Petri Net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sz="2000" dirty="0"/>
              <a:t>Properties </a:t>
            </a:r>
            <a:endParaRPr lang="en-US" altLang="zh-CN" sz="2000" dirty="0" smtClean="0"/>
          </a:p>
          <a:p>
            <a:pPr lvl="1"/>
            <a:r>
              <a:rPr lang="en-US" altLang="zh-CN" sz="1800" dirty="0"/>
              <a:t>Reachability</a:t>
            </a:r>
          </a:p>
          <a:p>
            <a:pPr lvl="1"/>
            <a:r>
              <a:rPr lang="en-US" altLang="zh-CN" sz="1800" dirty="0" err="1" smtClean="0"/>
              <a:t>Boundness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and safety</a:t>
            </a:r>
          </a:p>
          <a:p>
            <a:pPr lvl="1"/>
            <a:r>
              <a:rPr lang="en-US" altLang="zh-CN" sz="1800" dirty="0" err="1"/>
              <a:t>Liveness</a:t>
            </a:r>
            <a:endParaRPr lang="en-US" altLang="zh-CN" sz="1800" dirty="0"/>
          </a:p>
          <a:p>
            <a:pPr lvl="1"/>
            <a:r>
              <a:rPr lang="en-US" altLang="zh-CN" sz="1800" dirty="0"/>
              <a:t>Reversibility and home </a:t>
            </a:r>
            <a:r>
              <a:rPr lang="en-US" altLang="zh-CN" sz="1800" dirty="0" smtClean="0"/>
              <a:t>state</a:t>
            </a:r>
          </a:p>
          <a:p>
            <a:pPr marL="0"/>
            <a:r>
              <a:rPr lang="en-US" altLang="zh-CN" sz="2000" dirty="0"/>
              <a:t>Basic logic connections </a:t>
            </a:r>
            <a:endParaRPr lang="de-DE" altLang="zh-CN" sz="2000" dirty="0"/>
          </a:p>
          <a:p>
            <a:endParaRPr lang="en-US" altLang="zh-CN" dirty="0" smtClean="0"/>
          </a:p>
          <a:p>
            <a:pPr marL="2161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图片占位符 5" descr="Snip20170624_7.png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943" b="-56943"/>
          <a:stretch>
            <a:fillRect/>
          </a:stretch>
        </p:blipFill>
        <p:spPr>
          <a:xfrm>
            <a:off x="3223847" y="572485"/>
            <a:ext cx="4747846" cy="7529413"/>
          </a:xfrm>
        </p:spPr>
      </p:pic>
    </p:spTree>
    <p:extLst>
      <p:ext uri="{BB962C8B-B14F-4D97-AF65-F5344CB8AC3E}">
        <p14:creationId xmlns:p14="http://schemas.microsoft.com/office/powerpoint/2010/main" val="61240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altLang="zh-CN" dirty="0" smtClean="0"/>
              <a:t>etri Nets</a:t>
            </a:r>
            <a:br>
              <a:rPr lang="en-US" altLang="zh-CN" dirty="0" smtClean="0"/>
            </a:br>
            <a:r>
              <a:rPr lang="en-US" altLang="zh-CN" dirty="0" smtClean="0"/>
              <a:t>Types and characteristics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87338" y="871200"/>
            <a:ext cx="8290047" cy="5292000"/>
          </a:xfrm>
        </p:spPr>
        <p:txBody>
          <a:bodyPr/>
          <a:lstStyle/>
          <a:p>
            <a:pPr marL="216000" lvl="1" indent="-216000" defTabSz="216000"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</a:pPr>
            <a:r>
              <a:rPr lang="en-US" altLang="zh-CN" sz="2000" dirty="0" smtClean="0"/>
              <a:t> Petri net extensions</a:t>
            </a:r>
          </a:p>
          <a:p>
            <a:pPr marL="216000" lvl="1" indent="-216000" defTabSz="216000"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</a:pPr>
            <a:endParaRPr lang="en-US" altLang="zh-CN" sz="2000" dirty="0" smtClean="0"/>
          </a:p>
          <a:p>
            <a:pPr marL="216000" lvl="1" indent="-216000" defTabSz="216000"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</a:pPr>
            <a:r>
              <a:rPr lang="en-US" altLang="zh-CN" sz="2000" dirty="0" smtClean="0"/>
              <a:t> </a:t>
            </a:r>
            <a:r>
              <a:rPr lang="en-US" altLang="zh-CN" sz="2000" dirty="0"/>
              <a:t>Stochastic Colour Petri Net (SCPN)  </a:t>
            </a:r>
          </a:p>
          <a:p>
            <a:pPr lvl="1"/>
            <a:r>
              <a:rPr lang="en-US" altLang="zh-CN" sz="2000" dirty="0" smtClean="0"/>
              <a:t>can </a:t>
            </a:r>
            <a:r>
              <a:rPr lang="en-US" altLang="zh-CN" sz="2000" dirty="0"/>
              <a:t>define and identify different tokens in the same place, thus completing a more complex logical network architecture 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altLang="zh-CN" sz="2000" dirty="0" smtClean="0"/>
              <a:t> Stochastic </a:t>
            </a:r>
            <a:r>
              <a:rPr lang="en-US" altLang="zh-CN" sz="2000" dirty="0"/>
              <a:t>Timed Petri Net (STPN) </a:t>
            </a:r>
          </a:p>
          <a:p>
            <a:pPr lvl="1"/>
            <a:r>
              <a:rPr lang="en-US" altLang="zh-CN" sz="2000" dirty="0"/>
              <a:t>transition may have time </a:t>
            </a:r>
            <a:r>
              <a:rPr lang="en-US" altLang="zh-CN" sz="2000" dirty="0" smtClean="0"/>
              <a:t>delay</a:t>
            </a:r>
          </a:p>
          <a:p>
            <a:pPr marL="2161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48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IDE4L project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Automation </a:t>
            </a:r>
            <a:r>
              <a:rPr lang="en-US" altLang="zh-CN" dirty="0"/>
              <a:t>concept and architecture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954348" y="6357600"/>
            <a:ext cx="3708267" cy="500400"/>
          </a:xfrm>
        </p:spPr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centralized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IDE4L </a:t>
            </a:r>
            <a:r>
              <a:rPr lang="de-DE" dirty="0" err="1"/>
              <a:t>approach</a:t>
            </a:r>
            <a:r>
              <a:rPr lang="de-DE" dirty="0"/>
              <a:t>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87339" y="2637693"/>
            <a:ext cx="3437995" cy="3399692"/>
          </a:xfrm>
        </p:spPr>
        <p:txBody>
          <a:bodyPr/>
          <a:lstStyle/>
          <a:p>
            <a:r>
              <a:rPr lang="en-US" altLang="zh-CN" dirty="0"/>
              <a:t>The automation architecture development of IDE4L is supported by two main </a:t>
            </a:r>
            <a:r>
              <a:rPr lang="en-US" altLang="zh-CN" dirty="0" smtClean="0"/>
              <a:t>concepts:</a:t>
            </a:r>
            <a:endParaRPr lang="de-DE" dirty="0" smtClean="0"/>
          </a:p>
          <a:p>
            <a:pPr lvl="1"/>
            <a:r>
              <a:rPr lang="en-US" altLang="zh-CN" dirty="0"/>
              <a:t>Use </a:t>
            </a:r>
            <a:r>
              <a:rPr lang="en-US" altLang="zh-CN" dirty="0" smtClean="0"/>
              <a:t>Case (</a:t>
            </a:r>
            <a:r>
              <a:rPr lang="en-US" altLang="zh-CN" dirty="0"/>
              <a:t>UC</a:t>
            </a:r>
            <a:r>
              <a:rPr lang="en-US" altLang="zh-CN" dirty="0" smtClean="0"/>
              <a:t>) Methodology</a:t>
            </a:r>
            <a:endParaRPr lang="en-US" altLang="zh-CN" dirty="0"/>
          </a:p>
          <a:p>
            <a:pPr lvl="1"/>
            <a:r>
              <a:rPr lang="en-US" altLang="zh-CN" dirty="0" smtClean="0"/>
              <a:t>Smart </a:t>
            </a:r>
            <a:r>
              <a:rPr lang="en-US" altLang="zh-CN" dirty="0"/>
              <a:t>Grid Architecture Model (SGAM) </a:t>
            </a:r>
            <a:r>
              <a:rPr lang="en-US" altLang="zh-CN" dirty="0" smtClean="0"/>
              <a:t>framework </a:t>
            </a:r>
          </a:p>
          <a:p>
            <a:r>
              <a:rPr lang="en-US" altLang="zh-CN" dirty="0" smtClean="0"/>
              <a:t>Characteristics:</a:t>
            </a:r>
            <a:endParaRPr lang="en-US" altLang="zh-CN" dirty="0"/>
          </a:p>
          <a:p>
            <a:pPr lvl="1"/>
            <a:r>
              <a:rPr lang="en-US" altLang="zh-CN" dirty="0" smtClean="0"/>
              <a:t>Hierarchical </a:t>
            </a:r>
            <a:r>
              <a:rPr lang="en-US" altLang="zh-CN" dirty="0"/>
              <a:t>and </a:t>
            </a:r>
            <a:r>
              <a:rPr lang="en-US" altLang="zh-CN" dirty="0" err="1"/>
              <a:t>decentralised</a:t>
            </a:r>
            <a:r>
              <a:rPr lang="en-US" altLang="zh-CN" dirty="0"/>
              <a:t> automation </a:t>
            </a:r>
            <a:r>
              <a:rPr lang="en-US" altLang="zh-CN" dirty="0" smtClean="0"/>
              <a:t>architecture </a:t>
            </a:r>
          </a:p>
          <a:p>
            <a:pPr lvl="1"/>
            <a:r>
              <a:rPr lang="en-US" altLang="zh-CN" dirty="0" smtClean="0"/>
              <a:t>Modular </a:t>
            </a:r>
            <a:r>
              <a:rPr lang="en-US" altLang="zh-CN" dirty="0"/>
              <a:t>distributed processing</a:t>
            </a:r>
            <a:r>
              <a:rPr lang="en-US" altLang="zh-CN" dirty="0" smtClean="0"/>
              <a:t>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Reusable </a:t>
            </a:r>
            <a:r>
              <a:rPr lang="en-US" altLang="zh-CN" dirty="0"/>
              <a:t>procedures.</a:t>
            </a:r>
          </a:p>
          <a:p>
            <a:pPr marL="2161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9" name="图片占位符 8" descr="Comparison between centralized and IDE4L approach..png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675" b="-25675"/>
          <a:stretch>
            <a:fillRect/>
          </a:stretch>
        </p:blipFill>
        <p:spPr>
          <a:xfrm>
            <a:off x="3963173" y="1495324"/>
            <a:ext cx="4536057" cy="5790412"/>
          </a:xfrm>
        </p:spPr>
      </p:pic>
      <p:sp>
        <p:nvSpPr>
          <p:cNvPr id="6" name="Textplatzhalter 4"/>
          <p:cNvSpPr txBox="1">
            <a:spLocks/>
          </p:cNvSpPr>
          <p:nvPr/>
        </p:nvSpPr>
        <p:spPr>
          <a:xfrm>
            <a:off x="287338" y="793047"/>
            <a:ext cx="8329124" cy="1922798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The IDE4L (Ideal Grid for All) project is funded by the 7th Framework </a:t>
            </a:r>
            <a:r>
              <a:rPr lang="en-US" altLang="zh-CN" dirty="0" err="1" smtClean="0"/>
              <a:t>Programm</a:t>
            </a:r>
            <a:r>
              <a:rPr lang="en-US" altLang="zh-CN" dirty="0" smtClean="0"/>
              <a:t> of the European Commission from September 2013 to August 2016, with a budget of €8M.</a:t>
            </a:r>
          </a:p>
          <a:p>
            <a:r>
              <a:rPr lang="en-US" altLang="zh-CN" dirty="0" smtClean="0"/>
              <a:t>The aim of the project is to define</a:t>
            </a:r>
            <a:r>
              <a:rPr lang="de-DE" altLang="zh-CN" dirty="0"/>
              <a:t>,</a:t>
            </a:r>
            <a:r>
              <a:rPr lang="en-US" altLang="zh-CN" dirty="0" smtClean="0"/>
              <a:t>design </a:t>
            </a:r>
            <a:r>
              <a:rPr lang="en-US" altLang="zh-CN" dirty="0"/>
              <a:t>and demonstrate “ideal grid for all”, an active distribution network which integrates Renewable Energy Sources (RESs) and new loads, and guarantees the reliability of classical distribution networks. </a:t>
            </a:r>
          </a:p>
        </p:txBody>
      </p:sp>
    </p:spTree>
    <p:extLst>
      <p:ext uri="{BB962C8B-B14F-4D97-AF65-F5344CB8AC3E}">
        <p14:creationId xmlns:p14="http://schemas.microsoft.com/office/powerpoint/2010/main" val="61240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IDE4L project </a:t>
            </a:r>
            <a:br>
              <a:rPr lang="en-US" altLang="zh-CN" dirty="0" smtClean="0"/>
            </a:br>
            <a:r>
              <a:rPr lang="en-US" altLang="zh-CN" dirty="0" smtClean="0"/>
              <a:t>U</a:t>
            </a:r>
            <a:r>
              <a:rPr lang="de-DE" altLang="zh-CN" dirty="0" smtClean="0"/>
              <a:t>se </a:t>
            </a:r>
            <a:r>
              <a:rPr lang="de-DE" altLang="zh-CN" dirty="0" err="1" smtClean="0"/>
              <a:t>case</a:t>
            </a:r>
            <a:r>
              <a:rPr lang="de-DE" altLang="zh-CN" dirty="0" smtClean="0"/>
              <a:t> (UC)</a:t>
            </a:r>
            <a:r>
              <a:rPr lang="en-US" altLang="zh-CN" dirty="0" smtClean="0"/>
              <a:t> Methodology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67798" y="4270892"/>
            <a:ext cx="4401893" cy="965415"/>
          </a:xfrm>
        </p:spPr>
        <p:txBody>
          <a:bodyPr/>
          <a:lstStyle/>
          <a:p>
            <a:r>
              <a:rPr lang="de-DE" altLang="zh-CN" dirty="0" smtClean="0"/>
              <a:t>W</a:t>
            </a:r>
            <a:r>
              <a:rPr lang="en-US" altLang="zh-CN" dirty="0" smtClean="0"/>
              <a:t>e will focus on 6 major monitoring and control use cases in MV level  in following analysis</a:t>
            </a:r>
            <a:endParaRPr lang="en-US" altLang="zh-CN" dirty="0"/>
          </a:p>
        </p:txBody>
      </p:sp>
      <p:pic>
        <p:nvPicPr>
          <p:cNvPr id="9" name="图片占位符 8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7" y="1380364"/>
            <a:ext cx="3567587" cy="2488058"/>
          </a:xfrm>
        </p:spPr>
      </p:pic>
      <p:pic>
        <p:nvPicPr>
          <p:cNvPr id="4" name="图片 3" descr="Snip20170623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739" y="840154"/>
            <a:ext cx="4466492" cy="540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2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IDE4L project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SGAM </a:t>
            </a:r>
            <a:r>
              <a:rPr lang="en-US" altLang="zh-CN" dirty="0"/>
              <a:t>architecture 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87338" y="871200"/>
            <a:ext cx="7723431" cy="2626186"/>
          </a:xfrm>
        </p:spPr>
        <p:txBody>
          <a:bodyPr/>
          <a:lstStyle/>
          <a:p>
            <a:pPr>
              <a:buFont typeface="Wingdings" charset="2"/>
              <a:buChar char="n"/>
            </a:pPr>
            <a:r>
              <a:rPr lang="de-DE" altLang="zh-CN" dirty="0"/>
              <a:t>General description and link to use </a:t>
            </a:r>
            <a:r>
              <a:rPr lang="de-DE" altLang="zh-CN" dirty="0" err="1"/>
              <a:t>cases</a:t>
            </a:r>
            <a:r>
              <a:rPr lang="de-DE" altLang="zh-CN" dirty="0"/>
              <a:t> </a:t>
            </a:r>
            <a:r>
              <a:rPr lang="de-DE" altLang="zh-CN" dirty="0" smtClean="0"/>
              <a:t>:</a:t>
            </a:r>
            <a:endParaRPr lang="en-US" altLang="zh-CN" dirty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1" y="1370959"/>
            <a:ext cx="8369634" cy="3688803"/>
          </a:xfrm>
        </p:spPr>
      </p:pic>
      <p:sp>
        <p:nvSpPr>
          <p:cNvPr id="10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234462" y="5314462"/>
            <a:ext cx="8440615" cy="840154"/>
          </a:xfrm>
          <a:prstGeom prst="rect">
            <a:avLst/>
          </a:prstGeom>
        </p:spPr>
        <p:txBody>
          <a:bodyPr/>
          <a:lstStyle/>
          <a:p>
            <a:pPr>
              <a:buFont typeface="Wingdings" charset="2"/>
              <a:buChar char="n"/>
            </a:pPr>
            <a:r>
              <a:rPr kumimoji="1" lang="de-DE" altLang="zh-CN" sz="2000" dirty="0" smtClean="0"/>
              <a:t> </a:t>
            </a:r>
            <a:r>
              <a:rPr kumimoji="1" lang="de-DE" altLang="zh-CN" sz="2000" dirty="0" err="1" smtClean="0"/>
              <a:t>Function</a:t>
            </a:r>
            <a:r>
              <a:rPr kumimoji="1" lang="de-DE" altLang="zh-CN" sz="2000" dirty="0" smtClean="0"/>
              <a:t> </a:t>
            </a:r>
            <a:r>
              <a:rPr kumimoji="1" lang="de-DE" altLang="zh-CN" sz="2000" dirty="0" err="1"/>
              <a:t>layer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Survivability analysis</a:t>
            </a:r>
          </a:p>
          <a:p>
            <a:pPr>
              <a:buFont typeface="Wingdings" charset="2"/>
              <a:buChar char="n"/>
            </a:pPr>
            <a:r>
              <a:rPr kumimoji="1" lang="en-US" altLang="zh-CN" sz="2000" dirty="0" smtClean="0"/>
              <a:t> Component </a:t>
            </a:r>
            <a:r>
              <a:rPr kumimoji="1" lang="en-US" altLang="zh-CN" sz="2000" dirty="0"/>
              <a:t>layer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Dependability analysis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4318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altLang="zh-CN" dirty="0" smtClean="0"/>
              <a:t>etri Nets</a:t>
            </a:r>
            <a:br>
              <a:rPr lang="en-US" altLang="zh-CN" dirty="0" smtClean="0"/>
            </a:br>
            <a:r>
              <a:rPr lang="en-US" dirty="0" smtClean="0"/>
              <a:t>T</a:t>
            </a:r>
            <a:r>
              <a:rPr lang="en-US" altLang="zh-CN" dirty="0" smtClean="0"/>
              <a:t>ools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04894" y="5235003"/>
            <a:ext cx="8769773" cy="1095459"/>
          </a:xfrm>
        </p:spPr>
        <p:txBody>
          <a:bodyPr/>
          <a:lstStyle/>
          <a:p>
            <a:pPr marL="285750" indent="-285750">
              <a:buFont typeface="Wingdings" charset="2"/>
              <a:buChar char="n"/>
            </a:pPr>
            <a:r>
              <a:rPr lang="en-US" altLang="zh-CN" sz="1600" dirty="0"/>
              <a:t>The different focusing layers of IDE4L project and different analysis needs of use cases should be combined with the corresponding tool characteristics and personal preferences to complete the tool selection. </a:t>
            </a:r>
            <a:endParaRPr lang="en-US" altLang="zh-CN" sz="1600" dirty="0" smtClean="0"/>
          </a:p>
          <a:p>
            <a:pPr marL="285750" indent="-285750">
              <a:buFont typeface="Wingdings" charset="2"/>
              <a:buChar char="n"/>
            </a:pPr>
            <a:r>
              <a:rPr lang="en-US" altLang="zh-CN" sz="1600" dirty="0" smtClean="0"/>
              <a:t>We choose</a:t>
            </a:r>
            <a:r>
              <a:rPr lang="en-US" altLang="zh-CN" sz="1600" dirty="0" smtClean="0">
                <a:solidFill>
                  <a:srgbClr val="FF0000"/>
                </a:solidFill>
              </a:rPr>
              <a:t> PIPE </a:t>
            </a:r>
            <a:r>
              <a:rPr lang="de-DE" altLang="zh-CN" sz="1600" dirty="0" err="1" smtClean="0"/>
              <a:t>as</a:t>
            </a:r>
            <a:r>
              <a:rPr lang="de-DE" altLang="zh-CN" sz="1600" dirty="0"/>
              <a:t> </a:t>
            </a:r>
            <a:r>
              <a:rPr lang="de-DE" altLang="zh-CN" sz="1600" dirty="0" err="1" smtClean="0"/>
              <a:t>the</a:t>
            </a:r>
            <a:r>
              <a:rPr lang="de-DE" altLang="zh-CN" sz="1600" dirty="0"/>
              <a:t> </a:t>
            </a:r>
            <a:r>
              <a:rPr lang="en-US" altLang="zh-CN" sz="1600" dirty="0" smtClean="0"/>
              <a:t>main tool</a:t>
            </a:r>
            <a:r>
              <a:rPr lang="de-DE" altLang="zh-CN" sz="1600" dirty="0"/>
              <a:t>.</a:t>
            </a:r>
            <a:endParaRPr lang="en-US" altLang="zh-CN" sz="1600" dirty="0" smtClean="0"/>
          </a:p>
          <a:p>
            <a:endParaRPr lang="de-DE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39" y="746369"/>
            <a:ext cx="574998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9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 ACS | E.ON ERC - Content 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2016-05-20-ACS-Folienmaster-en.pptx" id="{5DCF17E3-4A9B-4C69-878E-9851A02816EE}" vid="{A05249B5-ED44-4D6B-ADA1-8F406F3EDA75}"/>
    </a:ext>
  </a:extLst>
</a:theme>
</file>

<file path=ppt/theme/theme2.xml><?xml version="1.0" encoding="utf-8"?>
<a:theme xmlns:a="http://schemas.openxmlformats.org/drawingml/2006/main" name="Folienmaster ACS | E.ON ERC - Title-/Last-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2016-05-20-ACS-Folienmaster-en.pptx" id="{5DCF17E3-4A9B-4C69-878E-9851A02816EE}" vid="{D8D17469-2408-494F-BA4B-B64C8C58E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Folienmaster-en</Template>
  <TotalTime>234</TotalTime>
  <Words>999</Words>
  <Application>Microsoft Macintosh PowerPoint</Application>
  <PresentationFormat>全屏显示(4:3)</PresentationFormat>
  <Paragraphs>131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Folienmaster ACS | E.ON ERC - Content slides</vt:lpstr>
      <vt:lpstr>Folienmaster ACS | E.ON ERC - Title-/Last-slides</vt:lpstr>
      <vt:lpstr>A study on the modelling of the distribution automation systems using Petri Nets</vt:lpstr>
      <vt:lpstr>One sentence introduction</vt:lpstr>
      <vt:lpstr>Petri Nets Basis</vt:lpstr>
      <vt:lpstr>Petri Nets Properties and logic</vt:lpstr>
      <vt:lpstr>Petri Nets Types and characteristics</vt:lpstr>
      <vt:lpstr>IDE4L project  Automation concept and architecture</vt:lpstr>
      <vt:lpstr>IDE4L project  Use case (UC) Methodology</vt:lpstr>
      <vt:lpstr>IDE4L project  SGAM architecture </vt:lpstr>
      <vt:lpstr>Petri Nets Tools</vt:lpstr>
      <vt:lpstr>Qualitative analysis</vt:lpstr>
      <vt:lpstr>Qualitative analysis Survivability</vt:lpstr>
      <vt:lpstr>Qualitative analysis Survivability</vt:lpstr>
      <vt:lpstr>Qualitative analysis Survivability</vt:lpstr>
      <vt:lpstr>Theoretical basis behind results</vt:lpstr>
      <vt:lpstr>Qualitative analysis Dependability</vt:lpstr>
      <vt:lpstr>Qualitative analysis Dependability</vt:lpstr>
      <vt:lpstr>Quantitative analysis Reliability</vt:lpstr>
      <vt:lpstr>Quantitative analysis Avalability</vt:lpstr>
      <vt:lpstr>Quantitative analysis Calculation method of reliability and availability </vt:lpstr>
      <vt:lpstr>PowerPoint 演示文稿</vt:lpstr>
    </vt:vector>
  </TitlesOfParts>
  <Company>E.ON Energy 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presentation temlate</dc:title>
  <dc:creator>Huiyuan, Xiao</dc:creator>
  <cp:lastModifiedBy>xiao</cp:lastModifiedBy>
  <cp:revision>36</cp:revision>
  <cp:lastPrinted>2015-12-23T08:25:11Z</cp:lastPrinted>
  <dcterms:created xsi:type="dcterms:W3CDTF">2017-04-11T14:01:11Z</dcterms:created>
  <dcterms:modified xsi:type="dcterms:W3CDTF">2017-07-14T09:26:36Z</dcterms:modified>
</cp:coreProperties>
</file>