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2f8357f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42f8357f8_1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Media Clip" type="txAndMedia">
  <p:cSld name="TEXT_AND_MEDI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8"/>
          <p:cNvSpPr/>
          <p:nvPr>
            <p:ph idx="2" type="media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6" name="Google Shape;76;p9"/>
          <p:cNvSpPr txBox="1"/>
          <p:nvPr/>
        </p:nvSpPr>
        <p:spPr>
          <a:xfrm rot="5400000">
            <a:off x="5061119" y="2460794"/>
            <a:ext cx="5270161" cy="192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5867400" cy="6858000"/>
            <a:chOff x="0" y="0"/>
            <a:chExt cx="5867400" cy="685800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0"/>
              <a:ext cx="45720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85800" y="990600"/>
              <a:ext cx="5181600" cy="1905000"/>
            </a:xfrm>
            <a:prstGeom prst="roundRect">
              <a:avLst>
                <a:gd fmla="val 108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3632200" y="4889500"/>
            <a:ext cx="4876800" cy="319087"/>
            <a:chOff x="3632200" y="4889500"/>
            <a:chExt cx="4876800" cy="319087"/>
          </a:xfrm>
        </p:grpSpPr>
        <p:sp>
          <p:nvSpPr>
            <p:cNvPr id="14" name="Google Shape;14;p1"/>
            <p:cNvSpPr/>
            <p:nvPr/>
          </p:nvSpPr>
          <p:spPr>
            <a:xfrm flipH="1">
              <a:off x="3632200" y="4889500"/>
              <a:ext cx="4625975" cy="3175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248650" y="4889500"/>
              <a:ext cx="260350" cy="319087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0" y="0"/>
            <a:ext cx="7620000" cy="6858000"/>
            <a:chOff x="0" y="0"/>
            <a:chExt cx="7620000" cy="68580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0" y="0"/>
              <a:ext cx="3200400" cy="6858000"/>
              <a:chOff x="0" y="0"/>
              <a:chExt cx="3200400" cy="6858000"/>
            </a:xfrm>
          </p:grpSpPr>
          <p:sp>
            <p:nvSpPr>
              <p:cNvPr id="30" name="Google Shape;30;p3"/>
              <p:cNvSpPr txBox="1"/>
              <p:nvPr/>
            </p:nvSpPr>
            <p:spPr>
              <a:xfrm>
                <a:off x="0" y="0"/>
                <a:ext cx="762000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57200" y="0"/>
                <a:ext cx="2743200" cy="1166812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228600" y="1981200"/>
              <a:ext cx="7391400" cy="319087"/>
              <a:chOff x="228600" y="1981200"/>
              <a:chExt cx="7391400" cy="319087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09600" y="1981200"/>
                <a:ext cx="7010400" cy="3175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 flipH="1">
                <a:off x="228600" y="1981200"/>
                <a:ext cx="393700" cy="319087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35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about:blank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://chi2016-mobile-pwds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>
            <p:ph type="ctrTitle"/>
          </p:nvPr>
        </p:nvSpPr>
        <p:spPr>
          <a:xfrm>
            <a:off x="442975" y="947725"/>
            <a:ext cx="9058200" cy="1905000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New Technique for a Stronger Yet Memorable Textual Password for </a:t>
            </a:r>
            <a:r>
              <a:rPr lang="en-US"/>
              <a:t>smartphone</a:t>
            </a:r>
            <a:endParaRPr/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Md. Faruk Hossain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Md. Mizanur Rahman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4495800" y="50355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Computer Science &amp; Engineering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University of Dhaka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>
            <p:ph type="title"/>
          </p:nvPr>
        </p:nvSpPr>
        <p:spPr>
          <a:xfrm>
            <a:off x="838200" y="10668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Textual Password in Smart</a:t>
            </a:r>
            <a:r>
              <a:rPr lang="en-US"/>
              <a:t>p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hone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38200" y="2362200"/>
            <a:ext cx="4343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of you shall use bottom keyboard?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bottom keyboard contains only numbers and symbol.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when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top keyboard contains only letters.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UKEYB004800_01_L.jpg" id="199" name="Google Shape;199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514600"/>
            <a:ext cx="3349500" cy="31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Textual Password in Smart</a:t>
            </a:r>
            <a:r>
              <a:rPr lang="en-US"/>
              <a:t>p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hone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990600" y="24384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password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“Faruk”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“faruk123”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“1993faruk”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“@@faruk123”</a:t>
            </a:r>
            <a:endParaRPr b="1"/>
          </a:p>
        </p:txBody>
      </p:sp>
      <p:sp>
        <p:nvSpPr>
          <p:cNvPr id="206" name="Google Shape;206;p25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UKEYB004800_01_L.jpg" id="208" name="Google Shape;208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900" y="2533650"/>
            <a:ext cx="3770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>
            <p:ph type="title"/>
          </p:nvPr>
        </p:nvSpPr>
        <p:spPr>
          <a:xfrm>
            <a:off x="457200" y="274637"/>
            <a:ext cx="82296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Textual Password in Smart</a:t>
            </a:r>
            <a:r>
              <a:rPr lang="en-US"/>
              <a:t>p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hone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629450" y="2373312"/>
            <a:ext cx="4040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Top layout</a:t>
            </a:r>
            <a:endParaRPr/>
          </a:p>
        </p:txBody>
      </p:sp>
      <p:pic>
        <p:nvPicPr>
          <p:cNvPr descr="download.jpg" id="215" name="Google Shape;21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00" y="3048000"/>
            <a:ext cx="35972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875213" y="2411413"/>
            <a:ext cx="4041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Bottom layout</a:t>
            </a:r>
            <a:endParaRPr/>
          </a:p>
        </p:txBody>
      </p:sp>
      <p:pic>
        <p:nvPicPr>
          <p:cNvPr descr="justkey.jpg" id="217" name="Google Shape;217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3040062"/>
            <a:ext cx="3733800" cy="23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Textual Password in Smart</a:t>
            </a:r>
            <a:r>
              <a:rPr lang="en-US"/>
              <a:t>p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hone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“Information@23”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guess for an attacker.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starting with letters of basic information.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</a:rPr>
              <a:t> Half of attempts than previous.</a:t>
            </a:r>
            <a:endParaRPr b="1"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1" lang="en-US" sz="18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Usability and Security of Text Passwords on Mobile Devices, 2016.</a:t>
            </a:r>
            <a:endParaRPr sz="1800">
              <a:solidFill>
                <a:srgbClr val="4A86E8"/>
              </a:solidFill>
            </a:endParaRPr>
          </a:p>
          <a:p>
            <a:pPr indent="-2667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1"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2438400" y="6248400"/>
            <a:ext cx="2130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84137" y="62420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438400" y="6248400"/>
            <a:ext cx="2130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84137" y="6242050"/>
            <a:ext cx="587400" cy="4890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Textual Password in Smart Phone</a:t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838200" y="2362200"/>
            <a:ext cx="40386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0" i="0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Passwords and Interfaces: Towards Creating Stronger Passwords by Using Mobile Phone Handsets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Entropy.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attempts to break.</a:t>
            </a:r>
            <a:endParaRPr/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.PNG" id="238" name="Google Shape;238;p2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7650" y="2362200"/>
            <a:ext cx="4851000" cy="43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Thesis objectives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38100" y="2433650"/>
            <a:ext cx="42657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 smartphone keyboard layout at red position.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current password with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previous one.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out if the result is effective or not.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pture5.PNG" id="245" name="Google Shape;245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3800" y="2433651"/>
            <a:ext cx="3770400" cy="37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Research q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uestions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877888" y="2524125"/>
            <a:ext cx="76929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our layout increase password security?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2.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it speed up key entry rate?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3.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it reduce error rate?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/>
              <a:t>4.Will it reduce creation attempts, re-entry attempts and reasons of failure?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lang="en-US"/>
              <a:t>5.Will it increase the usability?</a:t>
            </a:r>
            <a:endParaRPr/>
          </a:p>
          <a:p>
            <a:pPr indent="-38100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/>
          <p:nvPr>
            <p:ph type="title"/>
          </p:nvPr>
        </p:nvSpPr>
        <p:spPr>
          <a:xfrm>
            <a:off x="457200" y="598487"/>
            <a:ext cx="82296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/>
              <a:t>Research q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uestions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816875" y="2338503"/>
            <a:ext cx="4040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Entry speed</a:t>
            </a:r>
            <a:endParaRPr/>
          </a:p>
        </p:txBody>
      </p:sp>
      <p:pic>
        <p:nvPicPr>
          <p:cNvPr descr="Captu.PNG" id="262" name="Google Shape;262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25" y="2895600"/>
            <a:ext cx="3851400" cy="29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4905300" y="2338499"/>
            <a:ext cx="4041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Error rate</a:t>
            </a:r>
            <a:endParaRPr/>
          </a:p>
        </p:txBody>
      </p:sp>
      <p:pic>
        <p:nvPicPr>
          <p:cNvPr descr="Captur.PNG" id="264" name="Google Shape;264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50" y="2932938"/>
            <a:ext cx="4137000" cy="28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1219200" y="5943600"/>
            <a:ext cx="64770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1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 Study of Variations of QWERTY Soft Keyboards for Mobile Phones, 2013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>
            <p:ph type="title"/>
          </p:nvPr>
        </p:nvSpPr>
        <p:spPr>
          <a:xfrm>
            <a:off x="557200" y="636587"/>
            <a:ext cx="82296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/>
              <a:t>Research q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uestions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991088" y="6262675"/>
            <a:ext cx="3735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Octopus layout</a:t>
            </a:r>
            <a:endParaRPr/>
          </a:p>
        </p:txBody>
      </p:sp>
      <p:pic>
        <p:nvPicPr>
          <p:cNvPr descr="download.jpg" id="274" name="Google Shape;27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350" y="4102200"/>
            <a:ext cx="3640800" cy="21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5046000" y="6263487"/>
            <a:ext cx="4041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New layout</a:t>
            </a:r>
            <a:endParaRPr/>
          </a:p>
        </p:txBody>
      </p:sp>
      <p:pic>
        <p:nvPicPr>
          <p:cNvPr descr="Capture5.PNG" id="276" name="Google Shape;276;p3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750" y="4077600"/>
            <a:ext cx="3640800" cy="21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1114775" y="2495550"/>
            <a:ext cx="732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200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Customized Keyboard layout contains: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200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		1.Numbers.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200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		2.Commonly used special symbols.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/>
              <a:t>Prospective s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cheduling</a:t>
            </a:r>
            <a:endParaRPr/>
          </a:p>
        </p:txBody>
      </p:sp>
      <p:pic>
        <p:nvPicPr>
          <p:cNvPr descr="Cap.PNG" id="285" name="Google Shape;28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0" y="2481262"/>
            <a:ext cx="7807200" cy="39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Content:</a:t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 of Textual Password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Password in Smart</a:t>
            </a:r>
            <a:r>
              <a:rPr lang="en-US"/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Thesis objectives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/>
              <a:t>Research q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uestions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/>
              <a:t>Prospective 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cheduling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1" i="0" lang="en-US" sz="2000" u="none">
                <a:solidFill>
                  <a:schemeClr val="dk1"/>
                </a:solidFill>
              </a:rPr>
              <a:t>Usability and Security of Text Passwords on Mobile Devices, 2016.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William Melicher, Darya Kurilova,∗ Sean M. Segreti, Pranshu Kalvani, Richard Shay, Blase Ur, Lujo Bauer, Nicolas Christin, Lorrie Faith Cranor, Michelle L. Mazurek,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1" lang="en-US" sz="2000"/>
              <a:t>Passwords and Interfaces: Towards Creating Stronger Passwords by Using Mobile Phone Smartphone.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2000"/>
              <a:t>      -   </a:t>
            </a:r>
            <a:r>
              <a:rPr lang="en-US" sz="1400"/>
              <a:t>S M Taibul Haque ,Matthew Wright, Shannon Scieizo</a:t>
            </a:r>
            <a:endParaRPr sz="1400"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1" i="0" lang="en-US" sz="2000" u="none">
                <a:solidFill>
                  <a:schemeClr val="dk1"/>
                </a:solidFill>
              </a:rPr>
              <a:t>Study of Variations of QWERTY Soft Keyboards for </a:t>
            </a:r>
            <a:endParaRPr b="1" i="0" sz="20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</a:rPr>
              <a:t>     Mobile Phones, 2013.</a:t>
            </a:r>
            <a:endParaRPr b="1"/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Justin Cuaresma, I. Scott MacKenzie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end, we may have one technique that will help to generate stronger password.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keyboard layout that will help to achieve that goal.</a:t>
            </a:r>
            <a:endParaRPr/>
          </a:p>
        </p:txBody>
      </p:sp>
      <p:sp>
        <p:nvSpPr>
          <p:cNvPr id="302" name="Google Shape;302;p35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03" name="Google Shape;303;p35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>
            <p:ph type="title"/>
          </p:nvPr>
        </p:nvSpPr>
        <p:spPr>
          <a:xfrm>
            <a:off x="2971800" y="3429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10" name="Google Shape;310;p36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838200" y="2362200"/>
            <a:ext cx="769302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 is a way of ensuring security.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password is a major authentication process.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used in websites, banks, offline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pretty strong if there is no pattern in text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Attackers do search for patterns in textual passwords.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thesis goal is to prevent them.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>
            <p:ph type="title"/>
          </p:nvPr>
        </p:nvSpPr>
        <p:spPr>
          <a:xfrm>
            <a:off x="838200" y="914400"/>
            <a:ext cx="7924800" cy="129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Abstraction of Textual Password</a:t>
            </a:r>
            <a:b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 strong password:</a:t>
            </a:r>
            <a:endParaRPr/>
          </a:p>
          <a:p>
            <a:pPr indent="-228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A85FF"/>
                </a:solidFill>
                <a:latin typeface="Calibri"/>
                <a:ea typeface="Calibri"/>
                <a:cs typeface="Calibri"/>
                <a:sym typeface="Calibri"/>
              </a:rPr>
              <a:t>“@&amp;A!cd#123 &gt;.”</a:t>
            </a:r>
            <a:endParaRPr b="0" i="0" sz="2000" u="none" cap="none" strike="noStrike">
              <a:solidFill>
                <a:srgbClr val="0A8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Statistically need about </a:t>
            </a:r>
            <a:r>
              <a:rPr lang="en-US" sz="2400">
                <a:solidFill>
                  <a:srgbClr val="000000"/>
                </a:solidFill>
              </a:rPr>
              <a:t>99</a:t>
            </a:r>
            <a:r>
              <a:rPr baseline="30000" lang="en-US" sz="2400">
                <a:solidFill>
                  <a:srgbClr val="000000"/>
                </a:solidFill>
              </a:rPr>
              <a:t>P</a:t>
            </a:r>
            <a:r>
              <a:rPr lang="en-US" sz="2400">
                <a:solidFill>
                  <a:srgbClr val="000000"/>
                </a:solidFill>
              </a:rPr>
              <a:t>32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attempts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 to memorize.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usability and error prone.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>
            <p:ph type="title"/>
          </p:nvPr>
        </p:nvSpPr>
        <p:spPr>
          <a:xfrm>
            <a:off x="762000" y="6096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Abstraction of Textual Password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838200" y="2362200"/>
            <a:ext cx="44196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 modification for different websites but memorable.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distinct password for different account but hard to remember.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human-thinking.jpg" id="150" name="Google Shape;150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647950"/>
            <a:ext cx="34257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1185300" y="5791200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hlinkClick r:id="rId4"/>
              </a:rPr>
              <a:t>https://docs.google.com/forms/d/1xSfwtaUObuTdr4ec1q8SY6-w0mrHjO1xR7eyFxDnGw/viewanalytics#start=publishanalytics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Abstraction of Textual Password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838200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this memorizing problem be solved?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name, pet’s name, song title.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birthday.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a little bit for new password.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little string.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human-thinking.jpg" id="162" name="Google Shape;162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300" y="2533650"/>
            <a:ext cx="34275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>
            <p:ph type="title"/>
          </p:nvPr>
        </p:nvSpPr>
        <p:spPr>
          <a:xfrm>
            <a:off x="457200" y="274637"/>
            <a:ext cx="82296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Abstraction of Textual Password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762000" y="2403487"/>
            <a:ext cx="4040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Question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914400" y="2925775"/>
            <a:ext cx="37353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these password  easy to remember?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0" lang="en-US"/>
              <a:t>Is there any pattern in passwords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these strong?</a:t>
            </a:r>
            <a:endParaRPr/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5102225" y="2403475"/>
            <a:ext cx="40419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/>
              <a:t>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password</a:t>
            </a:r>
            <a:endParaRPr/>
          </a:p>
        </p:txBody>
      </p:sp>
      <p:sp>
        <p:nvSpPr>
          <p:cNvPr id="171" name="Google Shape;171;p21"/>
          <p:cNvSpPr txBox="1"/>
          <p:nvPr>
            <p:ph idx="2" type="body"/>
          </p:nvPr>
        </p:nvSpPr>
        <p:spPr>
          <a:xfrm>
            <a:off x="4648200" y="24034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A85FF"/>
                </a:solidFill>
                <a:latin typeface="Calibri"/>
                <a:ea typeface="Calibri"/>
                <a:cs typeface="Calibri"/>
                <a:sym typeface="Calibri"/>
              </a:rPr>
              <a:t>“faruk1993”</a:t>
            </a:r>
            <a:endParaRPr b="0" i="0" sz="2400" u="none" cap="none" strike="noStrike">
              <a:solidFill>
                <a:srgbClr val="0A8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A85FF"/>
                </a:solidFill>
                <a:latin typeface="Calibri"/>
                <a:ea typeface="Calibri"/>
                <a:cs typeface="Calibri"/>
                <a:sym typeface="Calibri"/>
              </a:rPr>
              <a:t>“1993faruk”</a:t>
            </a:r>
            <a:endParaRPr b="0" i="0" sz="2400" u="none" cap="none" strike="noStrike">
              <a:solidFill>
                <a:srgbClr val="0A8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A85FF"/>
                </a:solidFill>
                <a:latin typeface="Calibri"/>
                <a:ea typeface="Calibri"/>
                <a:cs typeface="Calibri"/>
                <a:sym typeface="Calibri"/>
              </a:rPr>
              <a:t>“123hossain123”</a:t>
            </a:r>
            <a:endParaRPr b="0" i="0" sz="2400" u="none" cap="none" strike="noStrike">
              <a:solidFill>
                <a:srgbClr val="0A8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A85FF"/>
                </a:solidFill>
                <a:latin typeface="Calibri"/>
                <a:ea typeface="Calibri"/>
                <a:cs typeface="Calibri"/>
                <a:sym typeface="Calibri"/>
              </a:rPr>
              <a:t>“faruk123hossain”</a:t>
            </a:r>
            <a:endParaRPr b="0" i="0" sz="2400" u="none" cap="none" strike="noStrike">
              <a:solidFill>
                <a:srgbClr val="0A8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A85FF"/>
                </a:solidFill>
                <a:latin typeface="Calibri"/>
                <a:ea typeface="Calibri"/>
                <a:cs typeface="Calibri"/>
                <a:sym typeface="Calibri"/>
              </a:rPr>
              <a:t>“cse@1993”</a:t>
            </a:r>
            <a:endParaRPr b="0" i="0" sz="2400" u="none" cap="none" strike="noStrike">
              <a:solidFill>
                <a:srgbClr val="0A8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A85FF"/>
                </a:solidFill>
                <a:latin typeface="Calibri"/>
                <a:ea typeface="Calibri"/>
                <a:cs typeface="Calibri"/>
                <a:sym typeface="Calibri"/>
              </a:rPr>
              <a:t>“066borkot406”</a:t>
            </a:r>
            <a:endParaRPr b="0" i="0" sz="2400" u="none" cap="none" strike="noStrike">
              <a:solidFill>
                <a:srgbClr val="0A8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A85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Abstraction of Textual Password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38200" y="2362200"/>
            <a:ext cx="4343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 personal information.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Formulate password with personal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information.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lang="en-US"/>
              <a:t>Cracking a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ttempts </a:t>
            </a:r>
            <a:r>
              <a:rPr lang="en-US"/>
              <a:t>reduces than 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permutation.</a:t>
            </a:r>
            <a:endParaRPr/>
          </a:p>
        </p:txBody>
      </p:sp>
      <p:pic>
        <p:nvPicPr>
          <p:cNvPr descr="Capture.PNG" id="180" name="Google Shape;180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438400"/>
            <a:ext cx="3197225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Textual Password in Smart</a:t>
            </a:r>
            <a:r>
              <a:rPr lang="en-US"/>
              <a:t>p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hone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things similar in smart</a:t>
            </a:r>
            <a:r>
              <a:rPr lang="en-US"/>
              <a:t>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hone?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