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7" r:id="rId10"/>
    <p:sldId id="263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D9315C-F5D8-4E41-85B2-05F4C49CBAF1}" type="doc">
      <dgm:prSet loTypeId="urn:microsoft.com/office/officeart/2005/8/layout/hierarchy4" loCatId="list" qsTypeId="urn:microsoft.com/office/officeart/2005/8/quickstyle/simple5" qsCatId="simple" csTypeId="urn:microsoft.com/office/officeart/2005/8/colors/accent1_2" csCatId="accent1" phldr="1"/>
      <dgm:spPr/>
    </dgm:pt>
    <dgm:pt modelId="{C6254611-C01E-4F7C-B1BE-74D1E6D79520}">
      <dgm:prSet phldrT="[文本]"/>
      <dgm:spPr/>
      <dgm:t>
        <a:bodyPr/>
        <a:lstStyle/>
        <a:p>
          <a:r>
            <a:rPr lang="zh-CN" altLang="en-US" dirty="0"/>
            <a:t>设计目标</a:t>
          </a:r>
        </a:p>
      </dgm:t>
    </dgm:pt>
    <dgm:pt modelId="{B17C5571-662A-4A54-8124-61424D71A270}" type="parTrans" cxnId="{6BB925A0-0DD1-4245-8BB9-E978966C321B}">
      <dgm:prSet/>
      <dgm:spPr/>
      <dgm:t>
        <a:bodyPr/>
        <a:lstStyle/>
        <a:p>
          <a:endParaRPr lang="zh-CN" altLang="en-US"/>
        </a:p>
      </dgm:t>
    </dgm:pt>
    <dgm:pt modelId="{8ED599D0-9E78-4BD3-A8A9-304F801E4ED6}" type="sibTrans" cxnId="{6BB925A0-0DD1-4245-8BB9-E978966C321B}">
      <dgm:prSet/>
      <dgm:spPr/>
      <dgm:t>
        <a:bodyPr/>
        <a:lstStyle/>
        <a:p>
          <a:endParaRPr lang="zh-CN" altLang="en-US"/>
        </a:p>
      </dgm:t>
    </dgm:pt>
    <dgm:pt modelId="{29F49167-C102-4F79-B0C6-E1ABFD4D1811}">
      <dgm:prSet phldrT="[文本]"/>
      <dgm:spPr/>
      <dgm:t>
        <a:bodyPr/>
        <a:lstStyle/>
        <a:p>
          <a:r>
            <a:rPr lang="zh-CN" altLang="en-US" dirty="0"/>
            <a:t>设计方案</a:t>
          </a:r>
        </a:p>
      </dgm:t>
    </dgm:pt>
    <dgm:pt modelId="{D265BA15-7D57-4D03-94C5-31AA07476234}" type="parTrans" cxnId="{6B07807A-8046-4770-A541-00BBCC59AC28}">
      <dgm:prSet/>
      <dgm:spPr/>
      <dgm:t>
        <a:bodyPr/>
        <a:lstStyle/>
        <a:p>
          <a:endParaRPr lang="zh-CN" altLang="en-US"/>
        </a:p>
      </dgm:t>
    </dgm:pt>
    <dgm:pt modelId="{53FD2108-CA93-4F8C-AAED-9CD7D6427C6D}" type="sibTrans" cxnId="{6B07807A-8046-4770-A541-00BBCC59AC28}">
      <dgm:prSet/>
      <dgm:spPr/>
      <dgm:t>
        <a:bodyPr/>
        <a:lstStyle/>
        <a:p>
          <a:endParaRPr lang="zh-CN" altLang="en-US"/>
        </a:p>
      </dgm:t>
    </dgm:pt>
    <dgm:pt modelId="{6106FB0A-C9DD-4E59-AF52-24861BB43C12}">
      <dgm:prSet phldrT="[文本]"/>
      <dgm:spPr/>
      <dgm:t>
        <a:bodyPr/>
        <a:lstStyle/>
        <a:p>
          <a:r>
            <a:rPr lang="zh-CN" altLang="en-US" dirty="0"/>
            <a:t>设计要点</a:t>
          </a:r>
        </a:p>
      </dgm:t>
    </dgm:pt>
    <dgm:pt modelId="{2CDEEF4E-B6C8-456F-B1F3-5FAB6FE9BE22}" type="parTrans" cxnId="{515D7B37-A613-46B4-8D6E-EFFF81EF2B36}">
      <dgm:prSet/>
      <dgm:spPr/>
      <dgm:t>
        <a:bodyPr/>
        <a:lstStyle/>
        <a:p>
          <a:endParaRPr lang="zh-CN" altLang="en-US"/>
        </a:p>
      </dgm:t>
    </dgm:pt>
    <dgm:pt modelId="{71B12305-183E-4F02-85CA-DCBFCE61EF01}" type="sibTrans" cxnId="{515D7B37-A613-46B4-8D6E-EFFF81EF2B36}">
      <dgm:prSet/>
      <dgm:spPr/>
      <dgm:t>
        <a:bodyPr/>
        <a:lstStyle/>
        <a:p>
          <a:endParaRPr lang="zh-CN" altLang="en-US"/>
        </a:p>
      </dgm:t>
    </dgm:pt>
    <dgm:pt modelId="{07FAE194-49AC-492B-A94F-2CD7BB038081}">
      <dgm:prSet/>
      <dgm:spPr/>
      <dgm:t>
        <a:bodyPr/>
        <a:lstStyle/>
        <a:p>
          <a:r>
            <a:rPr lang="zh-CN" altLang="en-US" dirty="0"/>
            <a:t>成果展示</a:t>
          </a:r>
        </a:p>
      </dgm:t>
    </dgm:pt>
    <dgm:pt modelId="{92961734-EF22-4E7B-AC76-C91C736DF10C}" type="parTrans" cxnId="{A6656773-2860-449A-BA30-31E1F56F390B}">
      <dgm:prSet/>
      <dgm:spPr/>
      <dgm:t>
        <a:bodyPr/>
        <a:lstStyle/>
        <a:p>
          <a:endParaRPr lang="zh-CN" altLang="en-US"/>
        </a:p>
      </dgm:t>
    </dgm:pt>
    <dgm:pt modelId="{39BB4C20-7C98-40F9-9189-8B901BF84EB6}" type="sibTrans" cxnId="{A6656773-2860-449A-BA30-31E1F56F390B}">
      <dgm:prSet/>
      <dgm:spPr/>
      <dgm:t>
        <a:bodyPr/>
        <a:lstStyle/>
        <a:p>
          <a:endParaRPr lang="zh-CN" altLang="en-US"/>
        </a:p>
      </dgm:t>
    </dgm:pt>
    <dgm:pt modelId="{EA682EF3-894F-41D8-BF6D-55C5BCD5F023}" type="pres">
      <dgm:prSet presAssocID="{63D9315C-F5D8-4E41-85B2-05F4C49CBAF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91609D-1443-45C1-B852-B15A6ED05954}" type="pres">
      <dgm:prSet presAssocID="{C6254611-C01E-4F7C-B1BE-74D1E6D79520}" presName="vertOne" presStyleCnt="0"/>
      <dgm:spPr/>
    </dgm:pt>
    <dgm:pt modelId="{CA7A025C-3145-463C-AA11-E08BBBC847A9}" type="pres">
      <dgm:prSet presAssocID="{C6254611-C01E-4F7C-B1BE-74D1E6D79520}" presName="txOne" presStyleLbl="node0" presStyleIdx="0" presStyleCnt="4" custLinFactNeighborX="-2874" custLinFactNeighborY="-854">
        <dgm:presLayoutVars>
          <dgm:chPref val="3"/>
        </dgm:presLayoutVars>
      </dgm:prSet>
      <dgm:spPr/>
    </dgm:pt>
    <dgm:pt modelId="{7BAE5D95-2816-4621-92BE-C44F695949EE}" type="pres">
      <dgm:prSet presAssocID="{C6254611-C01E-4F7C-B1BE-74D1E6D79520}" presName="horzOne" presStyleCnt="0"/>
      <dgm:spPr/>
    </dgm:pt>
    <dgm:pt modelId="{ACF2189C-C506-4274-89C8-AF4AD43873D3}" type="pres">
      <dgm:prSet presAssocID="{8ED599D0-9E78-4BD3-A8A9-304F801E4ED6}" presName="sibSpaceOne" presStyleCnt="0"/>
      <dgm:spPr/>
    </dgm:pt>
    <dgm:pt modelId="{4A3CE53F-670E-4D35-9280-1EE4C6B59827}" type="pres">
      <dgm:prSet presAssocID="{29F49167-C102-4F79-B0C6-E1ABFD4D1811}" presName="vertOne" presStyleCnt="0"/>
      <dgm:spPr/>
    </dgm:pt>
    <dgm:pt modelId="{2F1B9F53-19B7-4ECD-850C-04B0ACA332BC}" type="pres">
      <dgm:prSet presAssocID="{29F49167-C102-4F79-B0C6-E1ABFD4D1811}" presName="txOne" presStyleLbl="node0" presStyleIdx="1" presStyleCnt="4">
        <dgm:presLayoutVars>
          <dgm:chPref val="3"/>
        </dgm:presLayoutVars>
      </dgm:prSet>
      <dgm:spPr/>
    </dgm:pt>
    <dgm:pt modelId="{7E13D398-2992-4E21-8F1F-931D60CD458B}" type="pres">
      <dgm:prSet presAssocID="{29F49167-C102-4F79-B0C6-E1ABFD4D1811}" presName="horzOne" presStyleCnt="0"/>
      <dgm:spPr/>
    </dgm:pt>
    <dgm:pt modelId="{194B46B2-24AF-4F3C-887C-40F2E6A1DF60}" type="pres">
      <dgm:prSet presAssocID="{53FD2108-CA93-4F8C-AAED-9CD7D6427C6D}" presName="sibSpaceOne" presStyleCnt="0"/>
      <dgm:spPr/>
    </dgm:pt>
    <dgm:pt modelId="{14D510CE-3DA9-4A35-9CEC-248055101899}" type="pres">
      <dgm:prSet presAssocID="{6106FB0A-C9DD-4E59-AF52-24861BB43C12}" presName="vertOne" presStyleCnt="0"/>
      <dgm:spPr/>
    </dgm:pt>
    <dgm:pt modelId="{103BC048-C86C-4C4F-A09E-FC6BD985A525}" type="pres">
      <dgm:prSet presAssocID="{6106FB0A-C9DD-4E59-AF52-24861BB43C12}" presName="txOne" presStyleLbl="node0" presStyleIdx="2" presStyleCnt="4">
        <dgm:presLayoutVars>
          <dgm:chPref val="3"/>
        </dgm:presLayoutVars>
      </dgm:prSet>
      <dgm:spPr/>
    </dgm:pt>
    <dgm:pt modelId="{99DD2905-D4D3-4CCC-ADCD-D9031214C758}" type="pres">
      <dgm:prSet presAssocID="{6106FB0A-C9DD-4E59-AF52-24861BB43C12}" presName="horzOne" presStyleCnt="0"/>
      <dgm:spPr/>
    </dgm:pt>
    <dgm:pt modelId="{5DBB056D-DCCC-4543-A882-259DF3828B83}" type="pres">
      <dgm:prSet presAssocID="{71B12305-183E-4F02-85CA-DCBFCE61EF01}" presName="sibSpaceOne" presStyleCnt="0"/>
      <dgm:spPr/>
    </dgm:pt>
    <dgm:pt modelId="{1FF3F93D-682D-41E1-9C0D-F642EF4E5350}" type="pres">
      <dgm:prSet presAssocID="{07FAE194-49AC-492B-A94F-2CD7BB038081}" presName="vertOne" presStyleCnt="0"/>
      <dgm:spPr/>
    </dgm:pt>
    <dgm:pt modelId="{2D7C61BE-A28A-4500-AAE8-05D5407032C6}" type="pres">
      <dgm:prSet presAssocID="{07FAE194-49AC-492B-A94F-2CD7BB038081}" presName="txOne" presStyleLbl="node0" presStyleIdx="3" presStyleCnt="4">
        <dgm:presLayoutVars>
          <dgm:chPref val="3"/>
        </dgm:presLayoutVars>
      </dgm:prSet>
      <dgm:spPr/>
    </dgm:pt>
    <dgm:pt modelId="{61A8416F-D929-43D5-9696-B4E05CD6F679}" type="pres">
      <dgm:prSet presAssocID="{07FAE194-49AC-492B-A94F-2CD7BB038081}" presName="horzOne" presStyleCnt="0"/>
      <dgm:spPr/>
    </dgm:pt>
  </dgm:ptLst>
  <dgm:cxnLst>
    <dgm:cxn modelId="{3802F222-B4DD-487A-ACEF-95F1455CCA0F}" type="presOf" srcId="{6106FB0A-C9DD-4E59-AF52-24861BB43C12}" destId="{103BC048-C86C-4C4F-A09E-FC6BD985A525}" srcOrd="0" destOrd="0" presId="urn:microsoft.com/office/officeart/2005/8/layout/hierarchy4"/>
    <dgm:cxn modelId="{515D7B37-A613-46B4-8D6E-EFFF81EF2B36}" srcId="{63D9315C-F5D8-4E41-85B2-05F4C49CBAF1}" destId="{6106FB0A-C9DD-4E59-AF52-24861BB43C12}" srcOrd="2" destOrd="0" parTransId="{2CDEEF4E-B6C8-456F-B1F3-5FAB6FE9BE22}" sibTransId="{71B12305-183E-4F02-85CA-DCBFCE61EF01}"/>
    <dgm:cxn modelId="{A6656773-2860-449A-BA30-31E1F56F390B}" srcId="{63D9315C-F5D8-4E41-85B2-05F4C49CBAF1}" destId="{07FAE194-49AC-492B-A94F-2CD7BB038081}" srcOrd="3" destOrd="0" parTransId="{92961734-EF22-4E7B-AC76-C91C736DF10C}" sibTransId="{39BB4C20-7C98-40F9-9189-8B901BF84EB6}"/>
    <dgm:cxn modelId="{6B07807A-8046-4770-A541-00BBCC59AC28}" srcId="{63D9315C-F5D8-4E41-85B2-05F4C49CBAF1}" destId="{29F49167-C102-4F79-B0C6-E1ABFD4D1811}" srcOrd="1" destOrd="0" parTransId="{D265BA15-7D57-4D03-94C5-31AA07476234}" sibTransId="{53FD2108-CA93-4F8C-AAED-9CD7D6427C6D}"/>
    <dgm:cxn modelId="{8E9A319D-2E47-4F17-B155-29C0FCCD03D6}" type="presOf" srcId="{07FAE194-49AC-492B-A94F-2CD7BB038081}" destId="{2D7C61BE-A28A-4500-AAE8-05D5407032C6}" srcOrd="0" destOrd="0" presId="urn:microsoft.com/office/officeart/2005/8/layout/hierarchy4"/>
    <dgm:cxn modelId="{6BB925A0-0DD1-4245-8BB9-E978966C321B}" srcId="{63D9315C-F5D8-4E41-85B2-05F4C49CBAF1}" destId="{C6254611-C01E-4F7C-B1BE-74D1E6D79520}" srcOrd="0" destOrd="0" parTransId="{B17C5571-662A-4A54-8124-61424D71A270}" sibTransId="{8ED599D0-9E78-4BD3-A8A9-304F801E4ED6}"/>
    <dgm:cxn modelId="{08EDEBAB-C9E2-4A21-9A59-7ED931A6177A}" type="presOf" srcId="{63D9315C-F5D8-4E41-85B2-05F4C49CBAF1}" destId="{EA682EF3-894F-41D8-BF6D-55C5BCD5F023}" srcOrd="0" destOrd="0" presId="urn:microsoft.com/office/officeart/2005/8/layout/hierarchy4"/>
    <dgm:cxn modelId="{895D3DDA-74BC-4753-8EF1-7CCD4134A1D8}" type="presOf" srcId="{C6254611-C01E-4F7C-B1BE-74D1E6D79520}" destId="{CA7A025C-3145-463C-AA11-E08BBBC847A9}" srcOrd="0" destOrd="0" presId="urn:microsoft.com/office/officeart/2005/8/layout/hierarchy4"/>
    <dgm:cxn modelId="{7784B0DA-C11C-4B41-8A82-DE172EDF39EA}" type="presOf" srcId="{29F49167-C102-4F79-B0C6-E1ABFD4D1811}" destId="{2F1B9F53-19B7-4ECD-850C-04B0ACA332BC}" srcOrd="0" destOrd="0" presId="urn:microsoft.com/office/officeart/2005/8/layout/hierarchy4"/>
    <dgm:cxn modelId="{636F624C-E494-45B5-A426-20517010D433}" type="presParOf" srcId="{EA682EF3-894F-41D8-BF6D-55C5BCD5F023}" destId="{3A91609D-1443-45C1-B852-B15A6ED05954}" srcOrd="0" destOrd="0" presId="urn:microsoft.com/office/officeart/2005/8/layout/hierarchy4"/>
    <dgm:cxn modelId="{DECCFECF-EE04-4A71-B3BE-B3CBA2C3D9ED}" type="presParOf" srcId="{3A91609D-1443-45C1-B852-B15A6ED05954}" destId="{CA7A025C-3145-463C-AA11-E08BBBC847A9}" srcOrd="0" destOrd="0" presId="urn:microsoft.com/office/officeart/2005/8/layout/hierarchy4"/>
    <dgm:cxn modelId="{C743C8DA-08C6-4B87-910F-BF92BBCB1F2F}" type="presParOf" srcId="{3A91609D-1443-45C1-B852-B15A6ED05954}" destId="{7BAE5D95-2816-4621-92BE-C44F695949EE}" srcOrd="1" destOrd="0" presId="urn:microsoft.com/office/officeart/2005/8/layout/hierarchy4"/>
    <dgm:cxn modelId="{214B3828-A293-461F-BC25-7F116EFE86E1}" type="presParOf" srcId="{EA682EF3-894F-41D8-BF6D-55C5BCD5F023}" destId="{ACF2189C-C506-4274-89C8-AF4AD43873D3}" srcOrd="1" destOrd="0" presId="urn:microsoft.com/office/officeart/2005/8/layout/hierarchy4"/>
    <dgm:cxn modelId="{3756342A-1F70-4FB2-B56A-9E8DB5FC05B7}" type="presParOf" srcId="{EA682EF3-894F-41D8-BF6D-55C5BCD5F023}" destId="{4A3CE53F-670E-4D35-9280-1EE4C6B59827}" srcOrd="2" destOrd="0" presId="urn:microsoft.com/office/officeart/2005/8/layout/hierarchy4"/>
    <dgm:cxn modelId="{0097BD35-19F6-47BE-A91A-3C51B1628BE0}" type="presParOf" srcId="{4A3CE53F-670E-4D35-9280-1EE4C6B59827}" destId="{2F1B9F53-19B7-4ECD-850C-04B0ACA332BC}" srcOrd="0" destOrd="0" presId="urn:microsoft.com/office/officeart/2005/8/layout/hierarchy4"/>
    <dgm:cxn modelId="{EE32D3BD-D554-460A-A0B7-8D62840748D7}" type="presParOf" srcId="{4A3CE53F-670E-4D35-9280-1EE4C6B59827}" destId="{7E13D398-2992-4E21-8F1F-931D60CD458B}" srcOrd="1" destOrd="0" presId="urn:microsoft.com/office/officeart/2005/8/layout/hierarchy4"/>
    <dgm:cxn modelId="{F8A22AA4-8A3C-49FC-8812-50DFD5984760}" type="presParOf" srcId="{EA682EF3-894F-41D8-BF6D-55C5BCD5F023}" destId="{194B46B2-24AF-4F3C-887C-40F2E6A1DF60}" srcOrd="3" destOrd="0" presId="urn:microsoft.com/office/officeart/2005/8/layout/hierarchy4"/>
    <dgm:cxn modelId="{38401011-93F2-434E-BAA3-D77CE846357C}" type="presParOf" srcId="{EA682EF3-894F-41D8-BF6D-55C5BCD5F023}" destId="{14D510CE-3DA9-4A35-9CEC-248055101899}" srcOrd="4" destOrd="0" presId="urn:microsoft.com/office/officeart/2005/8/layout/hierarchy4"/>
    <dgm:cxn modelId="{B26E00DF-3F3B-4E9E-8762-2DABA33E8E20}" type="presParOf" srcId="{14D510CE-3DA9-4A35-9CEC-248055101899}" destId="{103BC048-C86C-4C4F-A09E-FC6BD985A525}" srcOrd="0" destOrd="0" presId="urn:microsoft.com/office/officeart/2005/8/layout/hierarchy4"/>
    <dgm:cxn modelId="{E58C31E1-92C9-4691-BC58-D1D4D62AF271}" type="presParOf" srcId="{14D510CE-3DA9-4A35-9CEC-248055101899}" destId="{99DD2905-D4D3-4CCC-ADCD-D9031214C758}" srcOrd="1" destOrd="0" presId="urn:microsoft.com/office/officeart/2005/8/layout/hierarchy4"/>
    <dgm:cxn modelId="{D3480F50-F602-4C0F-85C7-D540F381F474}" type="presParOf" srcId="{EA682EF3-894F-41D8-BF6D-55C5BCD5F023}" destId="{5DBB056D-DCCC-4543-A882-259DF3828B83}" srcOrd="5" destOrd="0" presId="urn:microsoft.com/office/officeart/2005/8/layout/hierarchy4"/>
    <dgm:cxn modelId="{A14D8CA4-CE9F-4304-86D2-CCBEBF890D1E}" type="presParOf" srcId="{EA682EF3-894F-41D8-BF6D-55C5BCD5F023}" destId="{1FF3F93D-682D-41E1-9C0D-F642EF4E5350}" srcOrd="6" destOrd="0" presId="urn:microsoft.com/office/officeart/2005/8/layout/hierarchy4"/>
    <dgm:cxn modelId="{A054BA06-06F6-4D3A-880C-B576C08F73A9}" type="presParOf" srcId="{1FF3F93D-682D-41E1-9C0D-F642EF4E5350}" destId="{2D7C61BE-A28A-4500-AAE8-05D5407032C6}" srcOrd="0" destOrd="0" presId="urn:microsoft.com/office/officeart/2005/8/layout/hierarchy4"/>
    <dgm:cxn modelId="{1CF37E7C-FAEB-4A41-AA26-E7ABA467BF84}" type="presParOf" srcId="{1FF3F93D-682D-41E1-9C0D-F642EF4E5350}" destId="{61A8416F-D929-43D5-9696-B4E05CD6F67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158852-3A06-411E-85A1-3F2F5ACEB6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79159C8-ECC3-4F6D-90F4-327A53E2C7E8}">
      <dgm:prSet phldrT="[文本]"/>
      <dgm:spPr/>
      <dgm:t>
        <a:bodyPr/>
        <a:lstStyle/>
        <a:p>
          <a:r>
            <a:rPr lang="en-US" altLang="zh-CN" dirty="0">
              <a:latin typeface="+mj-ea"/>
              <a:ea typeface="+mj-ea"/>
            </a:rPr>
            <a:t>1.</a:t>
          </a:r>
          <a:r>
            <a:rPr lang="zh-CN" altLang="en-US" dirty="0">
              <a:latin typeface="+mj-ea"/>
              <a:ea typeface="+mj-ea"/>
            </a:rPr>
            <a:t>检索</a:t>
          </a:r>
          <a:r>
            <a:rPr lang="en-US" altLang="zh-CN" dirty="0">
              <a:latin typeface="+mj-ea"/>
              <a:ea typeface="+mj-ea"/>
            </a:rPr>
            <a:t>MySQL</a:t>
          </a:r>
          <a:r>
            <a:rPr lang="zh-CN" altLang="en-US" dirty="0">
              <a:latin typeface="+mj-ea"/>
              <a:ea typeface="+mj-ea"/>
            </a:rPr>
            <a:t>数据库数据</a:t>
          </a:r>
          <a:endParaRPr lang="zh-CN" altLang="en-US" dirty="0"/>
        </a:p>
      </dgm:t>
    </dgm:pt>
    <dgm:pt modelId="{EACF1D9A-2B54-481D-8CC5-3BF4411D1DB3}" type="parTrans" cxnId="{3E9BF9AB-7B5E-46DE-A6A8-7A14D7728108}">
      <dgm:prSet/>
      <dgm:spPr/>
      <dgm:t>
        <a:bodyPr/>
        <a:lstStyle/>
        <a:p>
          <a:endParaRPr lang="zh-CN" altLang="en-US"/>
        </a:p>
      </dgm:t>
    </dgm:pt>
    <dgm:pt modelId="{B1641A32-71FE-471F-B208-A50A6626D179}" type="sibTrans" cxnId="{3E9BF9AB-7B5E-46DE-A6A8-7A14D7728108}">
      <dgm:prSet/>
      <dgm:spPr/>
      <dgm:t>
        <a:bodyPr/>
        <a:lstStyle/>
        <a:p>
          <a:endParaRPr lang="zh-CN" altLang="en-US"/>
        </a:p>
      </dgm:t>
    </dgm:pt>
    <dgm:pt modelId="{50CBE798-0E98-4D09-B003-52279DFFBDFE}">
      <dgm:prSet phldrT="[文本]"/>
      <dgm:spPr/>
      <dgm:t>
        <a:bodyPr/>
        <a:lstStyle/>
        <a:p>
          <a:r>
            <a:rPr lang="en-US" altLang="zh-CN" dirty="0">
              <a:latin typeface="+mj-ea"/>
              <a:ea typeface="+mj-ea"/>
            </a:rPr>
            <a:t>2.</a:t>
          </a:r>
          <a:r>
            <a:rPr lang="zh-CN" altLang="en-US" dirty="0">
              <a:latin typeface="+mj-ea"/>
              <a:ea typeface="+mj-ea"/>
            </a:rPr>
            <a:t>计算的成绩绩点后进行显示</a:t>
          </a:r>
          <a:endParaRPr lang="zh-CN" altLang="en-US" dirty="0"/>
        </a:p>
      </dgm:t>
    </dgm:pt>
    <dgm:pt modelId="{CE551075-D270-444A-B33D-F972AC568296}" type="parTrans" cxnId="{48652676-6112-446C-8236-B7B9300F50A2}">
      <dgm:prSet/>
      <dgm:spPr/>
      <dgm:t>
        <a:bodyPr/>
        <a:lstStyle/>
        <a:p>
          <a:endParaRPr lang="zh-CN" altLang="en-US"/>
        </a:p>
      </dgm:t>
    </dgm:pt>
    <dgm:pt modelId="{D3DFA480-A18D-4A3A-8CBF-934BC2F45D8E}" type="sibTrans" cxnId="{48652676-6112-446C-8236-B7B9300F50A2}">
      <dgm:prSet/>
      <dgm:spPr/>
      <dgm:t>
        <a:bodyPr/>
        <a:lstStyle/>
        <a:p>
          <a:endParaRPr lang="zh-CN" altLang="en-US"/>
        </a:p>
      </dgm:t>
    </dgm:pt>
    <dgm:pt modelId="{EB5BB8DB-177F-48F5-B6CC-195F158E3262}">
      <dgm:prSet phldrT="[文本]"/>
      <dgm:spPr/>
      <dgm:t>
        <a:bodyPr/>
        <a:lstStyle/>
        <a:p>
          <a:r>
            <a:rPr lang="en-US" altLang="zh-CN" dirty="0">
              <a:latin typeface="+mj-ea"/>
              <a:ea typeface="+mj-ea"/>
            </a:rPr>
            <a:t>3.</a:t>
          </a:r>
          <a:r>
            <a:rPr lang="zh-CN" altLang="en-US" dirty="0">
              <a:latin typeface="+mj-ea"/>
              <a:ea typeface="+mj-ea"/>
            </a:rPr>
            <a:t>学生信息和成绩录入功能</a:t>
          </a:r>
          <a:endParaRPr lang="zh-CN" altLang="en-US" dirty="0"/>
        </a:p>
      </dgm:t>
    </dgm:pt>
    <dgm:pt modelId="{CDC3299F-743D-4F4B-9017-177019507C5C}" type="parTrans" cxnId="{310F2F4B-FD7B-47CD-83A0-C2B7A055610E}">
      <dgm:prSet/>
      <dgm:spPr/>
      <dgm:t>
        <a:bodyPr/>
        <a:lstStyle/>
        <a:p>
          <a:endParaRPr lang="zh-CN" altLang="en-US"/>
        </a:p>
      </dgm:t>
    </dgm:pt>
    <dgm:pt modelId="{35057195-A692-4D7B-9D5F-380041464C16}" type="sibTrans" cxnId="{310F2F4B-FD7B-47CD-83A0-C2B7A055610E}">
      <dgm:prSet/>
      <dgm:spPr/>
      <dgm:t>
        <a:bodyPr/>
        <a:lstStyle/>
        <a:p>
          <a:endParaRPr lang="zh-CN" altLang="en-US"/>
        </a:p>
      </dgm:t>
    </dgm:pt>
    <dgm:pt modelId="{C49BC22D-EB6E-4289-A7A7-55204289F7B6}">
      <dgm:prSet phldrT="[文本]"/>
      <dgm:spPr/>
      <dgm:t>
        <a:bodyPr/>
        <a:lstStyle/>
        <a:p>
          <a:r>
            <a:rPr lang="en-US" altLang="zh-CN" dirty="0">
              <a:latin typeface="+mj-ea"/>
              <a:ea typeface="+mj-ea"/>
            </a:rPr>
            <a:t>4.</a:t>
          </a:r>
          <a:r>
            <a:rPr lang="zh-CN" altLang="en-US" dirty="0">
              <a:latin typeface="+mj-ea"/>
              <a:ea typeface="+mj-ea"/>
            </a:rPr>
            <a:t>批量导入</a:t>
          </a:r>
          <a:r>
            <a:rPr lang="en-US" altLang="zh-CN" dirty="0">
              <a:latin typeface="+mj-ea"/>
              <a:ea typeface="+mj-ea"/>
            </a:rPr>
            <a:t>.csv</a:t>
          </a:r>
          <a:r>
            <a:rPr lang="zh-CN" altLang="en-US" dirty="0">
              <a:latin typeface="+mj-ea"/>
              <a:ea typeface="+mj-ea"/>
            </a:rPr>
            <a:t>文件中的数据</a:t>
          </a:r>
          <a:endParaRPr lang="zh-CN" altLang="en-US" dirty="0"/>
        </a:p>
      </dgm:t>
    </dgm:pt>
    <dgm:pt modelId="{C38005BD-A52F-48B3-972D-471FBC742E17}" type="parTrans" cxnId="{99C2EE4D-F3AA-46D0-8925-502AF63F2094}">
      <dgm:prSet/>
      <dgm:spPr/>
      <dgm:t>
        <a:bodyPr/>
        <a:lstStyle/>
        <a:p>
          <a:endParaRPr lang="zh-CN" altLang="en-US"/>
        </a:p>
      </dgm:t>
    </dgm:pt>
    <dgm:pt modelId="{79586A5B-8597-4A04-9A85-4E333D3A9199}" type="sibTrans" cxnId="{99C2EE4D-F3AA-46D0-8925-502AF63F2094}">
      <dgm:prSet/>
      <dgm:spPr/>
      <dgm:t>
        <a:bodyPr/>
        <a:lstStyle/>
        <a:p>
          <a:endParaRPr lang="zh-CN" altLang="en-US"/>
        </a:p>
      </dgm:t>
    </dgm:pt>
    <dgm:pt modelId="{F804F1DF-25BA-4CC7-AC2F-33EF8711BEA5}">
      <dgm:prSet phldrT="[文本]"/>
      <dgm:spPr/>
      <dgm:t>
        <a:bodyPr/>
        <a:lstStyle/>
        <a:p>
          <a:r>
            <a:rPr lang="zh-CN" altLang="en-US" dirty="0"/>
            <a:t>将</a:t>
          </a:r>
          <a:r>
            <a:rPr lang="en-US" altLang="zh-CN" dirty="0"/>
            <a:t>MySQL</a:t>
          </a:r>
          <a:r>
            <a:rPr lang="zh-CN" altLang="en-US" dirty="0"/>
            <a:t>数据库导出为</a:t>
          </a:r>
          <a:r>
            <a:rPr lang="en-US" altLang="zh-CN" dirty="0"/>
            <a:t>sqlite3</a:t>
          </a:r>
          <a:r>
            <a:rPr lang="zh-CN" altLang="en-US" dirty="0"/>
            <a:t>数据库</a:t>
          </a:r>
        </a:p>
      </dgm:t>
    </dgm:pt>
    <dgm:pt modelId="{5294702A-B35F-47F3-B1F3-95AF103B9855}" type="parTrans" cxnId="{DEE53C2A-4D2D-45D1-B852-91CE9A1DA642}">
      <dgm:prSet/>
      <dgm:spPr/>
      <dgm:t>
        <a:bodyPr/>
        <a:lstStyle/>
        <a:p>
          <a:endParaRPr lang="zh-CN" altLang="en-US"/>
        </a:p>
      </dgm:t>
    </dgm:pt>
    <dgm:pt modelId="{F788DABF-EF1B-4B13-BA84-EF911840B1EC}" type="sibTrans" cxnId="{DEE53C2A-4D2D-45D1-B852-91CE9A1DA642}">
      <dgm:prSet/>
      <dgm:spPr/>
      <dgm:t>
        <a:bodyPr/>
        <a:lstStyle/>
        <a:p>
          <a:endParaRPr lang="zh-CN" altLang="en-US"/>
        </a:p>
      </dgm:t>
    </dgm:pt>
    <dgm:pt modelId="{7B00AE3E-5008-4A85-8B5F-DC10AFD173F5}" type="pres">
      <dgm:prSet presAssocID="{95158852-3A06-411E-85A1-3F2F5ACEB6AB}" presName="linear" presStyleCnt="0">
        <dgm:presLayoutVars>
          <dgm:animLvl val="lvl"/>
          <dgm:resizeHandles val="exact"/>
        </dgm:presLayoutVars>
      </dgm:prSet>
      <dgm:spPr/>
    </dgm:pt>
    <dgm:pt modelId="{C41CD6B4-B5EB-4981-A1CF-AFF172F80626}" type="pres">
      <dgm:prSet presAssocID="{379159C8-ECC3-4F6D-90F4-327A53E2C7E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47E9EC9-AF4E-417A-BC41-CA721A082AFF}" type="pres">
      <dgm:prSet presAssocID="{B1641A32-71FE-471F-B208-A50A6626D179}" presName="spacer" presStyleCnt="0"/>
      <dgm:spPr/>
    </dgm:pt>
    <dgm:pt modelId="{08AFEB47-2C77-4F05-9775-01D2999B95D7}" type="pres">
      <dgm:prSet presAssocID="{50CBE798-0E98-4D09-B003-52279DFFBDF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4CE9610-3997-43E7-9960-53E5ED57EC97}" type="pres">
      <dgm:prSet presAssocID="{D3DFA480-A18D-4A3A-8CBF-934BC2F45D8E}" presName="spacer" presStyleCnt="0"/>
      <dgm:spPr/>
    </dgm:pt>
    <dgm:pt modelId="{4CF1DAE8-9E28-4339-82E3-6553B45F7A27}" type="pres">
      <dgm:prSet presAssocID="{EB5BB8DB-177F-48F5-B6CC-195F158E326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6166126-4D09-4F2D-83A5-F9EB478FA82D}" type="pres">
      <dgm:prSet presAssocID="{35057195-A692-4D7B-9D5F-380041464C16}" presName="spacer" presStyleCnt="0"/>
      <dgm:spPr/>
    </dgm:pt>
    <dgm:pt modelId="{1BCA3C46-AAC8-418A-A156-55F83D058ECB}" type="pres">
      <dgm:prSet presAssocID="{C49BC22D-EB6E-4289-A7A7-55204289F7B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9F52CD1-B13F-4A7B-BA7C-DD5301908AEB}" type="pres">
      <dgm:prSet presAssocID="{79586A5B-8597-4A04-9A85-4E333D3A9199}" presName="spacer" presStyleCnt="0"/>
      <dgm:spPr/>
    </dgm:pt>
    <dgm:pt modelId="{D04F3B73-3F9D-438E-A6AD-EC3EC09E2E39}" type="pres">
      <dgm:prSet presAssocID="{F804F1DF-25BA-4CC7-AC2F-33EF8711BEA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EE53C2A-4D2D-45D1-B852-91CE9A1DA642}" srcId="{95158852-3A06-411E-85A1-3F2F5ACEB6AB}" destId="{F804F1DF-25BA-4CC7-AC2F-33EF8711BEA5}" srcOrd="4" destOrd="0" parTransId="{5294702A-B35F-47F3-B1F3-95AF103B9855}" sibTransId="{F788DABF-EF1B-4B13-BA84-EF911840B1EC}"/>
    <dgm:cxn modelId="{15CF1C67-99EC-46EF-8840-1B1EDC781A94}" type="presOf" srcId="{379159C8-ECC3-4F6D-90F4-327A53E2C7E8}" destId="{C41CD6B4-B5EB-4981-A1CF-AFF172F80626}" srcOrd="0" destOrd="0" presId="urn:microsoft.com/office/officeart/2005/8/layout/vList2"/>
    <dgm:cxn modelId="{2F1AB948-C7F9-4E3A-B463-2105AFBA5DEF}" type="presOf" srcId="{F804F1DF-25BA-4CC7-AC2F-33EF8711BEA5}" destId="{D04F3B73-3F9D-438E-A6AD-EC3EC09E2E39}" srcOrd="0" destOrd="0" presId="urn:microsoft.com/office/officeart/2005/8/layout/vList2"/>
    <dgm:cxn modelId="{310F2F4B-FD7B-47CD-83A0-C2B7A055610E}" srcId="{95158852-3A06-411E-85A1-3F2F5ACEB6AB}" destId="{EB5BB8DB-177F-48F5-B6CC-195F158E3262}" srcOrd="2" destOrd="0" parTransId="{CDC3299F-743D-4F4B-9017-177019507C5C}" sibTransId="{35057195-A692-4D7B-9D5F-380041464C16}"/>
    <dgm:cxn modelId="{99C2EE4D-F3AA-46D0-8925-502AF63F2094}" srcId="{95158852-3A06-411E-85A1-3F2F5ACEB6AB}" destId="{C49BC22D-EB6E-4289-A7A7-55204289F7B6}" srcOrd="3" destOrd="0" parTransId="{C38005BD-A52F-48B3-972D-471FBC742E17}" sibTransId="{79586A5B-8597-4A04-9A85-4E333D3A9199}"/>
    <dgm:cxn modelId="{48652676-6112-446C-8236-B7B9300F50A2}" srcId="{95158852-3A06-411E-85A1-3F2F5ACEB6AB}" destId="{50CBE798-0E98-4D09-B003-52279DFFBDFE}" srcOrd="1" destOrd="0" parTransId="{CE551075-D270-444A-B33D-F972AC568296}" sibTransId="{D3DFA480-A18D-4A3A-8CBF-934BC2F45D8E}"/>
    <dgm:cxn modelId="{2BA79F7F-D3DF-46F6-B241-D3B5CF338B9A}" type="presOf" srcId="{C49BC22D-EB6E-4289-A7A7-55204289F7B6}" destId="{1BCA3C46-AAC8-418A-A156-55F83D058ECB}" srcOrd="0" destOrd="0" presId="urn:microsoft.com/office/officeart/2005/8/layout/vList2"/>
    <dgm:cxn modelId="{04E11980-53DE-4660-B3BC-AC24CCA50AD0}" type="presOf" srcId="{50CBE798-0E98-4D09-B003-52279DFFBDFE}" destId="{08AFEB47-2C77-4F05-9775-01D2999B95D7}" srcOrd="0" destOrd="0" presId="urn:microsoft.com/office/officeart/2005/8/layout/vList2"/>
    <dgm:cxn modelId="{C4B8519C-71C6-4B6F-A013-AB0F8834A588}" type="presOf" srcId="{95158852-3A06-411E-85A1-3F2F5ACEB6AB}" destId="{7B00AE3E-5008-4A85-8B5F-DC10AFD173F5}" srcOrd="0" destOrd="0" presId="urn:microsoft.com/office/officeart/2005/8/layout/vList2"/>
    <dgm:cxn modelId="{3E9BF9AB-7B5E-46DE-A6A8-7A14D7728108}" srcId="{95158852-3A06-411E-85A1-3F2F5ACEB6AB}" destId="{379159C8-ECC3-4F6D-90F4-327A53E2C7E8}" srcOrd="0" destOrd="0" parTransId="{EACF1D9A-2B54-481D-8CC5-3BF4411D1DB3}" sibTransId="{B1641A32-71FE-471F-B208-A50A6626D179}"/>
    <dgm:cxn modelId="{410283B1-A572-4B62-AA42-3C15EDFFE508}" type="presOf" srcId="{EB5BB8DB-177F-48F5-B6CC-195F158E3262}" destId="{4CF1DAE8-9E28-4339-82E3-6553B45F7A27}" srcOrd="0" destOrd="0" presId="urn:microsoft.com/office/officeart/2005/8/layout/vList2"/>
    <dgm:cxn modelId="{D4B36F2E-2C14-44A9-9D78-CBB0FCD1849C}" type="presParOf" srcId="{7B00AE3E-5008-4A85-8B5F-DC10AFD173F5}" destId="{C41CD6B4-B5EB-4981-A1CF-AFF172F80626}" srcOrd="0" destOrd="0" presId="urn:microsoft.com/office/officeart/2005/8/layout/vList2"/>
    <dgm:cxn modelId="{B910F32D-E26D-4110-B221-4B4CD2AE7AA7}" type="presParOf" srcId="{7B00AE3E-5008-4A85-8B5F-DC10AFD173F5}" destId="{D47E9EC9-AF4E-417A-BC41-CA721A082AFF}" srcOrd="1" destOrd="0" presId="urn:microsoft.com/office/officeart/2005/8/layout/vList2"/>
    <dgm:cxn modelId="{2E63833A-6A5A-4B3D-BFFE-9FB94127B46C}" type="presParOf" srcId="{7B00AE3E-5008-4A85-8B5F-DC10AFD173F5}" destId="{08AFEB47-2C77-4F05-9775-01D2999B95D7}" srcOrd="2" destOrd="0" presId="urn:microsoft.com/office/officeart/2005/8/layout/vList2"/>
    <dgm:cxn modelId="{5EC63E28-0408-40BC-A92D-27B4B5A256C0}" type="presParOf" srcId="{7B00AE3E-5008-4A85-8B5F-DC10AFD173F5}" destId="{14CE9610-3997-43E7-9960-53E5ED57EC97}" srcOrd="3" destOrd="0" presId="urn:microsoft.com/office/officeart/2005/8/layout/vList2"/>
    <dgm:cxn modelId="{882621F8-7CAB-428E-A7D0-92DFAEAE04C6}" type="presParOf" srcId="{7B00AE3E-5008-4A85-8B5F-DC10AFD173F5}" destId="{4CF1DAE8-9E28-4339-82E3-6553B45F7A27}" srcOrd="4" destOrd="0" presId="urn:microsoft.com/office/officeart/2005/8/layout/vList2"/>
    <dgm:cxn modelId="{C79120FE-9C4C-4F14-8E10-5CB3E4CDB524}" type="presParOf" srcId="{7B00AE3E-5008-4A85-8B5F-DC10AFD173F5}" destId="{D6166126-4D09-4F2D-83A5-F9EB478FA82D}" srcOrd="5" destOrd="0" presId="urn:microsoft.com/office/officeart/2005/8/layout/vList2"/>
    <dgm:cxn modelId="{DEE18FB6-D2A4-49A8-BB34-586AFB6C5A34}" type="presParOf" srcId="{7B00AE3E-5008-4A85-8B5F-DC10AFD173F5}" destId="{1BCA3C46-AAC8-418A-A156-55F83D058ECB}" srcOrd="6" destOrd="0" presId="urn:microsoft.com/office/officeart/2005/8/layout/vList2"/>
    <dgm:cxn modelId="{36DCF3E9-08AF-4B03-904A-E1925EEB361E}" type="presParOf" srcId="{7B00AE3E-5008-4A85-8B5F-DC10AFD173F5}" destId="{29F52CD1-B13F-4A7B-BA7C-DD5301908AEB}" srcOrd="7" destOrd="0" presId="urn:microsoft.com/office/officeart/2005/8/layout/vList2"/>
    <dgm:cxn modelId="{C2F8BB2D-9CD7-49E8-AFE3-D6A25B7B95F5}" type="presParOf" srcId="{7B00AE3E-5008-4A85-8B5F-DC10AFD173F5}" destId="{D04F3B73-3F9D-438E-A6AD-EC3EC09E2E3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937B28-A6CC-4FA2-9643-CE8EE038C9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1670F8B-FC35-49C9-A922-A32D9046B5D1}">
      <dgm:prSet phldrT="[文本]"/>
      <dgm:spPr/>
      <dgm:t>
        <a:bodyPr/>
        <a:lstStyle/>
        <a:p>
          <a:r>
            <a:rPr lang="zh-CN" altLang="en-US" dirty="0"/>
            <a:t>             谢谢观看！</a:t>
          </a:r>
        </a:p>
      </dgm:t>
    </dgm:pt>
    <dgm:pt modelId="{B2A9AA35-CFE3-4D1B-818E-E85521E908ED}" type="parTrans" cxnId="{E20D6E63-E156-4B8C-9306-99118B97183B}">
      <dgm:prSet/>
      <dgm:spPr/>
      <dgm:t>
        <a:bodyPr/>
        <a:lstStyle/>
        <a:p>
          <a:endParaRPr lang="zh-CN" altLang="en-US"/>
        </a:p>
      </dgm:t>
    </dgm:pt>
    <dgm:pt modelId="{8ED46B64-58AD-4033-8774-825877AA9ED5}" type="sibTrans" cxnId="{E20D6E63-E156-4B8C-9306-99118B97183B}">
      <dgm:prSet/>
      <dgm:spPr/>
      <dgm:t>
        <a:bodyPr/>
        <a:lstStyle/>
        <a:p>
          <a:endParaRPr lang="zh-CN" altLang="en-US"/>
        </a:p>
      </dgm:t>
    </dgm:pt>
    <dgm:pt modelId="{B90839C3-19E4-4274-A76A-2071EBB2366A}" type="pres">
      <dgm:prSet presAssocID="{47937B28-A6CC-4FA2-9643-CE8EE038C902}" presName="linear" presStyleCnt="0">
        <dgm:presLayoutVars>
          <dgm:animLvl val="lvl"/>
          <dgm:resizeHandles val="exact"/>
        </dgm:presLayoutVars>
      </dgm:prSet>
      <dgm:spPr/>
    </dgm:pt>
    <dgm:pt modelId="{6253AA9D-AA40-44B4-AC54-D797FE446567}" type="pres">
      <dgm:prSet presAssocID="{91670F8B-FC35-49C9-A922-A32D9046B5D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20D6E63-E156-4B8C-9306-99118B97183B}" srcId="{47937B28-A6CC-4FA2-9643-CE8EE038C902}" destId="{91670F8B-FC35-49C9-A922-A32D9046B5D1}" srcOrd="0" destOrd="0" parTransId="{B2A9AA35-CFE3-4D1B-818E-E85521E908ED}" sibTransId="{8ED46B64-58AD-4033-8774-825877AA9ED5}"/>
    <dgm:cxn modelId="{34F2DF6D-CCBC-4E6D-974C-EDD786DE561B}" type="presOf" srcId="{91670F8B-FC35-49C9-A922-A32D9046B5D1}" destId="{6253AA9D-AA40-44B4-AC54-D797FE446567}" srcOrd="0" destOrd="0" presId="urn:microsoft.com/office/officeart/2005/8/layout/vList2"/>
    <dgm:cxn modelId="{49E0B3AD-E16B-4DF7-9088-369282CB922C}" type="presOf" srcId="{47937B28-A6CC-4FA2-9643-CE8EE038C902}" destId="{B90839C3-19E4-4274-A76A-2071EBB2366A}" srcOrd="0" destOrd="0" presId="urn:microsoft.com/office/officeart/2005/8/layout/vList2"/>
    <dgm:cxn modelId="{7873B54F-4C65-4E1B-8A49-0A30B86B1769}" type="presParOf" srcId="{B90839C3-19E4-4274-A76A-2071EBB2366A}" destId="{6253AA9D-AA40-44B4-AC54-D797FE4465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A025C-3145-463C-AA11-E08BBBC847A9}">
      <dsp:nvSpPr>
        <dsp:cNvPr id="0" name=""/>
        <dsp:cNvSpPr/>
      </dsp:nvSpPr>
      <dsp:spPr>
        <a:xfrm>
          <a:off x="0" y="0"/>
          <a:ext cx="1623417" cy="5219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设计目标</a:t>
          </a:r>
        </a:p>
      </dsp:txBody>
      <dsp:txXfrm>
        <a:off x="47548" y="47548"/>
        <a:ext cx="1528321" cy="5124862"/>
      </dsp:txXfrm>
    </dsp:sp>
    <dsp:sp modelId="{2F1B9F53-19B7-4ECD-850C-04B0ACA332BC}">
      <dsp:nvSpPr>
        <dsp:cNvPr id="0" name=""/>
        <dsp:cNvSpPr/>
      </dsp:nvSpPr>
      <dsp:spPr>
        <a:xfrm>
          <a:off x="1897815" y="0"/>
          <a:ext cx="1623417" cy="5219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设计方案</a:t>
          </a:r>
        </a:p>
      </dsp:txBody>
      <dsp:txXfrm>
        <a:off x="1945363" y="47548"/>
        <a:ext cx="1528321" cy="5124862"/>
      </dsp:txXfrm>
    </dsp:sp>
    <dsp:sp modelId="{103BC048-C86C-4C4F-A09E-FC6BD985A525}">
      <dsp:nvSpPr>
        <dsp:cNvPr id="0" name=""/>
        <dsp:cNvSpPr/>
      </dsp:nvSpPr>
      <dsp:spPr>
        <a:xfrm>
          <a:off x="3793967" y="0"/>
          <a:ext cx="1623417" cy="5219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设计要点</a:t>
          </a:r>
        </a:p>
      </dsp:txBody>
      <dsp:txXfrm>
        <a:off x="3841515" y="47548"/>
        <a:ext cx="1528321" cy="5124862"/>
      </dsp:txXfrm>
    </dsp:sp>
    <dsp:sp modelId="{2D7C61BE-A28A-4500-AAE8-05D5407032C6}">
      <dsp:nvSpPr>
        <dsp:cNvPr id="0" name=""/>
        <dsp:cNvSpPr/>
      </dsp:nvSpPr>
      <dsp:spPr>
        <a:xfrm>
          <a:off x="5690118" y="0"/>
          <a:ext cx="1623417" cy="5219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成果展示</a:t>
          </a:r>
        </a:p>
      </dsp:txBody>
      <dsp:txXfrm>
        <a:off x="5737666" y="47548"/>
        <a:ext cx="1528321" cy="5124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CD6B4-B5EB-4981-A1CF-AFF172F80626}">
      <dsp:nvSpPr>
        <dsp:cNvPr id="0" name=""/>
        <dsp:cNvSpPr/>
      </dsp:nvSpPr>
      <dsp:spPr>
        <a:xfrm>
          <a:off x="0" y="14389"/>
          <a:ext cx="3050118" cy="884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+mj-ea"/>
              <a:ea typeface="+mj-ea"/>
            </a:rPr>
            <a:t>1.</a:t>
          </a:r>
          <a:r>
            <a:rPr lang="zh-CN" altLang="en-US" sz="2100" kern="1200" dirty="0">
              <a:latin typeface="+mj-ea"/>
              <a:ea typeface="+mj-ea"/>
            </a:rPr>
            <a:t>检索</a:t>
          </a:r>
          <a:r>
            <a:rPr lang="en-US" altLang="zh-CN" sz="2100" kern="1200" dirty="0">
              <a:latin typeface="+mj-ea"/>
              <a:ea typeface="+mj-ea"/>
            </a:rPr>
            <a:t>MySQL</a:t>
          </a:r>
          <a:r>
            <a:rPr lang="zh-CN" altLang="en-US" sz="2100" kern="1200" dirty="0">
              <a:latin typeface="+mj-ea"/>
              <a:ea typeface="+mj-ea"/>
            </a:rPr>
            <a:t>数据库数据</a:t>
          </a:r>
          <a:endParaRPr lang="zh-CN" altLang="en-US" sz="2100" kern="1200" dirty="0"/>
        </a:p>
      </dsp:txBody>
      <dsp:txXfrm>
        <a:off x="43179" y="57568"/>
        <a:ext cx="2963760" cy="798161"/>
      </dsp:txXfrm>
    </dsp:sp>
    <dsp:sp modelId="{08AFEB47-2C77-4F05-9775-01D2999B95D7}">
      <dsp:nvSpPr>
        <dsp:cNvPr id="0" name=""/>
        <dsp:cNvSpPr/>
      </dsp:nvSpPr>
      <dsp:spPr>
        <a:xfrm>
          <a:off x="0" y="959389"/>
          <a:ext cx="3050118" cy="884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+mj-ea"/>
              <a:ea typeface="+mj-ea"/>
            </a:rPr>
            <a:t>2.</a:t>
          </a:r>
          <a:r>
            <a:rPr lang="zh-CN" altLang="en-US" sz="2100" kern="1200" dirty="0">
              <a:latin typeface="+mj-ea"/>
              <a:ea typeface="+mj-ea"/>
            </a:rPr>
            <a:t>计算的成绩绩点后进行显示</a:t>
          </a:r>
          <a:endParaRPr lang="zh-CN" altLang="en-US" sz="2100" kern="1200" dirty="0"/>
        </a:p>
      </dsp:txBody>
      <dsp:txXfrm>
        <a:off x="43179" y="1002568"/>
        <a:ext cx="2963760" cy="798161"/>
      </dsp:txXfrm>
    </dsp:sp>
    <dsp:sp modelId="{4CF1DAE8-9E28-4339-82E3-6553B45F7A27}">
      <dsp:nvSpPr>
        <dsp:cNvPr id="0" name=""/>
        <dsp:cNvSpPr/>
      </dsp:nvSpPr>
      <dsp:spPr>
        <a:xfrm>
          <a:off x="0" y="1904389"/>
          <a:ext cx="3050118" cy="884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+mj-ea"/>
              <a:ea typeface="+mj-ea"/>
            </a:rPr>
            <a:t>3.</a:t>
          </a:r>
          <a:r>
            <a:rPr lang="zh-CN" altLang="en-US" sz="2100" kern="1200" dirty="0">
              <a:latin typeface="+mj-ea"/>
              <a:ea typeface="+mj-ea"/>
            </a:rPr>
            <a:t>学生信息和成绩录入功能</a:t>
          </a:r>
          <a:endParaRPr lang="zh-CN" altLang="en-US" sz="2100" kern="1200" dirty="0"/>
        </a:p>
      </dsp:txBody>
      <dsp:txXfrm>
        <a:off x="43179" y="1947568"/>
        <a:ext cx="2963760" cy="798161"/>
      </dsp:txXfrm>
    </dsp:sp>
    <dsp:sp modelId="{1BCA3C46-AAC8-418A-A156-55F83D058ECB}">
      <dsp:nvSpPr>
        <dsp:cNvPr id="0" name=""/>
        <dsp:cNvSpPr/>
      </dsp:nvSpPr>
      <dsp:spPr>
        <a:xfrm>
          <a:off x="0" y="2849389"/>
          <a:ext cx="3050118" cy="884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+mj-ea"/>
              <a:ea typeface="+mj-ea"/>
            </a:rPr>
            <a:t>4.</a:t>
          </a:r>
          <a:r>
            <a:rPr lang="zh-CN" altLang="en-US" sz="2100" kern="1200" dirty="0">
              <a:latin typeface="+mj-ea"/>
              <a:ea typeface="+mj-ea"/>
            </a:rPr>
            <a:t>批量导入</a:t>
          </a:r>
          <a:r>
            <a:rPr lang="en-US" altLang="zh-CN" sz="2100" kern="1200" dirty="0">
              <a:latin typeface="+mj-ea"/>
              <a:ea typeface="+mj-ea"/>
            </a:rPr>
            <a:t>.csv</a:t>
          </a:r>
          <a:r>
            <a:rPr lang="zh-CN" altLang="en-US" sz="2100" kern="1200" dirty="0">
              <a:latin typeface="+mj-ea"/>
              <a:ea typeface="+mj-ea"/>
            </a:rPr>
            <a:t>文件中的数据</a:t>
          </a:r>
          <a:endParaRPr lang="zh-CN" altLang="en-US" sz="2100" kern="1200" dirty="0"/>
        </a:p>
      </dsp:txBody>
      <dsp:txXfrm>
        <a:off x="43179" y="2892568"/>
        <a:ext cx="2963760" cy="798161"/>
      </dsp:txXfrm>
    </dsp:sp>
    <dsp:sp modelId="{D04F3B73-3F9D-438E-A6AD-EC3EC09E2E39}">
      <dsp:nvSpPr>
        <dsp:cNvPr id="0" name=""/>
        <dsp:cNvSpPr/>
      </dsp:nvSpPr>
      <dsp:spPr>
        <a:xfrm>
          <a:off x="0" y="3794389"/>
          <a:ext cx="3050118" cy="884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将</a:t>
          </a:r>
          <a:r>
            <a:rPr lang="en-US" altLang="zh-CN" sz="2100" kern="1200" dirty="0"/>
            <a:t>MySQL</a:t>
          </a:r>
          <a:r>
            <a:rPr lang="zh-CN" altLang="en-US" sz="2100" kern="1200" dirty="0"/>
            <a:t>数据库导出为</a:t>
          </a:r>
          <a:r>
            <a:rPr lang="en-US" altLang="zh-CN" sz="2100" kern="1200" dirty="0"/>
            <a:t>sqlite3</a:t>
          </a:r>
          <a:r>
            <a:rPr lang="zh-CN" altLang="en-US" sz="2100" kern="1200" dirty="0"/>
            <a:t>数据库</a:t>
          </a:r>
        </a:p>
      </dsp:txBody>
      <dsp:txXfrm>
        <a:off x="43179" y="3837568"/>
        <a:ext cx="2963760" cy="798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3AA9D-AA40-44B4-AC54-D797FE446567}">
      <dsp:nvSpPr>
        <dsp:cNvPr id="0" name=""/>
        <dsp:cNvSpPr/>
      </dsp:nvSpPr>
      <dsp:spPr>
        <a:xfrm>
          <a:off x="0" y="1872783"/>
          <a:ext cx="8128000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             谢谢观看！</a:t>
          </a:r>
        </a:p>
      </dsp:txBody>
      <dsp:txXfrm>
        <a:off x="81674" y="1954457"/>
        <a:ext cx="7964652" cy="1509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E5555-9D0A-47B0-BCD9-595B28E81824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24E29-1B0C-4266-877A-D41DF298D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61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24E29-1B0C-4266-877A-D41DF298D7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63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198E-3965-480D-BD2E-CBB26A55A3AC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21D1-492D-4569-82BA-D42523682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8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198E-3965-480D-BD2E-CBB26A55A3AC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21D1-492D-4569-82BA-D42523682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2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198E-3965-480D-BD2E-CBB26A55A3AC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21D1-492D-4569-82BA-D42523682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7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198E-3965-480D-BD2E-CBB26A55A3AC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21D1-492D-4569-82BA-D42523682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0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198E-3965-480D-BD2E-CBB26A55A3AC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21D1-492D-4569-82BA-D42523682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45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198E-3965-480D-BD2E-CBB26A55A3AC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21D1-492D-4569-82BA-D42523682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5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198E-3965-480D-BD2E-CBB26A55A3AC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21D1-492D-4569-82BA-D42523682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33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198E-3965-480D-BD2E-CBB26A55A3AC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21D1-492D-4569-82BA-D42523682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0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198E-3965-480D-BD2E-CBB26A55A3AC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21D1-492D-4569-82BA-D42523682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82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198E-3965-480D-BD2E-CBB26A55A3AC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21D1-492D-4569-82BA-D42523682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40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198E-3965-480D-BD2E-CBB26A55A3AC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21D1-492D-4569-82BA-D42523682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0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E86198E-3965-480D-BD2E-CBB26A55A3AC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8F021D1-492D-4569-82BA-D42523682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2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DB4FF-347F-45C7-BA2B-3E3D5C2B7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866" y="1298448"/>
            <a:ext cx="7876032" cy="153619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基本用户界面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97B7F3-641D-495D-9F26-DE22E6DC2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239594"/>
            <a:ext cx="7876032" cy="1004210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/>
              <a:t>通信</a:t>
            </a:r>
            <a:r>
              <a:rPr lang="en-US" altLang="zh-CN" dirty="0"/>
              <a:t>1602</a:t>
            </a:r>
            <a:r>
              <a:rPr lang="zh-CN" altLang="en-US" dirty="0"/>
              <a:t>毛赟</a:t>
            </a:r>
            <a:endParaRPr lang="en-US" altLang="zh-CN" dirty="0"/>
          </a:p>
          <a:p>
            <a:pPr algn="r"/>
            <a:r>
              <a:rPr lang="zh-CN" altLang="en-US" dirty="0"/>
              <a:t>指导老师：李鑫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FC429B-ED89-473B-9597-D6FD045DF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448" y="895675"/>
            <a:ext cx="2746372" cy="2746372"/>
          </a:xfrm>
          <a:prstGeom prst="rect">
            <a:avLst/>
          </a:prstGeom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B4896FF3-8608-4405-818A-3692838841CB}"/>
              </a:ext>
            </a:extLst>
          </p:cNvPr>
          <p:cNvSpPr txBox="1">
            <a:spLocks/>
          </p:cNvSpPr>
          <p:nvPr/>
        </p:nvSpPr>
        <p:spPr>
          <a:xfrm>
            <a:off x="607769" y="3198462"/>
            <a:ext cx="7678225" cy="5875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Consolas" panose="020B0609020204030204" pitchFamily="49" charset="0"/>
              </a:rPr>
              <a:t> fundamental UI elements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03EA88-0967-4D1D-985A-99292241B0DE}"/>
              </a:ext>
            </a:extLst>
          </p:cNvPr>
          <p:cNvSpPr txBox="1"/>
          <p:nvPr/>
        </p:nvSpPr>
        <p:spPr>
          <a:xfrm>
            <a:off x="9638521" y="4086807"/>
            <a:ext cx="2267339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Qt</a:t>
            </a:r>
            <a:r>
              <a:rPr lang="zh-CN" altLang="en-US" sz="2400" dirty="0"/>
              <a:t>第四次实验</a:t>
            </a:r>
            <a:endParaRPr lang="en-US" altLang="zh-CN" sz="2400" dirty="0"/>
          </a:p>
          <a:p>
            <a:r>
              <a:rPr lang="en-US" altLang="zh-CN" sz="2400" dirty="0">
                <a:latin typeface="Consolas" panose="020B0609020204030204" pitchFamily="49" charset="0"/>
              </a:rPr>
              <a:t>Experiment 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313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A2C697-D917-4940-8A4F-5B2B70454BE8}"/>
              </a:ext>
            </a:extLst>
          </p:cNvPr>
          <p:cNvSpPr txBox="1"/>
          <p:nvPr/>
        </p:nvSpPr>
        <p:spPr>
          <a:xfrm>
            <a:off x="3469158" y="338941"/>
            <a:ext cx="7780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导出至</a:t>
            </a:r>
            <a:r>
              <a:rPr lang="en-US" altLang="zh-CN" sz="4000" b="1" dirty="0"/>
              <a:t>sqlite3</a:t>
            </a:r>
            <a:r>
              <a:rPr lang="zh-CN" altLang="en-US" sz="4000" b="1" dirty="0"/>
              <a:t>数据库（</a:t>
            </a:r>
            <a:r>
              <a:rPr lang="en-US" altLang="zh-CN" sz="4000" b="1" dirty="0"/>
              <a:t>.</a:t>
            </a:r>
            <a:r>
              <a:rPr lang="en-US" altLang="zh-CN" sz="4000" b="1" dirty="0" err="1"/>
              <a:t>db</a:t>
            </a:r>
            <a:r>
              <a:rPr lang="zh-CN" altLang="en-US" sz="4000" b="1" dirty="0"/>
              <a:t>文件）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61F1FA-9B78-432D-8EEA-65691230B9CC}"/>
              </a:ext>
            </a:extLst>
          </p:cNvPr>
          <p:cNvSpPr txBox="1"/>
          <p:nvPr/>
        </p:nvSpPr>
        <p:spPr>
          <a:xfrm>
            <a:off x="3415005" y="1062352"/>
            <a:ext cx="8133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+mj-ea"/>
                <a:ea typeface="+mj-ea"/>
              </a:rPr>
              <a:t>MySQL</a:t>
            </a:r>
            <a:r>
              <a:rPr lang="zh-CN" altLang="en-US" sz="2800" dirty="0">
                <a:latin typeface="+mj-ea"/>
                <a:ea typeface="+mj-ea"/>
              </a:rPr>
              <a:t>数据库与</a:t>
            </a:r>
            <a:r>
              <a:rPr lang="en-US" altLang="zh-CN" sz="2800" dirty="0">
                <a:latin typeface="+mj-ea"/>
                <a:ea typeface="+mj-ea"/>
              </a:rPr>
              <a:t>sqlite3</a:t>
            </a:r>
            <a:r>
              <a:rPr lang="zh-CN" altLang="en-US" sz="2800" dirty="0">
                <a:latin typeface="+mj-ea"/>
                <a:ea typeface="+mj-ea"/>
              </a:rPr>
              <a:t>数据库无法直接转换</a:t>
            </a: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573BC4-5B2F-4930-BD5D-842C8954F860}"/>
              </a:ext>
            </a:extLst>
          </p:cNvPr>
          <p:cNvSpPr/>
          <p:nvPr/>
        </p:nvSpPr>
        <p:spPr>
          <a:xfrm>
            <a:off x="3747638" y="1922839"/>
            <a:ext cx="7723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800080"/>
                </a:solidFill>
                <a:latin typeface="Consolas" panose="020B0609020204030204" pitchFamily="49" charset="0"/>
                <a:ea typeface="+mj-ea"/>
                <a:cs typeface="Times New Roman" panose="02020603050405020304" pitchFamily="18" charset="0"/>
              </a:rPr>
              <a:t>把</a:t>
            </a:r>
            <a:r>
              <a:rPr lang="en-US" altLang="zh-CN" sz="2400" dirty="0">
                <a:solidFill>
                  <a:srgbClr val="800080"/>
                </a:solidFill>
                <a:latin typeface="Consolas" panose="020B0609020204030204" pitchFamily="49" charset="0"/>
                <a:ea typeface="+mj-ea"/>
                <a:cs typeface="Times New Roman" panose="02020603050405020304" pitchFamily="18" charset="0"/>
              </a:rPr>
              <a:t>MySQL</a:t>
            </a:r>
            <a:r>
              <a:rPr lang="zh-CN" altLang="en-US" sz="2400" dirty="0">
                <a:solidFill>
                  <a:srgbClr val="800080"/>
                </a:solidFill>
                <a:latin typeface="Consolas" panose="020B0609020204030204" pitchFamily="49" charset="0"/>
                <a:ea typeface="+mj-ea"/>
                <a:cs typeface="Times New Roman" panose="02020603050405020304" pitchFamily="18" charset="0"/>
              </a:rPr>
              <a:t>数据库的表数据导出至</a:t>
            </a:r>
            <a:r>
              <a:rPr lang="en-US" altLang="zh-CN" sz="2400" dirty="0">
                <a:solidFill>
                  <a:srgbClr val="800080"/>
                </a:solidFill>
                <a:latin typeface="Consolas" panose="020B0609020204030204" pitchFamily="49" charset="0"/>
                <a:ea typeface="+mj-ea"/>
                <a:cs typeface="Times New Roman" panose="02020603050405020304" pitchFamily="18" charset="0"/>
              </a:rPr>
              <a:t>.csv</a:t>
            </a:r>
            <a:r>
              <a:rPr lang="zh-CN" altLang="en-US" sz="2400" dirty="0">
                <a:solidFill>
                  <a:srgbClr val="800080"/>
                </a:solidFill>
                <a:latin typeface="Consolas" panose="020B0609020204030204" pitchFamily="49" charset="0"/>
                <a:ea typeface="+mj-ea"/>
                <a:cs typeface="Times New Roman" panose="02020603050405020304" pitchFamily="18" charset="0"/>
              </a:rPr>
              <a:t>文件，再新建</a:t>
            </a:r>
            <a:r>
              <a:rPr lang="en-US" altLang="zh-CN" sz="2400" dirty="0">
                <a:solidFill>
                  <a:srgbClr val="800080"/>
                </a:solidFill>
                <a:latin typeface="Consolas" panose="020B0609020204030204" pitchFamily="49" charset="0"/>
                <a:ea typeface="+mj-ea"/>
                <a:cs typeface="Times New Roman" panose="02020603050405020304" pitchFamily="18" charset="0"/>
              </a:rPr>
              <a:t>sqlite3</a:t>
            </a:r>
            <a:r>
              <a:rPr lang="zh-CN" altLang="en-US" sz="2400" dirty="0">
                <a:solidFill>
                  <a:srgbClr val="800080"/>
                </a:solidFill>
                <a:latin typeface="Consolas" panose="020B0609020204030204" pitchFamily="49" charset="0"/>
                <a:ea typeface="+mj-ea"/>
                <a:cs typeface="Times New Roman" panose="02020603050405020304" pitchFamily="18" charset="0"/>
              </a:rPr>
              <a:t>数据库，将</a:t>
            </a:r>
            <a:r>
              <a:rPr lang="en-US" altLang="zh-CN" sz="2400" dirty="0">
                <a:solidFill>
                  <a:srgbClr val="800080"/>
                </a:solidFill>
                <a:latin typeface="Consolas" panose="020B0609020204030204" pitchFamily="49" charset="0"/>
                <a:ea typeface="+mj-ea"/>
                <a:cs typeface="Times New Roman" panose="02020603050405020304" pitchFamily="18" charset="0"/>
              </a:rPr>
              <a:t>.csv</a:t>
            </a:r>
            <a:r>
              <a:rPr lang="zh-CN" altLang="en-US" sz="2400" dirty="0">
                <a:solidFill>
                  <a:srgbClr val="800080"/>
                </a:solidFill>
                <a:latin typeface="Consolas" panose="020B0609020204030204" pitchFamily="49" charset="0"/>
                <a:ea typeface="+mj-ea"/>
                <a:cs typeface="Times New Roman" panose="02020603050405020304" pitchFamily="18" charset="0"/>
              </a:rPr>
              <a:t>文件导入</a:t>
            </a:r>
            <a:endParaRPr lang="zh-CN" altLang="en-US" sz="2400" dirty="0">
              <a:latin typeface="Consolas" panose="020B0609020204030204" pitchFamily="49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B832A4-BEE3-4628-919B-8773FF343331}"/>
              </a:ext>
            </a:extLst>
          </p:cNvPr>
          <p:cNvSpPr txBox="1"/>
          <p:nvPr/>
        </p:nvSpPr>
        <p:spPr>
          <a:xfrm>
            <a:off x="3469158" y="3091103"/>
            <a:ext cx="788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+mj-ea"/>
                <a:ea typeface="+mj-ea"/>
              </a:rPr>
              <a:t>MySQL</a:t>
            </a:r>
            <a:r>
              <a:rPr lang="zh-CN" altLang="en-US" sz="2800" dirty="0">
                <a:latin typeface="+mj-ea"/>
                <a:ea typeface="+mj-ea"/>
              </a:rPr>
              <a:t>数据库导出</a:t>
            </a:r>
            <a:r>
              <a:rPr lang="en-US" altLang="zh-CN" sz="2800" dirty="0">
                <a:latin typeface="+mj-ea"/>
                <a:ea typeface="+mj-ea"/>
              </a:rPr>
              <a:t>:</a:t>
            </a:r>
            <a:r>
              <a:rPr lang="zh-CN" altLang="en-US" sz="2800" dirty="0">
                <a:latin typeface="+mj-ea"/>
                <a:ea typeface="+mj-ea"/>
              </a:rPr>
              <a:t>将每个</a:t>
            </a:r>
            <a:r>
              <a:rPr lang="en-US" altLang="zh-CN" sz="2800" dirty="0">
                <a:latin typeface="+mj-ea"/>
                <a:ea typeface="+mj-ea"/>
              </a:rPr>
              <a:t>table</a:t>
            </a:r>
            <a:r>
              <a:rPr lang="zh-CN" altLang="en-US" sz="2800" dirty="0">
                <a:latin typeface="+mj-ea"/>
                <a:ea typeface="+mj-ea"/>
              </a:rPr>
              <a:t>分别导出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862E766A-D911-41D4-99A5-64E513443093}"/>
              </a:ext>
            </a:extLst>
          </p:cNvPr>
          <p:cNvSpPr txBox="1">
            <a:spLocks/>
          </p:cNvSpPr>
          <p:nvPr/>
        </p:nvSpPr>
        <p:spPr>
          <a:xfrm>
            <a:off x="252413" y="1123950"/>
            <a:ext cx="2947987" cy="460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设计要点</a:t>
            </a: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Design points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5B46086-6B33-4C8F-BD92-10D3D1FA0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29" y="-270651"/>
            <a:ext cx="1343671" cy="134367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302CDF0-1BFD-49EB-B160-ED80B8633FDE}"/>
              </a:ext>
            </a:extLst>
          </p:cNvPr>
          <p:cNvSpPr/>
          <p:nvPr/>
        </p:nvSpPr>
        <p:spPr>
          <a:xfrm>
            <a:off x="3747638" y="3892603"/>
            <a:ext cx="61496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QSqlQuery</a:t>
            </a:r>
            <a:r>
              <a:rPr lang="en-US" altLang="zh-CN" dirty="0"/>
              <a:t> query2(</a:t>
            </a:r>
            <a:r>
              <a:rPr lang="en-US" altLang="zh-CN" dirty="0" err="1"/>
              <a:t>db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query2.exec(“select * from </a:t>
            </a:r>
            <a:r>
              <a:rPr lang="en-US" altLang="zh-CN" dirty="0" err="1"/>
              <a:t>test.t_courses</a:t>
            </a:r>
            <a:r>
              <a:rPr lang="en-US" altLang="zh-CN" dirty="0"/>
              <a:t> into </a:t>
            </a:r>
            <a:r>
              <a:rPr lang="en-US" altLang="zh-CN" dirty="0" err="1"/>
              <a:t>outfile</a:t>
            </a:r>
            <a:r>
              <a:rPr lang="en-US" altLang="zh-CN" dirty="0"/>
              <a:t>  ‘/…/t_courses.csv' ;");</a:t>
            </a:r>
          </a:p>
          <a:p>
            <a:r>
              <a:rPr lang="en-US" altLang="zh-CN" dirty="0"/>
              <a:t>query2.exec("select * from </a:t>
            </a:r>
            <a:r>
              <a:rPr lang="en-US" altLang="zh-CN" dirty="0" err="1"/>
              <a:t>test.t_stud_course_info</a:t>
            </a:r>
            <a:r>
              <a:rPr lang="en-US" altLang="zh-CN" dirty="0"/>
              <a:t> into </a:t>
            </a:r>
            <a:r>
              <a:rPr lang="en-US" altLang="zh-CN" dirty="0" err="1"/>
              <a:t>outfile</a:t>
            </a:r>
            <a:r>
              <a:rPr lang="en-US" altLang="zh-CN" dirty="0"/>
              <a:t> ‘/…/t_stud_course_info.csv' ;");</a:t>
            </a:r>
          </a:p>
          <a:p>
            <a:r>
              <a:rPr lang="en-US" altLang="zh-CN" dirty="0"/>
              <a:t>query2.exec("select * from </a:t>
            </a:r>
            <a:r>
              <a:rPr lang="en-US" altLang="zh-CN" dirty="0" err="1"/>
              <a:t>test.t_stud_info</a:t>
            </a:r>
            <a:r>
              <a:rPr lang="en-US" altLang="zh-CN" dirty="0"/>
              <a:t> into </a:t>
            </a:r>
            <a:r>
              <a:rPr lang="en-US" altLang="zh-CN" dirty="0" err="1"/>
              <a:t>outfile</a:t>
            </a:r>
            <a:r>
              <a:rPr lang="en-US" altLang="zh-CN" dirty="0"/>
              <a:t> ‘/…/t_stud_info.csv' ;");</a:t>
            </a:r>
          </a:p>
        </p:txBody>
      </p:sp>
    </p:spTree>
    <p:extLst>
      <p:ext uri="{BB962C8B-B14F-4D97-AF65-F5344CB8AC3E}">
        <p14:creationId xmlns:p14="http://schemas.microsoft.com/office/powerpoint/2010/main" val="202617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3EA3639-967E-4A62-81D5-C7E0172483A1}"/>
              </a:ext>
            </a:extLst>
          </p:cNvPr>
          <p:cNvSpPr/>
          <p:nvPr/>
        </p:nvSpPr>
        <p:spPr>
          <a:xfrm>
            <a:off x="3517354" y="5048835"/>
            <a:ext cx="8422233" cy="10322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BBFB43-F662-488A-9116-431F65A50FEB}"/>
              </a:ext>
            </a:extLst>
          </p:cNvPr>
          <p:cNvSpPr/>
          <p:nvPr/>
        </p:nvSpPr>
        <p:spPr>
          <a:xfrm>
            <a:off x="3468269" y="1682612"/>
            <a:ext cx="7510141" cy="1683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F11297B-10A8-41D3-B588-037BA041614D}"/>
              </a:ext>
            </a:extLst>
          </p:cNvPr>
          <p:cNvSpPr txBox="1">
            <a:spLocks/>
          </p:cNvSpPr>
          <p:nvPr/>
        </p:nvSpPr>
        <p:spPr>
          <a:xfrm>
            <a:off x="252413" y="1123950"/>
            <a:ext cx="2947987" cy="460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设计要点</a:t>
            </a: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Design points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A2ACD0-E7DE-4B99-8D6C-1B2ACB0BD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29" y="-270651"/>
            <a:ext cx="1343671" cy="13436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DE6C7AA-D6CD-4C08-A6C7-39A2D9627EDE}"/>
              </a:ext>
            </a:extLst>
          </p:cNvPr>
          <p:cNvSpPr txBox="1"/>
          <p:nvPr/>
        </p:nvSpPr>
        <p:spPr>
          <a:xfrm>
            <a:off x="3469158" y="338941"/>
            <a:ext cx="7780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导出至</a:t>
            </a:r>
            <a:r>
              <a:rPr lang="en-US" altLang="zh-CN" sz="4000" b="1" dirty="0"/>
              <a:t>sqlite3</a:t>
            </a:r>
            <a:r>
              <a:rPr lang="zh-CN" altLang="en-US" sz="4000" b="1" dirty="0"/>
              <a:t>数据库（</a:t>
            </a:r>
            <a:r>
              <a:rPr lang="en-US" altLang="zh-CN" sz="4000" b="1" dirty="0"/>
              <a:t>.</a:t>
            </a:r>
            <a:r>
              <a:rPr lang="en-US" altLang="zh-CN" sz="4000" b="1" dirty="0" err="1"/>
              <a:t>db</a:t>
            </a:r>
            <a:r>
              <a:rPr lang="zh-CN" altLang="en-US" sz="4000" b="1" dirty="0"/>
              <a:t>文件）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FD9EB5-4909-4AD4-9E03-B40A3D63721E}"/>
              </a:ext>
            </a:extLst>
          </p:cNvPr>
          <p:cNvSpPr txBox="1"/>
          <p:nvPr/>
        </p:nvSpPr>
        <p:spPr>
          <a:xfrm>
            <a:off x="3468269" y="1241132"/>
            <a:ext cx="805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j-ea"/>
                <a:ea typeface="+mj-ea"/>
              </a:rPr>
              <a:t>新建</a:t>
            </a:r>
            <a:r>
              <a:rPr lang="en-US" altLang="zh-CN" sz="2800" dirty="0">
                <a:latin typeface="+mj-ea"/>
                <a:ea typeface="+mj-ea"/>
              </a:rPr>
              <a:t>sqlite3</a:t>
            </a:r>
            <a:r>
              <a:rPr lang="zh-CN" altLang="en-US" sz="2800" dirty="0">
                <a:latin typeface="+mj-ea"/>
                <a:ea typeface="+mj-ea"/>
              </a:rPr>
              <a:t>数据库，导入数据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702ED0-802E-4486-91F6-AB40D995CA2B}"/>
              </a:ext>
            </a:extLst>
          </p:cNvPr>
          <p:cNvSpPr/>
          <p:nvPr/>
        </p:nvSpPr>
        <p:spPr>
          <a:xfrm>
            <a:off x="3517354" y="4196143"/>
            <a:ext cx="4790783" cy="8526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280E84-DEDF-4A48-9C7E-3B3BC07086B6}"/>
              </a:ext>
            </a:extLst>
          </p:cNvPr>
          <p:cNvSpPr/>
          <p:nvPr/>
        </p:nvSpPr>
        <p:spPr>
          <a:xfrm>
            <a:off x="3468269" y="1656419"/>
            <a:ext cx="88334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QSqlQuery</a:t>
            </a:r>
            <a:r>
              <a:rPr lang="en-US" altLang="zh-CN" dirty="0"/>
              <a:t> query;</a:t>
            </a:r>
          </a:p>
          <a:p>
            <a:r>
              <a:rPr lang="en-US" altLang="zh-CN" dirty="0" err="1"/>
              <a:t>query.exec</a:t>
            </a:r>
            <a:r>
              <a:rPr lang="en-US" altLang="zh-CN" dirty="0"/>
              <a:t>("create database </a:t>
            </a:r>
            <a:r>
              <a:rPr lang="en-US" altLang="zh-CN" dirty="0" err="1"/>
              <a:t>dbout.db</a:t>
            </a:r>
            <a:r>
              <a:rPr lang="en-US" altLang="zh-CN" dirty="0"/>
              <a:t>;");</a:t>
            </a:r>
          </a:p>
          <a:p>
            <a:r>
              <a:rPr lang="en-US" altLang="zh-CN" dirty="0" err="1"/>
              <a:t>QSqlDatabase</a:t>
            </a:r>
            <a:r>
              <a:rPr lang="en-US" altLang="zh-CN" dirty="0"/>
              <a:t> </a:t>
            </a:r>
            <a:r>
              <a:rPr lang="en-US" altLang="zh-CN" dirty="0" err="1"/>
              <a:t>db_out</a:t>
            </a:r>
            <a:r>
              <a:rPr lang="en-US" altLang="zh-CN" dirty="0"/>
              <a:t>=</a:t>
            </a:r>
            <a:r>
              <a:rPr lang="en-US" altLang="zh-CN" dirty="0" err="1"/>
              <a:t>QSqlDatabase</a:t>
            </a:r>
            <a:r>
              <a:rPr lang="en-US" altLang="zh-CN" dirty="0"/>
              <a:t>::</a:t>
            </a:r>
            <a:r>
              <a:rPr lang="en-US" altLang="zh-CN" dirty="0" err="1"/>
              <a:t>addDatabase</a:t>
            </a:r>
            <a:r>
              <a:rPr lang="en-US" altLang="zh-CN" dirty="0"/>
              <a:t>("QSQLITE","</a:t>
            </a:r>
            <a:r>
              <a:rPr lang="en-US" altLang="zh-CN" dirty="0" err="1"/>
              <a:t>dbout.db</a:t>
            </a:r>
            <a:r>
              <a:rPr lang="en-US" altLang="zh-CN" dirty="0"/>
              <a:t>");</a:t>
            </a:r>
          </a:p>
          <a:p>
            <a:r>
              <a:rPr lang="en-US" altLang="zh-CN" dirty="0" err="1"/>
              <a:t>db_out.setUserName</a:t>
            </a:r>
            <a:r>
              <a:rPr lang="en-US" altLang="zh-CN" dirty="0"/>
              <a:t>("my");</a:t>
            </a:r>
          </a:p>
          <a:p>
            <a:r>
              <a:rPr lang="en-US" altLang="zh-CN" dirty="0" err="1"/>
              <a:t>db_out.setPassword</a:t>
            </a:r>
            <a:r>
              <a:rPr lang="en-US" altLang="zh-CN" dirty="0"/>
              <a:t>("");</a:t>
            </a:r>
          </a:p>
          <a:p>
            <a:r>
              <a:rPr lang="en-US" altLang="zh-CN" dirty="0" err="1"/>
              <a:t>db_out.setDatabaseName</a:t>
            </a:r>
            <a:r>
              <a:rPr lang="en-US" altLang="zh-CN" dirty="0"/>
              <a:t>("</a:t>
            </a:r>
            <a:r>
              <a:rPr lang="en-US" altLang="zh-CN" dirty="0" err="1"/>
              <a:t>dbout.db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if(!</a:t>
            </a:r>
            <a:r>
              <a:rPr lang="en-US" altLang="zh-CN" dirty="0" err="1"/>
              <a:t>db_out.open</a:t>
            </a:r>
            <a:r>
              <a:rPr lang="en-US" altLang="zh-CN" dirty="0"/>
              <a:t>()){</a:t>
            </a:r>
          </a:p>
          <a:p>
            <a:r>
              <a:rPr lang="en-US" altLang="zh-CN" dirty="0" err="1"/>
              <a:t>qDebug</a:t>
            </a:r>
            <a:r>
              <a:rPr lang="en-US" altLang="zh-CN" dirty="0"/>
              <a:t>()&lt;&lt;"</a:t>
            </a:r>
            <a:r>
              <a:rPr lang="zh-CN" altLang="en-US" dirty="0"/>
              <a:t>打开数据库错误！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}else{</a:t>
            </a:r>
            <a:r>
              <a:rPr lang="en-US" altLang="zh-CN" dirty="0" err="1"/>
              <a:t>QSqlQuery</a:t>
            </a:r>
            <a:r>
              <a:rPr lang="en-US" altLang="zh-CN" dirty="0"/>
              <a:t> query3(</a:t>
            </a:r>
            <a:r>
              <a:rPr lang="en-US" altLang="zh-CN" dirty="0" err="1"/>
              <a:t>db_out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query3.exec("create table </a:t>
            </a:r>
            <a:r>
              <a:rPr lang="en-US" altLang="zh-CN" dirty="0" err="1"/>
              <a:t>t_courses</a:t>
            </a:r>
            <a:r>
              <a:rPr lang="en-US" altLang="zh-CN" dirty="0"/>
              <a:t> ;");</a:t>
            </a:r>
          </a:p>
          <a:p>
            <a:r>
              <a:rPr lang="en-US" altLang="zh-CN" dirty="0"/>
              <a:t>query3.exec("create table </a:t>
            </a:r>
            <a:r>
              <a:rPr lang="en-US" altLang="zh-CN" dirty="0" err="1"/>
              <a:t>t_stud_course_info</a:t>
            </a:r>
            <a:r>
              <a:rPr lang="en-US" altLang="zh-CN" dirty="0"/>
              <a:t>; ");</a:t>
            </a:r>
          </a:p>
          <a:p>
            <a:r>
              <a:rPr lang="en-US" altLang="zh-CN" dirty="0"/>
              <a:t>query3.exec("create table </a:t>
            </a:r>
            <a:r>
              <a:rPr lang="en-US" altLang="zh-CN" dirty="0" err="1"/>
              <a:t>t_stud_info</a:t>
            </a:r>
            <a:r>
              <a:rPr lang="en-US" altLang="zh-CN" dirty="0"/>
              <a:t> ;");</a:t>
            </a:r>
          </a:p>
          <a:p>
            <a:r>
              <a:rPr lang="en-US" altLang="zh-CN" dirty="0"/>
              <a:t>query3.exec("LOAD DATA LOCAL INFILE  ‘/…/t_courses.csv' INTO TABLE </a:t>
            </a:r>
            <a:r>
              <a:rPr lang="en-US" altLang="zh-CN" dirty="0" err="1"/>
              <a:t>t_courses</a:t>
            </a:r>
            <a:r>
              <a:rPr lang="en-US" altLang="zh-CN" dirty="0"/>
              <a:t>;");</a:t>
            </a:r>
          </a:p>
          <a:p>
            <a:r>
              <a:rPr lang="en-US" altLang="zh-CN" dirty="0"/>
              <a:t>query3.exec("LOAD DATA LOCAL INFILE ‘/…/t_stud_course_info.csv' INTO TABLE </a:t>
            </a:r>
            <a:r>
              <a:rPr lang="en-US" altLang="zh-CN" dirty="0" err="1"/>
              <a:t>t_stud_course_info</a:t>
            </a:r>
            <a:r>
              <a:rPr lang="en-US" altLang="zh-CN" dirty="0"/>
              <a:t>;");</a:t>
            </a:r>
          </a:p>
          <a:p>
            <a:r>
              <a:rPr lang="en-US" altLang="zh-CN" dirty="0"/>
              <a:t>query3.exec("LOAD DATA LOCAL INFILE ‘/…/t_stud_info.csv' INTO TABLE </a:t>
            </a:r>
            <a:r>
              <a:rPr lang="en-US" altLang="zh-CN" dirty="0" err="1"/>
              <a:t>t_stud_info</a:t>
            </a:r>
            <a:r>
              <a:rPr lang="en-US" altLang="zh-CN" dirty="0"/>
              <a:t>;");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B41D69-1163-417D-A5CB-E964DE31F542}"/>
              </a:ext>
            </a:extLst>
          </p:cNvPr>
          <p:cNvSpPr/>
          <p:nvPr/>
        </p:nvSpPr>
        <p:spPr>
          <a:xfrm>
            <a:off x="734886" y="1537090"/>
            <a:ext cx="2401001" cy="673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319BE2-8747-4B8D-B413-370CD6F1A71E}"/>
              </a:ext>
            </a:extLst>
          </p:cNvPr>
          <p:cNvSpPr txBox="1"/>
          <p:nvPr/>
        </p:nvSpPr>
        <p:spPr>
          <a:xfrm>
            <a:off x="746106" y="1548309"/>
            <a:ext cx="2454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新建一个名为</a:t>
            </a:r>
            <a:r>
              <a:rPr lang="en-US" altLang="zh-CN" dirty="0" err="1"/>
              <a:t>dbout.db</a:t>
            </a:r>
            <a:r>
              <a:rPr lang="zh-CN" altLang="en-US" dirty="0"/>
              <a:t>的</a:t>
            </a:r>
            <a:r>
              <a:rPr lang="en-US" altLang="zh-CN" dirty="0"/>
              <a:t>sqlite3</a:t>
            </a:r>
            <a:r>
              <a:rPr lang="zh-CN" altLang="en-US" dirty="0"/>
              <a:t>数据库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2DF079-A30A-426D-B8F9-9783A46BE5BC}"/>
              </a:ext>
            </a:extLst>
          </p:cNvPr>
          <p:cNvSpPr/>
          <p:nvPr/>
        </p:nvSpPr>
        <p:spPr>
          <a:xfrm>
            <a:off x="1363184" y="4302729"/>
            <a:ext cx="1631053" cy="6463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797F3C-303E-4AE5-8BC9-1A4E26163813}"/>
              </a:ext>
            </a:extLst>
          </p:cNvPr>
          <p:cNvSpPr txBox="1"/>
          <p:nvPr/>
        </p:nvSpPr>
        <p:spPr>
          <a:xfrm>
            <a:off x="1363185" y="4287102"/>
            <a:ext cx="1581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dbout.db</a:t>
            </a:r>
            <a:r>
              <a:rPr lang="zh-CN" altLang="en-US" dirty="0"/>
              <a:t>中新建三个</a:t>
            </a:r>
            <a:r>
              <a:rPr lang="en-US" altLang="zh-CN" dirty="0"/>
              <a:t>table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559E8E8-55B2-4DB3-B1A0-A200FD3BB1C0}"/>
              </a:ext>
            </a:extLst>
          </p:cNvPr>
          <p:cNvSpPr/>
          <p:nvPr/>
        </p:nvSpPr>
        <p:spPr>
          <a:xfrm>
            <a:off x="1363184" y="5175388"/>
            <a:ext cx="1772703" cy="7485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BB13E01-359A-4379-BC6F-7BBC20C097CC}"/>
              </a:ext>
            </a:extLst>
          </p:cNvPr>
          <p:cNvSpPr txBox="1"/>
          <p:nvPr/>
        </p:nvSpPr>
        <p:spPr>
          <a:xfrm>
            <a:off x="1298671" y="5175388"/>
            <a:ext cx="183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.csv</a:t>
            </a:r>
            <a:r>
              <a:rPr lang="zh-CN" altLang="en-US" dirty="0"/>
              <a:t>文件导入至三个</a:t>
            </a:r>
            <a:r>
              <a:rPr lang="en-US" altLang="zh-CN" dirty="0"/>
              <a:t>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40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6" grpId="0"/>
      <p:bldP spid="11" grpId="0" animBg="1"/>
      <p:bldP spid="7" grpId="0"/>
      <p:bldP spid="10" grpId="0" animBg="1"/>
      <p:bldP spid="9" grpId="0"/>
      <p:bldP spid="12" grpId="0" animBg="1"/>
      <p:bldP spid="13" grpId="0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F7DFC-1A45-4EE7-B2DA-E95A765F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成果展示</a:t>
            </a: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Result Display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6B496A-F7D7-4839-9701-EA87546FC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29" y="-270651"/>
            <a:ext cx="1343671" cy="13436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C499DA-5B14-40B7-8FE0-759A90A48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289" y="825730"/>
            <a:ext cx="7056408" cy="46011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755543-3A7A-45C0-8C32-5F839E481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425" y="2485733"/>
            <a:ext cx="4477739" cy="42001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681A9B0-45A9-4E9E-875C-75884FB91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220" y="131023"/>
            <a:ext cx="5536832" cy="40083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00F54A0-8CDF-4C9F-BBC1-631092746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097" y="750025"/>
            <a:ext cx="4498777" cy="6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3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C9F8C49E-6812-4EA9-8F8E-6F7F4B7ED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9935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5A423675-ECFD-4073-8785-731461CE2C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29" y="-270651"/>
            <a:ext cx="1343671" cy="134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8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483E9-D0EA-4998-9BAC-558D9C4E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contents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C747CFD9-F0D0-4DE7-B6D1-29E2C9722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323743"/>
              </p:ext>
            </p:extLst>
          </p:nvPr>
        </p:nvGraphicFramePr>
        <p:xfrm>
          <a:off x="3868738" y="863600"/>
          <a:ext cx="7315200" cy="5219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5F44459E-DDC5-40C2-BB27-07C6CC94D7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29" y="-270651"/>
            <a:ext cx="1343671" cy="134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1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竖排标题 5">
            <a:extLst>
              <a:ext uri="{FF2B5EF4-FFF2-40B4-BE49-F238E27FC236}">
                <a16:creationId xmlns:a16="http://schemas.microsoft.com/office/drawing/2014/main" id="{38D077E5-78A3-423F-9390-F95AE144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60" y="2524450"/>
            <a:ext cx="3050118" cy="1582041"/>
          </a:xfrm>
        </p:spPr>
        <p:txBody>
          <a:bodyPr/>
          <a:lstStyle/>
          <a:p>
            <a:r>
              <a:rPr lang="zh-CN" altLang="en-US" dirty="0"/>
              <a:t>设计目标</a:t>
            </a: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Design objective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D2ED9207-35B4-43C4-A0C9-9D6564BDD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145744"/>
              </p:ext>
            </p:extLst>
          </p:nvPr>
        </p:nvGraphicFramePr>
        <p:xfrm>
          <a:off x="3598151" y="1212980"/>
          <a:ext cx="3050118" cy="469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39A98964-F198-4A79-AE95-1FF3258D176A}"/>
              </a:ext>
            </a:extLst>
          </p:cNvPr>
          <p:cNvSpPr txBox="1"/>
          <p:nvPr/>
        </p:nvSpPr>
        <p:spPr>
          <a:xfrm>
            <a:off x="3598151" y="490057"/>
            <a:ext cx="2943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</a:rPr>
              <a:t>编写一个能够用来计算绩点的绩点计算器</a:t>
            </a:r>
            <a:endParaRPr lang="zh-CN" altLang="en-US" b="1" dirty="0"/>
          </a:p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DF8346-A6EC-421B-8D28-B9F81694E483}"/>
              </a:ext>
            </a:extLst>
          </p:cNvPr>
          <p:cNvSpPr txBox="1"/>
          <p:nvPr/>
        </p:nvSpPr>
        <p:spPr>
          <a:xfrm>
            <a:off x="7223240" y="490057"/>
            <a:ext cx="294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参考结果：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E9C4CAD-02D0-45C3-8777-33152CEF86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29" y="-270651"/>
            <a:ext cx="1343671" cy="13436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D4F54F-245B-43B2-A720-2C525479D5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1819" y="1891514"/>
            <a:ext cx="4708345" cy="333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2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3CF717-4EC3-4576-B6BC-3802C588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设计方案</a:t>
            </a: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Design scheme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41693E4-FD3A-4F58-9C5A-0BDD5F5A7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29" y="-270651"/>
            <a:ext cx="1343671" cy="1343671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9EA102D-409E-4B71-A7F6-C1687D97A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295747"/>
              </p:ext>
            </p:extLst>
          </p:nvPr>
        </p:nvGraphicFramePr>
        <p:xfrm>
          <a:off x="3567843" y="1073020"/>
          <a:ext cx="8144847" cy="4955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AxGlyph" r:id="rId4" imgW="299880" imgH="183240" progId="AxGlyph.Document">
                  <p:embed/>
                </p:oleObj>
              </mc:Choice>
              <mc:Fallback>
                <p:oleObj name="AxGlyph" r:id="rId4" imgW="299880" imgH="183240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67843" y="1073020"/>
                        <a:ext cx="8144847" cy="4955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36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2FCE921-41B3-4C02-A7D0-7F11CC9C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9" y="1198482"/>
            <a:ext cx="3225378" cy="4605159"/>
          </a:xfrm>
        </p:spPr>
        <p:txBody>
          <a:bodyPr/>
          <a:lstStyle/>
          <a:p>
            <a:r>
              <a:rPr lang="zh-CN" altLang="en-US" dirty="0"/>
              <a:t>设计要点</a:t>
            </a: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Design points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7BCD58-C3F7-4C9B-9F91-C4E81F46A8E9}"/>
              </a:ext>
            </a:extLst>
          </p:cNvPr>
          <p:cNvSpPr txBox="1"/>
          <p:nvPr/>
        </p:nvSpPr>
        <p:spPr>
          <a:xfrm>
            <a:off x="3921079" y="386095"/>
            <a:ext cx="6866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Qt</a:t>
            </a:r>
            <a:r>
              <a:rPr lang="zh-CN" altLang="en-US" sz="4000" b="1" dirty="0"/>
              <a:t>访问</a:t>
            </a:r>
            <a:r>
              <a:rPr lang="en-US" altLang="zh-CN" sz="4000" b="1" dirty="0"/>
              <a:t>MySQL</a:t>
            </a:r>
            <a:r>
              <a:rPr lang="zh-CN" altLang="en-US" sz="4000" b="1" dirty="0"/>
              <a:t>数据库的方法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272D8B-05D6-41E4-B7FB-F55E1EF0E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168" y="2442583"/>
            <a:ext cx="801499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+mj-ea"/>
                <a:ea typeface="+mj-ea"/>
                <a:cs typeface="Times New Roman" panose="02020603050405020304" pitchFamily="18" charset="0"/>
              </a:rPr>
              <a:t>连接</a:t>
            </a:r>
            <a:r>
              <a:rPr lang="en-US" altLang="zh-CN" sz="2200" b="1" dirty="0">
                <a:latin typeface="+mj-ea"/>
                <a:ea typeface="+mj-ea"/>
                <a:cs typeface="Times New Roman" panose="02020603050405020304" pitchFamily="18" charset="0"/>
              </a:rPr>
              <a:t>MySQL</a:t>
            </a:r>
            <a:r>
              <a:rPr lang="zh-CN" altLang="en-US" sz="2200" b="1" dirty="0">
                <a:latin typeface="+mj-ea"/>
                <a:ea typeface="+mj-ea"/>
                <a:cs typeface="Times New Roman" panose="02020603050405020304" pitchFamily="18" charset="0"/>
              </a:rPr>
              <a:t>数据库，在构造函数中加：</a:t>
            </a:r>
            <a:endParaRPr lang="en-US" altLang="zh-CN" sz="2200" b="1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F68B195-ED66-496B-81C6-3C777521D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737" y="1085507"/>
            <a:ext cx="45719" cy="77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AE9B6E-EB02-4D63-879F-9C2BA75DA675}"/>
              </a:ext>
            </a:extLst>
          </p:cNvPr>
          <p:cNvSpPr txBox="1"/>
          <p:nvPr/>
        </p:nvSpPr>
        <p:spPr>
          <a:xfrm>
            <a:off x="3505168" y="1103348"/>
            <a:ext cx="82824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+mj-ea"/>
                <a:ea typeface="+mj-ea"/>
              </a:rPr>
              <a:t>在</a:t>
            </a:r>
            <a:r>
              <a:rPr lang="en-US" altLang="zh-CN" sz="2200" b="1" dirty="0">
                <a:latin typeface="+mj-ea"/>
                <a:ea typeface="+mj-ea"/>
              </a:rPr>
              <a:t>.PRO</a:t>
            </a:r>
            <a:r>
              <a:rPr lang="zh-CN" altLang="en-US" sz="2200" b="1" dirty="0">
                <a:latin typeface="+mj-ea"/>
                <a:ea typeface="+mj-ea"/>
              </a:rPr>
              <a:t>加入</a:t>
            </a:r>
            <a:r>
              <a:rPr lang="en-US" altLang="zh-CN" sz="2200" b="1" dirty="0" err="1">
                <a:latin typeface="+mj-ea"/>
                <a:ea typeface="+mj-ea"/>
              </a:rPr>
              <a:t>sql</a:t>
            </a:r>
            <a:r>
              <a:rPr lang="zh-CN" altLang="en-US" sz="2200" b="1" dirty="0">
                <a:latin typeface="+mj-ea"/>
                <a:ea typeface="+mj-ea"/>
              </a:rPr>
              <a:t>并保存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DB71E17-8FFD-4DFD-B4AE-06DD8959C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29" y="-270651"/>
            <a:ext cx="1343671" cy="134367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6946E03-02B7-4527-A1F9-709568427925}"/>
              </a:ext>
            </a:extLst>
          </p:cNvPr>
          <p:cNvSpPr/>
          <p:nvPr/>
        </p:nvSpPr>
        <p:spPr>
          <a:xfrm>
            <a:off x="4022056" y="1806450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8080"/>
                </a:solidFill>
              </a:rPr>
              <a:t>QT</a:t>
            </a:r>
            <a:r>
              <a:rPr lang="en-US" altLang="zh-CN" dirty="0">
                <a:solidFill>
                  <a:srgbClr val="C0C0C0"/>
                </a:solidFill>
              </a:rPr>
              <a:t> </a:t>
            </a:r>
            <a:r>
              <a:rPr lang="en-US" altLang="zh-CN" dirty="0"/>
              <a:t>+=</a:t>
            </a:r>
            <a:r>
              <a:rPr lang="en-US" altLang="zh-CN" dirty="0">
                <a:solidFill>
                  <a:srgbClr val="C0C0C0"/>
                </a:solidFill>
              </a:rPr>
              <a:t> </a:t>
            </a:r>
            <a:r>
              <a:rPr lang="en-US" altLang="zh-CN" dirty="0"/>
              <a:t>core</a:t>
            </a:r>
            <a:r>
              <a:rPr lang="en-US" altLang="zh-CN" dirty="0">
                <a:solidFill>
                  <a:srgbClr val="C0C0C0"/>
                </a:solidFill>
              </a:rPr>
              <a:t> </a:t>
            </a:r>
            <a:r>
              <a:rPr lang="en-US" altLang="zh-CN" dirty="0" err="1"/>
              <a:t>gui</a:t>
            </a:r>
            <a:r>
              <a:rPr lang="en-US" altLang="zh-CN" dirty="0">
                <a:solidFill>
                  <a:srgbClr val="C0C0C0"/>
                </a:solidFill>
              </a:rPr>
              <a:t> 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60E66B-08D9-4119-86CA-74C00447C67F}"/>
              </a:ext>
            </a:extLst>
          </p:cNvPr>
          <p:cNvSpPr/>
          <p:nvPr/>
        </p:nvSpPr>
        <p:spPr>
          <a:xfrm>
            <a:off x="3797352" y="289548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   </a:t>
            </a:r>
            <a:r>
              <a:rPr lang="en-US" altLang="zh-CN" dirty="0" err="1"/>
              <a:t>QSqlDatabase</a:t>
            </a:r>
            <a:r>
              <a:rPr lang="en-US" altLang="zh-CN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db</a:t>
            </a:r>
            <a:r>
              <a:rPr lang="en-US" altLang="zh-CN" dirty="0"/>
              <a:t>=</a:t>
            </a:r>
            <a:r>
              <a:rPr lang="en-US" altLang="zh-CN" dirty="0" err="1"/>
              <a:t>QSqlDatabase</a:t>
            </a:r>
            <a:r>
              <a:rPr lang="en-US" altLang="zh-CN" dirty="0"/>
              <a:t>::</a:t>
            </a:r>
            <a:r>
              <a:rPr lang="en-US" altLang="zh-CN" dirty="0" err="1"/>
              <a:t>addDatabase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QMYSQL</a:t>
            </a:r>
            <a:r>
              <a:rPr lang="en-US" altLang="zh-CN" dirty="0"/>
              <a:t>");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db.setHostName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localhost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db.setPort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3306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db.setUserName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my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db.setPassword</a:t>
            </a:r>
            <a:r>
              <a:rPr lang="en-US" altLang="zh-CN" dirty="0"/>
              <a:t>("");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db.setDatabaseName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test</a:t>
            </a:r>
            <a:r>
              <a:rPr lang="en-US" altLang="zh-CN" dirty="0"/>
              <a:t>");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3D112D0-143F-4037-88EA-C29283B0E1A8}"/>
              </a:ext>
            </a:extLst>
          </p:cNvPr>
          <p:cNvSpPr txBox="1"/>
          <p:nvPr/>
        </p:nvSpPr>
        <p:spPr>
          <a:xfrm>
            <a:off x="3921079" y="5243952"/>
            <a:ext cx="6167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以此方法，以</a:t>
            </a:r>
            <a:r>
              <a:rPr lang="en-US" altLang="zh-CN" b="1" dirty="0">
                <a:solidFill>
                  <a:srgbClr val="FF0000"/>
                </a:solidFill>
              </a:rPr>
              <a:t>QMYSQL</a:t>
            </a:r>
            <a:r>
              <a:rPr lang="zh-CN" altLang="en-US" b="1" dirty="0"/>
              <a:t>方法，将</a:t>
            </a:r>
            <a:r>
              <a:rPr lang="en-US" altLang="zh-CN" b="1" dirty="0" err="1">
                <a:solidFill>
                  <a:srgbClr val="FF0000"/>
                </a:solidFill>
              </a:rPr>
              <a:t>db</a:t>
            </a:r>
            <a:r>
              <a:rPr lang="zh-CN" altLang="en-US" b="1" dirty="0"/>
              <a:t>与端口为</a:t>
            </a:r>
            <a:r>
              <a:rPr lang="en-US" altLang="zh-CN" b="1" dirty="0">
                <a:solidFill>
                  <a:srgbClr val="FF0000"/>
                </a:solidFill>
              </a:rPr>
              <a:t>3306</a:t>
            </a:r>
            <a:r>
              <a:rPr lang="zh-CN" altLang="en-US" b="1" dirty="0"/>
              <a:t>，用户名为“</a:t>
            </a:r>
            <a:r>
              <a:rPr lang="en-US" altLang="zh-CN" b="1" dirty="0">
                <a:solidFill>
                  <a:srgbClr val="FF0000"/>
                </a:solidFill>
              </a:rPr>
              <a:t>my</a:t>
            </a:r>
            <a:r>
              <a:rPr lang="zh-CN" altLang="en-US" b="1" dirty="0"/>
              <a:t>”，数据库名为“</a:t>
            </a:r>
            <a:r>
              <a:rPr lang="en-US" altLang="zh-CN" b="1" dirty="0">
                <a:solidFill>
                  <a:srgbClr val="FF0000"/>
                </a:solidFill>
              </a:rPr>
              <a:t>test</a:t>
            </a:r>
            <a:r>
              <a:rPr lang="zh-CN" altLang="en-US" b="1" dirty="0"/>
              <a:t>”的</a:t>
            </a:r>
            <a:r>
              <a:rPr lang="zh-CN" altLang="en-US" b="1" dirty="0">
                <a:solidFill>
                  <a:srgbClr val="FF0000"/>
                </a:solidFill>
              </a:rPr>
              <a:t>本地</a:t>
            </a:r>
            <a:r>
              <a:rPr lang="en-US" altLang="zh-CN" b="1" dirty="0"/>
              <a:t>MySQL</a:t>
            </a:r>
            <a:r>
              <a:rPr lang="zh-CN" altLang="en-US" b="1" dirty="0"/>
              <a:t>数据库连接</a:t>
            </a:r>
          </a:p>
        </p:txBody>
      </p:sp>
    </p:spTree>
    <p:extLst>
      <p:ext uri="{BB962C8B-B14F-4D97-AF65-F5344CB8AC3E}">
        <p14:creationId xmlns:p14="http://schemas.microsoft.com/office/powerpoint/2010/main" val="204590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CEF94F14-E5D8-49DE-B8E6-9BF69213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1123950"/>
            <a:ext cx="2947987" cy="4600575"/>
          </a:xfrm>
        </p:spPr>
        <p:txBody>
          <a:bodyPr/>
          <a:lstStyle/>
          <a:p>
            <a:r>
              <a:rPr lang="zh-CN" altLang="en-US" dirty="0"/>
              <a:t>设计要点</a:t>
            </a: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Design points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5A69E2-4A9A-48DC-A13D-D1C5E3BCF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29" y="-270651"/>
            <a:ext cx="1343671" cy="134367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52A8341-53BA-40FC-A55C-67296351E97A}"/>
              </a:ext>
            </a:extLst>
          </p:cNvPr>
          <p:cNvSpPr txBox="1"/>
          <p:nvPr/>
        </p:nvSpPr>
        <p:spPr>
          <a:xfrm>
            <a:off x="3971749" y="827530"/>
            <a:ext cx="3971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Qt</a:t>
            </a:r>
            <a:r>
              <a:rPr lang="zh-CN" altLang="en-US" sz="4000" b="1" dirty="0"/>
              <a:t>的</a:t>
            </a:r>
            <a:r>
              <a:rPr lang="en-US" altLang="zh-CN" sz="4000" b="1" dirty="0"/>
              <a:t>SQL</a:t>
            </a:r>
            <a:r>
              <a:rPr lang="zh-CN" altLang="en-US" sz="4000" b="1" dirty="0"/>
              <a:t>模块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1EA475B-86A9-4F3C-8691-38CC0D2613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70150"/>
              </p:ext>
            </p:extLst>
          </p:nvPr>
        </p:nvGraphicFramePr>
        <p:xfrm>
          <a:off x="3971749" y="4638150"/>
          <a:ext cx="6628635" cy="1218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AxGlyph" r:id="rId4" imgW="431280" imgH="79200" progId="AxGlyph.Document">
                  <p:embed/>
                </p:oleObj>
              </mc:Choice>
              <mc:Fallback>
                <p:oleObj name="AxGlyph" r:id="rId4" imgW="431280" imgH="79200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71749" y="4638150"/>
                        <a:ext cx="6628635" cy="1218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C9EEE61-624E-4DBE-8F82-B4504B2B813F}"/>
              </a:ext>
            </a:extLst>
          </p:cNvPr>
          <p:cNvSpPr txBox="1"/>
          <p:nvPr/>
        </p:nvSpPr>
        <p:spPr>
          <a:xfrm>
            <a:off x="3971749" y="1985874"/>
            <a:ext cx="6036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Qt</a:t>
            </a:r>
            <a:r>
              <a:rPr lang="zh-CN" altLang="en-US" b="1" dirty="0"/>
              <a:t>的</a:t>
            </a:r>
            <a:r>
              <a:rPr lang="en-US" altLang="zh-CN" b="1" dirty="0"/>
              <a:t>SQL</a:t>
            </a:r>
            <a:r>
              <a:rPr lang="zh-CN" altLang="en-US" b="1" dirty="0"/>
              <a:t>模块可以划分为三个层次：操作层、数据</a:t>
            </a:r>
          </a:p>
          <a:p>
            <a:r>
              <a:rPr lang="zh-CN" altLang="en-US" b="1" dirty="0"/>
              <a:t>库层和驱动层。操作层提供了一个统一的数据库操作接口</a:t>
            </a:r>
            <a:r>
              <a:rPr lang="en-US" altLang="zh-CN" b="1" dirty="0"/>
              <a:t>(</a:t>
            </a:r>
            <a:r>
              <a:rPr lang="zh-CN" altLang="en-US" b="1" dirty="0"/>
              <a:t>最为常见的是</a:t>
            </a:r>
            <a:r>
              <a:rPr lang="en-US" altLang="zh-CN" b="1" dirty="0" err="1"/>
              <a:t>QSqlQuery</a:t>
            </a:r>
            <a:r>
              <a:rPr lang="zh-CN" altLang="en-US" b="1" dirty="0"/>
              <a:t>类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</a:p>
          <a:p>
            <a:r>
              <a:rPr lang="zh-CN" altLang="en-US" b="1" dirty="0"/>
              <a:t>执行相应的 </a:t>
            </a:r>
            <a:r>
              <a:rPr lang="en-US" altLang="zh-CN" b="1" dirty="0"/>
              <a:t>SQL </a:t>
            </a:r>
            <a:r>
              <a:rPr lang="zh-CN" altLang="en-US" b="1" dirty="0"/>
              <a:t>命令，如数据的检索、更新、删除等。数据库层负责数据库的统一管理，包括数据库的打开、连接、断开、关闭等（使用 </a:t>
            </a:r>
            <a:r>
              <a:rPr lang="en-US" altLang="zh-CN" b="1" dirty="0" err="1"/>
              <a:t>QSqlDatabase</a:t>
            </a:r>
            <a:r>
              <a:rPr lang="en-US" altLang="zh-CN" b="1" dirty="0"/>
              <a:t> </a:t>
            </a:r>
            <a:r>
              <a:rPr lang="zh-CN" altLang="en-US" b="1" dirty="0"/>
              <a:t>类） 。数据库层将查</a:t>
            </a:r>
          </a:p>
          <a:p>
            <a:r>
              <a:rPr lang="zh-CN" altLang="en-US" b="1" dirty="0"/>
              <a:t>询的指令与目标数据库通过驱动层相关联，不同的数据库其数据库驱动各不相同。 </a:t>
            </a:r>
          </a:p>
        </p:txBody>
      </p:sp>
    </p:spTree>
    <p:extLst>
      <p:ext uri="{BB962C8B-B14F-4D97-AF65-F5344CB8AC3E}">
        <p14:creationId xmlns:p14="http://schemas.microsoft.com/office/powerpoint/2010/main" val="387470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89D43-4D49-4EA0-9E5B-911F71F6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8" y="1198483"/>
            <a:ext cx="3200399" cy="4586498"/>
          </a:xfrm>
        </p:spPr>
        <p:txBody>
          <a:bodyPr/>
          <a:lstStyle/>
          <a:p>
            <a:r>
              <a:rPr lang="zh-CN" altLang="en-US" dirty="0"/>
              <a:t>设计要点</a:t>
            </a: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Design points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02BC25-E2CF-4C7C-98F2-7A0B6A4AF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29" y="-270651"/>
            <a:ext cx="1343671" cy="13436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FEF00EA-D129-498F-814B-D7B0FCCF2BCE}"/>
              </a:ext>
            </a:extLst>
          </p:cNvPr>
          <p:cNvSpPr txBox="1"/>
          <p:nvPr/>
        </p:nvSpPr>
        <p:spPr>
          <a:xfrm>
            <a:off x="3629551" y="490597"/>
            <a:ext cx="3365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/>
              <a:t>QSqlQuery</a:t>
            </a:r>
            <a:r>
              <a:rPr lang="zh-CN" altLang="en-US" sz="4000" b="1" dirty="0"/>
              <a:t>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1EBFBE-0695-4D13-A4D8-4428024DF37F}"/>
              </a:ext>
            </a:extLst>
          </p:cNvPr>
          <p:cNvSpPr/>
          <p:nvPr/>
        </p:nvSpPr>
        <p:spPr>
          <a:xfrm>
            <a:off x="3629551" y="24698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常见的数据库操作包括添加，查询，删除，和修改等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例如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： 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008C1D-85BF-4C81-B666-4346C926AA6A}"/>
              </a:ext>
            </a:extLst>
          </p:cNvPr>
          <p:cNvSpPr/>
          <p:nvPr/>
        </p:nvSpPr>
        <p:spPr>
          <a:xfrm>
            <a:off x="3629551" y="1198483"/>
            <a:ext cx="72187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-apple-system"/>
              </a:rPr>
              <a:t>  </a:t>
            </a:r>
            <a:r>
              <a:rPr lang="en-US" altLang="zh-CN" b="1" dirty="0"/>
              <a:t>Qt</a:t>
            </a:r>
            <a:r>
              <a:rPr lang="zh-CN" altLang="en-US" b="1" dirty="0"/>
              <a:t>中对数据库的操作主要通过</a:t>
            </a:r>
            <a:r>
              <a:rPr lang="en-US" altLang="zh-CN" b="1" dirty="0" err="1"/>
              <a:t>QSqlQuery</a:t>
            </a:r>
            <a:r>
              <a:rPr lang="zh-CN" altLang="en-US" b="1" dirty="0"/>
              <a:t>实现，</a:t>
            </a:r>
            <a:r>
              <a:rPr lang="en-US" altLang="zh-CN" b="1" dirty="0" err="1"/>
              <a:t>QSqlQuery</a:t>
            </a:r>
            <a:r>
              <a:rPr lang="zh-CN" altLang="en-US" b="1" dirty="0"/>
              <a:t>提供了执行数据库语句的方法，在</a:t>
            </a:r>
            <a:r>
              <a:rPr lang="en-US" altLang="zh-CN" b="1" dirty="0"/>
              <a:t>Qt</a:t>
            </a:r>
            <a:r>
              <a:rPr lang="zh-CN" altLang="en-US" b="1" dirty="0"/>
              <a:t>中利用</a:t>
            </a:r>
            <a:r>
              <a:rPr lang="en-US" altLang="zh-CN" b="1" dirty="0" err="1"/>
              <a:t>QSqlQuery</a:t>
            </a:r>
            <a:r>
              <a:rPr lang="zh-CN" altLang="en-US" b="1" dirty="0"/>
              <a:t>类实现了执行</a:t>
            </a:r>
            <a:r>
              <a:rPr lang="en-US" altLang="zh-CN" b="1" dirty="0"/>
              <a:t>SQL</a:t>
            </a:r>
            <a:r>
              <a:rPr lang="zh-CN" altLang="en-US" b="1" dirty="0"/>
              <a:t>语句。它可以返回所有的执行结果，当建立好数据库连接好后可以通过使用</a:t>
            </a:r>
            <a:r>
              <a:rPr lang="en-US" altLang="zh-CN" b="1" dirty="0" err="1"/>
              <a:t>QSqlQuery</a:t>
            </a:r>
            <a:r>
              <a:rPr lang="zh-CN" altLang="en-US" b="1" dirty="0"/>
              <a:t>：：</a:t>
            </a:r>
            <a:r>
              <a:rPr lang="en-US" altLang="zh-CN" b="1" dirty="0"/>
              <a:t>exec()</a:t>
            </a:r>
            <a:r>
              <a:rPr lang="zh-CN" altLang="en-US" b="1" dirty="0"/>
              <a:t>，进行对数据库的基本操作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1A8A86-3871-44B8-9702-C4172F829EC6}"/>
              </a:ext>
            </a:extLst>
          </p:cNvPr>
          <p:cNvSpPr/>
          <p:nvPr/>
        </p:nvSpPr>
        <p:spPr>
          <a:xfrm>
            <a:off x="3843131" y="36741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QSqlQuery</a:t>
            </a:r>
            <a:r>
              <a:rPr lang="en-US" altLang="zh-CN" dirty="0"/>
              <a:t> query;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query.exec</a:t>
            </a:r>
            <a:r>
              <a:rPr lang="en-US" altLang="zh-CN" dirty="0"/>
              <a:t>("INSERT INTO employee (id, name, salary) "</a:t>
            </a:r>
          </a:p>
          <a:p>
            <a:r>
              <a:rPr lang="en-US" altLang="zh-CN" dirty="0"/>
              <a:t>               "VALUES (1001, 'Thad Beaumont', 65000)");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55AA94-A8E1-481B-B8A1-E8BBF329E837}"/>
              </a:ext>
            </a:extLst>
          </p:cNvPr>
          <p:cNvSpPr txBox="1"/>
          <p:nvPr/>
        </p:nvSpPr>
        <p:spPr>
          <a:xfrm>
            <a:off x="3843131" y="5155533"/>
            <a:ext cx="620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以上操作，向名为</a:t>
            </a:r>
            <a:r>
              <a:rPr lang="en-US" altLang="zh-CN" b="1" dirty="0"/>
              <a:t>employee</a:t>
            </a:r>
            <a:r>
              <a:rPr lang="zh-CN" altLang="en-US" b="1" dirty="0"/>
              <a:t>的表中添加了一条数据；</a:t>
            </a:r>
          </a:p>
        </p:txBody>
      </p:sp>
    </p:spTree>
    <p:extLst>
      <p:ext uri="{BB962C8B-B14F-4D97-AF65-F5344CB8AC3E}">
        <p14:creationId xmlns:p14="http://schemas.microsoft.com/office/powerpoint/2010/main" val="132852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E4F5EA7-54CD-4AC2-929A-A9EF09490E19}"/>
              </a:ext>
            </a:extLst>
          </p:cNvPr>
          <p:cNvSpPr/>
          <p:nvPr/>
        </p:nvSpPr>
        <p:spPr>
          <a:xfrm>
            <a:off x="4241020" y="4527121"/>
            <a:ext cx="1133183" cy="246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C8E13A-FD20-4410-8BFB-06C513382F9D}"/>
              </a:ext>
            </a:extLst>
          </p:cNvPr>
          <p:cNvSpPr/>
          <p:nvPr/>
        </p:nvSpPr>
        <p:spPr>
          <a:xfrm>
            <a:off x="4241021" y="1497821"/>
            <a:ext cx="1133183" cy="246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87E79-9E3A-40EC-A1B0-E271E7E25728}"/>
              </a:ext>
            </a:extLst>
          </p:cNvPr>
          <p:cNvSpPr/>
          <p:nvPr/>
        </p:nvSpPr>
        <p:spPr>
          <a:xfrm>
            <a:off x="3612721" y="1475382"/>
            <a:ext cx="5295667" cy="17166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F88A6A-4E56-4139-9BDE-837EB81741F4}"/>
              </a:ext>
            </a:extLst>
          </p:cNvPr>
          <p:cNvSpPr/>
          <p:nvPr/>
        </p:nvSpPr>
        <p:spPr>
          <a:xfrm>
            <a:off x="3556623" y="4235411"/>
            <a:ext cx="2883446" cy="246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B18405-3C57-4044-B370-8AECB282922B}"/>
              </a:ext>
            </a:extLst>
          </p:cNvPr>
          <p:cNvSpPr/>
          <p:nvPr/>
        </p:nvSpPr>
        <p:spPr>
          <a:xfrm>
            <a:off x="3556623" y="1206111"/>
            <a:ext cx="2883446" cy="246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A0F5EE1-2210-4688-AB1A-5945CD0BD488}"/>
              </a:ext>
            </a:extLst>
          </p:cNvPr>
          <p:cNvSpPr txBox="1">
            <a:spLocks/>
          </p:cNvSpPr>
          <p:nvPr/>
        </p:nvSpPr>
        <p:spPr>
          <a:xfrm>
            <a:off x="252413" y="1123950"/>
            <a:ext cx="2947987" cy="460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设计要点</a:t>
            </a: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Design points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AF3232-5F11-4B86-A34D-F153018CF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29" y="-270651"/>
            <a:ext cx="1343671" cy="134367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ABA1845-4784-4EEF-BA06-0263D37EBAE0}"/>
              </a:ext>
            </a:extLst>
          </p:cNvPr>
          <p:cNvSpPr/>
          <p:nvPr/>
        </p:nvSpPr>
        <p:spPr>
          <a:xfrm>
            <a:off x="549762" y="263661"/>
            <a:ext cx="2311244" cy="23561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24DB679-DBB8-4C61-9AF0-AD481E88D7F3}"/>
              </a:ext>
            </a:extLst>
          </p:cNvPr>
          <p:cNvSpPr/>
          <p:nvPr/>
        </p:nvSpPr>
        <p:spPr>
          <a:xfrm>
            <a:off x="3612721" y="4482243"/>
            <a:ext cx="4771520" cy="1367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9ABD0A-E29A-4D70-8C5E-5A4CC92CC5DD}"/>
              </a:ext>
            </a:extLst>
          </p:cNvPr>
          <p:cNvSpPr/>
          <p:nvPr/>
        </p:nvSpPr>
        <p:spPr>
          <a:xfrm>
            <a:off x="3373369" y="574951"/>
            <a:ext cx="8687736" cy="6139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ScoreWindow</a:t>
            </a:r>
            <a:r>
              <a:rPr lang="en-US" altLang="zh-CN" dirty="0"/>
              <a:t>::</a:t>
            </a:r>
            <a:r>
              <a:rPr lang="en-US" altLang="zh-CN" dirty="0" err="1"/>
              <a:t>queryStudentInfo</a:t>
            </a:r>
            <a:r>
              <a:rPr lang="en-US" altLang="zh-CN" dirty="0"/>
              <a:t>(const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querysql</a:t>
            </a:r>
            <a:r>
              <a:rPr lang="en-US" altLang="zh-CN" dirty="0"/>
              <a:t>)   //</a:t>
            </a:r>
            <a:r>
              <a:rPr lang="zh-CN" altLang="en-US" dirty="0"/>
              <a:t>查询学生信息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QSqlQuery</a:t>
            </a:r>
            <a:r>
              <a:rPr lang="en-US" altLang="zh-CN" dirty="0"/>
              <a:t> query(</a:t>
            </a:r>
            <a:r>
              <a:rPr lang="en-US" altLang="zh-CN" dirty="0" err="1"/>
              <a:t>querysql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while(</a:t>
            </a:r>
            <a:r>
              <a:rPr lang="en-US" altLang="zh-CN" dirty="0" err="1"/>
              <a:t>query.next</a:t>
            </a:r>
            <a:r>
              <a:rPr lang="en-US" altLang="zh-CN" dirty="0"/>
              <a:t>()){         									 //</a:t>
            </a:r>
            <a:r>
              <a:rPr lang="zh-CN" altLang="en-US" dirty="0"/>
              <a:t>填充</a:t>
            </a:r>
            <a:r>
              <a:rPr lang="en-US" altLang="zh-CN" dirty="0" err="1"/>
              <a:t>ui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lineEditID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query.value</a:t>
            </a:r>
            <a:r>
              <a:rPr lang="en-US" altLang="zh-CN" dirty="0"/>
              <a:t>(0).</a:t>
            </a:r>
            <a:r>
              <a:rPr lang="en-US" altLang="zh-CN" dirty="0" err="1"/>
              <a:t>toString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lineEditName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query.value</a:t>
            </a:r>
            <a:r>
              <a:rPr lang="en-US" altLang="zh-CN" dirty="0"/>
              <a:t>(1).</a:t>
            </a:r>
            <a:r>
              <a:rPr lang="en-US" altLang="zh-CN" dirty="0" err="1"/>
              <a:t>toString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lineEditMajor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query.value</a:t>
            </a:r>
            <a:r>
              <a:rPr lang="en-US" altLang="zh-CN" dirty="0"/>
              <a:t>(2).</a:t>
            </a:r>
            <a:r>
              <a:rPr lang="en-US" altLang="zh-CN" dirty="0" err="1"/>
              <a:t>toString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lineEditClass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query.value</a:t>
            </a:r>
            <a:r>
              <a:rPr lang="en-US" altLang="zh-CN" dirty="0"/>
              <a:t>(3).</a:t>
            </a:r>
            <a:r>
              <a:rPr lang="en-US" altLang="zh-CN" dirty="0" err="1"/>
              <a:t>toString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QStringList</a:t>
            </a:r>
            <a:r>
              <a:rPr lang="en-US" altLang="zh-CN" dirty="0"/>
              <a:t> </a:t>
            </a:r>
            <a:r>
              <a:rPr lang="en-US" altLang="zh-CN" dirty="0" err="1"/>
              <a:t>ScoreWindow</a:t>
            </a:r>
            <a:r>
              <a:rPr lang="en-US" altLang="zh-CN" dirty="0"/>
              <a:t>::</a:t>
            </a:r>
            <a:r>
              <a:rPr lang="en-US" altLang="zh-CN" dirty="0" err="1"/>
              <a:t>queryStudentScore</a:t>
            </a:r>
            <a:r>
              <a:rPr lang="en-US" altLang="zh-CN" dirty="0"/>
              <a:t>(const 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querysql</a:t>
            </a:r>
            <a:r>
              <a:rPr lang="en-US" altLang="zh-CN" dirty="0"/>
              <a:t>)	//</a:t>
            </a:r>
            <a:r>
              <a:rPr lang="zh-CN" altLang="en-US" dirty="0"/>
              <a:t>查询学生绩点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QStringList</a:t>
            </a:r>
            <a:r>
              <a:rPr lang="en-US" altLang="zh-CN" dirty="0"/>
              <a:t> </a:t>
            </a:r>
            <a:r>
              <a:rPr lang="en-US" altLang="zh-CN" dirty="0" err="1"/>
              <a:t>queryResult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QSqlQuery</a:t>
            </a:r>
            <a:r>
              <a:rPr lang="en-US" altLang="zh-CN" dirty="0"/>
              <a:t> query(</a:t>
            </a:r>
            <a:r>
              <a:rPr lang="en-US" altLang="zh-CN" dirty="0" err="1"/>
              <a:t>querysql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while(</a:t>
            </a:r>
            <a:r>
              <a:rPr lang="en-US" altLang="zh-CN" dirty="0" err="1"/>
              <a:t>query.next</a:t>
            </a:r>
            <a:r>
              <a:rPr lang="en-US" altLang="zh-CN" dirty="0"/>
              <a:t>()){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queryResult.append</a:t>
            </a:r>
            <a:r>
              <a:rPr lang="en-US" altLang="zh-CN" dirty="0"/>
              <a:t>(</a:t>
            </a:r>
            <a:r>
              <a:rPr lang="en-US" altLang="zh-CN" dirty="0" err="1"/>
              <a:t>query.value</a:t>
            </a:r>
            <a:r>
              <a:rPr lang="en-US" altLang="zh-CN" dirty="0"/>
              <a:t>(1).</a:t>
            </a:r>
            <a:r>
              <a:rPr lang="en-US" altLang="zh-CN" dirty="0" err="1"/>
              <a:t>toString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queryResult.append</a:t>
            </a:r>
            <a:r>
              <a:rPr lang="en-US" altLang="zh-CN" dirty="0"/>
              <a:t>(</a:t>
            </a:r>
            <a:r>
              <a:rPr lang="en-US" altLang="zh-CN" dirty="0" err="1"/>
              <a:t>query.value</a:t>
            </a:r>
            <a:r>
              <a:rPr lang="en-US" altLang="zh-CN" dirty="0"/>
              <a:t>(2).</a:t>
            </a:r>
            <a:r>
              <a:rPr lang="en-US" altLang="zh-CN" dirty="0" err="1"/>
              <a:t>toString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queryResult.append</a:t>
            </a:r>
            <a:r>
              <a:rPr lang="en-US" altLang="zh-CN" dirty="0"/>
              <a:t>(</a:t>
            </a:r>
            <a:r>
              <a:rPr lang="en-US" altLang="zh-CN" dirty="0" err="1"/>
              <a:t>query.value</a:t>
            </a:r>
            <a:r>
              <a:rPr lang="en-US" altLang="zh-CN" dirty="0"/>
              <a:t>(3).</a:t>
            </a:r>
            <a:r>
              <a:rPr lang="en-US" altLang="zh-CN" dirty="0" err="1"/>
              <a:t>toString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queryResult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D106EC-4882-4F84-BDA6-09979B65DC98}"/>
              </a:ext>
            </a:extLst>
          </p:cNvPr>
          <p:cNvSpPr txBox="1"/>
          <p:nvPr/>
        </p:nvSpPr>
        <p:spPr>
          <a:xfrm>
            <a:off x="582003" y="291711"/>
            <a:ext cx="22888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QSqlQuery</a:t>
            </a:r>
            <a:r>
              <a:rPr lang="zh-CN" altLang="en-US" dirty="0"/>
              <a:t>类中当执行</a:t>
            </a:r>
            <a:r>
              <a:rPr lang="en-US" altLang="zh-CN" dirty="0"/>
              <a:t>exec()</a:t>
            </a:r>
            <a:r>
              <a:rPr lang="zh-CN" altLang="en-US" dirty="0"/>
              <a:t>后会把指针放在记录集中第一个记录之上，所以需要调用</a:t>
            </a:r>
            <a:r>
              <a:rPr lang="en-US" altLang="zh-CN" dirty="0" err="1"/>
              <a:t>QSqlQuery</a:t>
            </a:r>
            <a:r>
              <a:rPr lang="zh-CN" altLang="en-US" dirty="0"/>
              <a:t>：：</a:t>
            </a:r>
            <a:r>
              <a:rPr lang="en-US" altLang="zh-CN" dirty="0"/>
              <a:t>next()</a:t>
            </a:r>
            <a:r>
              <a:rPr lang="zh-CN" altLang="en-US" dirty="0"/>
              <a:t>来获取第一个数据，用循环体来遍历表中所有数据</a:t>
            </a:r>
          </a:p>
        </p:txBody>
      </p:sp>
    </p:spTree>
    <p:extLst>
      <p:ext uri="{BB962C8B-B14F-4D97-AF65-F5344CB8AC3E}">
        <p14:creationId xmlns:p14="http://schemas.microsoft.com/office/powerpoint/2010/main" val="347768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8" grpId="0" animBg="1"/>
      <p:bldP spid="12" grpId="0" animBg="1"/>
      <p:bldP spid="11" grpId="0" animBg="1"/>
      <p:bldP spid="17" grpId="0" animBg="1"/>
      <p:bldP spid="19" grpId="0" animBg="1"/>
      <p:bldP spid="10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336F-18BF-4B7B-BF82-928F05BF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设计要点</a:t>
            </a: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Design points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99ACCA-5C35-4A8F-9904-D004328C8D6D}"/>
              </a:ext>
            </a:extLst>
          </p:cNvPr>
          <p:cNvSpPr txBox="1"/>
          <p:nvPr/>
        </p:nvSpPr>
        <p:spPr>
          <a:xfrm>
            <a:off x="3891537" y="667709"/>
            <a:ext cx="5405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绩点计算规则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EE30B4-56C7-4D7F-9948-0E3EAF658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29" y="-270651"/>
            <a:ext cx="1343671" cy="134367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10038B5-14EE-42DE-B0C5-B35F81025E6C}"/>
              </a:ext>
            </a:extLst>
          </p:cNvPr>
          <p:cNvSpPr txBox="1"/>
          <p:nvPr/>
        </p:nvSpPr>
        <p:spPr>
          <a:xfrm>
            <a:off x="3891537" y="1593188"/>
            <a:ext cx="6597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将数据库中导出的绩点数据，以学分数加权取平均，以这样的方法算得平均绩点（</a:t>
            </a:r>
            <a:r>
              <a:rPr lang="en-US" altLang="zh-CN" dirty="0"/>
              <a:t>GPA</a:t>
            </a:r>
            <a:r>
              <a:rPr lang="zh-CN" altLang="en-US" dirty="0"/>
              <a:t>）。对于以等级评定的学科，以一一对应的方法将其转化为对应的绩点数计算；</a:t>
            </a:r>
            <a:endParaRPr lang="en-US" altLang="zh-CN" dirty="0"/>
          </a:p>
          <a:p>
            <a:r>
              <a:rPr lang="zh-CN" altLang="en-US" dirty="0"/>
              <a:t>对应关系如下：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7AA03D4-0711-423A-93CB-69F4968D0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21477"/>
              </p:ext>
            </p:extLst>
          </p:nvPr>
        </p:nvGraphicFramePr>
        <p:xfrm>
          <a:off x="4013035" y="2793517"/>
          <a:ext cx="651659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8295">
                  <a:extLst>
                    <a:ext uri="{9D8B030D-6E8A-4147-A177-3AD203B41FA5}">
                      <a16:colId xmlns:a16="http://schemas.microsoft.com/office/drawing/2014/main" val="4283303489"/>
                    </a:ext>
                  </a:extLst>
                </a:gridCol>
                <a:gridCol w="3258295">
                  <a:extLst>
                    <a:ext uri="{9D8B030D-6E8A-4147-A177-3AD203B41FA5}">
                      <a16:colId xmlns:a16="http://schemas.microsoft.com/office/drawing/2014/main" val="4073215809"/>
                    </a:ext>
                  </a:extLst>
                </a:gridCol>
              </a:tblGrid>
              <a:tr h="357195">
                <a:tc>
                  <a:txBody>
                    <a:bodyPr/>
                    <a:lstStyle/>
                    <a:p>
                      <a:r>
                        <a:rPr lang="zh-CN" altLang="en-US" dirty="0"/>
                        <a:t>等级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对应绩点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053208"/>
                  </a:ext>
                </a:extLst>
              </a:tr>
              <a:tr h="357195">
                <a:tc>
                  <a:txBody>
                    <a:bodyPr/>
                    <a:lstStyle/>
                    <a:p>
                      <a:r>
                        <a:rPr lang="zh-CN" altLang="en-US" dirty="0"/>
                        <a:t>优秀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91515"/>
                  </a:ext>
                </a:extLst>
              </a:tr>
              <a:tr h="357195">
                <a:tc>
                  <a:txBody>
                    <a:bodyPr/>
                    <a:lstStyle/>
                    <a:p>
                      <a:r>
                        <a:rPr lang="zh-CN" altLang="en-US" dirty="0"/>
                        <a:t>良好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56696"/>
                  </a:ext>
                </a:extLst>
              </a:tr>
              <a:tr h="357195">
                <a:tc>
                  <a:txBody>
                    <a:bodyPr/>
                    <a:lstStyle/>
                    <a:p>
                      <a:r>
                        <a:rPr lang="zh-CN" altLang="en-US" dirty="0"/>
                        <a:t>中等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56188"/>
                  </a:ext>
                </a:extLst>
              </a:tr>
              <a:tr h="357195">
                <a:tc>
                  <a:txBody>
                    <a:bodyPr/>
                    <a:lstStyle/>
                    <a:p>
                      <a:r>
                        <a:rPr lang="zh-CN" altLang="en-US" dirty="0"/>
                        <a:t>及格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30045"/>
                  </a:ext>
                </a:extLst>
              </a:tr>
              <a:tr h="357195">
                <a:tc>
                  <a:txBody>
                    <a:bodyPr/>
                    <a:lstStyle/>
                    <a:p>
                      <a:r>
                        <a:rPr lang="zh-CN" altLang="en-US" dirty="0"/>
                        <a:t>不及格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31986"/>
                  </a:ext>
                </a:extLst>
              </a:tr>
              <a:tr h="357195">
                <a:tc>
                  <a:txBody>
                    <a:bodyPr/>
                    <a:lstStyle/>
                    <a:p>
                      <a:r>
                        <a:rPr lang="zh-CN" altLang="en-US" dirty="0"/>
                        <a:t>旷考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缓考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86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77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934</TotalTime>
  <Words>908</Words>
  <Application>Microsoft Office PowerPoint</Application>
  <PresentationFormat>宽屏</PresentationFormat>
  <Paragraphs>122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-apple-system</vt:lpstr>
      <vt:lpstr>等线</vt:lpstr>
      <vt:lpstr>幼圆</vt:lpstr>
      <vt:lpstr>Arial</vt:lpstr>
      <vt:lpstr>consolas</vt:lpstr>
      <vt:lpstr>consolas</vt:lpstr>
      <vt:lpstr>Corbel</vt:lpstr>
      <vt:lpstr>Wingdings</vt:lpstr>
      <vt:lpstr>Wingdings 2</vt:lpstr>
      <vt:lpstr>框架</vt:lpstr>
      <vt:lpstr>AxGlyph</vt:lpstr>
      <vt:lpstr>基本用户界面</vt:lpstr>
      <vt:lpstr>目录 contents</vt:lpstr>
      <vt:lpstr>设计目标 Design objective</vt:lpstr>
      <vt:lpstr>设计方案 Design scheme</vt:lpstr>
      <vt:lpstr>设计要点 Design points</vt:lpstr>
      <vt:lpstr>设计要点 Design points</vt:lpstr>
      <vt:lpstr>设计要点 Design points</vt:lpstr>
      <vt:lpstr>PowerPoint 演示文稿</vt:lpstr>
      <vt:lpstr>设计要点 Design points</vt:lpstr>
      <vt:lpstr>PowerPoint 演示文稿</vt:lpstr>
      <vt:lpstr>PowerPoint 演示文稿</vt:lpstr>
      <vt:lpstr>成果展示 Result Display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QT实验三： 网络数据的获取与显示</dc:title>
  <dc:creator>毛赟</dc:creator>
  <cp:lastModifiedBy>赟 毛</cp:lastModifiedBy>
  <cp:revision>35</cp:revision>
  <dcterms:created xsi:type="dcterms:W3CDTF">2018-11-21T02:08:14Z</dcterms:created>
  <dcterms:modified xsi:type="dcterms:W3CDTF">2018-12-19T10:44:29Z</dcterms:modified>
</cp:coreProperties>
</file>