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3"/>
  </p:notesMasterIdLst>
  <p:handoutMasterIdLst>
    <p:handoutMasterId r:id="rId34"/>
  </p:handoutMasterIdLst>
  <p:sldIdLst>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7" r:id="rId24"/>
    <p:sldId id="278" r:id="rId25"/>
    <p:sldId id="279" r:id="rId26"/>
    <p:sldId id="280" r:id="rId27"/>
    <p:sldId id="281" r:id="rId28"/>
    <p:sldId id="282" r:id="rId29"/>
    <p:sldId id="283" r:id="rId30"/>
    <p:sldId id="284" r:id="rId31"/>
    <p:sldId id="285" r:id="rId32"/>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35" autoAdjust="0"/>
    <p:restoredTop sz="94660"/>
  </p:normalViewPr>
  <p:slideViewPr>
    <p:cSldViewPr>
      <p:cViewPr varScale="1">
        <p:scale>
          <a:sx n="78" d="100"/>
          <a:sy n="78" d="100"/>
        </p:scale>
        <p:origin x="132" y="414"/>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9/17/2025</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9/17/2025</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9/17/2025</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9/17/2025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9/17/2025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9/17/2025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9/17/2025</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9/17/2025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9/17/2025</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9/17/2025</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9/17/2025</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9/17/2025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9/17/2025</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9/17/2025</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www.hackerwebsecurity.com/differenza-tra-phishing-spear-phishing-e-watering-hole/ogwebcast-watering-hole-attacks_600_339_s/" TargetMode="Externa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s://creativecommons.org/licenses/by-nc-sa/3.0/"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teknodiot.com/sosyal-muhendislik-nedir-ve-nasil-korunulur" TargetMode="External"/><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teknodiot.com/sosyal-muhendislik-nedir-ve-nasil-korunulur" TargetMode="External"/><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teknodiot.com/sosyal-muhendislik-nedir-ve-nasil-korunulur" TargetMode="External"/><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teknodiot.com/sosyal-muhendislik-nedir-ve-nasil-korunulur" TargetMode="External"/><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teknodiot.com/sosyal-muhendislik-nedir-ve-nasil-korunulur" TargetMode="External"/><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mruczek.wiki/Kategoria:Do_weryfikacji"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mruczek.wiki/Kategoria:Do_weryfikacji"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mruczek.wiki/Kategoria:Do_weryfikacji"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mruczek.wiki/Kategoria:Do_weryfikacji"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s://svgsilh.com/image/2127635.html"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pixabay.com/en/phishing-fraud-cyber-security-3390518/"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s://svgsilh.com/image/2127635.html"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s://svgsilh.com/image/2127635.html"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s://svgsilh.com/image/2127635.html"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pixabay.com/nl/quiz-tijd-quiz-tijd-antwoord-2453148/"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pixabay.com/nl/quiz-tijd-quiz-tijd-antwoord-2453148/"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pixabay.com/nl/quiz-tijd-quiz-tijd-antwoord-2453148/"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pixabay.com/nl/quiz-tijd-quiz-tijd-antwoord-2453148/"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pixabay.com/nl/quiz-tijd-quiz-tijd-antwoord-2453148/"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foto.wuestenigel.com/analysis-text-on-blackboard/" TargetMode="External"/><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todossomosclientes.blogspot.com/2018/"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creativecommons.org/licenses/by-nc-sa/3.0/"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todossomosclientes.blogspot.com/2018/"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creativecommons.org/licenses/by-nc-sa/3.0/"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todossomosclientes.blogspot.com/2018/"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creativecommons.org/licenses/by-nc-sa/3.0/"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forum.webseodesigners.com/web-design-seo-and-hosting-f16/godaddy-is-pushing-website-backup-by-jamming-websi-t1558.html"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forum.webseodesigners.com/web-design-seo-and-hosting-f16/godaddy-is-pushing-website-backup-by-jamming-websi-t1558.html"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teknodiot.com/sosyal-muhendislik-nedir-ve-nasil-korunulur" TargetMode="External"/><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teknodiot.com/sosyal-muhendislik-nedir-ve-nasil-korunulur" TargetMode="External"/><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4B28597-3C58-D97A-0B12-2B8DA5B1F881}"/>
              </a:ext>
            </a:extLst>
          </p:cNvPr>
          <p:cNvPicPr>
            <a:picLocks noChangeAspect="1"/>
          </p:cNvPicPr>
          <p:nvPr/>
        </p:nvPicPr>
        <p:blipFill>
          <a:blip r:embed="rId2">
            <a:alphaModFix amt="27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 b="12222"/>
          <a:stretch>
            <a:fillRect/>
          </a:stretch>
        </p:blipFill>
        <p:spPr>
          <a:xfrm>
            <a:off x="0" y="0"/>
            <a:ext cx="12188825" cy="6858000"/>
          </a:xfrm>
          <a:prstGeom prst="rect">
            <a:avLst/>
          </a:prstGeom>
        </p:spPr>
      </p:pic>
      <p:sp>
        <p:nvSpPr>
          <p:cNvPr id="6" name="TextBox 5">
            <a:extLst>
              <a:ext uri="{FF2B5EF4-FFF2-40B4-BE49-F238E27FC236}">
                <a16:creationId xmlns:a16="http://schemas.microsoft.com/office/drawing/2014/main" id="{B0AD75DF-A9BC-3D2C-06DA-437BE0D269B1}"/>
              </a:ext>
            </a:extLst>
          </p:cNvPr>
          <p:cNvSpPr txBox="1"/>
          <p:nvPr/>
        </p:nvSpPr>
        <p:spPr>
          <a:xfrm>
            <a:off x="0" y="6774516"/>
            <a:ext cx="12342812" cy="231369"/>
          </a:xfrm>
          <a:prstGeom prst="rect">
            <a:avLst/>
          </a:prstGeom>
          <a:noFill/>
        </p:spPr>
        <p:txBody>
          <a:bodyPr wrap="square" rtlCol="0">
            <a:spAutoFit/>
          </a:bodyPr>
          <a:lstStyle/>
          <a:p>
            <a:r>
              <a:rPr lang="en-US" sz="900">
                <a:hlinkClick r:id="rId3" tooltip="https://www.hackerwebsecurity.com/differenza-tra-phishing-spear-phishing-e-watering-hole/ogwebcast-watering-hole-attacks_600_339_s/"/>
              </a:rPr>
              <a:t>This Photo</a:t>
            </a:r>
            <a:r>
              <a:rPr lang="en-US" sz="900"/>
              <a:t> by Unknown Author is licensed under </a:t>
            </a:r>
            <a:r>
              <a:rPr lang="en-US" sz="900">
                <a:hlinkClick r:id="rId4" tooltip="https://creativecommons.org/licenses/by-nc-sa/3.0/"/>
              </a:rPr>
              <a:t>CC BY-SA-NC</a:t>
            </a:r>
            <a:endParaRPr lang="en-US" sz="900"/>
          </a:p>
        </p:txBody>
      </p:sp>
      <p:sp>
        <p:nvSpPr>
          <p:cNvPr id="2" name="Title 1"/>
          <p:cNvSpPr>
            <a:spLocks noGrp="1"/>
          </p:cNvSpPr>
          <p:nvPr>
            <p:ph type="ctrTitle"/>
          </p:nvPr>
        </p:nvSpPr>
        <p:spPr/>
        <p:txBody>
          <a:bodyPr/>
          <a:lstStyle/>
          <a:p>
            <a:r>
              <a:rPr lang="en-US" dirty="0"/>
              <a:t>Phishing Awareness training</a:t>
            </a:r>
          </a:p>
        </p:txBody>
      </p:sp>
      <p:sp>
        <p:nvSpPr>
          <p:cNvPr id="5" name="Subtitle 4"/>
          <p:cNvSpPr>
            <a:spLocks noGrp="1"/>
          </p:cNvSpPr>
          <p:nvPr>
            <p:ph type="subTitle" idx="1"/>
          </p:nvPr>
        </p:nvSpPr>
        <p:spPr>
          <a:xfrm>
            <a:off x="1625176" y="2616200"/>
            <a:ext cx="8279236" cy="1657350"/>
          </a:xfrm>
        </p:spPr>
        <p:txBody>
          <a:bodyPr>
            <a:normAutofit fontScale="70000" lnSpcReduction="20000"/>
          </a:bodyPr>
          <a:lstStyle/>
          <a:p>
            <a:r>
              <a:rPr lang="en-US" dirty="0">
                <a:solidFill>
                  <a:schemeClr val="tx1"/>
                </a:solidFill>
              </a:rPr>
              <a:t>Learn:</a:t>
            </a:r>
          </a:p>
          <a:p>
            <a:endParaRPr lang="en-US" dirty="0">
              <a:solidFill>
                <a:schemeClr val="tx1"/>
              </a:solidFill>
            </a:endParaRPr>
          </a:p>
          <a:p>
            <a:pPr marL="457200" indent="-457200">
              <a:buFont typeface="Arial" panose="020B0604020202020204" pitchFamily="34" charset="0"/>
              <a:buChar char="•"/>
            </a:pPr>
            <a:r>
              <a:rPr lang="en-US" dirty="0">
                <a:solidFill>
                  <a:schemeClr val="tx1"/>
                </a:solidFill>
              </a:rPr>
              <a:t>how to Recognize emails &amp; fake websites</a:t>
            </a:r>
          </a:p>
          <a:p>
            <a:pPr marL="457200" indent="-457200">
              <a:buFont typeface="Arial" panose="020B0604020202020204" pitchFamily="34" charset="0"/>
              <a:buChar char="•"/>
            </a:pPr>
            <a:r>
              <a:rPr lang="en-US" dirty="0">
                <a:solidFill>
                  <a:schemeClr val="tx1"/>
                </a:solidFill>
              </a:rPr>
              <a:t>The social engineering tactics used by the attackers</a:t>
            </a:r>
          </a:p>
          <a:p>
            <a:pPr marL="457200" indent="-457200">
              <a:buFont typeface="Arial" panose="020B0604020202020204" pitchFamily="34" charset="0"/>
              <a:buChar char="•"/>
            </a:pPr>
            <a:r>
              <a:rPr lang="en-US" dirty="0">
                <a:solidFill>
                  <a:schemeClr val="tx1"/>
                </a:solidFill>
              </a:rPr>
              <a:t>Best practices and tips to avoid falling victim</a:t>
            </a:r>
          </a:p>
          <a:p>
            <a:pPr marL="457200" indent="-457200">
              <a:buFont typeface="Arial" panose="020B0604020202020204" pitchFamily="34" charset="0"/>
              <a:buChar char="•"/>
            </a:pPr>
            <a:r>
              <a:rPr lang="en-US" dirty="0">
                <a:solidFill>
                  <a:schemeClr val="tx1"/>
                </a:solidFill>
              </a:rPr>
              <a:t>Real-world examples</a:t>
            </a:r>
          </a:p>
          <a:p>
            <a:pPr marL="457200" indent="-457200">
              <a:buFont typeface="Arial" panose="020B0604020202020204" pitchFamily="34" charset="0"/>
              <a:buChar char="•"/>
            </a:pPr>
            <a:r>
              <a:rPr lang="en-US" dirty="0">
                <a:solidFill>
                  <a:schemeClr val="tx1"/>
                </a:solidFill>
              </a:rPr>
              <a:t>Interactive quizzes </a:t>
            </a: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1B51CB-EA5A-DF50-B54A-6F4A719B5C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885BE6-CC52-DADF-E392-A0AD81929C35}"/>
              </a:ext>
            </a:extLst>
          </p:cNvPr>
          <p:cNvSpPr>
            <a:spLocks noGrp="1"/>
          </p:cNvSpPr>
          <p:nvPr>
            <p:ph type="title"/>
          </p:nvPr>
        </p:nvSpPr>
        <p:spPr/>
        <p:txBody>
          <a:bodyPr/>
          <a:lstStyle/>
          <a:p>
            <a:r>
              <a:rPr lang="en-US" dirty="0"/>
              <a:t>MOST COMMON SOCIAL ENGINEERING TACTICS USED BY ATTACKERS:</a:t>
            </a:r>
          </a:p>
        </p:txBody>
      </p:sp>
      <p:sp>
        <p:nvSpPr>
          <p:cNvPr id="3" name="Content Placeholder 2">
            <a:extLst>
              <a:ext uri="{FF2B5EF4-FFF2-40B4-BE49-F238E27FC236}">
                <a16:creationId xmlns:a16="http://schemas.microsoft.com/office/drawing/2014/main" id="{841C06D8-084B-443F-7EE0-A7255726CF7D}"/>
              </a:ext>
            </a:extLst>
          </p:cNvPr>
          <p:cNvSpPr>
            <a:spLocks noGrp="1"/>
          </p:cNvSpPr>
          <p:nvPr>
            <p:ph idx="1"/>
          </p:nvPr>
        </p:nvSpPr>
        <p:spPr/>
        <p:txBody>
          <a:bodyPr>
            <a:normAutofit/>
          </a:bodyPr>
          <a:lstStyle/>
          <a:p>
            <a:pPr marL="0" indent="0">
              <a:buNone/>
            </a:pPr>
            <a:r>
              <a:rPr lang="en-US" sz="2400" dirty="0"/>
              <a:t> 2. Pretexting:</a:t>
            </a:r>
          </a:p>
          <a:p>
            <a:r>
              <a:rPr lang="en-US" sz="2400" dirty="0"/>
              <a:t>Pretexting involves creating a believable, fabricated scenario (a "pretext") to gain a victim's trust and obtain information. </a:t>
            </a:r>
          </a:p>
          <a:p>
            <a:r>
              <a:rPr lang="en-US" sz="2400" dirty="0"/>
              <a:t>The attacker will usually impersonate a person in a position of authority or someone who has a legitimate reason to ask for the information.</a:t>
            </a:r>
          </a:p>
          <a:p>
            <a:r>
              <a:rPr lang="en-US" sz="2400" dirty="0"/>
              <a:t>Example: An attacker calls an employee at a company and pretends to be from the IT department. They claim there's an issue with the employee's computer and need their password to "fix it." The employee, wanting to be helpful and believing the attacker is a trusted professional, gives them the information</a:t>
            </a:r>
          </a:p>
        </p:txBody>
      </p:sp>
      <p:pic>
        <p:nvPicPr>
          <p:cNvPr id="12" name="Picture 11">
            <a:extLst>
              <a:ext uri="{FF2B5EF4-FFF2-40B4-BE49-F238E27FC236}">
                <a16:creationId xmlns:a16="http://schemas.microsoft.com/office/drawing/2014/main" id="{00ADDDED-657C-D789-C6EB-BFACB791B9A1}"/>
              </a:ext>
            </a:extLst>
          </p:cNvPr>
          <p:cNvPicPr>
            <a:picLocks noChangeAspect="1"/>
          </p:cNvPicPr>
          <p:nvPr/>
        </p:nvPicPr>
        <p:blipFill>
          <a:blip r:embed="rId2">
            <a:alphaModFix amt="23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768" y="-1"/>
            <a:ext cx="12167287" cy="6858001"/>
          </a:xfrm>
          <a:prstGeom prst="rect">
            <a:avLst/>
          </a:prstGeom>
        </p:spPr>
      </p:pic>
    </p:spTree>
    <p:extLst>
      <p:ext uri="{BB962C8B-B14F-4D97-AF65-F5344CB8AC3E}">
        <p14:creationId xmlns:p14="http://schemas.microsoft.com/office/powerpoint/2010/main" val="32015953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28ED96-3057-7482-C31F-E1C4D0934D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A19B50-1D74-278A-2AC0-A72DC6B088C8}"/>
              </a:ext>
            </a:extLst>
          </p:cNvPr>
          <p:cNvSpPr>
            <a:spLocks noGrp="1"/>
          </p:cNvSpPr>
          <p:nvPr>
            <p:ph type="title"/>
          </p:nvPr>
        </p:nvSpPr>
        <p:spPr/>
        <p:txBody>
          <a:bodyPr/>
          <a:lstStyle/>
          <a:p>
            <a:r>
              <a:rPr lang="en-US" dirty="0"/>
              <a:t>MOST COMMON SOCIAL ENGINEERING TACTICS USED BY ATTACKERS:</a:t>
            </a:r>
          </a:p>
        </p:txBody>
      </p:sp>
      <p:sp>
        <p:nvSpPr>
          <p:cNvPr id="3" name="Content Placeholder 2">
            <a:extLst>
              <a:ext uri="{FF2B5EF4-FFF2-40B4-BE49-F238E27FC236}">
                <a16:creationId xmlns:a16="http://schemas.microsoft.com/office/drawing/2014/main" id="{4C38D89A-DDAE-B627-392A-5D52BBF3FA3D}"/>
              </a:ext>
            </a:extLst>
          </p:cNvPr>
          <p:cNvSpPr>
            <a:spLocks noGrp="1"/>
          </p:cNvSpPr>
          <p:nvPr>
            <p:ph idx="1"/>
          </p:nvPr>
        </p:nvSpPr>
        <p:spPr/>
        <p:txBody>
          <a:bodyPr>
            <a:normAutofit/>
          </a:bodyPr>
          <a:lstStyle/>
          <a:p>
            <a:pPr marL="0" indent="0">
              <a:buNone/>
            </a:pPr>
            <a:r>
              <a:rPr lang="en-US" sz="2400" dirty="0"/>
              <a:t>3. Baiting:</a:t>
            </a:r>
          </a:p>
          <a:p>
            <a:r>
              <a:rPr lang="en-US" sz="2400" dirty="0"/>
              <a:t>Baiting relies on an attacker's promise of something desirable to tempt a victim into a trap. This tactic often appeals to a person's greed or curiosity.</a:t>
            </a:r>
          </a:p>
          <a:p>
            <a:r>
              <a:rPr lang="en-US" sz="2400" dirty="0"/>
              <a:t>Online Baiting: Attackers use online advertisements that promise free movies, music, or software downloads. When the victim clicks the ad, they are often led to a malicious website that installs malware or asks for personal information.</a:t>
            </a:r>
          </a:p>
          <a:p>
            <a:r>
              <a:rPr lang="en-US" sz="2400" dirty="0"/>
              <a:t>Physical Baiting: An attacker might leave a malware-infected USB drive in a public place, like an office parking lot, with a tempting label like "2025 Salaries" or "Confidential." A curious employee might pick it up and plug it into their computer, unwittingly infecting the network.</a:t>
            </a:r>
          </a:p>
        </p:txBody>
      </p:sp>
      <p:pic>
        <p:nvPicPr>
          <p:cNvPr id="5" name="Picture 4">
            <a:extLst>
              <a:ext uri="{FF2B5EF4-FFF2-40B4-BE49-F238E27FC236}">
                <a16:creationId xmlns:a16="http://schemas.microsoft.com/office/drawing/2014/main" id="{084F37CE-91B0-5157-0AFA-99644A5FD3C5}"/>
              </a:ext>
            </a:extLst>
          </p:cNvPr>
          <p:cNvPicPr>
            <a:picLocks noChangeAspect="1"/>
          </p:cNvPicPr>
          <p:nvPr/>
        </p:nvPicPr>
        <p:blipFill>
          <a:blip r:embed="rId2">
            <a:alphaModFix amt="23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768" y="-1"/>
            <a:ext cx="12167287" cy="6858001"/>
          </a:xfrm>
          <a:prstGeom prst="rect">
            <a:avLst/>
          </a:prstGeom>
        </p:spPr>
      </p:pic>
    </p:spTree>
    <p:extLst>
      <p:ext uri="{BB962C8B-B14F-4D97-AF65-F5344CB8AC3E}">
        <p14:creationId xmlns:p14="http://schemas.microsoft.com/office/powerpoint/2010/main" val="5879800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5FE9E1-EFB9-BCB9-7C34-540202DCA2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C33435-7B15-BFED-EC84-C6C2418B866B}"/>
              </a:ext>
            </a:extLst>
          </p:cNvPr>
          <p:cNvSpPr>
            <a:spLocks noGrp="1"/>
          </p:cNvSpPr>
          <p:nvPr>
            <p:ph type="title"/>
          </p:nvPr>
        </p:nvSpPr>
        <p:spPr/>
        <p:txBody>
          <a:bodyPr/>
          <a:lstStyle/>
          <a:p>
            <a:r>
              <a:rPr lang="en-US" dirty="0"/>
              <a:t>MOST COMMON SOCIAL ENGINEERING TACTICS USED BY ATTACKERS:</a:t>
            </a:r>
          </a:p>
        </p:txBody>
      </p:sp>
      <p:sp>
        <p:nvSpPr>
          <p:cNvPr id="3" name="Content Placeholder 2">
            <a:extLst>
              <a:ext uri="{FF2B5EF4-FFF2-40B4-BE49-F238E27FC236}">
                <a16:creationId xmlns:a16="http://schemas.microsoft.com/office/drawing/2014/main" id="{660C8E6A-1A4F-5D4E-FEB1-B64C2527709F}"/>
              </a:ext>
            </a:extLst>
          </p:cNvPr>
          <p:cNvSpPr>
            <a:spLocks noGrp="1"/>
          </p:cNvSpPr>
          <p:nvPr>
            <p:ph idx="1"/>
          </p:nvPr>
        </p:nvSpPr>
        <p:spPr/>
        <p:txBody>
          <a:bodyPr>
            <a:normAutofit/>
          </a:bodyPr>
          <a:lstStyle/>
          <a:p>
            <a:pPr marL="0" indent="0">
              <a:buNone/>
            </a:pPr>
            <a:r>
              <a:rPr lang="en-US" sz="2400" dirty="0"/>
              <a:t>4. Quid Pro Quo:</a:t>
            </a:r>
          </a:p>
          <a:p>
            <a:r>
              <a:rPr lang="en-US" sz="2400" dirty="0"/>
              <a:t>This tactic is a type of social engineering where an attacker offers a "favor" or a service in exchange for information.</a:t>
            </a:r>
          </a:p>
          <a:p>
            <a:r>
              <a:rPr lang="en-US" sz="2400" dirty="0"/>
              <a:t>Example: An attacker calls a company and pretends to be an IT professional offering free tech support to employees. When an employee takes them up on the offer, the attacker says they need the employee's credentials to "troubleshoot" the issue, gaining access to their account.</a:t>
            </a:r>
          </a:p>
        </p:txBody>
      </p:sp>
      <p:pic>
        <p:nvPicPr>
          <p:cNvPr id="4" name="Picture 3">
            <a:extLst>
              <a:ext uri="{FF2B5EF4-FFF2-40B4-BE49-F238E27FC236}">
                <a16:creationId xmlns:a16="http://schemas.microsoft.com/office/drawing/2014/main" id="{118E3A1D-0F2D-A72D-0663-34C2BBBB570B}"/>
              </a:ext>
            </a:extLst>
          </p:cNvPr>
          <p:cNvPicPr>
            <a:picLocks noChangeAspect="1"/>
          </p:cNvPicPr>
          <p:nvPr/>
        </p:nvPicPr>
        <p:blipFill>
          <a:blip r:embed="rId2">
            <a:alphaModFix amt="23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768" y="-1"/>
            <a:ext cx="12167287" cy="6858001"/>
          </a:xfrm>
          <a:prstGeom prst="rect">
            <a:avLst/>
          </a:prstGeom>
        </p:spPr>
      </p:pic>
    </p:spTree>
    <p:extLst>
      <p:ext uri="{BB962C8B-B14F-4D97-AF65-F5344CB8AC3E}">
        <p14:creationId xmlns:p14="http://schemas.microsoft.com/office/powerpoint/2010/main" val="26401322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D16C22-13B4-35BD-9B03-5E292586C6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2883D3-2653-6013-07B2-DB2E2755F52D}"/>
              </a:ext>
            </a:extLst>
          </p:cNvPr>
          <p:cNvSpPr>
            <a:spLocks noGrp="1"/>
          </p:cNvSpPr>
          <p:nvPr>
            <p:ph type="title"/>
          </p:nvPr>
        </p:nvSpPr>
        <p:spPr/>
        <p:txBody>
          <a:bodyPr/>
          <a:lstStyle/>
          <a:p>
            <a:r>
              <a:rPr lang="en-US" dirty="0"/>
              <a:t>MOST COMMON SOCIAL ENGINEERING TACTICS USED BY ATTACKERS:</a:t>
            </a:r>
          </a:p>
        </p:txBody>
      </p:sp>
      <p:sp>
        <p:nvSpPr>
          <p:cNvPr id="3" name="Content Placeholder 2">
            <a:extLst>
              <a:ext uri="{FF2B5EF4-FFF2-40B4-BE49-F238E27FC236}">
                <a16:creationId xmlns:a16="http://schemas.microsoft.com/office/drawing/2014/main" id="{C8AA9FA7-E378-0AEA-8598-9E9CF6AF6EFC}"/>
              </a:ext>
            </a:extLst>
          </p:cNvPr>
          <p:cNvSpPr>
            <a:spLocks noGrp="1"/>
          </p:cNvSpPr>
          <p:nvPr>
            <p:ph idx="1"/>
          </p:nvPr>
        </p:nvSpPr>
        <p:spPr/>
        <p:txBody>
          <a:bodyPr>
            <a:normAutofit/>
          </a:bodyPr>
          <a:lstStyle/>
          <a:p>
            <a:pPr marL="0" indent="0">
              <a:buNone/>
            </a:pPr>
            <a:r>
              <a:rPr lang="en-US" sz="2400" dirty="0"/>
              <a:t>5. Scareware:</a:t>
            </a:r>
          </a:p>
          <a:p>
            <a:r>
              <a:rPr lang="en-US" sz="2400" dirty="0"/>
              <a:t>Scareware uses fear to trick a victim into taking a specific action, usually by creating a fake threat.</a:t>
            </a:r>
          </a:p>
          <a:p>
            <a:r>
              <a:rPr lang="en-US" sz="2400" dirty="0"/>
              <a:t>Example: A user is browsing the web when a pop-up window appears, flashing red and claiming their computer is infected with a dangerous virus. The message urges the user to immediately download a specific "antivirus" program to fix the problem. The program is actually malware, and the pop-up is a lie.</a:t>
            </a:r>
          </a:p>
        </p:txBody>
      </p:sp>
      <p:pic>
        <p:nvPicPr>
          <p:cNvPr id="5" name="Picture 4">
            <a:extLst>
              <a:ext uri="{FF2B5EF4-FFF2-40B4-BE49-F238E27FC236}">
                <a16:creationId xmlns:a16="http://schemas.microsoft.com/office/drawing/2014/main" id="{CCE3AA32-B775-0BC1-470B-59EF02EBA735}"/>
              </a:ext>
            </a:extLst>
          </p:cNvPr>
          <p:cNvPicPr>
            <a:picLocks noChangeAspect="1"/>
          </p:cNvPicPr>
          <p:nvPr/>
        </p:nvPicPr>
        <p:blipFill>
          <a:blip r:embed="rId2">
            <a:alphaModFix amt="23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768" y="-1"/>
            <a:ext cx="12167287" cy="6858001"/>
          </a:xfrm>
          <a:prstGeom prst="rect">
            <a:avLst/>
          </a:prstGeom>
        </p:spPr>
      </p:pic>
    </p:spTree>
    <p:extLst>
      <p:ext uri="{BB962C8B-B14F-4D97-AF65-F5344CB8AC3E}">
        <p14:creationId xmlns:p14="http://schemas.microsoft.com/office/powerpoint/2010/main" val="32125887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6197E1-7EC9-3612-CEE1-B112E0B1D8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F091FC-EAB8-E6F9-5E45-EC27A2598BA4}"/>
              </a:ext>
            </a:extLst>
          </p:cNvPr>
          <p:cNvSpPr>
            <a:spLocks noGrp="1"/>
          </p:cNvSpPr>
          <p:nvPr>
            <p:ph type="title"/>
          </p:nvPr>
        </p:nvSpPr>
        <p:spPr/>
        <p:txBody>
          <a:bodyPr/>
          <a:lstStyle/>
          <a:p>
            <a:r>
              <a:rPr lang="en-US" dirty="0"/>
              <a:t>MOST COMMON SOCIAL ENGINEERING TACTICS USED BY ATTACKERS:</a:t>
            </a:r>
          </a:p>
        </p:txBody>
      </p:sp>
      <p:sp>
        <p:nvSpPr>
          <p:cNvPr id="3" name="Content Placeholder 2">
            <a:extLst>
              <a:ext uri="{FF2B5EF4-FFF2-40B4-BE49-F238E27FC236}">
                <a16:creationId xmlns:a16="http://schemas.microsoft.com/office/drawing/2014/main" id="{EAE9CABA-E613-27A4-5BAF-1AB34DCFF04C}"/>
              </a:ext>
            </a:extLst>
          </p:cNvPr>
          <p:cNvSpPr>
            <a:spLocks noGrp="1"/>
          </p:cNvSpPr>
          <p:nvPr>
            <p:ph idx="1"/>
          </p:nvPr>
        </p:nvSpPr>
        <p:spPr/>
        <p:txBody>
          <a:bodyPr>
            <a:normAutofit/>
          </a:bodyPr>
          <a:lstStyle/>
          <a:p>
            <a:pPr marL="0" indent="0">
              <a:buNone/>
            </a:pPr>
            <a:r>
              <a:rPr lang="en-US" sz="2400" dirty="0"/>
              <a:t>6. Tailgating (or Piggybacking):</a:t>
            </a:r>
          </a:p>
          <a:p>
            <a:r>
              <a:rPr lang="en-US" sz="2400" dirty="0"/>
              <a:t>This is a physical social engineering tactic where an unauthorized person follows an authorized person into a restricted area.</a:t>
            </a:r>
          </a:p>
          <a:p>
            <a:r>
              <a:rPr lang="en-US" sz="2400" dirty="0"/>
              <a:t>Example: An attacker waits by a secure door and, as an employee swipes their badge and opens the door, the attacker quickly walks in right behind them. They might pretend to be on their phone or carrying a large stack of boxes to make it seem like they can't use their own badge, and the employee, out of politeness, holds the door open.</a:t>
            </a:r>
          </a:p>
        </p:txBody>
      </p:sp>
      <p:pic>
        <p:nvPicPr>
          <p:cNvPr id="4" name="Picture 3">
            <a:extLst>
              <a:ext uri="{FF2B5EF4-FFF2-40B4-BE49-F238E27FC236}">
                <a16:creationId xmlns:a16="http://schemas.microsoft.com/office/drawing/2014/main" id="{028FAD7E-3C0E-BC43-EF54-B13B0C5C010C}"/>
              </a:ext>
            </a:extLst>
          </p:cNvPr>
          <p:cNvPicPr>
            <a:picLocks noChangeAspect="1"/>
          </p:cNvPicPr>
          <p:nvPr/>
        </p:nvPicPr>
        <p:blipFill>
          <a:blip r:embed="rId2">
            <a:alphaModFix amt="23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768" y="-1"/>
            <a:ext cx="12167287" cy="6858001"/>
          </a:xfrm>
          <a:prstGeom prst="rect">
            <a:avLst/>
          </a:prstGeom>
        </p:spPr>
      </p:pic>
    </p:spTree>
    <p:extLst>
      <p:ext uri="{BB962C8B-B14F-4D97-AF65-F5344CB8AC3E}">
        <p14:creationId xmlns:p14="http://schemas.microsoft.com/office/powerpoint/2010/main" val="33345686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02EC19-0010-7E6A-F6AD-0416E96879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D3E104-29C9-9585-75D8-589361C07753}"/>
              </a:ext>
            </a:extLst>
          </p:cNvPr>
          <p:cNvSpPr>
            <a:spLocks noGrp="1"/>
          </p:cNvSpPr>
          <p:nvPr>
            <p:ph type="title"/>
          </p:nvPr>
        </p:nvSpPr>
        <p:spPr/>
        <p:txBody>
          <a:bodyPr/>
          <a:lstStyle/>
          <a:p>
            <a:r>
              <a:rPr lang="en-US" dirty="0"/>
              <a:t>BEST PRACTICES AND TIPS TO AVOID FALLING VICTIM:</a:t>
            </a:r>
          </a:p>
        </p:txBody>
      </p:sp>
      <p:sp>
        <p:nvSpPr>
          <p:cNvPr id="3" name="Content Placeholder 2">
            <a:extLst>
              <a:ext uri="{FF2B5EF4-FFF2-40B4-BE49-F238E27FC236}">
                <a16:creationId xmlns:a16="http://schemas.microsoft.com/office/drawing/2014/main" id="{E5A40293-2A48-E77E-D706-7CF7D82A3771}"/>
              </a:ext>
            </a:extLst>
          </p:cNvPr>
          <p:cNvSpPr>
            <a:spLocks noGrp="1"/>
          </p:cNvSpPr>
          <p:nvPr>
            <p:ph idx="1"/>
          </p:nvPr>
        </p:nvSpPr>
        <p:spPr/>
        <p:txBody>
          <a:bodyPr>
            <a:normAutofit fontScale="77500" lnSpcReduction="20000"/>
          </a:bodyPr>
          <a:lstStyle/>
          <a:p>
            <a:r>
              <a:rPr lang="en-US" dirty="0"/>
              <a:t>Building on the previous explanation of social engineering tactics, here are the best practices and tips to avoid falling victim to these attacks. The core principle is to develop a healthy sense of skepticism and to treat all unsolicited requests for information with caution.</a:t>
            </a:r>
          </a:p>
          <a:p>
            <a:pPr marL="0" indent="0">
              <a:buNone/>
            </a:pPr>
            <a:r>
              <a:rPr lang="en-US" b="1" dirty="0"/>
              <a:t>1. Be Skeptical and Verify Everything</a:t>
            </a:r>
          </a:p>
          <a:p>
            <a:r>
              <a:rPr lang="en-US" b="1" dirty="0"/>
              <a:t>Don't Rush.</a:t>
            </a:r>
            <a:r>
              <a:rPr lang="en-US" dirty="0"/>
              <a:t> Attackers rely on a sense of urgency. If an email or message demands immediate action, pause and think. Take your time to verify the request.</a:t>
            </a:r>
          </a:p>
          <a:p>
            <a:r>
              <a:rPr lang="en-US" b="1" dirty="0"/>
              <a:t>Independent Verification.</a:t>
            </a:r>
            <a:r>
              <a:rPr lang="en-US" dirty="0"/>
              <a:t> Never use the contact information provided in a suspicious message. Instead, find the official phone number or website for the company or person in question through a separate source, like their official website or a trusted directory.</a:t>
            </a:r>
          </a:p>
          <a:p>
            <a:r>
              <a:rPr lang="en-US" b="1" dirty="0"/>
              <a:t>Verify the Source.</a:t>
            </a:r>
            <a:r>
              <a:rPr lang="en-US" dirty="0"/>
              <a:t> If your "boss" emails you with an unusual request for a wire transfer, call them on a number you know is correct to confirm the request. </a:t>
            </a:r>
          </a:p>
          <a:p>
            <a:r>
              <a:rPr lang="en-US" dirty="0"/>
              <a:t>Don't simply reply to the email.</a:t>
            </a:r>
          </a:p>
          <a:p>
            <a:endParaRPr lang="en-US" dirty="0"/>
          </a:p>
        </p:txBody>
      </p:sp>
      <p:pic>
        <p:nvPicPr>
          <p:cNvPr id="7" name="Picture 6">
            <a:extLst>
              <a:ext uri="{FF2B5EF4-FFF2-40B4-BE49-F238E27FC236}">
                <a16:creationId xmlns:a16="http://schemas.microsoft.com/office/drawing/2014/main" id="{5D933468-6844-B92D-0B26-39768E882F0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051498" y="4783783"/>
            <a:ext cx="2119263" cy="2074218"/>
          </a:xfrm>
          <a:prstGeom prst="rect">
            <a:avLst/>
          </a:prstGeom>
        </p:spPr>
      </p:pic>
    </p:spTree>
    <p:extLst>
      <p:ext uri="{BB962C8B-B14F-4D97-AF65-F5344CB8AC3E}">
        <p14:creationId xmlns:p14="http://schemas.microsoft.com/office/powerpoint/2010/main" val="20633524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9EE9BA-CC5C-8515-A9A0-B98E5919E8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9B15C2-1D42-19B4-D32F-A8E456A5D4D1}"/>
              </a:ext>
            </a:extLst>
          </p:cNvPr>
          <p:cNvSpPr>
            <a:spLocks noGrp="1"/>
          </p:cNvSpPr>
          <p:nvPr>
            <p:ph type="title"/>
          </p:nvPr>
        </p:nvSpPr>
        <p:spPr/>
        <p:txBody>
          <a:bodyPr/>
          <a:lstStyle/>
          <a:p>
            <a:r>
              <a:rPr lang="en-US" dirty="0"/>
              <a:t>BEST PRACTICES AND TIPS TO AVOID FALLING VICTIM:</a:t>
            </a:r>
          </a:p>
        </p:txBody>
      </p:sp>
      <p:sp>
        <p:nvSpPr>
          <p:cNvPr id="3" name="Content Placeholder 2">
            <a:extLst>
              <a:ext uri="{FF2B5EF4-FFF2-40B4-BE49-F238E27FC236}">
                <a16:creationId xmlns:a16="http://schemas.microsoft.com/office/drawing/2014/main" id="{B82B7259-4129-4287-758B-62C1A20DA766}"/>
              </a:ext>
            </a:extLst>
          </p:cNvPr>
          <p:cNvSpPr>
            <a:spLocks noGrp="1"/>
          </p:cNvSpPr>
          <p:nvPr>
            <p:ph idx="1"/>
          </p:nvPr>
        </p:nvSpPr>
        <p:spPr/>
        <p:txBody>
          <a:bodyPr>
            <a:normAutofit fontScale="77500" lnSpcReduction="20000"/>
          </a:bodyPr>
          <a:lstStyle/>
          <a:p>
            <a:pPr marL="0" indent="0">
              <a:buNone/>
            </a:pPr>
            <a:r>
              <a:rPr lang="en-US" b="1" dirty="0"/>
              <a:t>2. Practice Good Cyber Hygiene</a:t>
            </a:r>
          </a:p>
          <a:p>
            <a:r>
              <a:rPr lang="en-US" b="1" dirty="0"/>
              <a:t>Use Strong, Unique Passwords.</a:t>
            </a:r>
            <a:r>
              <a:rPr lang="en-US" dirty="0"/>
              <a:t> Use a different password for every online account. If one account is compromised, the others will remain secure. A password manager can help you manage these.</a:t>
            </a:r>
          </a:p>
          <a:p>
            <a:r>
              <a:rPr lang="en-US" b="1" dirty="0"/>
              <a:t>Enable Multi-Factor Authentication (MFA).</a:t>
            </a:r>
            <a:r>
              <a:rPr lang="en-US" dirty="0"/>
              <a:t> This is one of the most effective defenses against social engineering. Even if an attacker gets your password, they won't be able to access your account without a second verification factor (like a code from your phone).</a:t>
            </a:r>
          </a:p>
          <a:p>
            <a:r>
              <a:rPr lang="en-US" b="1" dirty="0"/>
              <a:t>Keep Software Updated.</a:t>
            </a:r>
            <a:r>
              <a:rPr lang="en-US" dirty="0"/>
              <a:t> Ensure your operating system, web browsers, and antivirus software are always up-to-date. These updates often contain critical security patches that protect against new vulnerabilities.</a:t>
            </a:r>
          </a:p>
          <a:p>
            <a:r>
              <a:rPr lang="en-US" b="1" dirty="0"/>
              <a:t>Install Antivirus/Anti-Malware Software.</a:t>
            </a:r>
            <a:r>
              <a:rPr lang="en-US" dirty="0"/>
              <a:t> A good security suite can detect and       block malicious software that might be installed through a social engineering       attack.</a:t>
            </a:r>
          </a:p>
        </p:txBody>
      </p:sp>
      <p:pic>
        <p:nvPicPr>
          <p:cNvPr id="4" name="Picture 3">
            <a:extLst>
              <a:ext uri="{FF2B5EF4-FFF2-40B4-BE49-F238E27FC236}">
                <a16:creationId xmlns:a16="http://schemas.microsoft.com/office/drawing/2014/main" id="{F08E1663-7F50-30D3-73B7-7591DCAFDDA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051498" y="4783783"/>
            <a:ext cx="2119263" cy="2074218"/>
          </a:xfrm>
          <a:prstGeom prst="rect">
            <a:avLst/>
          </a:prstGeom>
        </p:spPr>
      </p:pic>
    </p:spTree>
    <p:extLst>
      <p:ext uri="{BB962C8B-B14F-4D97-AF65-F5344CB8AC3E}">
        <p14:creationId xmlns:p14="http://schemas.microsoft.com/office/powerpoint/2010/main" val="27079627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7865B9-A812-AABA-8A0B-DB7D27754F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84D86E-B5BF-5942-ED06-2B2B47547047}"/>
              </a:ext>
            </a:extLst>
          </p:cNvPr>
          <p:cNvSpPr>
            <a:spLocks noGrp="1"/>
          </p:cNvSpPr>
          <p:nvPr>
            <p:ph type="title"/>
          </p:nvPr>
        </p:nvSpPr>
        <p:spPr/>
        <p:txBody>
          <a:bodyPr/>
          <a:lstStyle/>
          <a:p>
            <a:r>
              <a:rPr lang="en-US" dirty="0"/>
              <a:t>BEST PRACTICES AND TIPS TO AVOID FALLING VICTIM:</a:t>
            </a:r>
          </a:p>
        </p:txBody>
      </p:sp>
      <p:sp>
        <p:nvSpPr>
          <p:cNvPr id="3" name="Content Placeholder 2">
            <a:extLst>
              <a:ext uri="{FF2B5EF4-FFF2-40B4-BE49-F238E27FC236}">
                <a16:creationId xmlns:a16="http://schemas.microsoft.com/office/drawing/2014/main" id="{3821B512-4879-A23E-50A9-740BBA08663A}"/>
              </a:ext>
            </a:extLst>
          </p:cNvPr>
          <p:cNvSpPr>
            <a:spLocks noGrp="1"/>
          </p:cNvSpPr>
          <p:nvPr>
            <p:ph idx="1"/>
          </p:nvPr>
        </p:nvSpPr>
        <p:spPr/>
        <p:txBody>
          <a:bodyPr>
            <a:normAutofit fontScale="85000" lnSpcReduction="10000"/>
          </a:bodyPr>
          <a:lstStyle/>
          <a:p>
            <a:pPr marL="0" indent="0">
              <a:buNone/>
            </a:pPr>
            <a:r>
              <a:rPr lang="en-US" b="1" dirty="0"/>
              <a:t>3. Be Smart About Links and Attachments</a:t>
            </a:r>
          </a:p>
          <a:p>
            <a:r>
              <a:rPr lang="en-US" b="1" dirty="0"/>
              <a:t>Hover Before You Click.</a:t>
            </a:r>
            <a:r>
              <a:rPr lang="en-US" dirty="0"/>
              <a:t> Before clicking on a link in an email, hover your mouse cursor over it. The actual destination URL will appear, usually at the bottom of your browser window. Check for any inconsistencies, typos, or unfamiliar domains.</a:t>
            </a:r>
          </a:p>
          <a:p>
            <a:r>
              <a:rPr lang="en-US" b="1" dirty="0"/>
              <a:t>Don't Open Unexpected Attachments.</a:t>
            </a:r>
            <a:r>
              <a:rPr lang="en-US" dirty="0"/>
              <a:t> If you receive an attachment you weren't expecting, even from someone you know, contact the sender through a different channel to confirm they sent it.</a:t>
            </a:r>
          </a:p>
          <a:p>
            <a:r>
              <a:rPr lang="en-US" b="1" dirty="0"/>
              <a:t>Check the URL for HTTPS and the Padlock Icon.</a:t>
            </a:r>
            <a:r>
              <a:rPr lang="en-US" dirty="0"/>
              <a:t> Always look for https:// at the beginning of a website's URL and a padlock icon. </a:t>
            </a:r>
          </a:p>
          <a:p>
            <a:r>
              <a:rPr lang="en-US" dirty="0"/>
              <a:t>This indicates a secure, encrypted connection. However, remember that     some phishing sites now use HTTPS, so this isn't a guarantee of legitimacy.</a:t>
            </a:r>
          </a:p>
        </p:txBody>
      </p:sp>
      <p:pic>
        <p:nvPicPr>
          <p:cNvPr id="4" name="Picture 3">
            <a:extLst>
              <a:ext uri="{FF2B5EF4-FFF2-40B4-BE49-F238E27FC236}">
                <a16:creationId xmlns:a16="http://schemas.microsoft.com/office/drawing/2014/main" id="{0CE733C0-7F46-385E-533D-B17F82F0290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051498" y="4783783"/>
            <a:ext cx="2119263" cy="2074218"/>
          </a:xfrm>
          <a:prstGeom prst="rect">
            <a:avLst/>
          </a:prstGeom>
        </p:spPr>
      </p:pic>
    </p:spTree>
    <p:extLst>
      <p:ext uri="{BB962C8B-B14F-4D97-AF65-F5344CB8AC3E}">
        <p14:creationId xmlns:p14="http://schemas.microsoft.com/office/powerpoint/2010/main" val="10376633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9F8D9E-A195-39D4-C6F2-2A885D8523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B2E884-EDCE-D270-FD6D-F406B24D0821}"/>
              </a:ext>
            </a:extLst>
          </p:cNvPr>
          <p:cNvSpPr>
            <a:spLocks noGrp="1"/>
          </p:cNvSpPr>
          <p:nvPr>
            <p:ph type="title"/>
          </p:nvPr>
        </p:nvSpPr>
        <p:spPr/>
        <p:txBody>
          <a:bodyPr/>
          <a:lstStyle/>
          <a:p>
            <a:r>
              <a:rPr lang="en-US" dirty="0"/>
              <a:t>BEST PRACTICES AND TIPS TO AVOID FALLING VICTIM:</a:t>
            </a:r>
          </a:p>
        </p:txBody>
      </p:sp>
      <p:sp>
        <p:nvSpPr>
          <p:cNvPr id="3" name="Content Placeholder 2">
            <a:extLst>
              <a:ext uri="{FF2B5EF4-FFF2-40B4-BE49-F238E27FC236}">
                <a16:creationId xmlns:a16="http://schemas.microsoft.com/office/drawing/2014/main" id="{B9FE93E7-E5E7-8B24-7A99-83A19F26A907}"/>
              </a:ext>
            </a:extLst>
          </p:cNvPr>
          <p:cNvSpPr>
            <a:spLocks noGrp="1"/>
          </p:cNvSpPr>
          <p:nvPr>
            <p:ph idx="1"/>
          </p:nvPr>
        </p:nvSpPr>
        <p:spPr/>
        <p:txBody>
          <a:bodyPr>
            <a:normAutofit fontScale="70000" lnSpcReduction="20000"/>
          </a:bodyPr>
          <a:lstStyle/>
          <a:p>
            <a:pPr marL="0" indent="0">
              <a:buNone/>
            </a:pPr>
            <a:r>
              <a:rPr lang="en-US" b="1" dirty="0"/>
              <a:t>4. Protect Your Personal Information</a:t>
            </a:r>
          </a:p>
          <a:p>
            <a:r>
              <a:rPr lang="en-US" b="1" dirty="0"/>
              <a:t>Limit Public Information.</a:t>
            </a:r>
            <a:r>
              <a:rPr lang="en-US" dirty="0"/>
              <a:t> Be mindful of what you share on social media. Attackers can use details like your birth date, your first pet's name, or your place of birth to craft convincing phishing attacks or to guess the answers to your security questions.</a:t>
            </a:r>
          </a:p>
          <a:p>
            <a:r>
              <a:rPr lang="en-US" b="1" dirty="0"/>
              <a:t>Be Wary of Over-Sharing.</a:t>
            </a:r>
            <a:r>
              <a:rPr lang="en-US" dirty="0"/>
              <a:t> Avoid sharing too much personal or professional information in public forums or with strangers online. This information can be used to build a "pretext" for a social engineering attack.</a:t>
            </a:r>
          </a:p>
          <a:p>
            <a:endParaRPr lang="en-US" dirty="0"/>
          </a:p>
          <a:p>
            <a:pPr marL="0" indent="0">
              <a:buNone/>
            </a:pPr>
            <a:r>
              <a:rPr lang="en-US" b="1" dirty="0"/>
              <a:t>5. Educate Yourself and Others</a:t>
            </a:r>
          </a:p>
          <a:p>
            <a:r>
              <a:rPr lang="en-US" b="1" dirty="0"/>
              <a:t>Learn to Recognize Red Flags.</a:t>
            </a:r>
            <a:r>
              <a:rPr lang="en-US" dirty="0"/>
              <a:t> The more you understand social engineering tactics, the better you'll be at spotting them. Share this knowledge with your family and friends.</a:t>
            </a:r>
          </a:p>
          <a:p>
            <a:r>
              <a:rPr lang="en-US" b="1" dirty="0"/>
              <a:t>Report Suspicious Activity.</a:t>
            </a:r>
            <a:r>
              <a:rPr lang="en-US" dirty="0"/>
              <a:t> If you receive a phishing email or encounter a fake website,    report it to your IT department (if it's a work-related issue), your email provider, or the relevant authorities. Reporting helps protect others from falling victim to the same scams.</a:t>
            </a:r>
          </a:p>
        </p:txBody>
      </p:sp>
      <p:pic>
        <p:nvPicPr>
          <p:cNvPr id="4" name="Picture 3">
            <a:extLst>
              <a:ext uri="{FF2B5EF4-FFF2-40B4-BE49-F238E27FC236}">
                <a16:creationId xmlns:a16="http://schemas.microsoft.com/office/drawing/2014/main" id="{065D0B1C-4F7D-8E65-70DE-41BF8675656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051498" y="4783783"/>
            <a:ext cx="2119263" cy="2074218"/>
          </a:xfrm>
          <a:prstGeom prst="rect">
            <a:avLst/>
          </a:prstGeom>
        </p:spPr>
      </p:pic>
    </p:spTree>
    <p:extLst>
      <p:ext uri="{BB962C8B-B14F-4D97-AF65-F5344CB8AC3E}">
        <p14:creationId xmlns:p14="http://schemas.microsoft.com/office/powerpoint/2010/main" val="12009324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47B600-F53B-9AC8-8514-365C0C905A26}"/>
            </a:ext>
          </a:extLst>
        </p:cNvPr>
        <p:cNvGrpSpPr/>
        <p:nvPr/>
      </p:nvGrpSpPr>
      <p:grpSpPr>
        <a:xfrm>
          <a:off x="0" y="0"/>
          <a:ext cx="0" cy="0"/>
          <a:chOff x="0" y="0"/>
          <a:chExt cx="0" cy="0"/>
        </a:xfrm>
      </p:grpSpPr>
      <p:pic>
        <p:nvPicPr>
          <p:cNvPr id="5" name="Graphic 4">
            <a:extLst>
              <a:ext uri="{FF2B5EF4-FFF2-40B4-BE49-F238E27FC236}">
                <a16:creationId xmlns:a16="http://schemas.microsoft.com/office/drawing/2014/main" id="{95944745-4939-654E-1EB5-9565D7CD00E9}"/>
              </a:ext>
            </a:extLst>
          </p:cNvPr>
          <p:cNvPicPr>
            <a:picLocks noChangeAspect="1"/>
          </p:cNvPicPr>
          <p:nvPr/>
        </p:nvPicPr>
        <p:blipFill>
          <a:blip r:embed="rId2">
            <a:alphaModFix amt="36000"/>
            <a:extLst>
              <a:ext uri="{96DAC541-7B7A-43D3-8B79-37D633B846F1}">
                <asvg:svgBlip xmlns:asvg="http://schemas.microsoft.com/office/drawing/2016/SVG/main" r:embed="rId3"/>
              </a:ext>
              <a:ext uri="{837473B0-CC2E-450A-ABE3-18F120FF3D39}">
                <a1611:picAttrSrcUrl xmlns:a1611="http://schemas.microsoft.com/office/drawing/2016/11/main" r:id="rId4"/>
              </a:ext>
            </a:extLst>
          </a:blip>
          <a:stretch>
            <a:fillRect/>
          </a:stretch>
        </p:blipFill>
        <p:spPr>
          <a:xfrm>
            <a:off x="2665412" y="0"/>
            <a:ext cx="6858000" cy="6858000"/>
          </a:xfrm>
          <a:prstGeom prst="rect">
            <a:avLst/>
          </a:prstGeom>
        </p:spPr>
      </p:pic>
      <p:sp>
        <p:nvSpPr>
          <p:cNvPr id="2" name="Title 1">
            <a:extLst>
              <a:ext uri="{FF2B5EF4-FFF2-40B4-BE49-F238E27FC236}">
                <a16:creationId xmlns:a16="http://schemas.microsoft.com/office/drawing/2014/main" id="{FEF9A68D-90A7-179B-E1A3-3B338F3B3A91}"/>
              </a:ext>
            </a:extLst>
          </p:cNvPr>
          <p:cNvSpPr>
            <a:spLocks noGrp="1"/>
          </p:cNvSpPr>
          <p:nvPr>
            <p:ph type="title"/>
          </p:nvPr>
        </p:nvSpPr>
        <p:spPr/>
        <p:txBody>
          <a:bodyPr/>
          <a:lstStyle/>
          <a:p>
            <a:r>
              <a:rPr lang="en-US" dirty="0"/>
              <a:t>SOME REAL-WORLD EXAMPLES:</a:t>
            </a:r>
          </a:p>
        </p:txBody>
      </p:sp>
      <p:sp>
        <p:nvSpPr>
          <p:cNvPr id="3" name="Content Placeholder 2">
            <a:extLst>
              <a:ext uri="{FF2B5EF4-FFF2-40B4-BE49-F238E27FC236}">
                <a16:creationId xmlns:a16="http://schemas.microsoft.com/office/drawing/2014/main" id="{8046414A-A416-EF99-1AA6-012CEA8FEB83}"/>
              </a:ext>
            </a:extLst>
          </p:cNvPr>
          <p:cNvSpPr>
            <a:spLocks noGrp="1"/>
          </p:cNvSpPr>
          <p:nvPr>
            <p:ph idx="1"/>
          </p:nvPr>
        </p:nvSpPr>
        <p:spPr/>
        <p:txBody>
          <a:bodyPr>
            <a:normAutofit fontScale="70000" lnSpcReduction="20000"/>
          </a:bodyPr>
          <a:lstStyle/>
          <a:p>
            <a:r>
              <a:rPr lang="en-US" dirty="0"/>
              <a:t>Social engineering is not a theoretical threat; it has been the root cause of some of the most significant and costly cyberattacks in history. These real-world examples show how attackers exploit human psychology to bypass even the most advanced technological defenses.</a:t>
            </a:r>
          </a:p>
          <a:p>
            <a:r>
              <a:rPr lang="en-US" b="1" dirty="0"/>
              <a:t>1. The Google and Facebook Phishing Scam (2013-2015)</a:t>
            </a:r>
          </a:p>
          <a:p>
            <a:r>
              <a:rPr lang="en-US" dirty="0"/>
              <a:t>This is a classic and highly impactful example of a Business Email Compromise (BEC) scam. An attacker, Evaldas </a:t>
            </a:r>
            <a:r>
              <a:rPr lang="en-US" dirty="0" err="1"/>
              <a:t>Rimasauskas</a:t>
            </a:r>
            <a:r>
              <a:rPr lang="en-US" dirty="0"/>
              <a:t>, impersonated a legitimate Taiwanese electronics manufacturer, Quanta Computer Inc., that supplied both Google and Facebook. He meticulously crafted fake invoices and emails and sent them to employees at both companies.</a:t>
            </a:r>
          </a:p>
          <a:p>
            <a:r>
              <a:rPr lang="en-US" b="1" dirty="0"/>
              <a:t>The Tactic:</a:t>
            </a:r>
            <a:r>
              <a:rPr lang="en-US" dirty="0"/>
              <a:t> The attacker used a convincing pretext, creating a fake company with a name very similar to the legitimate vendor. The emails were so well-crafted and targeted that employees at both tech giants were deceived into wiring over $100 million to fraudulent bank accounts.</a:t>
            </a:r>
          </a:p>
          <a:p>
            <a:r>
              <a:rPr lang="en-US" b="1" dirty="0"/>
              <a:t>The Outcome:</a:t>
            </a:r>
            <a:r>
              <a:rPr lang="en-US" dirty="0"/>
              <a:t> The scam lasted for two years before it was discovered. The fact that two of the world's most sophisticated tech companies fell for this simple social engineering trick highlights how effective these attacks can be when they exploit human trust and flawed internal processes.</a:t>
            </a:r>
          </a:p>
        </p:txBody>
      </p:sp>
    </p:spTree>
    <p:extLst>
      <p:ext uri="{BB962C8B-B14F-4D97-AF65-F5344CB8AC3E}">
        <p14:creationId xmlns:p14="http://schemas.microsoft.com/office/powerpoint/2010/main" val="25951086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2E8D52-0E60-7008-5DDC-4AC67001B510}"/>
              </a:ext>
            </a:extLst>
          </p:cNvPr>
          <p:cNvPicPr>
            <a:picLocks noChangeAspect="1"/>
          </p:cNvPicPr>
          <p:nvPr/>
        </p:nvPicPr>
        <p:blipFill>
          <a:blip r:embed="rId2">
            <a:alphaModFix amt="34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88825" cy="6858000"/>
          </a:xfrm>
          <a:prstGeom prst="rect">
            <a:avLst/>
          </a:prstGeom>
          <a:ln>
            <a:noFill/>
          </a:ln>
          <a:effectLst>
            <a:outerShdw blurRad="292100" dist="139700" dir="2700000" algn="tl" rotWithShape="0">
              <a:srgbClr val="333333">
                <a:alpha val="65000"/>
              </a:srgbClr>
            </a:outerShdw>
          </a:effectLst>
        </p:spPr>
      </p:pic>
      <p:sp>
        <p:nvSpPr>
          <p:cNvPr id="2" name="Title 1">
            <a:extLst>
              <a:ext uri="{FF2B5EF4-FFF2-40B4-BE49-F238E27FC236}">
                <a16:creationId xmlns:a16="http://schemas.microsoft.com/office/drawing/2014/main" id="{FA2EFF44-2366-FBF8-F12C-3A48B4A53992}"/>
              </a:ext>
            </a:extLst>
          </p:cNvPr>
          <p:cNvSpPr>
            <a:spLocks noGrp="1"/>
          </p:cNvSpPr>
          <p:nvPr>
            <p:ph type="title"/>
          </p:nvPr>
        </p:nvSpPr>
        <p:spPr>
          <a:xfrm>
            <a:off x="1252777" y="609600"/>
            <a:ext cx="10360501" cy="1223963"/>
          </a:xfrm>
        </p:spPr>
        <p:txBody>
          <a:bodyPr/>
          <a:lstStyle/>
          <a:p>
            <a:r>
              <a:rPr lang="en-US" dirty="0"/>
              <a:t>HOW TO RECOGNIZE PHISHING EMAILS AND FAKE WEBSITES?</a:t>
            </a:r>
          </a:p>
        </p:txBody>
      </p:sp>
      <p:sp>
        <p:nvSpPr>
          <p:cNvPr id="3" name="Content Placeholder 2">
            <a:extLst>
              <a:ext uri="{FF2B5EF4-FFF2-40B4-BE49-F238E27FC236}">
                <a16:creationId xmlns:a16="http://schemas.microsoft.com/office/drawing/2014/main" id="{90625FE8-0737-81FA-331C-8B0B2C55B5B5}"/>
              </a:ext>
            </a:extLst>
          </p:cNvPr>
          <p:cNvSpPr>
            <a:spLocks noGrp="1"/>
          </p:cNvSpPr>
          <p:nvPr>
            <p:ph idx="1"/>
          </p:nvPr>
        </p:nvSpPr>
        <p:spPr>
          <a:xfrm>
            <a:off x="1217295" y="2209800"/>
            <a:ext cx="10360501" cy="4462272"/>
          </a:xfrm>
        </p:spPr>
        <p:txBody>
          <a:bodyPr/>
          <a:lstStyle/>
          <a:p>
            <a:r>
              <a:rPr lang="en-US" dirty="0"/>
              <a:t>What is Phishing?</a:t>
            </a:r>
          </a:p>
          <a:p>
            <a:r>
              <a:rPr lang="en-US" dirty="0"/>
              <a:t>Phishing is a deceptive practice where cybercriminals try to trick you into revealing sensitive information, such as passwords, credit card numbers, or social security numbers. They do this by pretending to be a trustworthy entity, like a bank, a well-known company, or a government agency.</a:t>
            </a:r>
          </a:p>
          <a:p>
            <a:endParaRPr lang="en-US" dirty="0"/>
          </a:p>
        </p:txBody>
      </p:sp>
    </p:spTree>
    <p:extLst>
      <p:ext uri="{BB962C8B-B14F-4D97-AF65-F5344CB8AC3E}">
        <p14:creationId xmlns:p14="http://schemas.microsoft.com/office/powerpoint/2010/main" val="716931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407749-9EEC-5679-AEF5-0EDAE04AA5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BF05D5-F92B-FB2A-259E-CC977B448921}"/>
              </a:ext>
            </a:extLst>
          </p:cNvPr>
          <p:cNvSpPr>
            <a:spLocks noGrp="1"/>
          </p:cNvSpPr>
          <p:nvPr>
            <p:ph type="title"/>
          </p:nvPr>
        </p:nvSpPr>
        <p:spPr/>
        <p:txBody>
          <a:bodyPr/>
          <a:lstStyle/>
          <a:p>
            <a:r>
              <a:rPr lang="en-US" dirty="0"/>
              <a:t>SOME REAL-WORLD EXAMPLES:</a:t>
            </a:r>
          </a:p>
        </p:txBody>
      </p:sp>
      <p:sp>
        <p:nvSpPr>
          <p:cNvPr id="3" name="Content Placeholder 2">
            <a:extLst>
              <a:ext uri="{FF2B5EF4-FFF2-40B4-BE49-F238E27FC236}">
                <a16:creationId xmlns:a16="http://schemas.microsoft.com/office/drawing/2014/main" id="{5A0E7463-F2E8-D395-09F1-355F5007E9F5}"/>
              </a:ext>
            </a:extLst>
          </p:cNvPr>
          <p:cNvSpPr>
            <a:spLocks noGrp="1"/>
          </p:cNvSpPr>
          <p:nvPr>
            <p:ph idx="1"/>
          </p:nvPr>
        </p:nvSpPr>
        <p:spPr/>
        <p:txBody>
          <a:bodyPr>
            <a:normAutofit fontScale="77500" lnSpcReduction="20000"/>
          </a:bodyPr>
          <a:lstStyle/>
          <a:p>
            <a:pPr marL="0" indent="0">
              <a:buNone/>
            </a:pPr>
            <a:r>
              <a:rPr lang="en-US" b="1" dirty="0"/>
              <a:t>2. The Twitter Bitcoin Scam (2020)</a:t>
            </a:r>
          </a:p>
          <a:p>
            <a:r>
              <a:rPr lang="en-US" dirty="0"/>
              <a:t>This attack was a blend of social engineering and technical hacking. Attackers gained access to Twitter's internal tools by targeting a small number of employees through a spear-phishing attack.</a:t>
            </a:r>
          </a:p>
          <a:p>
            <a:r>
              <a:rPr lang="en-US" b="1" dirty="0"/>
              <a:t>The Tactic:</a:t>
            </a:r>
            <a:r>
              <a:rPr lang="en-US" dirty="0"/>
              <a:t> The attackers used a combination of pretexting and vishing to trick employees into giving up their credentials. They posed as colleagues or IT support to gain access to internal systems. Once inside, they took control of high-profile Twitter accounts belonging to celebrities and public figures like Elon Musk, Barack Obama, and Bill Gates.</a:t>
            </a:r>
          </a:p>
          <a:p>
            <a:r>
              <a:rPr lang="en-US" b="1" dirty="0"/>
              <a:t>The Outcome:</a:t>
            </a:r>
            <a:r>
              <a:rPr lang="en-US" dirty="0"/>
              <a:t> The attackers used these compromised accounts to post a bitcoin scam, promising to double any bitcoin sent to a specific address. The scam netted over $100,000 in cryptocurrency, but the damage to Twitter's reputation and security was far more significant. This example showed that even a single employee falling for a social engineering attack can have massive, far-reaching consequences for an entire company.</a:t>
            </a:r>
          </a:p>
          <a:p>
            <a:endParaRPr lang="en-US" dirty="0"/>
          </a:p>
        </p:txBody>
      </p:sp>
      <p:pic>
        <p:nvPicPr>
          <p:cNvPr id="4" name="Graphic 3">
            <a:extLst>
              <a:ext uri="{FF2B5EF4-FFF2-40B4-BE49-F238E27FC236}">
                <a16:creationId xmlns:a16="http://schemas.microsoft.com/office/drawing/2014/main" id="{9E404F3D-0159-EC7D-FEBD-90D920DEBACD}"/>
              </a:ext>
            </a:extLst>
          </p:cNvPr>
          <p:cNvPicPr>
            <a:picLocks noChangeAspect="1"/>
          </p:cNvPicPr>
          <p:nvPr/>
        </p:nvPicPr>
        <p:blipFill>
          <a:blip r:embed="rId2">
            <a:alphaModFix amt="36000"/>
            <a:extLst>
              <a:ext uri="{96DAC541-7B7A-43D3-8B79-37D633B846F1}">
                <asvg:svgBlip xmlns:asvg="http://schemas.microsoft.com/office/drawing/2016/SVG/main" r:embed="rId3"/>
              </a:ext>
              <a:ext uri="{837473B0-CC2E-450A-ABE3-18F120FF3D39}">
                <a1611:picAttrSrcUrl xmlns:a1611="http://schemas.microsoft.com/office/drawing/2016/11/main" r:id="rId4"/>
              </a:ext>
            </a:extLst>
          </a:blip>
          <a:stretch>
            <a:fillRect/>
          </a:stretch>
        </p:blipFill>
        <p:spPr>
          <a:xfrm>
            <a:off x="2665412" y="0"/>
            <a:ext cx="6858000" cy="6858000"/>
          </a:xfrm>
          <a:prstGeom prst="rect">
            <a:avLst/>
          </a:prstGeom>
        </p:spPr>
      </p:pic>
    </p:spTree>
    <p:extLst>
      <p:ext uri="{BB962C8B-B14F-4D97-AF65-F5344CB8AC3E}">
        <p14:creationId xmlns:p14="http://schemas.microsoft.com/office/powerpoint/2010/main" val="37941492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CD8F67-7D81-9DBF-5420-6E5751651C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449D2D-B30C-5D8F-8639-979E59DDCF25}"/>
              </a:ext>
            </a:extLst>
          </p:cNvPr>
          <p:cNvSpPr>
            <a:spLocks noGrp="1"/>
          </p:cNvSpPr>
          <p:nvPr>
            <p:ph type="title"/>
          </p:nvPr>
        </p:nvSpPr>
        <p:spPr/>
        <p:txBody>
          <a:bodyPr/>
          <a:lstStyle/>
          <a:p>
            <a:r>
              <a:rPr lang="en-US" dirty="0"/>
              <a:t>SOME REAL-WORLD EXAMPLES:</a:t>
            </a:r>
          </a:p>
        </p:txBody>
      </p:sp>
      <p:sp>
        <p:nvSpPr>
          <p:cNvPr id="3" name="Content Placeholder 2">
            <a:extLst>
              <a:ext uri="{FF2B5EF4-FFF2-40B4-BE49-F238E27FC236}">
                <a16:creationId xmlns:a16="http://schemas.microsoft.com/office/drawing/2014/main" id="{8A06E26A-969D-C8B3-18B8-EBDF25A5667B}"/>
              </a:ext>
            </a:extLst>
          </p:cNvPr>
          <p:cNvSpPr>
            <a:spLocks noGrp="1"/>
          </p:cNvSpPr>
          <p:nvPr>
            <p:ph idx="1"/>
          </p:nvPr>
        </p:nvSpPr>
        <p:spPr/>
        <p:txBody>
          <a:bodyPr>
            <a:normAutofit fontScale="85000" lnSpcReduction="20000"/>
          </a:bodyPr>
          <a:lstStyle/>
          <a:p>
            <a:pPr marL="0" indent="0">
              <a:buNone/>
            </a:pPr>
            <a:r>
              <a:rPr lang="en-US" b="1" dirty="0"/>
              <a:t>3. The Colonial Pipeline Ransomware Attack (2021)</a:t>
            </a:r>
          </a:p>
          <a:p>
            <a:r>
              <a:rPr lang="en-US" dirty="0"/>
              <a:t>This attack demonstrated how social engineering can be the initial access point for a large-scale cyberattack on critical infrastructure. The attack vector used by the </a:t>
            </a:r>
            <a:r>
              <a:rPr lang="en-US" dirty="0" err="1"/>
              <a:t>DarkSide</a:t>
            </a:r>
            <a:r>
              <a:rPr lang="en-US" dirty="0"/>
              <a:t> gang was a phishing email.</a:t>
            </a:r>
          </a:p>
          <a:p>
            <a:r>
              <a:rPr lang="en-US" b="1" dirty="0"/>
              <a:t>The Tactic:</a:t>
            </a:r>
            <a:r>
              <a:rPr lang="en-US" dirty="0"/>
              <a:t> An employee at Colonial Pipeline was targeted with a phishing email. The attacker gained access to the employee's login credentials, which did not have multi-factor authentication (MFA) enabled. This gave the attackers an easy way into the company's network.</a:t>
            </a:r>
          </a:p>
          <a:p>
            <a:r>
              <a:rPr lang="en-US" b="1" dirty="0"/>
              <a:t>The Outcome:</a:t>
            </a:r>
            <a:r>
              <a:rPr lang="en-US" dirty="0"/>
              <a:t> Once inside, the attackers deployed ransomware that shut down the pipeline's operations for several days, leading to widespread fuel shortages and panic buying across the U.S. East Coast. This attack highlighted the critical importance of simple security measures like MFA and employee training to prevent catastrophic outcomes.</a:t>
            </a:r>
          </a:p>
        </p:txBody>
      </p:sp>
      <p:pic>
        <p:nvPicPr>
          <p:cNvPr id="4" name="Graphic 3">
            <a:extLst>
              <a:ext uri="{FF2B5EF4-FFF2-40B4-BE49-F238E27FC236}">
                <a16:creationId xmlns:a16="http://schemas.microsoft.com/office/drawing/2014/main" id="{22CA1E97-73D4-8A4A-0F54-536885E51D19}"/>
              </a:ext>
            </a:extLst>
          </p:cNvPr>
          <p:cNvPicPr>
            <a:picLocks noChangeAspect="1"/>
          </p:cNvPicPr>
          <p:nvPr/>
        </p:nvPicPr>
        <p:blipFill>
          <a:blip r:embed="rId2">
            <a:alphaModFix amt="36000"/>
            <a:extLst>
              <a:ext uri="{96DAC541-7B7A-43D3-8B79-37D633B846F1}">
                <asvg:svgBlip xmlns:asvg="http://schemas.microsoft.com/office/drawing/2016/SVG/main" r:embed="rId3"/>
              </a:ext>
              <a:ext uri="{837473B0-CC2E-450A-ABE3-18F120FF3D39}">
                <a1611:picAttrSrcUrl xmlns:a1611="http://schemas.microsoft.com/office/drawing/2016/11/main" r:id="rId4"/>
              </a:ext>
            </a:extLst>
          </a:blip>
          <a:stretch>
            <a:fillRect/>
          </a:stretch>
        </p:blipFill>
        <p:spPr>
          <a:xfrm>
            <a:off x="2665412" y="0"/>
            <a:ext cx="6858000" cy="6858000"/>
          </a:xfrm>
          <a:prstGeom prst="rect">
            <a:avLst/>
          </a:prstGeom>
        </p:spPr>
      </p:pic>
    </p:spTree>
    <p:extLst>
      <p:ext uri="{BB962C8B-B14F-4D97-AF65-F5344CB8AC3E}">
        <p14:creationId xmlns:p14="http://schemas.microsoft.com/office/powerpoint/2010/main" val="19196819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1632FE-A462-1719-0ED8-1C37EDE673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BEE032-42DA-E8AA-65B6-5D81A9B3913F}"/>
              </a:ext>
            </a:extLst>
          </p:cNvPr>
          <p:cNvSpPr>
            <a:spLocks noGrp="1"/>
          </p:cNvSpPr>
          <p:nvPr>
            <p:ph type="title"/>
          </p:nvPr>
        </p:nvSpPr>
        <p:spPr/>
        <p:txBody>
          <a:bodyPr/>
          <a:lstStyle/>
          <a:p>
            <a:r>
              <a:rPr lang="en-US" dirty="0"/>
              <a:t>SOME REAL-WORLD EXAMPLES:</a:t>
            </a:r>
          </a:p>
        </p:txBody>
      </p:sp>
      <p:sp>
        <p:nvSpPr>
          <p:cNvPr id="3" name="Content Placeholder 2">
            <a:extLst>
              <a:ext uri="{FF2B5EF4-FFF2-40B4-BE49-F238E27FC236}">
                <a16:creationId xmlns:a16="http://schemas.microsoft.com/office/drawing/2014/main" id="{17B5EF84-3319-22EE-76B2-BF43BE402652}"/>
              </a:ext>
            </a:extLst>
          </p:cNvPr>
          <p:cNvSpPr>
            <a:spLocks noGrp="1"/>
          </p:cNvSpPr>
          <p:nvPr>
            <p:ph idx="1"/>
          </p:nvPr>
        </p:nvSpPr>
        <p:spPr/>
        <p:txBody>
          <a:bodyPr>
            <a:normAutofit fontScale="85000" lnSpcReduction="20000"/>
          </a:bodyPr>
          <a:lstStyle/>
          <a:p>
            <a:pPr marL="0" indent="0">
              <a:buNone/>
            </a:pPr>
            <a:r>
              <a:rPr lang="en-US" b="1" dirty="0"/>
              <a:t>4. The Stuxnet USB Attack (2009)</a:t>
            </a:r>
          </a:p>
          <a:p>
            <a:r>
              <a:rPr lang="en-US" dirty="0"/>
              <a:t>This is a famous example of physical baiting, though it was part of a state-sponsored cyber-espionage operation. The Stuxnet computer worm was designed to sabotage Iran's nuclear program.</a:t>
            </a:r>
          </a:p>
          <a:p>
            <a:r>
              <a:rPr lang="en-US" b="1" dirty="0"/>
              <a:t>The Tactic:</a:t>
            </a:r>
            <a:r>
              <a:rPr lang="en-US" dirty="0"/>
              <a:t> The malware was believed to have been introduced into a secure Iranian nuclear facility via an infected USB flash drive. Attackers likely left the USB drive in a location where a curious employee would find it and plug it into a computer connected to the facility's network.</a:t>
            </a:r>
          </a:p>
          <a:p>
            <a:r>
              <a:rPr lang="en-US" b="1" dirty="0"/>
              <a:t>The Outcome:</a:t>
            </a:r>
            <a:r>
              <a:rPr lang="en-US" dirty="0"/>
              <a:t> Once inside, Stuxnet spread through the network, ultimately gaining access to the control systems for the facility's uranium enrichment centrifuges. The worm subtly altered the centrifuges' spin rates, causing them to fail over time without any alarms or indications to the operators. This attack proved that even air-gapped networks (networks not connected to the internet) are vulnerable to social engineering.</a:t>
            </a:r>
          </a:p>
          <a:p>
            <a:pPr marL="0" indent="0">
              <a:buNone/>
            </a:pPr>
            <a:endParaRPr lang="en-US" dirty="0"/>
          </a:p>
        </p:txBody>
      </p:sp>
      <p:pic>
        <p:nvPicPr>
          <p:cNvPr id="4" name="Graphic 3">
            <a:extLst>
              <a:ext uri="{FF2B5EF4-FFF2-40B4-BE49-F238E27FC236}">
                <a16:creationId xmlns:a16="http://schemas.microsoft.com/office/drawing/2014/main" id="{216B9288-D418-65E7-01C2-7B0F6D98309B}"/>
              </a:ext>
            </a:extLst>
          </p:cNvPr>
          <p:cNvPicPr>
            <a:picLocks noChangeAspect="1"/>
          </p:cNvPicPr>
          <p:nvPr/>
        </p:nvPicPr>
        <p:blipFill>
          <a:blip r:embed="rId2">
            <a:alphaModFix amt="36000"/>
            <a:extLst>
              <a:ext uri="{96DAC541-7B7A-43D3-8B79-37D633B846F1}">
                <asvg:svgBlip xmlns:asvg="http://schemas.microsoft.com/office/drawing/2016/SVG/main" r:embed="rId3"/>
              </a:ext>
              <a:ext uri="{837473B0-CC2E-450A-ABE3-18F120FF3D39}">
                <a1611:picAttrSrcUrl xmlns:a1611="http://schemas.microsoft.com/office/drawing/2016/11/main" r:id="rId4"/>
              </a:ext>
            </a:extLst>
          </a:blip>
          <a:stretch>
            <a:fillRect/>
          </a:stretch>
        </p:blipFill>
        <p:spPr>
          <a:xfrm>
            <a:off x="2665412" y="0"/>
            <a:ext cx="6858000" cy="6858000"/>
          </a:xfrm>
          <a:prstGeom prst="rect">
            <a:avLst/>
          </a:prstGeom>
        </p:spPr>
      </p:pic>
    </p:spTree>
    <p:extLst>
      <p:ext uri="{BB962C8B-B14F-4D97-AF65-F5344CB8AC3E}">
        <p14:creationId xmlns:p14="http://schemas.microsoft.com/office/powerpoint/2010/main" val="9050195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A8651C-3DFA-E2C9-04F5-55AECD3501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E972D4-CC85-D73C-F88B-D07BF80DBA55}"/>
              </a:ext>
            </a:extLst>
          </p:cNvPr>
          <p:cNvSpPr>
            <a:spLocks noGrp="1"/>
          </p:cNvSpPr>
          <p:nvPr>
            <p:ph type="title"/>
          </p:nvPr>
        </p:nvSpPr>
        <p:spPr/>
        <p:txBody>
          <a:bodyPr/>
          <a:lstStyle/>
          <a:p>
            <a:r>
              <a:rPr lang="en-US" dirty="0"/>
              <a:t>INTERACTIVE QUIZZES:</a:t>
            </a:r>
          </a:p>
        </p:txBody>
      </p:sp>
      <p:sp>
        <p:nvSpPr>
          <p:cNvPr id="9" name="Content Placeholder 8">
            <a:extLst>
              <a:ext uri="{FF2B5EF4-FFF2-40B4-BE49-F238E27FC236}">
                <a16:creationId xmlns:a16="http://schemas.microsoft.com/office/drawing/2014/main" id="{9C132B3B-0144-9578-F41B-8E602D06C667}"/>
              </a:ext>
            </a:extLst>
          </p:cNvPr>
          <p:cNvSpPr>
            <a:spLocks noGrp="1"/>
          </p:cNvSpPr>
          <p:nvPr>
            <p:ph idx="1"/>
          </p:nvPr>
        </p:nvSpPr>
        <p:spPr/>
        <p:txBody>
          <a:bodyPr>
            <a:normAutofit fontScale="62500" lnSpcReduction="20000"/>
          </a:bodyPr>
          <a:lstStyle/>
          <a:p>
            <a:pPr marL="0" indent="0">
              <a:buNone/>
            </a:pPr>
            <a:r>
              <a:rPr lang="en-US" dirty="0"/>
              <a:t>1. What is the primary psychological tactic used in social engineering?</a:t>
            </a:r>
          </a:p>
          <a:p>
            <a:r>
              <a:rPr lang="en-US" dirty="0"/>
              <a:t>A. Manipulating human emotions and trust</a:t>
            </a:r>
          </a:p>
          <a:p>
            <a:r>
              <a:rPr lang="en-US" dirty="0"/>
              <a:t>B. Exploiting network vulnerabilities</a:t>
            </a:r>
          </a:p>
          <a:p>
            <a:r>
              <a:rPr lang="en-US" dirty="0"/>
              <a:t>C. Brute-forcing passwords</a:t>
            </a:r>
          </a:p>
          <a:p>
            <a:r>
              <a:rPr lang="en-US" dirty="0"/>
              <a:t>D. Using ransomware to encrypt files</a:t>
            </a:r>
          </a:p>
          <a:p>
            <a:endParaRPr lang="en-US" dirty="0"/>
          </a:p>
          <a:p>
            <a:pPr marL="0" indent="0">
              <a:buNone/>
            </a:pPr>
            <a:r>
              <a:rPr lang="en-US" dirty="0"/>
              <a:t>2. An attacker creates a fake LinkedIn profile to connect with an employee and gather information about their company. What social engineering tactic is this an example of?</a:t>
            </a:r>
          </a:p>
          <a:p>
            <a:r>
              <a:rPr lang="en-US" dirty="0"/>
              <a:t>A. Phishing</a:t>
            </a:r>
          </a:p>
          <a:p>
            <a:r>
              <a:rPr lang="en-US" dirty="0"/>
              <a:t>B. Smishing</a:t>
            </a:r>
          </a:p>
          <a:p>
            <a:r>
              <a:rPr lang="en-US" dirty="0"/>
              <a:t>C. Pretexting</a:t>
            </a:r>
          </a:p>
          <a:p>
            <a:r>
              <a:rPr lang="en-US" dirty="0"/>
              <a:t>D. Baiting</a:t>
            </a:r>
          </a:p>
          <a:p>
            <a:pPr marL="0" indent="0">
              <a:buNone/>
            </a:pPr>
            <a:endParaRPr lang="en-US" dirty="0"/>
          </a:p>
        </p:txBody>
      </p:sp>
      <p:pic>
        <p:nvPicPr>
          <p:cNvPr id="11" name="Picture 10">
            <a:extLst>
              <a:ext uri="{FF2B5EF4-FFF2-40B4-BE49-F238E27FC236}">
                <a16:creationId xmlns:a16="http://schemas.microsoft.com/office/drawing/2014/main" id="{AA88C600-9D4B-6AE9-1B21-73212BDEB14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303819" y="4876801"/>
            <a:ext cx="3885006" cy="1966784"/>
          </a:xfrm>
          <a:prstGeom prst="rect">
            <a:avLst/>
          </a:prstGeom>
        </p:spPr>
      </p:pic>
    </p:spTree>
    <p:extLst>
      <p:ext uri="{BB962C8B-B14F-4D97-AF65-F5344CB8AC3E}">
        <p14:creationId xmlns:p14="http://schemas.microsoft.com/office/powerpoint/2010/main" val="9827820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ECCA36-B49D-98C2-5C7F-274A296A64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E9F049-9DD5-B969-189A-A48314187AB0}"/>
              </a:ext>
            </a:extLst>
          </p:cNvPr>
          <p:cNvSpPr>
            <a:spLocks noGrp="1"/>
          </p:cNvSpPr>
          <p:nvPr>
            <p:ph type="title"/>
          </p:nvPr>
        </p:nvSpPr>
        <p:spPr/>
        <p:txBody>
          <a:bodyPr/>
          <a:lstStyle/>
          <a:p>
            <a:r>
              <a:rPr lang="en-US" dirty="0"/>
              <a:t>INTERACTIVE QUIZZES:</a:t>
            </a:r>
          </a:p>
        </p:txBody>
      </p:sp>
      <p:sp>
        <p:nvSpPr>
          <p:cNvPr id="9" name="Content Placeholder 8">
            <a:extLst>
              <a:ext uri="{FF2B5EF4-FFF2-40B4-BE49-F238E27FC236}">
                <a16:creationId xmlns:a16="http://schemas.microsoft.com/office/drawing/2014/main" id="{DB667E9E-2CE5-272A-78B6-C33F2A6292CF}"/>
              </a:ext>
            </a:extLst>
          </p:cNvPr>
          <p:cNvSpPr>
            <a:spLocks noGrp="1"/>
          </p:cNvSpPr>
          <p:nvPr>
            <p:ph idx="1"/>
          </p:nvPr>
        </p:nvSpPr>
        <p:spPr/>
        <p:txBody>
          <a:bodyPr>
            <a:normAutofit fontScale="55000" lnSpcReduction="20000"/>
          </a:bodyPr>
          <a:lstStyle/>
          <a:p>
            <a:pPr marL="0" indent="0">
              <a:buNone/>
            </a:pPr>
            <a:r>
              <a:rPr lang="en-US" dirty="0"/>
              <a:t>3. Which of the following is the most effective defense against a social engineering attack that uses stolen passwords?</a:t>
            </a:r>
          </a:p>
          <a:p>
            <a:r>
              <a:rPr lang="en-US" dirty="0"/>
              <a:t>A. Never using the internet</a:t>
            </a:r>
          </a:p>
          <a:p>
            <a:r>
              <a:rPr lang="en-US" dirty="0"/>
              <a:t>B. Using a simple password</a:t>
            </a:r>
          </a:p>
          <a:p>
            <a:r>
              <a:rPr lang="en-US" dirty="0"/>
              <a:t>C. Enabling Multi-Factor Authentication (MFA)</a:t>
            </a:r>
          </a:p>
          <a:p>
            <a:r>
              <a:rPr lang="en-US" dirty="0"/>
              <a:t>D. Disabling your email account</a:t>
            </a:r>
          </a:p>
          <a:p>
            <a:endParaRPr lang="en-US" dirty="0"/>
          </a:p>
          <a:p>
            <a:pPr marL="0" indent="0">
              <a:buNone/>
            </a:pPr>
            <a:r>
              <a:rPr lang="en-US" dirty="0"/>
              <a:t>4. You receive an email from a supposed IT department requesting your password to perform an 'urgent system update.' What is the best course of action?</a:t>
            </a:r>
          </a:p>
          <a:p>
            <a:r>
              <a:rPr lang="en-US" dirty="0"/>
              <a:t>A. Call the IT department using a phone number you know is official to verify the request</a:t>
            </a:r>
          </a:p>
          <a:p>
            <a:r>
              <a:rPr lang="en-US" dirty="0"/>
              <a:t>B. Ignore the email and hope it's not a scam</a:t>
            </a:r>
          </a:p>
          <a:p>
            <a:r>
              <a:rPr lang="en-US" dirty="0"/>
              <a:t>C. Click the link in the email to go to the 'update' page</a:t>
            </a:r>
          </a:p>
          <a:p>
            <a:r>
              <a:rPr lang="en-US" dirty="0"/>
              <a:t>D. Reply to the email and provide your password</a:t>
            </a:r>
          </a:p>
          <a:p>
            <a:pPr marL="0" indent="0">
              <a:buNone/>
            </a:pPr>
            <a:endParaRPr lang="en-US" dirty="0"/>
          </a:p>
        </p:txBody>
      </p:sp>
      <p:pic>
        <p:nvPicPr>
          <p:cNvPr id="4" name="Picture 3">
            <a:extLst>
              <a:ext uri="{FF2B5EF4-FFF2-40B4-BE49-F238E27FC236}">
                <a16:creationId xmlns:a16="http://schemas.microsoft.com/office/drawing/2014/main" id="{06BF3F30-4F13-6B48-B36F-2BC34B3F461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303819" y="4876801"/>
            <a:ext cx="3885006" cy="1966784"/>
          </a:xfrm>
          <a:prstGeom prst="rect">
            <a:avLst/>
          </a:prstGeom>
        </p:spPr>
      </p:pic>
    </p:spTree>
    <p:extLst>
      <p:ext uri="{BB962C8B-B14F-4D97-AF65-F5344CB8AC3E}">
        <p14:creationId xmlns:p14="http://schemas.microsoft.com/office/powerpoint/2010/main" val="25779617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B64A03-65BD-E2A7-7605-289C6187F9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F13A9C-AED4-B418-E305-17F99ECF8CF9}"/>
              </a:ext>
            </a:extLst>
          </p:cNvPr>
          <p:cNvSpPr>
            <a:spLocks noGrp="1"/>
          </p:cNvSpPr>
          <p:nvPr>
            <p:ph type="title"/>
          </p:nvPr>
        </p:nvSpPr>
        <p:spPr/>
        <p:txBody>
          <a:bodyPr/>
          <a:lstStyle/>
          <a:p>
            <a:r>
              <a:rPr lang="en-US" dirty="0"/>
              <a:t>INTERACTIVE QUIZZES:</a:t>
            </a:r>
          </a:p>
        </p:txBody>
      </p:sp>
      <p:sp>
        <p:nvSpPr>
          <p:cNvPr id="9" name="Content Placeholder 8">
            <a:extLst>
              <a:ext uri="{FF2B5EF4-FFF2-40B4-BE49-F238E27FC236}">
                <a16:creationId xmlns:a16="http://schemas.microsoft.com/office/drawing/2014/main" id="{C617E24F-BB6D-9288-C760-C0C3FB565EFD}"/>
              </a:ext>
            </a:extLst>
          </p:cNvPr>
          <p:cNvSpPr>
            <a:spLocks noGrp="1"/>
          </p:cNvSpPr>
          <p:nvPr>
            <p:ph idx="1"/>
          </p:nvPr>
        </p:nvSpPr>
        <p:spPr/>
        <p:txBody>
          <a:bodyPr>
            <a:normAutofit fontScale="55000" lnSpcReduction="20000"/>
          </a:bodyPr>
          <a:lstStyle/>
          <a:p>
            <a:pPr marL="0" indent="0">
              <a:buNone/>
            </a:pPr>
            <a:r>
              <a:rPr lang="en-US" dirty="0"/>
              <a:t>5. An attacker leaves a USB drive labeled 'Q4 Employee Salary Data' in a company's parking lot. This is an example of which social engineering tactic?</a:t>
            </a:r>
          </a:p>
          <a:p>
            <a:r>
              <a:rPr lang="en-US" dirty="0"/>
              <a:t>A. Phishing</a:t>
            </a:r>
          </a:p>
          <a:p>
            <a:r>
              <a:rPr lang="en-US" dirty="0"/>
              <a:t>B. Vishing</a:t>
            </a:r>
          </a:p>
          <a:p>
            <a:r>
              <a:rPr lang="en-US" dirty="0"/>
              <a:t>C. Pretexting</a:t>
            </a:r>
          </a:p>
          <a:p>
            <a:r>
              <a:rPr lang="en-US" dirty="0"/>
              <a:t>D. Baiting</a:t>
            </a:r>
          </a:p>
          <a:p>
            <a:endParaRPr lang="en-US" dirty="0"/>
          </a:p>
          <a:p>
            <a:pPr marL="0" indent="0">
              <a:buNone/>
            </a:pPr>
            <a:r>
              <a:rPr lang="en-US" dirty="0"/>
              <a:t>6. What is the primary difference between phishing and spear phishing?</a:t>
            </a:r>
          </a:p>
          <a:p>
            <a:r>
              <a:rPr lang="en-US" dirty="0"/>
              <a:t>A. Phishing aims to install malware, while spear phishing aims to steal data.</a:t>
            </a:r>
          </a:p>
          <a:p>
            <a:r>
              <a:rPr lang="en-US" dirty="0"/>
              <a:t>B. Phishing uses email, while spear phishing uses text messages.</a:t>
            </a:r>
          </a:p>
          <a:p>
            <a:r>
              <a:rPr lang="en-US" dirty="0"/>
              <a:t>C. Phishing targets a small group, while spear phishing targets a large group.</a:t>
            </a:r>
          </a:p>
          <a:p>
            <a:r>
              <a:rPr lang="en-US" dirty="0"/>
              <a:t>D. Phishing is a generic attack, while spear phishing is highly targeted toward a specific individual or organization.</a:t>
            </a:r>
          </a:p>
        </p:txBody>
      </p:sp>
      <p:pic>
        <p:nvPicPr>
          <p:cNvPr id="4" name="Picture 3">
            <a:extLst>
              <a:ext uri="{FF2B5EF4-FFF2-40B4-BE49-F238E27FC236}">
                <a16:creationId xmlns:a16="http://schemas.microsoft.com/office/drawing/2014/main" id="{AE2E4FBB-E847-A099-0B14-FE45703DD25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303819" y="4876801"/>
            <a:ext cx="3885006" cy="1966784"/>
          </a:xfrm>
          <a:prstGeom prst="rect">
            <a:avLst/>
          </a:prstGeom>
        </p:spPr>
      </p:pic>
    </p:spTree>
    <p:extLst>
      <p:ext uri="{BB962C8B-B14F-4D97-AF65-F5344CB8AC3E}">
        <p14:creationId xmlns:p14="http://schemas.microsoft.com/office/powerpoint/2010/main" val="30607286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D62E34-1D85-19A6-2D7A-82D107063B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4EE6D7-BDF9-E259-F341-7EA9EC64D862}"/>
              </a:ext>
            </a:extLst>
          </p:cNvPr>
          <p:cNvSpPr>
            <a:spLocks noGrp="1"/>
          </p:cNvSpPr>
          <p:nvPr>
            <p:ph type="title"/>
          </p:nvPr>
        </p:nvSpPr>
        <p:spPr/>
        <p:txBody>
          <a:bodyPr/>
          <a:lstStyle/>
          <a:p>
            <a:r>
              <a:rPr lang="en-US" dirty="0"/>
              <a:t>INTERACTIVE QUIZZES:</a:t>
            </a:r>
          </a:p>
        </p:txBody>
      </p:sp>
      <p:sp>
        <p:nvSpPr>
          <p:cNvPr id="9" name="Content Placeholder 8">
            <a:extLst>
              <a:ext uri="{FF2B5EF4-FFF2-40B4-BE49-F238E27FC236}">
                <a16:creationId xmlns:a16="http://schemas.microsoft.com/office/drawing/2014/main" id="{61B6DA8D-2FBE-AA01-868F-4E8152A540EC}"/>
              </a:ext>
            </a:extLst>
          </p:cNvPr>
          <p:cNvSpPr>
            <a:spLocks noGrp="1"/>
          </p:cNvSpPr>
          <p:nvPr>
            <p:ph idx="1"/>
          </p:nvPr>
        </p:nvSpPr>
        <p:spPr/>
        <p:txBody>
          <a:bodyPr>
            <a:normAutofit fontScale="55000" lnSpcReduction="20000"/>
          </a:bodyPr>
          <a:lstStyle/>
          <a:p>
            <a:pPr marL="0" indent="0">
              <a:buNone/>
            </a:pPr>
            <a:r>
              <a:rPr lang="en-US" dirty="0"/>
              <a:t>7. You receive a text message stating that your bank account has been locked and you must click a link to unlock it. What social engineering tactic is this an example of?</a:t>
            </a:r>
          </a:p>
          <a:p>
            <a:r>
              <a:rPr lang="en-US" dirty="0"/>
              <a:t>A. Phishing</a:t>
            </a:r>
          </a:p>
          <a:p>
            <a:r>
              <a:rPr lang="en-US" dirty="0"/>
              <a:t>B. Vishing</a:t>
            </a:r>
          </a:p>
          <a:p>
            <a:r>
              <a:rPr lang="en-US" dirty="0"/>
              <a:t>C. Smishing</a:t>
            </a:r>
          </a:p>
          <a:p>
            <a:r>
              <a:rPr lang="en-US" dirty="0"/>
              <a:t>D. Tailgating</a:t>
            </a:r>
          </a:p>
          <a:p>
            <a:pPr marL="0" indent="0">
              <a:buNone/>
            </a:pPr>
            <a:endParaRPr lang="en-US" dirty="0"/>
          </a:p>
          <a:p>
            <a:pPr marL="0" indent="0">
              <a:buNone/>
            </a:pPr>
            <a:r>
              <a:rPr lang="en-US" dirty="0"/>
              <a:t>8. A person impersonating a delivery driver asks an employee to hold the door open for them to enter a secure office building. What is this tactic called?</a:t>
            </a:r>
          </a:p>
          <a:p>
            <a:r>
              <a:rPr lang="en-US" dirty="0"/>
              <a:t>A. Tailgating</a:t>
            </a:r>
          </a:p>
          <a:p>
            <a:r>
              <a:rPr lang="en-US" dirty="0"/>
              <a:t>B. Scareware</a:t>
            </a:r>
          </a:p>
          <a:p>
            <a:r>
              <a:rPr lang="en-US" dirty="0"/>
              <a:t>C. Pretexting</a:t>
            </a:r>
          </a:p>
          <a:p>
            <a:r>
              <a:rPr lang="en-US" dirty="0"/>
              <a:t>D. Watering hole attack</a:t>
            </a:r>
          </a:p>
        </p:txBody>
      </p:sp>
      <p:pic>
        <p:nvPicPr>
          <p:cNvPr id="7" name="Picture 6">
            <a:extLst>
              <a:ext uri="{FF2B5EF4-FFF2-40B4-BE49-F238E27FC236}">
                <a16:creationId xmlns:a16="http://schemas.microsoft.com/office/drawing/2014/main" id="{4B06502F-84D9-E9BF-F7C3-2F41587C506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303819" y="4876801"/>
            <a:ext cx="3885006" cy="1966784"/>
          </a:xfrm>
          <a:prstGeom prst="rect">
            <a:avLst/>
          </a:prstGeom>
        </p:spPr>
      </p:pic>
    </p:spTree>
    <p:extLst>
      <p:ext uri="{BB962C8B-B14F-4D97-AF65-F5344CB8AC3E}">
        <p14:creationId xmlns:p14="http://schemas.microsoft.com/office/powerpoint/2010/main" val="38524603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FB8701-BA54-11DB-A639-BE997DE888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1D60C2-964E-5290-067B-8BF4DDBC20B3}"/>
              </a:ext>
            </a:extLst>
          </p:cNvPr>
          <p:cNvSpPr>
            <a:spLocks noGrp="1"/>
          </p:cNvSpPr>
          <p:nvPr>
            <p:ph type="title"/>
          </p:nvPr>
        </p:nvSpPr>
        <p:spPr/>
        <p:txBody>
          <a:bodyPr/>
          <a:lstStyle/>
          <a:p>
            <a:r>
              <a:rPr lang="en-US" dirty="0"/>
              <a:t>INTERACTIVE QUIZZES:</a:t>
            </a:r>
          </a:p>
        </p:txBody>
      </p:sp>
      <p:sp>
        <p:nvSpPr>
          <p:cNvPr id="9" name="Content Placeholder 8">
            <a:extLst>
              <a:ext uri="{FF2B5EF4-FFF2-40B4-BE49-F238E27FC236}">
                <a16:creationId xmlns:a16="http://schemas.microsoft.com/office/drawing/2014/main" id="{964DA30F-AA14-5B1C-593D-AA4B8823B324}"/>
              </a:ext>
            </a:extLst>
          </p:cNvPr>
          <p:cNvSpPr>
            <a:spLocks noGrp="1"/>
          </p:cNvSpPr>
          <p:nvPr>
            <p:ph idx="1"/>
          </p:nvPr>
        </p:nvSpPr>
        <p:spPr/>
        <p:txBody>
          <a:bodyPr>
            <a:normAutofit fontScale="55000" lnSpcReduction="20000"/>
          </a:bodyPr>
          <a:lstStyle/>
          <a:p>
            <a:pPr marL="0" indent="0">
              <a:buNone/>
            </a:pPr>
            <a:r>
              <a:rPr lang="en-US" dirty="0"/>
              <a:t>9. The Google and Facebook scam where a fraudster sent fake invoices is a prime example of which type of attack?</a:t>
            </a:r>
          </a:p>
          <a:p>
            <a:r>
              <a:rPr lang="en-US" dirty="0"/>
              <a:t>A. Baiting</a:t>
            </a:r>
          </a:p>
          <a:p>
            <a:r>
              <a:rPr lang="en-US" dirty="0"/>
              <a:t>B. Vishing</a:t>
            </a:r>
          </a:p>
          <a:p>
            <a:r>
              <a:rPr lang="en-US" dirty="0"/>
              <a:t>C. Business Email Compromise (BEC)</a:t>
            </a:r>
          </a:p>
          <a:p>
            <a:r>
              <a:rPr lang="en-US" dirty="0"/>
              <a:t>D. CEO Fraud</a:t>
            </a:r>
          </a:p>
          <a:p>
            <a:pPr marL="0" indent="0">
              <a:buNone/>
            </a:pPr>
            <a:endParaRPr lang="en-US" dirty="0"/>
          </a:p>
          <a:p>
            <a:pPr marL="0" indent="0">
              <a:buNone/>
            </a:pPr>
            <a:r>
              <a:rPr lang="en-US" dirty="0"/>
              <a:t>10. A social engineering attack that targets a website a specific group of people is known to visit is called a:</a:t>
            </a:r>
          </a:p>
          <a:p>
            <a:r>
              <a:rPr lang="en-US" dirty="0"/>
              <a:t>A. Quid pro quo attack</a:t>
            </a:r>
          </a:p>
          <a:p>
            <a:r>
              <a:rPr lang="en-US" dirty="0"/>
              <a:t>B. Scareware attack</a:t>
            </a:r>
          </a:p>
          <a:p>
            <a:r>
              <a:rPr lang="en-US" dirty="0"/>
              <a:t>C. Watering hole attack</a:t>
            </a:r>
          </a:p>
          <a:p>
            <a:r>
              <a:rPr lang="en-US" dirty="0"/>
              <a:t>D. Spear phishing attack</a:t>
            </a:r>
          </a:p>
        </p:txBody>
      </p:sp>
      <p:pic>
        <p:nvPicPr>
          <p:cNvPr id="3" name="Picture 2">
            <a:extLst>
              <a:ext uri="{FF2B5EF4-FFF2-40B4-BE49-F238E27FC236}">
                <a16:creationId xmlns:a16="http://schemas.microsoft.com/office/drawing/2014/main" id="{3E5B7CCC-0996-BCB3-BE9A-C2A77DC77A06}"/>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303819" y="4876801"/>
            <a:ext cx="3885006" cy="1966784"/>
          </a:xfrm>
          <a:prstGeom prst="rect">
            <a:avLst/>
          </a:prstGeom>
        </p:spPr>
      </p:pic>
    </p:spTree>
    <p:extLst>
      <p:ext uri="{BB962C8B-B14F-4D97-AF65-F5344CB8AC3E}">
        <p14:creationId xmlns:p14="http://schemas.microsoft.com/office/powerpoint/2010/main" val="23888250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8EFECB-C76E-C8B5-0BF8-28D4A19262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B315F0-B203-735B-D248-34298C24BDC2}"/>
              </a:ext>
            </a:extLst>
          </p:cNvPr>
          <p:cNvSpPr>
            <a:spLocks noGrp="1"/>
          </p:cNvSpPr>
          <p:nvPr>
            <p:ph type="title"/>
          </p:nvPr>
        </p:nvSpPr>
        <p:spPr/>
        <p:txBody>
          <a:bodyPr/>
          <a:lstStyle/>
          <a:p>
            <a:r>
              <a:rPr lang="en-US" dirty="0"/>
              <a:t>ANSWERS:</a:t>
            </a:r>
          </a:p>
        </p:txBody>
      </p:sp>
      <p:sp>
        <p:nvSpPr>
          <p:cNvPr id="9" name="Content Placeholder 8">
            <a:extLst>
              <a:ext uri="{FF2B5EF4-FFF2-40B4-BE49-F238E27FC236}">
                <a16:creationId xmlns:a16="http://schemas.microsoft.com/office/drawing/2014/main" id="{CB3D9AD9-BC66-3E34-DC0E-C9370E11BE4B}"/>
              </a:ext>
            </a:extLst>
          </p:cNvPr>
          <p:cNvSpPr>
            <a:spLocks noGrp="1"/>
          </p:cNvSpPr>
          <p:nvPr>
            <p:ph idx="1"/>
          </p:nvPr>
        </p:nvSpPr>
        <p:spPr/>
        <p:txBody>
          <a:bodyPr>
            <a:normAutofit fontScale="70000" lnSpcReduction="20000"/>
          </a:bodyPr>
          <a:lstStyle/>
          <a:p>
            <a:r>
              <a:rPr lang="en-US" dirty="0"/>
              <a:t>1: A. Manipulating human emotions and trust</a:t>
            </a:r>
          </a:p>
          <a:p>
            <a:r>
              <a:rPr lang="en-US" dirty="0"/>
              <a:t>2: C. Pretexting</a:t>
            </a:r>
          </a:p>
          <a:p>
            <a:r>
              <a:rPr lang="en-US" dirty="0"/>
              <a:t>3: C. Enabling Multi-Factor Authentication (MFA)</a:t>
            </a:r>
          </a:p>
          <a:p>
            <a:r>
              <a:rPr lang="en-US" dirty="0"/>
              <a:t>4: A. Call the IT department using a phone number you know is official to verify the request</a:t>
            </a:r>
          </a:p>
          <a:p>
            <a:r>
              <a:rPr lang="en-US" dirty="0"/>
              <a:t>5: D. Baiting</a:t>
            </a:r>
          </a:p>
          <a:p>
            <a:r>
              <a:rPr lang="en-US" dirty="0"/>
              <a:t>6: D. Phishing is a generic attack, while spear phishing is highly targeted toward a specific individual or organization.</a:t>
            </a:r>
          </a:p>
          <a:p>
            <a:r>
              <a:rPr lang="en-US" dirty="0"/>
              <a:t>7: C. Smishing</a:t>
            </a:r>
          </a:p>
          <a:p>
            <a:r>
              <a:rPr lang="en-US" dirty="0"/>
              <a:t>8: A. Tailgating</a:t>
            </a:r>
          </a:p>
          <a:p>
            <a:r>
              <a:rPr lang="en-US" dirty="0"/>
              <a:t>9: C. Business Email Compromise (BEC)</a:t>
            </a:r>
          </a:p>
          <a:p>
            <a:r>
              <a:rPr lang="en-US" dirty="0"/>
              <a:t>10: D. Watering hole </a:t>
            </a:r>
            <a:r>
              <a:rPr lang="en-US" dirty="0" err="1"/>
              <a:t>attacK</a:t>
            </a:r>
            <a:endParaRPr lang="en-US" dirty="0"/>
          </a:p>
        </p:txBody>
      </p:sp>
      <p:pic>
        <p:nvPicPr>
          <p:cNvPr id="4" name="Picture 3">
            <a:extLst>
              <a:ext uri="{FF2B5EF4-FFF2-40B4-BE49-F238E27FC236}">
                <a16:creationId xmlns:a16="http://schemas.microsoft.com/office/drawing/2014/main" id="{70221F33-D968-E032-F46C-5E4057AD7E7F}"/>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757680" y="4596259"/>
            <a:ext cx="3431145" cy="2261741"/>
          </a:xfrm>
          <a:prstGeom prst="rect">
            <a:avLst/>
          </a:prstGeom>
        </p:spPr>
      </p:pic>
    </p:spTree>
    <p:extLst>
      <p:ext uri="{BB962C8B-B14F-4D97-AF65-F5344CB8AC3E}">
        <p14:creationId xmlns:p14="http://schemas.microsoft.com/office/powerpoint/2010/main" val="28495463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02AFB88-2C58-16BA-321A-E13FD8B19AB0}"/>
              </a:ext>
            </a:extLst>
          </p:cNvPr>
          <p:cNvPicPr>
            <a:picLocks noChangeAspect="1"/>
          </p:cNvPicPr>
          <p:nvPr/>
        </p:nvPicPr>
        <p:blipFill>
          <a:blip r:embed="rId2">
            <a:alphaModFix amt="28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19938"/>
            <a:ext cx="12188825" cy="6818124"/>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B8F361CA-780B-EA6C-9049-C49763ECDDE1}"/>
              </a:ext>
            </a:extLst>
          </p:cNvPr>
          <p:cNvSpPr txBox="1"/>
          <p:nvPr/>
        </p:nvSpPr>
        <p:spPr>
          <a:xfrm>
            <a:off x="0" y="6838062"/>
            <a:ext cx="12188825" cy="230832"/>
          </a:xfrm>
          <a:prstGeom prst="rect">
            <a:avLst/>
          </a:prstGeom>
          <a:noFill/>
        </p:spPr>
        <p:txBody>
          <a:bodyPr wrap="square" rtlCol="0">
            <a:spAutoFit/>
          </a:bodyPr>
          <a:lstStyle/>
          <a:p>
            <a:r>
              <a:rPr lang="en-US" sz="900">
                <a:hlinkClick r:id="rId3" tooltip="https://todossomosclientes.blogspot.com/2018/"/>
              </a:rPr>
              <a:t>This Photo</a:t>
            </a:r>
            <a:r>
              <a:rPr lang="en-US" sz="900"/>
              <a:t> by Unknown Author is licensed under </a:t>
            </a:r>
            <a:r>
              <a:rPr lang="en-US" sz="900">
                <a:hlinkClick r:id="rId4" tooltip="https://creativecommons.org/licenses/by-nc-sa/3.0/"/>
              </a:rPr>
              <a:t>CC BY-SA-NC</a:t>
            </a:r>
            <a:endParaRPr lang="en-US" sz="900"/>
          </a:p>
        </p:txBody>
      </p:sp>
      <p:sp>
        <p:nvSpPr>
          <p:cNvPr id="2" name="Title 1">
            <a:extLst>
              <a:ext uri="{FF2B5EF4-FFF2-40B4-BE49-F238E27FC236}">
                <a16:creationId xmlns:a16="http://schemas.microsoft.com/office/drawing/2014/main" id="{CF5D7F7A-C359-527D-85C8-F8C3D1CC8A63}"/>
              </a:ext>
            </a:extLst>
          </p:cNvPr>
          <p:cNvSpPr>
            <a:spLocks noGrp="1"/>
          </p:cNvSpPr>
          <p:nvPr>
            <p:ph type="title"/>
          </p:nvPr>
        </p:nvSpPr>
        <p:spPr/>
        <p:txBody>
          <a:bodyPr/>
          <a:lstStyle/>
          <a:p>
            <a:r>
              <a:rPr lang="en-US" dirty="0"/>
              <a:t>Recognizing Phishing Emails:</a:t>
            </a:r>
          </a:p>
        </p:txBody>
      </p:sp>
      <p:sp>
        <p:nvSpPr>
          <p:cNvPr id="3" name="Content Placeholder 2">
            <a:extLst>
              <a:ext uri="{FF2B5EF4-FFF2-40B4-BE49-F238E27FC236}">
                <a16:creationId xmlns:a16="http://schemas.microsoft.com/office/drawing/2014/main" id="{A62B1868-1C38-00F4-5A0B-7E0F6B427588}"/>
              </a:ext>
            </a:extLst>
          </p:cNvPr>
          <p:cNvSpPr>
            <a:spLocks noGrp="1"/>
          </p:cNvSpPr>
          <p:nvPr>
            <p:ph idx="1"/>
          </p:nvPr>
        </p:nvSpPr>
        <p:spPr/>
        <p:txBody>
          <a:bodyPr>
            <a:normAutofit/>
          </a:bodyPr>
          <a:lstStyle/>
          <a:p>
            <a:r>
              <a:rPr lang="en-US" sz="2400" dirty="0"/>
              <a:t>Phishing emails often create a sense of urgency or fear to make you act without thinking. Here are the key indicators to watch out for:</a:t>
            </a:r>
          </a:p>
          <a:p>
            <a:pPr marL="0" indent="0">
              <a:buNone/>
            </a:pPr>
            <a:r>
              <a:rPr lang="en-US" sz="2400" b="1" dirty="0"/>
              <a:t>1. Examine the Sender's Email Address:</a:t>
            </a:r>
            <a:r>
              <a:rPr lang="en-US" sz="2400" dirty="0"/>
              <a:t> This is one of the most reliable indicators. A legitimate company's email address will almost always use their official domain name. Phishing emails will use a domain that is slightly different, often with a typo, an extra word, or a different suffix.</a:t>
            </a:r>
          </a:p>
          <a:p>
            <a:r>
              <a:rPr lang="en-US" sz="2400" b="1" dirty="0"/>
              <a:t>Legitimate:</a:t>
            </a:r>
            <a:r>
              <a:rPr lang="en-US" sz="2400" dirty="0"/>
              <a:t> support@yourbank.com</a:t>
            </a:r>
          </a:p>
          <a:p>
            <a:r>
              <a:rPr lang="en-US" sz="2400" b="1" dirty="0"/>
              <a:t>Phishing:</a:t>
            </a:r>
            <a:r>
              <a:rPr lang="en-US" sz="2400" dirty="0"/>
              <a:t> support@yourbank-secure.net or yourbank.com.login@gmail.com</a:t>
            </a:r>
          </a:p>
          <a:p>
            <a:r>
              <a:rPr lang="en-US" sz="2400" b="1" dirty="0"/>
              <a:t>Always check the full email address</a:t>
            </a:r>
            <a:r>
              <a:rPr lang="en-US" sz="2400" dirty="0"/>
              <a:t>, not just the name displayed in your inbox.</a:t>
            </a:r>
          </a:p>
          <a:p>
            <a:endParaRPr lang="en-US" sz="2400" dirty="0"/>
          </a:p>
        </p:txBody>
      </p:sp>
    </p:spTree>
    <p:extLst>
      <p:ext uri="{BB962C8B-B14F-4D97-AF65-F5344CB8AC3E}">
        <p14:creationId xmlns:p14="http://schemas.microsoft.com/office/powerpoint/2010/main" val="614885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CBECF0-2C01-3518-CAD0-8A4444B917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822964-4D62-6806-B8BC-141839C3FA56}"/>
              </a:ext>
            </a:extLst>
          </p:cNvPr>
          <p:cNvSpPr>
            <a:spLocks noGrp="1"/>
          </p:cNvSpPr>
          <p:nvPr>
            <p:ph type="title"/>
          </p:nvPr>
        </p:nvSpPr>
        <p:spPr/>
        <p:txBody>
          <a:bodyPr/>
          <a:lstStyle/>
          <a:p>
            <a:r>
              <a:rPr lang="en-US" dirty="0"/>
              <a:t>Recognizing Phishing Emails:</a:t>
            </a:r>
          </a:p>
        </p:txBody>
      </p:sp>
      <p:sp>
        <p:nvSpPr>
          <p:cNvPr id="3" name="Content Placeholder 2">
            <a:extLst>
              <a:ext uri="{FF2B5EF4-FFF2-40B4-BE49-F238E27FC236}">
                <a16:creationId xmlns:a16="http://schemas.microsoft.com/office/drawing/2014/main" id="{5B64085E-70CA-3E82-B622-0933E55FC7BA}"/>
              </a:ext>
            </a:extLst>
          </p:cNvPr>
          <p:cNvSpPr>
            <a:spLocks noGrp="1"/>
          </p:cNvSpPr>
          <p:nvPr>
            <p:ph idx="1"/>
          </p:nvPr>
        </p:nvSpPr>
        <p:spPr/>
        <p:txBody>
          <a:bodyPr>
            <a:normAutofit fontScale="85000" lnSpcReduction="10000"/>
          </a:bodyPr>
          <a:lstStyle/>
          <a:p>
            <a:pPr marL="0" indent="0">
              <a:buNone/>
            </a:pPr>
            <a:r>
              <a:rPr lang="en-US" sz="2400" b="1" dirty="0"/>
              <a:t>2. Look for Typos and Grammatical Errors:</a:t>
            </a:r>
            <a:r>
              <a:rPr lang="en-US" sz="2400" dirty="0"/>
              <a:t> Reputable organizations have professional communication teams that carefully craft their emails. Phishing emails, on the other hand, frequently contain spelling mistakes, incorrect punctuation, and awkward phrasing. These errors are a significant red flag.</a:t>
            </a:r>
          </a:p>
          <a:p>
            <a:pPr marL="0" indent="0">
              <a:buNone/>
            </a:pPr>
            <a:r>
              <a:rPr lang="en-US" sz="2400" b="1" dirty="0"/>
              <a:t>3. Sense of Urgency or Threats:</a:t>
            </a:r>
            <a:r>
              <a:rPr lang="en-US" sz="2400" dirty="0"/>
              <a:t> Phishers often use alarming language to pressure you into taking immediate action. Phrases like "Your account will be suspended," "Urgent: Your payment is due," or "Your password has expired" are designed to create panic and bypass your critical thinking.</a:t>
            </a:r>
          </a:p>
          <a:p>
            <a:pPr marL="0" indent="0">
              <a:buNone/>
            </a:pPr>
            <a:r>
              <a:rPr lang="en-US" sz="2400" b="1" dirty="0"/>
              <a:t>4. Suspicious Links and Attachments:</a:t>
            </a:r>
            <a:r>
              <a:rPr lang="en-US" sz="2400" dirty="0"/>
              <a:t> Be extremely cautious about clicking links or downloading attachments.</a:t>
            </a:r>
          </a:p>
          <a:p>
            <a:r>
              <a:rPr lang="en-US" sz="2400" b="1" dirty="0"/>
              <a:t>Hover over links:</a:t>
            </a:r>
            <a:r>
              <a:rPr lang="en-US" sz="2400" dirty="0"/>
              <a:t> Before you click, hover your mouse over the link to see the actual URL in the bottom corner of your browser. If the URL doesn't match the company's official website, do not click it.</a:t>
            </a:r>
          </a:p>
          <a:p>
            <a:r>
              <a:rPr lang="en-US" sz="2400" b="1" dirty="0"/>
              <a:t>Unexpected attachments:</a:t>
            </a:r>
            <a:r>
              <a:rPr lang="en-US" sz="2400" dirty="0"/>
              <a:t> Avoid opening attachments from emails you weren't expecting, especially if they are a common file type for malware, such as </a:t>
            </a:r>
            <a:r>
              <a:rPr lang="en-US" dirty="0"/>
              <a:t>.exe</a:t>
            </a:r>
            <a:r>
              <a:rPr lang="en-US" sz="2400" dirty="0"/>
              <a:t> or </a:t>
            </a:r>
            <a:r>
              <a:rPr lang="en-US" dirty="0"/>
              <a:t>.zip</a:t>
            </a:r>
            <a:r>
              <a:rPr lang="en-US" sz="2400" dirty="0"/>
              <a:t> files.</a:t>
            </a:r>
          </a:p>
          <a:p>
            <a:pPr marL="0" indent="0">
              <a:buNone/>
            </a:pPr>
            <a:endParaRPr lang="en-US" sz="2400" dirty="0"/>
          </a:p>
        </p:txBody>
      </p:sp>
      <p:pic>
        <p:nvPicPr>
          <p:cNvPr id="4" name="Picture 3">
            <a:extLst>
              <a:ext uri="{FF2B5EF4-FFF2-40B4-BE49-F238E27FC236}">
                <a16:creationId xmlns:a16="http://schemas.microsoft.com/office/drawing/2014/main" id="{5426BF38-4B63-D19A-41AF-C5CF91DF71A6}"/>
              </a:ext>
            </a:extLst>
          </p:cNvPr>
          <p:cNvPicPr>
            <a:picLocks noChangeAspect="1"/>
          </p:cNvPicPr>
          <p:nvPr/>
        </p:nvPicPr>
        <p:blipFill>
          <a:blip r:embed="rId2">
            <a:alphaModFix amt="28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19938"/>
            <a:ext cx="12188825" cy="6818124"/>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89CEC276-30BB-395C-7DA1-954D860EF2AD}"/>
              </a:ext>
            </a:extLst>
          </p:cNvPr>
          <p:cNvSpPr txBox="1"/>
          <p:nvPr/>
        </p:nvSpPr>
        <p:spPr>
          <a:xfrm>
            <a:off x="0" y="6838062"/>
            <a:ext cx="12188825" cy="230832"/>
          </a:xfrm>
          <a:prstGeom prst="rect">
            <a:avLst/>
          </a:prstGeom>
          <a:noFill/>
        </p:spPr>
        <p:txBody>
          <a:bodyPr wrap="square" rtlCol="0">
            <a:spAutoFit/>
          </a:bodyPr>
          <a:lstStyle/>
          <a:p>
            <a:r>
              <a:rPr lang="en-US" sz="900">
                <a:hlinkClick r:id="rId3" tooltip="https://todossomosclientes.blogspot.com/2018/"/>
              </a:rPr>
              <a:t>This Photo</a:t>
            </a:r>
            <a:r>
              <a:rPr lang="en-US" sz="900"/>
              <a:t> by Unknown Author is licensed under </a:t>
            </a:r>
            <a:r>
              <a:rPr lang="en-US" sz="900">
                <a:hlinkClick r:id="rId4" tooltip="https://creativecommons.org/licenses/by-nc-sa/3.0/"/>
              </a:rPr>
              <a:t>CC BY-SA-NC</a:t>
            </a:r>
            <a:endParaRPr lang="en-US" sz="900"/>
          </a:p>
        </p:txBody>
      </p:sp>
    </p:spTree>
    <p:extLst>
      <p:ext uri="{BB962C8B-B14F-4D97-AF65-F5344CB8AC3E}">
        <p14:creationId xmlns:p14="http://schemas.microsoft.com/office/powerpoint/2010/main" val="28889922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7D1310-2B53-3BAB-BC60-7035F0D754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463A26-B445-6B8C-3BC1-A858398CA881}"/>
              </a:ext>
            </a:extLst>
          </p:cNvPr>
          <p:cNvSpPr>
            <a:spLocks noGrp="1"/>
          </p:cNvSpPr>
          <p:nvPr>
            <p:ph type="title"/>
          </p:nvPr>
        </p:nvSpPr>
        <p:spPr/>
        <p:txBody>
          <a:bodyPr/>
          <a:lstStyle/>
          <a:p>
            <a:r>
              <a:rPr lang="en-US" dirty="0"/>
              <a:t>Recognizing Phishing Emails:</a:t>
            </a:r>
          </a:p>
        </p:txBody>
      </p:sp>
      <p:sp>
        <p:nvSpPr>
          <p:cNvPr id="3" name="Content Placeholder 2">
            <a:extLst>
              <a:ext uri="{FF2B5EF4-FFF2-40B4-BE49-F238E27FC236}">
                <a16:creationId xmlns:a16="http://schemas.microsoft.com/office/drawing/2014/main" id="{8E4A47B6-F6CD-6D11-A78A-EC22E7F2E7EE}"/>
              </a:ext>
            </a:extLst>
          </p:cNvPr>
          <p:cNvSpPr>
            <a:spLocks noGrp="1"/>
          </p:cNvSpPr>
          <p:nvPr>
            <p:ph idx="1"/>
          </p:nvPr>
        </p:nvSpPr>
        <p:spPr/>
        <p:txBody>
          <a:bodyPr>
            <a:normAutofit/>
          </a:bodyPr>
          <a:lstStyle/>
          <a:p>
            <a:pPr marL="0" indent="0">
              <a:buNone/>
            </a:pPr>
            <a:r>
              <a:rPr lang="en-US" sz="2400" b="1" dirty="0"/>
              <a:t>5. Requests for Personal Information:</a:t>
            </a:r>
            <a:r>
              <a:rPr lang="en-US" sz="2400" dirty="0"/>
              <a:t> Legitimate companies will rarely, if ever, ask for sensitive information like your password, social security number, or credit card details via email. If an email asks for this kind of data, it is almost certainly a phishing attempt.</a:t>
            </a:r>
          </a:p>
        </p:txBody>
      </p:sp>
      <p:pic>
        <p:nvPicPr>
          <p:cNvPr id="4" name="Picture 3">
            <a:extLst>
              <a:ext uri="{FF2B5EF4-FFF2-40B4-BE49-F238E27FC236}">
                <a16:creationId xmlns:a16="http://schemas.microsoft.com/office/drawing/2014/main" id="{2D334ECE-A435-07B1-2744-9E545C4F5CAB}"/>
              </a:ext>
            </a:extLst>
          </p:cNvPr>
          <p:cNvPicPr>
            <a:picLocks noChangeAspect="1"/>
          </p:cNvPicPr>
          <p:nvPr/>
        </p:nvPicPr>
        <p:blipFill>
          <a:blip r:embed="rId2">
            <a:alphaModFix amt="28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19938"/>
            <a:ext cx="12188825" cy="6818124"/>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A87DEB19-D34C-C554-6F9F-85A902E79FD4}"/>
              </a:ext>
            </a:extLst>
          </p:cNvPr>
          <p:cNvSpPr txBox="1"/>
          <p:nvPr/>
        </p:nvSpPr>
        <p:spPr>
          <a:xfrm>
            <a:off x="0" y="6838062"/>
            <a:ext cx="12188825" cy="230832"/>
          </a:xfrm>
          <a:prstGeom prst="rect">
            <a:avLst/>
          </a:prstGeom>
          <a:noFill/>
        </p:spPr>
        <p:txBody>
          <a:bodyPr wrap="square" rtlCol="0">
            <a:spAutoFit/>
          </a:bodyPr>
          <a:lstStyle/>
          <a:p>
            <a:r>
              <a:rPr lang="en-US" sz="900">
                <a:hlinkClick r:id="rId3" tooltip="https://todossomosclientes.blogspot.com/2018/"/>
              </a:rPr>
              <a:t>This Photo</a:t>
            </a:r>
            <a:r>
              <a:rPr lang="en-US" sz="900"/>
              <a:t> by Unknown Author is licensed under </a:t>
            </a:r>
            <a:r>
              <a:rPr lang="en-US" sz="900">
                <a:hlinkClick r:id="rId4" tooltip="https://creativecommons.org/licenses/by-nc-sa/3.0/"/>
              </a:rPr>
              <a:t>CC BY-SA-NC</a:t>
            </a:r>
            <a:endParaRPr lang="en-US" sz="900"/>
          </a:p>
        </p:txBody>
      </p:sp>
    </p:spTree>
    <p:extLst>
      <p:ext uri="{BB962C8B-B14F-4D97-AF65-F5344CB8AC3E}">
        <p14:creationId xmlns:p14="http://schemas.microsoft.com/office/powerpoint/2010/main" val="42686578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89C223-1563-EEB0-81C0-536D5D775497}"/>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0F0B85D7-0DBA-D965-B23A-11D851143AEC}"/>
              </a:ext>
            </a:extLst>
          </p:cNvPr>
          <p:cNvPicPr>
            <a:picLocks noChangeAspect="1"/>
          </p:cNvPicPr>
          <p:nvPr/>
        </p:nvPicPr>
        <p:blipFill>
          <a:blip r:embed="rId2">
            <a:alphaModFix amt="15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a:ln>
            <a:noFill/>
          </a:ln>
          <a:effectLst>
            <a:outerShdw blurRad="292100" dist="139700" dir="2700000" algn="tl" rotWithShape="0">
              <a:srgbClr val="333333">
                <a:alpha val="65000"/>
              </a:srgbClr>
            </a:outerShdw>
          </a:effectLst>
        </p:spPr>
      </p:pic>
      <p:sp>
        <p:nvSpPr>
          <p:cNvPr id="2" name="Title 1">
            <a:extLst>
              <a:ext uri="{FF2B5EF4-FFF2-40B4-BE49-F238E27FC236}">
                <a16:creationId xmlns:a16="http://schemas.microsoft.com/office/drawing/2014/main" id="{1F4A74DA-0AEE-3514-1D73-A1A88EEEE052}"/>
              </a:ext>
            </a:extLst>
          </p:cNvPr>
          <p:cNvSpPr>
            <a:spLocks noGrp="1"/>
          </p:cNvSpPr>
          <p:nvPr>
            <p:ph type="title"/>
          </p:nvPr>
        </p:nvSpPr>
        <p:spPr/>
        <p:txBody>
          <a:bodyPr/>
          <a:lstStyle/>
          <a:p>
            <a:r>
              <a:rPr lang="en-US" dirty="0"/>
              <a:t>Recognizing Fake Websites:</a:t>
            </a:r>
          </a:p>
        </p:txBody>
      </p:sp>
      <p:sp>
        <p:nvSpPr>
          <p:cNvPr id="3" name="Content Placeholder 2">
            <a:extLst>
              <a:ext uri="{FF2B5EF4-FFF2-40B4-BE49-F238E27FC236}">
                <a16:creationId xmlns:a16="http://schemas.microsoft.com/office/drawing/2014/main" id="{F5E37373-27BC-C161-D872-CDCDE2BB9470}"/>
              </a:ext>
            </a:extLst>
          </p:cNvPr>
          <p:cNvSpPr>
            <a:spLocks noGrp="1"/>
          </p:cNvSpPr>
          <p:nvPr>
            <p:ph idx="1"/>
          </p:nvPr>
        </p:nvSpPr>
        <p:spPr/>
        <p:txBody>
          <a:bodyPr>
            <a:normAutofit fontScale="85000" lnSpcReduction="10000"/>
          </a:bodyPr>
          <a:lstStyle/>
          <a:p>
            <a:r>
              <a:rPr lang="en-US" sz="2400" dirty="0"/>
              <a:t>Phishing websites are designed to look identical to legitimate ones to trick you into entering your credentials or personal information. Here’s how to spot a fake:</a:t>
            </a:r>
          </a:p>
          <a:p>
            <a:pPr marL="0" indent="0">
              <a:buNone/>
            </a:pPr>
            <a:r>
              <a:rPr lang="en-US" sz="2400" b="1" dirty="0"/>
              <a:t>1. Check the URL Carefully:</a:t>
            </a:r>
            <a:r>
              <a:rPr lang="en-US" sz="2400" dirty="0"/>
              <a:t> The website's address is your best defense.</a:t>
            </a:r>
          </a:p>
          <a:p>
            <a:r>
              <a:rPr lang="en-US" sz="2400" b="1" dirty="0"/>
              <a:t>HTTPS and Padlock:</a:t>
            </a:r>
            <a:r>
              <a:rPr lang="en-US" sz="2400" dirty="0"/>
              <a:t> Look for </a:t>
            </a:r>
            <a:r>
              <a:rPr lang="en-US" dirty="0"/>
              <a:t>https://</a:t>
            </a:r>
            <a:r>
              <a:rPr lang="en-US" sz="2400" dirty="0"/>
              <a:t> at the beginning of the URL and a padlock icon in the address bar. The "s" stands for "secure" and indicates an encrypted connection. However, many fake sites now use HTTPS, so this alone is not enough to guarantee legitimacy.</a:t>
            </a:r>
          </a:p>
          <a:p>
            <a:r>
              <a:rPr lang="en-US" sz="2400" b="1" dirty="0"/>
              <a:t>Typo-squatting:</a:t>
            </a:r>
            <a:r>
              <a:rPr lang="en-US" sz="2400" dirty="0"/>
              <a:t> Check for misspellings in the domain name. For example, </a:t>
            </a:r>
            <a:r>
              <a:rPr lang="en-US" dirty="0"/>
              <a:t>www.amaz0n.com</a:t>
            </a:r>
            <a:r>
              <a:rPr lang="en-US" sz="2400" dirty="0"/>
              <a:t> (using a zero) or </a:t>
            </a:r>
            <a:r>
              <a:rPr lang="en-US" dirty="0"/>
              <a:t>www.amason.com</a:t>
            </a:r>
            <a:r>
              <a:rPr lang="en-US" sz="2400" dirty="0"/>
              <a:t> instead of </a:t>
            </a:r>
            <a:r>
              <a:rPr lang="en-US" dirty="0"/>
              <a:t>www.amazon.com</a:t>
            </a:r>
            <a:r>
              <a:rPr lang="en-US" sz="2400" dirty="0"/>
              <a:t>.</a:t>
            </a:r>
          </a:p>
          <a:p>
            <a:r>
              <a:rPr lang="en-US" sz="2400" b="1" dirty="0"/>
              <a:t>Incorrect Domain:</a:t>
            </a:r>
            <a:r>
              <a:rPr lang="en-US" sz="2400" dirty="0"/>
              <a:t> Ensure the domain name is correct. Attackers often use subdomains to deceive you (e.g., </a:t>
            </a:r>
            <a:r>
              <a:rPr lang="en-US" dirty="0"/>
              <a:t>paypal.login.secure-account.com</a:t>
            </a:r>
            <a:r>
              <a:rPr lang="en-US" sz="2400" dirty="0"/>
              <a:t>). The true domain is the part directly before the </a:t>
            </a:r>
            <a:r>
              <a:rPr lang="en-US" dirty="0"/>
              <a:t>.com</a:t>
            </a:r>
            <a:r>
              <a:rPr lang="en-US" sz="2400" dirty="0"/>
              <a:t>, </a:t>
            </a:r>
            <a:r>
              <a:rPr lang="en-US" dirty="0"/>
              <a:t>.org</a:t>
            </a:r>
            <a:r>
              <a:rPr lang="en-US" sz="2400" dirty="0"/>
              <a:t>, or another top-level domain. In this example, the real domain is </a:t>
            </a:r>
            <a:r>
              <a:rPr lang="en-US" dirty="0"/>
              <a:t>secure-account.com</a:t>
            </a:r>
            <a:r>
              <a:rPr lang="en-US" sz="2400" dirty="0"/>
              <a:t>, not </a:t>
            </a:r>
            <a:r>
              <a:rPr lang="en-US" dirty="0"/>
              <a:t>PayPal</a:t>
            </a:r>
            <a:r>
              <a:rPr lang="en-US" sz="2400" dirty="0"/>
              <a:t>.</a:t>
            </a:r>
          </a:p>
          <a:p>
            <a:endParaRPr lang="en-US" sz="2400" dirty="0"/>
          </a:p>
        </p:txBody>
      </p:sp>
    </p:spTree>
    <p:extLst>
      <p:ext uri="{BB962C8B-B14F-4D97-AF65-F5344CB8AC3E}">
        <p14:creationId xmlns:p14="http://schemas.microsoft.com/office/powerpoint/2010/main" val="2518582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366C4B-9AA4-EEB3-07B0-50C6C967A5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DB3149-159B-E9A3-279E-4783222AC06B}"/>
              </a:ext>
            </a:extLst>
          </p:cNvPr>
          <p:cNvSpPr>
            <a:spLocks noGrp="1"/>
          </p:cNvSpPr>
          <p:nvPr>
            <p:ph type="title"/>
          </p:nvPr>
        </p:nvSpPr>
        <p:spPr/>
        <p:txBody>
          <a:bodyPr/>
          <a:lstStyle/>
          <a:p>
            <a:r>
              <a:rPr lang="en-US" dirty="0"/>
              <a:t>Recognizing Fake Websites:</a:t>
            </a:r>
          </a:p>
        </p:txBody>
      </p:sp>
      <p:sp>
        <p:nvSpPr>
          <p:cNvPr id="3" name="Content Placeholder 2">
            <a:extLst>
              <a:ext uri="{FF2B5EF4-FFF2-40B4-BE49-F238E27FC236}">
                <a16:creationId xmlns:a16="http://schemas.microsoft.com/office/drawing/2014/main" id="{C62D8EFA-F8A3-95D2-2D3D-25D778B06BCD}"/>
              </a:ext>
            </a:extLst>
          </p:cNvPr>
          <p:cNvSpPr>
            <a:spLocks noGrp="1"/>
          </p:cNvSpPr>
          <p:nvPr>
            <p:ph idx="1"/>
          </p:nvPr>
        </p:nvSpPr>
        <p:spPr/>
        <p:txBody>
          <a:bodyPr>
            <a:normAutofit fontScale="77500" lnSpcReduction="20000"/>
          </a:bodyPr>
          <a:lstStyle/>
          <a:p>
            <a:pPr marL="0" indent="0">
              <a:buNone/>
            </a:pPr>
            <a:r>
              <a:rPr lang="en-US" sz="2400" b="1" dirty="0"/>
              <a:t>2. Low-Quality Design:</a:t>
            </a:r>
            <a:r>
              <a:rPr lang="en-US" sz="2400" dirty="0"/>
              <a:t> While many fake websites are professionally designed, some may have subtle flaws. Look for:</a:t>
            </a:r>
          </a:p>
          <a:p>
            <a:r>
              <a:rPr lang="en-US" sz="2400" dirty="0"/>
              <a:t>Low-resolution or pixelated logos.</a:t>
            </a:r>
          </a:p>
          <a:p>
            <a:r>
              <a:rPr lang="en-US" sz="2400" dirty="0"/>
              <a:t>Inconsistent fonts or colors.</a:t>
            </a:r>
          </a:p>
          <a:p>
            <a:r>
              <a:rPr lang="en-US" sz="2400" dirty="0"/>
              <a:t>Non-functional links or buttons (e.g., "About Us" or "Contact" pages that don't lead anywhere).</a:t>
            </a:r>
          </a:p>
          <a:p>
            <a:pPr marL="0" indent="0">
              <a:buNone/>
            </a:pPr>
            <a:r>
              <a:rPr lang="en-US" sz="2400" b="1" dirty="0"/>
              <a:t>3. Suspicious Pop-ups:</a:t>
            </a:r>
            <a:r>
              <a:rPr lang="en-US" sz="2400" dirty="0"/>
              <a:t> Some fake sites use pop-up windows that are not part of the standard design, often asking for personal information or credentials. Close these pop-ups and leave the site.</a:t>
            </a:r>
          </a:p>
          <a:p>
            <a:pPr marL="0" indent="0">
              <a:buNone/>
            </a:pPr>
            <a:r>
              <a:rPr lang="en-US" sz="2400" b="1" dirty="0"/>
              <a:t>4. Request for Unnecessary Information:</a:t>
            </a:r>
            <a:r>
              <a:rPr lang="en-US" sz="2400" dirty="0"/>
              <a:t> Be suspicious if a website asks for information that is not typically required. For example, a login page that requests your social security number, mother's maiden name, or full credit card details.</a:t>
            </a:r>
          </a:p>
          <a:p>
            <a:pPr marL="0" indent="0">
              <a:buNone/>
            </a:pPr>
            <a:endParaRPr lang="en-US" sz="2400" dirty="0"/>
          </a:p>
          <a:p>
            <a:pPr marL="0" indent="0">
              <a:buNone/>
            </a:pPr>
            <a:r>
              <a:rPr lang="en-US" sz="2400" dirty="0"/>
              <a:t>	By staying alert and verifying these details, you can significantly reduce your risk of falling 	victim to phishing scams.</a:t>
            </a:r>
          </a:p>
          <a:p>
            <a:endParaRPr lang="en-US" sz="2400" dirty="0"/>
          </a:p>
        </p:txBody>
      </p:sp>
      <p:pic>
        <p:nvPicPr>
          <p:cNvPr id="4" name="Picture 3">
            <a:extLst>
              <a:ext uri="{FF2B5EF4-FFF2-40B4-BE49-F238E27FC236}">
                <a16:creationId xmlns:a16="http://schemas.microsoft.com/office/drawing/2014/main" id="{7F481D31-C3E9-E515-9230-54C11C18400F}"/>
              </a:ext>
            </a:extLst>
          </p:cNvPr>
          <p:cNvPicPr>
            <a:picLocks noChangeAspect="1"/>
          </p:cNvPicPr>
          <p:nvPr/>
        </p:nvPicPr>
        <p:blipFill>
          <a:blip r:embed="rId2">
            <a:alphaModFix amt="15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858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728736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8DF22A-5348-F541-0E43-D5D3387282DE}"/>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99BBE300-437F-0379-F260-AB27B4FBC457}"/>
              </a:ext>
            </a:extLst>
          </p:cNvPr>
          <p:cNvPicPr>
            <a:picLocks noChangeAspect="1"/>
          </p:cNvPicPr>
          <p:nvPr/>
        </p:nvPicPr>
        <p:blipFill>
          <a:blip r:embed="rId2">
            <a:alphaModFix amt="23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768" y="-1"/>
            <a:ext cx="12167287" cy="6858001"/>
          </a:xfrm>
          <a:prstGeom prst="rect">
            <a:avLst/>
          </a:prstGeom>
        </p:spPr>
      </p:pic>
      <p:sp>
        <p:nvSpPr>
          <p:cNvPr id="2" name="Title 1">
            <a:extLst>
              <a:ext uri="{FF2B5EF4-FFF2-40B4-BE49-F238E27FC236}">
                <a16:creationId xmlns:a16="http://schemas.microsoft.com/office/drawing/2014/main" id="{99A676CA-2769-7C75-A1DB-31769563D866}"/>
              </a:ext>
            </a:extLst>
          </p:cNvPr>
          <p:cNvSpPr>
            <a:spLocks noGrp="1"/>
          </p:cNvSpPr>
          <p:nvPr>
            <p:ph type="title"/>
          </p:nvPr>
        </p:nvSpPr>
        <p:spPr/>
        <p:txBody>
          <a:bodyPr/>
          <a:lstStyle/>
          <a:p>
            <a:r>
              <a:rPr lang="en-US" dirty="0"/>
              <a:t>SOCIAL ENGINEERING TACTICS USED BY THE ATTACKERS:</a:t>
            </a:r>
          </a:p>
        </p:txBody>
      </p:sp>
      <p:sp>
        <p:nvSpPr>
          <p:cNvPr id="3" name="Content Placeholder 2">
            <a:extLst>
              <a:ext uri="{FF2B5EF4-FFF2-40B4-BE49-F238E27FC236}">
                <a16:creationId xmlns:a16="http://schemas.microsoft.com/office/drawing/2014/main" id="{9988B67D-F276-85D4-E3F9-BA04D3D82511}"/>
              </a:ext>
            </a:extLst>
          </p:cNvPr>
          <p:cNvSpPr>
            <a:spLocks noGrp="1"/>
          </p:cNvSpPr>
          <p:nvPr>
            <p:ph idx="1"/>
          </p:nvPr>
        </p:nvSpPr>
        <p:spPr/>
        <p:txBody>
          <a:bodyPr/>
          <a:lstStyle/>
          <a:p>
            <a:r>
              <a:rPr lang="en-US" dirty="0"/>
              <a:t>What is Social Engineering?</a:t>
            </a:r>
          </a:p>
          <a:p>
            <a:r>
              <a:rPr lang="en-US" dirty="0"/>
              <a:t>Social engineering is the art of manipulating people to give up confidential information or perform actions that they shouldn't. It's often referred to as "human hacking" because it exploits psychological principles rather than technical vulnerabilities. Attackers use a variety of tactics to play on human emotions like fear, greed, curiosity, and a desire to be helpful.</a:t>
            </a:r>
          </a:p>
          <a:p>
            <a:endParaRPr lang="en-US" dirty="0"/>
          </a:p>
        </p:txBody>
      </p:sp>
    </p:spTree>
    <p:extLst>
      <p:ext uri="{BB962C8B-B14F-4D97-AF65-F5344CB8AC3E}">
        <p14:creationId xmlns:p14="http://schemas.microsoft.com/office/powerpoint/2010/main" val="18950798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ED6198-F24B-2615-B970-48483845FA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E90A7E-476C-0784-5274-3D972DF55FA5}"/>
              </a:ext>
            </a:extLst>
          </p:cNvPr>
          <p:cNvSpPr>
            <a:spLocks noGrp="1"/>
          </p:cNvSpPr>
          <p:nvPr>
            <p:ph type="title"/>
          </p:nvPr>
        </p:nvSpPr>
        <p:spPr/>
        <p:txBody>
          <a:bodyPr/>
          <a:lstStyle/>
          <a:p>
            <a:r>
              <a:rPr lang="en-US" dirty="0"/>
              <a:t>MOST COMMON SOCIAL ENGINEERING TACTICS USED BY ATTACKERS:</a:t>
            </a:r>
          </a:p>
        </p:txBody>
      </p:sp>
      <p:sp>
        <p:nvSpPr>
          <p:cNvPr id="3" name="Content Placeholder 2">
            <a:extLst>
              <a:ext uri="{FF2B5EF4-FFF2-40B4-BE49-F238E27FC236}">
                <a16:creationId xmlns:a16="http://schemas.microsoft.com/office/drawing/2014/main" id="{3AA00AD9-FC4A-97E0-3946-832A5A5B5F45}"/>
              </a:ext>
            </a:extLst>
          </p:cNvPr>
          <p:cNvSpPr>
            <a:spLocks noGrp="1"/>
          </p:cNvSpPr>
          <p:nvPr>
            <p:ph idx="1"/>
          </p:nvPr>
        </p:nvSpPr>
        <p:spPr/>
        <p:txBody>
          <a:bodyPr>
            <a:normAutofit fontScale="62500" lnSpcReduction="20000"/>
          </a:bodyPr>
          <a:lstStyle/>
          <a:p>
            <a:pPr marL="0" indent="0">
              <a:buNone/>
            </a:pPr>
            <a:r>
              <a:rPr lang="en-US" dirty="0"/>
              <a:t>1. Phishing:</a:t>
            </a:r>
          </a:p>
          <a:p>
            <a:r>
              <a:rPr lang="en-US" dirty="0"/>
              <a:t>Phishing is the most widespread social engineering attack. Attackers use deceptive messages to trick victims into revealing sensitive information or installing malware.</a:t>
            </a:r>
          </a:p>
          <a:p>
            <a:r>
              <a:rPr lang="en-US" dirty="0"/>
              <a:t>Email Phishing: The most common form, where attackers send fraudulent emails that appear to be from a legitimate company or individual. They often contain links to fake websites or malicious attachments.</a:t>
            </a:r>
          </a:p>
          <a:p>
            <a:r>
              <a:rPr lang="en-US" dirty="0"/>
              <a:t>Spear Phishing: A highly targeted form of phishing. Attackers research a specific individual to make the email seem more personal and credible. For example, an attacker might learn about your work and send a fake email that looks like it's from your boss, a colleague, or a vendor you work with.</a:t>
            </a:r>
          </a:p>
          <a:p>
            <a:r>
              <a:rPr lang="en-US" dirty="0"/>
              <a:t>Whaling: A type of spear phishing that targets high-profile individuals, such as CEOs or CFOs. Attackers go after these "big fish" because they have access to highly sensitive information and can authorize large financial transfers.</a:t>
            </a:r>
          </a:p>
          <a:p>
            <a:r>
              <a:rPr lang="en-US" dirty="0"/>
              <a:t>Smishing (SMS Phishing): Phishing attacks conducted via text message. The messages often contain malicious links or urgent requests to call a fraudulent number.</a:t>
            </a:r>
          </a:p>
          <a:p>
            <a:r>
              <a:rPr lang="en-US" dirty="0"/>
              <a:t>Vishing (Voice Phishing): Phishing attacks that use phone calls. An attacker might impersonate a bank representative, a government agent, or an IT support professional to trick you into giving them your information over the phone.</a:t>
            </a:r>
          </a:p>
        </p:txBody>
      </p:sp>
      <p:pic>
        <p:nvPicPr>
          <p:cNvPr id="9" name="Picture 8">
            <a:extLst>
              <a:ext uri="{FF2B5EF4-FFF2-40B4-BE49-F238E27FC236}">
                <a16:creationId xmlns:a16="http://schemas.microsoft.com/office/drawing/2014/main" id="{FE4C8D22-1F35-816A-250E-2C643405D275}"/>
              </a:ext>
            </a:extLst>
          </p:cNvPr>
          <p:cNvPicPr>
            <a:picLocks noChangeAspect="1"/>
          </p:cNvPicPr>
          <p:nvPr/>
        </p:nvPicPr>
        <p:blipFill>
          <a:blip r:embed="rId2">
            <a:alphaModFix amt="23000"/>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768" y="-1"/>
            <a:ext cx="12167287" cy="6858001"/>
          </a:xfrm>
          <a:prstGeom prst="rect">
            <a:avLst/>
          </a:prstGeom>
        </p:spPr>
      </p:pic>
    </p:spTree>
    <p:extLst>
      <p:ext uri="{BB962C8B-B14F-4D97-AF65-F5344CB8AC3E}">
        <p14:creationId xmlns:p14="http://schemas.microsoft.com/office/powerpoint/2010/main" val="42588192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3.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90</TotalTime>
  <Words>3763</Words>
  <Application>Microsoft Office PowerPoint</Application>
  <PresentationFormat>Custom</PresentationFormat>
  <Paragraphs>196</Paragraphs>
  <Slides>28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Arial</vt:lpstr>
      <vt:lpstr>Calibri</vt:lpstr>
      <vt:lpstr>Tech 16x9</vt:lpstr>
      <vt:lpstr>Phishing Awareness training</vt:lpstr>
      <vt:lpstr>HOW TO RECOGNIZE PHISHING EMAILS AND FAKE WEBSITES?</vt:lpstr>
      <vt:lpstr>Recognizing Phishing Emails:</vt:lpstr>
      <vt:lpstr>Recognizing Phishing Emails:</vt:lpstr>
      <vt:lpstr>Recognizing Phishing Emails:</vt:lpstr>
      <vt:lpstr>Recognizing Fake Websites:</vt:lpstr>
      <vt:lpstr>Recognizing Fake Websites:</vt:lpstr>
      <vt:lpstr>SOCIAL ENGINEERING TACTICS USED BY THE ATTACKERS:</vt:lpstr>
      <vt:lpstr>MOST COMMON SOCIAL ENGINEERING TACTICS USED BY ATTACKERS:</vt:lpstr>
      <vt:lpstr>MOST COMMON SOCIAL ENGINEERING TACTICS USED BY ATTACKERS:</vt:lpstr>
      <vt:lpstr>MOST COMMON SOCIAL ENGINEERING TACTICS USED BY ATTACKERS:</vt:lpstr>
      <vt:lpstr>MOST COMMON SOCIAL ENGINEERING TACTICS USED BY ATTACKERS:</vt:lpstr>
      <vt:lpstr>MOST COMMON SOCIAL ENGINEERING TACTICS USED BY ATTACKERS:</vt:lpstr>
      <vt:lpstr>MOST COMMON SOCIAL ENGINEERING TACTICS USED BY ATTACKERS:</vt:lpstr>
      <vt:lpstr>BEST PRACTICES AND TIPS TO AVOID FALLING VICTIM:</vt:lpstr>
      <vt:lpstr>BEST PRACTICES AND TIPS TO AVOID FALLING VICTIM:</vt:lpstr>
      <vt:lpstr>BEST PRACTICES AND TIPS TO AVOID FALLING VICTIM:</vt:lpstr>
      <vt:lpstr>BEST PRACTICES AND TIPS TO AVOID FALLING VICTIM:</vt:lpstr>
      <vt:lpstr>SOME REAL-WORLD EXAMPLES:</vt:lpstr>
      <vt:lpstr>SOME REAL-WORLD EXAMPLES:</vt:lpstr>
      <vt:lpstr>SOME REAL-WORLD EXAMPLES:</vt:lpstr>
      <vt:lpstr>SOME REAL-WORLD EXAMPLES:</vt:lpstr>
      <vt:lpstr>INTERACTIVE QUIZZES:</vt:lpstr>
      <vt:lpstr>INTERACTIVE QUIZZES:</vt:lpstr>
      <vt:lpstr>INTERACTIVE QUIZZES:</vt:lpstr>
      <vt:lpstr>INTERACTIVE QUIZZES:</vt:lpstr>
      <vt:lpstr>INTERACTIVE QUIZZES:</vt:lpstr>
      <vt:lpstr>ANSWERS: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Sufyan Jutt</dc:creator>
  <cp:lastModifiedBy>Sufyan Jutt</cp:lastModifiedBy>
  <cp:revision>1</cp:revision>
  <dcterms:created xsi:type="dcterms:W3CDTF">2025-09-17T16:24:08Z</dcterms:created>
  <dcterms:modified xsi:type="dcterms:W3CDTF">2025-09-17T17:54:54Z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