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Lst>
  <p:sldIdLst>
    <p:sldId id="256" r:id="rId2"/>
    <p:sldId id="272" r:id="rId3"/>
    <p:sldId id="273" r:id="rId4"/>
    <p:sldId id="257" r:id="rId5"/>
    <p:sldId id="269" r:id="rId6"/>
    <p:sldId id="270" r:id="rId7"/>
    <p:sldId id="258" r:id="rId8"/>
    <p:sldId id="264" r:id="rId9"/>
    <p:sldId id="259" r:id="rId10"/>
    <p:sldId id="266" r:id="rId11"/>
    <p:sldId id="260" r:id="rId12"/>
    <p:sldId id="261" r:id="rId13"/>
    <p:sldId id="267" r:id="rId14"/>
    <p:sldId id="262" r:id="rId15"/>
    <p:sldId id="268" r:id="rId16"/>
    <p:sldId id="271" r:id="rId17"/>
    <p:sldId id="26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4" autoAdjust="0"/>
    <p:restoredTop sz="94660"/>
  </p:normalViewPr>
  <p:slideViewPr>
    <p:cSldViewPr snapToGrid="0">
      <p:cViewPr varScale="1">
        <p:scale>
          <a:sx n="77" d="100"/>
          <a:sy n="77" d="100"/>
        </p:scale>
        <p:origin x="72"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9A3245-F6FD-4DBF-9FC6-769437AAF04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81BE71B-179F-40B4-B917-9CE430D5062C}">
      <dgm:prSet/>
      <dgm:spPr/>
      <dgm:t>
        <a:bodyPr/>
        <a:lstStyle/>
        <a:p>
          <a:r>
            <a:rPr lang="en-US" b="1" i="0"/>
            <a:t>The following SQL statement matches customers that are from the same city:</a:t>
          </a:r>
          <a:endParaRPr lang="en-US"/>
        </a:p>
      </dgm:t>
    </dgm:pt>
    <dgm:pt modelId="{E3FA328E-D14B-4599-8284-A80CCF6C844F}" type="parTrans" cxnId="{E87422A5-51C8-4C98-B45C-E8C5AA205D40}">
      <dgm:prSet/>
      <dgm:spPr/>
      <dgm:t>
        <a:bodyPr/>
        <a:lstStyle/>
        <a:p>
          <a:endParaRPr lang="en-US"/>
        </a:p>
      </dgm:t>
    </dgm:pt>
    <dgm:pt modelId="{718A5056-F176-476E-A202-032C751E3A94}" type="sibTrans" cxnId="{E87422A5-51C8-4C98-B45C-E8C5AA205D40}">
      <dgm:prSet/>
      <dgm:spPr/>
      <dgm:t>
        <a:bodyPr/>
        <a:lstStyle/>
        <a:p>
          <a:endParaRPr lang="en-US"/>
        </a:p>
      </dgm:t>
    </dgm:pt>
    <dgm:pt modelId="{878B923B-78FF-4DB4-9BD4-49762EF03D58}">
      <dgm:prSet/>
      <dgm:spPr/>
      <dgm:t>
        <a:bodyPr/>
        <a:lstStyle/>
        <a:p>
          <a:r>
            <a:rPr lang="en-US"/>
            <a:t>select A.CustomerName as CN1, B.CustomerName as CN2, A.City</a:t>
          </a:r>
        </a:p>
      </dgm:t>
    </dgm:pt>
    <dgm:pt modelId="{5B9B812F-810D-40B3-9A6D-0CE1A6538BE4}" type="parTrans" cxnId="{03712215-F1B7-4EAC-8898-ADF9E86C4BB2}">
      <dgm:prSet/>
      <dgm:spPr/>
      <dgm:t>
        <a:bodyPr/>
        <a:lstStyle/>
        <a:p>
          <a:endParaRPr lang="en-US"/>
        </a:p>
      </dgm:t>
    </dgm:pt>
    <dgm:pt modelId="{D35D620C-87C3-4F8A-8B68-C15B7576F4A9}" type="sibTrans" cxnId="{03712215-F1B7-4EAC-8898-ADF9E86C4BB2}">
      <dgm:prSet/>
      <dgm:spPr/>
      <dgm:t>
        <a:bodyPr/>
        <a:lstStyle/>
        <a:p>
          <a:endParaRPr lang="en-US"/>
        </a:p>
      </dgm:t>
    </dgm:pt>
    <dgm:pt modelId="{1D7D0DD4-5210-47BF-8A57-7ED036DE4668}">
      <dgm:prSet/>
      <dgm:spPr/>
      <dgm:t>
        <a:bodyPr/>
        <a:lstStyle/>
        <a:p>
          <a:r>
            <a:rPr lang="en-US"/>
            <a:t>from Customers A, Customers B</a:t>
          </a:r>
        </a:p>
      </dgm:t>
    </dgm:pt>
    <dgm:pt modelId="{A87FE176-400E-430D-9354-487EDE8E7210}" type="parTrans" cxnId="{E9CAA8F3-844B-42EC-B743-6E97EC9FA7EA}">
      <dgm:prSet/>
      <dgm:spPr/>
      <dgm:t>
        <a:bodyPr/>
        <a:lstStyle/>
        <a:p>
          <a:endParaRPr lang="en-US"/>
        </a:p>
      </dgm:t>
    </dgm:pt>
    <dgm:pt modelId="{5BEEF4F3-17E6-4A76-9B4F-3A99E58CFB71}" type="sibTrans" cxnId="{E9CAA8F3-844B-42EC-B743-6E97EC9FA7EA}">
      <dgm:prSet/>
      <dgm:spPr/>
      <dgm:t>
        <a:bodyPr/>
        <a:lstStyle/>
        <a:p>
          <a:endParaRPr lang="en-US"/>
        </a:p>
      </dgm:t>
    </dgm:pt>
    <dgm:pt modelId="{C28A1D4D-F28D-4CC2-BCCC-51703864E5CF}">
      <dgm:prSet/>
      <dgm:spPr/>
      <dgm:t>
        <a:bodyPr/>
        <a:lstStyle/>
        <a:p>
          <a:r>
            <a:rPr lang="en-US"/>
            <a:t>where A.CustomerID &lt;&gt; B.CustomerID and </a:t>
          </a:r>
        </a:p>
      </dgm:t>
    </dgm:pt>
    <dgm:pt modelId="{98A8F70D-488B-4BBE-BE91-607FC4029B58}" type="parTrans" cxnId="{74A37F72-5D28-431C-9E3D-60751CA0C2E1}">
      <dgm:prSet/>
      <dgm:spPr/>
      <dgm:t>
        <a:bodyPr/>
        <a:lstStyle/>
        <a:p>
          <a:endParaRPr lang="en-US"/>
        </a:p>
      </dgm:t>
    </dgm:pt>
    <dgm:pt modelId="{849E2C1A-5C34-46B4-B805-005895EA49E4}" type="sibTrans" cxnId="{74A37F72-5D28-431C-9E3D-60751CA0C2E1}">
      <dgm:prSet/>
      <dgm:spPr/>
      <dgm:t>
        <a:bodyPr/>
        <a:lstStyle/>
        <a:p>
          <a:endParaRPr lang="en-US"/>
        </a:p>
      </dgm:t>
    </dgm:pt>
    <dgm:pt modelId="{69C05A2C-7FD1-4F6B-8D28-7269DF36DB04}">
      <dgm:prSet/>
      <dgm:spPr/>
      <dgm:t>
        <a:bodyPr/>
        <a:lstStyle/>
        <a:p>
          <a:r>
            <a:rPr lang="en-US"/>
            <a:t>A.City = B.City limit 5;</a:t>
          </a:r>
        </a:p>
      </dgm:t>
    </dgm:pt>
    <dgm:pt modelId="{05867637-70EA-4B6C-B56D-B615C670EC81}" type="parTrans" cxnId="{E0214450-3BC4-415E-80FC-C91E924DDA86}">
      <dgm:prSet/>
      <dgm:spPr/>
      <dgm:t>
        <a:bodyPr/>
        <a:lstStyle/>
        <a:p>
          <a:endParaRPr lang="en-US"/>
        </a:p>
      </dgm:t>
    </dgm:pt>
    <dgm:pt modelId="{E13D92C8-CE42-441D-8B01-7955B752C0FE}" type="sibTrans" cxnId="{E0214450-3BC4-415E-80FC-C91E924DDA86}">
      <dgm:prSet/>
      <dgm:spPr/>
      <dgm:t>
        <a:bodyPr/>
        <a:lstStyle/>
        <a:p>
          <a:endParaRPr lang="en-US"/>
        </a:p>
      </dgm:t>
    </dgm:pt>
    <dgm:pt modelId="{C8C7DDAC-3DA1-408E-B85D-DF5C19DCDEF6}" type="pres">
      <dgm:prSet presAssocID="{539A3245-F6FD-4DBF-9FC6-769437AAF049}" presName="linear" presStyleCnt="0">
        <dgm:presLayoutVars>
          <dgm:animLvl val="lvl"/>
          <dgm:resizeHandles val="exact"/>
        </dgm:presLayoutVars>
      </dgm:prSet>
      <dgm:spPr/>
    </dgm:pt>
    <dgm:pt modelId="{BD3B549E-A1F2-495B-8922-C2CCE5DE1645}" type="pres">
      <dgm:prSet presAssocID="{781BE71B-179F-40B4-B917-9CE430D5062C}" presName="parentText" presStyleLbl="node1" presStyleIdx="0" presStyleCnt="5">
        <dgm:presLayoutVars>
          <dgm:chMax val="0"/>
          <dgm:bulletEnabled val="1"/>
        </dgm:presLayoutVars>
      </dgm:prSet>
      <dgm:spPr/>
    </dgm:pt>
    <dgm:pt modelId="{801670A1-BCD7-4843-AFCB-1125EB2B2F51}" type="pres">
      <dgm:prSet presAssocID="{718A5056-F176-476E-A202-032C751E3A94}" presName="spacer" presStyleCnt="0"/>
      <dgm:spPr/>
    </dgm:pt>
    <dgm:pt modelId="{5EA17DCB-C9E9-4F82-A0D2-DB5DD464CC33}" type="pres">
      <dgm:prSet presAssocID="{878B923B-78FF-4DB4-9BD4-49762EF03D58}" presName="parentText" presStyleLbl="node1" presStyleIdx="1" presStyleCnt="5">
        <dgm:presLayoutVars>
          <dgm:chMax val="0"/>
          <dgm:bulletEnabled val="1"/>
        </dgm:presLayoutVars>
      </dgm:prSet>
      <dgm:spPr/>
    </dgm:pt>
    <dgm:pt modelId="{4D128094-E474-45EF-A0F4-B09FEC4FEE40}" type="pres">
      <dgm:prSet presAssocID="{D35D620C-87C3-4F8A-8B68-C15B7576F4A9}" presName="spacer" presStyleCnt="0"/>
      <dgm:spPr/>
    </dgm:pt>
    <dgm:pt modelId="{4F8C8CC6-9E5B-42BD-ACE6-5A533F81EBC4}" type="pres">
      <dgm:prSet presAssocID="{1D7D0DD4-5210-47BF-8A57-7ED036DE4668}" presName="parentText" presStyleLbl="node1" presStyleIdx="2" presStyleCnt="5">
        <dgm:presLayoutVars>
          <dgm:chMax val="0"/>
          <dgm:bulletEnabled val="1"/>
        </dgm:presLayoutVars>
      </dgm:prSet>
      <dgm:spPr/>
    </dgm:pt>
    <dgm:pt modelId="{FE6D34D4-5709-4123-AD09-15054E1C86F9}" type="pres">
      <dgm:prSet presAssocID="{5BEEF4F3-17E6-4A76-9B4F-3A99E58CFB71}" presName="spacer" presStyleCnt="0"/>
      <dgm:spPr/>
    </dgm:pt>
    <dgm:pt modelId="{FC7E6F46-F61C-4E29-A6CD-4101C9163C8C}" type="pres">
      <dgm:prSet presAssocID="{C28A1D4D-F28D-4CC2-BCCC-51703864E5CF}" presName="parentText" presStyleLbl="node1" presStyleIdx="3" presStyleCnt="5">
        <dgm:presLayoutVars>
          <dgm:chMax val="0"/>
          <dgm:bulletEnabled val="1"/>
        </dgm:presLayoutVars>
      </dgm:prSet>
      <dgm:spPr/>
    </dgm:pt>
    <dgm:pt modelId="{631491F8-F5DC-43AA-AD18-6C6EC349B2AB}" type="pres">
      <dgm:prSet presAssocID="{849E2C1A-5C34-46B4-B805-005895EA49E4}" presName="spacer" presStyleCnt="0"/>
      <dgm:spPr/>
    </dgm:pt>
    <dgm:pt modelId="{E0D167DB-B3C6-47B1-B97E-EE39D4384612}" type="pres">
      <dgm:prSet presAssocID="{69C05A2C-7FD1-4F6B-8D28-7269DF36DB04}" presName="parentText" presStyleLbl="node1" presStyleIdx="4" presStyleCnt="5">
        <dgm:presLayoutVars>
          <dgm:chMax val="0"/>
          <dgm:bulletEnabled val="1"/>
        </dgm:presLayoutVars>
      </dgm:prSet>
      <dgm:spPr/>
    </dgm:pt>
  </dgm:ptLst>
  <dgm:cxnLst>
    <dgm:cxn modelId="{08407405-B226-4926-A3ED-3B976BC8B746}" type="presOf" srcId="{1D7D0DD4-5210-47BF-8A57-7ED036DE4668}" destId="{4F8C8CC6-9E5B-42BD-ACE6-5A533F81EBC4}" srcOrd="0" destOrd="0" presId="urn:microsoft.com/office/officeart/2005/8/layout/vList2"/>
    <dgm:cxn modelId="{03712215-F1B7-4EAC-8898-ADF9E86C4BB2}" srcId="{539A3245-F6FD-4DBF-9FC6-769437AAF049}" destId="{878B923B-78FF-4DB4-9BD4-49762EF03D58}" srcOrd="1" destOrd="0" parTransId="{5B9B812F-810D-40B3-9A6D-0CE1A6538BE4}" sibTransId="{D35D620C-87C3-4F8A-8B68-C15B7576F4A9}"/>
    <dgm:cxn modelId="{6CBE6D3C-8640-4DED-9DE3-A28CBBA07B94}" type="presOf" srcId="{878B923B-78FF-4DB4-9BD4-49762EF03D58}" destId="{5EA17DCB-C9E9-4F82-A0D2-DB5DD464CC33}" srcOrd="0" destOrd="0" presId="urn:microsoft.com/office/officeart/2005/8/layout/vList2"/>
    <dgm:cxn modelId="{E0214450-3BC4-415E-80FC-C91E924DDA86}" srcId="{539A3245-F6FD-4DBF-9FC6-769437AAF049}" destId="{69C05A2C-7FD1-4F6B-8D28-7269DF36DB04}" srcOrd="4" destOrd="0" parTransId="{05867637-70EA-4B6C-B56D-B615C670EC81}" sibTransId="{E13D92C8-CE42-441D-8B01-7955B752C0FE}"/>
    <dgm:cxn modelId="{74A37F72-5D28-431C-9E3D-60751CA0C2E1}" srcId="{539A3245-F6FD-4DBF-9FC6-769437AAF049}" destId="{C28A1D4D-F28D-4CC2-BCCC-51703864E5CF}" srcOrd="3" destOrd="0" parTransId="{98A8F70D-488B-4BBE-BE91-607FC4029B58}" sibTransId="{849E2C1A-5C34-46B4-B805-005895EA49E4}"/>
    <dgm:cxn modelId="{E87422A5-51C8-4C98-B45C-E8C5AA205D40}" srcId="{539A3245-F6FD-4DBF-9FC6-769437AAF049}" destId="{781BE71B-179F-40B4-B917-9CE430D5062C}" srcOrd="0" destOrd="0" parTransId="{E3FA328E-D14B-4599-8284-A80CCF6C844F}" sibTransId="{718A5056-F176-476E-A202-032C751E3A94}"/>
    <dgm:cxn modelId="{2EA60DE1-E20A-4A1C-8D8A-8CE2B2258091}" type="presOf" srcId="{539A3245-F6FD-4DBF-9FC6-769437AAF049}" destId="{C8C7DDAC-3DA1-408E-B85D-DF5C19DCDEF6}" srcOrd="0" destOrd="0" presId="urn:microsoft.com/office/officeart/2005/8/layout/vList2"/>
    <dgm:cxn modelId="{BEBABDE4-2016-49A1-A555-30F9C2E6D061}" type="presOf" srcId="{781BE71B-179F-40B4-B917-9CE430D5062C}" destId="{BD3B549E-A1F2-495B-8922-C2CCE5DE1645}" srcOrd="0" destOrd="0" presId="urn:microsoft.com/office/officeart/2005/8/layout/vList2"/>
    <dgm:cxn modelId="{5C0626E5-D78F-4F5B-98D6-844FDB369291}" type="presOf" srcId="{C28A1D4D-F28D-4CC2-BCCC-51703864E5CF}" destId="{FC7E6F46-F61C-4E29-A6CD-4101C9163C8C}" srcOrd="0" destOrd="0" presId="urn:microsoft.com/office/officeart/2005/8/layout/vList2"/>
    <dgm:cxn modelId="{21BB0BE6-73F2-4CD4-815F-AB268FBA5D41}" type="presOf" srcId="{69C05A2C-7FD1-4F6B-8D28-7269DF36DB04}" destId="{E0D167DB-B3C6-47B1-B97E-EE39D4384612}" srcOrd="0" destOrd="0" presId="urn:microsoft.com/office/officeart/2005/8/layout/vList2"/>
    <dgm:cxn modelId="{E9CAA8F3-844B-42EC-B743-6E97EC9FA7EA}" srcId="{539A3245-F6FD-4DBF-9FC6-769437AAF049}" destId="{1D7D0DD4-5210-47BF-8A57-7ED036DE4668}" srcOrd="2" destOrd="0" parTransId="{A87FE176-400E-430D-9354-487EDE8E7210}" sibTransId="{5BEEF4F3-17E6-4A76-9B4F-3A99E58CFB71}"/>
    <dgm:cxn modelId="{9273BA54-F4B2-4FE4-8FC6-5C881F6F15BB}" type="presParOf" srcId="{C8C7DDAC-3DA1-408E-B85D-DF5C19DCDEF6}" destId="{BD3B549E-A1F2-495B-8922-C2CCE5DE1645}" srcOrd="0" destOrd="0" presId="urn:microsoft.com/office/officeart/2005/8/layout/vList2"/>
    <dgm:cxn modelId="{42FC634E-A316-4BD7-8CA3-8F5F5D49FDF1}" type="presParOf" srcId="{C8C7DDAC-3DA1-408E-B85D-DF5C19DCDEF6}" destId="{801670A1-BCD7-4843-AFCB-1125EB2B2F51}" srcOrd="1" destOrd="0" presId="urn:microsoft.com/office/officeart/2005/8/layout/vList2"/>
    <dgm:cxn modelId="{EE5EE2CE-B393-4EF6-900F-D03651F263E8}" type="presParOf" srcId="{C8C7DDAC-3DA1-408E-B85D-DF5C19DCDEF6}" destId="{5EA17DCB-C9E9-4F82-A0D2-DB5DD464CC33}" srcOrd="2" destOrd="0" presId="urn:microsoft.com/office/officeart/2005/8/layout/vList2"/>
    <dgm:cxn modelId="{C0F4395D-A187-4325-9785-C378CC91A73F}" type="presParOf" srcId="{C8C7DDAC-3DA1-408E-B85D-DF5C19DCDEF6}" destId="{4D128094-E474-45EF-A0F4-B09FEC4FEE40}" srcOrd="3" destOrd="0" presId="urn:microsoft.com/office/officeart/2005/8/layout/vList2"/>
    <dgm:cxn modelId="{D19AAB47-1851-431E-B7FF-20E1F4858F58}" type="presParOf" srcId="{C8C7DDAC-3DA1-408E-B85D-DF5C19DCDEF6}" destId="{4F8C8CC6-9E5B-42BD-ACE6-5A533F81EBC4}" srcOrd="4" destOrd="0" presId="urn:microsoft.com/office/officeart/2005/8/layout/vList2"/>
    <dgm:cxn modelId="{F2B588BF-7ADC-483A-B5B4-80CD17BC57E5}" type="presParOf" srcId="{C8C7DDAC-3DA1-408E-B85D-DF5C19DCDEF6}" destId="{FE6D34D4-5709-4123-AD09-15054E1C86F9}" srcOrd="5" destOrd="0" presId="urn:microsoft.com/office/officeart/2005/8/layout/vList2"/>
    <dgm:cxn modelId="{C2E6FC27-FB03-440D-8EFF-D7B50A431A36}" type="presParOf" srcId="{C8C7DDAC-3DA1-408E-B85D-DF5C19DCDEF6}" destId="{FC7E6F46-F61C-4E29-A6CD-4101C9163C8C}" srcOrd="6" destOrd="0" presId="urn:microsoft.com/office/officeart/2005/8/layout/vList2"/>
    <dgm:cxn modelId="{EB139967-583B-4E56-AE0B-1C8B5E666EB8}" type="presParOf" srcId="{C8C7DDAC-3DA1-408E-B85D-DF5C19DCDEF6}" destId="{631491F8-F5DC-43AA-AD18-6C6EC349B2AB}" srcOrd="7" destOrd="0" presId="urn:microsoft.com/office/officeart/2005/8/layout/vList2"/>
    <dgm:cxn modelId="{EF13DC76-0A21-46A8-9FDC-2E8B640F3BA2}" type="presParOf" srcId="{C8C7DDAC-3DA1-408E-B85D-DF5C19DCDEF6}" destId="{E0D167DB-B3C6-47B1-B97E-EE39D4384612}"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B549E-A1F2-495B-8922-C2CCE5DE1645}">
      <dsp:nvSpPr>
        <dsp:cNvPr id="0" name=""/>
        <dsp:cNvSpPr/>
      </dsp:nvSpPr>
      <dsp:spPr>
        <a:xfrm>
          <a:off x="0" y="10001"/>
          <a:ext cx="8112125"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kern="1200"/>
            <a:t>The following SQL statement matches customers that are from the same city:</a:t>
          </a:r>
          <a:endParaRPr lang="en-US" sz="1800" kern="1200"/>
        </a:p>
      </dsp:txBody>
      <dsp:txXfrm>
        <a:off x="21075" y="31076"/>
        <a:ext cx="8069975" cy="389580"/>
      </dsp:txXfrm>
    </dsp:sp>
    <dsp:sp modelId="{5EA17DCB-C9E9-4F82-A0D2-DB5DD464CC33}">
      <dsp:nvSpPr>
        <dsp:cNvPr id="0" name=""/>
        <dsp:cNvSpPr/>
      </dsp:nvSpPr>
      <dsp:spPr>
        <a:xfrm>
          <a:off x="0" y="493571"/>
          <a:ext cx="8112125"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select A.CustomerName as CN1, B.CustomerName as CN2, A.City</a:t>
          </a:r>
        </a:p>
      </dsp:txBody>
      <dsp:txXfrm>
        <a:off x="21075" y="514646"/>
        <a:ext cx="8069975" cy="389580"/>
      </dsp:txXfrm>
    </dsp:sp>
    <dsp:sp modelId="{4F8C8CC6-9E5B-42BD-ACE6-5A533F81EBC4}">
      <dsp:nvSpPr>
        <dsp:cNvPr id="0" name=""/>
        <dsp:cNvSpPr/>
      </dsp:nvSpPr>
      <dsp:spPr>
        <a:xfrm>
          <a:off x="0" y="977141"/>
          <a:ext cx="8112125"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from Customers A, Customers B</a:t>
          </a:r>
        </a:p>
      </dsp:txBody>
      <dsp:txXfrm>
        <a:off x="21075" y="998216"/>
        <a:ext cx="8069975" cy="389580"/>
      </dsp:txXfrm>
    </dsp:sp>
    <dsp:sp modelId="{FC7E6F46-F61C-4E29-A6CD-4101C9163C8C}">
      <dsp:nvSpPr>
        <dsp:cNvPr id="0" name=""/>
        <dsp:cNvSpPr/>
      </dsp:nvSpPr>
      <dsp:spPr>
        <a:xfrm>
          <a:off x="0" y="1460711"/>
          <a:ext cx="8112125"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where A.CustomerID &lt;&gt; B.CustomerID and </a:t>
          </a:r>
        </a:p>
      </dsp:txBody>
      <dsp:txXfrm>
        <a:off x="21075" y="1481786"/>
        <a:ext cx="8069975" cy="389580"/>
      </dsp:txXfrm>
    </dsp:sp>
    <dsp:sp modelId="{E0D167DB-B3C6-47B1-B97E-EE39D4384612}">
      <dsp:nvSpPr>
        <dsp:cNvPr id="0" name=""/>
        <dsp:cNvSpPr/>
      </dsp:nvSpPr>
      <dsp:spPr>
        <a:xfrm>
          <a:off x="0" y="1944281"/>
          <a:ext cx="8112125" cy="43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A.City = B.City limit 5;</a:t>
          </a:r>
        </a:p>
      </dsp:txBody>
      <dsp:txXfrm>
        <a:off x="21075" y="1965356"/>
        <a:ext cx="8069975" cy="3895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8F57D-5EF3-032B-1112-CD05672FBB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DC60B4-C0E5-4F74-172B-30DF18A41A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F526D5-986A-1709-F3D0-E0F48916F655}"/>
              </a:ext>
            </a:extLst>
          </p:cNvPr>
          <p:cNvSpPr>
            <a:spLocks noGrp="1"/>
          </p:cNvSpPr>
          <p:nvPr>
            <p:ph type="dt" sz="half" idx="10"/>
          </p:nvPr>
        </p:nvSpPr>
        <p:spPr/>
        <p:txBody>
          <a:bodyPr/>
          <a:lstStyle/>
          <a:p>
            <a:fld id="{B61BEF0D-F0BB-DE4B-95CE-6DB70DBA9567}" type="datetimeFigureOut">
              <a:rPr lang="en-US" smtClean="0"/>
              <a:pPr/>
              <a:t>8/29/2022</a:t>
            </a:fld>
            <a:endParaRPr lang="en-US" dirty="0"/>
          </a:p>
        </p:txBody>
      </p:sp>
      <p:sp>
        <p:nvSpPr>
          <p:cNvPr id="5" name="Footer Placeholder 4">
            <a:extLst>
              <a:ext uri="{FF2B5EF4-FFF2-40B4-BE49-F238E27FC236}">
                <a16:creationId xmlns:a16="http://schemas.microsoft.com/office/drawing/2014/main" id="{7A39AEE4-28EF-C29C-2EB5-C62C23DCDE7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BF377BA-942E-8E08-9CAD-FB18B8DFD59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72556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D249-4916-370D-69E3-52B9CBFB61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A59BE5-5435-D62A-B6A3-44C4E195AE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42E88-E12C-F46E-0351-CAD014132475}"/>
              </a:ext>
            </a:extLst>
          </p:cNvPr>
          <p:cNvSpPr>
            <a:spLocks noGrp="1"/>
          </p:cNvSpPr>
          <p:nvPr>
            <p:ph type="dt" sz="half" idx="10"/>
          </p:nvPr>
        </p:nvSpPr>
        <p:spPr/>
        <p:txBody>
          <a:bodyPr/>
          <a:lstStyle/>
          <a:p>
            <a:fld id="{B61BEF0D-F0BB-DE4B-95CE-6DB70DBA9567}" type="datetimeFigureOut">
              <a:rPr lang="en-US" smtClean="0"/>
              <a:pPr/>
              <a:t>8/29/2022</a:t>
            </a:fld>
            <a:endParaRPr lang="en-US" dirty="0"/>
          </a:p>
        </p:txBody>
      </p:sp>
      <p:sp>
        <p:nvSpPr>
          <p:cNvPr id="5" name="Footer Placeholder 4">
            <a:extLst>
              <a:ext uri="{FF2B5EF4-FFF2-40B4-BE49-F238E27FC236}">
                <a16:creationId xmlns:a16="http://schemas.microsoft.com/office/drawing/2014/main" id="{17D10FAA-D3D3-63FC-9F90-9307C936788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49BBCA-60A1-F646-B37D-25577F3A788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5812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58D80D-2EFA-D7F8-D024-04DBEE1DCF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277DB1-51B1-061C-8A10-201DE86D4F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F38455-ADA5-2A19-D5A6-4B93AFC71DC2}"/>
              </a:ext>
            </a:extLst>
          </p:cNvPr>
          <p:cNvSpPr>
            <a:spLocks noGrp="1"/>
          </p:cNvSpPr>
          <p:nvPr>
            <p:ph type="dt" sz="half" idx="10"/>
          </p:nvPr>
        </p:nvSpPr>
        <p:spPr/>
        <p:txBody>
          <a:bodyPr/>
          <a:lstStyle/>
          <a:p>
            <a:fld id="{B61BEF0D-F0BB-DE4B-95CE-6DB70DBA9567}" type="datetimeFigureOut">
              <a:rPr lang="en-US" smtClean="0"/>
              <a:pPr/>
              <a:t>8/29/2022</a:t>
            </a:fld>
            <a:endParaRPr lang="en-US" dirty="0"/>
          </a:p>
        </p:txBody>
      </p:sp>
      <p:sp>
        <p:nvSpPr>
          <p:cNvPr id="5" name="Footer Placeholder 4">
            <a:extLst>
              <a:ext uri="{FF2B5EF4-FFF2-40B4-BE49-F238E27FC236}">
                <a16:creationId xmlns:a16="http://schemas.microsoft.com/office/drawing/2014/main" id="{3BD5446F-6C13-EC3B-509B-4F1B768E380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1275F8A-FF61-6E6E-A79C-D940D766664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530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72379-996E-4B9F-0998-B7AB6740C7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CED13A-0BA1-D883-27A7-1D76C60B0E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7EF4A6-ABD5-EF4B-E324-1590445F1E62}"/>
              </a:ext>
            </a:extLst>
          </p:cNvPr>
          <p:cNvSpPr>
            <a:spLocks noGrp="1"/>
          </p:cNvSpPr>
          <p:nvPr>
            <p:ph type="dt" sz="half" idx="10"/>
          </p:nvPr>
        </p:nvSpPr>
        <p:spPr/>
        <p:txBody>
          <a:bodyPr/>
          <a:lstStyle/>
          <a:p>
            <a:fld id="{52647F38-B617-4D2F-AE0A-013F0C4D2C57}" type="datetimeFigureOut">
              <a:rPr lang="en-US" smtClean="0"/>
              <a:t>8/29/2022</a:t>
            </a:fld>
            <a:endParaRPr lang="en-US" dirty="0"/>
          </a:p>
        </p:txBody>
      </p:sp>
      <p:sp>
        <p:nvSpPr>
          <p:cNvPr id="5" name="Footer Placeholder 4">
            <a:extLst>
              <a:ext uri="{FF2B5EF4-FFF2-40B4-BE49-F238E27FC236}">
                <a16:creationId xmlns:a16="http://schemas.microsoft.com/office/drawing/2014/main" id="{8F64C212-683E-65D6-D28B-26EB429602F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09A551-6BD0-0C41-393A-7022A4605AE6}"/>
              </a:ext>
            </a:extLst>
          </p:cNvPr>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180434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48539-4885-10F6-FDC4-5D385B58D7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C5A75D-E8EE-D283-3C23-8E92E08A01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12A6A8-9F45-AB28-5E68-0A6F816F279D}"/>
              </a:ext>
            </a:extLst>
          </p:cNvPr>
          <p:cNvSpPr>
            <a:spLocks noGrp="1"/>
          </p:cNvSpPr>
          <p:nvPr>
            <p:ph type="dt" sz="half" idx="10"/>
          </p:nvPr>
        </p:nvSpPr>
        <p:spPr/>
        <p:txBody>
          <a:bodyPr/>
          <a:lstStyle/>
          <a:p>
            <a:fld id="{B61BEF0D-F0BB-DE4B-95CE-6DB70DBA9567}" type="datetimeFigureOut">
              <a:rPr lang="en-US" smtClean="0"/>
              <a:pPr/>
              <a:t>8/29/2022</a:t>
            </a:fld>
            <a:endParaRPr lang="en-US" dirty="0"/>
          </a:p>
        </p:txBody>
      </p:sp>
      <p:sp>
        <p:nvSpPr>
          <p:cNvPr id="5" name="Footer Placeholder 4">
            <a:extLst>
              <a:ext uri="{FF2B5EF4-FFF2-40B4-BE49-F238E27FC236}">
                <a16:creationId xmlns:a16="http://schemas.microsoft.com/office/drawing/2014/main" id="{93D2E93E-8302-B80B-99F6-A9162A921B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A2E922-2674-7DC3-972A-43CE7558236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2381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289B-139D-C519-EE58-A1C0581DC1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810578-5980-B609-DCDC-634A9F16F0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B0D978-271E-2F96-B4A8-ABC3B04DB7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65DDFE-6239-6F8E-6998-512C99F748EA}"/>
              </a:ext>
            </a:extLst>
          </p:cNvPr>
          <p:cNvSpPr>
            <a:spLocks noGrp="1"/>
          </p:cNvSpPr>
          <p:nvPr>
            <p:ph type="dt" sz="half" idx="10"/>
          </p:nvPr>
        </p:nvSpPr>
        <p:spPr/>
        <p:txBody>
          <a:bodyPr/>
          <a:lstStyle/>
          <a:p>
            <a:fld id="{05BFA754-D5C3-4E66-96A6-867B257F58DC}" type="datetimeFigureOut">
              <a:rPr lang="en-US" smtClean="0"/>
              <a:t>8/29/2022</a:t>
            </a:fld>
            <a:endParaRPr lang="en-US" dirty="0"/>
          </a:p>
        </p:txBody>
      </p:sp>
      <p:sp>
        <p:nvSpPr>
          <p:cNvPr id="6" name="Footer Placeholder 5">
            <a:extLst>
              <a:ext uri="{FF2B5EF4-FFF2-40B4-BE49-F238E27FC236}">
                <a16:creationId xmlns:a16="http://schemas.microsoft.com/office/drawing/2014/main" id="{AEB4FEF9-7687-E00B-0E8C-DD1F69380CB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75B978D-8E53-7DCE-7FB8-D8F6A5D5ECD7}"/>
              </a:ext>
            </a:extLst>
          </p:cNvPr>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590277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DA9DE-950B-931F-AF52-45E7D7666A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C7A119-90D6-6265-5B18-47C95D8DD3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1B73F6-DC4C-35E7-CC51-1B133117DD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B6FBAC-4972-BF9F-080B-064403402F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F4EE68-1CBA-F66B-3876-CEF1AB2F72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4B0BD5-785C-0F3A-03EE-DFB5C8B146EB}"/>
              </a:ext>
            </a:extLst>
          </p:cNvPr>
          <p:cNvSpPr>
            <a:spLocks noGrp="1"/>
          </p:cNvSpPr>
          <p:nvPr>
            <p:ph type="dt" sz="half" idx="10"/>
          </p:nvPr>
        </p:nvSpPr>
        <p:spPr/>
        <p:txBody>
          <a:bodyPr/>
          <a:lstStyle/>
          <a:p>
            <a:fld id="{B61BEF0D-F0BB-DE4B-95CE-6DB70DBA9567}" type="datetimeFigureOut">
              <a:rPr lang="en-US" smtClean="0"/>
              <a:pPr/>
              <a:t>8/29/2022</a:t>
            </a:fld>
            <a:endParaRPr lang="en-US" dirty="0"/>
          </a:p>
        </p:txBody>
      </p:sp>
      <p:sp>
        <p:nvSpPr>
          <p:cNvPr id="8" name="Footer Placeholder 7">
            <a:extLst>
              <a:ext uri="{FF2B5EF4-FFF2-40B4-BE49-F238E27FC236}">
                <a16:creationId xmlns:a16="http://schemas.microsoft.com/office/drawing/2014/main" id="{1CFA45E3-3641-5795-5562-238F1FC7568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D48A51B-9921-28FA-E476-375C9430CE3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9401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D6675-70AF-B41C-DEF0-AA926C65EE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B0C1A-A0DE-E159-E3AE-2D27EC2C0B8C}"/>
              </a:ext>
            </a:extLst>
          </p:cNvPr>
          <p:cNvSpPr>
            <a:spLocks noGrp="1"/>
          </p:cNvSpPr>
          <p:nvPr>
            <p:ph type="dt" sz="half" idx="10"/>
          </p:nvPr>
        </p:nvSpPr>
        <p:spPr/>
        <p:txBody>
          <a:bodyPr/>
          <a:lstStyle/>
          <a:p>
            <a:fld id="{B61BEF0D-F0BB-DE4B-95CE-6DB70DBA9567}" type="datetimeFigureOut">
              <a:rPr lang="en-US" smtClean="0"/>
              <a:pPr/>
              <a:t>8/29/2022</a:t>
            </a:fld>
            <a:endParaRPr lang="en-US" dirty="0"/>
          </a:p>
        </p:txBody>
      </p:sp>
      <p:sp>
        <p:nvSpPr>
          <p:cNvPr id="4" name="Footer Placeholder 3">
            <a:extLst>
              <a:ext uri="{FF2B5EF4-FFF2-40B4-BE49-F238E27FC236}">
                <a16:creationId xmlns:a16="http://schemas.microsoft.com/office/drawing/2014/main" id="{26BB3B8B-93DF-B53D-9AC9-2A8F08D6C9C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FD172A5-0BC8-2531-41A8-0D7424A9492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3948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143DE7-E81A-1CD1-C8A0-AC0770001C18}"/>
              </a:ext>
            </a:extLst>
          </p:cNvPr>
          <p:cNvSpPr>
            <a:spLocks noGrp="1"/>
          </p:cNvSpPr>
          <p:nvPr>
            <p:ph type="dt" sz="half" idx="10"/>
          </p:nvPr>
        </p:nvSpPr>
        <p:spPr/>
        <p:txBody>
          <a:bodyPr/>
          <a:lstStyle/>
          <a:p>
            <a:fld id="{B61BEF0D-F0BB-DE4B-95CE-6DB70DBA9567}" type="datetimeFigureOut">
              <a:rPr lang="en-US" smtClean="0"/>
              <a:pPr/>
              <a:t>8/29/2022</a:t>
            </a:fld>
            <a:endParaRPr lang="en-US" dirty="0"/>
          </a:p>
        </p:txBody>
      </p:sp>
      <p:sp>
        <p:nvSpPr>
          <p:cNvPr id="3" name="Footer Placeholder 2">
            <a:extLst>
              <a:ext uri="{FF2B5EF4-FFF2-40B4-BE49-F238E27FC236}">
                <a16:creationId xmlns:a16="http://schemas.microsoft.com/office/drawing/2014/main" id="{2B2673D8-4E13-CA93-1641-D1A124CE844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4CF0D9E-EACA-F0BA-06F4-99DCC8741F5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349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A169E-BFCC-457E-9EB7-775DF8C4D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A9691A-DA48-8518-FC0D-A12842F714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C937AC-8759-E93B-47B5-CC7FCC5902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900962-601B-2575-ADB5-62330D3943C7}"/>
              </a:ext>
            </a:extLst>
          </p:cNvPr>
          <p:cNvSpPr>
            <a:spLocks noGrp="1"/>
          </p:cNvSpPr>
          <p:nvPr>
            <p:ph type="dt" sz="half" idx="10"/>
          </p:nvPr>
        </p:nvSpPr>
        <p:spPr/>
        <p:txBody>
          <a:bodyPr/>
          <a:lstStyle/>
          <a:p>
            <a:fld id="{B61BEF0D-F0BB-DE4B-95CE-6DB70DBA9567}" type="datetimeFigureOut">
              <a:rPr lang="en-US" smtClean="0"/>
              <a:pPr/>
              <a:t>8/29/2022</a:t>
            </a:fld>
            <a:endParaRPr lang="en-US" dirty="0"/>
          </a:p>
        </p:txBody>
      </p:sp>
      <p:sp>
        <p:nvSpPr>
          <p:cNvPr id="6" name="Footer Placeholder 5">
            <a:extLst>
              <a:ext uri="{FF2B5EF4-FFF2-40B4-BE49-F238E27FC236}">
                <a16:creationId xmlns:a16="http://schemas.microsoft.com/office/drawing/2014/main" id="{CB43CD93-BD81-4CAA-39C1-86F2041209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F248D33-313D-EF0C-F435-A150634270E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8916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5FC86-C480-79AA-82CC-0F3EF1DCBD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BFBDE7-EE73-9FFE-199C-A0B9284164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AE0AD0-5F08-93F3-6DE1-EA69A5289C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D0C9D5-6ABA-0245-B0EF-5F4C8CEA9E75}"/>
              </a:ext>
            </a:extLst>
          </p:cNvPr>
          <p:cNvSpPr>
            <a:spLocks noGrp="1"/>
          </p:cNvSpPr>
          <p:nvPr>
            <p:ph type="dt" sz="half" idx="10"/>
          </p:nvPr>
        </p:nvSpPr>
        <p:spPr/>
        <p:txBody>
          <a:bodyPr/>
          <a:lstStyle/>
          <a:p>
            <a:fld id="{B61BEF0D-F0BB-DE4B-95CE-6DB70DBA9567}" type="datetimeFigureOut">
              <a:rPr lang="en-US" smtClean="0"/>
              <a:pPr/>
              <a:t>8/29/2022</a:t>
            </a:fld>
            <a:endParaRPr lang="en-US" dirty="0"/>
          </a:p>
        </p:txBody>
      </p:sp>
      <p:sp>
        <p:nvSpPr>
          <p:cNvPr id="6" name="Footer Placeholder 5">
            <a:extLst>
              <a:ext uri="{FF2B5EF4-FFF2-40B4-BE49-F238E27FC236}">
                <a16:creationId xmlns:a16="http://schemas.microsoft.com/office/drawing/2014/main" id="{7A779B0F-4FD0-2BE2-2937-FE0F512B7E0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388354-E4FA-9EA3-CD23-4CC7672B343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9272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0BFF58-F7D1-288E-4717-8A148CDECD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BA93CD-7198-0BEC-9416-98A36AB5E9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3AE06D-5DB4-449A-103C-62319F81DA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8/29/2022</a:t>
            </a:fld>
            <a:endParaRPr lang="en-US" dirty="0"/>
          </a:p>
        </p:txBody>
      </p:sp>
      <p:sp>
        <p:nvSpPr>
          <p:cNvPr id="5" name="Footer Placeholder 4">
            <a:extLst>
              <a:ext uri="{FF2B5EF4-FFF2-40B4-BE49-F238E27FC236}">
                <a16:creationId xmlns:a16="http://schemas.microsoft.com/office/drawing/2014/main" id="{15B82EBE-F28F-0AF1-7321-24DE767399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28C888D-D8BA-81E6-0E30-CA728FEBC0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912473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4A31AE2F-133F-4F1F-8DE2-22AF4E4C4611}"/>
              </a:ext>
            </a:extLst>
          </p:cNvPr>
          <p:cNvSpPr>
            <a:spLocks noGrp="1"/>
          </p:cNvSpPr>
          <p:nvPr>
            <p:ph type="subTitle" idx="1"/>
          </p:nvPr>
        </p:nvSpPr>
        <p:spPr>
          <a:xfrm>
            <a:off x="4439633" y="4518923"/>
            <a:ext cx="3312734" cy="1141851"/>
          </a:xfrm>
          <a:noFill/>
        </p:spPr>
        <p:txBody>
          <a:bodyPr>
            <a:normAutofit/>
          </a:bodyPr>
          <a:lstStyle/>
          <a:p>
            <a:endParaRPr lang="en-IN" sz="2000">
              <a:solidFill>
                <a:srgbClr val="080808"/>
              </a:solidFill>
            </a:endParaRPr>
          </a:p>
        </p:txBody>
      </p:sp>
      <p:sp>
        <p:nvSpPr>
          <p:cNvPr id="2" name="Title 1">
            <a:extLst>
              <a:ext uri="{FF2B5EF4-FFF2-40B4-BE49-F238E27FC236}">
                <a16:creationId xmlns:a16="http://schemas.microsoft.com/office/drawing/2014/main" id="{BA1337C0-6F87-4FC4-BA6D-9B6041C49823}"/>
              </a:ext>
            </a:extLst>
          </p:cNvPr>
          <p:cNvSpPr>
            <a:spLocks noGrp="1"/>
          </p:cNvSpPr>
          <p:nvPr>
            <p:ph type="ctrTitle"/>
          </p:nvPr>
        </p:nvSpPr>
        <p:spPr>
          <a:xfrm>
            <a:off x="3204642" y="2353641"/>
            <a:ext cx="5782716" cy="2150719"/>
          </a:xfrm>
          <a:noFill/>
        </p:spPr>
        <p:txBody>
          <a:bodyPr anchor="ctr">
            <a:normAutofit/>
          </a:bodyPr>
          <a:lstStyle/>
          <a:p>
            <a:r>
              <a:rPr lang="en-IN" sz="3600">
                <a:solidFill>
                  <a:srgbClr val="080808"/>
                </a:solidFill>
              </a:rPr>
              <a:t>SQL Joins </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55242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D10C-3D71-4983-A979-20610F3EA182}"/>
              </a:ext>
            </a:extLst>
          </p:cNvPr>
          <p:cNvSpPr>
            <a:spLocks noGrp="1"/>
          </p:cNvSpPr>
          <p:nvPr>
            <p:ph type="title"/>
          </p:nvPr>
        </p:nvSpPr>
        <p:spPr>
          <a:xfrm>
            <a:off x="1136428" y="627564"/>
            <a:ext cx="7474172" cy="1325563"/>
          </a:xfrm>
        </p:spPr>
        <p:txBody>
          <a:bodyPr>
            <a:normAutofit/>
          </a:bodyPr>
          <a:lstStyle/>
          <a:p>
            <a:r>
              <a:rPr lang="en-IN"/>
              <a:t>LEFT JOIN (or LEFT OUTER JOIN)</a:t>
            </a:r>
            <a:endParaRPr lang="en-IN" dirty="0"/>
          </a:p>
        </p:txBody>
      </p:sp>
      <p:sp>
        <p:nvSpPr>
          <p:cNvPr id="3" name="Content Placeholder 2">
            <a:extLst>
              <a:ext uri="{FF2B5EF4-FFF2-40B4-BE49-F238E27FC236}">
                <a16:creationId xmlns:a16="http://schemas.microsoft.com/office/drawing/2014/main" id="{DA50F150-939D-4F46-811D-22A557D072C8}"/>
              </a:ext>
            </a:extLst>
          </p:cNvPr>
          <p:cNvSpPr>
            <a:spLocks noGrp="1"/>
          </p:cNvSpPr>
          <p:nvPr>
            <p:ph idx="1"/>
          </p:nvPr>
        </p:nvSpPr>
        <p:spPr>
          <a:xfrm>
            <a:off x="1136429" y="2278173"/>
            <a:ext cx="6467867" cy="3450613"/>
          </a:xfrm>
        </p:spPr>
        <p:txBody>
          <a:bodyPr anchor="ctr">
            <a:normAutofit/>
          </a:bodyPr>
          <a:lstStyle/>
          <a:p>
            <a:r>
              <a:rPr kumimoji="0" lang="en-US" altLang="en-US" sz="1700" b="0" i="0" u="none" strike="noStrike" cap="none" normalizeH="0" baseline="0">
                <a:ln>
                  <a:noFill/>
                </a:ln>
                <a:effectLst/>
              </a:rPr>
              <a:t>The LEFT JOIN keyword returns all records from the left table (table1), and the matched records from the right table (table2).</a:t>
            </a:r>
          </a:p>
          <a:p>
            <a:r>
              <a:rPr kumimoji="0" lang="en-US" altLang="en-US" sz="1700" b="0" i="0" u="none" strike="noStrike" cap="none" normalizeH="0" baseline="0">
                <a:ln>
                  <a:noFill/>
                </a:ln>
                <a:effectLst/>
              </a:rPr>
              <a:t>The result is NULL from the right side, if there is no match.</a:t>
            </a:r>
            <a:endParaRPr kumimoji="0" lang="en-US" altLang="en-US" sz="1700" b="0" i="0" u="none" strike="noStrike" cap="none" normalizeH="0" baseline="0">
              <a:ln>
                <a:noFill/>
              </a:ln>
              <a:effectLst/>
              <a:cs typeface="Segoe UI" panose="020B0502040204020203" pitchFamily="34" charset="0"/>
            </a:endParaRPr>
          </a:p>
          <a:p>
            <a:pPr marL="0" indent="0">
              <a:buNone/>
            </a:pPr>
            <a:r>
              <a:rPr lang="en-US" sz="1700"/>
              <a:t>Left Join Syntax:</a:t>
            </a:r>
          </a:p>
          <a:p>
            <a:pPr marL="0" indent="0">
              <a:buNone/>
            </a:pPr>
            <a:r>
              <a:rPr kumimoji="0" lang="en-US" altLang="en-US" sz="1700" b="0" i="0" u="none" strike="noStrike" cap="none" normalizeH="0" baseline="0">
                <a:ln>
                  <a:noFill/>
                </a:ln>
                <a:effectLst/>
              </a:rPr>
              <a:t>SELECT </a:t>
            </a:r>
            <a:r>
              <a:rPr kumimoji="0" lang="en-US" altLang="en-US" sz="1700" b="0" i="1" u="none" strike="noStrike" cap="none" normalizeH="0" baseline="0">
                <a:ln>
                  <a:noFill/>
                </a:ln>
                <a:effectLst/>
              </a:rPr>
              <a:t>column_name(s)</a:t>
            </a:r>
            <a:br>
              <a:rPr kumimoji="0" lang="en-US" altLang="en-US" sz="1700" b="0" i="0" u="none" strike="noStrike" cap="none" normalizeH="0" baseline="0">
                <a:ln>
                  <a:noFill/>
                </a:ln>
                <a:effectLst/>
              </a:rPr>
            </a:br>
            <a:r>
              <a:rPr kumimoji="0" lang="en-US" altLang="en-US" sz="1700" b="0" i="0" u="none" strike="noStrike" cap="none" normalizeH="0" baseline="0">
                <a:ln>
                  <a:noFill/>
                </a:ln>
                <a:effectLst/>
              </a:rPr>
              <a:t>FROM </a:t>
            </a:r>
            <a:r>
              <a:rPr kumimoji="0" lang="en-US" altLang="en-US" sz="1700" b="0" i="1" u="none" strike="noStrike" cap="none" normalizeH="0" baseline="0">
                <a:ln>
                  <a:noFill/>
                </a:ln>
                <a:effectLst/>
              </a:rPr>
              <a:t>table1</a:t>
            </a:r>
            <a:br>
              <a:rPr kumimoji="0" lang="en-US" altLang="en-US" sz="1700" b="0" i="0" u="none" strike="noStrike" cap="none" normalizeH="0" baseline="0">
                <a:ln>
                  <a:noFill/>
                </a:ln>
                <a:effectLst/>
              </a:rPr>
            </a:br>
            <a:r>
              <a:rPr kumimoji="0" lang="en-US" altLang="en-US" sz="1700" b="0" i="0" u="none" strike="noStrike" cap="none" normalizeH="0" baseline="0">
                <a:ln>
                  <a:noFill/>
                </a:ln>
                <a:effectLst/>
              </a:rPr>
              <a:t>LEFT JOIN </a:t>
            </a:r>
            <a:r>
              <a:rPr kumimoji="0" lang="en-US" altLang="en-US" sz="1700" b="0" i="1" u="none" strike="noStrike" cap="none" normalizeH="0" baseline="0">
                <a:ln>
                  <a:noFill/>
                </a:ln>
                <a:effectLst/>
              </a:rPr>
              <a:t>table2</a:t>
            </a:r>
            <a:br>
              <a:rPr kumimoji="0" lang="en-US" altLang="en-US" sz="1700" b="0" i="1" u="none" strike="noStrike" cap="none" normalizeH="0" baseline="0">
                <a:ln>
                  <a:noFill/>
                </a:ln>
                <a:effectLst/>
              </a:rPr>
            </a:br>
            <a:r>
              <a:rPr kumimoji="0" lang="en-US" altLang="en-US" sz="1700" b="0" i="0" u="none" strike="noStrike" cap="none" normalizeH="0" baseline="0">
                <a:ln>
                  <a:noFill/>
                </a:ln>
                <a:effectLst/>
              </a:rPr>
              <a:t>ON </a:t>
            </a:r>
            <a:r>
              <a:rPr kumimoji="0" lang="en-US" altLang="en-US" sz="1700" b="0" i="1" u="none" strike="noStrike" cap="none" normalizeH="0" baseline="0">
                <a:ln>
                  <a:noFill/>
                </a:ln>
                <a:effectLst/>
              </a:rPr>
              <a:t>table1.column_name </a:t>
            </a:r>
            <a:r>
              <a:rPr kumimoji="0" lang="en-US" altLang="en-US" sz="1700" b="0" i="0" u="none" strike="noStrike" cap="none" normalizeH="0" baseline="0">
                <a:ln>
                  <a:noFill/>
                </a:ln>
                <a:effectLst/>
              </a:rPr>
              <a:t>=</a:t>
            </a:r>
            <a:r>
              <a:rPr kumimoji="0" lang="en-US" altLang="en-US" sz="1700" b="0" i="1" u="none" strike="noStrike" cap="none" normalizeH="0" baseline="0">
                <a:ln>
                  <a:noFill/>
                </a:ln>
                <a:effectLst/>
              </a:rPr>
              <a:t> table2.column_name</a:t>
            </a:r>
            <a:r>
              <a:rPr kumimoji="0" lang="en-US" altLang="en-US" sz="1700" b="0" i="0" u="none" strike="noStrike" cap="none" normalizeH="0" baseline="0">
                <a:ln>
                  <a:noFill/>
                </a:ln>
                <a:effectLst/>
              </a:rPr>
              <a:t>;</a:t>
            </a:r>
          </a:p>
          <a:p>
            <a:pPr marL="0" indent="0">
              <a:buNone/>
            </a:pPr>
            <a:endParaRPr kumimoji="0" lang="en-US" altLang="en-US" sz="1700" b="0" i="0" u="none" strike="noStrike" cap="none" normalizeH="0" baseline="0">
              <a:ln>
                <a:noFill/>
              </a:ln>
              <a:effectLst/>
            </a:endParaRPr>
          </a:p>
          <a:p>
            <a:pPr marL="0" indent="0">
              <a:buNone/>
            </a:pPr>
            <a:r>
              <a:rPr kumimoji="0" lang="en-US" altLang="en-US" sz="1700" b="0" i="0" u="none" strike="noStrike" cap="none" normalizeH="0" baseline="0">
                <a:ln>
                  <a:noFill/>
                </a:ln>
                <a:effectLst/>
              </a:rPr>
              <a:t>In some databases LEFT JOIN is called LEFT OUTER JOIN.</a:t>
            </a:r>
          </a:p>
          <a:p>
            <a:pPr marL="0" indent="0">
              <a:buNone/>
            </a:pPr>
            <a:endParaRPr kumimoji="0" lang="en-US" altLang="en-US" sz="1700" b="0" i="0" u="none" strike="noStrike" cap="none" normalizeH="0" baseline="0">
              <a:ln>
                <a:noFill/>
              </a:ln>
              <a:effectLst/>
            </a:endParaRPr>
          </a:p>
          <a:p>
            <a:pPr marL="0" indent="0">
              <a:buNone/>
            </a:pPr>
            <a:endParaRPr lang="en-IN" sz="1700"/>
          </a:p>
        </p:txBody>
      </p:sp>
      <p:sp>
        <p:nvSpPr>
          <p:cNvPr id="6161" name="Rectangle 615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2" name="Oval 615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82B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SQL LEFT JOIN">
            <a:extLst>
              <a:ext uri="{FF2B5EF4-FFF2-40B4-BE49-F238E27FC236}">
                <a16:creationId xmlns:a16="http://schemas.microsoft.com/office/drawing/2014/main" id="{52862BA9-1AA0-401A-B08B-0398D908F10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254442" y="2898993"/>
            <a:ext cx="1462088" cy="10600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320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35D642-21EE-4C3F-B56B-E7C63FFD51EE}"/>
              </a:ext>
            </a:extLst>
          </p:cNvPr>
          <p:cNvSpPr txBox="1"/>
          <p:nvPr/>
        </p:nvSpPr>
        <p:spPr>
          <a:xfrm>
            <a:off x="765313" y="1202132"/>
            <a:ext cx="5025887" cy="2031325"/>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p>
          <a:p>
            <a:r>
              <a:rPr lang="en-US" b="0" i="0" dirty="0" err="1">
                <a:solidFill>
                  <a:srgbClr val="333333"/>
                </a:solidFill>
                <a:effectLst/>
                <a:latin typeface="Courier New" panose="02070309020205020404" pitchFamily="49" charset="0"/>
              </a:rPr>
              <a:t>m.member_id</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m.name </a:t>
            </a:r>
            <a:r>
              <a:rPr lang="en-US" b="1" i="0" dirty="0">
                <a:solidFill>
                  <a:srgbClr val="333333"/>
                </a:solidFill>
                <a:effectLst/>
                <a:latin typeface="Courier New" panose="02070309020205020404" pitchFamily="49" charset="0"/>
              </a:rPr>
              <a:t>member1</a:t>
            </a:r>
            <a:r>
              <a:rPr lang="en-US" b="0" i="0" dirty="0">
                <a:solidFill>
                  <a:srgbClr val="333333"/>
                </a:solidFill>
                <a:effectLst/>
                <a:latin typeface="Courier New" panose="02070309020205020404" pitchFamily="49" charset="0"/>
              </a:rPr>
              <a:t>, </a:t>
            </a:r>
          </a:p>
          <a:p>
            <a:r>
              <a:rPr lang="en-US" b="0" i="0" dirty="0" err="1">
                <a:solidFill>
                  <a:srgbClr val="333333"/>
                </a:solidFill>
                <a:effectLst/>
                <a:latin typeface="Courier New" panose="02070309020205020404" pitchFamily="49" charset="0"/>
              </a:rPr>
              <a:t>c.committee_id</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c.name committee </a:t>
            </a:r>
          </a:p>
          <a:p>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members m </a:t>
            </a:r>
          </a:p>
          <a:p>
            <a:r>
              <a:rPr lang="en-US" b="1" i="0" dirty="0">
                <a:solidFill>
                  <a:srgbClr val="333333"/>
                </a:solidFill>
                <a:effectLst/>
                <a:latin typeface="Courier New" panose="02070309020205020404" pitchFamily="49" charset="0"/>
              </a:rPr>
              <a:t>LEFT</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JOIN</a:t>
            </a:r>
            <a:r>
              <a:rPr lang="en-US" b="0" i="0" dirty="0">
                <a:solidFill>
                  <a:srgbClr val="333333"/>
                </a:solidFill>
                <a:effectLst/>
                <a:latin typeface="Courier New" panose="02070309020205020404" pitchFamily="49" charset="0"/>
              </a:rPr>
              <a:t> committees c </a:t>
            </a:r>
            <a:r>
              <a:rPr lang="en-US" b="1" i="0" dirty="0">
                <a:solidFill>
                  <a:srgbClr val="333333"/>
                </a:solidFill>
                <a:effectLst/>
                <a:latin typeface="Courier New" panose="02070309020205020404" pitchFamily="49" charset="0"/>
              </a:rPr>
              <a:t>USING</a:t>
            </a:r>
            <a:r>
              <a:rPr lang="en-US" b="0" i="0" dirty="0">
                <a:solidFill>
                  <a:srgbClr val="333333"/>
                </a:solidFill>
                <a:effectLst/>
                <a:latin typeface="Courier New" panose="02070309020205020404" pitchFamily="49" charset="0"/>
              </a:rPr>
              <a:t>(</a:t>
            </a:r>
            <a:r>
              <a:rPr lang="en-US" b="1" i="0" dirty="0">
                <a:solidFill>
                  <a:srgbClr val="333333"/>
                </a:solidFill>
                <a:effectLst/>
                <a:latin typeface="Courier New" panose="02070309020205020404" pitchFamily="49" charset="0"/>
              </a:rPr>
              <a:t>name</a:t>
            </a:r>
            <a:r>
              <a:rPr lang="en-US" b="0" i="0" dirty="0">
                <a:solidFill>
                  <a:srgbClr val="333333"/>
                </a:solidFill>
                <a:effectLst/>
                <a:latin typeface="Courier New" panose="02070309020205020404" pitchFamily="49" charset="0"/>
              </a:rPr>
              <a:t>);</a:t>
            </a:r>
            <a:endParaRPr lang="en-IN" dirty="0"/>
          </a:p>
        </p:txBody>
      </p:sp>
      <p:sp>
        <p:nvSpPr>
          <p:cNvPr id="5" name="TextBox 4">
            <a:extLst>
              <a:ext uri="{FF2B5EF4-FFF2-40B4-BE49-F238E27FC236}">
                <a16:creationId xmlns:a16="http://schemas.microsoft.com/office/drawing/2014/main" id="{17E9D6D8-C5C3-4B1D-B573-50FFA4989F98}"/>
              </a:ext>
            </a:extLst>
          </p:cNvPr>
          <p:cNvSpPr txBox="1"/>
          <p:nvPr/>
        </p:nvSpPr>
        <p:spPr>
          <a:xfrm>
            <a:off x="765313" y="3779680"/>
            <a:ext cx="4588565" cy="2308324"/>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p>
          <a:p>
            <a:r>
              <a:rPr lang="en-US" b="0" i="0" dirty="0" err="1">
                <a:solidFill>
                  <a:srgbClr val="333333"/>
                </a:solidFill>
                <a:effectLst/>
                <a:latin typeface="Courier New" panose="02070309020205020404" pitchFamily="49" charset="0"/>
              </a:rPr>
              <a:t>m.member_id</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m.name </a:t>
            </a:r>
            <a:r>
              <a:rPr lang="en-US" b="1" i="0" dirty="0">
                <a:solidFill>
                  <a:srgbClr val="333333"/>
                </a:solidFill>
                <a:effectLst/>
                <a:latin typeface="Courier New" panose="02070309020205020404" pitchFamily="49" charset="0"/>
              </a:rPr>
              <a:t>member1</a:t>
            </a:r>
            <a:r>
              <a:rPr lang="en-US" b="0" i="0" dirty="0">
                <a:solidFill>
                  <a:srgbClr val="333333"/>
                </a:solidFill>
                <a:effectLst/>
                <a:latin typeface="Courier New" panose="02070309020205020404" pitchFamily="49" charset="0"/>
              </a:rPr>
              <a:t>, </a:t>
            </a:r>
          </a:p>
          <a:p>
            <a:r>
              <a:rPr lang="en-US" b="0" i="0" dirty="0" err="1">
                <a:solidFill>
                  <a:srgbClr val="333333"/>
                </a:solidFill>
                <a:effectLst/>
                <a:latin typeface="Courier New" panose="02070309020205020404" pitchFamily="49" charset="0"/>
              </a:rPr>
              <a:t>c.committee_id</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c.name committee </a:t>
            </a:r>
          </a:p>
          <a:p>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members m </a:t>
            </a:r>
          </a:p>
          <a:p>
            <a:r>
              <a:rPr lang="en-US" b="1" i="0" dirty="0">
                <a:solidFill>
                  <a:srgbClr val="333333"/>
                </a:solidFill>
                <a:effectLst/>
                <a:latin typeface="Courier New" panose="02070309020205020404" pitchFamily="49" charset="0"/>
              </a:rPr>
              <a:t>LEFT</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JOIN</a:t>
            </a:r>
            <a:r>
              <a:rPr lang="en-US" b="0" i="0" dirty="0">
                <a:solidFill>
                  <a:srgbClr val="333333"/>
                </a:solidFill>
                <a:effectLst/>
                <a:latin typeface="Courier New" panose="02070309020205020404" pitchFamily="49" charset="0"/>
              </a:rPr>
              <a:t> committees c </a:t>
            </a:r>
            <a:r>
              <a:rPr lang="en-US" b="1" i="0" dirty="0">
                <a:solidFill>
                  <a:srgbClr val="333333"/>
                </a:solidFill>
                <a:effectLst/>
                <a:latin typeface="Courier New" panose="02070309020205020404" pitchFamily="49" charset="0"/>
              </a:rPr>
              <a:t>ON</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c.name = m.name;</a:t>
            </a:r>
            <a:endParaRPr lang="en-IN" dirty="0"/>
          </a:p>
        </p:txBody>
      </p:sp>
      <p:pic>
        <p:nvPicPr>
          <p:cNvPr id="7" name="Picture 6" descr="MySQL Join - left Join example">
            <a:extLst>
              <a:ext uri="{FF2B5EF4-FFF2-40B4-BE49-F238E27FC236}">
                <a16:creationId xmlns:a16="http://schemas.microsoft.com/office/drawing/2014/main" id="{316762E4-2783-4AD6-BCC4-8E47C4547E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2" y="1310001"/>
            <a:ext cx="4532239" cy="20313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1338798-2579-4797-93C4-669657F60157}"/>
              </a:ext>
            </a:extLst>
          </p:cNvPr>
          <p:cNvSpPr txBox="1"/>
          <p:nvPr/>
        </p:nvSpPr>
        <p:spPr>
          <a:xfrm>
            <a:off x="8513070" y="1336110"/>
            <a:ext cx="145774" cy="307777"/>
          </a:xfrm>
          <a:prstGeom prst="rect">
            <a:avLst/>
          </a:prstGeom>
          <a:noFill/>
        </p:spPr>
        <p:txBody>
          <a:bodyPr wrap="square" rtlCol="0">
            <a:spAutoFit/>
          </a:bodyPr>
          <a:lstStyle/>
          <a:p>
            <a:r>
              <a:rPr lang="en-IN" sz="1400" dirty="0"/>
              <a:t>1</a:t>
            </a:r>
          </a:p>
        </p:txBody>
      </p:sp>
      <p:pic>
        <p:nvPicPr>
          <p:cNvPr id="2050" name="Picture 2" descr="mysql join - left join">
            <a:extLst>
              <a:ext uri="{FF2B5EF4-FFF2-40B4-BE49-F238E27FC236}">
                <a16:creationId xmlns:a16="http://schemas.microsoft.com/office/drawing/2014/main" id="{3D83AF93-F385-4B9D-B925-784487671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2" y="3621031"/>
            <a:ext cx="3762375" cy="21526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52481AF-18B4-43FF-AE8B-12686FAA1004}"/>
              </a:ext>
            </a:extLst>
          </p:cNvPr>
          <p:cNvSpPr txBox="1"/>
          <p:nvPr/>
        </p:nvSpPr>
        <p:spPr>
          <a:xfrm>
            <a:off x="4806326" y="622058"/>
            <a:ext cx="3188952" cy="707886"/>
          </a:xfrm>
          <a:prstGeom prst="rect">
            <a:avLst/>
          </a:prstGeom>
          <a:noFill/>
        </p:spPr>
        <p:txBody>
          <a:bodyPr wrap="square" rtlCol="0">
            <a:spAutoFit/>
          </a:bodyPr>
          <a:lstStyle/>
          <a:p>
            <a:r>
              <a:rPr lang="en-IN" sz="4000" dirty="0"/>
              <a:t>LEFT JOIN</a:t>
            </a:r>
          </a:p>
        </p:txBody>
      </p:sp>
    </p:spTree>
    <p:extLst>
      <p:ext uri="{BB962C8B-B14F-4D97-AF65-F5344CB8AC3E}">
        <p14:creationId xmlns:p14="http://schemas.microsoft.com/office/powerpoint/2010/main" val="2056602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4" name="Rectangle 3079">
            <a:extLst>
              <a:ext uri="{FF2B5EF4-FFF2-40B4-BE49-F238E27FC236}">
                <a16:creationId xmlns:a16="http://schemas.microsoft.com/office/drawing/2014/main" id="{3BD466F8-64FB-4944-BC45-C2ED33C758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5" name="Rectangle 3081">
            <a:extLst>
              <a:ext uri="{FF2B5EF4-FFF2-40B4-BE49-F238E27FC236}">
                <a16:creationId xmlns:a16="http://schemas.microsoft.com/office/drawing/2014/main" id="{A1829D23-8396-4D91-BFAA-40924F31D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6" name="Group 3083">
            <a:extLst>
              <a:ext uri="{FF2B5EF4-FFF2-40B4-BE49-F238E27FC236}">
                <a16:creationId xmlns:a16="http://schemas.microsoft.com/office/drawing/2014/main" id="{F317B19D-7906-41CF-A544-B1E81CE69F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21" y="69891"/>
            <a:ext cx="5409178" cy="6482325"/>
            <a:chOff x="-19221" y="69891"/>
            <a:chExt cx="5409178" cy="6482325"/>
          </a:xfrm>
        </p:grpSpPr>
        <p:sp>
          <p:nvSpPr>
            <p:cNvPr id="3097" name="Freeform: Shape 3084">
              <a:extLst>
                <a:ext uri="{FF2B5EF4-FFF2-40B4-BE49-F238E27FC236}">
                  <a16:creationId xmlns:a16="http://schemas.microsoft.com/office/drawing/2014/main" id="{4B974EF1-A734-4E6A-8BF5-794FDA951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31851"/>
              <a:ext cx="5380971" cy="6158554"/>
            </a:xfrm>
            <a:custGeom>
              <a:avLst/>
              <a:gdLst>
                <a:gd name="connsiteX0" fmla="*/ 2369925 w 5380971"/>
                <a:gd name="connsiteY0" fmla="*/ 1452 h 6158554"/>
                <a:gd name="connsiteX1" fmla="*/ 2674292 w 5380971"/>
                <a:gd name="connsiteY1" fmla="*/ 5969 h 6158554"/>
                <a:gd name="connsiteX2" fmla="*/ 3277239 w 5380971"/>
                <a:gd name="connsiteY2" fmla="*/ 99590 h 6158554"/>
                <a:gd name="connsiteX3" fmla="*/ 3850935 w 5380971"/>
                <a:gd name="connsiteY3" fmla="*/ 316872 h 6158554"/>
                <a:gd name="connsiteX4" fmla="*/ 4359245 w 5380971"/>
                <a:gd name="connsiteY4" fmla="*/ 662333 h 6158554"/>
                <a:gd name="connsiteX5" fmla="*/ 4765689 w 5380971"/>
                <a:gd name="connsiteY5" fmla="*/ 1120048 h 6158554"/>
                <a:gd name="connsiteX6" fmla="*/ 4809507 w 5380971"/>
                <a:gd name="connsiteY6" fmla="*/ 1182613 h 6158554"/>
                <a:gd name="connsiteX7" fmla="*/ 4851517 w 5380971"/>
                <a:gd name="connsiteY7" fmla="*/ 1246306 h 6158554"/>
                <a:gd name="connsiteX8" fmla="*/ 4892286 w 5380971"/>
                <a:gd name="connsiteY8" fmla="*/ 1310678 h 6158554"/>
                <a:gd name="connsiteX9" fmla="*/ 4931587 w 5380971"/>
                <a:gd name="connsiteY9" fmla="*/ 1375953 h 6158554"/>
                <a:gd name="connsiteX10" fmla="*/ 5075124 w 5380971"/>
                <a:gd name="connsiteY10" fmla="*/ 1644507 h 6158554"/>
                <a:gd name="connsiteX11" fmla="*/ 5271626 w 5380971"/>
                <a:gd name="connsiteY11" fmla="*/ 2218203 h 6158554"/>
                <a:gd name="connsiteX12" fmla="*/ 5317703 w 5380971"/>
                <a:gd name="connsiteY12" fmla="*/ 2516684 h 6158554"/>
                <a:gd name="connsiteX13" fmla="*/ 5347630 w 5380971"/>
                <a:gd name="connsiteY13" fmla="*/ 2815391 h 6158554"/>
                <a:gd name="connsiteX14" fmla="*/ 5371458 w 5380971"/>
                <a:gd name="connsiteY14" fmla="*/ 3114097 h 6158554"/>
                <a:gd name="connsiteX15" fmla="*/ 5376315 w 5380971"/>
                <a:gd name="connsiteY15" fmla="*/ 3188971 h 6158554"/>
                <a:gd name="connsiteX16" fmla="*/ 5378461 w 5380971"/>
                <a:gd name="connsiteY16" fmla="*/ 3227481 h 6158554"/>
                <a:gd name="connsiteX17" fmla="*/ 5380041 w 5380971"/>
                <a:gd name="connsiteY17" fmla="*/ 3266669 h 6158554"/>
                <a:gd name="connsiteX18" fmla="*/ 5377896 w 5380971"/>
                <a:gd name="connsiteY18" fmla="*/ 3424548 h 6158554"/>
                <a:gd name="connsiteX19" fmla="*/ 5217080 w 5380971"/>
                <a:gd name="connsiteY19" fmla="*/ 4044661 h 6158554"/>
                <a:gd name="connsiteX20" fmla="*/ 4859649 w 5380971"/>
                <a:gd name="connsiteY20" fmla="*/ 4571265 h 6158554"/>
                <a:gd name="connsiteX21" fmla="*/ 4641802 w 5380971"/>
                <a:gd name="connsiteY21" fmla="*/ 4790806 h 6158554"/>
                <a:gd name="connsiteX22" fmla="*/ 4414695 w 5380971"/>
                <a:gd name="connsiteY22" fmla="*/ 4990358 h 6158554"/>
                <a:gd name="connsiteX23" fmla="*/ 3953365 w 5380971"/>
                <a:gd name="connsiteY23" fmla="*/ 5349935 h 6158554"/>
                <a:gd name="connsiteX24" fmla="*/ 3837271 w 5380971"/>
                <a:gd name="connsiteY24" fmla="*/ 5437683 h 6158554"/>
                <a:gd name="connsiteX25" fmla="*/ 3718014 w 5380971"/>
                <a:gd name="connsiteY25" fmla="*/ 5525996 h 6158554"/>
                <a:gd name="connsiteX26" fmla="*/ 3595821 w 5380971"/>
                <a:gd name="connsiteY26" fmla="*/ 5613180 h 6158554"/>
                <a:gd name="connsiteX27" fmla="*/ 3469788 w 5380971"/>
                <a:gd name="connsiteY27" fmla="*/ 5697880 h 6158554"/>
                <a:gd name="connsiteX28" fmla="*/ 3205188 w 5380971"/>
                <a:gd name="connsiteY28" fmla="*/ 5856889 h 6158554"/>
                <a:gd name="connsiteX29" fmla="*/ 2920598 w 5380971"/>
                <a:gd name="connsiteY29" fmla="*/ 5992069 h 6158554"/>
                <a:gd name="connsiteX30" fmla="*/ 2301276 w 5380971"/>
                <a:gd name="connsiteY30" fmla="*/ 6147577 h 6158554"/>
                <a:gd name="connsiteX31" fmla="*/ 2141815 w 5380971"/>
                <a:gd name="connsiteY31" fmla="*/ 6157628 h 6158554"/>
                <a:gd name="connsiteX32" fmla="*/ 2101950 w 5380971"/>
                <a:gd name="connsiteY32" fmla="*/ 6158531 h 6158554"/>
                <a:gd name="connsiteX33" fmla="*/ 2062198 w 5380971"/>
                <a:gd name="connsiteY33" fmla="*/ 6158306 h 6158554"/>
                <a:gd name="connsiteX34" fmla="*/ 2022558 w 5380971"/>
                <a:gd name="connsiteY34" fmla="*/ 6157853 h 6158554"/>
                <a:gd name="connsiteX35" fmla="*/ 1984048 w 5380971"/>
                <a:gd name="connsiteY35" fmla="*/ 6156385 h 6158554"/>
                <a:gd name="connsiteX36" fmla="*/ 1676420 w 5380971"/>
                <a:gd name="connsiteY36" fmla="*/ 6131879 h 6158554"/>
                <a:gd name="connsiteX37" fmla="*/ 1370712 w 5380971"/>
                <a:gd name="connsiteY37" fmla="*/ 6077898 h 6158554"/>
                <a:gd name="connsiteX38" fmla="*/ 1070425 w 5380971"/>
                <a:gd name="connsiteY38" fmla="*/ 5993311 h 6158554"/>
                <a:gd name="connsiteX39" fmla="*/ 495598 w 5380971"/>
                <a:gd name="connsiteY39" fmla="*/ 5738987 h 6158554"/>
                <a:gd name="connsiteX40" fmla="*/ 11118 w 5380971"/>
                <a:gd name="connsiteY40" fmla="*/ 5343046 h 6158554"/>
                <a:gd name="connsiteX41" fmla="*/ 0 w 5380971"/>
                <a:gd name="connsiteY41" fmla="*/ 5330343 h 6158554"/>
                <a:gd name="connsiteX42" fmla="*/ 0 w 5380971"/>
                <a:gd name="connsiteY42" fmla="*/ 4710800 h 6158554"/>
                <a:gd name="connsiteX43" fmla="*/ 122158 w 5380971"/>
                <a:gd name="connsiteY43" fmla="*/ 4852227 h 6158554"/>
                <a:gd name="connsiteX44" fmla="*/ 313438 w 5380971"/>
                <a:gd name="connsiteY44" fmla="*/ 5049308 h 6158554"/>
                <a:gd name="connsiteX45" fmla="*/ 512086 w 5380971"/>
                <a:gd name="connsiteY45" fmla="*/ 5232936 h 6158554"/>
                <a:gd name="connsiteX46" fmla="*/ 720108 w 5380971"/>
                <a:gd name="connsiteY46" fmla="*/ 5402222 h 6158554"/>
                <a:gd name="connsiteX47" fmla="*/ 1184825 w 5380971"/>
                <a:gd name="connsiteY47" fmla="*/ 5669985 h 6158554"/>
                <a:gd name="connsiteX48" fmla="*/ 1444796 w 5380971"/>
                <a:gd name="connsiteY48" fmla="*/ 5745650 h 6158554"/>
                <a:gd name="connsiteX49" fmla="*/ 1511426 w 5380971"/>
                <a:gd name="connsiteY49" fmla="*/ 5758976 h 6158554"/>
                <a:gd name="connsiteX50" fmla="*/ 1578621 w 5380971"/>
                <a:gd name="connsiteY50" fmla="*/ 5770157 h 6158554"/>
                <a:gd name="connsiteX51" fmla="*/ 1714253 w 5380971"/>
                <a:gd name="connsiteY51" fmla="*/ 5786193 h 6158554"/>
                <a:gd name="connsiteX52" fmla="*/ 1782464 w 5380971"/>
                <a:gd name="connsiteY52" fmla="*/ 5791387 h 6158554"/>
                <a:gd name="connsiteX53" fmla="*/ 1850901 w 5380971"/>
                <a:gd name="connsiteY53" fmla="*/ 5795001 h 6158554"/>
                <a:gd name="connsiteX54" fmla="*/ 1919564 w 5380971"/>
                <a:gd name="connsiteY54" fmla="*/ 5796583 h 6158554"/>
                <a:gd name="connsiteX55" fmla="*/ 1988340 w 5380971"/>
                <a:gd name="connsiteY55" fmla="*/ 5796244 h 6158554"/>
                <a:gd name="connsiteX56" fmla="*/ 2022784 w 5380971"/>
                <a:gd name="connsiteY56" fmla="*/ 5795905 h 6158554"/>
                <a:gd name="connsiteX57" fmla="*/ 2055986 w 5380971"/>
                <a:gd name="connsiteY57" fmla="*/ 5794437 h 6158554"/>
                <a:gd name="connsiteX58" fmla="*/ 2089076 w 5380971"/>
                <a:gd name="connsiteY58" fmla="*/ 5792743 h 6158554"/>
                <a:gd name="connsiteX59" fmla="*/ 2122052 w 5380971"/>
                <a:gd name="connsiteY59" fmla="*/ 5790032 h 6158554"/>
                <a:gd name="connsiteX60" fmla="*/ 2252828 w 5380971"/>
                <a:gd name="connsiteY60" fmla="*/ 5773883 h 6158554"/>
                <a:gd name="connsiteX61" fmla="*/ 2750973 w 5380971"/>
                <a:gd name="connsiteY61" fmla="*/ 5610357 h 6158554"/>
                <a:gd name="connsiteX62" fmla="*/ 3211173 w 5380971"/>
                <a:gd name="connsiteY62" fmla="*/ 5323621 h 6158554"/>
                <a:gd name="connsiteX63" fmla="*/ 3322750 w 5380971"/>
                <a:gd name="connsiteY63" fmla="*/ 5239374 h 6158554"/>
                <a:gd name="connsiteX64" fmla="*/ 3434328 w 5380971"/>
                <a:gd name="connsiteY64" fmla="*/ 5152303 h 6158554"/>
                <a:gd name="connsiteX65" fmla="*/ 3660306 w 5380971"/>
                <a:gd name="connsiteY65" fmla="*/ 4971611 h 6158554"/>
                <a:gd name="connsiteX66" fmla="*/ 4124797 w 5380971"/>
                <a:gd name="connsiteY66" fmla="*/ 4621859 h 6158554"/>
                <a:gd name="connsiteX67" fmla="*/ 4557554 w 5380971"/>
                <a:gd name="connsiteY67" fmla="*/ 4274027 h 6158554"/>
                <a:gd name="connsiteX68" fmla="*/ 4903579 w 5380971"/>
                <a:gd name="connsiteY68" fmla="*/ 3875375 h 6158554"/>
                <a:gd name="connsiteX69" fmla="*/ 5021481 w 5380971"/>
                <a:gd name="connsiteY69" fmla="*/ 3643638 h 6158554"/>
                <a:gd name="connsiteX70" fmla="*/ 5093306 w 5380971"/>
                <a:gd name="connsiteY70" fmla="*/ 3390443 h 6158554"/>
                <a:gd name="connsiteX71" fmla="*/ 5113182 w 5380971"/>
                <a:gd name="connsiteY71" fmla="*/ 3257634 h 6158554"/>
                <a:gd name="connsiteX72" fmla="*/ 5116457 w 5380971"/>
                <a:gd name="connsiteY72" fmla="*/ 3223980 h 6158554"/>
                <a:gd name="connsiteX73" fmla="*/ 5118941 w 5380971"/>
                <a:gd name="connsiteY73" fmla="*/ 3189649 h 6158554"/>
                <a:gd name="connsiteX74" fmla="*/ 5122555 w 5380971"/>
                <a:gd name="connsiteY74" fmla="*/ 3118727 h 6158554"/>
                <a:gd name="connsiteX75" fmla="*/ 5116344 w 5380971"/>
                <a:gd name="connsiteY75" fmla="*/ 2835154 h 6158554"/>
                <a:gd name="connsiteX76" fmla="*/ 5076479 w 5380971"/>
                <a:gd name="connsiteY76" fmla="*/ 2555081 h 6158554"/>
                <a:gd name="connsiteX77" fmla="*/ 5008832 w 5380971"/>
                <a:gd name="connsiteY77" fmla="*/ 2281785 h 6158554"/>
                <a:gd name="connsiteX78" fmla="*/ 4834126 w 5380971"/>
                <a:gd name="connsiteY78" fmla="*/ 1751566 h 6158554"/>
                <a:gd name="connsiteX79" fmla="*/ 4715095 w 5380971"/>
                <a:gd name="connsiteY79" fmla="*/ 1499840 h 6158554"/>
                <a:gd name="connsiteX80" fmla="*/ 4680425 w 5380971"/>
                <a:gd name="connsiteY80" fmla="*/ 1439534 h 6158554"/>
                <a:gd name="connsiteX81" fmla="*/ 4643947 w 5380971"/>
                <a:gd name="connsiteY81" fmla="*/ 1380357 h 6158554"/>
                <a:gd name="connsiteX82" fmla="*/ 4605325 w 5380971"/>
                <a:gd name="connsiteY82" fmla="*/ 1322536 h 6158554"/>
                <a:gd name="connsiteX83" fmla="*/ 4565008 w 5380971"/>
                <a:gd name="connsiteY83" fmla="*/ 1265957 h 6158554"/>
                <a:gd name="connsiteX84" fmla="*/ 4183296 w 5380971"/>
                <a:gd name="connsiteY84" fmla="*/ 867644 h 6158554"/>
                <a:gd name="connsiteX85" fmla="*/ 3723774 w 5380971"/>
                <a:gd name="connsiteY85" fmla="*/ 567469 h 6158554"/>
                <a:gd name="connsiteX86" fmla="*/ 3206656 w 5380971"/>
                <a:gd name="connsiteY86" fmla="*/ 378985 h 6158554"/>
                <a:gd name="connsiteX87" fmla="*/ 2657917 w 5380971"/>
                <a:gd name="connsiteY87" fmla="*/ 300836 h 6158554"/>
                <a:gd name="connsiteX88" fmla="*/ 2101837 w 5380971"/>
                <a:gd name="connsiteY88" fmla="*/ 320712 h 6158554"/>
                <a:gd name="connsiteX89" fmla="*/ 1556034 w 5380971"/>
                <a:gd name="connsiteY89" fmla="*/ 435451 h 6158554"/>
                <a:gd name="connsiteX90" fmla="*/ 1033947 w 5380971"/>
                <a:gd name="connsiteY90" fmla="*/ 635116 h 6158554"/>
                <a:gd name="connsiteX91" fmla="*/ 101012 w 5380971"/>
                <a:gd name="connsiteY91" fmla="*/ 1248565 h 6158554"/>
                <a:gd name="connsiteX92" fmla="*/ 0 w 5380971"/>
                <a:gd name="connsiteY92" fmla="*/ 1348112 h 6158554"/>
                <a:gd name="connsiteX93" fmla="*/ 0 w 5380971"/>
                <a:gd name="connsiteY93" fmla="*/ 968874 h 6158554"/>
                <a:gd name="connsiteX94" fmla="*/ 138873 w 5380971"/>
                <a:gd name="connsiteY94" fmla="*/ 845566 h 6158554"/>
                <a:gd name="connsiteX95" fmla="*/ 380746 w 5380971"/>
                <a:gd name="connsiteY95" fmla="*/ 663462 h 6158554"/>
                <a:gd name="connsiteX96" fmla="*/ 904188 w 5380971"/>
                <a:gd name="connsiteY96" fmla="*/ 359222 h 6158554"/>
                <a:gd name="connsiteX97" fmla="*/ 2066151 w 5380971"/>
                <a:gd name="connsiteY97" fmla="*/ 23699 h 6158554"/>
                <a:gd name="connsiteX98" fmla="*/ 2369925 w 5380971"/>
                <a:gd name="connsiteY98" fmla="*/ 1452 h 6158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5380971" h="6158554">
                  <a:moveTo>
                    <a:pt x="2369925" y="1452"/>
                  </a:moveTo>
                  <a:cubicBezTo>
                    <a:pt x="2471494" y="-1484"/>
                    <a:pt x="2573161" y="40"/>
                    <a:pt x="2674292" y="5969"/>
                  </a:cubicBezTo>
                  <a:cubicBezTo>
                    <a:pt x="2876893" y="18279"/>
                    <a:pt x="3079381" y="48431"/>
                    <a:pt x="3277239" y="99590"/>
                  </a:cubicBezTo>
                  <a:cubicBezTo>
                    <a:pt x="3475096" y="150635"/>
                    <a:pt x="3668324" y="222912"/>
                    <a:pt x="3850935" y="316872"/>
                  </a:cubicBezTo>
                  <a:cubicBezTo>
                    <a:pt x="4033322" y="410832"/>
                    <a:pt x="4205995" y="525684"/>
                    <a:pt x="4359245" y="662333"/>
                  </a:cubicBezTo>
                  <a:cubicBezTo>
                    <a:pt x="4512607" y="798868"/>
                    <a:pt x="4647448" y="954376"/>
                    <a:pt x="4765689" y="1120048"/>
                  </a:cubicBezTo>
                  <a:lnTo>
                    <a:pt x="4809507" y="1182613"/>
                  </a:lnTo>
                  <a:lnTo>
                    <a:pt x="4851517" y="1246306"/>
                  </a:lnTo>
                  <a:cubicBezTo>
                    <a:pt x="4865069" y="1267764"/>
                    <a:pt x="4878960" y="1289108"/>
                    <a:pt x="4892286" y="1310678"/>
                  </a:cubicBezTo>
                  <a:lnTo>
                    <a:pt x="4931587" y="1375953"/>
                  </a:lnTo>
                  <a:cubicBezTo>
                    <a:pt x="4982971" y="1463589"/>
                    <a:pt x="5031419" y="1552918"/>
                    <a:pt x="5075124" y="1644507"/>
                  </a:cubicBezTo>
                  <a:cubicBezTo>
                    <a:pt x="5162759" y="1827683"/>
                    <a:pt x="5230293" y="2020459"/>
                    <a:pt x="5271626" y="2218203"/>
                  </a:cubicBezTo>
                  <a:cubicBezTo>
                    <a:pt x="5292180" y="2317132"/>
                    <a:pt x="5306522" y="2416852"/>
                    <a:pt x="5317703" y="2516684"/>
                  </a:cubicBezTo>
                  <a:cubicBezTo>
                    <a:pt x="5329109" y="2616404"/>
                    <a:pt x="5338256" y="2716010"/>
                    <a:pt x="5347630" y="2815391"/>
                  </a:cubicBezTo>
                  <a:cubicBezTo>
                    <a:pt x="5356552" y="2914884"/>
                    <a:pt x="5364457" y="3014378"/>
                    <a:pt x="5371458" y="3114097"/>
                  </a:cubicBezTo>
                  <a:lnTo>
                    <a:pt x="5376315" y="3188971"/>
                  </a:lnTo>
                  <a:cubicBezTo>
                    <a:pt x="5377218" y="3201281"/>
                    <a:pt x="5377783" y="3214494"/>
                    <a:pt x="5378461" y="3227481"/>
                  </a:cubicBezTo>
                  <a:cubicBezTo>
                    <a:pt x="5379138" y="3240468"/>
                    <a:pt x="5379816" y="3253569"/>
                    <a:pt x="5380041" y="3266669"/>
                  </a:cubicBezTo>
                  <a:cubicBezTo>
                    <a:pt x="5381736" y="3318957"/>
                    <a:pt x="5381171" y="3371696"/>
                    <a:pt x="5377896" y="3424548"/>
                  </a:cubicBezTo>
                  <a:cubicBezTo>
                    <a:pt x="5365699" y="3636071"/>
                    <a:pt x="5308894" y="3849175"/>
                    <a:pt x="5217080" y="4044661"/>
                  </a:cubicBezTo>
                  <a:cubicBezTo>
                    <a:pt x="5125492" y="4240712"/>
                    <a:pt x="4999233" y="4416660"/>
                    <a:pt x="4859649" y="4571265"/>
                  </a:cubicBezTo>
                  <a:cubicBezTo>
                    <a:pt x="4789856" y="4648850"/>
                    <a:pt x="4716563" y="4721578"/>
                    <a:pt x="4641802" y="4790806"/>
                  </a:cubicBezTo>
                  <a:cubicBezTo>
                    <a:pt x="4567040" y="4860033"/>
                    <a:pt x="4491263" y="4926664"/>
                    <a:pt x="4414695" y="4990358"/>
                  </a:cubicBezTo>
                  <a:cubicBezTo>
                    <a:pt x="4261897" y="5118310"/>
                    <a:pt x="4105711" y="5234969"/>
                    <a:pt x="3953365" y="5349935"/>
                  </a:cubicBezTo>
                  <a:lnTo>
                    <a:pt x="3837271" y="5437683"/>
                  </a:lnTo>
                  <a:cubicBezTo>
                    <a:pt x="3797970" y="5467159"/>
                    <a:pt x="3758331" y="5496860"/>
                    <a:pt x="3718014" y="5525996"/>
                  </a:cubicBezTo>
                  <a:cubicBezTo>
                    <a:pt x="3677810" y="5555246"/>
                    <a:pt x="3637154" y="5584382"/>
                    <a:pt x="3595821" y="5613180"/>
                  </a:cubicBezTo>
                  <a:cubicBezTo>
                    <a:pt x="3554375" y="5641752"/>
                    <a:pt x="3512590" y="5670098"/>
                    <a:pt x="3469788" y="5697880"/>
                  </a:cubicBezTo>
                  <a:cubicBezTo>
                    <a:pt x="3384637" y="5753555"/>
                    <a:pt x="3296776" y="5807537"/>
                    <a:pt x="3205188" y="5856889"/>
                  </a:cubicBezTo>
                  <a:cubicBezTo>
                    <a:pt x="3113712" y="5906466"/>
                    <a:pt x="3019075" y="5952542"/>
                    <a:pt x="2920598" y="5992069"/>
                  </a:cubicBezTo>
                  <a:cubicBezTo>
                    <a:pt x="2724547" y="6072251"/>
                    <a:pt x="2513928" y="6126346"/>
                    <a:pt x="2301276" y="6147577"/>
                  </a:cubicBezTo>
                  <a:cubicBezTo>
                    <a:pt x="2248085" y="6152659"/>
                    <a:pt x="2194893" y="6156498"/>
                    <a:pt x="2141815" y="6157628"/>
                  </a:cubicBezTo>
                  <a:lnTo>
                    <a:pt x="2101950" y="6158531"/>
                  </a:lnTo>
                  <a:cubicBezTo>
                    <a:pt x="2088737" y="6158644"/>
                    <a:pt x="2075411" y="6158306"/>
                    <a:pt x="2062198" y="6158306"/>
                  </a:cubicBezTo>
                  <a:lnTo>
                    <a:pt x="2022558" y="6157853"/>
                  </a:lnTo>
                  <a:lnTo>
                    <a:pt x="1984048" y="6156385"/>
                  </a:lnTo>
                  <a:cubicBezTo>
                    <a:pt x="1881506" y="6153111"/>
                    <a:pt x="1778737" y="6144979"/>
                    <a:pt x="1676420" y="6131879"/>
                  </a:cubicBezTo>
                  <a:cubicBezTo>
                    <a:pt x="1573991" y="6119457"/>
                    <a:pt x="1471787" y="6101613"/>
                    <a:pt x="1370712" y="6077898"/>
                  </a:cubicBezTo>
                  <a:cubicBezTo>
                    <a:pt x="1269751" y="6053955"/>
                    <a:pt x="1169579" y="6025610"/>
                    <a:pt x="1070425" y="5993311"/>
                  </a:cubicBezTo>
                  <a:cubicBezTo>
                    <a:pt x="872454" y="5928149"/>
                    <a:pt x="676742" y="5847064"/>
                    <a:pt x="495598" y="5738987"/>
                  </a:cubicBezTo>
                  <a:cubicBezTo>
                    <a:pt x="314342" y="5631136"/>
                    <a:pt x="152509" y="5494375"/>
                    <a:pt x="11118" y="5343046"/>
                  </a:cubicBezTo>
                  <a:lnTo>
                    <a:pt x="0" y="5330343"/>
                  </a:lnTo>
                  <a:lnTo>
                    <a:pt x="0" y="4710800"/>
                  </a:lnTo>
                  <a:lnTo>
                    <a:pt x="122158" y="4852227"/>
                  </a:lnTo>
                  <a:cubicBezTo>
                    <a:pt x="184751" y="4920058"/>
                    <a:pt x="248841" y="4985558"/>
                    <a:pt x="313438" y="5049308"/>
                  </a:cubicBezTo>
                  <a:cubicBezTo>
                    <a:pt x="378374" y="5112776"/>
                    <a:pt x="444440" y="5174099"/>
                    <a:pt x="512086" y="5232936"/>
                  </a:cubicBezTo>
                  <a:cubicBezTo>
                    <a:pt x="579733" y="5291775"/>
                    <a:pt x="648622" y="5348692"/>
                    <a:pt x="720108" y="5402222"/>
                  </a:cubicBezTo>
                  <a:cubicBezTo>
                    <a:pt x="862516" y="5509508"/>
                    <a:pt x="1016104" y="5605388"/>
                    <a:pt x="1184825" y="5669985"/>
                  </a:cubicBezTo>
                  <a:cubicBezTo>
                    <a:pt x="1268960" y="5702284"/>
                    <a:pt x="1356144" y="5727016"/>
                    <a:pt x="1444796" y="5745650"/>
                  </a:cubicBezTo>
                  <a:cubicBezTo>
                    <a:pt x="1467043" y="5750054"/>
                    <a:pt x="1489065" y="5755137"/>
                    <a:pt x="1511426" y="5758976"/>
                  </a:cubicBezTo>
                  <a:lnTo>
                    <a:pt x="1578621" y="5770157"/>
                  </a:lnTo>
                  <a:cubicBezTo>
                    <a:pt x="1623681" y="5776142"/>
                    <a:pt x="1668741" y="5782466"/>
                    <a:pt x="1714253" y="5786193"/>
                  </a:cubicBezTo>
                  <a:cubicBezTo>
                    <a:pt x="1736952" y="5788339"/>
                    <a:pt x="1759652" y="5790371"/>
                    <a:pt x="1782464" y="5791387"/>
                  </a:cubicBezTo>
                  <a:cubicBezTo>
                    <a:pt x="1805276" y="5792517"/>
                    <a:pt x="1827976" y="5794324"/>
                    <a:pt x="1850901" y="5795001"/>
                  </a:cubicBezTo>
                  <a:lnTo>
                    <a:pt x="1919564" y="5796583"/>
                  </a:lnTo>
                  <a:cubicBezTo>
                    <a:pt x="1942376" y="5797147"/>
                    <a:pt x="1965415" y="5796356"/>
                    <a:pt x="1988340" y="5796244"/>
                  </a:cubicBezTo>
                  <a:lnTo>
                    <a:pt x="2022784" y="5795905"/>
                  </a:lnTo>
                  <a:cubicBezTo>
                    <a:pt x="2033965" y="5795567"/>
                    <a:pt x="2044919" y="5794888"/>
                    <a:pt x="2055986" y="5794437"/>
                  </a:cubicBezTo>
                  <a:cubicBezTo>
                    <a:pt x="2067054" y="5793872"/>
                    <a:pt x="2078121" y="5793533"/>
                    <a:pt x="2089076" y="5792743"/>
                  </a:cubicBezTo>
                  <a:lnTo>
                    <a:pt x="2122052" y="5790032"/>
                  </a:lnTo>
                  <a:cubicBezTo>
                    <a:pt x="2165983" y="5786531"/>
                    <a:pt x="2209575" y="5780659"/>
                    <a:pt x="2252828" y="5773883"/>
                  </a:cubicBezTo>
                  <a:cubicBezTo>
                    <a:pt x="2425953" y="5745198"/>
                    <a:pt x="2592416" y="5689071"/>
                    <a:pt x="2750973" y="5610357"/>
                  </a:cubicBezTo>
                  <a:cubicBezTo>
                    <a:pt x="2910095" y="5532546"/>
                    <a:pt x="3061537" y="5432940"/>
                    <a:pt x="3211173" y="5323621"/>
                  </a:cubicBezTo>
                  <a:cubicBezTo>
                    <a:pt x="3248554" y="5296404"/>
                    <a:pt x="3285709" y="5268059"/>
                    <a:pt x="3322750" y="5239374"/>
                  </a:cubicBezTo>
                  <a:cubicBezTo>
                    <a:pt x="3360018" y="5210802"/>
                    <a:pt x="3397173" y="5181778"/>
                    <a:pt x="3434328" y="5152303"/>
                  </a:cubicBezTo>
                  <a:lnTo>
                    <a:pt x="3660306" y="4971611"/>
                  </a:lnTo>
                  <a:cubicBezTo>
                    <a:pt x="3815362" y="4848627"/>
                    <a:pt x="3971886" y="4734114"/>
                    <a:pt x="4124797" y="4621859"/>
                  </a:cubicBezTo>
                  <a:cubicBezTo>
                    <a:pt x="4277594" y="4509604"/>
                    <a:pt x="4424633" y="4396220"/>
                    <a:pt x="4557554" y="4274027"/>
                  </a:cubicBezTo>
                  <a:cubicBezTo>
                    <a:pt x="4690476" y="4152060"/>
                    <a:pt x="4810523" y="4022074"/>
                    <a:pt x="4903579" y="3875375"/>
                  </a:cubicBezTo>
                  <a:cubicBezTo>
                    <a:pt x="4950107" y="3802082"/>
                    <a:pt x="4989860" y="3724836"/>
                    <a:pt x="5021481" y="3643638"/>
                  </a:cubicBezTo>
                  <a:cubicBezTo>
                    <a:pt x="5053328" y="3562552"/>
                    <a:pt x="5076253" y="3477627"/>
                    <a:pt x="5093306" y="3390443"/>
                  </a:cubicBezTo>
                  <a:cubicBezTo>
                    <a:pt x="5101776" y="3346851"/>
                    <a:pt x="5108552" y="3302468"/>
                    <a:pt x="5113182" y="3257634"/>
                  </a:cubicBezTo>
                  <a:cubicBezTo>
                    <a:pt x="5114537" y="3246454"/>
                    <a:pt x="5115441" y="3235161"/>
                    <a:pt x="5116457" y="3223980"/>
                  </a:cubicBezTo>
                  <a:cubicBezTo>
                    <a:pt x="5117360" y="3212687"/>
                    <a:pt x="5118490" y="3201620"/>
                    <a:pt x="5118941" y="3189649"/>
                  </a:cubicBezTo>
                  <a:lnTo>
                    <a:pt x="5122555" y="3118727"/>
                  </a:lnTo>
                  <a:cubicBezTo>
                    <a:pt x="5125830" y="3024090"/>
                    <a:pt x="5123798" y="2929340"/>
                    <a:pt x="5116344" y="2835154"/>
                  </a:cubicBezTo>
                  <a:cubicBezTo>
                    <a:pt x="5109116" y="2740855"/>
                    <a:pt x="5095226" y="2647347"/>
                    <a:pt x="5076479" y="2555081"/>
                  </a:cubicBezTo>
                  <a:cubicBezTo>
                    <a:pt x="5057506" y="2462815"/>
                    <a:pt x="5033791" y="2371792"/>
                    <a:pt x="5008832" y="2281785"/>
                  </a:cubicBezTo>
                  <a:cubicBezTo>
                    <a:pt x="4959029" y="2101657"/>
                    <a:pt x="4904031" y="1923901"/>
                    <a:pt x="4834126" y="1751566"/>
                  </a:cubicBezTo>
                  <a:cubicBezTo>
                    <a:pt x="4799117" y="1665512"/>
                    <a:pt x="4760042" y="1581038"/>
                    <a:pt x="4715095" y="1499840"/>
                  </a:cubicBezTo>
                  <a:cubicBezTo>
                    <a:pt x="4704141" y="1479399"/>
                    <a:pt x="4692057" y="1459523"/>
                    <a:pt x="4680425" y="1439534"/>
                  </a:cubicBezTo>
                  <a:cubicBezTo>
                    <a:pt x="4668454" y="1419658"/>
                    <a:pt x="4656031" y="1400121"/>
                    <a:pt x="4643947" y="1380357"/>
                  </a:cubicBezTo>
                  <a:lnTo>
                    <a:pt x="4605325" y="1322536"/>
                  </a:lnTo>
                  <a:lnTo>
                    <a:pt x="4565008" y="1265957"/>
                  </a:lnTo>
                  <a:cubicBezTo>
                    <a:pt x="4454673" y="1117225"/>
                    <a:pt x="4325139" y="984190"/>
                    <a:pt x="4183296" y="867644"/>
                  </a:cubicBezTo>
                  <a:cubicBezTo>
                    <a:pt x="4041792" y="750759"/>
                    <a:pt x="3888090" y="649119"/>
                    <a:pt x="3723774" y="567469"/>
                  </a:cubicBezTo>
                  <a:cubicBezTo>
                    <a:pt x="3559570" y="485593"/>
                    <a:pt x="3385767" y="422803"/>
                    <a:pt x="3206656" y="378985"/>
                  </a:cubicBezTo>
                  <a:cubicBezTo>
                    <a:pt x="3027545" y="335054"/>
                    <a:pt x="2843465" y="309757"/>
                    <a:pt x="2657917" y="300836"/>
                  </a:cubicBezTo>
                  <a:cubicBezTo>
                    <a:pt x="2472030" y="291462"/>
                    <a:pt x="2286369" y="297674"/>
                    <a:pt x="2101837" y="320712"/>
                  </a:cubicBezTo>
                  <a:cubicBezTo>
                    <a:pt x="1917418" y="343863"/>
                    <a:pt x="1734694" y="382599"/>
                    <a:pt x="1556034" y="435451"/>
                  </a:cubicBezTo>
                  <a:cubicBezTo>
                    <a:pt x="1377262" y="488078"/>
                    <a:pt x="1202894" y="556176"/>
                    <a:pt x="1033947" y="635116"/>
                  </a:cubicBezTo>
                  <a:cubicBezTo>
                    <a:pt x="695037" y="791301"/>
                    <a:pt x="378600" y="998420"/>
                    <a:pt x="101012" y="1248565"/>
                  </a:cubicBezTo>
                  <a:lnTo>
                    <a:pt x="0" y="1348112"/>
                  </a:lnTo>
                  <a:lnTo>
                    <a:pt x="0" y="968874"/>
                  </a:lnTo>
                  <a:lnTo>
                    <a:pt x="138873" y="845566"/>
                  </a:lnTo>
                  <a:cubicBezTo>
                    <a:pt x="217050" y="781674"/>
                    <a:pt x="297797" y="720945"/>
                    <a:pt x="380746" y="663462"/>
                  </a:cubicBezTo>
                  <a:cubicBezTo>
                    <a:pt x="546869" y="548609"/>
                    <a:pt x="721689" y="446293"/>
                    <a:pt x="904188" y="359222"/>
                  </a:cubicBezTo>
                  <a:cubicBezTo>
                    <a:pt x="1269637" y="186322"/>
                    <a:pt x="1663094" y="72034"/>
                    <a:pt x="2066151" y="23699"/>
                  </a:cubicBezTo>
                  <a:cubicBezTo>
                    <a:pt x="2166887" y="11785"/>
                    <a:pt x="2268356" y="4388"/>
                    <a:pt x="2369925" y="14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98" name="Freeform: Shape 3085">
              <a:extLst>
                <a:ext uri="{FF2B5EF4-FFF2-40B4-BE49-F238E27FC236}">
                  <a16:creationId xmlns:a16="http://schemas.microsoft.com/office/drawing/2014/main" id="{179617A2-E6D2-4F17-9111-CFDF36BA7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73734"/>
              <a:ext cx="5364004" cy="6074639"/>
            </a:xfrm>
            <a:custGeom>
              <a:avLst/>
              <a:gdLst>
                <a:gd name="connsiteX0" fmla="*/ 2548484 w 5364004"/>
                <a:gd name="connsiteY0" fmla="*/ 0 h 6074639"/>
                <a:gd name="connsiteX1" fmla="*/ 5364004 w 5364004"/>
                <a:gd name="connsiteY1" fmla="*/ 3182664 h 6074639"/>
                <a:gd name="connsiteX2" fmla="*/ 3886170 w 5364004"/>
                <a:gd name="connsiteY2" fmla="*/ 5260508 h 6074639"/>
                <a:gd name="connsiteX3" fmla="*/ 2075975 w 5364004"/>
                <a:gd name="connsiteY3" fmla="*/ 6074639 h 6074639"/>
                <a:gd name="connsiteX4" fmla="*/ 21919 w 5364004"/>
                <a:gd name="connsiteY4" fmla="*/ 5139637 h 6074639"/>
                <a:gd name="connsiteX5" fmla="*/ 0 w 5364004"/>
                <a:gd name="connsiteY5" fmla="*/ 5113592 h 6074639"/>
                <a:gd name="connsiteX6" fmla="*/ 0 w 5364004"/>
                <a:gd name="connsiteY6" fmla="*/ 4169527 h 6074639"/>
                <a:gd name="connsiteX7" fmla="*/ 45364 w 5364004"/>
                <a:gd name="connsiteY7" fmla="*/ 4232131 h 6074639"/>
                <a:gd name="connsiteX8" fmla="*/ 149459 w 5364004"/>
                <a:gd name="connsiteY8" fmla="*/ 4381216 h 6074639"/>
                <a:gd name="connsiteX9" fmla="*/ 2075975 w 5364004"/>
                <a:gd name="connsiteY9" fmla="*/ 5509977 h 6074639"/>
                <a:gd name="connsiteX10" fmla="*/ 3538451 w 5364004"/>
                <a:gd name="connsiteY10" fmla="*/ 4815555 h 6074639"/>
                <a:gd name="connsiteX11" fmla="*/ 3716432 w 5364004"/>
                <a:gd name="connsiteY11" fmla="*/ 4677664 h 6074639"/>
                <a:gd name="connsiteX12" fmla="*/ 4525932 w 5364004"/>
                <a:gd name="connsiteY12" fmla="*/ 3956816 h 6074639"/>
                <a:gd name="connsiteX13" fmla="*/ 4799342 w 5364004"/>
                <a:gd name="connsiteY13" fmla="*/ 3182664 h 6074639"/>
                <a:gd name="connsiteX14" fmla="*/ 4185667 w 5364004"/>
                <a:gd name="connsiteY14" fmla="*/ 1295110 h 6074639"/>
                <a:gd name="connsiteX15" fmla="*/ 3495197 w 5364004"/>
                <a:gd name="connsiteY15" fmla="*/ 762181 h 6074639"/>
                <a:gd name="connsiteX16" fmla="*/ 2548484 w 5364004"/>
                <a:gd name="connsiteY16" fmla="*/ 564663 h 6074639"/>
                <a:gd name="connsiteX17" fmla="*/ 1443440 w 5364004"/>
                <a:gd name="connsiteY17" fmla="*/ 777089 h 6074639"/>
                <a:gd name="connsiteX18" fmla="*/ 461830 w 5364004"/>
                <a:gd name="connsiteY18" fmla="*/ 1360949 h 6074639"/>
                <a:gd name="connsiteX19" fmla="*/ 73272 w 5364004"/>
                <a:gd name="connsiteY19" fmla="*/ 1759206 h 6074639"/>
                <a:gd name="connsiteX20" fmla="*/ 0 w 5364004"/>
                <a:gd name="connsiteY20" fmla="*/ 1859770 h 6074639"/>
                <a:gd name="connsiteX21" fmla="*/ 0 w 5364004"/>
                <a:gd name="connsiteY21" fmla="*/ 1020639 h 6074639"/>
                <a:gd name="connsiteX22" fmla="*/ 94433 w 5364004"/>
                <a:gd name="connsiteY22" fmla="*/ 932159 h 6074639"/>
                <a:gd name="connsiteX23" fmla="*/ 2548484 w 5364004"/>
                <a:gd name="connsiteY23" fmla="*/ 0 h 6074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364004" h="6074639">
                  <a:moveTo>
                    <a:pt x="2548484" y="0"/>
                  </a:moveTo>
                  <a:cubicBezTo>
                    <a:pt x="4313619" y="0"/>
                    <a:pt x="5364004" y="1424869"/>
                    <a:pt x="5364004" y="3182664"/>
                  </a:cubicBezTo>
                  <a:cubicBezTo>
                    <a:pt x="5364004" y="4199734"/>
                    <a:pt x="4631750" y="4677890"/>
                    <a:pt x="3886170" y="5260508"/>
                  </a:cubicBezTo>
                  <a:cubicBezTo>
                    <a:pt x="3343077" y="5684909"/>
                    <a:pt x="2819861" y="6074639"/>
                    <a:pt x="2075975" y="6074639"/>
                  </a:cubicBezTo>
                  <a:cubicBezTo>
                    <a:pt x="1179686" y="6074639"/>
                    <a:pt x="538816" y="5724911"/>
                    <a:pt x="21919" y="5139637"/>
                  </a:cubicBezTo>
                  <a:lnTo>
                    <a:pt x="0" y="5113592"/>
                  </a:lnTo>
                  <a:lnTo>
                    <a:pt x="0" y="4169527"/>
                  </a:lnTo>
                  <a:lnTo>
                    <a:pt x="45364" y="4232131"/>
                  </a:lnTo>
                  <a:cubicBezTo>
                    <a:pt x="79610" y="4280001"/>
                    <a:pt x="114337" y="4329437"/>
                    <a:pt x="149459" y="4381216"/>
                  </a:cubicBezTo>
                  <a:cubicBezTo>
                    <a:pt x="686227" y="5172421"/>
                    <a:pt x="1262409" y="5509977"/>
                    <a:pt x="2075975" y="5509977"/>
                  </a:cubicBezTo>
                  <a:cubicBezTo>
                    <a:pt x="2609920" y="5509977"/>
                    <a:pt x="3001682" y="5234986"/>
                    <a:pt x="3538451" y="4815555"/>
                  </a:cubicBezTo>
                  <a:cubicBezTo>
                    <a:pt x="3598418" y="4768688"/>
                    <a:pt x="3658385" y="4722385"/>
                    <a:pt x="3716432" y="4677664"/>
                  </a:cubicBezTo>
                  <a:cubicBezTo>
                    <a:pt x="4031062" y="4434972"/>
                    <a:pt x="4328187" y="4205719"/>
                    <a:pt x="4525932" y="3956816"/>
                  </a:cubicBezTo>
                  <a:cubicBezTo>
                    <a:pt x="4714982" y="3718867"/>
                    <a:pt x="4799342" y="3480128"/>
                    <a:pt x="4799342" y="3182664"/>
                  </a:cubicBezTo>
                  <a:cubicBezTo>
                    <a:pt x="4799342" y="2437196"/>
                    <a:pt x="4581382" y="1766829"/>
                    <a:pt x="4185667" y="1295110"/>
                  </a:cubicBezTo>
                  <a:cubicBezTo>
                    <a:pt x="3991988" y="1064389"/>
                    <a:pt x="3759685" y="885052"/>
                    <a:pt x="3495197" y="762181"/>
                  </a:cubicBezTo>
                  <a:cubicBezTo>
                    <a:pt x="3212979" y="631180"/>
                    <a:pt x="2894509" y="564663"/>
                    <a:pt x="2548484" y="564663"/>
                  </a:cubicBezTo>
                  <a:cubicBezTo>
                    <a:pt x="2181567" y="564663"/>
                    <a:pt x="1809680" y="636036"/>
                    <a:pt x="1443440" y="777089"/>
                  </a:cubicBezTo>
                  <a:cubicBezTo>
                    <a:pt x="1086912" y="914189"/>
                    <a:pt x="747550" y="1116112"/>
                    <a:pt x="461830" y="1360949"/>
                  </a:cubicBezTo>
                  <a:cubicBezTo>
                    <a:pt x="316486" y="1485458"/>
                    <a:pt x="186699" y="1618549"/>
                    <a:pt x="73272" y="1759206"/>
                  </a:cubicBezTo>
                  <a:lnTo>
                    <a:pt x="0" y="1859770"/>
                  </a:lnTo>
                  <a:lnTo>
                    <a:pt x="0" y="1020639"/>
                  </a:lnTo>
                  <a:lnTo>
                    <a:pt x="94433" y="932159"/>
                  </a:lnTo>
                  <a:cubicBezTo>
                    <a:pt x="766607" y="356217"/>
                    <a:pt x="1660722" y="0"/>
                    <a:pt x="2548484"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87" name="Freeform: Shape 3086">
              <a:extLst>
                <a:ext uri="{FF2B5EF4-FFF2-40B4-BE49-F238E27FC236}">
                  <a16:creationId xmlns:a16="http://schemas.microsoft.com/office/drawing/2014/main" id="{55FC05EF-E815-49BA-AA7E-2AE79ECE8A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73734"/>
              <a:ext cx="5364004" cy="6074639"/>
            </a:xfrm>
            <a:custGeom>
              <a:avLst/>
              <a:gdLst>
                <a:gd name="connsiteX0" fmla="*/ 2548484 w 5364004"/>
                <a:gd name="connsiteY0" fmla="*/ 0 h 6074639"/>
                <a:gd name="connsiteX1" fmla="*/ 5364004 w 5364004"/>
                <a:gd name="connsiteY1" fmla="*/ 3182664 h 6074639"/>
                <a:gd name="connsiteX2" fmla="*/ 3886170 w 5364004"/>
                <a:gd name="connsiteY2" fmla="*/ 5260508 h 6074639"/>
                <a:gd name="connsiteX3" fmla="*/ 2075975 w 5364004"/>
                <a:gd name="connsiteY3" fmla="*/ 6074639 h 6074639"/>
                <a:gd name="connsiteX4" fmla="*/ 21919 w 5364004"/>
                <a:gd name="connsiteY4" fmla="*/ 5139637 h 6074639"/>
                <a:gd name="connsiteX5" fmla="*/ 0 w 5364004"/>
                <a:gd name="connsiteY5" fmla="*/ 5113592 h 6074639"/>
                <a:gd name="connsiteX6" fmla="*/ 0 w 5364004"/>
                <a:gd name="connsiteY6" fmla="*/ 3976968 h 6074639"/>
                <a:gd name="connsiteX7" fmla="*/ 35397 w 5364004"/>
                <a:gd name="connsiteY7" fmla="*/ 4025931 h 6074639"/>
                <a:gd name="connsiteX8" fmla="*/ 242967 w 5364004"/>
                <a:gd name="connsiteY8" fmla="*/ 4317861 h 6074639"/>
                <a:gd name="connsiteX9" fmla="*/ 1034850 w 5364004"/>
                <a:gd name="connsiteY9" fmla="*/ 5126232 h 6074639"/>
                <a:gd name="connsiteX10" fmla="*/ 2075975 w 5364004"/>
                <a:gd name="connsiteY10" fmla="*/ 5397044 h 6074639"/>
                <a:gd name="connsiteX11" fmla="*/ 2745664 w 5364004"/>
                <a:gd name="connsiteY11" fmla="*/ 5224596 h 6074639"/>
                <a:gd name="connsiteX12" fmla="*/ 3468884 w 5364004"/>
                <a:gd name="connsiteY12" fmla="*/ 4726677 h 6074639"/>
                <a:gd name="connsiteX13" fmla="*/ 3647430 w 5364004"/>
                <a:gd name="connsiteY13" fmla="*/ 4588334 h 6074639"/>
                <a:gd name="connsiteX14" fmla="*/ 4437506 w 5364004"/>
                <a:gd name="connsiteY14" fmla="*/ 3886572 h 6074639"/>
                <a:gd name="connsiteX15" fmla="*/ 4686409 w 5364004"/>
                <a:gd name="connsiteY15" fmla="*/ 3182664 h 6074639"/>
                <a:gd name="connsiteX16" fmla="*/ 4099047 w 5364004"/>
                <a:gd name="connsiteY16" fmla="*/ 1367726 h 6074639"/>
                <a:gd name="connsiteX17" fmla="*/ 3447540 w 5364004"/>
                <a:gd name="connsiteY17" fmla="*/ 864611 h 6074639"/>
                <a:gd name="connsiteX18" fmla="*/ 2548484 w 5364004"/>
                <a:gd name="connsiteY18" fmla="*/ 677595 h 6074639"/>
                <a:gd name="connsiteX19" fmla="*/ 1483982 w 5364004"/>
                <a:gd name="connsiteY19" fmla="*/ 882455 h 6074639"/>
                <a:gd name="connsiteX20" fmla="*/ 535349 w 5364004"/>
                <a:gd name="connsiteY20" fmla="*/ 1446665 h 6074639"/>
                <a:gd name="connsiteX21" fmla="*/ 10097 w 5364004"/>
                <a:gd name="connsiteY21" fmla="*/ 2038206 h 6074639"/>
                <a:gd name="connsiteX22" fmla="*/ 0 w 5364004"/>
                <a:gd name="connsiteY22" fmla="*/ 2055433 h 6074639"/>
                <a:gd name="connsiteX23" fmla="*/ 0 w 5364004"/>
                <a:gd name="connsiteY23" fmla="*/ 1020639 h 6074639"/>
                <a:gd name="connsiteX24" fmla="*/ 94433 w 5364004"/>
                <a:gd name="connsiteY24" fmla="*/ 932159 h 6074639"/>
                <a:gd name="connsiteX25" fmla="*/ 2548484 w 5364004"/>
                <a:gd name="connsiteY25" fmla="*/ 0 h 6074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364004" h="6074639">
                  <a:moveTo>
                    <a:pt x="2548484" y="0"/>
                  </a:moveTo>
                  <a:cubicBezTo>
                    <a:pt x="4313619" y="0"/>
                    <a:pt x="5364004" y="1424869"/>
                    <a:pt x="5364004" y="3182664"/>
                  </a:cubicBezTo>
                  <a:cubicBezTo>
                    <a:pt x="5364004" y="4199734"/>
                    <a:pt x="4631750" y="4677890"/>
                    <a:pt x="3886170" y="5260508"/>
                  </a:cubicBezTo>
                  <a:cubicBezTo>
                    <a:pt x="3343077" y="5684909"/>
                    <a:pt x="2819861" y="6074639"/>
                    <a:pt x="2075975" y="6074639"/>
                  </a:cubicBezTo>
                  <a:cubicBezTo>
                    <a:pt x="1179686" y="6074639"/>
                    <a:pt x="538816" y="5724911"/>
                    <a:pt x="21919" y="5139637"/>
                  </a:cubicBezTo>
                  <a:lnTo>
                    <a:pt x="0" y="5113592"/>
                  </a:lnTo>
                  <a:lnTo>
                    <a:pt x="0" y="3976968"/>
                  </a:lnTo>
                  <a:lnTo>
                    <a:pt x="35397" y="4025931"/>
                  </a:lnTo>
                  <a:cubicBezTo>
                    <a:pt x="102366" y="4117745"/>
                    <a:pt x="171594" y="4212721"/>
                    <a:pt x="242967" y="4317861"/>
                  </a:cubicBezTo>
                  <a:cubicBezTo>
                    <a:pt x="495371" y="4689861"/>
                    <a:pt x="754326" y="4954349"/>
                    <a:pt x="1034850" y="5126232"/>
                  </a:cubicBezTo>
                  <a:cubicBezTo>
                    <a:pt x="1332201" y="5308505"/>
                    <a:pt x="1672806" y="5397044"/>
                    <a:pt x="2075975" y="5397044"/>
                  </a:cubicBezTo>
                  <a:cubicBezTo>
                    <a:pt x="2304776" y="5397044"/>
                    <a:pt x="2517541" y="5342272"/>
                    <a:pt x="2745664" y="5224596"/>
                  </a:cubicBezTo>
                  <a:cubicBezTo>
                    <a:pt x="2979886" y="5103758"/>
                    <a:pt x="3211737" y="4927584"/>
                    <a:pt x="3468884" y="4726677"/>
                  </a:cubicBezTo>
                  <a:cubicBezTo>
                    <a:pt x="3529190" y="4679584"/>
                    <a:pt x="3589270" y="4633169"/>
                    <a:pt x="3647430" y="4588334"/>
                  </a:cubicBezTo>
                  <a:cubicBezTo>
                    <a:pt x="3956414" y="4349934"/>
                    <a:pt x="4248231" y="4124747"/>
                    <a:pt x="4437506" y="3886572"/>
                  </a:cubicBezTo>
                  <a:cubicBezTo>
                    <a:pt x="4611987" y="3667031"/>
                    <a:pt x="4686409" y="3456525"/>
                    <a:pt x="4686409" y="3182664"/>
                  </a:cubicBezTo>
                  <a:cubicBezTo>
                    <a:pt x="4686409" y="2463735"/>
                    <a:pt x="4477823" y="1819117"/>
                    <a:pt x="4099047" y="1367726"/>
                  </a:cubicBezTo>
                  <a:cubicBezTo>
                    <a:pt x="3916097" y="1149766"/>
                    <a:pt x="3697008" y="980480"/>
                    <a:pt x="3447540" y="864611"/>
                  </a:cubicBezTo>
                  <a:cubicBezTo>
                    <a:pt x="3180454" y="740498"/>
                    <a:pt x="2877908" y="677595"/>
                    <a:pt x="2548484" y="677595"/>
                  </a:cubicBezTo>
                  <a:cubicBezTo>
                    <a:pt x="2200426" y="677595"/>
                    <a:pt x="1832266" y="748404"/>
                    <a:pt x="1483982" y="882455"/>
                  </a:cubicBezTo>
                  <a:cubicBezTo>
                    <a:pt x="1139425" y="1015037"/>
                    <a:pt x="811356" y="1210185"/>
                    <a:pt x="535349" y="1446665"/>
                  </a:cubicBezTo>
                  <a:cubicBezTo>
                    <a:pt x="328598" y="1623772"/>
                    <a:pt x="150116" y="1825208"/>
                    <a:pt x="10097" y="2038206"/>
                  </a:cubicBezTo>
                  <a:lnTo>
                    <a:pt x="0" y="2055433"/>
                  </a:lnTo>
                  <a:lnTo>
                    <a:pt x="0" y="1020639"/>
                  </a:lnTo>
                  <a:lnTo>
                    <a:pt x="94433" y="932159"/>
                  </a:lnTo>
                  <a:cubicBezTo>
                    <a:pt x="766607" y="356217"/>
                    <a:pt x="1660722" y="0"/>
                    <a:pt x="2548484"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99" name="Freeform: Shape 3087">
              <a:extLst>
                <a:ext uri="{FF2B5EF4-FFF2-40B4-BE49-F238E27FC236}">
                  <a16:creationId xmlns:a16="http://schemas.microsoft.com/office/drawing/2014/main" id="{510A5372-D19A-45DA-8E40-54D23FFB1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69891"/>
              <a:ext cx="5409177" cy="6482325"/>
            </a:xfrm>
            <a:custGeom>
              <a:avLst/>
              <a:gdLst>
                <a:gd name="connsiteX0" fmla="*/ 2168015 w 5409177"/>
                <a:gd name="connsiteY0" fmla="*/ 0 h 6482325"/>
                <a:gd name="connsiteX1" fmla="*/ 5409177 w 5409177"/>
                <a:gd name="connsiteY1" fmla="*/ 3241163 h 6482325"/>
                <a:gd name="connsiteX2" fmla="*/ 2168015 w 5409177"/>
                <a:gd name="connsiteY2" fmla="*/ 6482325 h 6482325"/>
                <a:gd name="connsiteX3" fmla="*/ 106314 w 5409177"/>
                <a:gd name="connsiteY3" fmla="*/ 5742217 h 6482325"/>
                <a:gd name="connsiteX4" fmla="*/ 0 w 5409177"/>
                <a:gd name="connsiteY4" fmla="*/ 5645593 h 6482325"/>
                <a:gd name="connsiteX5" fmla="*/ 0 w 5409177"/>
                <a:gd name="connsiteY5" fmla="*/ 5278200 h 6482325"/>
                <a:gd name="connsiteX6" fmla="*/ 61824 w 5409177"/>
                <a:gd name="connsiteY6" fmla="*/ 5347778 h 6482325"/>
                <a:gd name="connsiteX7" fmla="*/ 163802 w 5409177"/>
                <a:gd name="connsiteY7" fmla="*/ 5453397 h 6482325"/>
                <a:gd name="connsiteX8" fmla="*/ 617000 w 5409177"/>
                <a:gd name="connsiteY8" fmla="*/ 5817379 h 6482325"/>
                <a:gd name="connsiteX9" fmla="*/ 866580 w 5409177"/>
                <a:gd name="connsiteY9" fmla="*/ 5953688 h 6482325"/>
                <a:gd name="connsiteX10" fmla="*/ 866806 w 5409177"/>
                <a:gd name="connsiteY10" fmla="*/ 5953801 h 6482325"/>
                <a:gd name="connsiteX11" fmla="*/ 867032 w 5409177"/>
                <a:gd name="connsiteY11" fmla="*/ 5953914 h 6482325"/>
                <a:gd name="connsiteX12" fmla="*/ 1130504 w 5409177"/>
                <a:gd name="connsiteY12" fmla="*/ 6056909 h 6482325"/>
                <a:gd name="connsiteX13" fmla="*/ 1405607 w 5409177"/>
                <a:gd name="connsiteY13" fmla="*/ 6128169 h 6482325"/>
                <a:gd name="connsiteX14" fmla="*/ 1545192 w 5409177"/>
                <a:gd name="connsiteY14" fmla="*/ 6151659 h 6482325"/>
                <a:gd name="connsiteX15" fmla="*/ 1685341 w 5409177"/>
                <a:gd name="connsiteY15" fmla="*/ 6167582 h 6482325"/>
                <a:gd name="connsiteX16" fmla="*/ 1975465 w 5409177"/>
                <a:gd name="connsiteY16" fmla="*/ 6180231 h 6482325"/>
                <a:gd name="connsiteX17" fmla="*/ 1990033 w 5409177"/>
                <a:gd name="connsiteY17" fmla="*/ 6180231 h 6482325"/>
                <a:gd name="connsiteX18" fmla="*/ 2009232 w 5409177"/>
                <a:gd name="connsiteY18" fmla="*/ 6180344 h 6482325"/>
                <a:gd name="connsiteX19" fmla="*/ 2046612 w 5409177"/>
                <a:gd name="connsiteY19" fmla="*/ 6179779 h 6482325"/>
                <a:gd name="connsiteX20" fmla="*/ 2046951 w 5409177"/>
                <a:gd name="connsiteY20" fmla="*/ 6179779 h 6482325"/>
                <a:gd name="connsiteX21" fmla="*/ 2047290 w 5409177"/>
                <a:gd name="connsiteY21" fmla="*/ 6179779 h 6482325"/>
                <a:gd name="connsiteX22" fmla="*/ 2082412 w 5409177"/>
                <a:gd name="connsiteY22" fmla="*/ 6178876 h 6482325"/>
                <a:gd name="connsiteX23" fmla="*/ 2117760 w 5409177"/>
                <a:gd name="connsiteY23" fmla="*/ 6177068 h 6482325"/>
                <a:gd name="connsiteX24" fmla="*/ 2256215 w 5409177"/>
                <a:gd name="connsiteY24" fmla="*/ 6164985 h 6482325"/>
                <a:gd name="connsiteX25" fmla="*/ 2791515 w 5409177"/>
                <a:gd name="connsiteY25" fmla="*/ 6020319 h 6482325"/>
                <a:gd name="connsiteX26" fmla="*/ 3045726 w 5409177"/>
                <a:gd name="connsiteY26" fmla="*/ 5894286 h 6482325"/>
                <a:gd name="connsiteX27" fmla="*/ 3292371 w 5409177"/>
                <a:gd name="connsiteY27" fmla="*/ 5740246 h 6482325"/>
                <a:gd name="connsiteX28" fmla="*/ 3533482 w 5409177"/>
                <a:gd name="connsiteY28" fmla="*/ 5565088 h 6482325"/>
                <a:gd name="connsiteX29" fmla="*/ 3652512 w 5409177"/>
                <a:gd name="connsiteY29" fmla="*/ 5472257 h 6482325"/>
                <a:gd name="connsiteX30" fmla="*/ 3773915 w 5409177"/>
                <a:gd name="connsiteY30" fmla="*/ 5375135 h 6482325"/>
                <a:gd name="connsiteX31" fmla="*/ 3978549 w 5409177"/>
                <a:gd name="connsiteY31" fmla="*/ 5214884 h 6482325"/>
                <a:gd name="connsiteX32" fmla="*/ 4260428 w 5409177"/>
                <a:gd name="connsiteY32" fmla="*/ 4992633 h 6482325"/>
                <a:gd name="connsiteX33" fmla="*/ 4698154 w 5409177"/>
                <a:gd name="connsiteY33" fmla="*/ 4594207 h 6482325"/>
                <a:gd name="connsiteX34" fmla="*/ 4879185 w 5409177"/>
                <a:gd name="connsiteY34" fmla="*/ 4374440 h 6482325"/>
                <a:gd name="connsiteX35" fmla="*/ 5022383 w 5409177"/>
                <a:gd name="connsiteY35" fmla="*/ 4135136 h 6482325"/>
                <a:gd name="connsiteX36" fmla="*/ 5172019 w 5409177"/>
                <a:gd name="connsiteY36" fmla="*/ 3599271 h 6482325"/>
                <a:gd name="connsiteX37" fmla="*/ 5180489 w 5409177"/>
                <a:gd name="connsiteY37" fmla="*/ 3456412 h 6482325"/>
                <a:gd name="connsiteX38" fmla="*/ 5180602 w 5409177"/>
                <a:gd name="connsiteY38" fmla="*/ 3450878 h 6482325"/>
                <a:gd name="connsiteX39" fmla="*/ 5180940 w 5409177"/>
                <a:gd name="connsiteY39" fmla="*/ 3382667 h 6482325"/>
                <a:gd name="connsiteX40" fmla="*/ 5180828 w 5409177"/>
                <a:gd name="connsiteY40" fmla="*/ 3361097 h 6482325"/>
                <a:gd name="connsiteX41" fmla="*/ 5180150 w 5409177"/>
                <a:gd name="connsiteY41" fmla="*/ 3307002 h 6482325"/>
                <a:gd name="connsiteX42" fmla="*/ 5165243 w 5409177"/>
                <a:gd name="connsiteY42" fmla="*/ 3005698 h 6482325"/>
                <a:gd name="connsiteX43" fmla="*/ 5074445 w 5409177"/>
                <a:gd name="connsiteY43" fmla="*/ 2409076 h 6482325"/>
                <a:gd name="connsiteX44" fmla="*/ 4891947 w 5409177"/>
                <a:gd name="connsiteY44" fmla="*/ 1834362 h 6482325"/>
                <a:gd name="connsiteX45" fmla="*/ 4831076 w 5409177"/>
                <a:gd name="connsiteY45" fmla="*/ 1696585 h 6482325"/>
                <a:gd name="connsiteX46" fmla="*/ 4763316 w 5409177"/>
                <a:gd name="connsiteY46" fmla="*/ 1561743 h 6482325"/>
                <a:gd name="connsiteX47" fmla="*/ 4608147 w 5409177"/>
                <a:gd name="connsiteY47" fmla="*/ 1303693 h 6482325"/>
                <a:gd name="connsiteX48" fmla="*/ 4221015 w 5409177"/>
                <a:gd name="connsiteY48" fmla="*/ 848123 h 6482325"/>
                <a:gd name="connsiteX49" fmla="*/ 3990632 w 5409177"/>
                <a:gd name="connsiteY49" fmla="*/ 659413 h 6482325"/>
                <a:gd name="connsiteX50" fmla="*/ 3738680 w 5409177"/>
                <a:gd name="connsiteY50" fmla="*/ 502098 h 6482325"/>
                <a:gd name="connsiteX51" fmla="*/ 3189150 w 5409177"/>
                <a:gd name="connsiteY51" fmla="*/ 289220 h 6482325"/>
                <a:gd name="connsiteX52" fmla="*/ 2901398 w 5409177"/>
                <a:gd name="connsiteY52" fmla="*/ 232867 h 6482325"/>
                <a:gd name="connsiteX53" fmla="*/ 2611162 w 5409177"/>
                <a:gd name="connsiteY53" fmla="*/ 207570 h 6482325"/>
                <a:gd name="connsiteX54" fmla="*/ 2484451 w 5409177"/>
                <a:gd name="connsiteY54" fmla="*/ 204860 h 6482325"/>
                <a:gd name="connsiteX55" fmla="*/ 2027414 w 5409177"/>
                <a:gd name="connsiteY55" fmla="*/ 238852 h 6482325"/>
                <a:gd name="connsiteX56" fmla="*/ 1740452 w 5409177"/>
                <a:gd name="connsiteY56" fmla="*/ 294867 h 6482325"/>
                <a:gd name="connsiteX57" fmla="*/ 1458686 w 5409177"/>
                <a:gd name="connsiteY57" fmla="*/ 375049 h 6482325"/>
                <a:gd name="connsiteX58" fmla="*/ 1183695 w 5409177"/>
                <a:gd name="connsiteY58" fmla="*/ 477366 h 6482325"/>
                <a:gd name="connsiteX59" fmla="*/ 916723 w 5409177"/>
                <a:gd name="connsiteY59" fmla="*/ 601140 h 6482325"/>
                <a:gd name="connsiteX60" fmla="*/ 410333 w 5409177"/>
                <a:gd name="connsiteY60" fmla="*/ 905154 h 6482325"/>
                <a:gd name="connsiteX61" fmla="*/ 290625 w 5409177"/>
                <a:gd name="connsiteY61" fmla="*/ 992677 h 6482325"/>
                <a:gd name="connsiteX62" fmla="*/ 290399 w 5409177"/>
                <a:gd name="connsiteY62" fmla="*/ 992902 h 6482325"/>
                <a:gd name="connsiteX63" fmla="*/ 290173 w 5409177"/>
                <a:gd name="connsiteY63" fmla="*/ 993128 h 6482325"/>
                <a:gd name="connsiteX64" fmla="*/ 241047 w 5409177"/>
                <a:gd name="connsiteY64" fmla="*/ 1030735 h 6482325"/>
                <a:gd name="connsiteX65" fmla="*/ 231109 w 5409177"/>
                <a:gd name="connsiteY65" fmla="*/ 1038527 h 6482325"/>
                <a:gd name="connsiteX66" fmla="*/ 173514 w 5409177"/>
                <a:gd name="connsiteY66" fmla="*/ 1084491 h 6482325"/>
                <a:gd name="connsiteX67" fmla="*/ 55330 w 5409177"/>
                <a:gd name="connsiteY67" fmla="*/ 1184549 h 6482325"/>
                <a:gd name="connsiteX68" fmla="*/ 0 w 5409177"/>
                <a:gd name="connsiteY68" fmla="*/ 1235015 h 6482325"/>
                <a:gd name="connsiteX69" fmla="*/ 0 w 5409177"/>
                <a:gd name="connsiteY69" fmla="*/ 836733 h 6482325"/>
                <a:gd name="connsiteX70" fmla="*/ 106314 w 5409177"/>
                <a:gd name="connsiteY70" fmla="*/ 740109 h 6482325"/>
                <a:gd name="connsiteX71" fmla="*/ 2168015 w 5409177"/>
                <a:gd name="connsiteY71" fmla="*/ 0 h 6482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5409177" h="6482325">
                  <a:moveTo>
                    <a:pt x="2168015" y="0"/>
                  </a:moveTo>
                  <a:cubicBezTo>
                    <a:pt x="3958108" y="0"/>
                    <a:pt x="5409177" y="1451070"/>
                    <a:pt x="5409177" y="3241163"/>
                  </a:cubicBezTo>
                  <a:cubicBezTo>
                    <a:pt x="5409177" y="5031256"/>
                    <a:pt x="3958108" y="6482325"/>
                    <a:pt x="2168015" y="6482325"/>
                  </a:cubicBezTo>
                  <a:cubicBezTo>
                    <a:pt x="1384849" y="6482325"/>
                    <a:pt x="666575" y="6204582"/>
                    <a:pt x="106314" y="5742217"/>
                  </a:cubicBezTo>
                  <a:lnTo>
                    <a:pt x="0" y="5645593"/>
                  </a:lnTo>
                  <a:lnTo>
                    <a:pt x="0" y="5278200"/>
                  </a:lnTo>
                  <a:lnTo>
                    <a:pt x="61824" y="5347778"/>
                  </a:lnTo>
                  <a:cubicBezTo>
                    <a:pt x="95675" y="5384339"/>
                    <a:pt x="129753" y="5419631"/>
                    <a:pt x="163802" y="5453397"/>
                  </a:cubicBezTo>
                  <a:cubicBezTo>
                    <a:pt x="308807" y="5596483"/>
                    <a:pt x="461379" y="5719015"/>
                    <a:pt x="617000" y="5817379"/>
                  </a:cubicBezTo>
                  <a:cubicBezTo>
                    <a:pt x="705087" y="5872603"/>
                    <a:pt x="786624" y="5917211"/>
                    <a:pt x="866580" y="5953688"/>
                  </a:cubicBezTo>
                  <a:lnTo>
                    <a:pt x="866806" y="5953801"/>
                  </a:lnTo>
                  <a:lnTo>
                    <a:pt x="867032" y="5953914"/>
                  </a:lnTo>
                  <a:cubicBezTo>
                    <a:pt x="948344" y="5992198"/>
                    <a:pt x="1036996" y="6026868"/>
                    <a:pt x="1130504" y="6056909"/>
                  </a:cubicBezTo>
                  <a:cubicBezTo>
                    <a:pt x="1216558" y="6084577"/>
                    <a:pt x="1309163" y="6108631"/>
                    <a:pt x="1405607" y="6128169"/>
                  </a:cubicBezTo>
                  <a:cubicBezTo>
                    <a:pt x="1449990" y="6136977"/>
                    <a:pt x="1497083" y="6144883"/>
                    <a:pt x="1545192" y="6151659"/>
                  </a:cubicBezTo>
                  <a:cubicBezTo>
                    <a:pt x="1590365" y="6157983"/>
                    <a:pt x="1637571" y="6163291"/>
                    <a:pt x="1685341" y="6167582"/>
                  </a:cubicBezTo>
                  <a:cubicBezTo>
                    <a:pt x="1776704" y="6175939"/>
                    <a:pt x="1871567" y="6180005"/>
                    <a:pt x="1975465" y="6180231"/>
                  </a:cubicBezTo>
                  <a:lnTo>
                    <a:pt x="1990033" y="6180231"/>
                  </a:lnTo>
                  <a:cubicBezTo>
                    <a:pt x="1996470" y="6180344"/>
                    <a:pt x="2002794" y="6180344"/>
                    <a:pt x="2009232" y="6180344"/>
                  </a:cubicBezTo>
                  <a:cubicBezTo>
                    <a:pt x="2024703" y="6180344"/>
                    <a:pt x="2036222" y="6180231"/>
                    <a:pt x="2046612" y="6179779"/>
                  </a:cubicBezTo>
                  <a:lnTo>
                    <a:pt x="2046951" y="6179779"/>
                  </a:lnTo>
                  <a:lnTo>
                    <a:pt x="2047290" y="6179779"/>
                  </a:lnTo>
                  <a:lnTo>
                    <a:pt x="2082412" y="6178876"/>
                  </a:lnTo>
                  <a:lnTo>
                    <a:pt x="2117760" y="6177068"/>
                  </a:lnTo>
                  <a:cubicBezTo>
                    <a:pt x="2157963" y="6175262"/>
                    <a:pt x="2200765" y="6171535"/>
                    <a:pt x="2256215" y="6164985"/>
                  </a:cubicBezTo>
                  <a:cubicBezTo>
                    <a:pt x="2436342" y="6142963"/>
                    <a:pt x="2616469" y="6094289"/>
                    <a:pt x="2791515" y="6020319"/>
                  </a:cubicBezTo>
                  <a:cubicBezTo>
                    <a:pt x="2871810" y="5986777"/>
                    <a:pt x="2954928" y="5945557"/>
                    <a:pt x="3045726" y="5894286"/>
                  </a:cubicBezTo>
                  <a:cubicBezTo>
                    <a:pt x="3123876" y="5850468"/>
                    <a:pt x="3204509" y="5800100"/>
                    <a:pt x="3292371" y="5740246"/>
                  </a:cubicBezTo>
                  <a:cubicBezTo>
                    <a:pt x="3364647" y="5691007"/>
                    <a:pt x="3441329" y="5635332"/>
                    <a:pt x="3533482" y="5565088"/>
                  </a:cubicBezTo>
                  <a:cubicBezTo>
                    <a:pt x="3573911" y="5534370"/>
                    <a:pt x="3614680" y="5502184"/>
                    <a:pt x="3652512" y="5472257"/>
                  </a:cubicBezTo>
                  <a:lnTo>
                    <a:pt x="3773915" y="5375135"/>
                  </a:lnTo>
                  <a:cubicBezTo>
                    <a:pt x="3842239" y="5320928"/>
                    <a:pt x="3911580" y="5267059"/>
                    <a:pt x="3978549" y="5214884"/>
                  </a:cubicBezTo>
                  <a:cubicBezTo>
                    <a:pt x="4071831" y="5142268"/>
                    <a:pt x="4168388" y="5067168"/>
                    <a:pt x="4260428" y="4992633"/>
                  </a:cubicBezTo>
                  <a:cubicBezTo>
                    <a:pt x="4447557" y="4841190"/>
                    <a:pt x="4582624" y="4718207"/>
                    <a:pt x="4698154" y="4594207"/>
                  </a:cubicBezTo>
                  <a:cubicBezTo>
                    <a:pt x="4768511" y="4518203"/>
                    <a:pt x="4827801" y="4446265"/>
                    <a:pt x="4879185" y="4374440"/>
                  </a:cubicBezTo>
                  <a:cubicBezTo>
                    <a:pt x="4937120" y="4292790"/>
                    <a:pt x="4983874" y="4214641"/>
                    <a:pt x="5022383" y="4135136"/>
                  </a:cubicBezTo>
                  <a:cubicBezTo>
                    <a:pt x="5102904" y="3970932"/>
                    <a:pt x="5153273" y="3790579"/>
                    <a:pt x="5172019" y="3599271"/>
                  </a:cubicBezTo>
                  <a:cubicBezTo>
                    <a:pt x="5176424" y="3553873"/>
                    <a:pt x="5179247" y="3505651"/>
                    <a:pt x="5180489" y="3456412"/>
                  </a:cubicBezTo>
                  <a:lnTo>
                    <a:pt x="5180602" y="3450878"/>
                  </a:lnTo>
                  <a:cubicBezTo>
                    <a:pt x="5180940" y="3428743"/>
                    <a:pt x="5181280" y="3406044"/>
                    <a:pt x="5180940" y="3382667"/>
                  </a:cubicBezTo>
                  <a:cubicBezTo>
                    <a:pt x="5180940" y="3375440"/>
                    <a:pt x="5180828" y="3368325"/>
                    <a:pt x="5180828" y="3361097"/>
                  </a:cubicBezTo>
                  <a:cubicBezTo>
                    <a:pt x="5180828" y="3343366"/>
                    <a:pt x="5180715" y="3325184"/>
                    <a:pt x="5180150" y="3307002"/>
                  </a:cubicBezTo>
                  <a:cubicBezTo>
                    <a:pt x="5178230" y="3204008"/>
                    <a:pt x="5173148" y="3102595"/>
                    <a:pt x="5165243" y="3005698"/>
                  </a:cubicBezTo>
                  <a:cubicBezTo>
                    <a:pt x="5147513" y="2795418"/>
                    <a:pt x="5117021" y="2594737"/>
                    <a:pt x="5074445" y="2409076"/>
                  </a:cubicBezTo>
                  <a:cubicBezTo>
                    <a:pt x="5027804" y="2206136"/>
                    <a:pt x="4966369" y="2012796"/>
                    <a:pt x="4891947" y="1834362"/>
                  </a:cubicBezTo>
                  <a:cubicBezTo>
                    <a:pt x="4872635" y="1787834"/>
                    <a:pt x="4852081" y="1741419"/>
                    <a:pt x="4831076" y="1696585"/>
                  </a:cubicBezTo>
                  <a:cubicBezTo>
                    <a:pt x="4810522" y="1653219"/>
                    <a:pt x="4787709" y="1607933"/>
                    <a:pt x="4763316" y="1561743"/>
                  </a:cubicBezTo>
                  <a:cubicBezTo>
                    <a:pt x="4717466" y="1475124"/>
                    <a:pt x="4665517" y="1388392"/>
                    <a:pt x="4608147" y="1303693"/>
                  </a:cubicBezTo>
                  <a:cubicBezTo>
                    <a:pt x="4496457" y="1136666"/>
                    <a:pt x="4366133" y="983303"/>
                    <a:pt x="4221015" y="848123"/>
                  </a:cubicBezTo>
                  <a:cubicBezTo>
                    <a:pt x="4147721" y="780364"/>
                    <a:pt x="4070137" y="716783"/>
                    <a:pt x="3990632" y="659413"/>
                  </a:cubicBezTo>
                  <a:cubicBezTo>
                    <a:pt x="3906159" y="599220"/>
                    <a:pt x="3821459" y="546367"/>
                    <a:pt x="3738680" y="502098"/>
                  </a:cubicBezTo>
                  <a:cubicBezTo>
                    <a:pt x="3569281" y="410397"/>
                    <a:pt x="3384411" y="338797"/>
                    <a:pt x="3189150" y="289220"/>
                  </a:cubicBezTo>
                  <a:cubicBezTo>
                    <a:pt x="3095868" y="265504"/>
                    <a:pt x="2999085" y="246532"/>
                    <a:pt x="2901398" y="232867"/>
                  </a:cubicBezTo>
                  <a:cubicBezTo>
                    <a:pt x="2806422" y="219654"/>
                    <a:pt x="2708848" y="211184"/>
                    <a:pt x="2611162" y="207570"/>
                  </a:cubicBezTo>
                  <a:cubicBezTo>
                    <a:pt x="2569151" y="205763"/>
                    <a:pt x="2526575" y="204860"/>
                    <a:pt x="2484451" y="204860"/>
                  </a:cubicBezTo>
                  <a:cubicBezTo>
                    <a:pt x="2333912" y="204860"/>
                    <a:pt x="2179985" y="216266"/>
                    <a:pt x="2027414" y="238852"/>
                  </a:cubicBezTo>
                  <a:cubicBezTo>
                    <a:pt x="1928146" y="254098"/>
                    <a:pt x="1831589" y="272958"/>
                    <a:pt x="1740452" y="294867"/>
                  </a:cubicBezTo>
                  <a:cubicBezTo>
                    <a:pt x="1642427" y="318808"/>
                    <a:pt x="1547563" y="345799"/>
                    <a:pt x="1458686" y="375049"/>
                  </a:cubicBezTo>
                  <a:cubicBezTo>
                    <a:pt x="1365742" y="405541"/>
                    <a:pt x="1273251" y="439985"/>
                    <a:pt x="1183695" y="477366"/>
                  </a:cubicBezTo>
                  <a:cubicBezTo>
                    <a:pt x="1093801" y="515085"/>
                    <a:pt x="1004019" y="556757"/>
                    <a:pt x="916723" y="601140"/>
                  </a:cubicBezTo>
                  <a:cubicBezTo>
                    <a:pt x="741226" y="690469"/>
                    <a:pt x="570810" y="792673"/>
                    <a:pt x="410333" y="905154"/>
                  </a:cubicBezTo>
                  <a:cubicBezTo>
                    <a:pt x="377244" y="928531"/>
                    <a:pt x="333765" y="959587"/>
                    <a:pt x="290625" y="992677"/>
                  </a:cubicBezTo>
                  <a:lnTo>
                    <a:pt x="290399" y="992902"/>
                  </a:lnTo>
                  <a:lnTo>
                    <a:pt x="290173" y="993128"/>
                  </a:lnTo>
                  <a:cubicBezTo>
                    <a:pt x="273685" y="1005325"/>
                    <a:pt x="257084" y="1018199"/>
                    <a:pt x="241047" y="1030735"/>
                  </a:cubicBezTo>
                  <a:lnTo>
                    <a:pt x="231109" y="1038527"/>
                  </a:lnTo>
                  <a:cubicBezTo>
                    <a:pt x="210217" y="1054451"/>
                    <a:pt x="190341" y="1070713"/>
                    <a:pt x="173514" y="1084491"/>
                  </a:cubicBezTo>
                  <a:cubicBezTo>
                    <a:pt x="131729" y="1118710"/>
                    <a:pt x="92513" y="1151912"/>
                    <a:pt x="55330" y="1184549"/>
                  </a:cubicBezTo>
                  <a:lnTo>
                    <a:pt x="0" y="1235015"/>
                  </a:lnTo>
                  <a:lnTo>
                    <a:pt x="0" y="836733"/>
                  </a:lnTo>
                  <a:lnTo>
                    <a:pt x="106314" y="740109"/>
                  </a:lnTo>
                  <a:cubicBezTo>
                    <a:pt x="666575" y="277744"/>
                    <a:pt x="1384849" y="0"/>
                    <a:pt x="216801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375FFA11-E74D-4781-AF17-763A36FFEB51}"/>
              </a:ext>
            </a:extLst>
          </p:cNvPr>
          <p:cNvSpPr txBox="1"/>
          <p:nvPr/>
        </p:nvSpPr>
        <p:spPr>
          <a:xfrm>
            <a:off x="804672" y="2053641"/>
            <a:ext cx="3669161" cy="276009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a:solidFill>
                  <a:schemeClr val="tx2"/>
                </a:solidFill>
                <a:latin typeface="+mj-lt"/>
                <a:ea typeface="+mj-ea"/>
                <a:cs typeface="+mj-cs"/>
              </a:rPr>
              <a:t>LEFT JOIN</a:t>
            </a:r>
          </a:p>
        </p:txBody>
      </p:sp>
      <p:sp>
        <p:nvSpPr>
          <p:cNvPr id="3100" name="Rectangle 3089">
            <a:extLst>
              <a:ext uri="{FF2B5EF4-FFF2-40B4-BE49-F238E27FC236}">
                <a16:creationId xmlns:a16="http://schemas.microsoft.com/office/drawing/2014/main" id="{AFEDA996-5744-4A88-B0DD-EC49C6D87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5581" y="804672"/>
            <a:ext cx="4977975" cy="1979514"/>
          </a:xfrm>
          <a:prstGeom prst="rect">
            <a:avLst/>
          </a:prstGeom>
          <a:solidFill>
            <a:srgbClr val="FFFFFF"/>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descr="mysql join - left join - only rows in the left table">
            <a:extLst>
              <a:ext uri="{FF2B5EF4-FFF2-40B4-BE49-F238E27FC236}">
                <a16:creationId xmlns:a16="http://schemas.microsoft.com/office/drawing/2014/main" id="{A6016ACD-27D5-4971-A3A1-607DC7B4AA91}"/>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tretch>
            <a:fillRect/>
          </a:stretch>
        </p:blipFill>
        <p:spPr bwMode="auto">
          <a:xfrm>
            <a:off x="6240477" y="1089558"/>
            <a:ext cx="2246067" cy="1418231"/>
          </a:xfrm>
          <a:prstGeom prst="rect">
            <a:avLst/>
          </a:prstGeom>
          <a:noFill/>
          <a:effectLst>
            <a:softEdge rad="0"/>
          </a:effectLst>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CBE5F39B-0EB8-428E-AFB9-5012755ADDFC}"/>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tretch>
            <a:fillRect/>
          </a:stretch>
        </p:blipFill>
        <p:spPr bwMode="auto">
          <a:xfrm>
            <a:off x="8656431" y="1575632"/>
            <a:ext cx="2246067" cy="446082"/>
          </a:xfrm>
          <a:prstGeom prst="rect">
            <a:avLst/>
          </a:prstGeom>
          <a:noFill/>
          <a:effectLst>
            <a:softEdge rad="0"/>
          </a:effectLst>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A73879D-F421-4A12-8A2F-747BC22807D4}"/>
              </a:ext>
            </a:extLst>
          </p:cNvPr>
          <p:cNvSpPr>
            <a:spLocks noChangeArrowheads="1"/>
          </p:cNvSpPr>
          <p:nvPr/>
        </p:nvSpPr>
        <p:spPr bwMode="auto">
          <a:xfrm>
            <a:off x="6090574" y="3058407"/>
            <a:ext cx="4977578" cy="295759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1" i="0" u="none" strike="noStrike" cap="none" normalizeH="0" baseline="0">
                <a:ln>
                  <a:noFill/>
                </a:ln>
                <a:solidFill>
                  <a:schemeClr val="tx2"/>
                </a:solidFill>
                <a:effectLst/>
                <a:latin typeface="+mn-lt"/>
              </a:rPr>
              <a:t>SELECT</a:t>
            </a:r>
            <a:r>
              <a:rPr kumimoji="0" lang="en-US" altLang="en-US" b="0" i="0" u="none" strike="noStrike" cap="none" normalizeH="0" baseline="0">
                <a:ln>
                  <a:noFill/>
                </a:ln>
                <a:solidFill>
                  <a:schemeClr val="tx2"/>
                </a:solidFill>
                <a:effectLst/>
                <a:latin typeface="+mn-lt"/>
              </a:rPr>
              <a:t> </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a:ln>
                  <a:noFill/>
                </a:ln>
                <a:solidFill>
                  <a:schemeClr val="tx2"/>
                </a:solidFill>
                <a:effectLst/>
                <a:latin typeface="+mn-lt"/>
              </a:rPr>
              <a:t>m.member_id, </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a:ln>
                  <a:noFill/>
                </a:ln>
                <a:solidFill>
                  <a:schemeClr val="tx2"/>
                </a:solidFill>
                <a:effectLst/>
                <a:latin typeface="+mn-lt"/>
              </a:rPr>
              <a:t>m.name </a:t>
            </a:r>
            <a:r>
              <a:rPr kumimoji="0" lang="en-US" altLang="en-US" b="1" i="0" u="none" strike="noStrike" cap="none" normalizeH="0" baseline="0">
                <a:ln>
                  <a:noFill/>
                </a:ln>
                <a:solidFill>
                  <a:schemeClr val="tx2"/>
                </a:solidFill>
                <a:effectLst/>
                <a:latin typeface="+mn-lt"/>
              </a:rPr>
              <a:t>member</a:t>
            </a:r>
            <a:r>
              <a:rPr kumimoji="0" lang="en-US" altLang="en-US" b="0" i="0" u="none" strike="noStrike" cap="none" normalizeH="0" baseline="0">
                <a:ln>
                  <a:noFill/>
                </a:ln>
                <a:solidFill>
                  <a:schemeClr val="tx2"/>
                </a:solidFill>
                <a:effectLst/>
                <a:latin typeface="+mn-lt"/>
              </a:rPr>
              <a:t>, </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a:ln>
                  <a:noFill/>
                </a:ln>
                <a:solidFill>
                  <a:schemeClr val="tx2"/>
                </a:solidFill>
                <a:effectLst/>
                <a:latin typeface="+mn-lt"/>
              </a:rPr>
              <a:t>c.committee_id, </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a:ln>
                  <a:noFill/>
                </a:ln>
                <a:solidFill>
                  <a:schemeClr val="tx2"/>
                </a:solidFill>
                <a:effectLst/>
                <a:latin typeface="+mn-lt"/>
              </a:rPr>
              <a:t>c.name committee </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1" i="0" u="none" strike="noStrike" cap="none" normalizeH="0" baseline="0">
                <a:ln>
                  <a:noFill/>
                </a:ln>
                <a:solidFill>
                  <a:schemeClr val="tx2"/>
                </a:solidFill>
                <a:effectLst/>
                <a:latin typeface="+mn-lt"/>
              </a:rPr>
              <a:t>FROM</a:t>
            </a:r>
            <a:r>
              <a:rPr kumimoji="0" lang="en-US" altLang="en-US" b="0" i="0" u="none" strike="noStrike" cap="none" normalizeH="0" baseline="0">
                <a:ln>
                  <a:noFill/>
                </a:ln>
                <a:solidFill>
                  <a:schemeClr val="tx2"/>
                </a:solidFill>
                <a:effectLst/>
                <a:latin typeface="+mn-lt"/>
              </a:rPr>
              <a:t> members m </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1" i="0" u="none" strike="noStrike" cap="none" normalizeH="0" baseline="0">
                <a:ln>
                  <a:noFill/>
                </a:ln>
                <a:solidFill>
                  <a:schemeClr val="tx2"/>
                </a:solidFill>
                <a:effectLst/>
                <a:latin typeface="+mn-lt"/>
              </a:rPr>
              <a:t>LEFT</a:t>
            </a:r>
            <a:r>
              <a:rPr kumimoji="0" lang="en-US" altLang="en-US" b="0" i="0" u="none" strike="noStrike" cap="none" normalizeH="0" baseline="0">
                <a:ln>
                  <a:noFill/>
                </a:ln>
                <a:solidFill>
                  <a:schemeClr val="tx2"/>
                </a:solidFill>
                <a:effectLst/>
                <a:latin typeface="+mn-lt"/>
              </a:rPr>
              <a:t> </a:t>
            </a:r>
            <a:r>
              <a:rPr kumimoji="0" lang="en-US" altLang="en-US" b="1" i="0" u="none" strike="noStrike" cap="none" normalizeH="0" baseline="0">
                <a:ln>
                  <a:noFill/>
                </a:ln>
                <a:solidFill>
                  <a:schemeClr val="tx2"/>
                </a:solidFill>
                <a:effectLst/>
                <a:latin typeface="+mn-lt"/>
              </a:rPr>
              <a:t>JOIN</a:t>
            </a:r>
            <a:r>
              <a:rPr kumimoji="0" lang="en-US" altLang="en-US" b="0" i="0" u="none" strike="noStrike" cap="none" normalizeH="0" baseline="0">
                <a:ln>
                  <a:noFill/>
                </a:ln>
                <a:solidFill>
                  <a:schemeClr val="tx2"/>
                </a:solidFill>
                <a:effectLst/>
                <a:latin typeface="+mn-lt"/>
              </a:rPr>
              <a:t> committees c </a:t>
            </a:r>
            <a:r>
              <a:rPr kumimoji="0" lang="en-US" altLang="en-US" b="1" i="0" u="none" strike="noStrike" cap="none" normalizeH="0" baseline="0">
                <a:ln>
                  <a:noFill/>
                </a:ln>
                <a:solidFill>
                  <a:schemeClr val="tx2"/>
                </a:solidFill>
                <a:effectLst/>
                <a:latin typeface="+mn-lt"/>
              </a:rPr>
              <a:t>USING</a:t>
            </a:r>
            <a:r>
              <a:rPr kumimoji="0" lang="en-US" altLang="en-US" b="0" i="0" u="none" strike="noStrike" cap="none" normalizeH="0" baseline="0">
                <a:ln>
                  <a:noFill/>
                </a:ln>
                <a:solidFill>
                  <a:schemeClr val="tx2"/>
                </a:solidFill>
                <a:effectLst/>
                <a:latin typeface="+mn-lt"/>
              </a:rPr>
              <a:t>(</a:t>
            </a:r>
            <a:r>
              <a:rPr kumimoji="0" lang="en-US" altLang="en-US" b="1" i="0" u="none" strike="noStrike" cap="none" normalizeH="0" baseline="0">
                <a:ln>
                  <a:noFill/>
                </a:ln>
                <a:solidFill>
                  <a:schemeClr val="tx2"/>
                </a:solidFill>
                <a:effectLst/>
                <a:latin typeface="+mn-lt"/>
              </a:rPr>
              <a:t>name</a:t>
            </a:r>
            <a:r>
              <a:rPr kumimoji="0" lang="en-US" altLang="en-US" b="0" i="0" u="none" strike="noStrike" cap="none" normalizeH="0" baseline="0">
                <a:ln>
                  <a:noFill/>
                </a:ln>
                <a:solidFill>
                  <a:schemeClr val="tx2"/>
                </a:solidFill>
                <a:effectLst/>
                <a:latin typeface="+mn-lt"/>
              </a:rPr>
              <a:t>) </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1" i="0" u="none" strike="noStrike" cap="none" normalizeH="0" baseline="0">
                <a:ln>
                  <a:noFill/>
                </a:ln>
                <a:solidFill>
                  <a:schemeClr val="tx2"/>
                </a:solidFill>
                <a:effectLst/>
                <a:latin typeface="+mn-lt"/>
              </a:rPr>
              <a:t>WHERE</a:t>
            </a:r>
            <a:r>
              <a:rPr kumimoji="0" lang="en-US" altLang="en-US" b="0" i="0" u="none" strike="noStrike" cap="none" normalizeH="0" baseline="0">
                <a:ln>
                  <a:noFill/>
                </a:ln>
                <a:solidFill>
                  <a:schemeClr val="tx2"/>
                </a:solidFill>
                <a:effectLst/>
                <a:latin typeface="+mn-lt"/>
              </a:rPr>
              <a:t> c.committee_id </a:t>
            </a:r>
            <a:r>
              <a:rPr kumimoji="0" lang="en-US" altLang="en-US" b="1" i="0" u="none" strike="noStrike" cap="none" normalizeH="0" baseline="0">
                <a:ln>
                  <a:noFill/>
                </a:ln>
                <a:solidFill>
                  <a:schemeClr val="tx2"/>
                </a:solidFill>
                <a:effectLst/>
                <a:latin typeface="+mn-lt"/>
              </a:rPr>
              <a:t>IS</a:t>
            </a:r>
            <a:r>
              <a:rPr kumimoji="0" lang="en-US" altLang="en-US" b="0" i="0" u="none" strike="noStrike" cap="none" normalizeH="0" baseline="0">
                <a:ln>
                  <a:noFill/>
                </a:ln>
                <a:solidFill>
                  <a:schemeClr val="tx2"/>
                </a:solidFill>
                <a:effectLst/>
                <a:latin typeface="+mn-lt"/>
              </a:rPr>
              <a:t> NULL;</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a:ln>
                  <a:noFill/>
                </a:ln>
                <a:solidFill>
                  <a:schemeClr val="tx2"/>
                </a:solidFill>
                <a:effectLst/>
                <a:latin typeface="+mn-lt"/>
              </a:rPr>
              <a:t>                         </a:t>
            </a:r>
          </a:p>
        </p:txBody>
      </p:sp>
    </p:spTree>
    <p:extLst>
      <p:ext uri="{BB962C8B-B14F-4D97-AF65-F5344CB8AC3E}">
        <p14:creationId xmlns:p14="http://schemas.microsoft.com/office/powerpoint/2010/main" val="3959383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725818-F972-46EB-8B8A-B1A947643DF2}"/>
              </a:ext>
            </a:extLst>
          </p:cNvPr>
          <p:cNvSpPr>
            <a:spLocks noGrp="1"/>
          </p:cNvSpPr>
          <p:nvPr>
            <p:ph type="title"/>
          </p:nvPr>
        </p:nvSpPr>
        <p:spPr>
          <a:xfrm>
            <a:off x="804672" y="802955"/>
            <a:ext cx="4766330" cy="1454051"/>
          </a:xfrm>
        </p:spPr>
        <p:txBody>
          <a:bodyPr>
            <a:normAutofit/>
          </a:bodyPr>
          <a:lstStyle/>
          <a:p>
            <a:r>
              <a:rPr lang="en-IN" sz="3600">
                <a:solidFill>
                  <a:schemeClr val="tx2"/>
                </a:solidFill>
              </a:rPr>
              <a:t>RIGHT JOIN (or RIGHT OUTER JOIN)</a:t>
            </a:r>
          </a:p>
        </p:txBody>
      </p:sp>
      <p:sp>
        <p:nvSpPr>
          <p:cNvPr id="3" name="Content Placeholder 2">
            <a:extLst>
              <a:ext uri="{FF2B5EF4-FFF2-40B4-BE49-F238E27FC236}">
                <a16:creationId xmlns:a16="http://schemas.microsoft.com/office/drawing/2014/main" id="{97911AF6-8368-4D10-9148-4B99BE40FCBE}"/>
              </a:ext>
            </a:extLst>
          </p:cNvPr>
          <p:cNvSpPr>
            <a:spLocks noGrp="1"/>
          </p:cNvSpPr>
          <p:nvPr>
            <p:ph idx="1"/>
          </p:nvPr>
        </p:nvSpPr>
        <p:spPr>
          <a:xfrm>
            <a:off x="804672" y="2421683"/>
            <a:ext cx="4765949" cy="3353476"/>
          </a:xfrm>
        </p:spPr>
        <p:txBody>
          <a:bodyPr anchor="t">
            <a:normAutofit/>
          </a:bodyPr>
          <a:lstStyle/>
          <a:p>
            <a:r>
              <a:rPr lang="en-US" sz="1700" b="0" i="0">
                <a:solidFill>
                  <a:schemeClr val="tx2"/>
                </a:solidFill>
                <a:effectLst/>
              </a:rPr>
              <a:t>The RIGHT JOIN keyword returns all records from the right table (table2), and the matched records from the left table (table1). The result is NULL from the left side, when there is no match.</a:t>
            </a:r>
          </a:p>
          <a:p>
            <a:pPr marL="0" indent="0">
              <a:buNone/>
            </a:pPr>
            <a:r>
              <a:rPr lang="en-US" sz="1700" b="1" i="0">
                <a:solidFill>
                  <a:schemeClr val="tx2"/>
                </a:solidFill>
                <a:effectLst/>
              </a:rPr>
              <a:t>Syntax:</a:t>
            </a:r>
          </a:p>
          <a:p>
            <a:r>
              <a:rPr lang="en-US" sz="1700" b="0" i="0">
                <a:solidFill>
                  <a:schemeClr val="tx2"/>
                </a:solidFill>
                <a:effectLst/>
              </a:rPr>
              <a:t>SELECT </a:t>
            </a:r>
            <a:r>
              <a:rPr lang="en-US" sz="1700" b="0" i="1">
                <a:solidFill>
                  <a:schemeClr val="tx2"/>
                </a:solidFill>
                <a:effectLst/>
              </a:rPr>
              <a:t>column_name(s)</a:t>
            </a:r>
            <a:br>
              <a:rPr lang="en-US" sz="1700">
                <a:solidFill>
                  <a:schemeClr val="tx2"/>
                </a:solidFill>
              </a:rPr>
            </a:br>
            <a:r>
              <a:rPr lang="en-US" sz="1700" b="0" i="0">
                <a:solidFill>
                  <a:schemeClr val="tx2"/>
                </a:solidFill>
                <a:effectLst/>
              </a:rPr>
              <a:t>FROM </a:t>
            </a:r>
            <a:r>
              <a:rPr lang="en-US" sz="1700" b="0" i="1">
                <a:solidFill>
                  <a:schemeClr val="tx2"/>
                </a:solidFill>
                <a:effectLst/>
              </a:rPr>
              <a:t>table1</a:t>
            </a:r>
            <a:br>
              <a:rPr lang="en-US" sz="1700">
                <a:solidFill>
                  <a:schemeClr val="tx2"/>
                </a:solidFill>
              </a:rPr>
            </a:br>
            <a:r>
              <a:rPr lang="en-US" sz="1700" b="0" i="0">
                <a:solidFill>
                  <a:schemeClr val="tx2"/>
                </a:solidFill>
                <a:effectLst/>
              </a:rPr>
              <a:t>RIGHT JOIN </a:t>
            </a:r>
            <a:r>
              <a:rPr lang="en-US" sz="1700" b="0" i="1">
                <a:solidFill>
                  <a:schemeClr val="tx2"/>
                </a:solidFill>
                <a:effectLst/>
              </a:rPr>
              <a:t>table2</a:t>
            </a:r>
            <a:br>
              <a:rPr lang="en-US" sz="1700" b="0" i="1">
                <a:solidFill>
                  <a:schemeClr val="tx2"/>
                </a:solidFill>
                <a:effectLst/>
              </a:rPr>
            </a:br>
            <a:r>
              <a:rPr lang="en-US" sz="1700" b="0" i="0">
                <a:solidFill>
                  <a:schemeClr val="tx2"/>
                </a:solidFill>
                <a:effectLst/>
              </a:rPr>
              <a:t>ON </a:t>
            </a:r>
            <a:r>
              <a:rPr lang="en-US" sz="1700" b="0" i="1">
                <a:solidFill>
                  <a:schemeClr val="tx2"/>
                </a:solidFill>
                <a:effectLst/>
              </a:rPr>
              <a:t>table1.column_name </a:t>
            </a:r>
            <a:r>
              <a:rPr lang="en-US" sz="1700" b="0" i="0">
                <a:solidFill>
                  <a:schemeClr val="tx2"/>
                </a:solidFill>
                <a:effectLst/>
              </a:rPr>
              <a:t>=</a:t>
            </a:r>
            <a:r>
              <a:rPr lang="en-US" sz="1700" b="0" i="1">
                <a:solidFill>
                  <a:schemeClr val="tx2"/>
                </a:solidFill>
                <a:effectLst/>
              </a:rPr>
              <a:t> table2.column_name</a:t>
            </a:r>
            <a:r>
              <a:rPr lang="en-US" sz="1700" b="0" i="0">
                <a:solidFill>
                  <a:schemeClr val="tx2"/>
                </a:solidFill>
                <a:effectLst/>
              </a:rPr>
              <a:t>;</a:t>
            </a:r>
          </a:p>
          <a:p>
            <a:r>
              <a:rPr lang="en-IN" sz="1700">
                <a:solidFill>
                  <a:schemeClr val="tx2"/>
                </a:solidFill>
              </a:rPr>
              <a:t>It is also called RIGHT OUTER JOIN</a:t>
            </a:r>
          </a:p>
        </p:txBody>
      </p:sp>
      <p:grpSp>
        <p:nvGrpSpPr>
          <p:cNvPr id="7179" name="Group 7178">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7180" name="Freeform: Shape 7179">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Freeform: Shape 7180">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2" name="Freeform: Shape 7181">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3" name="Freeform: Shape 7182">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170" name="Picture 2" descr="SQL RIGHT JOIN">
            <a:extLst>
              <a:ext uri="{FF2B5EF4-FFF2-40B4-BE49-F238E27FC236}">
                <a16:creationId xmlns:a16="http://schemas.microsoft.com/office/drawing/2014/main" id="{214AB831-A1CB-44C9-81F8-4925AEF7DD9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08392" y="2389213"/>
            <a:ext cx="4142232" cy="3003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315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761A1C-3126-473A-9118-DD8FBCCBF1EC}"/>
              </a:ext>
            </a:extLst>
          </p:cNvPr>
          <p:cNvSpPr txBox="1"/>
          <p:nvPr/>
        </p:nvSpPr>
        <p:spPr>
          <a:xfrm>
            <a:off x="765313" y="1533435"/>
            <a:ext cx="3766930" cy="2308324"/>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p>
          <a:p>
            <a:r>
              <a:rPr lang="en-US" b="0" i="0" dirty="0" err="1">
                <a:solidFill>
                  <a:srgbClr val="333333"/>
                </a:solidFill>
                <a:effectLst/>
                <a:latin typeface="Courier New" panose="02070309020205020404" pitchFamily="49" charset="0"/>
              </a:rPr>
              <a:t>m.member_id</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m.name </a:t>
            </a:r>
            <a:r>
              <a:rPr lang="en-US" b="1" i="0" dirty="0">
                <a:solidFill>
                  <a:srgbClr val="333333"/>
                </a:solidFill>
                <a:effectLst/>
                <a:latin typeface="Courier New" panose="02070309020205020404" pitchFamily="49" charset="0"/>
              </a:rPr>
              <a:t>member</a:t>
            </a:r>
            <a:r>
              <a:rPr lang="en-US" b="0" i="0" dirty="0">
                <a:solidFill>
                  <a:srgbClr val="333333"/>
                </a:solidFill>
                <a:effectLst/>
                <a:latin typeface="Courier New" panose="02070309020205020404" pitchFamily="49" charset="0"/>
              </a:rPr>
              <a:t>, </a:t>
            </a:r>
          </a:p>
          <a:p>
            <a:r>
              <a:rPr lang="en-US" b="0" i="0" dirty="0" err="1">
                <a:solidFill>
                  <a:srgbClr val="333333"/>
                </a:solidFill>
                <a:effectLst/>
                <a:latin typeface="Courier New" panose="02070309020205020404" pitchFamily="49" charset="0"/>
              </a:rPr>
              <a:t>c.committee_id</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c.name committee </a:t>
            </a:r>
          </a:p>
          <a:p>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members m </a:t>
            </a:r>
          </a:p>
          <a:p>
            <a:r>
              <a:rPr lang="en-US" b="1" i="0" dirty="0">
                <a:solidFill>
                  <a:srgbClr val="333333"/>
                </a:solidFill>
                <a:effectLst/>
                <a:latin typeface="Courier New" panose="02070309020205020404" pitchFamily="49" charset="0"/>
              </a:rPr>
              <a:t>RIGHT</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JOIN</a:t>
            </a:r>
            <a:r>
              <a:rPr lang="en-US" b="0" i="0" dirty="0">
                <a:solidFill>
                  <a:srgbClr val="333333"/>
                </a:solidFill>
                <a:effectLst/>
                <a:latin typeface="Courier New" panose="02070309020205020404" pitchFamily="49" charset="0"/>
              </a:rPr>
              <a:t> committees c </a:t>
            </a:r>
            <a:r>
              <a:rPr lang="en-US" b="1" i="0" dirty="0">
                <a:solidFill>
                  <a:srgbClr val="333333"/>
                </a:solidFill>
                <a:effectLst/>
                <a:latin typeface="Courier New" panose="02070309020205020404" pitchFamily="49" charset="0"/>
              </a:rPr>
              <a:t>on</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c.name = m.name;</a:t>
            </a:r>
            <a:endParaRPr lang="en-IN" dirty="0"/>
          </a:p>
        </p:txBody>
      </p:sp>
      <p:sp>
        <p:nvSpPr>
          <p:cNvPr id="5" name="TextBox 4">
            <a:extLst>
              <a:ext uri="{FF2B5EF4-FFF2-40B4-BE49-F238E27FC236}">
                <a16:creationId xmlns:a16="http://schemas.microsoft.com/office/drawing/2014/main" id="{0C986AF1-5CF4-4F7C-8610-843791DFDC16}"/>
              </a:ext>
            </a:extLst>
          </p:cNvPr>
          <p:cNvSpPr txBox="1"/>
          <p:nvPr/>
        </p:nvSpPr>
        <p:spPr>
          <a:xfrm>
            <a:off x="765313" y="4124236"/>
            <a:ext cx="4244009" cy="2031325"/>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p>
          <a:p>
            <a:r>
              <a:rPr lang="en-US" b="0" i="0" dirty="0" err="1">
                <a:solidFill>
                  <a:srgbClr val="333333"/>
                </a:solidFill>
                <a:effectLst/>
                <a:latin typeface="Courier New" panose="02070309020205020404" pitchFamily="49" charset="0"/>
              </a:rPr>
              <a:t>m.member_id</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m.name </a:t>
            </a:r>
            <a:r>
              <a:rPr lang="en-US" b="1" i="0" dirty="0">
                <a:solidFill>
                  <a:srgbClr val="333333"/>
                </a:solidFill>
                <a:effectLst/>
                <a:latin typeface="Courier New" panose="02070309020205020404" pitchFamily="49" charset="0"/>
              </a:rPr>
              <a:t>member</a:t>
            </a:r>
            <a:r>
              <a:rPr lang="en-US" b="0" i="0" dirty="0">
                <a:solidFill>
                  <a:srgbClr val="333333"/>
                </a:solidFill>
                <a:effectLst/>
                <a:latin typeface="Courier New" panose="02070309020205020404" pitchFamily="49" charset="0"/>
              </a:rPr>
              <a:t>, </a:t>
            </a:r>
          </a:p>
          <a:p>
            <a:r>
              <a:rPr lang="en-US" b="0" i="0" dirty="0" err="1">
                <a:solidFill>
                  <a:srgbClr val="333333"/>
                </a:solidFill>
                <a:effectLst/>
                <a:latin typeface="Courier New" panose="02070309020205020404" pitchFamily="49" charset="0"/>
              </a:rPr>
              <a:t>c.committee_id</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c.name committee </a:t>
            </a:r>
          </a:p>
          <a:p>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members m </a:t>
            </a:r>
            <a:r>
              <a:rPr lang="en-US" b="1" i="0" dirty="0">
                <a:solidFill>
                  <a:srgbClr val="333333"/>
                </a:solidFill>
                <a:effectLst/>
                <a:latin typeface="Courier New" panose="02070309020205020404" pitchFamily="49" charset="0"/>
              </a:rPr>
              <a:t>RIGHT</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JOIN</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committees c </a:t>
            </a:r>
            <a:r>
              <a:rPr lang="en-US" b="1" i="0" dirty="0">
                <a:solidFill>
                  <a:srgbClr val="333333"/>
                </a:solidFill>
                <a:effectLst/>
                <a:latin typeface="Courier New" panose="02070309020205020404" pitchFamily="49" charset="0"/>
              </a:rPr>
              <a:t>USING</a:t>
            </a:r>
            <a:r>
              <a:rPr lang="en-US" b="0" i="0" dirty="0">
                <a:solidFill>
                  <a:srgbClr val="333333"/>
                </a:solidFill>
                <a:effectLst/>
                <a:latin typeface="Courier New" panose="02070309020205020404" pitchFamily="49" charset="0"/>
              </a:rPr>
              <a:t>(</a:t>
            </a:r>
            <a:r>
              <a:rPr lang="en-US" b="1" i="0" dirty="0">
                <a:solidFill>
                  <a:srgbClr val="333333"/>
                </a:solidFill>
                <a:effectLst/>
                <a:latin typeface="Courier New" panose="02070309020205020404" pitchFamily="49" charset="0"/>
              </a:rPr>
              <a:t>name</a:t>
            </a:r>
            <a:r>
              <a:rPr lang="en-US" b="0" i="0" dirty="0">
                <a:solidFill>
                  <a:srgbClr val="333333"/>
                </a:solidFill>
                <a:effectLst/>
                <a:latin typeface="Courier New" panose="02070309020205020404" pitchFamily="49" charset="0"/>
              </a:rPr>
              <a:t>);</a:t>
            </a:r>
            <a:endParaRPr lang="en-IN" dirty="0"/>
          </a:p>
        </p:txBody>
      </p:sp>
      <p:pic>
        <p:nvPicPr>
          <p:cNvPr id="4098" name="Picture 2" descr="mysql join - right join">
            <a:extLst>
              <a:ext uri="{FF2B5EF4-FFF2-40B4-BE49-F238E27FC236}">
                <a16:creationId xmlns:a16="http://schemas.microsoft.com/office/drawing/2014/main" id="{3875BCE8-7044-4C8B-BE2F-E2223C3D19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2680" y="3841759"/>
            <a:ext cx="3400425" cy="20955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MySQL Join - right Join example">
            <a:extLst>
              <a:ext uri="{FF2B5EF4-FFF2-40B4-BE49-F238E27FC236}">
                <a16:creationId xmlns:a16="http://schemas.microsoft.com/office/drawing/2014/main" id="{9ED10B35-8323-438D-B936-CBF29E97E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2679" y="2239921"/>
            <a:ext cx="3400425" cy="13779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93B03DF-F293-46E2-BD61-65BB361F2067}"/>
              </a:ext>
            </a:extLst>
          </p:cNvPr>
          <p:cNvSpPr txBox="1"/>
          <p:nvPr/>
        </p:nvSpPr>
        <p:spPr>
          <a:xfrm>
            <a:off x="4894874" y="702439"/>
            <a:ext cx="3188952" cy="707886"/>
          </a:xfrm>
          <a:prstGeom prst="rect">
            <a:avLst/>
          </a:prstGeom>
          <a:noFill/>
        </p:spPr>
        <p:txBody>
          <a:bodyPr wrap="square" rtlCol="0">
            <a:spAutoFit/>
          </a:bodyPr>
          <a:lstStyle/>
          <a:p>
            <a:r>
              <a:rPr lang="en-IN" sz="4000" dirty="0"/>
              <a:t>RIGHT JOIN</a:t>
            </a:r>
          </a:p>
        </p:txBody>
      </p:sp>
    </p:spTree>
    <p:extLst>
      <p:ext uri="{BB962C8B-B14F-4D97-AF65-F5344CB8AC3E}">
        <p14:creationId xmlns:p14="http://schemas.microsoft.com/office/powerpoint/2010/main" val="4246672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Rectangle 8200">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3594FC-D6D8-4F89-BC02-DE1288732958}"/>
              </a:ext>
            </a:extLst>
          </p:cNvPr>
          <p:cNvSpPr>
            <a:spLocks noGrp="1"/>
          </p:cNvSpPr>
          <p:nvPr>
            <p:ph type="title"/>
          </p:nvPr>
        </p:nvSpPr>
        <p:spPr>
          <a:xfrm>
            <a:off x="804672" y="802955"/>
            <a:ext cx="4977976" cy="1454051"/>
          </a:xfrm>
        </p:spPr>
        <p:txBody>
          <a:bodyPr>
            <a:normAutofit/>
          </a:bodyPr>
          <a:lstStyle/>
          <a:p>
            <a:r>
              <a:rPr lang="en-US" sz="3600" b="0" i="0">
                <a:solidFill>
                  <a:schemeClr val="tx2"/>
                </a:solidFill>
                <a:effectLst/>
              </a:rPr>
              <a:t>FULL OUTER JOIN</a:t>
            </a:r>
            <a:endParaRPr lang="en-IN" sz="3600">
              <a:solidFill>
                <a:schemeClr val="tx2"/>
              </a:solidFill>
            </a:endParaRPr>
          </a:p>
        </p:txBody>
      </p:sp>
      <p:sp>
        <p:nvSpPr>
          <p:cNvPr id="3" name="Content Placeholder 2">
            <a:extLst>
              <a:ext uri="{FF2B5EF4-FFF2-40B4-BE49-F238E27FC236}">
                <a16:creationId xmlns:a16="http://schemas.microsoft.com/office/drawing/2014/main" id="{3611222E-02E7-4453-BCA8-25429BD5745E}"/>
              </a:ext>
            </a:extLst>
          </p:cNvPr>
          <p:cNvSpPr>
            <a:spLocks noGrp="1"/>
          </p:cNvSpPr>
          <p:nvPr>
            <p:ph idx="1"/>
          </p:nvPr>
        </p:nvSpPr>
        <p:spPr>
          <a:xfrm>
            <a:off x="804672" y="2421682"/>
            <a:ext cx="4977578" cy="3639289"/>
          </a:xfrm>
        </p:spPr>
        <p:txBody>
          <a:bodyPr anchor="ctr">
            <a:normAutofit/>
          </a:bodyPr>
          <a:lstStyle/>
          <a:p>
            <a:r>
              <a:rPr lang="en-US" sz="1800">
                <a:solidFill>
                  <a:schemeClr val="tx2"/>
                </a:solidFill>
              </a:rPr>
              <a:t>It</a:t>
            </a:r>
            <a:r>
              <a:rPr lang="en-US" sz="1800" b="0" i="0">
                <a:solidFill>
                  <a:schemeClr val="tx2"/>
                </a:solidFill>
                <a:effectLst/>
              </a:rPr>
              <a:t> returns all records when there is a match in left (table1) or right (table2) table records.</a:t>
            </a:r>
          </a:p>
          <a:p>
            <a:r>
              <a:rPr lang="en-US" sz="1800" b="1" i="0">
                <a:solidFill>
                  <a:schemeClr val="tx2"/>
                </a:solidFill>
                <a:effectLst/>
              </a:rPr>
              <a:t>Note:</a:t>
            </a:r>
            <a:r>
              <a:rPr lang="en-US" sz="1800" b="0" i="0">
                <a:solidFill>
                  <a:schemeClr val="tx2"/>
                </a:solidFill>
                <a:effectLst/>
              </a:rPr>
              <a:t> FULL OUTER JOIN can potentially return very large result-sets!</a:t>
            </a:r>
          </a:p>
          <a:p>
            <a:r>
              <a:rPr lang="en-US" sz="1800" b="1" i="0">
                <a:solidFill>
                  <a:schemeClr val="tx2"/>
                </a:solidFill>
                <a:effectLst/>
              </a:rPr>
              <a:t>Tip:</a:t>
            </a:r>
            <a:r>
              <a:rPr lang="en-US" sz="1800" b="0" i="0">
                <a:solidFill>
                  <a:schemeClr val="tx2"/>
                </a:solidFill>
                <a:effectLst/>
              </a:rPr>
              <a:t> FULL OUTER JOIN and FULL JOIN are the same.</a:t>
            </a:r>
          </a:p>
          <a:p>
            <a:pPr marL="0" indent="0">
              <a:buNone/>
            </a:pPr>
            <a:r>
              <a:rPr lang="en-US" sz="1800" b="1" i="0">
                <a:solidFill>
                  <a:schemeClr val="tx2"/>
                </a:solidFill>
                <a:effectLst/>
              </a:rPr>
              <a:t>Syntax</a:t>
            </a:r>
          </a:p>
          <a:p>
            <a:r>
              <a:rPr lang="en-US" sz="1800" b="0" i="0">
                <a:solidFill>
                  <a:schemeClr val="tx2"/>
                </a:solidFill>
                <a:effectLst/>
              </a:rPr>
              <a:t>SELECT </a:t>
            </a:r>
            <a:r>
              <a:rPr lang="en-US" sz="1800" b="0" i="1">
                <a:solidFill>
                  <a:schemeClr val="tx2"/>
                </a:solidFill>
                <a:effectLst/>
              </a:rPr>
              <a:t>column_name(s)</a:t>
            </a:r>
            <a:br>
              <a:rPr lang="en-US" sz="1800">
                <a:solidFill>
                  <a:schemeClr val="tx2"/>
                </a:solidFill>
              </a:rPr>
            </a:br>
            <a:r>
              <a:rPr lang="en-US" sz="1800" b="0" i="0">
                <a:solidFill>
                  <a:schemeClr val="tx2"/>
                </a:solidFill>
                <a:effectLst/>
              </a:rPr>
              <a:t>FROM </a:t>
            </a:r>
            <a:r>
              <a:rPr lang="en-US" sz="1800" b="0" i="1">
                <a:solidFill>
                  <a:schemeClr val="tx2"/>
                </a:solidFill>
                <a:effectLst/>
              </a:rPr>
              <a:t>table1</a:t>
            </a:r>
            <a:br>
              <a:rPr lang="en-US" sz="1800">
                <a:solidFill>
                  <a:schemeClr val="tx2"/>
                </a:solidFill>
              </a:rPr>
            </a:br>
            <a:r>
              <a:rPr lang="en-US" sz="1800" b="0" i="0">
                <a:solidFill>
                  <a:schemeClr val="tx2"/>
                </a:solidFill>
                <a:effectLst/>
              </a:rPr>
              <a:t>FULL OUTER JOIN </a:t>
            </a:r>
            <a:r>
              <a:rPr lang="en-US" sz="1800" b="0" i="1">
                <a:solidFill>
                  <a:schemeClr val="tx2"/>
                </a:solidFill>
                <a:effectLst/>
              </a:rPr>
              <a:t>table2</a:t>
            </a:r>
            <a:br>
              <a:rPr lang="en-US" sz="1800" b="0" i="1">
                <a:solidFill>
                  <a:schemeClr val="tx2"/>
                </a:solidFill>
                <a:effectLst/>
              </a:rPr>
            </a:br>
            <a:r>
              <a:rPr lang="en-US" sz="1800" b="0" i="0">
                <a:solidFill>
                  <a:schemeClr val="tx2"/>
                </a:solidFill>
                <a:effectLst/>
              </a:rPr>
              <a:t>ON </a:t>
            </a:r>
            <a:r>
              <a:rPr lang="en-US" sz="1800" b="0" i="1">
                <a:solidFill>
                  <a:schemeClr val="tx2"/>
                </a:solidFill>
                <a:effectLst/>
              </a:rPr>
              <a:t>table1.column_name </a:t>
            </a:r>
            <a:r>
              <a:rPr lang="en-US" sz="1800" b="0" i="0">
                <a:solidFill>
                  <a:schemeClr val="tx2"/>
                </a:solidFill>
                <a:effectLst/>
              </a:rPr>
              <a:t>=</a:t>
            </a:r>
            <a:r>
              <a:rPr lang="en-US" sz="1800" b="0" i="1">
                <a:solidFill>
                  <a:schemeClr val="tx2"/>
                </a:solidFill>
                <a:effectLst/>
              </a:rPr>
              <a:t> table2.column_name</a:t>
            </a:r>
            <a:br>
              <a:rPr lang="en-US" sz="1800" b="0" i="1">
                <a:solidFill>
                  <a:schemeClr val="tx2"/>
                </a:solidFill>
                <a:effectLst/>
              </a:rPr>
            </a:br>
            <a:r>
              <a:rPr lang="en-US" sz="1800" b="0" i="0">
                <a:solidFill>
                  <a:schemeClr val="tx2"/>
                </a:solidFill>
                <a:effectLst/>
              </a:rPr>
              <a:t>WHERE </a:t>
            </a:r>
            <a:r>
              <a:rPr lang="en-US" sz="1800" b="0" i="1">
                <a:solidFill>
                  <a:schemeClr val="tx2"/>
                </a:solidFill>
                <a:effectLst/>
              </a:rPr>
              <a:t>condition</a:t>
            </a:r>
            <a:r>
              <a:rPr lang="en-US" sz="1800" b="0" i="0">
                <a:solidFill>
                  <a:schemeClr val="tx2"/>
                </a:solidFill>
                <a:effectLst/>
              </a:rPr>
              <a:t>;</a:t>
            </a:r>
          </a:p>
          <a:p>
            <a:endParaRPr lang="en-IN" sz="1800">
              <a:solidFill>
                <a:schemeClr val="tx2"/>
              </a:solidFill>
            </a:endParaRPr>
          </a:p>
        </p:txBody>
      </p:sp>
      <p:grpSp>
        <p:nvGrpSpPr>
          <p:cNvPr id="8203" name="Group 8202">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8204" name="Freeform: Shape 8203">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5" name="Freeform: Shape 8204">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6" name="Freeform: Shape 8205">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7" name="Freeform: Shape 8206">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4" name="Picture 2" descr="SQL FULL OUTER JOIN">
            <a:extLst>
              <a:ext uri="{FF2B5EF4-FFF2-40B4-BE49-F238E27FC236}">
                <a16:creationId xmlns:a16="http://schemas.microsoft.com/office/drawing/2014/main" id="{69B329BF-20DD-4F7B-B714-4BBC300245B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00821" y="2111686"/>
            <a:ext cx="3661831" cy="2654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854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4" name="Freeform: Shape 13">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1E4D226-F9DB-4B08-8C39-0AE457ABCEE7}"/>
              </a:ext>
            </a:extLst>
          </p:cNvPr>
          <p:cNvSpPr>
            <a:spLocks noGrp="1"/>
          </p:cNvSpPr>
          <p:nvPr>
            <p:ph type="title"/>
          </p:nvPr>
        </p:nvSpPr>
        <p:spPr>
          <a:xfrm>
            <a:off x="804672" y="2053641"/>
            <a:ext cx="3669161" cy="2760098"/>
          </a:xfrm>
        </p:spPr>
        <p:txBody>
          <a:bodyPr>
            <a:normAutofit/>
          </a:bodyPr>
          <a:lstStyle/>
          <a:p>
            <a:r>
              <a:rPr lang="en-IN" sz="4000">
                <a:solidFill>
                  <a:schemeClr val="tx2"/>
                </a:solidFill>
              </a:rPr>
              <a:t>CROSS JOIN</a:t>
            </a:r>
          </a:p>
        </p:txBody>
      </p:sp>
      <p:sp>
        <p:nvSpPr>
          <p:cNvPr id="4" name="Rectangle 1">
            <a:extLst>
              <a:ext uri="{FF2B5EF4-FFF2-40B4-BE49-F238E27FC236}">
                <a16:creationId xmlns:a16="http://schemas.microsoft.com/office/drawing/2014/main" id="{F02A6CE5-BADC-4097-84F2-394E9D2B0AA9}"/>
              </a:ext>
            </a:extLst>
          </p:cNvPr>
          <p:cNvSpPr>
            <a:spLocks noGrp="1" noChangeArrowheads="1"/>
          </p:cNvSpPr>
          <p:nvPr>
            <p:ph idx="1"/>
          </p:nvPr>
        </p:nvSpPr>
        <p:spPr bwMode="auto">
          <a:xfrm>
            <a:off x="6090574" y="801866"/>
            <a:ext cx="5306084" cy="5230634"/>
          </a:xfrm>
          <a:prstGeom prst="rect">
            <a:avLst/>
          </a:prstGeom>
          <a:noFill/>
          <a:ln>
            <a:no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spcAft>
                <a:spcPts val="600"/>
              </a:spcAft>
              <a:buClrTx/>
              <a:buSzTx/>
            </a:pPr>
            <a:r>
              <a:rPr kumimoji="0" lang="en-US" altLang="en-US" sz="1800" b="0" i="0" u="none" strike="noStrike" cap="none" normalizeH="0" baseline="0">
                <a:ln>
                  <a:noFill/>
                </a:ln>
                <a:solidFill>
                  <a:schemeClr val="tx2"/>
                </a:solidFill>
                <a:effectLst/>
                <a:latin typeface="+mn-lt"/>
              </a:rPr>
              <a:t>The cross join makes a Cartesian product of rows from the joined tables.</a:t>
            </a:r>
          </a:p>
          <a:p>
            <a:pPr defTabSz="914400">
              <a:spcAft>
                <a:spcPts val="600"/>
              </a:spcAft>
              <a:buClrTx/>
              <a:buSzTx/>
            </a:pPr>
            <a:r>
              <a:rPr kumimoji="0" lang="en-US" altLang="en-US" sz="1800" b="0" i="0" u="none" strike="noStrike" cap="none" normalizeH="0" baseline="0">
                <a:ln>
                  <a:noFill/>
                </a:ln>
                <a:solidFill>
                  <a:schemeClr val="tx2"/>
                </a:solidFill>
                <a:effectLst/>
                <a:latin typeface="+mn-lt"/>
              </a:rPr>
              <a:t>The cross join combines each row from the first table with every row from the right table to make the result set.</a:t>
            </a:r>
            <a:endParaRPr lang="en-US" altLang="en-US" sz="1800">
              <a:solidFill>
                <a:schemeClr val="tx2"/>
              </a:solidFill>
              <a:latin typeface="+mn-lt"/>
            </a:endParaRPr>
          </a:p>
          <a:p>
            <a:pPr defTabSz="914400">
              <a:spcAft>
                <a:spcPts val="600"/>
              </a:spcAft>
              <a:buClrTx/>
              <a:buSzTx/>
            </a:pPr>
            <a:r>
              <a:rPr kumimoji="0" lang="en-US" altLang="en-US" sz="1800" b="0" i="0" u="none" strike="noStrike" cap="none" normalizeH="0" baseline="0">
                <a:ln>
                  <a:noFill/>
                </a:ln>
                <a:solidFill>
                  <a:schemeClr val="tx2"/>
                </a:solidFill>
                <a:effectLst/>
                <a:latin typeface="+mn-lt"/>
              </a:rPr>
              <a:t>Suppose the first table has </a:t>
            </a:r>
            <a:r>
              <a:rPr kumimoji="0" lang="en-US" altLang="en-US" sz="1800" b="1" i="0" u="none" strike="noStrike" cap="none" normalizeH="0" baseline="0">
                <a:ln>
                  <a:noFill/>
                </a:ln>
                <a:solidFill>
                  <a:schemeClr val="tx2"/>
                </a:solidFill>
                <a:effectLst/>
                <a:latin typeface="+mn-lt"/>
                <a:cs typeface="Courier New" panose="02070309020205020404" pitchFamily="49" charset="0"/>
              </a:rPr>
              <a:t>n</a:t>
            </a:r>
            <a:r>
              <a:rPr kumimoji="0" lang="en-US" altLang="en-US" sz="1800" b="0" i="0" u="none" strike="noStrike" cap="none" normalizeH="0" baseline="0">
                <a:ln>
                  <a:noFill/>
                </a:ln>
                <a:solidFill>
                  <a:schemeClr val="tx2"/>
                </a:solidFill>
                <a:effectLst/>
                <a:latin typeface="+mn-lt"/>
              </a:rPr>
              <a:t> rows and the second table has </a:t>
            </a:r>
            <a:r>
              <a:rPr kumimoji="0" lang="en-US" altLang="en-US" sz="1800" b="1" i="0" u="none" strike="noStrike" cap="none" normalizeH="0" baseline="0">
                <a:ln>
                  <a:noFill/>
                </a:ln>
                <a:solidFill>
                  <a:schemeClr val="tx2"/>
                </a:solidFill>
                <a:effectLst/>
                <a:latin typeface="+mn-lt"/>
                <a:cs typeface="Courier New" panose="02070309020205020404" pitchFamily="49" charset="0"/>
              </a:rPr>
              <a:t>m</a:t>
            </a:r>
            <a:r>
              <a:rPr kumimoji="0" lang="en-US" altLang="en-US" sz="1800" b="0" i="0" u="none" strike="noStrike" cap="none" normalizeH="0" baseline="0">
                <a:ln>
                  <a:noFill/>
                </a:ln>
                <a:solidFill>
                  <a:schemeClr val="tx2"/>
                </a:solidFill>
                <a:effectLst/>
                <a:latin typeface="+mn-lt"/>
              </a:rPr>
              <a:t> rows. </a:t>
            </a:r>
          </a:p>
          <a:p>
            <a:pPr defTabSz="914400">
              <a:spcAft>
                <a:spcPts val="600"/>
              </a:spcAft>
              <a:buClrTx/>
              <a:buSzTx/>
            </a:pPr>
            <a:r>
              <a:rPr kumimoji="0" lang="en-US" altLang="en-US" sz="1800" b="0" i="0" u="none" strike="noStrike" cap="none" normalizeH="0" baseline="0">
                <a:ln>
                  <a:noFill/>
                </a:ln>
                <a:solidFill>
                  <a:schemeClr val="tx2"/>
                </a:solidFill>
                <a:effectLst/>
                <a:latin typeface="+mn-lt"/>
              </a:rPr>
              <a:t>The cross join that joins the first with the second table will return </a:t>
            </a:r>
            <a:r>
              <a:rPr kumimoji="0" lang="en-US" altLang="en-US" sz="1800" b="1" i="0" u="none" strike="noStrike" cap="none" normalizeH="0" baseline="0">
                <a:ln>
                  <a:noFill/>
                </a:ln>
                <a:solidFill>
                  <a:schemeClr val="tx2"/>
                </a:solidFill>
                <a:effectLst/>
                <a:latin typeface="+mn-lt"/>
                <a:cs typeface="Courier New" panose="02070309020205020404" pitchFamily="49" charset="0"/>
              </a:rPr>
              <a:t>nxm</a:t>
            </a:r>
            <a:r>
              <a:rPr kumimoji="0" lang="en-US" altLang="en-US" sz="1800" b="0" i="0" u="none" strike="noStrike" cap="none" normalizeH="0" baseline="0">
                <a:ln>
                  <a:noFill/>
                </a:ln>
                <a:solidFill>
                  <a:schemeClr val="tx2"/>
                </a:solidFill>
                <a:effectLst/>
                <a:latin typeface="+mn-lt"/>
              </a:rPr>
              <a:t> rows.</a:t>
            </a:r>
          </a:p>
          <a:p>
            <a:pPr marL="0" marR="0" lvl="0" indent="0" defTabSz="914400" rtl="0" eaLnBrk="0" fontAlgn="base" latinLnBrk="0" hangingPunct="0">
              <a:spcBef>
                <a:spcPct val="0"/>
              </a:spcBef>
              <a:spcAft>
                <a:spcPts val="600"/>
              </a:spcAft>
              <a:buClrTx/>
              <a:buSzTx/>
              <a:buFontTx/>
              <a:buNone/>
              <a:tabLst/>
            </a:pPr>
            <a:r>
              <a:rPr kumimoji="0" lang="en-US" altLang="en-US" sz="1800" b="1" i="0" u="none" strike="noStrike" cap="none" normalizeH="0" baseline="0">
                <a:ln>
                  <a:noFill/>
                </a:ln>
                <a:solidFill>
                  <a:schemeClr val="tx2"/>
                </a:solidFill>
                <a:effectLst/>
                <a:latin typeface="+mn-lt"/>
              </a:rPr>
              <a:t>Syntax:</a:t>
            </a:r>
            <a:endParaRPr kumimoji="0" lang="en-US" altLang="en-US" sz="1800" b="1" i="0" u="none" strike="noStrike" cap="none" normalizeH="0" baseline="0">
              <a:ln>
                <a:noFill/>
              </a:ln>
              <a:solidFill>
                <a:schemeClr val="tx2"/>
              </a:solidFill>
              <a:effectLst/>
              <a:latin typeface="+mn-lt"/>
              <a:cs typeface="Courier New" panose="02070309020205020404" pitchFamily="49" charset="0"/>
            </a:endParaRPr>
          </a:p>
          <a:p>
            <a:pPr marL="0" marR="0" lvl="0" indent="0" defTabSz="914400" rtl="0" eaLnBrk="0" fontAlgn="base" latinLnBrk="0" hangingPunct="0">
              <a:spcBef>
                <a:spcPct val="0"/>
              </a:spcBef>
              <a:spcAft>
                <a:spcPts val="600"/>
              </a:spcAft>
              <a:buClrTx/>
              <a:buSzTx/>
              <a:buFontTx/>
              <a:buNone/>
              <a:tabLst/>
            </a:pPr>
            <a:r>
              <a:rPr kumimoji="0" lang="en-US" altLang="en-US" sz="1800" i="0" u="none" strike="noStrike" cap="none" normalizeH="0" baseline="0">
                <a:ln>
                  <a:noFill/>
                </a:ln>
                <a:solidFill>
                  <a:schemeClr val="tx2"/>
                </a:solidFill>
                <a:effectLst/>
                <a:latin typeface="+mn-lt"/>
                <a:cs typeface="Courier New" panose="02070309020205020404" pitchFamily="49" charset="0"/>
              </a:rPr>
              <a:t>SELECT select_list </a:t>
            </a:r>
          </a:p>
          <a:p>
            <a:pPr marL="0" marR="0" lvl="0" indent="0" defTabSz="914400" rtl="0" eaLnBrk="0" fontAlgn="base" latinLnBrk="0" hangingPunct="0">
              <a:spcBef>
                <a:spcPct val="0"/>
              </a:spcBef>
              <a:spcAft>
                <a:spcPts val="600"/>
              </a:spcAft>
              <a:buClrTx/>
              <a:buSzTx/>
              <a:buFontTx/>
              <a:buNone/>
              <a:tabLst/>
            </a:pPr>
            <a:r>
              <a:rPr kumimoji="0" lang="en-US" altLang="en-US" sz="1800" i="0" u="none" strike="noStrike" cap="none" normalizeH="0" baseline="0">
                <a:ln>
                  <a:noFill/>
                </a:ln>
                <a:solidFill>
                  <a:schemeClr val="tx2"/>
                </a:solidFill>
                <a:effectLst/>
                <a:latin typeface="+mn-lt"/>
                <a:cs typeface="Courier New" panose="02070309020205020404" pitchFamily="49" charset="0"/>
              </a:rPr>
              <a:t>FROM table_1 </a:t>
            </a:r>
          </a:p>
          <a:p>
            <a:pPr marL="0" marR="0" lvl="0" indent="0" defTabSz="914400" rtl="0" eaLnBrk="0" fontAlgn="base" latinLnBrk="0" hangingPunct="0">
              <a:spcBef>
                <a:spcPct val="0"/>
              </a:spcBef>
              <a:spcAft>
                <a:spcPts val="600"/>
              </a:spcAft>
              <a:buClrTx/>
              <a:buSzTx/>
              <a:buFontTx/>
              <a:buNone/>
              <a:tabLst/>
            </a:pPr>
            <a:r>
              <a:rPr kumimoji="0" lang="en-US" altLang="en-US" sz="1800" i="0" u="none" strike="noStrike" cap="none" normalizeH="0" baseline="0">
                <a:ln>
                  <a:noFill/>
                </a:ln>
                <a:solidFill>
                  <a:schemeClr val="tx2"/>
                </a:solidFill>
                <a:effectLst/>
                <a:latin typeface="+mn-lt"/>
                <a:cs typeface="Courier New" panose="02070309020205020404" pitchFamily="49" charset="0"/>
              </a:rPr>
              <a:t>CROSS JOIN </a:t>
            </a:r>
          </a:p>
          <a:p>
            <a:pPr marL="0" marR="0" lvl="0" indent="0" defTabSz="914400" rtl="0" eaLnBrk="0" fontAlgn="base" latinLnBrk="0" hangingPunct="0">
              <a:spcBef>
                <a:spcPct val="0"/>
              </a:spcBef>
              <a:spcAft>
                <a:spcPts val="600"/>
              </a:spcAft>
              <a:buClrTx/>
              <a:buSzTx/>
              <a:buFontTx/>
              <a:buNone/>
              <a:tabLst/>
            </a:pPr>
            <a:r>
              <a:rPr kumimoji="0" lang="en-US" altLang="en-US" sz="1800" i="0" u="none" strike="noStrike" cap="none" normalizeH="0" baseline="0">
                <a:ln>
                  <a:noFill/>
                </a:ln>
                <a:solidFill>
                  <a:schemeClr val="tx2"/>
                </a:solidFill>
                <a:effectLst/>
                <a:latin typeface="+mn-lt"/>
                <a:cs typeface="Courier New" panose="02070309020205020404" pitchFamily="49" charset="0"/>
              </a:rPr>
              <a:t>table_2;</a:t>
            </a:r>
            <a:endParaRPr kumimoji="0" lang="en-US" altLang="en-US" sz="1800" i="0" u="none" strike="noStrike" cap="none" normalizeH="0" baseline="0">
              <a:ln>
                <a:noFill/>
              </a:ln>
              <a:solidFill>
                <a:schemeClr val="tx2"/>
              </a:solidFill>
              <a:effectLst/>
              <a:latin typeface="+mn-lt"/>
            </a:endParaRPr>
          </a:p>
        </p:txBody>
      </p:sp>
    </p:spTree>
    <p:extLst>
      <p:ext uri="{BB962C8B-B14F-4D97-AF65-F5344CB8AC3E}">
        <p14:creationId xmlns:p14="http://schemas.microsoft.com/office/powerpoint/2010/main" val="2353727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3DF117-D1F5-4D8C-969D-7D5F0118A7E0}"/>
              </a:ext>
            </a:extLst>
          </p:cNvPr>
          <p:cNvSpPr txBox="1"/>
          <p:nvPr/>
        </p:nvSpPr>
        <p:spPr>
          <a:xfrm>
            <a:off x="1639957" y="2119918"/>
            <a:ext cx="3515139" cy="2031325"/>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p>
          <a:p>
            <a:r>
              <a:rPr lang="en-US" b="0" i="0" dirty="0" err="1">
                <a:solidFill>
                  <a:srgbClr val="333333"/>
                </a:solidFill>
                <a:effectLst/>
                <a:latin typeface="Courier New" panose="02070309020205020404" pitchFamily="49" charset="0"/>
              </a:rPr>
              <a:t>m.member_id</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m.name </a:t>
            </a:r>
            <a:r>
              <a:rPr lang="en-US" b="1" i="0" dirty="0">
                <a:solidFill>
                  <a:srgbClr val="333333"/>
                </a:solidFill>
                <a:effectLst/>
                <a:latin typeface="Courier New" panose="02070309020205020404" pitchFamily="49" charset="0"/>
              </a:rPr>
              <a:t>member</a:t>
            </a:r>
            <a:r>
              <a:rPr lang="en-US" b="0" i="0" dirty="0">
                <a:solidFill>
                  <a:srgbClr val="333333"/>
                </a:solidFill>
                <a:effectLst/>
                <a:latin typeface="Courier New" panose="02070309020205020404" pitchFamily="49" charset="0"/>
              </a:rPr>
              <a:t>, </a:t>
            </a:r>
          </a:p>
          <a:p>
            <a:r>
              <a:rPr lang="en-US" b="0" i="0" dirty="0" err="1">
                <a:solidFill>
                  <a:srgbClr val="333333"/>
                </a:solidFill>
                <a:effectLst/>
                <a:latin typeface="Courier New" panose="02070309020205020404" pitchFamily="49" charset="0"/>
              </a:rPr>
              <a:t>c.committee_id</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c.name committee </a:t>
            </a:r>
          </a:p>
          <a:p>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members m </a:t>
            </a:r>
          </a:p>
          <a:p>
            <a:r>
              <a:rPr lang="en-US" b="1" i="0" dirty="0">
                <a:solidFill>
                  <a:srgbClr val="333333"/>
                </a:solidFill>
                <a:effectLst/>
                <a:latin typeface="Courier New" panose="02070309020205020404" pitchFamily="49" charset="0"/>
              </a:rPr>
              <a:t>CROSS</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JOIN</a:t>
            </a:r>
            <a:r>
              <a:rPr lang="en-US" b="0" i="0" dirty="0">
                <a:solidFill>
                  <a:srgbClr val="333333"/>
                </a:solidFill>
                <a:effectLst/>
                <a:latin typeface="Courier New" panose="02070309020205020404" pitchFamily="49" charset="0"/>
              </a:rPr>
              <a:t> committees c;</a:t>
            </a:r>
            <a:endParaRPr lang="en-IN" dirty="0"/>
          </a:p>
        </p:txBody>
      </p:sp>
      <p:pic>
        <p:nvPicPr>
          <p:cNvPr id="5122" name="Picture 2" descr="MySQL Join - cross join example">
            <a:extLst>
              <a:ext uri="{FF2B5EF4-FFF2-40B4-BE49-F238E27FC236}">
                <a16:creationId xmlns:a16="http://schemas.microsoft.com/office/drawing/2014/main" id="{F89FE02D-731A-4956-95DC-F597326253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8487" y="1616764"/>
            <a:ext cx="3773556" cy="45562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8439A79-FC91-4BC0-8023-F54992B39FC7}"/>
              </a:ext>
            </a:extLst>
          </p:cNvPr>
          <p:cNvSpPr txBox="1"/>
          <p:nvPr/>
        </p:nvSpPr>
        <p:spPr>
          <a:xfrm>
            <a:off x="3655944" y="684985"/>
            <a:ext cx="3515139" cy="707886"/>
          </a:xfrm>
          <a:prstGeom prst="rect">
            <a:avLst/>
          </a:prstGeom>
          <a:noFill/>
        </p:spPr>
        <p:txBody>
          <a:bodyPr wrap="square">
            <a:spAutoFit/>
          </a:bodyPr>
          <a:lstStyle/>
          <a:p>
            <a:r>
              <a:rPr lang="en-IN" sz="4000" dirty="0"/>
              <a:t>CROSS JOIN</a:t>
            </a:r>
          </a:p>
        </p:txBody>
      </p:sp>
    </p:spTree>
    <p:extLst>
      <p:ext uri="{BB962C8B-B14F-4D97-AF65-F5344CB8AC3E}">
        <p14:creationId xmlns:p14="http://schemas.microsoft.com/office/powerpoint/2010/main" val="42108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E3A21E-D2F7-4497-969A-D97FC3C6FC2B}"/>
              </a:ext>
            </a:extLst>
          </p:cNvPr>
          <p:cNvSpPr>
            <a:spLocks noGrp="1"/>
          </p:cNvSpPr>
          <p:nvPr>
            <p:ph type="title"/>
          </p:nvPr>
        </p:nvSpPr>
        <p:spPr>
          <a:xfrm>
            <a:off x="1285240" y="1050595"/>
            <a:ext cx="8074815" cy="1618489"/>
          </a:xfrm>
        </p:spPr>
        <p:txBody>
          <a:bodyPr anchor="ctr">
            <a:normAutofit/>
          </a:bodyPr>
          <a:lstStyle/>
          <a:p>
            <a:r>
              <a:rPr lang="en-IN" sz="5000"/>
              <a:t>RECAP</a:t>
            </a:r>
            <a:br>
              <a:rPr lang="en-IN" sz="5000"/>
            </a:br>
            <a:r>
              <a:rPr lang="en-IN" sz="5000"/>
              <a:t>(order of execution)</a:t>
            </a:r>
          </a:p>
        </p:txBody>
      </p:sp>
      <p:sp>
        <p:nvSpPr>
          <p:cNvPr id="3" name="Content Placeholder 2">
            <a:extLst>
              <a:ext uri="{FF2B5EF4-FFF2-40B4-BE49-F238E27FC236}">
                <a16:creationId xmlns:a16="http://schemas.microsoft.com/office/drawing/2014/main" id="{BAACEF31-3E64-4BAF-9F99-1A4B8A0FB904}"/>
              </a:ext>
            </a:extLst>
          </p:cNvPr>
          <p:cNvSpPr>
            <a:spLocks noGrp="1"/>
          </p:cNvSpPr>
          <p:nvPr>
            <p:ph idx="1"/>
          </p:nvPr>
        </p:nvSpPr>
        <p:spPr>
          <a:xfrm>
            <a:off x="1285240" y="2969469"/>
            <a:ext cx="8074815" cy="2800395"/>
          </a:xfrm>
        </p:spPr>
        <p:txBody>
          <a:bodyPr anchor="t">
            <a:normAutofit/>
          </a:bodyPr>
          <a:lstStyle/>
          <a:p>
            <a:pPr marL="457200" indent="-457200">
              <a:buFont typeface="+mj-lt"/>
              <a:buAutoNum type="arabicPeriod"/>
            </a:pPr>
            <a:r>
              <a:rPr lang="en-IN" sz="2000"/>
              <a:t>Select</a:t>
            </a:r>
          </a:p>
          <a:p>
            <a:pPr marL="457200" indent="-457200">
              <a:buFont typeface="+mj-lt"/>
              <a:buAutoNum type="arabicPeriod"/>
            </a:pPr>
            <a:r>
              <a:rPr lang="en-IN" sz="2000"/>
              <a:t>Distinct A1,A2,….</a:t>
            </a:r>
          </a:p>
          <a:p>
            <a:pPr marL="457200" indent="-457200">
              <a:buFont typeface="+mj-lt"/>
              <a:buAutoNum type="arabicPeriod"/>
            </a:pPr>
            <a:r>
              <a:rPr lang="en-IN" sz="2000"/>
              <a:t>From r1,r2,r3……</a:t>
            </a:r>
          </a:p>
          <a:p>
            <a:pPr marL="457200" indent="-457200">
              <a:buFont typeface="+mj-lt"/>
              <a:buAutoNum type="arabicPeriod"/>
            </a:pPr>
            <a:r>
              <a:rPr lang="en-IN" sz="2000"/>
              <a:t>Where p</a:t>
            </a:r>
          </a:p>
          <a:p>
            <a:pPr marL="457200" indent="-457200">
              <a:buFont typeface="+mj-lt"/>
              <a:buAutoNum type="arabicPeriod"/>
            </a:pPr>
            <a:r>
              <a:rPr lang="en-IN" sz="2000"/>
              <a:t>Group by (attribute set)</a:t>
            </a:r>
          </a:p>
          <a:p>
            <a:pPr marL="457200" indent="-457200">
              <a:buFont typeface="+mj-lt"/>
              <a:buAutoNum type="arabicPeriod"/>
            </a:pPr>
            <a:r>
              <a:rPr lang="en-IN" sz="2000"/>
              <a:t>Having condition</a:t>
            </a:r>
          </a:p>
          <a:p>
            <a:pPr marL="457200" indent="-457200">
              <a:buFont typeface="+mj-lt"/>
              <a:buAutoNum type="arabicPeriod"/>
            </a:pPr>
            <a:r>
              <a:rPr lang="en-IN" sz="2000"/>
              <a:t>Order by attribute set</a:t>
            </a:r>
          </a:p>
        </p:txBody>
      </p:sp>
    </p:spTree>
    <p:extLst>
      <p:ext uri="{BB962C8B-B14F-4D97-AF65-F5344CB8AC3E}">
        <p14:creationId xmlns:p14="http://schemas.microsoft.com/office/powerpoint/2010/main" val="2799381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E3A21E-D2F7-4497-969A-D97FC3C6FC2B}"/>
              </a:ext>
            </a:extLst>
          </p:cNvPr>
          <p:cNvSpPr>
            <a:spLocks noGrp="1"/>
          </p:cNvSpPr>
          <p:nvPr>
            <p:ph type="title"/>
          </p:nvPr>
        </p:nvSpPr>
        <p:spPr>
          <a:xfrm>
            <a:off x="1285240" y="1050595"/>
            <a:ext cx="8074815" cy="1618489"/>
          </a:xfrm>
        </p:spPr>
        <p:txBody>
          <a:bodyPr anchor="ctr">
            <a:normAutofit/>
          </a:bodyPr>
          <a:lstStyle/>
          <a:p>
            <a:r>
              <a:rPr lang="en-IN" sz="7200"/>
              <a:t>RECAP</a:t>
            </a:r>
          </a:p>
        </p:txBody>
      </p:sp>
      <p:sp>
        <p:nvSpPr>
          <p:cNvPr id="3" name="Content Placeholder 2">
            <a:extLst>
              <a:ext uri="{FF2B5EF4-FFF2-40B4-BE49-F238E27FC236}">
                <a16:creationId xmlns:a16="http://schemas.microsoft.com/office/drawing/2014/main" id="{BAACEF31-3E64-4BAF-9F99-1A4B8A0FB904}"/>
              </a:ext>
            </a:extLst>
          </p:cNvPr>
          <p:cNvSpPr>
            <a:spLocks noGrp="1"/>
          </p:cNvSpPr>
          <p:nvPr>
            <p:ph idx="1"/>
          </p:nvPr>
        </p:nvSpPr>
        <p:spPr>
          <a:xfrm>
            <a:off x="1285240" y="2969469"/>
            <a:ext cx="8074815" cy="2800395"/>
          </a:xfrm>
        </p:spPr>
        <p:txBody>
          <a:bodyPr anchor="t">
            <a:normAutofit/>
          </a:bodyPr>
          <a:lstStyle/>
          <a:p>
            <a:pPr marL="457200" indent="-457200">
              <a:buFont typeface="+mj-lt"/>
              <a:buAutoNum type="arabicPeriod"/>
            </a:pPr>
            <a:r>
              <a:rPr lang="en-IN" sz="2000"/>
              <a:t>Select						</a:t>
            </a:r>
            <a:r>
              <a:rPr lang="en-IN" sz="2000" b="1"/>
              <a:t>5</a:t>
            </a:r>
          </a:p>
          <a:p>
            <a:pPr marL="457200" indent="-457200">
              <a:buFont typeface="+mj-lt"/>
              <a:buAutoNum type="arabicPeriod"/>
            </a:pPr>
            <a:r>
              <a:rPr lang="en-IN" sz="2000"/>
              <a:t>Distinct A1,A2,….			</a:t>
            </a:r>
            <a:r>
              <a:rPr lang="en-IN" sz="2000" b="1"/>
              <a:t>6</a:t>
            </a:r>
          </a:p>
          <a:p>
            <a:pPr marL="457200" indent="-457200">
              <a:buFont typeface="+mj-lt"/>
              <a:buAutoNum type="arabicPeriod"/>
            </a:pPr>
            <a:r>
              <a:rPr lang="en-IN" sz="2000"/>
              <a:t>From r1,r2,r3……			</a:t>
            </a:r>
            <a:r>
              <a:rPr lang="en-IN" sz="2000" b="1"/>
              <a:t>1</a:t>
            </a:r>
            <a:endParaRPr lang="en-IN" sz="2000"/>
          </a:p>
          <a:p>
            <a:pPr marL="457200" indent="-457200">
              <a:buFont typeface="+mj-lt"/>
              <a:buAutoNum type="arabicPeriod"/>
            </a:pPr>
            <a:r>
              <a:rPr lang="en-IN" sz="2000"/>
              <a:t>Where p					</a:t>
            </a:r>
            <a:r>
              <a:rPr lang="en-IN" sz="2000" b="1"/>
              <a:t>2</a:t>
            </a:r>
          </a:p>
          <a:p>
            <a:pPr marL="457200" indent="-457200">
              <a:buFont typeface="+mj-lt"/>
              <a:buAutoNum type="arabicPeriod"/>
            </a:pPr>
            <a:r>
              <a:rPr lang="en-IN" sz="2000"/>
              <a:t>Group by (attribute set)	</a:t>
            </a:r>
            <a:r>
              <a:rPr lang="en-IN" sz="2000" b="1"/>
              <a:t>3	</a:t>
            </a:r>
            <a:r>
              <a:rPr lang="en-IN" sz="2000"/>
              <a:t>	</a:t>
            </a:r>
          </a:p>
          <a:p>
            <a:pPr marL="457200" indent="-457200">
              <a:buFont typeface="+mj-lt"/>
              <a:buAutoNum type="arabicPeriod"/>
            </a:pPr>
            <a:r>
              <a:rPr lang="en-IN" sz="2000"/>
              <a:t>Having condition			</a:t>
            </a:r>
            <a:r>
              <a:rPr lang="en-IN" sz="2000" b="1"/>
              <a:t>4</a:t>
            </a:r>
          </a:p>
          <a:p>
            <a:pPr marL="457200" indent="-457200">
              <a:buFont typeface="+mj-lt"/>
              <a:buAutoNum type="arabicPeriod"/>
            </a:pPr>
            <a:r>
              <a:rPr lang="en-IN" sz="2000"/>
              <a:t>Order by attribute set		</a:t>
            </a:r>
            <a:r>
              <a:rPr lang="en-IN" sz="2000" b="1"/>
              <a:t>7</a:t>
            </a:r>
          </a:p>
        </p:txBody>
      </p:sp>
    </p:spTree>
    <p:extLst>
      <p:ext uri="{BB962C8B-B14F-4D97-AF65-F5344CB8AC3E}">
        <p14:creationId xmlns:p14="http://schemas.microsoft.com/office/powerpoint/2010/main" val="1973596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E3A21E-D2F7-4497-969A-D97FC3C6FC2B}"/>
              </a:ext>
            </a:extLst>
          </p:cNvPr>
          <p:cNvSpPr>
            <a:spLocks noGrp="1"/>
          </p:cNvSpPr>
          <p:nvPr>
            <p:ph type="title"/>
          </p:nvPr>
        </p:nvSpPr>
        <p:spPr>
          <a:xfrm>
            <a:off x="643467" y="321734"/>
            <a:ext cx="5136416" cy="1135737"/>
          </a:xfrm>
        </p:spPr>
        <p:txBody>
          <a:bodyPr>
            <a:normAutofit/>
          </a:bodyPr>
          <a:lstStyle/>
          <a:p>
            <a:r>
              <a:rPr lang="en-IN" sz="3600"/>
              <a:t>SQL Joins</a:t>
            </a:r>
          </a:p>
        </p:txBody>
      </p:sp>
      <p:sp>
        <p:nvSpPr>
          <p:cNvPr id="3" name="Content Placeholder 2">
            <a:extLst>
              <a:ext uri="{FF2B5EF4-FFF2-40B4-BE49-F238E27FC236}">
                <a16:creationId xmlns:a16="http://schemas.microsoft.com/office/drawing/2014/main" id="{BAACEF31-3E64-4BAF-9F99-1A4B8A0FB904}"/>
              </a:ext>
            </a:extLst>
          </p:cNvPr>
          <p:cNvSpPr>
            <a:spLocks noGrp="1"/>
          </p:cNvSpPr>
          <p:nvPr>
            <p:ph idx="1"/>
          </p:nvPr>
        </p:nvSpPr>
        <p:spPr>
          <a:xfrm>
            <a:off x="643468" y="1782981"/>
            <a:ext cx="5136416" cy="4393982"/>
          </a:xfrm>
        </p:spPr>
        <p:txBody>
          <a:bodyPr>
            <a:normAutofit/>
          </a:bodyPr>
          <a:lstStyle/>
          <a:p>
            <a:r>
              <a:rPr lang="en-US" sz="2000" b="0" i="0">
                <a:effectLst/>
              </a:rPr>
              <a:t>A join is a method of linking data between one or more tables based on values of the common column between the tables.</a:t>
            </a:r>
          </a:p>
          <a:p>
            <a:r>
              <a:rPr lang="en-US" sz="2000" b="0" i="0">
                <a:effectLst/>
              </a:rPr>
              <a:t>MySQL supports the following types of joins:</a:t>
            </a:r>
          </a:p>
          <a:p>
            <a:pPr lvl="1"/>
            <a:r>
              <a:rPr lang="en-US" sz="2000" b="0" i="0">
                <a:effectLst/>
              </a:rPr>
              <a:t>Self Join</a:t>
            </a:r>
          </a:p>
          <a:p>
            <a:pPr lvl="1"/>
            <a:r>
              <a:rPr lang="en-US" sz="2000" b="0" i="0">
                <a:effectLst/>
              </a:rPr>
              <a:t>Inner join</a:t>
            </a:r>
          </a:p>
          <a:p>
            <a:pPr lvl="1"/>
            <a:r>
              <a:rPr lang="en-US" sz="2000" b="0" i="0">
                <a:effectLst/>
              </a:rPr>
              <a:t>Left outer join</a:t>
            </a:r>
          </a:p>
          <a:p>
            <a:pPr lvl="1"/>
            <a:r>
              <a:rPr lang="en-US" sz="2000" b="0" i="0">
                <a:effectLst/>
              </a:rPr>
              <a:t>Right outer join</a:t>
            </a:r>
          </a:p>
          <a:p>
            <a:pPr lvl="1"/>
            <a:r>
              <a:rPr lang="en-US" sz="2000" b="0" i="0">
                <a:effectLst/>
              </a:rPr>
              <a:t>Full outer join</a:t>
            </a:r>
          </a:p>
          <a:p>
            <a:pPr lvl="1"/>
            <a:r>
              <a:rPr lang="en-US" sz="2000" b="0" i="0">
                <a:effectLst/>
              </a:rPr>
              <a:t>Cross join</a:t>
            </a:r>
            <a:endParaRPr lang="en-IN" sz="2000"/>
          </a:p>
        </p:txBody>
      </p:sp>
      <p:sp>
        <p:nvSpPr>
          <p:cNvPr id="11" name="Isosceles Triangle 1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mpty office area">
            <a:extLst>
              <a:ext uri="{FF2B5EF4-FFF2-40B4-BE49-F238E27FC236}">
                <a16:creationId xmlns:a16="http://schemas.microsoft.com/office/drawing/2014/main" id="{972240A8-34CE-108F-A729-126664368C4B}"/>
              </a:ext>
            </a:extLst>
          </p:cNvPr>
          <p:cNvPicPr>
            <a:picLocks noChangeAspect="1"/>
          </p:cNvPicPr>
          <p:nvPr/>
        </p:nvPicPr>
        <p:blipFill rotWithShape="1">
          <a:blip r:embed="rId2"/>
          <a:srcRect l="30883" r="12860" b="-1"/>
          <a:stretch/>
        </p:blipFill>
        <p:spPr>
          <a:xfrm>
            <a:off x="6412117" y="10"/>
            <a:ext cx="5779884" cy="6857990"/>
          </a:xfrm>
          <a:prstGeom prst="rect">
            <a:avLst/>
          </a:prstGeom>
        </p:spPr>
      </p:pic>
      <p:grpSp>
        <p:nvGrpSpPr>
          <p:cNvPr id="15" name="Group 14">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96556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E7591E-6392-4008-896D-92542D297B52}"/>
              </a:ext>
            </a:extLst>
          </p:cNvPr>
          <p:cNvSpPr>
            <a:spLocks noGrp="1"/>
          </p:cNvSpPr>
          <p:nvPr>
            <p:ph type="title"/>
          </p:nvPr>
        </p:nvSpPr>
        <p:spPr>
          <a:xfrm>
            <a:off x="643467" y="321734"/>
            <a:ext cx="10905066" cy="1135737"/>
          </a:xfrm>
        </p:spPr>
        <p:txBody>
          <a:bodyPr>
            <a:normAutofit/>
          </a:bodyPr>
          <a:lstStyle/>
          <a:p>
            <a:r>
              <a:rPr lang="en-IN" sz="3600"/>
              <a:t>SELF JOIN</a:t>
            </a:r>
          </a:p>
        </p:txBody>
      </p:sp>
      <p:sp>
        <p:nvSpPr>
          <p:cNvPr id="3" name="Content Placeholder 2">
            <a:extLst>
              <a:ext uri="{FF2B5EF4-FFF2-40B4-BE49-F238E27FC236}">
                <a16:creationId xmlns:a16="http://schemas.microsoft.com/office/drawing/2014/main" id="{C02E1C9F-D146-4620-89BF-666CC36CB93E}"/>
              </a:ext>
            </a:extLst>
          </p:cNvPr>
          <p:cNvSpPr>
            <a:spLocks noGrp="1"/>
          </p:cNvSpPr>
          <p:nvPr>
            <p:ph idx="1"/>
          </p:nvPr>
        </p:nvSpPr>
        <p:spPr>
          <a:xfrm>
            <a:off x="643467" y="1782981"/>
            <a:ext cx="10905066" cy="4393982"/>
          </a:xfrm>
        </p:spPr>
        <p:txBody>
          <a:bodyPr>
            <a:normAutofit/>
          </a:bodyPr>
          <a:lstStyle/>
          <a:p>
            <a:r>
              <a:rPr lang="en-US" sz="2000" b="0" i="0">
                <a:effectLst/>
                <a:latin typeface="Verdana" panose="020B0604030504040204" pitchFamily="34" charset="0"/>
              </a:rPr>
              <a:t>A self JOIN is a regular join, but the table is joined with itself.</a:t>
            </a:r>
          </a:p>
          <a:p>
            <a:r>
              <a:rPr lang="en-US" sz="2000" b="0" i="0">
                <a:effectLst/>
                <a:latin typeface="Segoe UI" panose="020B0502040204020203" pitchFamily="34" charset="0"/>
              </a:rPr>
              <a:t>Self JOIN Syntax</a:t>
            </a:r>
          </a:p>
          <a:p>
            <a:pPr marL="0" indent="0">
              <a:buNone/>
            </a:pPr>
            <a:r>
              <a:rPr lang="en-US" sz="2000" b="0" i="0">
                <a:effectLst/>
                <a:latin typeface="Consolas" panose="020B0609020204030204" pitchFamily="49" charset="0"/>
              </a:rPr>
              <a:t>SELECT </a:t>
            </a:r>
            <a:r>
              <a:rPr lang="en-US" sz="2000" b="0" i="1">
                <a:effectLst/>
                <a:latin typeface="Consolas" panose="020B0609020204030204" pitchFamily="49" charset="0"/>
              </a:rPr>
              <a:t>column_name(s)</a:t>
            </a:r>
            <a:br>
              <a:rPr lang="en-US" sz="2000"/>
            </a:br>
            <a:r>
              <a:rPr lang="en-US" sz="2000" b="0" i="0">
                <a:effectLst/>
                <a:latin typeface="Consolas" panose="020B0609020204030204" pitchFamily="49" charset="0"/>
              </a:rPr>
              <a:t>FROM </a:t>
            </a:r>
            <a:r>
              <a:rPr lang="en-US" sz="2000" b="0" i="1">
                <a:effectLst/>
                <a:latin typeface="Consolas" panose="020B0609020204030204" pitchFamily="49" charset="0"/>
              </a:rPr>
              <a:t>table1 T1, table1 T2</a:t>
            </a:r>
            <a:br>
              <a:rPr lang="en-US" sz="2000"/>
            </a:br>
            <a:r>
              <a:rPr lang="en-US" sz="2000" b="0" i="0">
                <a:effectLst/>
                <a:latin typeface="Consolas" panose="020B0609020204030204" pitchFamily="49" charset="0"/>
              </a:rPr>
              <a:t>WHERE </a:t>
            </a:r>
            <a:r>
              <a:rPr lang="en-US" sz="2000" b="0" i="1">
                <a:effectLst/>
                <a:latin typeface="Consolas" panose="020B0609020204030204" pitchFamily="49" charset="0"/>
              </a:rPr>
              <a:t>condition</a:t>
            </a:r>
            <a:r>
              <a:rPr lang="en-US" sz="2000" b="0" i="0">
                <a:effectLst/>
                <a:latin typeface="Consolas" panose="020B0609020204030204" pitchFamily="49" charset="0"/>
              </a:rPr>
              <a:t>;</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85253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2">
            <a:extLst>
              <a:ext uri="{FF2B5EF4-FFF2-40B4-BE49-F238E27FC236}">
                <a16:creationId xmlns:a16="http://schemas.microsoft.com/office/drawing/2014/main" id="{23172AE6-1095-1C16-CDC7-E96E86E482A9}"/>
              </a:ext>
            </a:extLst>
          </p:cNvPr>
          <p:cNvGraphicFramePr>
            <a:graphicFrameLocks noGrp="1"/>
          </p:cNvGraphicFramePr>
          <p:nvPr>
            <p:ph idx="4294967295"/>
          </p:nvPr>
        </p:nvGraphicFramePr>
        <p:xfrm>
          <a:off x="4079875" y="1455738"/>
          <a:ext cx="8112125" cy="2386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screenshot of a cell phone&#10;&#10;Description automatically generated">
            <a:extLst>
              <a:ext uri="{FF2B5EF4-FFF2-40B4-BE49-F238E27FC236}">
                <a16:creationId xmlns:a16="http://schemas.microsoft.com/office/drawing/2014/main" id="{0C46FBF5-7F2F-412C-A1BA-8F6A2F3C8C7D}"/>
              </a:ext>
            </a:extLst>
          </p:cNvPr>
          <p:cNvPicPr>
            <a:picLocks noChangeAspect="1"/>
          </p:cNvPicPr>
          <p:nvPr/>
        </p:nvPicPr>
        <p:blipFill>
          <a:blip r:embed="rId7"/>
          <a:stretch>
            <a:fillRect/>
          </a:stretch>
        </p:blipFill>
        <p:spPr>
          <a:xfrm>
            <a:off x="2413532" y="3841970"/>
            <a:ext cx="5743496" cy="2046514"/>
          </a:xfrm>
          <a:prstGeom prst="rect">
            <a:avLst/>
          </a:prstGeom>
        </p:spPr>
      </p:pic>
      <p:sp>
        <p:nvSpPr>
          <p:cNvPr id="11" name="TextBox 10">
            <a:extLst>
              <a:ext uri="{FF2B5EF4-FFF2-40B4-BE49-F238E27FC236}">
                <a16:creationId xmlns:a16="http://schemas.microsoft.com/office/drawing/2014/main" id="{44332595-72A8-4969-A168-A6C4DE27241F}"/>
              </a:ext>
            </a:extLst>
          </p:cNvPr>
          <p:cNvSpPr txBox="1"/>
          <p:nvPr/>
        </p:nvSpPr>
        <p:spPr>
          <a:xfrm>
            <a:off x="4894874" y="702439"/>
            <a:ext cx="3188952" cy="707886"/>
          </a:xfrm>
          <a:prstGeom prst="rect">
            <a:avLst/>
          </a:prstGeom>
          <a:noFill/>
        </p:spPr>
        <p:txBody>
          <a:bodyPr wrap="square" rtlCol="0">
            <a:spAutoFit/>
          </a:bodyPr>
          <a:lstStyle/>
          <a:p>
            <a:r>
              <a:rPr lang="en-IN" sz="4000" dirty="0"/>
              <a:t>SELF JOIN</a:t>
            </a:r>
          </a:p>
        </p:txBody>
      </p:sp>
    </p:spTree>
    <p:extLst>
      <p:ext uri="{BB962C8B-B14F-4D97-AF65-F5344CB8AC3E}">
        <p14:creationId xmlns:p14="http://schemas.microsoft.com/office/powerpoint/2010/main" val="3756816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EA26250-6938-444B-9E52-705DD702AC3F}"/>
              </a:ext>
            </a:extLst>
          </p:cNvPr>
          <p:cNvSpPr txBox="1"/>
          <p:nvPr/>
        </p:nvSpPr>
        <p:spPr>
          <a:xfrm>
            <a:off x="822369" y="1885456"/>
            <a:ext cx="4694582" cy="2862322"/>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CREATE</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TABLE</a:t>
            </a:r>
            <a:r>
              <a:rPr lang="en-US" b="0" i="0" dirty="0">
                <a:solidFill>
                  <a:srgbClr val="333333"/>
                </a:solidFill>
                <a:effectLst/>
                <a:latin typeface="Courier New" panose="02070309020205020404" pitchFamily="49" charset="0"/>
              </a:rPr>
              <a:t> members ( </a:t>
            </a:r>
          </a:p>
          <a:p>
            <a:r>
              <a:rPr lang="en-US" b="0" i="0" dirty="0" err="1">
                <a:solidFill>
                  <a:srgbClr val="333333"/>
                </a:solidFill>
                <a:effectLst/>
                <a:latin typeface="Courier New" panose="02070309020205020404" pitchFamily="49" charset="0"/>
              </a:rPr>
              <a:t>member_id</a:t>
            </a:r>
            <a:r>
              <a:rPr lang="en-US" b="0" i="0" dirty="0">
                <a:solidFill>
                  <a:srgbClr val="333333"/>
                </a:solidFill>
                <a:effectLst/>
                <a:latin typeface="Courier New" panose="02070309020205020404" pitchFamily="49" charset="0"/>
              </a:rPr>
              <a:t> </a:t>
            </a:r>
            <a:r>
              <a:rPr lang="en-US" b="0" i="0" dirty="0">
                <a:solidFill>
                  <a:srgbClr val="0086B3"/>
                </a:solidFill>
                <a:effectLst/>
                <a:latin typeface="Courier New" panose="02070309020205020404" pitchFamily="49" charset="0"/>
              </a:rPr>
              <a:t>INT</a:t>
            </a:r>
            <a:r>
              <a:rPr lang="en-US" b="0" i="0" dirty="0">
                <a:solidFill>
                  <a:srgbClr val="333333"/>
                </a:solidFill>
                <a:effectLst/>
                <a:latin typeface="Courier New" panose="02070309020205020404" pitchFamily="49" charset="0"/>
              </a:rPr>
              <a:t> AUTO_INCREMENT, </a:t>
            </a:r>
          </a:p>
          <a:p>
            <a:r>
              <a:rPr lang="en-US" b="1" i="0" dirty="0">
                <a:solidFill>
                  <a:srgbClr val="333333"/>
                </a:solidFill>
                <a:effectLst/>
                <a:latin typeface="Courier New" panose="02070309020205020404" pitchFamily="49" charset="0"/>
              </a:rPr>
              <a:t>name</a:t>
            </a:r>
            <a:r>
              <a:rPr lang="en-US" b="0" i="0" dirty="0">
                <a:solidFill>
                  <a:srgbClr val="333333"/>
                </a:solidFill>
                <a:effectLst/>
                <a:latin typeface="Courier New" panose="02070309020205020404" pitchFamily="49" charset="0"/>
              </a:rPr>
              <a:t> </a:t>
            </a:r>
            <a:r>
              <a:rPr lang="en-US" b="0" i="0" dirty="0">
                <a:solidFill>
                  <a:srgbClr val="0086B3"/>
                </a:solidFill>
                <a:effectLst/>
                <a:latin typeface="Courier New" panose="02070309020205020404" pitchFamily="49" charset="0"/>
              </a:rPr>
              <a:t>VARCHAR</a:t>
            </a:r>
            <a:r>
              <a:rPr lang="en-US" b="0" i="0" dirty="0">
                <a:solidFill>
                  <a:srgbClr val="333333"/>
                </a:solidFill>
                <a:effectLst/>
                <a:latin typeface="Courier New" panose="02070309020205020404" pitchFamily="49" charset="0"/>
              </a:rPr>
              <a:t>(</a:t>
            </a:r>
            <a:r>
              <a:rPr lang="en-US" b="0" i="0" dirty="0">
                <a:solidFill>
                  <a:srgbClr val="008080"/>
                </a:solidFill>
                <a:effectLst/>
                <a:latin typeface="Courier New" panose="02070309020205020404" pitchFamily="49" charset="0"/>
              </a:rPr>
              <a:t>100</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PRIMARY </a:t>
            </a:r>
            <a:r>
              <a:rPr lang="en-US" b="1" i="0" dirty="0">
                <a:solidFill>
                  <a:srgbClr val="333333"/>
                </a:solidFill>
                <a:effectLst/>
                <a:latin typeface="Courier New" panose="02070309020205020404" pitchFamily="49" charset="0"/>
              </a:rPr>
              <a:t>KEY</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member_id</a:t>
            </a:r>
            <a:r>
              <a:rPr lang="en-US" b="0" i="0" dirty="0">
                <a:solidFill>
                  <a:srgbClr val="333333"/>
                </a:solidFill>
                <a:effectLst/>
                <a:latin typeface="Courier New" panose="02070309020205020404" pitchFamily="49" charset="0"/>
              </a:rPr>
              <a:t>) ); </a:t>
            </a:r>
          </a:p>
          <a:p>
            <a:endParaRPr lang="en-US" dirty="0">
              <a:solidFill>
                <a:srgbClr val="333333"/>
              </a:solidFill>
              <a:latin typeface="Courier New" panose="02070309020205020404" pitchFamily="49" charset="0"/>
            </a:endParaRPr>
          </a:p>
          <a:p>
            <a:endParaRPr lang="en-US" b="1" i="0" dirty="0">
              <a:solidFill>
                <a:srgbClr val="333333"/>
              </a:solidFill>
              <a:effectLst/>
              <a:latin typeface="Courier New" panose="02070309020205020404" pitchFamily="49" charset="0"/>
            </a:endParaRPr>
          </a:p>
          <a:p>
            <a:r>
              <a:rPr lang="en-US" b="1" i="0" dirty="0">
                <a:solidFill>
                  <a:srgbClr val="333333"/>
                </a:solidFill>
                <a:effectLst/>
                <a:latin typeface="Courier New" panose="02070309020205020404" pitchFamily="49" charset="0"/>
              </a:rPr>
              <a:t>CREATE</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TABLE</a:t>
            </a:r>
            <a:r>
              <a:rPr lang="en-US" b="0" i="0" dirty="0">
                <a:solidFill>
                  <a:srgbClr val="333333"/>
                </a:solidFill>
                <a:effectLst/>
                <a:latin typeface="Courier New" panose="02070309020205020404" pitchFamily="49" charset="0"/>
              </a:rPr>
              <a:t> committees ( </a:t>
            </a:r>
          </a:p>
          <a:p>
            <a:r>
              <a:rPr lang="en-US" b="0" i="0" dirty="0" err="1">
                <a:solidFill>
                  <a:srgbClr val="333333"/>
                </a:solidFill>
                <a:effectLst/>
                <a:latin typeface="Courier New" panose="02070309020205020404" pitchFamily="49" charset="0"/>
              </a:rPr>
              <a:t>committee_id</a:t>
            </a:r>
            <a:r>
              <a:rPr lang="en-US" b="0" i="0" dirty="0">
                <a:solidFill>
                  <a:srgbClr val="333333"/>
                </a:solidFill>
                <a:effectLst/>
                <a:latin typeface="Courier New" panose="02070309020205020404" pitchFamily="49" charset="0"/>
              </a:rPr>
              <a:t> </a:t>
            </a:r>
            <a:r>
              <a:rPr lang="en-US" b="0" i="0" dirty="0">
                <a:solidFill>
                  <a:srgbClr val="0086B3"/>
                </a:solidFill>
                <a:effectLst/>
                <a:latin typeface="Courier New" panose="02070309020205020404" pitchFamily="49" charset="0"/>
              </a:rPr>
              <a:t>INT</a:t>
            </a:r>
            <a:r>
              <a:rPr lang="en-US" b="0" i="0" dirty="0">
                <a:solidFill>
                  <a:srgbClr val="333333"/>
                </a:solidFill>
                <a:effectLst/>
                <a:latin typeface="Courier New" panose="02070309020205020404" pitchFamily="49" charset="0"/>
              </a:rPr>
              <a:t> AUTO_INCREMENT, </a:t>
            </a:r>
          </a:p>
          <a:p>
            <a:r>
              <a:rPr lang="en-US" b="1" i="0" dirty="0">
                <a:solidFill>
                  <a:srgbClr val="333333"/>
                </a:solidFill>
                <a:effectLst/>
                <a:latin typeface="Courier New" panose="02070309020205020404" pitchFamily="49" charset="0"/>
              </a:rPr>
              <a:t>name</a:t>
            </a:r>
            <a:r>
              <a:rPr lang="en-US" b="0" i="0" dirty="0">
                <a:solidFill>
                  <a:srgbClr val="333333"/>
                </a:solidFill>
                <a:effectLst/>
                <a:latin typeface="Courier New" panose="02070309020205020404" pitchFamily="49" charset="0"/>
              </a:rPr>
              <a:t> </a:t>
            </a:r>
            <a:r>
              <a:rPr lang="en-US" b="0" i="0" dirty="0">
                <a:solidFill>
                  <a:srgbClr val="0086B3"/>
                </a:solidFill>
                <a:effectLst/>
                <a:latin typeface="Courier New" panose="02070309020205020404" pitchFamily="49" charset="0"/>
              </a:rPr>
              <a:t>VARCHAR</a:t>
            </a:r>
            <a:r>
              <a:rPr lang="en-US" b="0" i="0" dirty="0">
                <a:solidFill>
                  <a:srgbClr val="333333"/>
                </a:solidFill>
                <a:effectLst/>
                <a:latin typeface="Courier New" panose="02070309020205020404" pitchFamily="49" charset="0"/>
              </a:rPr>
              <a:t>(</a:t>
            </a:r>
            <a:r>
              <a:rPr lang="en-US" b="0" i="0" dirty="0">
                <a:solidFill>
                  <a:srgbClr val="008080"/>
                </a:solidFill>
                <a:effectLst/>
                <a:latin typeface="Courier New" panose="02070309020205020404" pitchFamily="49" charset="0"/>
              </a:rPr>
              <a:t>100</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PRIMARY </a:t>
            </a:r>
            <a:r>
              <a:rPr lang="en-US" b="1" i="0" dirty="0">
                <a:solidFill>
                  <a:srgbClr val="333333"/>
                </a:solidFill>
                <a:effectLst/>
                <a:latin typeface="Courier New" panose="02070309020205020404" pitchFamily="49" charset="0"/>
              </a:rPr>
              <a:t>KEY</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committee_id</a:t>
            </a:r>
            <a:r>
              <a:rPr lang="en-US" b="0" i="0" dirty="0">
                <a:solidFill>
                  <a:srgbClr val="333333"/>
                </a:solidFill>
                <a:effectLst/>
                <a:latin typeface="Courier New" panose="02070309020205020404" pitchFamily="49" charset="0"/>
              </a:rPr>
              <a:t>) );</a:t>
            </a:r>
            <a:endParaRPr lang="en-IN" dirty="0"/>
          </a:p>
        </p:txBody>
      </p:sp>
      <p:sp>
        <p:nvSpPr>
          <p:cNvPr id="9" name="TextBox 8">
            <a:extLst>
              <a:ext uri="{FF2B5EF4-FFF2-40B4-BE49-F238E27FC236}">
                <a16:creationId xmlns:a16="http://schemas.microsoft.com/office/drawing/2014/main" id="{D9B16CEC-E925-4BC0-89A7-D87AE5265BAF}"/>
              </a:ext>
            </a:extLst>
          </p:cNvPr>
          <p:cNvSpPr txBox="1"/>
          <p:nvPr/>
        </p:nvSpPr>
        <p:spPr>
          <a:xfrm>
            <a:off x="5516951" y="1759782"/>
            <a:ext cx="6115878" cy="1754326"/>
          </a:xfrm>
          <a:prstGeom prst="rect">
            <a:avLst/>
          </a:prstGeom>
          <a:noFill/>
        </p:spPr>
        <p:txBody>
          <a:bodyPr wrap="square">
            <a:spAutoFit/>
          </a:bodyPr>
          <a:lstStyle/>
          <a:p>
            <a:r>
              <a:rPr lang="en-IN" b="1" i="0" dirty="0">
                <a:solidFill>
                  <a:srgbClr val="333333"/>
                </a:solidFill>
                <a:effectLst/>
                <a:latin typeface="Courier New" panose="02070309020205020404" pitchFamily="49" charset="0"/>
              </a:rPr>
              <a:t>INSERT</a:t>
            </a:r>
            <a:r>
              <a:rPr lang="en-IN" b="0" i="0" dirty="0">
                <a:solidFill>
                  <a:srgbClr val="333333"/>
                </a:solidFill>
                <a:effectLst/>
                <a:latin typeface="Courier New" panose="02070309020205020404" pitchFamily="49" charset="0"/>
              </a:rPr>
              <a:t> </a:t>
            </a:r>
            <a:r>
              <a:rPr lang="en-IN" b="1" i="0" dirty="0">
                <a:solidFill>
                  <a:srgbClr val="333333"/>
                </a:solidFill>
                <a:effectLst/>
                <a:latin typeface="Courier New" panose="02070309020205020404" pitchFamily="49" charset="0"/>
              </a:rPr>
              <a:t>INTO</a:t>
            </a:r>
            <a:r>
              <a:rPr lang="en-IN" b="0" i="0" dirty="0">
                <a:solidFill>
                  <a:srgbClr val="333333"/>
                </a:solidFill>
                <a:effectLst/>
                <a:latin typeface="Courier New" panose="02070309020205020404" pitchFamily="49" charset="0"/>
              </a:rPr>
              <a:t> members(</a:t>
            </a:r>
            <a:r>
              <a:rPr lang="en-IN" b="1" i="0" dirty="0">
                <a:solidFill>
                  <a:srgbClr val="333333"/>
                </a:solidFill>
                <a:effectLst/>
                <a:latin typeface="Courier New" panose="02070309020205020404" pitchFamily="49" charset="0"/>
              </a:rPr>
              <a:t>name</a:t>
            </a:r>
            <a:r>
              <a:rPr lang="en-IN" b="0" i="0" dirty="0">
                <a:solidFill>
                  <a:srgbClr val="333333"/>
                </a:solidFill>
                <a:effectLst/>
                <a:latin typeface="Courier New" panose="02070309020205020404" pitchFamily="49" charset="0"/>
              </a:rPr>
              <a:t>) </a:t>
            </a:r>
            <a:r>
              <a:rPr lang="en-IN" b="1" i="0" dirty="0">
                <a:solidFill>
                  <a:srgbClr val="333333"/>
                </a:solidFill>
                <a:effectLst/>
                <a:latin typeface="Courier New" panose="02070309020205020404" pitchFamily="49" charset="0"/>
              </a:rPr>
              <a:t>VALUES</a:t>
            </a:r>
            <a:r>
              <a:rPr lang="en-IN" b="0" i="0" dirty="0">
                <a:solidFill>
                  <a:srgbClr val="333333"/>
                </a:solidFill>
                <a:effectLst/>
                <a:latin typeface="Courier New" panose="02070309020205020404" pitchFamily="49" charset="0"/>
              </a:rPr>
              <a:t>(</a:t>
            </a:r>
            <a:r>
              <a:rPr lang="en-IN" b="0" i="0" dirty="0">
                <a:solidFill>
                  <a:srgbClr val="DD1144"/>
                </a:solidFill>
                <a:effectLst/>
                <a:latin typeface="Courier New" panose="02070309020205020404" pitchFamily="49" charset="0"/>
              </a:rPr>
              <a:t>'John'</a:t>
            </a:r>
            <a:r>
              <a:rPr lang="en-IN" b="0" i="0" dirty="0">
                <a:solidFill>
                  <a:srgbClr val="333333"/>
                </a:solidFill>
                <a:effectLst/>
                <a:latin typeface="Courier New" panose="02070309020205020404" pitchFamily="49" charset="0"/>
              </a:rPr>
              <a:t>),(</a:t>
            </a:r>
            <a:r>
              <a:rPr lang="en-IN" b="0" i="0" dirty="0">
                <a:solidFill>
                  <a:srgbClr val="DD1144"/>
                </a:solidFill>
                <a:effectLst/>
                <a:latin typeface="Courier New" panose="02070309020205020404" pitchFamily="49" charset="0"/>
              </a:rPr>
              <a:t>'Jane'</a:t>
            </a:r>
            <a:r>
              <a:rPr lang="en-IN" b="0" i="0" dirty="0">
                <a:solidFill>
                  <a:srgbClr val="333333"/>
                </a:solidFill>
                <a:effectLst/>
                <a:latin typeface="Courier New" panose="02070309020205020404" pitchFamily="49" charset="0"/>
              </a:rPr>
              <a:t>),(</a:t>
            </a:r>
            <a:r>
              <a:rPr lang="en-IN" b="0" i="0" dirty="0">
                <a:solidFill>
                  <a:srgbClr val="DD1144"/>
                </a:solidFill>
                <a:effectLst/>
                <a:latin typeface="Courier New" panose="02070309020205020404" pitchFamily="49" charset="0"/>
              </a:rPr>
              <a:t>'Mary'</a:t>
            </a:r>
            <a:r>
              <a:rPr lang="en-IN" b="0" i="0" dirty="0">
                <a:solidFill>
                  <a:srgbClr val="333333"/>
                </a:solidFill>
                <a:effectLst/>
                <a:latin typeface="Courier New" panose="02070309020205020404" pitchFamily="49" charset="0"/>
              </a:rPr>
              <a:t>),(</a:t>
            </a:r>
            <a:r>
              <a:rPr lang="en-IN" b="0" i="0" dirty="0">
                <a:solidFill>
                  <a:srgbClr val="DD1144"/>
                </a:solidFill>
                <a:effectLst/>
                <a:latin typeface="Courier New" panose="02070309020205020404" pitchFamily="49" charset="0"/>
              </a:rPr>
              <a:t>'David'</a:t>
            </a:r>
            <a:r>
              <a:rPr lang="en-IN" b="0" i="0" dirty="0">
                <a:solidFill>
                  <a:srgbClr val="333333"/>
                </a:solidFill>
                <a:effectLst/>
                <a:latin typeface="Courier New" panose="02070309020205020404" pitchFamily="49" charset="0"/>
              </a:rPr>
              <a:t>),(</a:t>
            </a:r>
            <a:r>
              <a:rPr lang="en-IN" b="0" i="0" dirty="0">
                <a:solidFill>
                  <a:srgbClr val="DD1144"/>
                </a:solidFill>
                <a:effectLst/>
                <a:latin typeface="Courier New" panose="02070309020205020404" pitchFamily="49" charset="0"/>
              </a:rPr>
              <a:t>'Amelia’</a:t>
            </a:r>
            <a:r>
              <a:rPr lang="en-IN" b="0" i="0" dirty="0">
                <a:solidFill>
                  <a:srgbClr val="333333"/>
                </a:solidFill>
                <a:effectLst/>
                <a:latin typeface="Courier New" panose="02070309020205020404" pitchFamily="49" charset="0"/>
              </a:rPr>
              <a:t>); </a:t>
            </a:r>
          </a:p>
          <a:p>
            <a:endParaRPr lang="en-IN" dirty="0">
              <a:solidFill>
                <a:srgbClr val="333333"/>
              </a:solidFill>
              <a:latin typeface="Courier New" panose="02070309020205020404" pitchFamily="49" charset="0"/>
            </a:endParaRPr>
          </a:p>
          <a:p>
            <a:r>
              <a:rPr lang="en-IN" b="1" i="0" dirty="0">
                <a:solidFill>
                  <a:srgbClr val="333333"/>
                </a:solidFill>
                <a:effectLst/>
                <a:latin typeface="Courier New" panose="02070309020205020404" pitchFamily="49" charset="0"/>
              </a:rPr>
              <a:t>INSERT</a:t>
            </a:r>
            <a:r>
              <a:rPr lang="en-IN" b="0" i="0" dirty="0">
                <a:solidFill>
                  <a:srgbClr val="333333"/>
                </a:solidFill>
                <a:effectLst/>
                <a:latin typeface="Courier New" panose="02070309020205020404" pitchFamily="49" charset="0"/>
              </a:rPr>
              <a:t> </a:t>
            </a:r>
            <a:r>
              <a:rPr lang="en-IN" b="1" i="0" dirty="0">
                <a:solidFill>
                  <a:srgbClr val="333333"/>
                </a:solidFill>
                <a:effectLst/>
                <a:latin typeface="Courier New" panose="02070309020205020404" pitchFamily="49" charset="0"/>
              </a:rPr>
              <a:t>INTO</a:t>
            </a:r>
            <a:r>
              <a:rPr lang="en-IN" b="0" i="0" dirty="0">
                <a:solidFill>
                  <a:srgbClr val="333333"/>
                </a:solidFill>
                <a:effectLst/>
                <a:latin typeface="Courier New" panose="02070309020205020404" pitchFamily="49" charset="0"/>
              </a:rPr>
              <a:t> committees(</a:t>
            </a:r>
            <a:r>
              <a:rPr lang="en-IN" b="1" i="0" dirty="0">
                <a:solidFill>
                  <a:srgbClr val="333333"/>
                </a:solidFill>
                <a:effectLst/>
                <a:latin typeface="Courier New" panose="02070309020205020404" pitchFamily="49" charset="0"/>
              </a:rPr>
              <a:t>name</a:t>
            </a:r>
            <a:r>
              <a:rPr lang="en-IN" b="0" i="0" dirty="0">
                <a:solidFill>
                  <a:srgbClr val="333333"/>
                </a:solidFill>
                <a:effectLst/>
                <a:latin typeface="Courier New" panose="02070309020205020404" pitchFamily="49" charset="0"/>
              </a:rPr>
              <a:t>) </a:t>
            </a:r>
            <a:r>
              <a:rPr lang="en-IN" b="1" i="0" dirty="0">
                <a:solidFill>
                  <a:srgbClr val="333333"/>
                </a:solidFill>
                <a:effectLst/>
                <a:latin typeface="Courier New" panose="02070309020205020404" pitchFamily="49" charset="0"/>
              </a:rPr>
              <a:t>VALUES</a:t>
            </a:r>
            <a:r>
              <a:rPr lang="en-IN" b="0" i="0" dirty="0">
                <a:solidFill>
                  <a:srgbClr val="333333"/>
                </a:solidFill>
                <a:effectLst/>
                <a:latin typeface="Courier New" panose="02070309020205020404" pitchFamily="49" charset="0"/>
              </a:rPr>
              <a:t>(</a:t>
            </a:r>
            <a:r>
              <a:rPr lang="en-IN" b="0" i="0" dirty="0">
                <a:solidFill>
                  <a:srgbClr val="DD1144"/>
                </a:solidFill>
                <a:effectLst/>
                <a:latin typeface="Courier New" panose="02070309020205020404" pitchFamily="49" charset="0"/>
              </a:rPr>
              <a:t>'John'</a:t>
            </a:r>
            <a:r>
              <a:rPr lang="en-IN" b="0" i="0" dirty="0">
                <a:solidFill>
                  <a:srgbClr val="333333"/>
                </a:solidFill>
                <a:effectLst/>
                <a:latin typeface="Courier New" panose="02070309020205020404" pitchFamily="49" charset="0"/>
              </a:rPr>
              <a:t>),(</a:t>
            </a:r>
            <a:r>
              <a:rPr lang="en-IN" b="0" i="0" dirty="0">
                <a:solidFill>
                  <a:srgbClr val="DD1144"/>
                </a:solidFill>
                <a:effectLst/>
                <a:latin typeface="Courier New" panose="02070309020205020404" pitchFamily="49" charset="0"/>
              </a:rPr>
              <a:t>'Mary'</a:t>
            </a:r>
            <a:r>
              <a:rPr lang="en-IN" b="0" i="0" dirty="0">
                <a:solidFill>
                  <a:srgbClr val="333333"/>
                </a:solidFill>
                <a:effectLst/>
                <a:latin typeface="Courier New" panose="02070309020205020404" pitchFamily="49" charset="0"/>
              </a:rPr>
              <a:t>),(</a:t>
            </a:r>
            <a:r>
              <a:rPr lang="en-IN" b="0" i="0" dirty="0">
                <a:solidFill>
                  <a:srgbClr val="DD1144"/>
                </a:solidFill>
                <a:effectLst/>
                <a:latin typeface="Courier New" panose="02070309020205020404" pitchFamily="49" charset="0"/>
              </a:rPr>
              <a:t>'Amelia'</a:t>
            </a:r>
            <a:r>
              <a:rPr lang="en-IN" b="0" i="0" dirty="0">
                <a:solidFill>
                  <a:srgbClr val="333333"/>
                </a:solidFill>
                <a:effectLst/>
                <a:latin typeface="Courier New" panose="02070309020205020404" pitchFamily="49" charset="0"/>
              </a:rPr>
              <a:t>),(</a:t>
            </a:r>
            <a:r>
              <a:rPr lang="en-IN" b="0" i="0" dirty="0">
                <a:solidFill>
                  <a:srgbClr val="DD1144"/>
                </a:solidFill>
                <a:effectLst/>
                <a:latin typeface="Courier New" panose="02070309020205020404" pitchFamily="49" charset="0"/>
              </a:rPr>
              <a:t>'Joe'</a:t>
            </a:r>
            <a:r>
              <a:rPr lang="en-IN" b="0" i="0" dirty="0">
                <a:solidFill>
                  <a:srgbClr val="333333"/>
                </a:solidFill>
                <a:effectLst/>
                <a:latin typeface="Courier New" panose="02070309020205020404" pitchFamily="49" charset="0"/>
              </a:rPr>
              <a:t>);</a:t>
            </a:r>
            <a:endParaRPr lang="en-IN" dirty="0"/>
          </a:p>
        </p:txBody>
      </p:sp>
      <p:sp>
        <p:nvSpPr>
          <p:cNvPr id="13" name="TextBox 12">
            <a:extLst>
              <a:ext uri="{FF2B5EF4-FFF2-40B4-BE49-F238E27FC236}">
                <a16:creationId xmlns:a16="http://schemas.microsoft.com/office/drawing/2014/main" id="{AD8C5DAF-9F01-4DDB-86B9-6797BFC4097F}"/>
              </a:ext>
            </a:extLst>
          </p:cNvPr>
          <p:cNvSpPr txBox="1"/>
          <p:nvPr/>
        </p:nvSpPr>
        <p:spPr>
          <a:xfrm>
            <a:off x="924340" y="5005371"/>
            <a:ext cx="4111486" cy="646331"/>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 * from members;</a:t>
            </a:r>
          </a:p>
          <a:p>
            <a:r>
              <a:rPr lang="en-US" b="1" dirty="0">
                <a:solidFill>
                  <a:srgbClr val="333333"/>
                </a:solidFill>
                <a:latin typeface="Courier New" panose="02070309020205020404" pitchFamily="49" charset="0"/>
              </a:rPr>
              <a:t>Select * from committee;</a:t>
            </a:r>
          </a:p>
        </p:txBody>
      </p:sp>
      <p:pic>
        <p:nvPicPr>
          <p:cNvPr id="15" name="Picture 2" descr="MySQL Join - members table">
            <a:extLst>
              <a:ext uri="{FF2B5EF4-FFF2-40B4-BE49-F238E27FC236}">
                <a16:creationId xmlns:a16="http://schemas.microsoft.com/office/drawing/2014/main" id="{F702522A-6F0D-4F1A-86F4-DB44E39523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6088" y="3843854"/>
            <a:ext cx="1816666" cy="180784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MySQL Join - committees table">
            <a:extLst>
              <a:ext uri="{FF2B5EF4-FFF2-40B4-BE49-F238E27FC236}">
                <a16:creationId xmlns:a16="http://schemas.microsoft.com/office/drawing/2014/main" id="{6F047A0E-2897-4934-9DBD-C2C0F6AE0E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6976" y="3843855"/>
            <a:ext cx="1981865" cy="1807847"/>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42CA005E-E304-4C95-9EFA-AD20F65163EC}"/>
              </a:ext>
            </a:extLst>
          </p:cNvPr>
          <p:cNvSpPr txBox="1"/>
          <p:nvPr/>
        </p:nvSpPr>
        <p:spPr>
          <a:xfrm>
            <a:off x="3689660" y="722149"/>
            <a:ext cx="4885230" cy="707886"/>
          </a:xfrm>
          <a:prstGeom prst="rect">
            <a:avLst/>
          </a:prstGeom>
          <a:noFill/>
        </p:spPr>
        <p:txBody>
          <a:bodyPr wrap="square" rtlCol="0">
            <a:spAutoFit/>
          </a:bodyPr>
          <a:lstStyle/>
          <a:p>
            <a:r>
              <a:rPr lang="en-IN" sz="4000" dirty="0"/>
              <a:t>SAMPLE DATABASE</a:t>
            </a:r>
          </a:p>
        </p:txBody>
      </p:sp>
    </p:spTree>
    <p:extLst>
      <p:ext uri="{BB962C8B-B14F-4D97-AF65-F5344CB8AC3E}">
        <p14:creationId xmlns:p14="http://schemas.microsoft.com/office/powerpoint/2010/main" val="4074772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43000-87F7-4CA3-999B-5BF02B5BC5E6}"/>
              </a:ext>
            </a:extLst>
          </p:cNvPr>
          <p:cNvSpPr>
            <a:spLocks noGrp="1"/>
          </p:cNvSpPr>
          <p:nvPr>
            <p:ph type="title"/>
          </p:nvPr>
        </p:nvSpPr>
        <p:spPr>
          <a:xfrm>
            <a:off x="1136428" y="627564"/>
            <a:ext cx="7474172" cy="1325563"/>
          </a:xfrm>
        </p:spPr>
        <p:txBody>
          <a:bodyPr>
            <a:normAutofit/>
          </a:bodyPr>
          <a:lstStyle/>
          <a:p>
            <a:r>
              <a:rPr lang="en-IN"/>
              <a:t>INNER JOIN</a:t>
            </a:r>
          </a:p>
        </p:txBody>
      </p:sp>
      <p:sp>
        <p:nvSpPr>
          <p:cNvPr id="3" name="Content Placeholder 2">
            <a:extLst>
              <a:ext uri="{FF2B5EF4-FFF2-40B4-BE49-F238E27FC236}">
                <a16:creationId xmlns:a16="http://schemas.microsoft.com/office/drawing/2014/main" id="{2D754AAD-CF53-4EB9-951D-BA67D8529167}"/>
              </a:ext>
            </a:extLst>
          </p:cNvPr>
          <p:cNvSpPr>
            <a:spLocks noGrp="1"/>
          </p:cNvSpPr>
          <p:nvPr>
            <p:ph idx="1"/>
          </p:nvPr>
        </p:nvSpPr>
        <p:spPr>
          <a:xfrm>
            <a:off x="1136429" y="2278173"/>
            <a:ext cx="6467867" cy="3450613"/>
          </a:xfrm>
        </p:spPr>
        <p:txBody>
          <a:bodyPr anchor="ctr">
            <a:normAutofit/>
          </a:bodyPr>
          <a:lstStyle/>
          <a:p>
            <a:r>
              <a:rPr lang="en-US" sz="2400" b="0" i="0">
                <a:effectLst/>
              </a:rPr>
              <a:t>The INNER JOIN keyword selects records that have matching values in both tables.</a:t>
            </a:r>
          </a:p>
          <a:p>
            <a:pPr marL="0" indent="0">
              <a:buNone/>
            </a:pPr>
            <a:r>
              <a:rPr lang="en-US" sz="2400" b="0" i="0">
                <a:effectLst/>
              </a:rPr>
              <a:t>INNER JOIN Syntax</a:t>
            </a:r>
          </a:p>
          <a:p>
            <a:r>
              <a:rPr lang="en-US" sz="2400" b="0" i="0">
                <a:effectLst/>
              </a:rPr>
              <a:t>SELECT </a:t>
            </a:r>
            <a:r>
              <a:rPr lang="en-US" sz="2400" b="0" i="1">
                <a:effectLst/>
              </a:rPr>
              <a:t>column_name(s)</a:t>
            </a:r>
            <a:br>
              <a:rPr lang="en-US" sz="2400" b="0" i="0">
                <a:effectLst/>
              </a:rPr>
            </a:br>
            <a:r>
              <a:rPr lang="en-US" sz="2400" b="0" i="0">
                <a:effectLst/>
              </a:rPr>
              <a:t>FROM </a:t>
            </a:r>
            <a:r>
              <a:rPr lang="en-US" sz="2400" b="0" i="1">
                <a:effectLst/>
              </a:rPr>
              <a:t>table1</a:t>
            </a:r>
            <a:br>
              <a:rPr lang="en-US" sz="2400" b="0" i="0">
                <a:effectLst/>
              </a:rPr>
            </a:br>
            <a:r>
              <a:rPr lang="en-US" sz="2400" b="0" i="0">
                <a:effectLst/>
              </a:rPr>
              <a:t>INNER JOIN </a:t>
            </a:r>
            <a:r>
              <a:rPr lang="en-US" sz="2400" b="0" i="1">
                <a:effectLst/>
              </a:rPr>
              <a:t>table2</a:t>
            </a:r>
            <a:br>
              <a:rPr lang="en-US" sz="2400" b="0" i="1">
                <a:effectLst/>
              </a:rPr>
            </a:br>
            <a:r>
              <a:rPr lang="en-US" sz="2400" b="0" i="0">
                <a:effectLst/>
              </a:rPr>
              <a:t>ON </a:t>
            </a:r>
            <a:r>
              <a:rPr lang="en-US" sz="2400" b="0" i="1">
                <a:effectLst/>
              </a:rPr>
              <a:t>table1.column_name </a:t>
            </a:r>
            <a:r>
              <a:rPr lang="en-US" sz="2400" b="0" i="0">
                <a:effectLst/>
              </a:rPr>
              <a:t>=</a:t>
            </a:r>
            <a:r>
              <a:rPr lang="en-US" sz="2400" b="0" i="1">
                <a:effectLst/>
              </a:rPr>
              <a:t> table2.column_name</a:t>
            </a:r>
            <a:r>
              <a:rPr lang="en-US" sz="2400" b="0" i="0">
                <a:effectLst/>
              </a:rPr>
              <a:t>;</a:t>
            </a:r>
          </a:p>
          <a:p>
            <a:endParaRPr lang="en-IN" sz="2400"/>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rgbClr val="81B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necklace, drawing&#10;&#10;Description automatically generated">
            <a:extLst>
              <a:ext uri="{FF2B5EF4-FFF2-40B4-BE49-F238E27FC236}">
                <a16:creationId xmlns:a16="http://schemas.microsoft.com/office/drawing/2014/main" id="{420EE8C1-2CC5-4DD1-AB54-8B608150E70A}"/>
              </a:ext>
            </a:extLst>
          </p:cNvPr>
          <p:cNvPicPr>
            <a:picLocks noChangeAspect="1"/>
          </p:cNvPicPr>
          <p:nvPr/>
        </p:nvPicPr>
        <p:blipFill>
          <a:blip r:embed="rId2"/>
          <a:stretch>
            <a:fillRect/>
          </a:stretch>
        </p:blipFill>
        <p:spPr>
          <a:xfrm>
            <a:off x="9254442" y="2898993"/>
            <a:ext cx="1462088" cy="1060013"/>
          </a:xfrm>
          <a:prstGeom prst="rect">
            <a:avLst/>
          </a:prstGeom>
        </p:spPr>
      </p:pic>
    </p:spTree>
    <p:extLst>
      <p:ext uri="{BB962C8B-B14F-4D97-AF65-F5344CB8AC3E}">
        <p14:creationId xmlns:p14="http://schemas.microsoft.com/office/powerpoint/2010/main" val="338226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027E28-8434-4096-B824-F30FE961D4D6}"/>
              </a:ext>
            </a:extLst>
          </p:cNvPr>
          <p:cNvSpPr txBox="1"/>
          <p:nvPr/>
        </p:nvSpPr>
        <p:spPr>
          <a:xfrm>
            <a:off x="1021865" y="1306059"/>
            <a:ext cx="3833191" cy="2308324"/>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p>
          <a:p>
            <a:r>
              <a:rPr lang="en-US" b="0" i="0" dirty="0" err="1">
                <a:solidFill>
                  <a:srgbClr val="333333"/>
                </a:solidFill>
                <a:effectLst/>
                <a:latin typeface="Courier New" panose="02070309020205020404" pitchFamily="49" charset="0"/>
              </a:rPr>
              <a:t>m.member_id</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m.name </a:t>
            </a:r>
            <a:r>
              <a:rPr lang="en-US" b="1" i="0" dirty="0">
                <a:solidFill>
                  <a:srgbClr val="333333"/>
                </a:solidFill>
                <a:effectLst/>
                <a:latin typeface="Courier New" panose="02070309020205020404" pitchFamily="49" charset="0"/>
              </a:rPr>
              <a:t>members1</a:t>
            </a:r>
            <a:r>
              <a:rPr lang="en-US" b="0" i="0" dirty="0">
                <a:solidFill>
                  <a:srgbClr val="333333"/>
                </a:solidFill>
                <a:effectLst/>
                <a:latin typeface="Courier New" panose="02070309020205020404" pitchFamily="49" charset="0"/>
              </a:rPr>
              <a:t>, </a:t>
            </a:r>
          </a:p>
          <a:p>
            <a:r>
              <a:rPr lang="en-US" b="0" i="0" dirty="0" err="1">
                <a:solidFill>
                  <a:srgbClr val="333333"/>
                </a:solidFill>
                <a:effectLst/>
                <a:latin typeface="Courier New" panose="02070309020205020404" pitchFamily="49" charset="0"/>
              </a:rPr>
              <a:t>c.committee_id</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c.name committee </a:t>
            </a:r>
          </a:p>
          <a:p>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members m </a:t>
            </a:r>
          </a:p>
          <a:p>
            <a:r>
              <a:rPr lang="en-US" b="1" i="0" dirty="0">
                <a:solidFill>
                  <a:srgbClr val="333333"/>
                </a:solidFill>
                <a:effectLst/>
                <a:latin typeface="Courier New" panose="02070309020205020404" pitchFamily="49" charset="0"/>
              </a:rPr>
              <a:t>INNER</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JOIN</a:t>
            </a:r>
            <a:r>
              <a:rPr lang="en-US" b="0" i="0" dirty="0">
                <a:solidFill>
                  <a:srgbClr val="333333"/>
                </a:solidFill>
                <a:effectLst/>
                <a:latin typeface="Courier New" panose="02070309020205020404" pitchFamily="49" charset="0"/>
              </a:rPr>
              <a:t> committees c </a:t>
            </a:r>
            <a:r>
              <a:rPr lang="en-US" b="1" i="0" dirty="0">
                <a:solidFill>
                  <a:srgbClr val="333333"/>
                </a:solidFill>
                <a:effectLst/>
                <a:latin typeface="Courier New" panose="02070309020205020404" pitchFamily="49" charset="0"/>
              </a:rPr>
              <a:t>ON</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c.name = m.name;</a:t>
            </a:r>
            <a:endParaRPr lang="en-IN" dirty="0"/>
          </a:p>
        </p:txBody>
      </p:sp>
      <p:pic>
        <p:nvPicPr>
          <p:cNvPr id="5" name="Picture 4" descr="A screenshot of a cell phone&#10;&#10;Description automatically generated">
            <a:extLst>
              <a:ext uri="{FF2B5EF4-FFF2-40B4-BE49-F238E27FC236}">
                <a16:creationId xmlns:a16="http://schemas.microsoft.com/office/drawing/2014/main" id="{CCA0C3D3-1B80-40F6-A92D-9F561CCAEC26}"/>
              </a:ext>
            </a:extLst>
          </p:cNvPr>
          <p:cNvPicPr>
            <a:picLocks noChangeAspect="1"/>
          </p:cNvPicPr>
          <p:nvPr/>
        </p:nvPicPr>
        <p:blipFill>
          <a:blip r:embed="rId2"/>
          <a:stretch>
            <a:fillRect/>
          </a:stretch>
        </p:blipFill>
        <p:spPr>
          <a:xfrm>
            <a:off x="6574323" y="1478798"/>
            <a:ext cx="3833191" cy="1298921"/>
          </a:xfrm>
          <a:prstGeom prst="rect">
            <a:avLst/>
          </a:prstGeom>
        </p:spPr>
      </p:pic>
      <p:pic>
        <p:nvPicPr>
          <p:cNvPr id="7" name="Picture 6" descr="A picture containing drawing, device&#10;&#10;Description automatically generated">
            <a:extLst>
              <a:ext uri="{FF2B5EF4-FFF2-40B4-BE49-F238E27FC236}">
                <a16:creationId xmlns:a16="http://schemas.microsoft.com/office/drawing/2014/main" id="{F8D7E7F4-4E25-42A2-A16F-BC9053B0F0FB}"/>
              </a:ext>
            </a:extLst>
          </p:cNvPr>
          <p:cNvPicPr>
            <a:picLocks noChangeAspect="1"/>
          </p:cNvPicPr>
          <p:nvPr/>
        </p:nvPicPr>
        <p:blipFill>
          <a:blip r:embed="rId3"/>
          <a:stretch>
            <a:fillRect/>
          </a:stretch>
        </p:blipFill>
        <p:spPr>
          <a:xfrm>
            <a:off x="6574323" y="3429000"/>
            <a:ext cx="3419475" cy="2200275"/>
          </a:xfrm>
          <a:prstGeom prst="rect">
            <a:avLst/>
          </a:prstGeom>
        </p:spPr>
      </p:pic>
      <p:sp>
        <p:nvSpPr>
          <p:cNvPr id="9" name="TextBox 8">
            <a:extLst>
              <a:ext uri="{FF2B5EF4-FFF2-40B4-BE49-F238E27FC236}">
                <a16:creationId xmlns:a16="http://schemas.microsoft.com/office/drawing/2014/main" id="{786BF44D-632A-4F45-AC3B-D39256F85100}"/>
              </a:ext>
            </a:extLst>
          </p:cNvPr>
          <p:cNvSpPr txBox="1"/>
          <p:nvPr/>
        </p:nvSpPr>
        <p:spPr>
          <a:xfrm>
            <a:off x="1021865" y="3853301"/>
            <a:ext cx="3833191" cy="2308324"/>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p>
          <a:p>
            <a:r>
              <a:rPr lang="en-US" b="0" i="0" dirty="0" err="1">
                <a:solidFill>
                  <a:srgbClr val="333333"/>
                </a:solidFill>
                <a:effectLst/>
                <a:latin typeface="Courier New" panose="02070309020205020404" pitchFamily="49" charset="0"/>
              </a:rPr>
              <a:t>m.member_id</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m.name </a:t>
            </a:r>
            <a:r>
              <a:rPr lang="en-US" b="1" i="0" dirty="0">
                <a:solidFill>
                  <a:srgbClr val="333333"/>
                </a:solidFill>
                <a:effectLst/>
                <a:latin typeface="Courier New" panose="02070309020205020404" pitchFamily="49" charset="0"/>
              </a:rPr>
              <a:t>members1</a:t>
            </a:r>
            <a:r>
              <a:rPr lang="en-US" b="0" i="0" dirty="0">
                <a:solidFill>
                  <a:srgbClr val="333333"/>
                </a:solidFill>
                <a:effectLst/>
                <a:latin typeface="Courier New" panose="02070309020205020404" pitchFamily="49" charset="0"/>
              </a:rPr>
              <a:t>, </a:t>
            </a:r>
          </a:p>
          <a:p>
            <a:r>
              <a:rPr lang="en-US" b="0" i="0" dirty="0" err="1">
                <a:solidFill>
                  <a:srgbClr val="333333"/>
                </a:solidFill>
                <a:effectLst/>
                <a:latin typeface="Courier New" panose="02070309020205020404" pitchFamily="49" charset="0"/>
              </a:rPr>
              <a:t>c.committee_id</a:t>
            </a:r>
            <a:r>
              <a:rPr lang="en-US" b="0" i="0" dirty="0">
                <a:solidFill>
                  <a:srgbClr val="333333"/>
                </a:solidFill>
                <a:effectLst/>
                <a:latin typeface="Courier New" panose="02070309020205020404" pitchFamily="49" charset="0"/>
              </a:rPr>
              <a:t>, </a:t>
            </a:r>
          </a:p>
          <a:p>
            <a:r>
              <a:rPr lang="en-US" b="0" i="0" dirty="0">
                <a:solidFill>
                  <a:srgbClr val="333333"/>
                </a:solidFill>
                <a:effectLst/>
                <a:latin typeface="Courier New" panose="02070309020205020404" pitchFamily="49" charset="0"/>
              </a:rPr>
              <a:t>c.name committee </a:t>
            </a:r>
          </a:p>
          <a:p>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members m </a:t>
            </a:r>
          </a:p>
          <a:p>
            <a:r>
              <a:rPr lang="en-US" b="1" i="0" dirty="0">
                <a:solidFill>
                  <a:srgbClr val="333333"/>
                </a:solidFill>
                <a:effectLst/>
                <a:latin typeface="Courier New" panose="02070309020205020404" pitchFamily="49" charset="0"/>
              </a:rPr>
              <a:t>INNER</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JOIN</a:t>
            </a:r>
            <a:r>
              <a:rPr lang="en-US" b="0" i="0" dirty="0">
                <a:solidFill>
                  <a:srgbClr val="333333"/>
                </a:solidFill>
                <a:effectLst/>
                <a:latin typeface="Courier New" panose="02070309020205020404" pitchFamily="49" charset="0"/>
              </a:rPr>
              <a:t> committees c using (name);</a:t>
            </a:r>
            <a:endParaRPr lang="en-IN" dirty="0"/>
          </a:p>
        </p:txBody>
      </p:sp>
      <p:sp>
        <p:nvSpPr>
          <p:cNvPr id="10" name="TextBox 9">
            <a:extLst>
              <a:ext uri="{FF2B5EF4-FFF2-40B4-BE49-F238E27FC236}">
                <a16:creationId xmlns:a16="http://schemas.microsoft.com/office/drawing/2014/main" id="{044D1360-5EF0-4378-A3D4-8DCC1BA66B01}"/>
              </a:ext>
            </a:extLst>
          </p:cNvPr>
          <p:cNvSpPr txBox="1"/>
          <p:nvPr/>
        </p:nvSpPr>
        <p:spPr>
          <a:xfrm>
            <a:off x="8309113" y="1490171"/>
            <a:ext cx="145774" cy="307777"/>
          </a:xfrm>
          <a:prstGeom prst="rect">
            <a:avLst/>
          </a:prstGeom>
          <a:noFill/>
        </p:spPr>
        <p:txBody>
          <a:bodyPr wrap="square" rtlCol="0">
            <a:spAutoFit/>
          </a:bodyPr>
          <a:lstStyle/>
          <a:p>
            <a:r>
              <a:rPr lang="en-IN" sz="1400" dirty="0"/>
              <a:t>1</a:t>
            </a:r>
          </a:p>
        </p:txBody>
      </p:sp>
      <p:sp>
        <p:nvSpPr>
          <p:cNvPr id="12" name="TextBox 11">
            <a:extLst>
              <a:ext uri="{FF2B5EF4-FFF2-40B4-BE49-F238E27FC236}">
                <a16:creationId xmlns:a16="http://schemas.microsoft.com/office/drawing/2014/main" id="{5DEAEEF1-811F-457E-8436-3925E41361A8}"/>
              </a:ext>
            </a:extLst>
          </p:cNvPr>
          <p:cNvSpPr txBox="1"/>
          <p:nvPr/>
        </p:nvSpPr>
        <p:spPr>
          <a:xfrm>
            <a:off x="4894874" y="702439"/>
            <a:ext cx="3188952" cy="707886"/>
          </a:xfrm>
          <a:prstGeom prst="rect">
            <a:avLst/>
          </a:prstGeom>
          <a:noFill/>
        </p:spPr>
        <p:txBody>
          <a:bodyPr wrap="square" rtlCol="0">
            <a:spAutoFit/>
          </a:bodyPr>
          <a:lstStyle/>
          <a:p>
            <a:r>
              <a:rPr lang="en-IN" sz="4000" dirty="0"/>
              <a:t>INNER JOIN</a:t>
            </a:r>
          </a:p>
        </p:txBody>
      </p:sp>
    </p:spTree>
    <p:extLst>
      <p:ext uri="{BB962C8B-B14F-4D97-AF65-F5344CB8AC3E}">
        <p14:creationId xmlns:p14="http://schemas.microsoft.com/office/powerpoint/2010/main" val="3294403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445</TotalTime>
  <Words>1025</Words>
  <Application>Microsoft Office PowerPoint</Application>
  <PresentationFormat>Widescreen</PresentationFormat>
  <Paragraphs>152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Consolas</vt:lpstr>
      <vt:lpstr>Courier New</vt:lpstr>
      <vt:lpstr>Segoe UI</vt:lpstr>
      <vt:lpstr>Verdana</vt:lpstr>
      <vt:lpstr>Office Theme</vt:lpstr>
      <vt:lpstr>SQL Joins </vt:lpstr>
      <vt:lpstr>RECAP (order of execution)</vt:lpstr>
      <vt:lpstr>RECAP</vt:lpstr>
      <vt:lpstr>SQL Joins</vt:lpstr>
      <vt:lpstr>SELF JOIN</vt:lpstr>
      <vt:lpstr>PowerPoint Presentation</vt:lpstr>
      <vt:lpstr>PowerPoint Presentation</vt:lpstr>
      <vt:lpstr>INNER JOIN</vt:lpstr>
      <vt:lpstr>PowerPoint Presentation</vt:lpstr>
      <vt:lpstr>LEFT JOIN (or LEFT OUTER JOIN)</vt:lpstr>
      <vt:lpstr>PowerPoint Presentation</vt:lpstr>
      <vt:lpstr>PowerPoint Presentation</vt:lpstr>
      <vt:lpstr>RIGHT JOIN (or RIGHT OUTER JOIN)</vt:lpstr>
      <vt:lpstr>PowerPoint Presentation</vt:lpstr>
      <vt:lpstr>FULL OUTER JOIN</vt:lpstr>
      <vt:lpstr>CROSS JOIN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Joins </dc:title>
  <dc:creator>SUCHI KUMARI</dc:creator>
  <cp:lastModifiedBy>Mohit Sajwan</cp:lastModifiedBy>
  <cp:revision>17</cp:revision>
  <dcterms:created xsi:type="dcterms:W3CDTF">2020-08-28T11:52:15Z</dcterms:created>
  <dcterms:modified xsi:type="dcterms:W3CDTF">2022-08-29T09:33:00Z</dcterms:modified>
</cp:coreProperties>
</file>