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38011-00D8-41A1-9552-ED4EF031B252}"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0B693F0D-CA23-43E0-A0DA-5B52A682085A}">
      <dgm:prSet/>
      <dgm:spPr/>
      <dgm:t>
        <a:bodyPr/>
        <a:lstStyle/>
        <a:p>
          <a:r>
            <a:rPr lang="en-IN" b="1"/>
            <a:t>IMPORTANT TERMS</a:t>
          </a:r>
          <a:endParaRPr lang="en-US"/>
        </a:p>
      </dgm:t>
    </dgm:pt>
    <dgm:pt modelId="{AAF190E3-775B-4669-A10E-836FAC650279}" type="parTrans" cxnId="{C079A4E7-236E-4761-9EA3-7F83BB0DF477}">
      <dgm:prSet/>
      <dgm:spPr/>
      <dgm:t>
        <a:bodyPr/>
        <a:lstStyle/>
        <a:p>
          <a:endParaRPr lang="en-US"/>
        </a:p>
      </dgm:t>
    </dgm:pt>
    <dgm:pt modelId="{D4C8CAB7-CE0E-4874-A864-EB1A61CA729F}" type="sibTrans" cxnId="{C079A4E7-236E-4761-9EA3-7F83BB0DF477}">
      <dgm:prSet/>
      <dgm:spPr/>
      <dgm:t>
        <a:bodyPr/>
        <a:lstStyle/>
        <a:p>
          <a:endParaRPr lang="en-US"/>
        </a:p>
      </dgm:t>
    </dgm:pt>
    <dgm:pt modelId="{E80DA0AB-40B3-446D-97CD-8672F4591747}">
      <dgm:prSet/>
      <dgm:spPr/>
      <dgm:t>
        <a:bodyPr/>
        <a:lstStyle/>
        <a:p>
          <a:r>
            <a:rPr lang="en-IN" b="1"/>
            <a:t>Address Field: </a:t>
          </a:r>
          <a:r>
            <a:rPr lang="en-IN"/>
            <a:t>Address field may designate a memory address or a processor register.</a:t>
          </a:r>
          <a:endParaRPr lang="en-US"/>
        </a:p>
      </dgm:t>
    </dgm:pt>
    <dgm:pt modelId="{DE4F5B4D-9F9D-462B-A6E2-C7A3828D280A}" type="parTrans" cxnId="{D6B4622C-4A91-4551-B5C8-2FBF2E7AC3A3}">
      <dgm:prSet/>
      <dgm:spPr/>
      <dgm:t>
        <a:bodyPr/>
        <a:lstStyle/>
        <a:p>
          <a:endParaRPr lang="en-US"/>
        </a:p>
      </dgm:t>
    </dgm:pt>
    <dgm:pt modelId="{43EA3BFB-2E78-49F2-8192-91C43CFAB228}" type="sibTrans" cxnId="{D6B4622C-4A91-4551-B5C8-2FBF2E7AC3A3}">
      <dgm:prSet/>
      <dgm:spPr/>
      <dgm:t>
        <a:bodyPr/>
        <a:lstStyle/>
        <a:p>
          <a:endParaRPr lang="en-US"/>
        </a:p>
      </dgm:t>
    </dgm:pt>
    <dgm:pt modelId="{61ABCAF9-A4A3-4EE7-9373-87FC600FD043}">
      <dgm:prSet/>
      <dgm:spPr/>
      <dgm:t>
        <a:bodyPr/>
        <a:lstStyle/>
        <a:p>
          <a:r>
            <a:rPr lang="en-IN" b="1"/>
            <a:t>Starting address</a:t>
          </a:r>
          <a:r>
            <a:rPr lang="en-IN"/>
            <a:t> of memory segment.</a:t>
          </a:r>
          <a:endParaRPr lang="en-US"/>
        </a:p>
      </dgm:t>
    </dgm:pt>
    <dgm:pt modelId="{F4510026-F0AA-42F5-8AB3-82BF64A5AE97}" type="parTrans" cxnId="{1A92C2E6-67BF-4D20-A747-4886F0B984D2}">
      <dgm:prSet/>
      <dgm:spPr/>
      <dgm:t>
        <a:bodyPr/>
        <a:lstStyle/>
        <a:p>
          <a:endParaRPr lang="en-US"/>
        </a:p>
      </dgm:t>
    </dgm:pt>
    <dgm:pt modelId="{46D3BD73-7FF4-44EA-8850-EC158078664D}" type="sibTrans" cxnId="{1A92C2E6-67BF-4D20-A747-4886F0B984D2}">
      <dgm:prSet/>
      <dgm:spPr/>
      <dgm:t>
        <a:bodyPr/>
        <a:lstStyle/>
        <a:p>
          <a:endParaRPr lang="en-US"/>
        </a:p>
      </dgm:t>
    </dgm:pt>
    <dgm:pt modelId="{CE8F2508-C015-493E-A38E-FCF32AD4D595}">
      <dgm:prSet/>
      <dgm:spPr/>
      <dgm:t>
        <a:bodyPr/>
        <a:lstStyle/>
        <a:p>
          <a:r>
            <a:rPr lang="en-IN" b="1"/>
            <a:t>Effective address</a:t>
          </a:r>
          <a:r>
            <a:rPr lang="en-IN"/>
            <a:t>: The effective address is defined to be the memory address obtained from the computation dictated by the given addressing mode. The effective address is the address of the operand in a computational-type instruction.</a:t>
          </a:r>
          <a:endParaRPr lang="en-US"/>
        </a:p>
      </dgm:t>
    </dgm:pt>
    <dgm:pt modelId="{989B2CEA-A509-4C57-A257-B655BF3E1D89}" type="parTrans" cxnId="{A2F14CD7-5F2A-4DFF-9CFF-EBDB217BEAB3}">
      <dgm:prSet/>
      <dgm:spPr/>
      <dgm:t>
        <a:bodyPr/>
        <a:lstStyle/>
        <a:p>
          <a:endParaRPr lang="en-US"/>
        </a:p>
      </dgm:t>
    </dgm:pt>
    <dgm:pt modelId="{E540A6D2-DED5-4C63-B31E-335CBB6A4151}" type="sibTrans" cxnId="{A2F14CD7-5F2A-4DFF-9CFF-EBDB217BEAB3}">
      <dgm:prSet/>
      <dgm:spPr/>
      <dgm:t>
        <a:bodyPr/>
        <a:lstStyle/>
        <a:p>
          <a:endParaRPr lang="en-US"/>
        </a:p>
      </dgm:t>
    </dgm:pt>
    <dgm:pt modelId="{F902BC42-1B38-4F72-9DF2-905D545A5B1C}">
      <dgm:prSet/>
      <dgm:spPr/>
      <dgm:t>
        <a:bodyPr/>
        <a:lstStyle/>
        <a:p>
          <a:r>
            <a:rPr lang="en-IN" b="1"/>
            <a:t>Offset address:</a:t>
          </a:r>
          <a:r>
            <a:rPr lang="en-IN"/>
            <a:t> An offset is determined by adding any combination of three address elements: </a:t>
          </a:r>
          <a:r>
            <a:rPr lang="en-IN" b="1"/>
            <a:t>displacement, base, and index.</a:t>
          </a:r>
          <a:endParaRPr lang="en-US"/>
        </a:p>
      </dgm:t>
    </dgm:pt>
    <dgm:pt modelId="{BCB7CE58-36D1-41E5-A1AF-7B8C3A1EFE18}" type="parTrans" cxnId="{8141F1EE-4D82-4BC5-A5EC-2F78A38F6D19}">
      <dgm:prSet/>
      <dgm:spPr/>
      <dgm:t>
        <a:bodyPr/>
        <a:lstStyle/>
        <a:p>
          <a:endParaRPr lang="en-US"/>
        </a:p>
      </dgm:t>
    </dgm:pt>
    <dgm:pt modelId="{B35A9865-52C7-4766-8C1D-297978C4329A}" type="sibTrans" cxnId="{8141F1EE-4D82-4BC5-A5EC-2F78A38F6D19}">
      <dgm:prSet/>
      <dgm:spPr/>
      <dgm:t>
        <a:bodyPr/>
        <a:lstStyle/>
        <a:p>
          <a:endParaRPr lang="en-US"/>
        </a:p>
      </dgm:t>
    </dgm:pt>
    <dgm:pt modelId="{07D5B36D-D2F2-4215-BFA2-9B96F469E7D5}">
      <dgm:prSet/>
      <dgm:spPr/>
      <dgm:t>
        <a:bodyPr/>
        <a:lstStyle/>
        <a:p>
          <a:r>
            <a:rPr lang="en-IN" b="1"/>
            <a:t>Displacement: </a:t>
          </a:r>
          <a:r>
            <a:rPr lang="en-IN"/>
            <a:t>It is an 8 bit or 16-bit immediate value given in the instruction.</a:t>
          </a:r>
          <a:endParaRPr lang="en-US"/>
        </a:p>
      </dgm:t>
    </dgm:pt>
    <dgm:pt modelId="{28D53F41-969D-4D27-AE6D-A59FAA1D18A4}" type="parTrans" cxnId="{7E8BD695-ACAD-4B9B-A7B0-75E002ABDF89}">
      <dgm:prSet/>
      <dgm:spPr/>
      <dgm:t>
        <a:bodyPr/>
        <a:lstStyle/>
        <a:p>
          <a:endParaRPr lang="en-US"/>
        </a:p>
      </dgm:t>
    </dgm:pt>
    <dgm:pt modelId="{10C110F9-48C0-45B9-89E8-4154031564AC}" type="sibTrans" cxnId="{7E8BD695-ACAD-4B9B-A7B0-75E002ABDF89}">
      <dgm:prSet/>
      <dgm:spPr/>
      <dgm:t>
        <a:bodyPr/>
        <a:lstStyle/>
        <a:p>
          <a:endParaRPr lang="en-US"/>
        </a:p>
      </dgm:t>
    </dgm:pt>
    <dgm:pt modelId="{76587789-4185-4872-B0E3-06F592B51D8B}">
      <dgm:prSet/>
      <dgm:spPr/>
      <dgm:t>
        <a:bodyPr/>
        <a:lstStyle/>
        <a:p>
          <a:r>
            <a:rPr lang="en-IN" b="1"/>
            <a:t>Base</a:t>
          </a:r>
          <a:r>
            <a:rPr lang="en-IN"/>
            <a:t>: Contents of base register, BX, or BP.</a:t>
          </a:r>
          <a:endParaRPr lang="en-US"/>
        </a:p>
      </dgm:t>
    </dgm:pt>
    <dgm:pt modelId="{3ECD21C6-FEC9-4188-B56E-7DFA63FD91BE}" type="parTrans" cxnId="{AF651246-004E-49F0-9416-E794C8BB65A4}">
      <dgm:prSet/>
      <dgm:spPr/>
      <dgm:t>
        <a:bodyPr/>
        <a:lstStyle/>
        <a:p>
          <a:endParaRPr lang="en-US"/>
        </a:p>
      </dgm:t>
    </dgm:pt>
    <dgm:pt modelId="{575A5257-7CD6-441C-B43D-FC6CE7B86E4F}" type="sibTrans" cxnId="{AF651246-004E-49F0-9416-E794C8BB65A4}">
      <dgm:prSet/>
      <dgm:spPr/>
      <dgm:t>
        <a:bodyPr/>
        <a:lstStyle/>
        <a:p>
          <a:endParaRPr lang="en-US"/>
        </a:p>
      </dgm:t>
    </dgm:pt>
    <dgm:pt modelId="{F9D8F2FD-E70D-420F-9A23-BD83AD82D067}">
      <dgm:prSet/>
      <dgm:spPr/>
      <dgm:t>
        <a:bodyPr/>
        <a:lstStyle/>
        <a:p>
          <a:r>
            <a:rPr lang="en-IN" b="1"/>
            <a:t>Index</a:t>
          </a:r>
          <a:r>
            <a:rPr lang="en-IN"/>
            <a:t>: Content of index register SI or DI.</a:t>
          </a:r>
          <a:endParaRPr lang="en-US"/>
        </a:p>
      </dgm:t>
    </dgm:pt>
    <dgm:pt modelId="{1432F6A8-A97C-4786-A808-AFCD57DC7E63}" type="parTrans" cxnId="{07A866EF-E29E-4617-9C2A-C209E852E467}">
      <dgm:prSet/>
      <dgm:spPr/>
      <dgm:t>
        <a:bodyPr/>
        <a:lstStyle/>
        <a:p>
          <a:endParaRPr lang="en-US"/>
        </a:p>
      </dgm:t>
    </dgm:pt>
    <dgm:pt modelId="{216CA610-A31A-4073-AC0A-BE68C19D8123}" type="sibTrans" cxnId="{07A866EF-E29E-4617-9C2A-C209E852E467}">
      <dgm:prSet/>
      <dgm:spPr/>
      <dgm:t>
        <a:bodyPr/>
        <a:lstStyle/>
        <a:p>
          <a:endParaRPr lang="en-US"/>
        </a:p>
      </dgm:t>
    </dgm:pt>
    <dgm:pt modelId="{6D0D28A6-8C25-45F2-B5B6-5C4311EAC731}" type="pres">
      <dgm:prSet presAssocID="{CC938011-00D8-41A1-9552-ED4EF031B252}" presName="linear" presStyleCnt="0">
        <dgm:presLayoutVars>
          <dgm:dir/>
          <dgm:animLvl val="lvl"/>
          <dgm:resizeHandles val="exact"/>
        </dgm:presLayoutVars>
      </dgm:prSet>
      <dgm:spPr/>
    </dgm:pt>
    <dgm:pt modelId="{E666ABC5-5D19-4D1B-A274-D0536A6A4341}" type="pres">
      <dgm:prSet presAssocID="{0B693F0D-CA23-43E0-A0DA-5B52A682085A}" presName="parentLin" presStyleCnt="0"/>
      <dgm:spPr/>
    </dgm:pt>
    <dgm:pt modelId="{032503C9-4B31-4F4D-AB91-D2C90BF5EC4A}" type="pres">
      <dgm:prSet presAssocID="{0B693F0D-CA23-43E0-A0DA-5B52A682085A}" presName="parentLeftMargin" presStyleLbl="node1" presStyleIdx="0" presStyleCnt="1"/>
      <dgm:spPr/>
    </dgm:pt>
    <dgm:pt modelId="{EFF96CAF-C9D9-466F-A098-BF7EE24F94BE}" type="pres">
      <dgm:prSet presAssocID="{0B693F0D-CA23-43E0-A0DA-5B52A682085A}" presName="parentText" presStyleLbl="node1" presStyleIdx="0" presStyleCnt="1">
        <dgm:presLayoutVars>
          <dgm:chMax val="0"/>
          <dgm:bulletEnabled val="1"/>
        </dgm:presLayoutVars>
      </dgm:prSet>
      <dgm:spPr/>
    </dgm:pt>
    <dgm:pt modelId="{8B46CABA-58F3-4936-AD5D-32252D1C24E9}" type="pres">
      <dgm:prSet presAssocID="{0B693F0D-CA23-43E0-A0DA-5B52A682085A}" presName="negativeSpace" presStyleCnt="0"/>
      <dgm:spPr/>
    </dgm:pt>
    <dgm:pt modelId="{F7EC6DE4-F550-4F57-BFD4-C11E3FC0ED01}" type="pres">
      <dgm:prSet presAssocID="{0B693F0D-CA23-43E0-A0DA-5B52A682085A}" presName="childText" presStyleLbl="conFgAcc1" presStyleIdx="0" presStyleCnt="1">
        <dgm:presLayoutVars>
          <dgm:bulletEnabled val="1"/>
        </dgm:presLayoutVars>
      </dgm:prSet>
      <dgm:spPr/>
    </dgm:pt>
  </dgm:ptLst>
  <dgm:cxnLst>
    <dgm:cxn modelId="{B47C9F19-7E7E-4B03-8535-6FC8B0083B15}" type="presOf" srcId="{07D5B36D-D2F2-4215-BFA2-9B96F469E7D5}" destId="{F7EC6DE4-F550-4F57-BFD4-C11E3FC0ED01}" srcOrd="0" destOrd="4" presId="urn:microsoft.com/office/officeart/2005/8/layout/list1"/>
    <dgm:cxn modelId="{0C428421-33C6-457B-BE64-95E93A352D05}" type="presOf" srcId="{E80DA0AB-40B3-446D-97CD-8672F4591747}" destId="{F7EC6DE4-F550-4F57-BFD4-C11E3FC0ED01}" srcOrd="0" destOrd="0" presId="urn:microsoft.com/office/officeart/2005/8/layout/list1"/>
    <dgm:cxn modelId="{33C64422-4BA9-43AC-8BC8-2344D89E2F8C}" type="presOf" srcId="{76587789-4185-4872-B0E3-06F592B51D8B}" destId="{F7EC6DE4-F550-4F57-BFD4-C11E3FC0ED01}" srcOrd="0" destOrd="5" presId="urn:microsoft.com/office/officeart/2005/8/layout/list1"/>
    <dgm:cxn modelId="{D6B4622C-4A91-4551-B5C8-2FBF2E7AC3A3}" srcId="{0B693F0D-CA23-43E0-A0DA-5B52A682085A}" destId="{E80DA0AB-40B3-446D-97CD-8672F4591747}" srcOrd="0" destOrd="0" parTransId="{DE4F5B4D-9F9D-462B-A6E2-C7A3828D280A}" sibTransId="{43EA3BFB-2E78-49F2-8192-91C43CFAB228}"/>
    <dgm:cxn modelId="{53F9115E-5A03-403A-A40C-BFDD58AAD101}" type="presOf" srcId="{F902BC42-1B38-4F72-9DF2-905D545A5B1C}" destId="{F7EC6DE4-F550-4F57-BFD4-C11E3FC0ED01}" srcOrd="0" destOrd="3" presId="urn:microsoft.com/office/officeart/2005/8/layout/list1"/>
    <dgm:cxn modelId="{6E45A65E-9ED4-470A-AE10-89C87061A682}" type="presOf" srcId="{61ABCAF9-A4A3-4EE7-9373-87FC600FD043}" destId="{F7EC6DE4-F550-4F57-BFD4-C11E3FC0ED01}" srcOrd="0" destOrd="1" presId="urn:microsoft.com/office/officeart/2005/8/layout/list1"/>
    <dgm:cxn modelId="{AF651246-004E-49F0-9416-E794C8BB65A4}" srcId="{0B693F0D-CA23-43E0-A0DA-5B52A682085A}" destId="{76587789-4185-4872-B0E3-06F592B51D8B}" srcOrd="4" destOrd="0" parTransId="{3ECD21C6-FEC9-4188-B56E-7DFA63FD91BE}" sibTransId="{575A5257-7CD6-441C-B43D-FC6CE7B86E4F}"/>
    <dgm:cxn modelId="{51F2B54A-2407-4CF3-9A6A-3843BE53A74F}" type="presOf" srcId="{CE8F2508-C015-493E-A38E-FCF32AD4D595}" destId="{F7EC6DE4-F550-4F57-BFD4-C11E3FC0ED01}" srcOrd="0" destOrd="2" presId="urn:microsoft.com/office/officeart/2005/8/layout/list1"/>
    <dgm:cxn modelId="{379CFD75-6F3F-4EA9-BA8D-CF3E7B9216E9}" type="presOf" srcId="{0B693F0D-CA23-43E0-A0DA-5B52A682085A}" destId="{032503C9-4B31-4F4D-AB91-D2C90BF5EC4A}" srcOrd="0" destOrd="0" presId="urn:microsoft.com/office/officeart/2005/8/layout/list1"/>
    <dgm:cxn modelId="{7E8BD695-ACAD-4B9B-A7B0-75E002ABDF89}" srcId="{0B693F0D-CA23-43E0-A0DA-5B52A682085A}" destId="{07D5B36D-D2F2-4215-BFA2-9B96F469E7D5}" srcOrd="3" destOrd="0" parTransId="{28D53F41-969D-4D27-AE6D-A59FAA1D18A4}" sibTransId="{10C110F9-48C0-45B9-89E8-4154031564AC}"/>
    <dgm:cxn modelId="{A2F14CD7-5F2A-4DFF-9CFF-EBDB217BEAB3}" srcId="{61ABCAF9-A4A3-4EE7-9373-87FC600FD043}" destId="{CE8F2508-C015-493E-A38E-FCF32AD4D595}" srcOrd="0" destOrd="0" parTransId="{989B2CEA-A509-4C57-A257-B655BF3E1D89}" sibTransId="{E540A6D2-DED5-4C63-B31E-335CBB6A4151}"/>
    <dgm:cxn modelId="{AB1992D7-DC25-4DBE-9C28-04C34150E969}" type="presOf" srcId="{0B693F0D-CA23-43E0-A0DA-5B52A682085A}" destId="{EFF96CAF-C9D9-466F-A098-BF7EE24F94BE}" srcOrd="1" destOrd="0" presId="urn:microsoft.com/office/officeart/2005/8/layout/list1"/>
    <dgm:cxn modelId="{1A92C2E6-67BF-4D20-A747-4886F0B984D2}" srcId="{0B693F0D-CA23-43E0-A0DA-5B52A682085A}" destId="{61ABCAF9-A4A3-4EE7-9373-87FC600FD043}" srcOrd="1" destOrd="0" parTransId="{F4510026-F0AA-42F5-8AB3-82BF64A5AE97}" sibTransId="{46D3BD73-7FF4-44EA-8850-EC158078664D}"/>
    <dgm:cxn modelId="{C079A4E7-236E-4761-9EA3-7F83BB0DF477}" srcId="{CC938011-00D8-41A1-9552-ED4EF031B252}" destId="{0B693F0D-CA23-43E0-A0DA-5B52A682085A}" srcOrd="0" destOrd="0" parTransId="{AAF190E3-775B-4669-A10E-836FAC650279}" sibTransId="{D4C8CAB7-CE0E-4874-A864-EB1A61CA729F}"/>
    <dgm:cxn modelId="{8141F1EE-4D82-4BC5-A5EC-2F78A38F6D19}" srcId="{0B693F0D-CA23-43E0-A0DA-5B52A682085A}" destId="{F902BC42-1B38-4F72-9DF2-905D545A5B1C}" srcOrd="2" destOrd="0" parTransId="{BCB7CE58-36D1-41E5-A1AF-7B8C3A1EFE18}" sibTransId="{B35A9865-52C7-4766-8C1D-297978C4329A}"/>
    <dgm:cxn modelId="{07A866EF-E29E-4617-9C2A-C209E852E467}" srcId="{0B693F0D-CA23-43E0-A0DA-5B52A682085A}" destId="{F9D8F2FD-E70D-420F-9A23-BD83AD82D067}" srcOrd="5" destOrd="0" parTransId="{1432F6A8-A97C-4786-A808-AFCD57DC7E63}" sibTransId="{216CA610-A31A-4073-AC0A-BE68C19D8123}"/>
    <dgm:cxn modelId="{879940F4-3E3D-4DE6-9D21-A2FFC9F29E2D}" type="presOf" srcId="{CC938011-00D8-41A1-9552-ED4EF031B252}" destId="{6D0D28A6-8C25-45F2-B5B6-5C4311EAC731}" srcOrd="0" destOrd="0" presId="urn:microsoft.com/office/officeart/2005/8/layout/list1"/>
    <dgm:cxn modelId="{1B3804FB-0CF5-4416-9638-47FD84A677B7}" type="presOf" srcId="{F9D8F2FD-E70D-420F-9A23-BD83AD82D067}" destId="{F7EC6DE4-F550-4F57-BFD4-C11E3FC0ED01}" srcOrd="0" destOrd="6" presId="urn:microsoft.com/office/officeart/2005/8/layout/list1"/>
    <dgm:cxn modelId="{B0C72AD5-7715-4372-BBE5-F6F035FB4944}" type="presParOf" srcId="{6D0D28A6-8C25-45F2-B5B6-5C4311EAC731}" destId="{E666ABC5-5D19-4D1B-A274-D0536A6A4341}" srcOrd="0" destOrd="0" presId="urn:microsoft.com/office/officeart/2005/8/layout/list1"/>
    <dgm:cxn modelId="{741A550C-D9D8-42AE-B485-2D9A69E67505}" type="presParOf" srcId="{E666ABC5-5D19-4D1B-A274-D0536A6A4341}" destId="{032503C9-4B31-4F4D-AB91-D2C90BF5EC4A}" srcOrd="0" destOrd="0" presId="urn:microsoft.com/office/officeart/2005/8/layout/list1"/>
    <dgm:cxn modelId="{453083F3-7F14-4386-963D-AAA15528C758}" type="presParOf" srcId="{E666ABC5-5D19-4D1B-A274-D0536A6A4341}" destId="{EFF96CAF-C9D9-466F-A098-BF7EE24F94BE}" srcOrd="1" destOrd="0" presId="urn:microsoft.com/office/officeart/2005/8/layout/list1"/>
    <dgm:cxn modelId="{947935DF-FAEB-4B54-A4FF-C64FD4F5BB27}" type="presParOf" srcId="{6D0D28A6-8C25-45F2-B5B6-5C4311EAC731}" destId="{8B46CABA-58F3-4936-AD5D-32252D1C24E9}" srcOrd="1" destOrd="0" presId="urn:microsoft.com/office/officeart/2005/8/layout/list1"/>
    <dgm:cxn modelId="{BAE8C22F-7ED4-40A3-AA8D-A9D441F7D941}" type="presParOf" srcId="{6D0D28A6-8C25-45F2-B5B6-5C4311EAC731}" destId="{F7EC6DE4-F550-4F57-BFD4-C11E3FC0ED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C6DE4-F550-4F57-BFD4-C11E3FC0ED01}">
      <dsp:nvSpPr>
        <dsp:cNvPr id="0" name=""/>
        <dsp:cNvSpPr/>
      </dsp:nvSpPr>
      <dsp:spPr>
        <a:xfrm>
          <a:off x="0" y="498563"/>
          <a:ext cx="6263640" cy="4788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IN" sz="1900" b="1" kern="1200"/>
            <a:t>Address Field: </a:t>
          </a:r>
          <a:r>
            <a:rPr lang="en-IN" sz="1900" kern="1200"/>
            <a:t>Address field may designate a memory address or a processor register.</a:t>
          </a:r>
          <a:endParaRPr lang="en-US" sz="1900" kern="1200"/>
        </a:p>
        <a:p>
          <a:pPr marL="171450" lvl="1" indent="-171450" algn="l" defTabSz="844550">
            <a:lnSpc>
              <a:spcPct val="90000"/>
            </a:lnSpc>
            <a:spcBef>
              <a:spcPct val="0"/>
            </a:spcBef>
            <a:spcAft>
              <a:spcPct val="15000"/>
            </a:spcAft>
            <a:buChar char="•"/>
          </a:pPr>
          <a:r>
            <a:rPr lang="en-IN" sz="1900" b="1" kern="1200"/>
            <a:t>Starting address</a:t>
          </a:r>
          <a:r>
            <a:rPr lang="en-IN" sz="1900" kern="1200"/>
            <a:t> of memory segment.</a:t>
          </a:r>
          <a:endParaRPr lang="en-US" sz="1900" kern="1200"/>
        </a:p>
        <a:p>
          <a:pPr marL="342900" lvl="2" indent="-171450" algn="l" defTabSz="844550">
            <a:lnSpc>
              <a:spcPct val="90000"/>
            </a:lnSpc>
            <a:spcBef>
              <a:spcPct val="0"/>
            </a:spcBef>
            <a:spcAft>
              <a:spcPct val="15000"/>
            </a:spcAft>
            <a:buChar char="•"/>
          </a:pPr>
          <a:r>
            <a:rPr lang="en-IN" sz="1900" b="1" kern="1200"/>
            <a:t>Effective address</a:t>
          </a:r>
          <a:r>
            <a:rPr lang="en-IN" sz="1900" kern="1200"/>
            <a:t>: The effective address is defined to be the memory address obtained from the computation dictated by the given addressing mode. The effective address is the address of the operand in a computational-type instruction.</a:t>
          </a:r>
          <a:endParaRPr lang="en-US" sz="1900" kern="1200"/>
        </a:p>
        <a:p>
          <a:pPr marL="171450" lvl="1" indent="-171450" algn="l" defTabSz="844550">
            <a:lnSpc>
              <a:spcPct val="90000"/>
            </a:lnSpc>
            <a:spcBef>
              <a:spcPct val="0"/>
            </a:spcBef>
            <a:spcAft>
              <a:spcPct val="15000"/>
            </a:spcAft>
            <a:buChar char="•"/>
          </a:pPr>
          <a:r>
            <a:rPr lang="en-IN" sz="1900" b="1" kern="1200"/>
            <a:t>Offset address:</a:t>
          </a:r>
          <a:r>
            <a:rPr lang="en-IN" sz="1900" kern="1200"/>
            <a:t> An offset is determined by adding any combination of three address elements: </a:t>
          </a:r>
          <a:r>
            <a:rPr lang="en-IN" sz="1900" b="1" kern="1200"/>
            <a:t>displacement, base, and index.</a:t>
          </a:r>
          <a:endParaRPr lang="en-US" sz="1900" kern="1200"/>
        </a:p>
        <a:p>
          <a:pPr marL="171450" lvl="1" indent="-171450" algn="l" defTabSz="844550">
            <a:lnSpc>
              <a:spcPct val="90000"/>
            </a:lnSpc>
            <a:spcBef>
              <a:spcPct val="0"/>
            </a:spcBef>
            <a:spcAft>
              <a:spcPct val="15000"/>
            </a:spcAft>
            <a:buChar char="•"/>
          </a:pPr>
          <a:r>
            <a:rPr lang="en-IN" sz="1900" b="1" kern="1200"/>
            <a:t>Displacement: </a:t>
          </a:r>
          <a:r>
            <a:rPr lang="en-IN" sz="1900" kern="1200"/>
            <a:t>It is an 8 bit or 16-bit immediate value given in the instruction.</a:t>
          </a:r>
          <a:endParaRPr lang="en-US" sz="1900" kern="1200"/>
        </a:p>
        <a:p>
          <a:pPr marL="171450" lvl="1" indent="-171450" algn="l" defTabSz="844550">
            <a:lnSpc>
              <a:spcPct val="90000"/>
            </a:lnSpc>
            <a:spcBef>
              <a:spcPct val="0"/>
            </a:spcBef>
            <a:spcAft>
              <a:spcPct val="15000"/>
            </a:spcAft>
            <a:buChar char="•"/>
          </a:pPr>
          <a:r>
            <a:rPr lang="en-IN" sz="1900" b="1" kern="1200"/>
            <a:t>Base</a:t>
          </a:r>
          <a:r>
            <a:rPr lang="en-IN" sz="1900" kern="1200"/>
            <a:t>: Contents of base register, BX, or BP.</a:t>
          </a:r>
          <a:endParaRPr lang="en-US" sz="1900" kern="1200"/>
        </a:p>
        <a:p>
          <a:pPr marL="171450" lvl="1" indent="-171450" algn="l" defTabSz="844550">
            <a:lnSpc>
              <a:spcPct val="90000"/>
            </a:lnSpc>
            <a:spcBef>
              <a:spcPct val="0"/>
            </a:spcBef>
            <a:spcAft>
              <a:spcPct val="15000"/>
            </a:spcAft>
            <a:buChar char="•"/>
          </a:pPr>
          <a:r>
            <a:rPr lang="en-IN" sz="1900" b="1" kern="1200"/>
            <a:t>Index</a:t>
          </a:r>
          <a:r>
            <a:rPr lang="en-IN" sz="1900" kern="1200"/>
            <a:t>: Content of index register SI or DI.</a:t>
          </a:r>
          <a:endParaRPr lang="en-US" sz="1900" kern="1200"/>
        </a:p>
      </dsp:txBody>
      <dsp:txXfrm>
        <a:off x="0" y="498563"/>
        <a:ext cx="6263640" cy="4788000"/>
      </dsp:txXfrm>
    </dsp:sp>
    <dsp:sp modelId="{EFF96CAF-C9D9-466F-A098-BF7EE24F94BE}">
      <dsp:nvSpPr>
        <dsp:cNvPr id="0" name=""/>
        <dsp:cNvSpPr/>
      </dsp:nvSpPr>
      <dsp:spPr>
        <a:xfrm>
          <a:off x="313182" y="218123"/>
          <a:ext cx="4384548"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IN" sz="1900" b="1" kern="1200"/>
            <a:t>IMPORTANT TERMS</a:t>
          </a:r>
          <a:endParaRPr lang="en-US" sz="1900" kern="1200"/>
        </a:p>
      </dsp:txBody>
      <dsp:txXfrm>
        <a:off x="340562" y="245503"/>
        <a:ext cx="432978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4BE7-0073-4724-8240-9DC6D0414C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50ADC1-EB81-488B-8DD9-34D7B9F48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3BF56-5DD1-441A-B630-3DF79A8AF63B}"/>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5" name="Footer Placeholder 4">
            <a:extLst>
              <a:ext uri="{FF2B5EF4-FFF2-40B4-BE49-F238E27FC236}">
                <a16:creationId xmlns:a16="http://schemas.microsoft.com/office/drawing/2014/main" id="{60F81F2D-7089-4080-9843-972C83234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278BC-CDBE-40EB-80EC-1E20A4F67F1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87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2974-874C-4D1A-AC6D-C0863F2F24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20369F-8EA1-44B5-971F-776C6BC8C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AB9F3-F3FD-4538-9C50-9727431C6A6E}"/>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5" name="Footer Placeholder 4">
            <a:extLst>
              <a:ext uri="{FF2B5EF4-FFF2-40B4-BE49-F238E27FC236}">
                <a16:creationId xmlns:a16="http://schemas.microsoft.com/office/drawing/2014/main" id="{BDAA7C12-6817-4548-BA5F-6267FA7D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DD90E-4F9D-4F90-8EAA-845CF5A83F3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27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D72FA-B572-4B7A-85C4-01BE8764BE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D4ACF-2C34-4609-91E3-20B695152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36BFE-A1CE-4A42-8932-AE6EA93A73AF}"/>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5" name="Footer Placeholder 4">
            <a:extLst>
              <a:ext uri="{FF2B5EF4-FFF2-40B4-BE49-F238E27FC236}">
                <a16:creationId xmlns:a16="http://schemas.microsoft.com/office/drawing/2014/main" id="{DAF1BF41-A74A-44DB-8212-2C9314E60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E5B2A-72D3-4228-B36E-71FD570553A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152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24E3-5002-4DBC-B247-64A950A47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89233-0216-405A-BB6B-2CCA7C327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C1A93-8643-4A8C-9E12-1E7A8AF3404A}"/>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5" name="Footer Placeholder 4">
            <a:extLst>
              <a:ext uri="{FF2B5EF4-FFF2-40B4-BE49-F238E27FC236}">
                <a16:creationId xmlns:a16="http://schemas.microsoft.com/office/drawing/2014/main" id="{6D067B08-A671-4EB3-B02E-9DB6F4F7F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A7E6E-F89A-4B3F-9FB7-1A6B74E3C14A}"/>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0765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D5F5-0E76-43D0-9C3A-38BC87B91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F7D9EF-B598-470C-BD03-322B1B362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F40DB-FD5B-44DC-A09F-FA08EA1F6560}"/>
              </a:ext>
            </a:extLst>
          </p:cNvPr>
          <p:cNvSpPr>
            <a:spLocks noGrp="1"/>
          </p:cNvSpPr>
          <p:nvPr>
            <p:ph type="dt" sz="half" idx="10"/>
          </p:nvPr>
        </p:nvSpPr>
        <p:spPr/>
        <p:txBody>
          <a:bodyPr/>
          <a:lstStyle/>
          <a:p>
            <a:fld id="{7CF0BCE0-945C-4FDF-95A1-2149B1FF5B83}" type="datetimeFigureOut">
              <a:rPr lang="en-US" smtClean="0"/>
              <a:t>8/1/2022</a:t>
            </a:fld>
            <a:endParaRPr lang="en-US" dirty="0"/>
          </a:p>
        </p:txBody>
      </p:sp>
      <p:sp>
        <p:nvSpPr>
          <p:cNvPr id="5" name="Footer Placeholder 4">
            <a:extLst>
              <a:ext uri="{FF2B5EF4-FFF2-40B4-BE49-F238E27FC236}">
                <a16:creationId xmlns:a16="http://schemas.microsoft.com/office/drawing/2014/main" id="{0DAFEBC7-0377-4A75-8B20-F820EFA88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B4B9E-1147-4300-AFBC-8A05C24AD96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6092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9B6D-39F6-4EC2-9646-5F6613CAF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FF3E9-8AA4-445E-8214-C47B8637AA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A051EA-017D-49CC-8740-7E4E191A5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4E68B6-E21C-4E46-8F84-1B1B483FE7F4}"/>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6" name="Footer Placeholder 5">
            <a:extLst>
              <a:ext uri="{FF2B5EF4-FFF2-40B4-BE49-F238E27FC236}">
                <a16:creationId xmlns:a16="http://schemas.microsoft.com/office/drawing/2014/main" id="{4BF723AD-10FF-45FC-9147-7DEBACF09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57DD-DA24-4926-B0E2-6C65F50756A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293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6410-6D6B-457B-B9F3-C060D5BF76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9345A-0B6D-4B7A-A308-31A5B6178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3A319-3246-48A4-A5E1-A8E3282A4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5EF97-3FD5-43B1-90C5-EF8291A59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B3FF9-8061-4660-B2E3-F3A0D2705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5391C3-86A1-43C1-ABA9-43899AE29F89}"/>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8" name="Footer Placeholder 7">
            <a:extLst>
              <a:ext uri="{FF2B5EF4-FFF2-40B4-BE49-F238E27FC236}">
                <a16:creationId xmlns:a16="http://schemas.microsoft.com/office/drawing/2014/main" id="{4AF03C19-4A50-49C6-BE00-D74D93E5AA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B8007-D432-4ED4-8DC2-2C8B24CD12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7776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B31E-7890-4180-95C8-CA989C43D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1052CB-3AE3-4ED4-ADBC-04394C865185}"/>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4" name="Footer Placeholder 3">
            <a:extLst>
              <a:ext uri="{FF2B5EF4-FFF2-40B4-BE49-F238E27FC236}">
                <a16:creationId xmlns:a16="http://schemas.microsoft.com/office/drawing/2014/main" id="{53A2BF25-E969-4EE8-BBEF-7D5543C09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5839B-D56F-4F27-B9B8-2CD2E6C35E7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9176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2F541-B681-424C-93EC-445676E9A314}"/>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3" name="Footer Placeholder 2">
            <a:extLst>
              <a:ext uri="{FF2B5EF4-FFF2-40B4-BE49-F238E27FC236}">
                <a16:creationId xmlns:a16="http://schemas.microsoft.com/office/drawing/2014/main" id="{978209A2-2F3F-4993-860F-F7BC662E8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EA68D-FCCE-46A5-9D66-12A9F10F84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6795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A752-D88D-4A88-B535-5D561AAC6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BFA15A-8EE3-4DE6-9543-67FAB7D79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5DC05A-6656-41BA-838C-E90B2BB24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70E73-8D6A-4B47-BCCB-A8CD1F43B0D7}"/>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6" name="Footer Placeholder 5">
            <a:extLst>
              <a:ext uri="{FF2B5EF4-FFF2-40B4-BE49-F238E27FC236}">
                <a16:creationId xmlns:a16="http://schemas.microsoft.com/office/drawing/2014/main" id="{89069E92-427F-4118-8997-2A58D6C41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60E5F-4A9C-4680-86EF-5914E3461E4B}"/>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99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1952-8DB0-4C5E-9F21-EF4E7AB9A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654D8-6B76-4C18-9351-CB1C5C58B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105F8C-1548-4906-BC58-4D6686308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FF3B9-15EA-4EBC-9DBA-A0925962A403}"/>
              </a:ext>
            </a:extLst>
          </p:cNvPr>
          <p:cNvSpPr>
            <a:spLocks noGrp="1"/>
          </p:cNvSpPr>
          <p:nvPr>
            <p:ph type="dt" sz="half" idx="10"/>
          </p:nvPr>
        </p:nvSpPr>
        <p:spPr/>
        <p:txBody>
          <a:bodyPr/>
          <a:lstStyle/>
          <a:p>
            <a:fld id="{7CF0BCE0-945C-4FDF-95A1-2149B1FF5B83}" type="datetimeFigureOut">
              <a:rPr lang="en-US" smtClean="0"/>
              <a:t>8/1/2022</a:t>
            </a:fld>
            <a:endParaRPr lang="en-US"/>
          </a:p>
        </p:txBody>
      </p:sp>
      <p:sp>
        <p:nvSpPr>
          <p:cNvPr id="6" name="Footer Placeholder 5">
            <a:extLst>
              <a:ext uri="{FF2B5EF4-FFF2-40B4-BE49-F238E27FC236}">
                <a16:creationId xmlns:a16="http://schemas.microsoft.com/office/drawing/2014/main" id="{5A5C6AAF-C4FE-4270-AEE1-B05DC628A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E168-E244-4DFD-B88A-0293C943E1B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261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DC5AA-C0DF-4929-BAD6-FB8059FD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A1B59-7840-4779-A89B-5E7264A36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CE562-7A62-4FD4-ACD6-6305A2C68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8/1/2022</a:t>
            </a:fld>
            <a:endParaRPr lang="en-US" dirty="0"/>
          </a:p>
        </p:txBody>
      </p:sp>
      <p:sp>
        <p:nvSpPr>
          <p:cNvPr id="5" name="Footer Placeholder 4">
            <a:extLst>
              <a:ext uri="{FF2B5EF4-FFF2-40B4-BE49-F238E27FC236}">
                <a16:creationId xmlns:a16="http://schemas.microsoft.com/office/drawing/2014/main" id="{7AD26A18-584E-4877-B295-B0E9A4F67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141A08D5-4FF7-4071-B187-124B101E4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9422222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edia.geeksforgeeks.org/wp-content/cdn-uploads/Addressing_Modes_2.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ircuit board">
            <a:extLst>
              <a:ext uri="{FF2B5EF4-FFF2-40B4-BE49-F238E27FC236}">
                <a16:creationId xmlns:a16="http://schemas.microsoft.com/office/drawing/2014/main" id="{04188C0C-D7A9-E152-A259-2F52519B7FE6}"/>
              </a:ext>
            </a:extLst>
          </p:cNvPr>
          <p:cNvPicPr>
            <a:picLocks noChangeAspect="1"/>
          </p:cNvPicPr>
          <p:nvPr/>
        </p:nvPicPr>
        <p:blipFill rotWithShape="1">
          <a:blip r:embed="rId2"/>
          <a:srcRect l="21338"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053C83-3E69-4D9D-B7D2-8D37C36F4258}"/>
              </a:ext>
            </a:extLst>
          </p:cNvPr>
          <p:cNvSpPr>
            <a:spLocks noGrp="1"/>
          </p:cNvSpPr>
          <p:nvPr>
            <p:ph type="ctrTitle"/>
          </p:nvPr>
        </p:nvSpPr>
        <p:spPr>
          <a:xfrm>
            <a:off x="477981" y="1122363"/>
            <a:ext cx="4023360" cy="3204134"/>
          </a:xfrm>
        </p:spPr>
        <p:txBody>
          <a:bodyPr anchor="b">
            <a:normAutofit/>
          </a:bodyPr>
          <a:lstStyle/>
          <a:p>
            <a:pPr algn="l"/>
            <a:r>
              <a:rPr lang="en-IN" sz="2600" b="1"/>
              <a:t>Microprocessor and Computer Architecture</a:t>
            </a:r>
            <a:br>
              <a:rPr lang="en-IN" sz="2600"/>
            </a:br>
            <a:br>
              <a:rPr lang="en-IN" sz="2600"/>
            </a:br>
            <a:br>
              <a:rPr lang="en-IN" sz="2600"/>
            </a:br>
            <a:br>
              <a:rPr lang="en-IN" sz="2600"/>
            </a:br>
            <a:r>
              <a:rPr lang="en-IN" sz="2600"/>
              <a:t>Addressing Modes</a:t>
            </a:r>
            <a:br>
              <a:rPr lang="en-IN" sz="2600"/>
            </a:br>
            <a:br>
              <a:rPr lang="en-IN" sz="2600"/>
            </a:br>
            <a:endParaRPr lang="en-IN" sz="26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0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B43F-CA29-4653-90E8-D71A52CFFFD1}"/>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Auto Indexed (increment mode)</a:t>
            </a:r>
            <a:endParaRPr lang="en-IN" sz="4000">
              <a:solidFill>
                <a:srgbClr val="FFFFFF"/>
              </a:solidFill>
            </a:endParaRPr>
          </a:p>
        </p:txBody>
      </p:sp>
      <p:sp>
        <p:nvSpPr>
          <p:cNvPr id="3" name="Content Placeholder 2">
            <a:extLst>
              <a:ext uri="{FF2B5EF4-FFF2-40B4-BE49-F238E27FC236}">
                <a16:creationId xmlns:a16="http://schemas.microsoft.com/office/drawing/2014/main" id="{553728D0-8CF3-4623-BF42-046207734C94}"/>
              </a:ext>
            </a:extLst>
          </p:cNvPr>
          <p:cNvSpPr>
            <a:spLocks noGrp="1"/>
          </p:cNvSpPr>
          <p:nvPr>
            <p:ph idx="1"/>
          </p:nvPr>
        </p:nvSpPr>
        <p:spPr>
          <a:xfrm>
            <a:off x="4367695" y="649480"/>
            <a:ext cx="7650134" cy="5809377"/>
          </a:xfrm>
        </p:spPr>
        <p:txBody>
          <a:bodyPr anchor="ctr">
            <a:normAutofit/>
          </a:bodyPr>
          <a:lstStyle/>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of the operand is the contents of a register specified in the instruction. </a:t>
            </a:r>
          </a:p>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After accessing the operand, the contents of this register are automatically incremented to point to the next consecutive memory location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(R1)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65125" indent="-365125">
              <a:buFont typeface="Wingdings" panose="05000000000000000000" pitchFamily="2" charset="2"/>
              <a:buChar char="v"/>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one memory reference and one ALU operation is required to access the data.</a:t>
            </a:r>
            <a:endParaRPr lang="en-IN" sz="2000" i="1" dirty="0">
              <a:latin typeface="Calibri" panose="020F0502020204030204" pitchFamily="34" charset="0"/>
              <a:ea typeface="Times New Roman" panose="02020603050405020304" pitchFamily="18" charset="0"/>
              <a:cs typeface="Times New Roman" panose="02020603050405020304" pitchFamily="18" charset="0"/>
            </a:endParaRPr>
          </a:p>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R1, (R2) + // 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R1 = R1 +M[R2]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R2 = R2 + d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65125" indent="-365125" fontAlgn="base">
              <a:spcAft>
                <a:spcPts val="75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Useful for stepping through arrays in a loop. R2 – start of array 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size of an element.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4489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C4E5A-16B7-476E-9C0D-9AA184F339E2}"/>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Auto indexed (decrement mode)</a:t>
            </a:r>
            <a:endParaRPr lang="en-IN" sz="4000" dirty="0">
              <a:solidFill>
                <a:srgbClr val="FFFFFF"/>
              </a:solidFill>
            </a:endParaRPr>
          </a:p>
        </p:txBody>
      </p:sp>
      <p:sp>
        <p:nvSpPr>
          <p:cNvPr id="3" name="Content Placeholder 2">
            <a:extLst>
              <a:ext uri="{FF2B5EF4-FFF2-40B4-BE49-F238E27FC236}">
                <a16:creationId xmlns:a16="http://schemas.microsoft.com/office/drawing/2014/main" id="{1C729886-4AED-4BA9-9376-A89A32B6FFF6}"/>
              </a:ext>
            </a:extLst>
          </p:cNvPr>
          <p:cNvSpPr>
            <a:spLocks noGrp="1"/>
          </p:cNvSpPr>
          <p:nvPr>
            <p:ph idx="1"/>
          </p:nvPr>
        </p:nvSpPr>
        <p:spPr>
          <a:xfrm>
            <a:off x="4134811" y="130629"/>
            <a:ext cx="7883018" cy="6502399"/>
          </a:xfrm>
        </p:spPr>
        <p:txBody>
          <a:bodyPr anchor="ctr">
            <a:normAutofit/>
          </a:bodyPr>
          <a:lstStyle/>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of the operand is the contents of a register specified in the instruction. </a:t>
            </a:r>
          </a:p>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Before accessing the operand, the contents of this register are automatically decremented to point to the previous consecutive memory location.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(R1)</a:t>
            </a:r>
          </a:p>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one memory reference and one ALU operation is required to access the data.</a:t>
            </a:r>
          </a:p>
          <a:p>
            <a:pPr marL="365125" lvl="0" indent="-365125" algn="just" fontAlgn="base">
              <a:spcAft>
                <a:spcPts val="800"/>
              </a:spcAft>
              <a:buFont typeface="Wingdings" panose="05000000000000000000" pitchFamily="2" charset="2"/>
              <a:buChar char="v"/>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For 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R1, -(R2)   //OR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R2 = R2-</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R1 = R1 + M[R2] </a:t>
            </a:r>
          </a:p>
          <a:p>
            <a:pPr marL="381000" indent="-342900" algn="just" fontAlgn="base">
              <a:spcAft>
                <a:spcPts val="80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latin typeface="Times New Roman" panose="02020603050405020304" pitchFamily="18" charset="0"/>
                <a:cs typeface="Times New Roman" panose="02020603050405020304" pitchFamily="18" charset="0"/>
              </a:rPr>
              <a:t>Auto decrement mode is same as auto increment mode. Both can also be used to implement a stack as push and pop. Auto increment and Auto decrement modes are useful for implementing “Last-In-First-Out” data structures.</a:t>
            </a:r>
          </a:p>
          <a:p>
            <a:endParaRPr lang="en-IN" sz="1700" dirty="0"/>
          </a:p>
        </p:txBody>
      </p:sp>
    </p:spTree>
    <p:extLst>
      <p:ext uri="{BB962C8B-B14F-4D97-AF65-F5344CB8AC3E}">
        <p14:creationId xmlns:p14="http://schemas.microsoft.com/office/powerpoint/2010/main" val="16673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094C4-C50C-4877-B3C0-1551193EBD2C}"/>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Absolute addressing Mode (symbol [ ])</a:t>
            </a:r>
            <a:endParaRPr lang="en-IN" sz="4000" dirty="0">
              <a:solidFill>
                <a:srgbClr val="FFFFFF"/>
              </a:solidFill>
            </a:endParaRPr>
          </a:p>
        </p:txBody>
      </p:sp>
      <p:sp>
        <p:nvSpPr>
          <p:cNvPr id="3" name="Content Placeholder 2">
            <a:extLst>
              <a:ext uri="{FF2B5EF4-FFF2-40B4-BE49-F238E27FC236}">
                <a16:creationId xmlns:a16="http://schemas.microsoft.com/office/drawing/2014/main" id="{2FA167F7-E750-447F-AC64-F93B8885D149}"/>
              </a:ext>
            </a:extLst>
          </p:cNvPr>
          <p:cNvSpPr>
            <a:spLocks noGrp="1"/>
          </p:cNvSpPr>
          <p:nvPr>
            <p:ph idx="1"/>
          </p:nvPr>
        </p:nvSpPr>
        <p:spPr>
          <a:xfrm>
            <a:off x="4252687" y="203200"/>
            <a:ext cx="7707084" cy="6444343"/>
          </a:xfrm>
        </p:spPr>
        <p:txBody>
          <a:bodyPr anchor="ctr">
            <a:normAutofit lnSpcReduction="10000"/>
          </a:bodyPr>
          <a:lstStyle/>
          <a:p>
            <a:pPr marL="285750" lvl="2" indent="-285750" fontAlgn="base">
              <a:buFont typeface="Wingdings" panose="05000000000000000000" pitchFamily="2" charset="2"/>
              <a:buChar char="v"/>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2" indent="-285750" fontAlgn="base">
              <a:buFont typeface="Wingdings" panose="05000000000000000000" pitchFamily="2" charset="2"/>
              <a:buChar char="v"/>
            </a:pPr>
            <a:endParaRPr lang="en-IN" sz="17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2" indent="-285750" fontAlgn="base">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In this mode the effective address is equal to the address part of the instruction.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fontAlgn="base">
              <a:spcAft>
                <a:spcPts val="800"/>
              </a:spcAft>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The operand resides in memory and its address is given directly by the address field of the instruction.</a:t>
            </a:r>
          </a:p>
          <a:p>
            <a:pPr marL="285750" lvl="2" indent="-285750" fontAlgn="base">
              <a:spcAft>
                <a:spcPts val="800"/>
              </a:spcAft>
              <a:buFont typeface="Wingdings" panose="05000000000000000000" pitchFamily="2" charset="2"/>
              <a:buChar char="v"/>
            </a:pPr>
            <a:r>
              <a:rPr lang="en-US" sz="1700" dirty="0">
                <a:effectLst/>
                <a:latin typeface="Times New Roman" panose="02020603050405020304" pitchFamily="18" charset="0"/>
                <a:ea typeface="Times New Roman" panose="02020603050405020304" pitchFamily="18" charset="0"/>
              </a:rPr>
              <a:t>Effective Address (EA) = A </a:t>
            </a:r>
            <a:endParaRPr lang="en-IN" sz="1700" dirty="0">
              <a:latin typeface="Times New Roman" panose="02020603050405020304" pitchFamily="18" charset="0"/>
              <a:ea typeface="Times New Roman" panose="02020603050405020304" pitchFamily="18" charset="0"/>
            </a:endParaRPr>
          </a:p>
          <a:p>
            <a:pPr marL="285750" lvl="2" indent="-285750" fontAlgn="base">
              <a:spcAft>
                <a:spcPts val="800"/>
              </a:spcAft>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p>
          <a:p>
            <a:pPr marL="633413" lvl="2" indent="0" fontAlgn="base">
              <a:spcAft>
                <a:spcPts val="800"/>
              </a:spcAft>
            </a:pPr>
            <a:r>
              <a:rPr lang="en-IN"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ADD AL, [0301H] //add the operand of offset address 0301H to AL</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633413" indent="0" fontAlgn="base">
              <a:spcAft>
                <a:spcPts val="800"/>
              </a:spcAft>
            </a:pPr>
            <a:r>
              <a:rPr lang="en-IN"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MOV AX, [0500H] //move the operand of offset address 0500H to AX</a:t>
            </a:r>
          </a:p>
          <a:p>
            <a:pPr marL="266700" indent="-266700" fontAlgn="base">
              <a:spcAft>
                <a:spcPts val="800"/>
              </a:spcAft>
              <a:buFont typeface="Wingdings" panose="05000000000000000000" pitchFamily="2" charset="2"/>
              <a:buChar char="v"/>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6700" indent="-266700" fontAlgn="base">
              <a:spcAft>
                <a:spcPts val="800"/>
              </a:spcAft>
              <a:buFont typeface="Wingdings" panose="05000000000000000000" pitchFamily="2" charset="2"/>
              <a:buChar char="v"/>
            </a:pPr>
            <a:endParaRPr lang="en-IN" sz="17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r>
              <a:rPr lang="en-IN" sz="17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Here only one memory reference operation is required to access the data.</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Simple.</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spcAft>
                <a:spcPts val="800"/>
              </a:spcAft>
            </a:pPr>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Limited address Field</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fontAlgn="base">
              <a:spcAft>
                <a:spcPts val="800"/>
              </a:spcAft>
              <a:buFont typeface="Wingdings" panose="05000000000000000000" pitchFamily="2" charset="2"/>
              <a:buChar char="v"/>
            </a:pP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pic>
        <p:nvPicPr>
          <p:cNvPr id="5" name="Picture 4">
            <a:extLst>
              <a:ext uri="{FF2B5EF4-FFF2-40B4-BE49-F238E27FC236}">
                <a16:creationId xmlns:a16="http://schemas.microsoft.com/office/drawing/2014/main" id="{6328F74F-0504-4E02-B691-A4C9F396601A}"/>
              </a:ext>
            </a:extLst>
          </p:cNvPr>
          <p:cNvPicPr>
            <a:picLocks noChangeAspect="1"/>
          </p:cNvPicPr>
          <p:nvPr/>
        </p:nvPicPr>
        <p:blipFill>
          <a:blip r:embed="rId2"/>
          <a:stretch>
            <a:fillRect/>
          </a:stretch>
        </p:blipFill>
        <p:spPr>
          <a:xfrm>
            <a:off x="5610929" y="2923721"/>
            <a:ext cx="4905375" cy="1562100"/>
          </a:xfrm>
          <a:prstGeom prst="rect">
            <a:avLst/>
          </a:prstGeom>
        </p:spPr>
      </p:pic>
    </p:spTree>
    <p:extLst>
      <p:ext uri="{BB962C8B-B14F-4D97-AF65-F5344CB8AC3E}">
        <p14:creationId xmlns:p14="http://schemas.microsoft.com/office/powerpoint/2010/main" val="17753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42D2B3-EA7A-4670-B48A-4D57B66B2175}"/>
              </a:ext>
            </a:extLst>
          </p:cNvPr>
          <p:cNvSpPr>
            <a:spLocks noGrp="1"/>
          </p:cNvSpPr>
          <p:nvPr>
            <p:ph type="title"/>
          </p:nvPr>
        </p:nvSpPr>
        <p:spPr>
          <a:xfrm>
            <a:off x="777240" y="731519"/>
            <a:ext cx="2845191" cy="3237579"/>
          </a:xfrm>
        </p:spPr>
        <p:txBody>
          <a:bodyPr>
            <a:normAutofit/>
          </a:bodyPr>
          <a:lstStyle/>
          <a:p>
            <a:r>
              <a:rPr lang="en-IN" sz="38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Indirect addressing Mode (symbol @ or ())</a:t>
            </a:r>
            <a:endParaRPr lang="en-IN"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0061D-FEBD-42A6-B6FB-FCC932AE768C}"/>
              </a:ext>
            </a:extLst>
          </p:cNvPr>
          <p:cNvSpPr>
            <a:spLocks noGrp="1"/>
          </p:cNvSpPr>
          <p:nvPr>
            <p:ph idx="1"/>
          </p:nvPr>
        </p:nvSpPr>
        <p:spPr>
          <a:xfrm>
            <a:off x="4379709" y="686862"/>
            <a:ext cx="7037591" cy="5475129"/>
          </a:xfrm>
        </p:spPr>
        <p:txBody>
          <a:bodyPr anchor="ctr">
            <a:normAutofit/>
          </a:bodyPr>
          <a:lstStyle/>
          <a:p>
            <a:pPr>
              <a:buFont typeface="Wingdings" panose="05000000000000000000" pitchFamily="2" charset="2"/>
              <a:buChar char="v"/>
            </a:pP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In this mode address field of instruction contains the address of effective address. Here two references are required. </a:t>
            </a:r>
            <a:br>
              <a:rPr lang="en-IN" sz="200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        a) 1st reference to get effective address.  </a:t>
            </a:r>
            <a:br>
              <a:rPr lang="en-IN" sz="200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        b) 2nd reference to access the data.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Based on the availability of Effective address, Indirect mode is of two kinds: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900113" indent="-266700"/>
            <a:r>
              <a:rPr lang="en-IN" sz="2000" b="1">
                <a:effectLst/>
                <a:latin typeface="Times New Roman" panose="02020603050405020304" pitchFamily="18" charset="0"/>
                <a:ea typeface="Times New Roman" panose="02020603050405020304" pitchFamily="18" charset="0"/>
              </a:rPr>
              <a:t>Register Indirect</a:t>
            </a:r>
            <a:r>
              <a:rPr lang="en-IN" sz="2000">
                <a:effectLst/>
                <a:latin typeface="Times New Roman" panose="02020603050405020304" pitchFamily="18" charset="0"/>
                <a:ea typeface="Times New Roman" panose="02020603050405020304" pitchFamily="18" charset="0"/>
              </a:rPr>
              <a:t>: In this mode effective address is in the register, and corresponding register name will be maintained in the address field of an instruction.</a:t>
            </a:r>
          </a:p>
          <a:p>
            <a:pPr marL="900113" indent="-266700"/>
            <a:r>
              <a:rPr lang="en-IN" sz="2000" b="1">
                <a:effectLst/>
                <a:latin typeface="Times New Roman" panose="02020603050405020304" pitchFamily="18" charset="0"/>
                <a:ea typeface="Times New Roman" panose="02020603050405020304" pitchFamily="18" charset="0"/>
              </a:rPr>
              <a:t>Memory Indirect</a:t>
            </a:r>
            <a:r>
              <a:rPr lang="en-IN" sz="2000">
                <a:effectLst/>
                <a:latin typeface="Times New Roman" panose="02020603050405020304" pitchFamily="18" charset="0"/>
                <a:ea typeface="Times New Roman" panose="02020603050405020304" pitchFamily="18" charset="0"/>
              </a:rPr>
              <a:t>: In this mode effective address is in the memory, and corresponding memory address will be maintained in the address field of an instruction.</a:t>
            </a:r>
          </a:p>
          <a:p>
            <a:pPr>
              <a:buFont typeface="Wingdings" panose="05000000000000000000" pitchFamily="2" charset="2"/>
              <a:buChar char="v"/>
            </a:pPr>
            <a:r>
              <a:rPr lang="en-IN" sz="2000">
                <a:latin typeface="Times New Roman" panose="02020603050405020304" pitchFamily="18" charset="0"/>
              </a:rPr>
              <a:t> For Example: </a:t>
            </a:r>
          </a:p>
          <a:p>
            <a:pPr marL="900113" indent="-266700" fontAlgn="base">
              <a:spcAft>
                <a:spcPts val="800"/>
              </a:spcAft>
            </a:pP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MOV AX, (A)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633413" indent="0"/>
            <a:r>
              <a:rPr lang="en-IN" sz="2000">
                <a:effectLst/>
                <a:latin typeface="Times New Roman" panose="02020603050405020304" pitchFamily="18" charset="0"/>
                <a:ea typeface="Times New Roman" panose="02020603050405020304" pitchFamily="18" charset="0"/>
              </a:rPr>
              <a:t>	ADD AX, @BX</a:t>
            </a:r>
            <a:endParaRPr lang="en-IN" sz="2000">
              <a:latin typeface="Times New Roman" panose="02020603050405020304" pitchFamily="18" charset="0"/>
            </a:endParaRPr>
          </a:p>
        </p:txBody>
      </p:sp>
    </p:spTree>
    <p:extLst>
      <p:ext uri="{BB962C8B-B14F-4D97-AF65-F5344CB8AC3E}">
        <p14:creationId xmlns:p14="http://schemas.microsoft.com/office/powerpoint/2010/main" val="156052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60E191-7DF0-480B-815F-D1D359F6EA40}"/>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a:solidFill>
                  <a:srgbClr val="FFFFFF"/>
                </a:solidFill>
                <a:latin typeface="+mj-lt"/>
                <a:ea typeface="+mj-ea"/>
                <a:cs typeface="+mj-cs"/>
              </a:rPr>
              <a:t>Addressing Modes Based on Transfer of Control</a:t>
            </a:r>
          </a:p>
        </p:txBody>
      </p:sp>
      <p:sp>
        <p:nvSpPr>
          <p:cNvPr id="9"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52111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B83DD-FFAF-4F37-9FC7-48D20532B99E}"/>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PC Relative </a:t>
            </a:r>
            <a:r>
              <a:rPr lang="en-IN" sz="4000" b="1" dirty="0">
                <a:solidFill>
                  <a:srgbClr val="FFFFFF"/>
                </a:solidFill>
                <a:latin typeface="Times New Roman" panose="02020603050405020304" pitchFamily="18" charset="0"/>
                <a:ea typeface="Times New Roman" panose="02020603050405020304" pitchFamily="18" charset="0"/>
              </a:rPr>
              <a:t>A</a:t>
            </a:r>
            <a:r>
              <a:rPr lang="en-IN" sz="4000" b="1" dirty="0">
                <a:solidFill>
                  <a:srgbClr val="FFFFFF"/>
                </a:solidFill>
                <a:effectLst/>
                <a:latin typeface="Times New Roman" panose="02020603050405020304" pitchFamily="18" charset="0"/>
                <a:ea typeface="Times New Roman" panose="02020603050405020304" pitchFamily="18" charset="0"/>
              </a:rPr>
              <a:t>ddressing </a:t>
            </a:r>
            <a:r>
              <a:rPr lang="en-IN" sz="4000" b="1" dirty="0">
                <a:solidFill>
                  <a:srgbClr val="FFFFFF"/>
                </a:solidFill>
                <a:latin typeface="Times New Roman" panose="02020603050405020304" pitchFamily="18" charset="0"/>
                <a:ea typeface="Times New Roman" panose="02020603050405020304" pitchFamily="18" charset="0"/>
              </a:rPr>
              <a:t>M</a:t>
            </a:r>
            <a:r>
              <a:rPr lang="en-IN" sz="4000" b="1" dirty="0">
                <a:solidFill>
                  <a:srgbClr val="FFFFFF"/>
                </a:solidFill>
                <a:effectLst/>
                <a:latin typeface="Times New Roman" panose="02020603050405020304" pitchFamily="18" charset="0"/>
                <a:ea typeface="Times New Roman" panose="02020603050405020304" pitchFamily="18" charset="0"/>
              </a:rPr>
              <a:t>ode</a:t>
            </a:r>
            <a:endParaRPr lang="en-IN" sz="4000" dirty="0">
              <a:solidFill>
                <a:srgbClr val="FFFFFF"/>
              </a:solidFill>
            </a:endParaRPr>
          </a:p>
        </p:txBody>
      </p:sp>
      <p:sp>
        <p:nvSpPr>
          <p:cNvPr id="3" name="Content Placeholder 2">
            <a:extLst>
              <a:ext uri="{FF2B5EF4-FFF2-40B4-BE49-F238E27FC236}">
                <a16:creationId xmlns:a16="http://schemas.microsoft.com/office/drawing/2014/main" id="{0A76BC39-7795-49C7-9356-478E4563C9EA}"/>
              </a:ext>
            </a:extLst>
          </p:cNvPr>
          <p:cNvSpPr>
            <a:spLocks noGrp="1"/>
          </p:cNvSpPr>
          <p:nvPr>
            <p:ph idx="1"/>
          </p:nvPr>
        </p:nvSpPr>
        <p:spPr>
          <a:xfrm>
            <a:off x="4134810" y="168812"/>
            <a:ext cx="7935269" cy="6555545"/>
          </a:xfrm>
        </p:spPr>
        <p:txBody>
          <a:bodyPr anchor="ctr">
            <a:normAutofit/>
          </a:bodyPr>
          <a:lstStyle/>
          <a:p>
            <a:pPr marL="363538" lvl="3" indent="-363538" algn="just"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PC relative addressing mode is used to implement intra segment transfer of control. In this mode effective address is obtained by adding displacement to PC.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 PC + Address field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PC= PC + Relative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5125" indent="-365125" fontAlgn="base">
              <a:spcAft>
                <a:spcPts val="75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a:r>
              <a:rPr lang="en-IN" sz="2400" i="1" dirty="0">
                <a:solidFill>
                  <a:srgbClr val="FF0000"/>
                </a:solidFill>
                <a:effectLst/>
                <a:latin typeface="Times New Roman" panose="02020603050405020304" pitchFamily="18" charset="0"/>
                <a:ea typeface="Times New Roman" panose="02020603050405020304" pitchFamily="18" charset="0"/>
              </a:rPr>
              <a:t>Used for program control instructions</a:t>
            </a:r>
            <a:endParaRPr lang="en-IN" sz="2400" dirty="0">
              <a:solidFill>
                <a:srgbClr val="FF0000"/>
              </a:solidFill>
            </a:endParaRPr>
          </a:p>
        </p:txBody>
      </p:sp>
    </p:spTree>
    <p:extLst>
      <p:ext uri="{BB962C8B-B14F-4D97-AF65-F5344CB8AC3E}">
        <p14:creationId xmlns:p14="http://schemas.microsoft.com/office/powerpoint/2010/main" val="364693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07E55-38EF-4F16-BAB9-1BFA55EEA208}"/>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Base Register </a:t>
            </a:r>
            <a:r>
              <a:rPr lang="en-IN" sz="4000" b="1">
                <a:solidFill>
                  <a:srgbClr val="FFFFFF"/>
                </a:solidFill>
                <a:latin typeface="Times New Roman" panose="02020603050405020304" pitchFamily="18" charset="0"/>
                <a:ea typeface="Times New Roman" panose="02020603050405020304" pitchFamily="18" charset="0"/>
              </a:rPr>
              <a:t>A</a:t>
            </a:r>
            <a:r>
              <a:rPr lang="en-IN" sz="4000" b="1">
                <a:solidFill>
                  <a:srgbClr val="FFFFFF"/>
                </a:solidFill>
                <a:effectLst/>
                <a:latin typeface="Times New Roman" panose="02020603050405020304" pitchFamily="18" charset="0"/>
                <a:ea typeface="Times New Roman" panose="02020603050405020304" pitchFamily="18" charset="0"/>
              </a:rPr>
              <a:t>ddressing </a:t>
            </a:r>
            <a:r>
              <a:rPr lang="en-IN" sz="4000" b="1">
                <a:solidFill>
                  <a:srgbClr val="FFFFFF"/>
                </a:solidFill>
                <a:latin typeface="Times New Roman" panose="02020603050405020304" pitchFamily="18" charset="0"/>
                <a:ea typeface="Times New Roman" panose="02020603050405020304" pitchFamily="18" charset="0"/>
              </a:rPr>
              <a:t>M</a:t>
            </a:r>
            <a:r>
              <a:rPr lang="en-IN" sz="4000" b="1">
                <a:solidFill>
                  <a:srgbClr val="FFFFFF"/>
                </a:solidFill>
                <a:effectLst/>
                <a:latin typeface="Times New Roman" panose="02020603050405020304" pitchFamily="18" charset="0"/>
                <a:ea typeface="Times New Roman" panose="02020603050405020304" pitchFamily="18" charset="0"/>
              </a:rPr>
              <a:t>ode</a:t>
            </a:r>
            <a:endParaRPr lang="en-IN" sz="4000">
              <a:solidFill>
                <a:srgbClr val="FFFFFF"/>
              </a:solidFill>
            </a:endParaRPr>
          </a:p>
        </p:txBody>
      </p:sp>
      <p:sp>
        <p:nvSpPr>
          <p:cNvPr id="3" name="Content Placeholder 2">
            <a:extLst>
              <a:ext uri="{FF2B5EF4-FFF2-40B4-BE49-F238E27FC236}">
                <a16:creationId xmlns:a16="http://schemas.microsoft.com/office/drawing/2014/main" id="{A9E6DBF5-7D9C-4B55-88A1-86BC693A7F61}"/>
              </a:ext>
            </a:extLst>
          </p:cNvPr>
          <p:cNvSpPr>
            <a:spLocks noGrp="1"/>
          </p:cNvSpPr>
          <p:nvPr>
            <p:ph idx="1"/>
          </p:nvPr>
        </p:nvSpPr>
        <p:spPr>
          <a:xfrm>
            <a:off x="4134810" y="217714"/>
            <a:ext cx="7941075" cy="6516915"/>
          </a:xfrm>
        </p:spPr>
        <p:txBody>
          <a:bodyPr anchor="ctr">
            <a:normAutofit/>
          </a:bodyPr>
          <a:lstStyle/>
          <a:p>
            <a:pPr marL="365125" lvl="3" indent="-282575" fontAlgn="base">
              <a:spcAft>
                <a:spcPts val="800"/>
              </a:spcAft>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5125" lvl="3" indent="-282575" algn="just" fontAlgn="base">
              <a:spcAft>
                <a:spcPts val="8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Base register addressing mode is used to implement inter segment transfer of control. In this mode effective address is obtained by adding base register value to address field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68400" indent="-18415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 Base register + Address field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8400" indent="-18415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PC= Base register + Relative value.</a:t>
            </a:r>
          </a:p>
          <a:p>
            <a:pPr algn="just" fontAlgn="base">
              <a:spcAft>
                <a:spcPts val="750"/>
              </a:spcAft>
              <a:buFont typeface="Wingdings" panose="05000000000000000000" pitchFamily="2" charset="2"/>
              <a:buChar char="v"/>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 For example: </a:t>
            </a:r>
          </a:p>
          <a:p>
            <a:pPr marL="1168400" indent="-184150" algn="just" fontAlgn="base">
              <a:spcAft>
                <a:spcPts val="750"/>
              </a:spcAft>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MOV DX, [BX+04]</a:t>
            </a:r>
          </a:p>
          <a:p>
            <a:pPr marL="1168400" indent="-184150" algn="just" fontAlgn="base">
              <a:spcAft>
                <a:spcPts val="750"/>
              </a:spcAft>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ADD CL, [BX+08]</a:t>
            </a:r>
          </a:p>
          <a:p>
            <a:pPr algn="just" fontAlgn="base">
              <a:spcAft>
                <a:spcPts val="750"/>
              </a:spcAft>
              <a:buFont typeface="Wingdings" panose="05000000000000000000" pitchFamily="2" charset="2"/>
              <a:buChar char="v"/>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PC relative and based register both addressing modes are suitable for program relocation at runtime.</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Based register addressing mode is best suitable to write position independent codes.</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spcAft>
                <a:spcPts val="800"/>
              </a:spcAft>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base register addressing mode is used in computers to facilitate the relocation of programs in memory i.e., when programs and data are moved from one segment of memory to another.</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84250" indent="0" fontAlgn="base">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623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2A354-CF9F-4AFB-A36D-2ADDBFA5B3A6}"/>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Indexed Addressing </a:t>
            </a:r>
            <a:r>
              <a:rPr lang="en-IN" sz="4000" b="1">
                <a:solidFill>
                  <a:srgbClr val="FFFFFF"/>
                </a:solidFill>
                <a:latin typeface="Times New Roman" panose="02020603050405020304" pitchFamily="18" charset="0"/>
                <a:ea typeface="Times New Roman" panose="02020603050405020304" pitchFamily="18" charset="0"/>
              </a:rPr>
              <a:t>M</a:t>
            </a:r>
            <a:r>
              <a:rPr lang="en-IN" sz="4000" b="1">
                <a:solidFill>
                  <a:srgbClr val="FFFFFF"/>
                </a:solidFill>
                <a:effectLst/>
                <a:latin typeface="Times New Roman" panose="02020603050405020304" pitchFamily="18" charset="0"/>
                <a:ea typeface="Times New Roman" panose="02020603050405020304" pitchFamily="18" charset="0"/>
              </a:rPr>
              <a:t>ode</a:t>
            </a:r>
            <a:endParaRPr lang="en-IN" sz="4000">
              <a:solidFill>
                <a:srgbClr val="FFFFFF"/>
              </a:solidFill>
            </a:endParaRPr>
          </a:p>
        </p:txBody>
      </p:sp>
      <p:sp>
        <p:nvSpPr>
          <p:cNvPr id="3" name="Content Placeholder 2">
            <a:extLst>
              <a:ext uri="{FF2B5EF4-FFF2-40B4-BE49-F238E27FC236}">
                <a16:creationId xmlns:a16="http://schemas.microsoft.com/office/drawing/2014/main" id="{087991C3-D8D8-44EF-A9C7-6F65D8C286D4}"/>
              </a:ext>
            </a:extLst>
          </p:cNvPr>
          <p:cNvSpPr>
            <a:spLocks noGrp="1"/>
          </p:cNvSpPr>
          <p:nvPr>
            <p:ph idx="1"/>
          </p:nvPr>
        </p:nvSpPr>
        <p:spPr>
          <a:xfrm>
            <a:off x="4134810" y="232230"/>
            <a:ext cx="7912047" cy="6473370"/>
          </a:xfrm>
        </p:spPr>
        <p:txBody>
          <a:bodyPr anchor="ctr">
            <a:normAutofit/>
          </a:bodyPr>
          <a:lstStyle/>
          <a:p>
            <a:pPr marL="266700" lvl="3" indent="-266700"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operand’s offset is the sum of the content of an index register SI or DI and an 8 bit or 16-bit displacement.</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266700" lvl="3" indent="-266700"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p>
          <a:p>
            <a:pPr marL="900113" lvl="3" indent="-182563" fontAlgn="base">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MOV AX, [SI +05]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ADD AL, [DI+16] </a:t>
            </a:r>
          </a:p>
          <a:p>
            <a:pPr>
              <a:buFont typeface="Wingdings" panose="05000000000000000000" pitchFamily="2" charset="2"/>
              <a:buChar char="v"/>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Note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 Use to access or implement array efficiently.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fontAlgn="base">
              <a:spcAft>
                <a:spcPts val="80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2) Multiple registers required to implement. </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900113" indent="-671513" fontAlgn="base">
              <a:spcAft>
                <a:spcPts val="800"/>
              </a:spcAft>
              <a:buNone/>
            </a:pPr>
            <a:r>
              <a:rPr lang="en-IN" sz="2400" dirty="0">
                <a:latin typeface="Calibri" panose="020F0502020204030204" pitchFamily="34"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3) Any element can be accessed without changing instruction.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7595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808B4-B815-40C3-9AD4-F927AF8498A5}"/>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Based Indexed Addressing</a:t>
            </a:r>
            <a:endParaRPr lang="en-IN" sz="4000">
              <a:solidFill>
                <a:srgbClr val="FFFFFF"/>
              </a:solidFill>
            </a:endParaRPr>
          </a:p>
        </p:txBody>
      </p:sp>
      <p:sp>
        <p:nvSpPr>
          <p:cNvPr id="3" name="Content Placeholder 2">
            <a:extLst>
              <a:ext uri="{FF2B5EF4-FFF2-40B4-BE49-F238E27FC236}">
                <a16:creationId xmlns:a16="http://schemas.microsoft.com/office/drawing/2014/main" id="{D114A4E7-C70B-4163-8FE1-FE6EBED5C661}"/>
              </a:ext>
            </a:extLst>
          </p:cNvPr>
          <p:cNvSpPr>
            <a:spLocks noGrp="1"/>
          </p:cNvSpPr>
          <p:nvPr>
            <p:ph idx="1"/>
          </p:nvPr>
        </p:nvSpPr>
        <p:spPr>
          <a:xfrm>
            <a:off x="4810259" y="649480"/>
            <a:ext cx="6555347" cy="5546047"/>
          </a:xfrm>
        </p:spPr>
        <p:txBody>
          <a:bodyPr anchor="ctr">
            <a:normAutofit/>
          </a:bodyPr>
          <a:lstStyle/>
          <a:p>
            <a:pPr marL="266700" lvl="3" indent="-266700"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operand’s offset is sum of the content of a base register BX or BP and an index register SI or DI.</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171450" lvl="3" indent="-171450"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For Example: </a:t>
            </a:r>
          </a:p>
          <a:p>
            <a:pPr marL="984250" lvl="3" indent="-182563" fontAlgn="base">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AX, [BX+SI]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182563"/>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MOV AX, [SI+2000]</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984250" indent="-182563"/>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MOV AL, [DI+3000]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79068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29468-10F1-4C63-8595-8DD14C3B0320}"/>
              </a:ext>
            </a:extLst>
          </p:cNvPr>
          <p:cNvSpPr>
            <a:spLocks noGrp="1"/>
          </p:cNvSpPr>
          <p:nvPr>
            <p:ph type="title"/>
          </p:nvPr>
        </p:nvSpPr>
        <p:spPr>
          <a:xfrm>
            <a:off x="586478" y="1683756"/>
            <a:ext cx="3115265" cy="2396359"/>
          </a:xfrm>
        </p:spPr>
        <p:txBody>
          <a:bodyPr anchor="b">
            <a:normAutofit/>
          </a:bodyPr>
          <a:lstStyle/>
          <a:p>
            <a:pPr algn="r"/>
            <a:r>
              <a:rPr lang="en-IN" sz="4000" b="1" dirty="0">
                <a:solidFill>
                  <a:srgbClr val="FFFFFF"/>
                </a:solidFill>
                <a:effectLst/>
                <a:latin typeface="Roboto Condensed" panose="02000000000000000000" pitchFamily="2" charset="0"/>
                <a:ea typeface="Times New Roman" panose="02020603050405020304" pitchFamily="18" charset="0"/>
                <a:cs typeface="Times New Roman" panose="02020603050405020304" pitchFamily="18" charset="0"/>
              </a:rPr>
              <a:t>Applications of Addressing Modes</a:t>
            </a:r>
            <a:endParaRPr lang="en-IN" sz="4000" dirty="0">
              <a:solidFill>
                <a:srgbClr val="FFFFFF"/>
              </a:solidFill>
            </a:endParaRPr>
          </a:p>
        </p:txBody>
      </p:sp>
      <p:graphicFrame>
        <p:nvGraphicFramePr>
          <p:cNvPr id="4" name="Content Placeholder 3">
            <a:extLst>
              <a:ext uri="{FF2B5EF4-FFF2-40B4-BE49-F238E27FC236}">
                <a16:creationId xmlns:a16="http://schemas.microsoft.com/office/drawing/2014/main" id="{CA11CF9E-B9C5-48F0-AF98-51F986284728}"/>
              </a:ext>
            </a:extLst>
          </p:cNvPr>
          <p:cNvGraphicFramePr>
            <a:graphicFrameLocks noGrp="1"/>
          </p:cNvGraphicFramePr>
          <p:nvPr>
            <p:ph idx="1"/>
            <p:extLst>
              <p:ext uri="{D42A27DB-BD31-4B8C-83A1-F6EECF244321}">
                <p14:modId xmlns:p14="http://schemas.microsoft.com/office/powerpoint/2010/main" val="2702093177"/>
              </p:ext>
            </p:extLst>
          </p:nvPr>
        </p:nvGraphicFramePr>
        <p:xfrm>
          <a:off x="4037825" y="8083"/>
          <a:ext cx="8154176" cy="6858004"/>
        </p:xfrm>
        <a:graphic>
          <a:graphicData uri="http://schemas.openxmlformats.org/drawingml/2006/table">
            <a:tbl>
              <a:tblPr firstRow="1" firstCol="1" bandRow="1">
                <a:tableStyleId>{9DCAF9ED-07DC-4A11-8D7F-57B35C25682E}</a:tableStyleId>
              </a:tblPr>
              <a:tblGrid>
                <a:gridCol w="2950177">
                  <a:extLst>
                    <a:ext uri="{9D8B030D-6E8A-4147-A177-3AD203B41FA5}">
                      <a16:colId xmlns:a16="http://schemas.microsoft.com/office/drawing/2014/main" val="2657555026"/>
                    </a:ext>
                  </a:extLst>
                </a:gridCol>
                <a:gridCol w="5203999">
                  <a:extLst>
                    <a:ext uri="{9D8B030D-6E8A-4147-A177-3AD203B41FA5}">
                      <a16:colId xmlns:a16="http://schemas.microsoft.com/office/drawing/2014/main" val="2925957411"/>
                    </a:ext>
                  </a:extLst>
                </a:gridCol>
              </a:tblGrid>
              <a:tr h="372141">
                <a:tc>
                  <a:txBody>
                    <a:bodyPr/>
                    <a:lstStyle/>
                    <a:p>
                      <a:pPr algn="ctr">
                        <a:lnSpc>
                          <a:spcPct val="107000"/>
                        </a:lnSpc>
                        <a:spcBef>
                          <a:spcPts val="750"/>
                        </a:spcBef>
                        <a:spcAft>
                          <a:spcPts val="750"/>
                        </a:spcAft>
                      </a:pPr>
                      <a:r>
                        <a:rPr lang="en-IN" sz="1600" b="1" cap="all" spc="60" dirty="0">
                          <a:solidFill>
                            <a:srgbClr val="FF0000"/>
                          </a:solidFill>
                          <a:effectLst/>
                        </a:rPr>
                        <a:t>Addressing Modes</a:t>
                      </a:r>
                      <a:endParaRPr lang="en-IN" sz="1600" b="1" cap="all" spc="6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61364" marB="61364" anchor="b"/>
                </a:tc>
                <a:tc>
                  <a:txBody>
                    <a:bodyPr/>
                    <a:lstStyle/>
                    <a:p>
                      <a:pPr algn="ctr">
                        <a:lnSpc>
                          <a:spcPct val="107000"/>
                        </a:lnSpc>
                        <a:spcBef>
                          <a:spcPts val="750"/>
                        </a:spcBef>
                        <a:spcAft>
                          <a:spcPts val="750"/>
                        </a:spcAft>
                      </a:pPr>
                      <a:r>
                        <a:rPr lang="en-IN" sz="1600" b="1" cap="all" spc="60" dirty="0">
                          <a:solidFill>
                            <a:srgbClr val="FF0000"/>
                          </a:solidFill>
                          <a:effectLst/>
                        </a:rPr>
                        <a:t>Applications</a:t>
                      </a:r>
                      <a:endParaRPr lang="en-IN" sz="1600" b="1" cap="all" spc="6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61364" marB="61364" anchor="b"/>
                </a:tc>
                <a:extLst>
                  <a:ext uri="{0D108BD9-81ED-4DB2-BD59-A6C34878D82A}">
                    <a16:rowId xmlns:a16="http://schemas.microsoft.com/office/drawing/2014/main" val="3437005738"/>
                  </a:ext>
                </a:extLst>
              </a:tr>
              <a:tr h="354871">
                <a:tc>
                  <a:txBody>
                    <a:bodyPr/>
                    <a:lstStyle/>
                    <a:p>
                      <a:pPr algn="ctr">
                        <a:lnSpc>
                          <a:spcPct val="107000"/>
                        </a:lnSpc>
                        <a:spcBef>
                          <a:spcPts val="750"/>
                        </a:spcBef>
                        <a:spcAft>
                          <a:spcPts val="750"/>
                        </a:spcAft>
                      </a:pPr>
                      <a:r>
                        <a:rPr lang="en-IN" sz="1400" b="1" cap="none" spc="0" dirty="0">
                          <a:solidFill>
                            <a:schemeClr val="tx1"/>
                          </a:solidFill>
                          <a:effectLst/>
                        </a:rPr>
                        <a:t>Immediate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a:solidFill>
                            <a:schemeClr val="tx1"/>
                          </a:solidFill>
                          <a:effectLst/>
                        </a:rPr>
                        <a:t>To initialize registers to a constant value</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526165146"/>
                  </a:ext>
                </a:extLst>
              </a:tr>
              <a:tr h="1063882">
                <a:tc>
                  <a:txBody>
                    <a:bodyPr/>
                    <a:lstStyle/>
                    <a:p>
                      <a:pPr algn="ctr">
                        <a:lnSpc>
                          <a:spcPct val="107000"/>
                        </a:lnSpc>
                        <a:spcAft>
                          <a:spcPts val="800"/>
                        </a:spcAft>
                      </a:pPr>
                      <a:r>
                        <a:rPr lang="en-IN" sz="1400" b="1" cap="none" spc="0" dirty="0">
                          <a:solidFill>
                            <a:schemeClr val="tx1"/>
                          </a:solidFill>
                          <a:effectLst/>
                        </a:rPr>
                        <a:t>Direct Addressing Mode</a:t>
                      </a:r>
                    </a:p>
                    <a:p>
                      <a:pPr algn="ctr" fontAlgn="base">
                        <a:lnSpc>
                          <a:spcPct val="107000"/>
                        </a:lnSpc>
                        <a:spcBef>
                          <a:spcPts val="300"/>
                        </a:spcBef>
                        <a:spcAft>
                          <a:spcPts val="900"/>
                        </a:spcAft>
                      </a:pPr>
                      <a:r>
                        <a:rPr lang="en-IN" sz="1400" b="1" cap="none" spc="0" dirty="0">
                          <a:solidFill>
                            <a:schemeClr val="tx1"/>
                          </a:solidFill>
                          <a:effectLst/>
                        </a:rPr>
                        <a:t>and</a:t>
                      </a:r>
                    </a:p>
                    <a:p>
                      <a:pPr algn="ctr" fontAlgn="base">
                        <a:lnSpc>
                          <a:spcPct val="107000"/>
                        </a:lnSpc>
                        <a:spcBef>
                          <a:spcPts val="300"/>
                        </a:spcBef>
                        <a:spcAft>
                          <a:spcPts val="900"/>
                        </a:spcAft>
                      </a:pPr>
                      <a:r>
                        <a:rPr lang="en-IN" sz="1400" b="1" cap="none" spc="0" dirty="0">
                          <a:solidFill>
                            <a:schemeClr val="tx1"/>
                          </a:solidFill>
                          <a:effectLst/>
                        </a:rPr>
                        <a:t>Register Direct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access static data</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implement variables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1163721555"/>
                  </a:ext>
                </a:extLst>
              </a:tr>
              <a:tr h="1088006">
                <a:tc>
                  <a:txBody>
                    <a:bodyPr/>
                    <a:lstStyle/>
                    <a:p>
                      <a:pPr algn="ctr">
                        <a:lnSpc>
                          <a:spcPct val="107000"/>
                        </a:lnSpc>
                        <a:spcAft>
                          <a:spcPts val="800"/>
                        </a:spcAft>
                      </a:pPr>
                      <a:r>
                        <a:rPr lang="en-IN" sz="1400" b="1" cap="none" spc="0" dirty="0">
                          <a:solidFill>
                            <a:schemeClr val="tx1"/>
                          </a:solidFill>
                          <a:effectLst/>
                        </a:rPr>
                        <a:t>Indirect Addressing Mode</a:t>
                      </a:r>
                    </a:p>
                    <a:p>
                      <a:pPr algn="ctr" fontAlgn="base">
                        <a:lnSpc>
                          <a:spcPct val="107000"/>
                        </a:lnSpc>
                        <a:spcBef>
                          <a:spcPts val="300"/>
                        </a:spcBef>
                        <a:spcAft>
                          <a:spcPts val="900"/>
                        </a:spcAft>
                      </a:pPr>
                      <a:r>
                        <a:rPr lang="en-IN" sz="1400" b="1" cap="none" spc="0" dirty="0">
                          <a:solidFill>
                            <a:schemeClr val="tx1"/>
                          </a:solidFill>
                          <a:effectLst/>
                        </a:rPr>
                        <a:t>and</a:t>
                      </a:r>
                    </a:p>
                    <a:p>
                      <a:pPr algn="ctr" fontAlgn="base">
                        <a:lnSpc>
                          <a:spcPct val="107000"/>
                        </a:lnSpc>
                        <a:spcBef>
                          <a:spcPts val="300"/>
                        </a:spcBef>
                        <a:spcAft>
                          <a:spcPts val="900"/>
                        </a:spcAft>
                      </a:pPr>
                      <a:r>
                        <a:rPr lang="en-IN" sz="1400" b="1" cap="none" spc="0" dirty="0">
                          <a:solidFill>
                            <a:schemeClr val="tx1"/>
                          </a:solidFill>
                          <a:effectLst/>
                        </a:rPr>
                        <a:t>Register Indirect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implement pointers because pointers are memory locations that store the address of another variable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pass array as a parameter because array name is the base address and pointer is needed to point the address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3677359047"/>
                  </a:ext>
                </a:extLst>
              </a:tr>
              <a:tr h="1403487">
                <a:tc>
                  <a:txBody>
                    <a:bodyPr/>
                    <a:lstStyle/>
                    <a:p>
                      <a:pPr algn="ctr">
                        <a:lnSpc>
                          <a:spcPct val="107000"/>
                        </a:lnSpc>
                        <a:spcAft>
                          <a:spcPts val="800"/>
                        </a:spcAft>
                      </a:pPr>
                      <a:r>
                        <a:rPr lang="en-IN" sz="1400" b="1" cap="none" spc="0">
                          <a:solidFill>
                            <a:schemeClr val="tx1"/>
                          </a:solidFill>
                          <a:effectLst/>
                        </a:rPr>
                        <a:t>Relative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program relocation at run time i.e. for position independent code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change the normal sequence of execution of instructions</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branch type instructions since it directly updates the program counter</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966879287"/>
                  </a:ext>
                </a:extLst>
              </a:tr>
              <a:tr h="645153">
                <a:tc>
                  <a:txBody>
                    <a:bodyPr/>
                    <a:lstStyle/>
                    <a:p>
                      <a:pPr algn="ctr">
                        <a:lnSpc>
                          <a:spcPct val="107000"/>
                        </a:lnSpc>
                        <a:spcAft>
                          <a:spcPts val="800"/>
                        </a:spcAft>
                      </a:pPr>
                      <a:r>
                        <a:rPr lang="en-IN" sz="1400" b="1" cap="none" spc="0">
                          <a:solidFill>
                            <a:schemeClr val="tx1"/>
                          </a:solidFill>
                          <a:effectLst/>
                        </a:rPr>
                        <a:t>Index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array implementation or array addressing</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records implementation</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3299548281"/>
                  </a:ext>
                </a:extLst>
              </a:tr>
              <a:tr h="866582">
                <a:tc>
                  <a:txBody>
                    <a:bodyPr/>
                    <a:lstStyle/>
                    <a:p>
                      <a:pPr algn="ctr">
                        <a:lnSpc>
                          <a:spcPct val="107000"/>
                        </a:lnSpc>
                        <a:spcAft>
                          <a:spcPts val="800"/>
                        </a:spcAft>
                      </a:pPr>
                      <a:r>
                        <a:rPr lang="en-IN" sz="1400" b="1" cap="none" spc="0">
                          <a:solidFill>
                            <a:schemeClr val="tx1"/>
                          </a:solidFill>
                          <a:effectLst/>
                        </a:rPr>
                        <a:t>Base Register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writing relocatable code i.e. for relocation of program in memory even at run time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handling recursive procedures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1787693699"/>
                  </a:ext>
                </a:extLst>
              </a:tr>
              <a:tr h="1063882">
                <a:tc>
                  <a:txBody>
                    <a:bodyPr/>
                    <a:lstStyle/>
                    <a:p>
                      <a:pPr algn="ctr">
                        <a:lnSpc>
                          <a:spcPct val="107000"/>
                        </a:lnSpc>
                        <a:spcAft>
                          <a:spcPts val="800"/>
                        </a:spcAft>
                      </a:pPr>
                      <a:r>
                        <a:rPr lang="en-IN" sz="1400" b="1" cap="none" spc="0">
                          <a:solidFill>
                            <a:schemeClr val="tx1"/>
                          </a:solidFill>
                          <a:effectLst/>
                        </a:rPr>
                        <a:t>Auto-increment Addressing Mode</a:t>
                      </a:r>
                    </a:p>
                    <a:p>
                      <a:pPr algn="ctr" fontAlgn="base">
                        <a:lnSpc>
                          <a:spcPct val="107000"/>
                        </a:lnSpc>
                        <a:spcBef>
                          <a:spcPts val="300"/>
                        </a:spcBef>
                        <a:spcAft>
                          <a:spcPts val="900"/>
                        </a:spcAft>
                      </a:pPr>
                      <a:r>
                        <a:rPr lang="en-IN" sz="1400" b="1" cap="none" spc="0">
                          <a:solidFill>
                            <a:schemeClr val="tx1"/>
                          </a:solidFill>
                          <a:effectLst/>
                        </a:rPr>
                        <a:t>and</a:t>
                      </a:r>
                    </a:p>
                    <a:p>
                      <a:pPr algn="ctr" fontAlgn="base">
                        <a:lnSpc>
                          <a:spcPct val="107000"/>
                        </a:lnSpc>
                        <a:spcBef>
                          <a:spcPts val="300"/>
                        </a:spcBef>
                        <a:spcAft>
                          <a:spcPts val="900"/>
                        </a:spcAft>
                      </a:pPr>
                      <a:r>
                        <a:rPr lang="en-IN" sz="1400" b="1" cap="none" spc="0">
                          <a:solidFill>
                            <a:schemeClr val="tx1"/>
                          </a:solidFill>
                          <a:effectLst/>
                        </a:rPr>
                        <a:t>Auto-decrement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implementing loops</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stepping through arrays in a loop</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implementing a stack as push and pop</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92452601"/>
                  </a:ext>
                </a:extLst>
              </a:tr>
            </a:tbl>
          </a:graphicData>
        </a:graphic>
      </p:graphicFrame>
    </p:spTree>
    <p:extLst>
      <p:ext uri="{BB962C8B-B14F-4D97-AF65-F5344CB8AC3E}">
        <p14:creationId xmlns:p14="http://schemas.microsoft.com/office/powerpoint/2010/main" val="356543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F5E0F-329F-42F0-918D-8E4FA6344D56}"/>
              </a:ext>
            </a:extLst>
          </p:cNvPr>
          <p:cNvSpPr>
            <a:spLocks noGrp="1"/>
          </p:cNvSpPr>
          <p:nvPr>
            <p:ph type="title"/>
          </p:nvPr>
        </p:nvSpPr>
        <p:spPr>
          <a:xfrm>
            <a:off x="312724" y="3433763"/>
            <a:ext cx="3197013" cy="2743200"/>
          </a:xfrm>
        </p:spPr>
        <p:txBody>
          <a:bodyPr anchor="t">
            <a:normAutofit/>
          </a:bodyPr>
          <a:lstStyle/>
          <a:p>
            <a:pPr algn="ctr"/>
            <a:r>
              <a:rPr lang="en-IN" sz="4800">
                <a:solidFill>
                  <a:schemeClr val="bg1"/>
                </a:solidFill>
              </a:rPr>
              <a:t>Addressing Modes</a:t>
            </a:r>
          </a:p>
        </p:txBody>
      </p:sp>
      <p:pic>
        <p:nvPicPr>
          <p:cNvPr id="7" name="Picture 6">
            <a:extLst>
              <a:ext uri="{FF2B5EF4-FFF2-40B4-BE49-F238E27FC236}">
                <a16:creationId xmlns:a16="http://schemas.microsoft.com/office/drawing/2014/main" id="{FEB720C2-4F9E-4286-AA51-551697DB1666}"/>
              </a:ext>
            </a:extLst>
          </p:cNvPr>
          <p:cNvPicPr>
            <a:picLocks noChangeAspect="1"/>
          </p:cNvPicPr>
          <p:nvPr/>
        </p:nvPicPr>
        <p:blipFill>
          <a:blip r:embed="rId2"/>
          <a:stretch>
            <a:fillRect/>
          </a:stretch>
        </p:blipFill>
        <p:spPr>
          <a:xfrm>
            <a:off x="6095999" y="5921829"/>
            <a:ext cx="4499429" cy="727574"/>
          </a:xfrm>
          <a:prstGeom prst="rect">
            <a:avLst/>
          </a:prstGeom>
        </p:spPr>
      </p:pic>
      <p:sp>
        <p:nvSpPr>
          <p:cNvPr id="3" name="Content Placeholder 2">
            <a:extLst>
              <a:ext uri="{FF2B5EF4-FFF2-40B4-BE49-F238E27FC236}">
                <a16:creationId xmlns:a16="http://schemas.microsoft.com/office/drawing/2014/main" id="{45443755-F718-4687-9F43-BA01705865CB}"/>
              </a:ext>
            </a:extLst>
          </p:cNvPr>
          <p:cNvSpPr>
            <a:spLocks noGrp="1"/>
          </p:cNvSpPr>
          <p:nvPr>
            <p:ph idx="1"/>
          </p:nvPr>
        </p:nvSpPr>
        <p:spPr>
          <a:xfrm>
            <a:off x="4330719" y="1146629"/>
            <a:ext cx="7548557" cy="5594539"/>
          </a:xfrm>
        </p:spPr>
        <p:txBody>
          <a:bodyPr anchor="ctr">
            <a:normAutofit/>
          </a:bodyPr>
          <a:lstStyle/>
          <a:p>
            <a:pPr fontAlgn="base">
              <a:spcAft>
                <a:spcPts val="8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term addressing modes refers to the way in which the operand of an instruction is specified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fontAlgn="base">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addressing mode specifies a rule for interpreting or modifying the address field of the instruction before the operand is actually executed.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spcAft>
                <a:spcPts val="800"/>
              </a:spcAft>
            </a:pP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for instructions are divided into two categories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 Addressing modes for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Addressing modes for branch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55750" indent="-285750" fontAlgn="base">
              <a:spcAft>
                <a:spcPts val="75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addressing modes provide flexible access to memory, allowing you to easily access variables, arrays, records, pointers, and other complex data types.  </a:t>
            </a:r>
          </a:p>
          <a:p>
            <a:pPr marL="555750" indent="-285750" fontAlgn="base">
              <a:spcAft>
                <a:spcPts val="75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key to good assembly language programming is the proper use of memory addressing modes.</a:t>
            </a:r>
          </a:p>
          <a:p>
            <a:pPr marL="555750" indent="-285750" fontAlgn="base">
              <a:spcAft>
                <a:spcPts val="75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 assembly language program instruction consists of two parts: Opcode and Operand.</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70000" indent="0" fontAlgn="base">
              <a:spcAft>
                <a:spcPts val="75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55750" indent="-285750" fontAlgn="base">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55750" indent="-285750" fontAlgn="base">
              <a:spcAft>
                <a:spcPts val="7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89810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9C423-8E7C-441E-BAA6-0BBA0065848F}"/>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Addressing Modes (Contd..)</a:t>
            </a:r>
          </a:p>
        </p:txBody>
      </p:sp>
      <p:graphicFrame>
        <p:nvGraphicFramePr>
          <p:cNvPr id="5" name="Content Placeholder 2">
            <a:extLst>
              <a:ext uri="{FF2B5EF4-FFF2-40B4-BE49-F238E27FC236}">
                <a16:creationId xmlns:a16="http://schemas.microsoft.com/office/drawing/2014/main" id="{BFDD4C61-7C05-4072-FC68-501A0D660235}"/>
              </a:ext>
            </a:extLst>
          </p:cNvPr>
          <p:cNvGraphicFramePr>
            <a:graphicFrameLocks noGrp="1"/>
          </p:cNvGraphicFramePr>
          <p:nvPr>
            <p:ph idx="1"/>
            <p:extLst>
              <p:ext uri="{D42A27DB-BD31-4B8C-83A1-F6EECF244321}">
                <p14:modId xmlns:p14="http://schemas.microsoft.com/office/powerpoint/2010/main" val="99717498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1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4D38F07-5A2F-4823-B529-748D031ECCD8}"/>
              </a:ext>
            </a:extLst>
          </p:cNvPr>
          <p:cNvSpPr>
            <a:spLocks noGrp="1"/>
          </p:cNvSpPr>
          <p:nvPr>
            <p:ph type="title"/>
          </p:nvPr>
        </p:nvSpPr>
        <p:spPr>
          <a:xfrm>
            <a:off x="777240" y="731519"/>
            <a:ext cx="2845191" cy="3237579"/>
          </a:xfrm>
        </p:spPr>
        <p:txBody>
          <a:bodyPr>
            <a:normAutofit/>
          </a:bodyPr>
          <a:lstStyle/>
          <a:p>
            <a:r>
              <a:rPr lang="en-IN" sz="3800">
                <a:solidFill>
                  <a:srgbClr val="FFFFFF"/>
                </a:solidFill>
                <a:latin typeface="Times New Roman" panose="02020603050405020304" pitchFamily="18" charset="0"/>
                <a:cs typeface="Times New Roman" panose="02020603050405020304" pitchFamily="18" charset="0"/>
              </a:rPr>
              <a:t>Types of Addressing Modes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93E7EF-8C7A-4E53-8579-7B6B934B983E}"/>
              </a:ext>
            </a:extLst>
          </p:cNvPr>
          <p:cNvSpPr>
            <a:spLocks noGrp="1"/>
          </p:cNvSpPr>
          <p:nvPr>
            <p:ph idx="1"/>
          </p:nvPr>
        </p:nvSpPr>
        <p:spPr>
          <a:xfrm>
            <a:off x="4370044" y="580571"/>
            <a:ext cx="7212356" cy="5675086"/>
          </a:xfrm>
        </p:spPr>
        <p:txBody>
          <a:bodyPr anchor="ctr">
            <a:normAutofit/>
          </a:bodyPr>
          <a:lstStyle/>
          <a:p>
            <a:pPr>
              <a:buFont typeface="Wingdings" panose="05000000000000000000" pitchFamily="2" charset="2"/>
              <a:buChar char="v"/>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based on  Data</a:t>
            </a:r>
          </a:p>
          <a:p>
            <a:pPr marL="1082675" indent="-365125" defTabSz="900113">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Implied Addressing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Immediate </a:t>
            </a:r>
            <a:r>
              <a:rPr lang="en-IN" sz="1800" b="1" dirty="0">
                <a:latin typeface="Times New Roman" panose="02020603050405020304" pitchFamily="18" charset="0"/>
                <a:ea typeface="Times New Roman" panose="02020603050405020304" pitchFamily="18" charset="0"/>
              </a:rPr>
              <a:t>A</a:t>
            </a:r>
            <a:r>
              <a:rPr lang="en-IN" sz="1800" b="1" dirty="0">
                <a:effectLst/>
                <a:latin typeface="Times New Roman" panose="02020603050405020304" pitchFamily="18" charset="0"/>
                <a:ea typeface="Times New Roman" panose="02020603050405020304" pitchFamily="18" charset="0"/>
              </a:rPr>
              <a:t>ddressing Mode </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rPr>
              <a:t> Register Direct </a:t>
            </a:r>
            <a:r>
              <a:rPr lang="en-IN" sz="1800" b="1" dirty="0">
                <a:latin typeface="Times New Roman" panose="02020603050405020304" pitchFamily="18" charset="0"/>
                <a:ea typeface="Times New Roman" panose="02020603050405020304" pitchFamily="18" charset="0"/>
              </a:rPr>
              <a:t>A</a:t>
            </a:r>
            <a:r>
              <a:rPr lang="en-IN" sz="1800" b="1" dirty="0">
                <a:effectLst/>
                <a:latin typeface="Times New Roman" panose="02020603050405020304" pitchFamily="18" charset="0"/>
                <a:ea typeface="Times New Roman" panose="02020603050405020304" pitchFamily="18" charset="0"/>
              </a:rPr>
              <a:t>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Register Indirect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Auto Indexed (Increment </a:t>
            </a:r>
            <a:r>
              <a:rPr lang="en-IN" sz="1800" b="1" dirty="0">
                <a:latin typeface="Times New Roman" panose="02020603050405020304" pitchFamily="18" charset="0"/>
                <a:ea typeface="Times New Roman" panose="02020603050405020304" pitchFamily="18" charset="0"/>
              </a:rPr>
              <a:t>M</a:t>
            </a:r>
            <a:r>
              <a:rPr lang="en-IN" sz="1800" b="1" dirty="0">
                <a:effectLst/>
                <a:latin typeface="Times New Roman" panose="02020603050405020304" pitchFamily="18" charset="0"/>
                <a:ea typeface="Times New Roman" panose="02020603050405020304" pitchFamily="18" charset="0"/>
              </a:rPr>
              <a:t>ode)</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Auto Indexed (Decrement </a:t>
            </a:r>
            <a:r>
              <a:rPr lang="en-IN" sz="1800" b="1" dirty="0">
                <a:latin typeface="Times New Roman" panose="02020603050405020304" pitchFamily="18" charset="0"/>
                <a:ea typeface="Times New Roman" panose="02020603050405020304" pitchFamily="18" charset="0"/>
              </a:rPr>
              <a:t>M</a:t>
            </a:r>
            <a:r>
              <a:rPr lang="en-IN" sz="1800" b="1" dirty="0">
                <a:effectLst/>
                <a:latin typeface="Times New Roman" panose="02020603050405020304" pitchFamily="18" charset="0"/>
                <a:ea typeface="Times New Roman" panose="02020603050405020304" pitchFamily="18" charset="0"/>
              </a:rPr>
              <a:t>ode)</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Absolute Addressing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Indirect addressing Mode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266700" indent="-266700">
              <a:buFont typeface="Wingdings" panose="05000000000000000000" pitchFamily="2" charset="2"/>
              <a:buChar char="v"/>
            </a:pPr>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based on Transfer of Control </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PC Relative Addressing Mode</a:t>
            </a:r>
          </a:p>
          <a:p>
            <a:pPr marL="717550" indent="0">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Base Register Addressing Mode</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Indexed Addressing Mode</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Base Indexed Addressing Mode</a:t>
            </a:r>
            <a:endParaRPr lang="en-IN" sz="1800" dirty="0"/>
          </a:p>
        </p:txBody>
      </p:sp>
    </p:spTree>
    <p:extLst>
      <p:ext uri="{BB962C8B-B14F-4D97-AF65-F5344CB8AC3E}">
        <p14:creationId xmlns:p14="http://schemas.microsoft.com/office/powerpoint/2010/main" val="355769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6239332-F0ED-4729-9F17-0A5F8FB19850}"/>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b="1" kern="1200">
                <a:solidFill>
                  <a:srgbClr val="FFFFFF"/>
                </a:solidFill>
                <a:latin typeface="+mj-lt"/>
                <a:ea typeface="+mj-ea"/>
                <a:cs typeface="+mj-cs"/>
              </a:rPr>
              <a:t>Addressing Modes Based on Data</a:t>
            </a:r>
          </a:p>
        </p:txBody>
      </p:sp>
      <p:sp>
        <p:nvSpPr>
          <p:cNvPr id="17"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210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D53C3F-4301-4B36-BCA1-096B6AAFCC1A}"/>
              </a:ext>
            </a:extLst>
          </p:cNvPr>
          <p:cNvSpPr>
            <a:spLocks noGrp="1"/>
          </p:cNvSpPr>
          <p:nvPr>
            <p:ph type="title"/>
          </p:nvPr>
        </p:nvSpPr>
        <p:spPr>
          <a:xfrm>
            <a:off x="333809" y="530906"/>
            <a:ext cx="3197013" cy="2743200"/>
          </a:xfrm>
        </p:spPr>
        <p:txBody>
          <a:bodyPr anchor="t">
            <a:normAutofit/>
          </a:bodyPr>
          <a:lstStyle/>
          <a:p>
            <a:pPr algn="ctr"/>
            <a:r>
              <a:rPr lang="en-IN" sz="4800" b="1" dirty="0">
                <a:solidFill>
                  <a:schemeClr val="bg1"/>
                </a:solidFill>
                <a:effectLst/>
                <a:latin typeface="Times New Roman" panose="02020603050405020304" pitchFamily="18" charset="0"/>
                <a:ea typeface="Times New Roman" panose="02020603050405020304" pitchFamily="18" charset="0"/>
              </a:rPr>
              <a:t>Implied Addressing Mode</a:t>
            </a:r>
            <a:endParaRPr lang="en-IN" sz="4800" dirty="0">
              <a:solidFill>
                <a:schemeClr val="bg1"/>
              </a:solidFill>
            </a:endParaRPr>
          </a:p>
        </p:txBody>
      </p:sp>
      <p:pic>
        <p:nvPicPr>
          <p:cNvPr id="4" name="Picture 3" descr="am2">
            <a:hlinkClick r:id="rId2"/>
            <a:extLst>
              <a:ext uri="{FF2B5EF4-FFF2-40B4-BE49-F238E27FC236}">
                <a16:creationId xmlns:a16="http://schemas.microsoft.com/office/drawing/2014/main" id="{93D0CD38-D73D-4A3C-BF5B-322B7BBF6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11300" y="4805362"/>
            <a:ext cx="3024586" cy="1317157"/>
          </a:xfrm>
          <a:prstGeom prst="rect">
            <a:avLst/>
          </a:prstGeom>
          <a:noFill/>
        </p:spPr>
      </p:pic>
      <p:sp>
        <p:nvSpPr>
          <p:cNvPr id="3" name="Content Placeholder 2">
            <a:extLst>
              <a:ext uri="{FF2B5EF4-FFF2-40B4-BE49-F238E27FC236}">
                <a16:creationId xmlns:a16="http://schemas.microsoft.com/office/drawing/2014/main" id="{40F01382-F778-4886-87CB-182FAA3A38A9}"/>
              </a:ext>
            </a:extLst>
          </p:cNvPr>
          <p:cNvSpPr>
            <a:spLocks noGrp="1"/>
          </p:cNvSpPr>
          <p:nvPr>
            <p:ph idx="1"/>
          </p:nvPr>
        </p:nvSpPr>
        <p:spPr>
          <a:xfrm>
            <a:off x="4051495" y="281354"/>
            <a:ext cx="7920111" cy="6231988"/>
          </a:xfrm>
        </p:spPr>
        <p:txBody>
          <a:bodyPr anchor="ctr">
            <a:normAutofit/>
          </a:bodyPr>
          <a:lstStyle/>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In implied addressing the operand is specified in the instruction itself. </a:t>
            </a:r>
          </a:p>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In this mode the data is 8 bits or 16 bits long and data is the part of instruction. </a:t>
            </a:r>
          </a:p>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Zero address instruction are designed with implied addressing mode.</a:t>
            </a:r>
            <a:endParaRPr lang="en-IN" dirty="0">
              <a:latin typeface="Times New Roman" panose="02020603050405020304" pitchFamily="18" charset="0"/>
              <a:ea typeface="Times New Roman" panose="02020603050405020304" pitchFamily="18" charset="0"/>
            </a:endParaRPr>
          </a:p>
          <a:p>
            <a:pPr marL="525462" indent="-342900">
              <a:buFont typeface="Wingdings" panose="05000000000000000000" pitchFamily="2" charset="2"/>
              <a:buChar char="v"/>
            </a:pPr>
            <a:r>
              <a:rPr lang="en-IN" dirty="0">
                <a:latin typeface="Times New Roman" panose="02020603050405020304" pitchFamily="18" charset="0"/>
              </a:rPr>
              <a:t>For Example:  CLC (used to reset Carry flag to 0), CMA, INC A, RLC, RAR etc.</a:t>
            </a:r>
          </a:p>
          <a:p>
            <a:pPr marL="525462" indent="-342900">
              <a:buFont typeface="Wingdings" panose="05000000000000000000" pitchFamily="2" charset="2"/>
              <a:buChar char="v"/>
            </a:pPr>
            <a:r>
              <a:rPr lang="en-IN" dirty="0">
                <a:latin typeface="Times New Roman" panose="02020603050405020304" pitchFamily="18" charset="0"/>
              </a:rPr>
              <a:t>Implied Addressing Mode pictorial format</a:t>
            </a:r>
          </a:p>
          <a:p>
            <a:pPr marL="525462" indent="-342900">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endParaRPr>
          </a:p>
          <a:p>
            <a:pPr marL="525462" indent="-342900">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8153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E4CFB6-73F9-4792-9CED-F15F37DFCD4B}"/>
              </a:ext>
            </a:extLst>
          </p:cNvPr>
          <p:cNvSpPr>
            <a:spLocks noGrp="1"/>
          </p:cNvSpPr>
          <p:nvPr>
            <p:ph type="title"/>
          </p:nvPr>
        </p:nvSpPr>
        <p:spPr>
          <a:xfrm>
            <a:off x="333809" y="542377"/>
            <a:ext cx="3197013" cy="2743200"/>
          </a:xfrm>
        </p:spPr>
        <p:txBody>
          <a:bodyPr anchor="t">
            <a:normAutofit/>
          </a:bodyPr>
          <a:lstStyle/>
          <a:p>
            <a:pPr algn="ctr"/>
            <a:r>
              <a:rPr lang="en-IN" sz="4800" b="1" dirty="0">
                <a:solidFill>
                  <a:schemeClr val="bg1"/>
                </a:solidFill>
                <a:effectLst/>
                <a:latin typeface="Times New Roman" panose="02020603050405020304" pitchFamily="18" charset="0"/>
                <a:ea typeface="Times New Roman" panose="02020603050405020304" pitchFamily="18" charset="0"/>
              </a:rPr>
              <a:t>Immediate Addressing </a:t>
            </a:r>
            <a:r>
              <a:rPr lang="en-IN" sz="4800" b="1" dirty="0">
                <a:solidFill>
                  <a:schemeClr val="bg1"/>
                </a:solidFill>
                <a:latin typeface="Times New Roman" panose="02020603050405020304" pitchFamily="18" charset="0"/>
                <a:ea typeface="Times New Roman" panose="02020603050405020304" pitchFamily="18" charset="0"/>
              </a:rPr>
              <a:t>M</a:t>
            </a:r>
            <a:r>
              <a:rPr lang="en-IN" sz="4800" b="1" dirty="0">
                <a:solidFill>
                  <a:schemeClr val="bg1"/>
                </a:solidFill>
                <a:effectLst/>
                <a:latin typeface="Times New Roman" panose="02020603050405020304" pitchFamily="18" charset="0"/>
                <a:ea typeface="Times New Roman" panose="02020603050405020304" pitchFamily="18" charset="0"/>
              </a:rPr>
              <a:t>ode (symbol #)</a:t>
            </a:r>
            <a:endParaRPr lang="en-IN" sz="4800" dirty="0">
              <a:solidFill>
                <a:schemeClr val="bg1"/>
              </a:solidFill>
            </a:endParaRPr>
          </a:p>
        </p:txBody>
      </p:sp>
      <p:pic>
        <p:nvPicPr>
          <p:cNvPr id="13" name="Picture 12" descr="Timeline&#10;&#10;Description automatically generated with medium confidence">
            <a:extLst>
              <a:ext uri="{FF2B5EF4-FFF2-40B4-BE49-F238E27FC236}">
                <a16:creationId xmlns:a16="http://schemas.microsoft.com/office/drawing/2014/main" id="{89679F9D-DA5C-48A7-980A-8149FB9DB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3584" y="1713317"/>
            <a:ext cx="2966529" cy="1572260"/>
          </a:xfrm>
          <a:prstGeom prst="rect">
            <a:avLst/>
          </a:prstGeom>
          <a:noFill/>
        </p:spPr>
      </p:pic>
      <p:sp>
        <p:nvSpPr>
          <p:cNvPr id="3" name="Content Placeholder 2">
            <a:extLst>
              <a:ext uri="{FF2B5EF4-FFF2-40B4-BE49-F238E27FC236}">
                <a16:creationId xmlns:a16="http://schemas.microsoft.com/office/drawing/2014/main" id="{E9F24EC4-FCC1-4550-9783-16A57DA68702}"/>
              </a:ext>
            </a:extLst>
          </p:cNvPr>
          <p:cNvSpPr>
            <a:spLocks noGrp="1"/>
          </p:cNvSpPr>
          <p:nvPr>
            <p:ph idx="1"/>
          </p:nvPr>
        </p:nvSpPr>
        <p:spPr>
          <a:xfrm>
            <a:off x="3991429" y="261258"/>
            <a:ext cx="8200571" cy="6342742"/>
          </a:xfrm>
        </p:spPr>
        <p:txBody>
          <a:bodyPr anchor="ctr">
            <a:normAutofit fontScale="92500" lnSpcReduction="20000"/>
          </a:bodyPr>
          <a:lstStyle/>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mode data is present in address field of instruction. Designed like one address instruction format.</a:t>
            </a:r>
          </a:p>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instruction has an operand field rather than an address field. The operand field contains the actual operand to be used in conjunction with the operation specified in the instruction.</a:t>
            </a:r>
          </a:p>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instructions are useful for initializing register to a constant value.</a:t>
            </a: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MOV AL, 35H (move the data 35H into AL register)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ADD AX, #5H (A=A+5)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LDA, #25H (Load 25H into the accumulator)</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AND AX, 0000H (AX=AX^0000)</a:t>
            </a:r>
          </a:p>
          <a:p>
            <a:pPr indent="0" fontAlgn="base">
              <a:spcAft>
                <a:spcPts val="800"/>
              </a:spcAft>
              <a:buNone/>
            </a:pPr>
            <a:r>
              <a:rPr lang="en-IN" sz="1800" b="1"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Note</a:t>
            </a:r>
            <a:r>
              <a:rPr lang="en-IN" sz="1800" dirty="0">
                <a:solidFill>
                  <a:srgbClr val="FF0000"/>
                </a:solidFill>
                <a:latin typeface="Times New Roman" panose="02020603050405020304" pitchFamily="18" charset="0"/>
                <a:cs typeface="Times New Roman" panose="02020603050405020304" pitchFamily="18" charset="0"/>
              </a:rPr>
              <a:t>: </a:t>
            </a:r>
          </a:p>
          <a:p>
            <a:pPr marL="514350" lvl="2" indent="-285750" fontAlgn="base">
              <a:spcBef>
                <a:spcPts val="1000"/>
              </a:spcBef>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Limitation in the immediate mode is that the range of constants are restricted by size of address field.</a:t>
            </a:r>
          </a:p>
          <a:p>
            <a:pPr marL="514350" lvl="2" indent="-285750" fontAlgn="base">
              <a:spcBef>
                <a:spcPts val="1000"/>
              </a:spcBef>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No memory reference.</a:t>
            </a:r>
          </a:p>
          <a:p>
            <a:pPr marL="514350" lvl="2" indent="-285750" fontAlgn="base">
              <a:spcBef>
                <a:spcPts val="1000"/>
              </a:spcBef>
              <a:spcAft>
                <a:spcPts val="800"/>
              </a:spcAft>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Fast execution.</a:t>
            </a:r>
          </a:p>
          <a:p>
            <a:endParaRPr lang="en-IN" sz="900" dirty="0">
              <a:effectLst/>
              <a:latin typeface="Times New Roman" panose="02020603050405020304" pitchFamily="18" charset="0"/>
              <a:ea typeface="Times New Roman" panose="02020603050405020304" pitchFamily="18" charset="0"/>
            </a:endParaRPr>
          </a:p>
          <a:p>
            <a:endParaRPr lang="en-IN" sz="900" dirty="0"/>
          </a:p>
        </p:txBody>
      </p:sp>
    </p:spTree>
    <p:extLst>
      <p:ext uri="{BB962C8B-B14F-4D97-AF65-F5344CB8AC3E}">
        <p14:creationId xmlns:p14="http://schemas.microsoft.com/office/powerpoint/2010/main" val="73264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CE49A-3066-4CF1-BD07-6C10B2E7E502}"/>
              </a:ext>
            </a:extLst>
          </p:cNvPr>
          <p:cNvSpPr>
            <a:spLocks noGrp="1"/>
          </p:cNvSpPr>
          <p:nvPr>
            <p:ph type="title"/>
          </p:nvPr>
        </p:nvSpPr>
        <p:spPr>
          <a:xfrm>
            <a:off x="145143" y="640079"/>
            <a:ext cx="3856287" cy="2553063"/>
          </a:xfrm>
        </p:spPr>
        <p:txBody>
          <a:bodyPr anchor="ctr">
            <a:normAutofit/>
          </a:bodyPr>
          <a:lstStyle/>
          <a:p>
            <a:pPr algn="ctr"/>
            <a:r>
              <a:rPr lang="en-IN" b="1" dirty="0">
                <a:solidFill>
                  <a:srgbClr val="FFFFFF"/>
                </a:solidFill>
                <a:effectLst/>
                <a:latin typeface="Times New Roman" panose="02020603050405020304" pitchFamily="18" charset="0"/>
                <a:ea typeface="Times New Roman" panose="02020603050405020304" pitchFamily="18" charset="0"/>
              </a:rPr>
              <a:t>Register Direct </a:t>
            </a:r>
            <a:r>
              <a:rPr lang="en-IN" b="1" dirty="0">
                <a:solidFill>
                  <a:srgbClr val="FFFFFF"/>
                </a:solidFill>
                <a:latin typeface="Times New Roman" panose="02020603050405020304" pitchFamily="18" charset="0"/>
                <a:ea typeface="Times New Roman" panose="02020603050405020304" pitchFamily="18" charset="0"/>
              </a:rPr>
              <a:t>A</a:t>
            </a:r>
            <a:r>
              <a:rPr lang="en-IN" b="1" dirty="0">
                <a:solidFill>
                  <a:srgbClr val="FFFFFF"/>
                </a:solidFill>
                <a:effectLst/>
                <a:latin typeface="Times New Roman" panose="02020603050405020304" pitchFamily="18" charset="0"/>
                <a:ea typeface="Times New Roman" panose="02020603050405020304" pitchFamily="18" charset="0"/>
              </a:rPr>
              <a:t>ddressing </a:t>
            </a:r>
            <a:r>
              <a:rPr lang="en-IN" b="1" dirty="0">
                <a:solidFill>
                  <a:srgbClr val="FFFFFF"/>
                </a:solidFill>
                <a:latin typeface="Times New Roman" panose="02020603050405020304" pitchFamily="18" charset="0"/>
                <a:ea typeface="Times New Roman" panose="02020603050405020304" pitchFamily="18" charset="0"/>
              </a:rPr>
              <a:t>M</a:t>
            </a:r>
            <a:r>
              <a:rPr lang="en-IN" b="1" dirty="0">
                <a:solidFill>
                  <a:srgbClr val="FFFFFF"/>
                </a:solidFill>
                <a:effectLst/>
                <a:latin typeface="Times New Roman" panose="02020603050405020304" pitchFamily="18" charset="0"/>
                <a:ea typeface="Times New Roman" panose="02020603050405020304" pitchFamily="18" charset="0"/>
              </a:rPr>
              <a:t>ode</a:t>
            </a:r>
            <a:endParaRPr lang="en-IN" dirty="0">
              <a:solidFill>
                <a:srgbClr val="FFFFFF"/>
              </a:solidFill>
            </a:endParaRPr>
          </a:p>
        </p:txBody>
      </p:sp>
      <p:sp>
        <p:nvSpPr>
          <p:cNvPr id="3" name="Content Placeholder 2">
            <a:extLst>
              <a:ext uri="{FF2B5EF4-FFF2-40B4-BE49-F238E27FC236}">
                <a16:creationId xmlns:a16="http://schemas.microsoft.com/office/drawing/2014/main" id="{32C9EA5D-D83D-49CE-B8AF-F48CCD8BDDB1}"/>
              </a:ext>
            </a:extLst>
          </p:cNvPr>
          <p:cNvSpPr>
            <a:spLocks noGrp="1"/>
          </p:cNvSpPr>
          <p:nvPr>
            <p:ph idx="1"/>
          </p:nvPr>
        </p:nvSpPr>
        <p:spPr>
          <a:xfrm>
            <a:off x="4156574" y="140677"/>
            <a:ext cx="7890283" cy="6858002"/>
          </a:xfrm>
        </p:spPr>
        <p:txBody>
          <a:bodyPr anchor="ctr">
            <a:normAutofit/>
          </a:bodyPr>
          <a:lstStyle/>
          <a:p>
            <a:pPr marL="285750" lvl="2" indent="-28575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In this mode, the operands are in registers that reside within the CPU</a:t>
            </a:r>
            <a:r>
              <a:rPr lang="en-IN" sz="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00" dirty="0">
              <a:latin typeface="Calibri" panose="020F0502020204030204" pitchFamily="34" charset="0"/>
              <a:ea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v"/>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The register is selected from the register field in the instruction. </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For Example: </a:t>
            </a:r>
          </a:p>
          <a:p>
            <a:pPr marL="717550" indent="365125">
              <a:tabLst>
                <a:tab pos="984250" algn="l"/>
              </a:tabLst>
            </a:pPr>
            <a:r>
              <a:rPr lang="en-IN" sz="2200" dirty="0">
                <a:latin typeface="Times New Roman" panose="02020603050405020304" pitchFamily="18" charset="0"/>
                <a:cs typeface="Times New Roman" panose="02020603050405020304" pitchFamily="18" charset="0"/>
              </a:rPr>
              <a:t>      MOV AX, CX </a:t>
            </a:r>
          </a:p>
          <a:p>
            <a:pPr marL="717550" indent="365125">
              <a:tabLst>
                <a:tab pos="984250" algn="l"/>
              </a:tabLst>
            </a:pPr>
            <a:r>
              <a:rPr lang="en-IN" sz="2200" dirty="0">
                <a:latin typeface="Times New Roman" panose="02020603050405020304" pitchFamily="18" charset="0"/>
                <a:cs typeface="Times New Roman" panose="02020603050405020304" pitchFamily="18" charset="0"/>
              </a:rPr>
              <a:t>      ADD BL (AL=AL+BL)</a:t>
            </a:r>
          </a:p>
          <a:p>
            <a:pPr marL="406400" indent="0">
              <a:lnSpc>
                <a:spcPct val="100000"/>
              </a:lnSpc>
              <a:buNone/>
            </a:pP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ct val="100000"/>
              </a:lnSpc>
              <a:buNone/>
            </a:pPr>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(EA) = R</a:t>
            </a: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is required to access the data.</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No memory reference.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Calibri" panose="020F0502020204030204" pitchFamily="34" charset="0"/>
                <a:ea typeface="Calibri" panose="020F0502020204030204" pitchFamily="34" charset="0"/>
                <a:cs typeface="Times New Roman" panose="02020603050405020304" pitchFamily="18" charset="0"/>
              </a:rPr>
              <a:t>Limited address space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a:buFont typeface="Wingdings" panose="05000000000000000000" pitchFamily="2" charset="2"/>
              <a:buChar char="v"/>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500" dirty="0"/>
          </a:p>
        </p:txBody>
      </p:sp>
      <p:pic>
        <p:nvPicPr>
          <p:cNvPr id="5" name="Picture 4">
            <a:extLst>
              <a:ext uri="{FF2B5EF4-FFF2-40B4-BE49-F238E27FC236}">
                <a16:creationId xmlns:a16="http://schemas.microsoft.com/office/drawing/2014/main" id="{9FAEC8FD-2E6A-4B48-B0BF-65577B7A186B}"/>
              </a:ext>
            </a:extLst>
          </p:cNvPr>
          <p:cNvPicPr>
            <a:picLocks noChangeAspect="1"/>
          </p:cNvPicPr>
          <p:nvPr/>
        </p:nvPicPr>
        <p:blipFill>
          <a:blip r:embed="rId2"/>
          <a:stretch>
            <a:fillRect/>
          </a:stretch>
        </p:blipFill>
        <p:spPr>
          <a:xfrm>
            <a:off x="8637563" y="1758461"/>
            <a:ext cx="3409294" cy="2590050"/>
          </a:xfrm>
          <a:prstGeom prst="rect">
            <a:avLst/>
          </a:prstGeom>
        </p:spPr>
      </p:pic>
    </p:spTree>
    <p:extLst>
      <p:ext uri="{BB962C8B-B14F-4D97-AF65-F5344CB8AC3E}">
        <p14:creationId xmlns:p14="http://schemas.microsoft.com/office/powerpoint/2010/main" val="357895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57594-EC16-4927-9AC4-EBF6F3A9B1E9}"/>
              </a:ext>
            </a:extLst>
          </p:cNvPr>
          <p:cNvSpPr>
            <a:spLocks noGrp="1"/>
          </p:cNvSpPr>
          <p:nvPr>
            <p:ph type="title"/>
          </p:nvPr>
        </p:nvSpPr>
        <p:spPr>
          <a:xfrm>
            <a:off x="323557" y="586855"/>
            <a:ext cx="3390314" cy="1241945"/>
          </a:xfrm>
        </p:spPr>
        <p:txBody>
          <a:bodyPr anchor="b">
            <a:normAutofit/>
          </a:bodyPr>
          <a:lstStyle/>
          <a:p>
            <a:pPr algn="just"/>
            <a:r>
              <a:rPr lang="en-IN" sz="4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Register Indirect Mode</a:t>
            </a:r>
            <a:endParaRPr lang="en-IN" sz="4000" dirty="0">
              <a:solidFill>
                <a:srgbClr val="FFFFFF"/>
              </a:solidFill>
            </a:endParaRPr>
          </a:p>
        </p:txBody>
      </p:sp>
      <p:sp>
        <p:nvSpPr>
          <p:cNvPr id="3" name="Content Placeholder 2">
            <a:extLst>
              <a:ext uri="{FF2B5EF4-FFF2-40B4-BE49-F238E27FC236}">
                <a16:creationId xmlns:a16="http://schemas.microsoft.com/office/drawing/2014/main" id="{31CE88B1-F72A-450C-9067-8D1058811404}"/>
              </a:ext>
            </a:extLst>
          </p:cNvPr>
          <p:cNvSpPr>
            <a:spLocks noGrp="1"/>
          </p:cNvSpPr>
          <p:nvPr>
            <p:ph idx="1"/>
          </p:nvPr>
        </p:nvSpPr>
        <p:spPr>
          <a:xfrm>
            <a:off x="4224530" y="154745"/>
            <a:ext cx="7831481" cy="6569612"/>
          </a:xfrm>
        </p:spPr>
        <p:txBody>
          <a:bodyPr anchor="ctr">
            <a:normAutofit lnSpcReduction="10000"/>
          </a:bodyPr>
          <a:lstStyle/>
          <a:p>
            <a:pPr>
              <a:buFont typeface="Wingdings" panose="05000000000000000000" pitchFamily="2" charset="2"/>
              <a:buChar char="v"/>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mode the instruction specifies a register in the CPU whose contents give the address of the operand in the memory.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other words, the selected register contains the address of the operand rather than the operand itself.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Before using a register indirect mode instruction, the programmer must ensure that the memory address of the operand is placed in the processor register with a previous instruction. </a:t>
            </a: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example:  </a:t>
            </a: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[BX] </a:t>
            </a: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[DI]</a:t>
            </a:r>
          </a:p>
          <a:p>
            <a:pPr marL="801688" indent="-168275"/>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ADD AL, [BX]</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[SI] </a:t>
            </a:r>
          </a:p>
          <a:p>
            <a:pPr>
              <a:spcAft>
                <a:spcPts val="0"/>
              </a:spcAft>
              <a:buFont typeface="Wingdings" panose="05000000000000000000" pitchFamily="2" charset="2"/>
              <a:buChar char="v"/>
            </a:pPr>
            <a:r>
              <a:rPr lang="en-US" sz="1600" dirty="0">
                <a:solidFill>
                  <a:srgbClr val="FF0000"/>
                </a:solidFill>
                <a:latin typeface="Times New Roman" panose="02020603050405020304" pitchFamily="18" charset="0"/>
                <a:cs typeface="Times New Roman" panose="02020603050405020304" pitchFamily="18" charset="0"/>
              </a:rPr>
              <a:t>Note: </a:t>
            </a:r>
            <a:endParaRPr lang="en-IN" sz="1600" dirty="0">
              <a:solidFill>
                <a:srgbClr val="FF0000"/>
              </a:solidFill>
              <a:latin typeface="Times New Roman" panose="02020603050405020304" pitchFamily="18" charset="0"/>
              <a:cs typeface="Times New Roman" panose="02020603050405020304" pitchFamily="18" charset="0"/>
            </a:endParaRPr>
          </a:p>
          <a:p>
            <a:pPr marL="820738" lvl="2" indent="-187325" fontAlgn="base">
              <a:spcBef>
                <a:spcPts val="1000"/>
              </a:spcBef>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Effective Address (EA) = (R) or [R]</a:t>
            </a:r>
          </a:p>
          <a:p>
            <a:pPr marL="820738" lvl="2" indent="-187325" fontAlgn="base">
              <a:spcBef>
                <a:spcPts val="1000"/>
              </a:spcBef>
              <a:spcAft>
                <a:spcPts val="80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Here two register reference is required to access the data.</a:t>
            </a:r>
          </a:p>
          <a:p>
            <a:pPr marL="820738" lvl="2" indent="-187325">
              <a:spcBef>
                <a:spcPts val="1000"/>
              </a:spcBef>
              <a:spcAft>
                <a:spcPts val="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Large address space.</a:t>
            </a:r>
          </a:p>
          <a:p>
            <a:pPr marL="820738" lvl="2" indent="-187325">
              <a:spcBef>
                <a:spcPts val="1000"/>
              </a:spcBef>
              <a:spcAft>
                <a:spcPts val="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The address field of the instruction uses fewer bits to select a register than would have been required to specify a memory address directly.</a:t>
            </a:r>
          </a:p>
          <a:p>
            <a:pPr marL="820738" lvl="2" indent="-187325" fontAlgn="base">
              <a:spcBef>
                <a:spcPts val="1000"/>
              </a:spcBef>
              <a:spcAft>
                <a:spcPts val="80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The CPUs let you access memory indirectly through a register using the register indirect addressing modes.</a:t>
            </a:r>
            <a:endParaRPr lang="en-IN"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5" name="Picture 4">
            <a:extLst>
              <a:ext uri="{FF2B5EF4-FFF2-40B4-BE49-F238E27FC236}">
                <a16:creationId xmlns:a16="http://schemas.microsoft.com/office/drawing/2014/main" id="{78BBD213-7053-4F24-A4B2-5DC191B9CD9F}"/>
              </a:ext>
            </a:extLst>
          </p:cNvPr>
          <p:cNvPicPr>
            <a:picLocks noChangeAspect="1"/>
          </p:cNvPicPr>
          <p:nvPr/>
        </p:nvPicPr>
        <p:blipFill>
          <a:blip r:embed="rId2"/>
          <a:stretch>
            <a:fillRect/>
          </a:stretch>
        </p:blipFill>
        <p:spPr>
          <a:xfrm>
            <a:off x="7174523" y="2314489"/>
            <a:ext cx="4501662" cy="1714500"/>
          </a:xfrm>
          <a:prstGeom prst="rect">
            <a:avLst/>
          </a:prstGeom>
        </p:spPr>
      </p:pic>
    </p:spTree>
    <p:extLst>
      <p:ext uri="{BB962C8B-B14F-4D97-AF65-F5344CB8AC3E}">
        <p14:creationId xmlns:p14="http://schemas.microsoft.com/office/powerpoint/2010/main" val="389545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TotalTime>
  <Words>1814</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Roboto Condensed</vt:lpstr>
      <vt:lpstr>Symbol</vt:lpstr>
      <vt:lpstr>Times New Roman</vt:lpstr>
      <vt:lpstr>Wingdings</vt:lpstr>
      <vt:lpstr>Office Theme</vt:lpstr>
      <vt:lpstr>Microprocessor and Computer Architecture    Addressing Modes  </vt:lpstr>
      <vt:lpstr>Addressing Modes</vt:lpstr>
      <vt:lpstr>Addressing Modes (Contd..)</vt:lpstr>
      <vt:lpstr>Types of Addressing Modes</vt:lpstr>
      <vt:lpstr>Addressing Modes Based on Data</vt:lpstr>
      <vt:lpstr>Implied Addressing Mode</vt:lpstr>
      <vt:lpstr>Immediate Addressing Mode (symbol #)</vt:lpstr>
      <vt:lpstr>Register Direct Addressing Mode</vt:lpstr>
      <vt:lpstr>Register Indirect Mode</vt:lpstr>
      <vt:lpstr>Auto Indexed (increment mode)</vt:lpstr>
      <vt:lpstr>Auto indexed (decrement mode)</vt:lpstr>
      <vt:lpstr>Absolute addressing Mode (symbol [ ])</vt:lpstr>
      <vt:lpstr>Indirect addressing Mode (symbol @ or ())</vt:lpstr>
      <vt:lpstr>Addressing Modes Based on Transfer of Control</vt:lpstr>
      <vt:lpstr>PC Relative Addressing Mode</vt:lpstr>
      <vt:lpstr>Base Register Addressing Mode</vt:lpstr>
      <vt:lpstr>Indexed Addressing Mode</vt:lpstr>
      <vt:lpstr>Based Indexed Addressing</vt:lpstr>
      <vt:lpstr>Applications of Addressing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and Computer Architecture    Addressing Modes</dc:title>
  <dc:creator>Ishan Budhiraja</dc:creator>
  <cp:lastModifiedBy>Ishan Budhiraja</cp:lastModifiedBy>
  <cp:revision>5</cp:revision>
  <dcterms:created xsi:type="dcterms:W3CDTF">2022-08-01T06:03:11Z</dcterms:created>
  <dcterms:modified xsi:type="dcterms:W3CDTF">2022-08-01T15:33:32Z</dcterms:modified>
</cp:coreProperties>
</file>