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9/25/2022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7830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92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82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8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486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961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72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06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23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22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9/25/2022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3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9/25/2022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0032389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datacenter/definition/multi-core-processor" TargetMode="External"/><Relationship Id="rId2" Type="http://schemas.openxmlformats.org/officeDocument/2006/relationships/hyperlink" Target="https://www.techtarget.com/whatis/definition/coprocessor"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computer-organization-locality-and-cache-friendly-co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A9B3D3-D6EC-055F-E28C-B49841A81707}"/>
              </a:ext>
            </a:extLst>
          </p:cNvPr>
          <p:cNvPicPr>
            <a:picLocks noChangeAspect="1"/>
          </p:cNvPicPr>
          <p:nvPr/>
        </p:nvPicPr>
        <p:blipFill rotWithShape="1">
          <a:blip r:embed="rId2"/>
          <a:srcRect l="14619" r="10945"/>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C567519-C608-4796-A64E-FEFB2FFF2D1F}"/>
              </a:ext>
            </a:extLst>
          </p:cNvPr>
          <p:cNvSpPr>
            <a:spLocks noGrp="1"/>
          </p:cNvSpPr>
          <p:nvPr>
            <p:ph type="ctrTitle"/>
          </p:nvPr>
        </p:nvSpPr>
        <p:spPr>
          <a:xfrm>
            <a:off x="5562033" y="1247140"/>
            <a:ext cx="5657899" cy="3450844"/>
          </a:xfrm>
        </p:spPr>
        <p:txBody>
          <a:bodyPr>
            <a:normAutofit/>
          </a:bodyPr>
          <a:lstStyle/>
          <a:p>
            <a:r>
              <a:rPr lang="en-IN" dirty="0"/>
              <a:t>Cache Memory</a:t>
            </a:r>
          </a:p>
        </p:txBody>
      </p:sp>
    </p:spTree>
    <p:extLst>
      <p:ext uri="{BB962C8B-B14F-4D97-AF65-F5344CB8AC3E}">
        <p14:creationId xmlns:p14="http://schemas.microsoft.com/office/powerpoint/2010/main" val="23001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56688-36CB-405E-88A8-1D0E87ABC614}"/>
              </a:ext>
            </a:extLst>
          </p:cNvPr>
          <p:cNvSpPr>
            <a:spLocks noGrp="1"/>
          </p:cNvSpPr>
          <p:nvPr>
            <p:ph type="title"/>
          </p:nvPr>
        </p:nvSpPr>
        <p:spPr>
          <a:xfrm>
            <a:off x="1587710" y="455363"/>
            <a:ext cx="4067909" cy="754460"/>
          </a:xfrm>
        </p:spPr>
        <p:txBody>
          <a:bodyPr>
            <a:normAutofit fontScale="90000"/>
          </a:bodyPr>
          <a:lstStyle/>
          <a:p>
            <a:r>
              <a:rPr lang="en-US" b="0" i="0" dirty="0">
                <a:effectLst/>
                <a:latin typeface="urw-din"/>
              </a:rPr>
              <a:t>Spatial Locality</a:t>
            </a:r>
            <a:endParaRPr lang="en-IN" dirty="0"/>
          </a:p>
        </p:txBody>
      </p:sp>
      <p:sp>
        <p:nvSpPr>
          <p:cNvPr id="3" name="Content Placeholder 2">
            <a:extLst>
              <a:ext uri="{FF2B5EF4-FFF2-40B4-BE49-F238E27FC236}">
                <a16:creationId xmlns:a16="http://schemas.microsoft.com/office/drawing/2014/main" id="{0296D213-D417-44A2-8FE3-4C20BD7FCAA6}"/>
              </a:ext>
            </a:extLst>
          </p:cNvPr>
          <p:cNvSpPr>
            <a:spLocks noGrp="1"/>
          </p:cNvSpPr>
          <p:nvPr>
            <p:ph idx="1"/>
          </p:nvPr>
        </p:nvSpPr>
        <p:spPr>
          <a:xfrm>
            <a:off x="1280160" y="1364343"/>
            <a:ext cx="5062583" cy="5196113"/>
          </a:xfrm>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Spatial locality means instruction or data near to the current memory location that is being fetched, may be needed soon in the near future. </a:t>
            </a:r>
          </a:p>
          <a:p>
            <a:pPr algn="just">
              <a:lnSpc>
                <a:spcPct val="100000"/>
              </a:lnSpc>
            </a:pPr>
            <a:r>
              <a:rPr lang="en-US" sz="2400" b="0" i="0" dirty="0">
                <a:effectLst/>
                <a:latin typeface="Times New Roman" panose="02020603050405020304" pitchFamily="18" charset="0"/>
                <a:cs typeface="Times New Roman" panose="02020603050405020304" pitchFamily="18" charset="0"/>
              </a:rPr>
              <a:t>This is slightly different from the temporal locality.</a:t>
            </a:r>
          </a:p>
          <a:p>
            <a:pPr algn="just">
              <a:lnSpc>
                <a:spcPct val="100000"/>
              </a:lnSpc>
            </a:pPr>
            <a:r>
              <a:rPr lang="en-US" sz="2400" b="0" i="0" dirty="0">
                <a:effectLst/>
                <a:latin typeface="Times New Roman" panose="02020603050405020304" pitchFamily="18" charset="0"/>
                <a:cs typeface="Times New Roman" panose="02020603050405020304" pitchFamily="18" charset="0"/>
              </a:rPr>
              <a:t>Here we are talking about nearly located memory locations while in temporal locality we were talking about the actual memory location that was being fetched.</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B4163D-62C4-445F-84B9-C062A43F11F1}"/>
              </a:ext>
            </a:extLst>
          </p:cNvPr>
          <p:cNvPicPr>
            <a:picLocks noChangeAspect="1"/>
          </p:cNvPicPr>
          <p:nvPr/>
        </p:nvPicPr>
        <p:blipFill>
          <a:blip r:embed="rId2"/>
          <a:stretch>
            <a:fillRect/>
          </a:stretch>
        </p:blipFill>
        <p:spPr>
          <a:xfrm>
            <a:off x="6536383" y="1364343"/>
            <a:ext cx="5590304" cy="5050971"/>
          </a:xfrm>
          <a:prstGeom prst="rect">
            <a:avLst/>
          </a:prstGeom>
        </p:spPr>
      </p:pic>
    </p:spTree>
    <p:extLst>
      <p:ext uri="{BB962C8B-B14F-4D97-AF65-F5344CB8AC3E}">
        <p14:creationId xmlns:p14="http://schemas.microsoft.com/office/powerpoint/2010/main" val="349726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0033-BBFF-4508-BC8C-E147E310FB83}"/>
              </a:ext>
            </a:extLst>
          </p:cNvPr>
          <p:cNvSpPr>
            <a:spLocks noGrp="1"/>
          </p:cNvSpPr>
          <p:nvPr>
            <p:ph type="title"/>
          </p:nvPr>
        </p:nvSpPr>
        <p:spPr>
          <a:xfrm>
            <a:off x="1587710" y="455362"/>
            <a:ext cx="9486690" cy="796663"/>
          </a:xfrm>
        </p:spPr>
        <p:txBody>
          <a:bodyPr/>
          <a:lstStyle/>
          <a:p>
            <a:r>
              <a:rPr lang="en-IN" dirty="0"/>
              <a:t>Cache Memory Access</a:t>
            </a:r>
          </a:p>
        </p:txBody>
      </p:sp>
      <p:sp>
        <p:nvSpPr>
          <p:cNvPr id="3" name="Content Placeholder 2">
            <a:extLst>
              <a:ext uri="{FF2B5EF4-FFF2-40B4-BE49-F238E27FC236}">
                <a16:creationId xmlns:a16="http://schemas.microsoft.com/office/drawing/2014/main" id="{C4DDEDB1-A0B2-4E5E-8DA2-4C67FBC910E1}"/>
              </a:ext>
            </a:extLst>
          </p:cNvPr>
          <p:cNvSpPr>
            <a:spLocks noGrp="1"/>
          </p:cNvSpPr>
          <p:nvPr>
            <p:ph idx="1"/>
          </p:nvPr>
        </p:nvSpPr>
        <p:spPr>
          <a:xfrm>
            <a:off x="1587710" y="1434905"/>
            <a:ext cx="10130678" cy="4651263"/>
          </a:xfrm>
        </p:spPr>
        <p:txBody>
          <a:bodyPr/>
          <a:lstStyle/>
          <a:p>
            <a:pPr algn="just"/>
            <a:r>
              <a:rPr lang="en-US" b="0" i="0" dirty="0">
                <a:effectLst/>
                <a:latin typeface="urw-din"/>
              </a:rPr>
              <a:t>There are two types of Cache Accesses possible whenever CPU wishes to access a particular main memory address: </a:t>
            </a:r>
          </a:p>
          <a:p>
            <a:pPr marL="900113" indent="-266700" algn="just"/>
            <a:r>
              <a:rPr lang="en-US" b="0" i="0" dirty="0">
                <a:effectLst/>
                <a:latin typeface="urw-din"/>
              </a:rPr>
              <a:t>Simultaneous Cache Access </a:t>
            </a:r>
          </a:p>
          <a:p>
            <a:pPr marL="900113" indent="-266700" algn="just"/>
            <a:r>
              <a:rPr lang="en-US" b="0" i="0" dirty="0">
                <a:effectLst/>
                <a:latin typeface="urw-din"/>
              </a:rPr>
              <a:t>Hierarchical Cache Access. </a:t>
            </a:r>
          </a:p>
          <a:p>
            <a:pPr algn="just"/>
            <a:r>
              <a:rPr lang="en-US" b="0" i="0" dirty="0">
                <a:effectLst/>
                <a:latin typeface="urw-din"/>
              </a:rPr>
              <a:t>Both of them have similar kind of block representation but their working, accessing and most importantly their average memory access time is different respectively. </a:t>
            </a:r>
            <a:endParaRPr lang="en-IN" dirty="0"/>
          </a:p>
        </p:txBody>
      </p:sp>
    </p:spTree>
    <p:extLst>
      <p:ext uri="{BB962C8B-B14F-4D97-AF65-F5344CB8AC3E}">
        <p14:creationId xmlns:p14="http://schemas.microsoft.com/office/powerpoint/2010/main" val="3688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95C1-057B-4C4A-AC70-B13FB384CB64}"/>
              </a:ext>
            </a:extLst>
          </p:cNvPr>
          <p:cNvSpPr>
            <a:spLocks noGrp="1"/>
          </p:cNvSpPr>
          <p:nvPr>
            <p:ph type="title"/>
          </p:nvPr>
        </p:nvSpPr>
        <p:spPr>
          <a:xfrm>
            <a:off x="1587710" y="455362"/>
            <a:ext cx="9486690" cy="768527"/>
          </a:xfrm>
        </p:spPr>
        <p:txBody>
          <a:bodyPr/>
          <a:lstStyle/>
          <a:p>
            <a:r>
              <a:rPr lang="en-IN" b="1" i="0" dirty="0">
                <a:effectLst/>
                <a:latin typeface="urw-din"/>
              </a:rPr>
              <a:t>Simultaneous Cache Access</a:t>
            </a:r>
            <a:endParaRPr lang="en-IN" dirty="0"/>
          </a:p>
        </p:txBody>
      </p:sp>
      <p:sp>
        <p:nvSpPr>
          <p:cNvPr id="3" name="Content Placeholder 2">
            <a:extLst>
              <a:ext uri="{FF2B5EF4-FFF2-40B4-BE49-F238E27FC236}">
                <a16:creationId xmlns:a16="http://schemas.microsoft.com/office/drawing/2014/main" id="{80755259-702E-41D1-A5C6-083D014EF03D}"/>
              </a:ext>
            </a:extLst>
          </p:cNvPr>
          <p:cNvSpPr>
            <a:spLocks noGrp="1"/>
          </p:cNvSpPr>
          <p:nvPr>
            <p:ph idx="1"/>
          </p:nvPr>
        </p:nvSpPr>
        <p:spPr>
          <a:xfrm>
            <a:off x="1587710" y="1420836"/>
            <a:ext cx="10327625" cy="4862279"/>
          </a:xfrm>
        </p:spPr>
        <p:txBody>
          <a:bodyPr>
            <a:normAutofit lnSpcReduction="10000"/>
          </a:bodyPr>
          <a:lstStyle/>
          <a:p>
            <a:pPr algn="just" fontAlgn="base">
              <a:buFont typeface="Arial" panose="020B0604020202020204" pitchFamily="34" charset="0"/>
              <a:buChar char="•"/>
            </a:pPr>
            <a:r>
              <a:rPr lang="en-US" b="0" i="0" dirty="0">
                <a:effectLst/>
                <a:latin typeface="urw-din"/>
              </a:rPr>
              <a:t>In simultaneous cache access, request for cache memory and main memory are generated simultaneously.</a:t>
            </a:r>
          </a:p>
          <a:p>
            <a:pPr algn="just" fontAlgn="base">
              <a:buFont typeface="Arial" panose="020B0604020202020204" pitchFamily="34" charset="0"/>
              <a:buChar char="•"/>
            </a:pPr>
            <a:r>
              <a:rPr lang="en-US" b="0" i="0" dirty="0">
                <a:effectLst/>
                <a:latin typeface="urw-din"/>
              </a:rPr>
              <a:t>If CPU generated address is found in Cache Memory, then it is considered as Hit and then CPU could directly access the main memory address as well as it contents from cache memory itself and further if any sort of changes happens in Cache memory with respect of that particular then that changes will be done in Main Memory also after Cache Memory.</a:t>
            </a:r>
          </a:p>
          <a:p>
            <a:pPr algn="just" fontAlgn="base">
              <a:buFont typeface="Arial" panose="020B0604020202020204" pitchFamily="34" charset="0"/>
              <a:buChar char="•"/>
            </a:pPr>
            <a:r>
              <a:rPr lang="en-US" b="0" i="0" dirty="0">
                <a:effectLst/>
                <a:latin typeface="urw-din"/>
              </a:rPr>
              <a:t>If CPU generate address is not found in Cache Memory, then it is considered as Miss and then CPU has to access that address from main memory and furthermore that block from main memory is moved to Cache Memory for future references as well as usage.</a:t>
            </a:r>
          </a:p>
          <a:p>
            <a:pPr algn="just" fontAlgn="base">
              <a:buFont typeface="Arial" panose="020B0604020202020204" pitchFamily="34" charset="0"/>
              <a:buChar char="•"/>
            </a:pPr>
            <a:r>
              <a:rPr lang="en-US" b="0" i="0" dirty="0">
                <a:effectLst/>
                <a:latin typeface="urw-din"/>
              </a:rPr>
              <a:t>Simultaneous Memory Access is used for the implementation of Write Through Cache.</a:t>
            </a:r>
          </a:p>
          <a:p>
            <a:pPr algn="just" fontAlgn="base">
              <a:buFont typeface="Arial" panose="020B0604020202020204" pitchFamily="34" charset="0"/>
              <a:buChar char="•"/>
            </a:pPr>
            <a:endParaRPr lang="en-US" b="0" i="0" dirty="0">
              <a:effectLst/>
              <a:latin typeface="urw-din"/>
            </a:endParaRPr>
          </a:p>
          <a:p>
            <a:endParaRPr lang="en-IN" dirty="0"/>
          </a:p>
        </p:txBody>
      </p:sp>
    </p:spTree>
    <p:extLst>
      <p:ext uri="{BB962C8B-B14F-4D97-AF65-F5344CB8AC3E}">
        <p14:creationId xmlns:p14="http://schemas.microsoft.com/office/powerpoint/2010/main" val="195781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313C-7C20-4A2F-9141-6F3917BC6526}"/>
              </a:ext>
            </a:extLst>
          </p:cNvPr>
          <p:cNvSpPr>
            <a:spLocks noGrp="1"/>
          </p:cNvSpPr>
          <p:nvPr>
            <p:ph type="title"/>
          </p:nvPr>
        </p:nvSpPr>
        <p:spPr>
          <a:xfrm>
            <a:off x="1280161" y="666378"/>
            <a:ext cx="10635174" cy="613782"/>
          </a:xfrm>
        </p:spPr>
        <p:txBody>
          <a:bodyPr>
            <a:normAutofit/>
          </a:bodyPr>
          <a:lstStyle/>
          <a:p>
            <a:r>
              <a:rPr lang="en-US" sz="2800" b="1" i="0" dirty="0">
                <a:effectLst/>
                <a:latin typeface="Times New Roman" panose="02020603050405020304" pitchFamily="18" charset="0"/>
                <a:cs typeface="Times New Roman" panose="02020603050405020304" pitchFamily="18" charset="0"/>
              </a:rPr>
              <a:t>Calculation of Average Memory Access Time in Simultaneous Access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04A44-AFAD-4BC9-A553-4282678A6241}"/>
              </a:ext>
            </a:extLst>
          </p:cNvPr>
          <p:cNvSpPr>
            <a:spLocks noGrp="1"/>
          </p:cNvSpPr>
          <p:nvPr>
            <p:ph idx="1"/>
          </p:nvPr>
        </p:nvSpPr>
        <p:spPr>
          <a:xfrm>
            <a:off x="1434905" y="1420837"/>
            <a:ext cx="10480430" cy="5120640"/>
          </a:xfrm>
        </p:spPr>
        <p:txBody>
          <a:bodyPr>
            <a:normAutofit fontScale="77500" lnSpcReduction="20000"/>
          </a:bodyPr>
          <a:lstStyle/>
          <a:p>
            <a:pPr algn="just" fontAlgn="base"/>
            <a:r>
              <a:rPr lang="en-US" b="0" i="0" dirty="0">
                <a:effectLst/>
                <a:latin typeface="urw-din"/>
              </a:rPr>
              <a:t>If its a hit, then CPU will access content from cache memory itself and if its a miss then therefore Main Memory will come into action.</a:t>
            </a:r>
          </a:p>
          <a:p>
            <a:pPr algn="just" fontAlgn="base"/>
            <a:r>
              <a:rPr lang="en-US" b="0" i="0" dirty="0">
                <a:effectLst/>
                <a:latin typeface="urw-din"/>
              </a:rPr>
              <a:t>Therefore, Average memory access time in case of Simultaneous Access will be shown below –</a:t>
            </a:r>
          </a:p>
          <a:p>
            <a:pPr marL="984250" indent="-984250" algn="just" fontAlgn="base">
              <a:buNone/>
            </a:pPr>
            <a:r>
              <a:rPr lang="en-US" b="0" i="1" dirty="0">
                <a:solidFill>
                  <a:srgbClr val="FFFF00"/>
                </a:solidFill>
                <a:effectLst/>
                <a:latin typeface="urw-din"/>
              </a:rPr>
              <a:t>	Average Memory Access Time = Hit ratio * Cache Memory Access Time + (1 – Hit ratio) * Main Memory Access Time</a:t>
            </a:r>
            <a:endParaRPr lang="en-US" b="0" i="0" dirty="0">
              <a:solidFill>
                <a:srgbClr val="FFFF00"/>
              </a:solidFill>
              <a:effectLst/>
              <a:latin typeface="urw-din"/>
            </a:endParaRPr>
          </a:p>
          <a:p>
            <a:pPr algn="just" fontAlgn="base"/>
            <a:r>
              <a:rPr lang="en-US" b="0" i="0" dirty="0">
                <a:effectLst/>
                <a:latin typeface="urw-din"/>
              </a:rPr>
              <a:t>If suppose </a:t>
            </a:r>
            <a:r>
              <a:rPr lang="en-US" b="0" i="0" dirty="0">
                <a:solidFill>
                  <a:srgbClr val="FF0000"/>
                </a:solidFill>
                <a:effectLst/>
                <a:latin typeface="urw-din"/>
              </a:rPr>
              <a:t>locality of reference is included here</a:t>
            </a:r>
            <a:r>
              <a:rPr lang="en-US" b="0" i="0" dirty="0">
                <a:effectLst/>
                <a:latin typeface="urw-din"/>
              </a:rPr>
              <a:t>, then we use following concept to determine the Average memory access time –</a:t>
            </a:r>
          </a:p>
          <a:p>
            <a:pPr marL="984250" indent="-984250" algn="just" fontAlgn="base">
              <a:buNone/>
            </a:pPr>
            <a:r>
              <a:rPr lang="en-US" b="0" i="1" dirty="0">
                <a:solidFill>
                  <a:srgbClr val="FFFF00"/>
                </a:solidFill>
                <a:effectLst/>
                <a:latin typeface="urw-din"/>
              </a:rPr>
              <a:t>	Average Memory Access Time = Hit ratio * Cache Memory Access Time + (1 – Hit ratio) * Time required to access a block of main memory.</a:t>
            </a:r>
          </a:p>
          <a:p>
            <a:pPr marL="0" indent="0" algn="just" fontAlgn="base">
              <a:buNone/>
            </a:pPr>
            <a:r>
              <a:rPr lang="en-US" b="0" i="0" dirty="0">
                <a:effectLst/>
                <a:latin typeface="urw-din"/>
              </a:rPr>
              <a:t>where, Time required to access a main memory block = block size * Time required to access main memory.</a:t>
            </a:r>
          </a:p>
          <a:p>
            <a:pPr algn="just" fontAlgn="base"/>
            <a:r>
              <a:rPr lang="en-US" b="0" i="0" dirty="0">
                <a:effectLst/>
                <a:latin typeface="urw-din"/>
              </a:rPr>
              <a:t>If suppose block transfer time is also included here, then we use following concept to determine the Average memory access time –</a:t>
            </a:r>
          </a:p>
          <a:p>
            <a:pPr marL="984250" indent="0" algn="just" fontAlgn="base">
              <a:buNone/>
            </a:pPr>
            <a:r>
              <a:rPr lang="en-US" b="0" i="1" dirty="0">
                <a:solidFill>
                  <a:srgbClr val="FFFF00"/>
                </a:solidFill>
                <a:effectLst/>
                <a:latin typeface="urw-din"/>
              </a:rPr>
              <a:t>Average Memory Access Time = Hit ratio * Cache Memory Access Time + (1 – Hit ratio) * (Cache Memory Access Time + Time required to access a block of main memory)</a:t>
            </a:r>
          </a:p>
          <a:p>
            <a:pPr marL="0" indent="0" algn="just" fontAlgn="base">
              <a:buNone/>
            </a:pPr>
            <a:r>
              <a:rPr lang="en-US" b="0" i="0" dirty="0">
                <a:effectLst/>
                <a:latin typeface="urw-din"/>
              </a:rPr>
              <a:t>where, Time required to access a main memory block = block size * Time required to access main memory</a:t>
            </a:r>
          </a:p>
          <a:p>
            <a:pPr marL="0" indent="0" algn="just" fontAlgn="base">
              <a:buNone/>
            </a:pPr>
            <a:endParaRPr lang="en-US" b="0" i="0" dirty="0">
              <a:effectLst/>
              <a:latin typeface="urw-din"/>
            </a:endParaRPr>
          </a:p>
          <a:p>
            <a:endParaRPr lang="en-IN" dirty="0"/>
          </a:p>
        </p:txBody>
      </p:sp>
    </p:spTree>
    <p:extLst>
      <p:ext uri="{BB962C8B-B14F-4D97-AF65-F5344CB8AC3E}">
        <p14:creationId xmlns:p14="http://schemas.microsoft.com/office/powerpoint/2010/main" val="304849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5422-B2A7-4F9F-9267-841B579D9FC1}"/>
              </a:ext>
            </a:extLst>
          </p:cNvPr>
          <p:cNvSpPr>
            <a:spLocks noGrp="1"/>
          </p:cNvSpPr>
          <p:nvPr>
            <p:ph type="title"/>
          </p:nvPr>
        </p:nvSpPr>
        <p:spPr>
          <a:xfrm>
            <a:off x="1587710" y="455363"/>
            <a:ext cx="9486690" cy="712256"/>
          </a:xfrm>
        </p:spPr>
        <p:txBody>
          <a:bodyPr>
            <a:normAutofit fontScale="90000"/>
          </a:bodyPr>
          <a:lstStyle/>
          <a:p>
            <a:r>
              <a:rPr lang="en-IN" b="1" i="0" dirty="0">
                <a:effectLst/>
                <a:latin typeface="urw-din"/>
              </a:rPr>
              <a:t>Hierarchical Cache Access</a:t>
            </a:r>
            <a:endParaRPr lang="en-IN" dirty="0"/>
          </a:p>
        </p:txBody>
      </p:sp>
      <p:sp>
        <p:nvSpPr>
          <p:cNvPr id="3" name="Content Placeholder 2">
            <a:extLst>
              <a:ext uri="{FF2B5EF4-FFF2-40B4-BE49-F238E27FC236}">
                <a16:creationId xmlns:a16="http://schemas.microsoft.com/office/drawing/2014/main" id="{B7597944-D180-4DA1-92C8-D733F75C1B76}"/>
              </a:ext>
            </a:extLst>
          </p:cNvPr>
          <p:cNvSpPr>
            <a:spLocks noGrp="1"/>
          </p:cNvSpPr>
          <p:nvPr>
            <p:ph idx="1"/>
          </p:nvPr>
        </p:nvSpPr>
        <p:spPr>
          <a:xfrm>
            <a:off x="1378635" y="1364566"/>
            <a:ext cx="10649242" cy="4721602"/>
          </a:xfrm>
        </p:spPr>
        <p:txBody>
          <a:bodyPr>
            <a:normAutofit/>
          </a:bodyPr>
          <a:lstStyle/>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hierarchical cache access only the faster memory (which is Cache memory) is accessed first.</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Afterwards if address generated by CPU is not found in Cache memory, then along with searching time in Cache memory main memory access time will also be counted.</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By default, many computer designs are made using this hierarchical access only because this cache access reduces average memory access time due to locality of reference concept (in which for a particular address of main memory we just bring its previous and its next address also in form of block so that in future less memory access is required).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07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D04C-1C2D-4288-8BC4-9F9EDC0A3A7F}"/>
              </a:ext>
            </a:extLst>
          </p:cNvPr>
          <p:cNvSpPr>
            <a:spLocks noGrp="1"/>
          </p:cNvSpPr>
          <p:nvPr>
            <p:ph type="title"/>
          </p:nvPr>
        </p:nvSpPr>
        <p:spPr>
          <a:xfrm>
            <a:off x="1587710" y="455363"/>
            <a:ext cx="10412032" cy="641918"/>
          </a:xfrm>
        </p:spPr>
        <p:txBody>
          <a:bodyPr>
            <a:normAutofit/>
          </a:bodyPr>
          <a:lstStyle/>
          <a:p>
            <a:r>
              <a:rPr lang="en-US" sz="2600" b="1" i="0" dirty="0">
                <a:effectLst/>
                <a:latin typeface="Times New Roman" panose="02020603050405020304" pitchFamily="18" charset="0"/>
                <a:cs typeface="Times New Roman" panose="02020603050405020304" pitchFamily="18" charset="0"/>
              </a:rPr>
              <a:t>Calculation of </a:t>
            </a:r>
            <a:r>
              <a:rPr lang="en-US" sz="2600" b="1" i="0" dirty="0" err="1">
                <a:effectLst/>
                <a:latin typeface="Times New Roman" panose="02020603050405020304" pitchFamily="18" charset="0"/>
                <a:cs typeface="Times New Roman" panose="02020603050405020304" pitchFamily="18" charset="0"/>
              </a:rPr>
              <a:t>of</a:t>
            </a:r>
            <a:r>
              <a:rPr lang="en-US" sz="2600" b="1" i="0" dirty="0">
                <a:effectLst/>
                <a:latin typeface="Times New Roman" panose="02020603050405020304" pitchFamily="18" charset="0"/>
                <a:cs typeface="Times New Roman" panose="02020603050405020304" pitchFamily="18" charset="0"/>
              </a:rPr>
              <a:t> Average Memory Access Time in Hierarchical Access</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0103DA-F2D0-4B32-B1F7-5957AB64B9C2}"/>
              </a:ext>
            </a:extLst>
          </p:cNvPr>
          <p:cNvSpPr>
            <a:spLocks noGrp="1"/>
          </p:cNvSpPr>
          <p:nvPr>
            <p:ph idx="1"/>
          </p:nvPr>
        </p:nvSpPr>
        <p:spPr>
          <a:xfrm>
            <a:off x="1489235" y="1413750"/>
            <a:ext cx="10412032" cy="4988887"/>
          </a:xfrm>
        </p:spPr>
        <p:txBody>
          <a:bodyPr/>
          <a:lstStyle/>
          <a:p>
            <a:pPr algn="just" fontAlgn="base"/>
            <a:r>
              <a:rPr lang="en-US" b="0" i="0" dirty="0">
                <a:effectLst/>
                <a:latin typeface="urw-din"/>
              </a:rPr>
              <a:t>If its a hit, then CPU will access content from cache memory itself and if its a miss then Along with Cache Memory Access Time Main Memory Access Time is also counted.</a:t>
            </a:r>
          </a:p>
          <a:p>
            <a:pPr algn="just" fontAlgn="base"/>
            <a:r>
              <a:rPr lang="en-US" b="0" i="0" dirty="0">
                <a:effectLst/>
                <a:latin typeface="urw-din"/>
              </a:rPr>
              <a:t>Therefore, Average memory access time in case of Hierarchical Access will be shown below –</a:t>
            </a:r>
          </a:p>
          <a:p>
            <a:pPr marL="0" indent="0" algn="ctr" fontAlgn="base">
              <a:buNone/>
            </a:pPr>
            <a:r>
              <a:rPr lang="en-US" b="0" i="1" dirty="0">
                <a:solidFill>
                  <a:srgbClr val="FFFF00"/>
                </a:solidFill>
                <a:effectLst/>
                <a:latin typeface="urw-din"/>
              </a:rPr>
              <a:t>Average Memory Access Time = Hit ratio * Cache Memory Access Time + (1 – Hit ratio) * (Cache Memory Access Time + Main Memory Access Time)</a:t>
            </a:r>
            <a:endParaRPr lang="en-US" b="0" i="0" dirty="0">
              <a:solidFill>
                <a:srgbClr val="FFFF00"/>
              </a:solidFill>
              <a:effectLst/>
              <a:latin typeface="urw-din"/>
            </a:endParaRPr>
          </a:p>
        </p:txBody>
      </p:sp>
    </p:spTree>
    <p:extLst>
      <p:ext uri="{BB962C8B-B14F-4D97-AF65-F5344CB8AC3E}">
        <p14:creationId xmlns:p14="http://schemas.microsoft.com/office/powerpoint/2010/main" val="40627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23F3-D002-490D-931C-1FDD9251A909}"/>
              </a:ext>
            </a:extLst>
          </p:cNvPr>
          <p:cNvSpPr>
            <a:spLocks noGrp="1"/>
          </p:cNvSpPr>
          <p:nvPr>
            <p:ph type="title"/>
          </p:nvPr>
        </p:nvSpPr>
        <p:spPr>
          <a:xfrm>
            <a:off x="1587710" y="455363"/>
            <a:ext cx="9486690" cy="726324"/>
          </a:xfrm>
        </p:spPr>
        <p:txBody>
          <a:bodyPr>
            <a:normAutofit fontScale="90000"/>
          </a:bodyPr>
          <a:lstStyle/>
          <a:p>
            <a:r>
              <a:rPr lang="en-IN" dirty="0"/>
              <a:t>Numerical </a:t>
            </a:r>
          </a:p>
        </p:txBody>
      </p:sp>
      <p:sp>
        <p:nvSpPr>
          <p:cNvPr id="3" name="Content Placeholder 2">
            <a:extLst>
              <a:ext uri="{FF2B5EF4-FFF2-40B4-BE49-F238E27FC236}">
                <a16:creationId xmlns:a16="http://schemas.microsoft.com/office/drawing/2014/main" id="{95167030-7476-4BD8-86BA-11F977DA84D7}"/>
              </a:ext>
            </a:extLst>
          </p:cNvPr>
          <p:cNvSpPr>
            <a:spLocks noGrp="1"/>
          </p:cNvSpPr>
          <p:nvPr>
            <p:ph idx="1"/>
          </p:nvPr>
        </p:nvSpPr>
        <p:spPr>
          <a:xfrm>
            <a:off x="1587709" y="1181687"/>
            <a:ext cx="10172881" cy="5486399"/>
          </a:xfrm>
        </p:spPr>
        <p:txBody>
          <a:bodyPr>
            <a:normAutofit fontScale="85000" lnSpcReduction="20000"/>
          </a:bodyPr>
          <a:lstStyle/>
          <a:p>
            <a:pPr marL="0" indent="0" algn="just" fontAlgn="base">
              <a:buNone/>
            </a:pPr>
            <a:r>
              <a:rPr lang="en-US" sz="2400" b="1" i="0" dirty="0">
                <a:effectLst/>
                <a:latin typeface="Times New Roman" panose="02020603050405020304" pitchFamily="18" charset="0"/>
                <a:cs typeface="Times New Roman" panose="02020603050405020304" pitchFamily="18" charset="0"/>
              </a:rPr>
              <a:t>Example 1:</a:t>
            </a:r>
            <a:r>
              <a:rPr lang="en-US" sz="2400" b="0" i="0" dirty="0">
                <a:effectLst/>
                <a:latin typeface="Times New Roman" panose="02020603050405020304" pitchFamily="18" charset="0"/>
                <a:cs typeface="Times New Roman" panose="02020603050405020304" pitchFamily="18" charset="0"/>
              </a:rPr>
              <a:t> In 2-level hierarchy, if the top level has an access time of 10ns and the bottom level has an access time of 60ns, what is the hit rate on the top level required to give an average access time of 15ns?</a:t>
            </a:r>
          </a:p>
          <a:p>
            <a:pPr marL="0" indent="0" algn="just" fontAlgn="base">
              <a:buNone/>
            </a:pPr>
            <a:r>
              <a:rPr lang="en-US" sz="2400" b="1" dirty="0">
                <a:latin typeface="Times New Roman" panose="02020603050405020304" pitchFamily="18" charset="0"/>
                <a:cs typeface="Times New Roman" panose="02020603050405020304" pitchFamily="18" charset="0"/>
              </a:rPr>
              <a:t> </a:t>
            </a:r>
            <a:r>
              <a:rPr lang="en-US" sz="2400" b="1" i="0" dirty="0">
                <a:solidFill>
                  <a:srgbClr val="FFFF00"/>
                </a:solidFill>
                <a:effectLst/>
                <a:highlight>
                  <a:srgbClr val="FF0000"/>
                </a:highlight>
                <a:latin typeface="Times New Roman" panose="02020603050405020304" pitchFamily="18" charset="0"/>
                <a:cs typeface="Times New Roman" panose="02020603050405020304" pitchFamily="18" charset="0"/>
              </a:rPr>
              <a:t>Explanation</a:t>
            </a:r>
            <a:r>
              <a:rPr lang="en-US" sz="2400" b="1" i="0" dirty="0">
                <a:solidFill>
                  <a:srgbClr val="FFFF00"/>
                </a:solidFill>
                <a:effectLst/>
                <a:latin typeface="Times New Roman" panose="02020603050405020304" pitchFamily="18" charset="0"/>
                <a:cs typeface="Times New Roman" panose="02020603050405020304" pitchFamily="18" charset="0"/>
              </a:rPr>
              <a:t>:</a:t>
            </a:r>
            <a:r>
              <a:rPr lang="en-US" sz="2400" b="0" i="0" dirty="0">
                <a:solidFill>
                  <a:srgbClr val="FFFF00"/>
                </a:solidFill>
                <a:effectLst/>
                <a:latin typeface="Times New Roman" panose="02020603050405020304" pitchFamily="18" charset="0"/>
                <a:cs typeface="Times New Roman" panose="02020603050405020304" pitchFamily="18" charset="0"/>
              </a:rPr>
              <a:t> According to example, we have been given </a:t>
            </a:r>
          </a:p>
          <a:p>
            <a:pPr marL="1435100" indent="0" algn="just"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Cache Access time (top level) = 10ns and </a:t>
            </a:r>
          </a:p>
          <a:p>
            <a:pPr marL="1435100" indent="0" algn="just"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Main memory  access time (bottom level)= 60ns and </a:t>
            </a:r>
          </a:p>
          <a:p>
            <a:pPr marL="1435100" indent="0" algn="just"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Average memory access time = 15ns.</a:t>
            </a:r>
          </a:p>
          <a:p>
            <a:pPr marL="0" indent="0" algn="just"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Therefore, we will apply the above illustrated concept of hierarchical access(because in question it was written 2-level hierarchy) for calculating the memory access time</a:t>
            </a:r>
          </a:p>
          <a:p>
            <a:pPr marL="0" indent="0" algn="just"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Average memory access time = Hit ratio * Cache memory access time + (1 – Hit ratio) * (Cache Memory access time + Main memory access time)</a:t>
            </a:r>
          </a:p>
          <a:p>
            <a:pPr marL="0" indent="0" algn="ctr"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15ns = 10 * Hit ratio + (1 – Hit ratio) * (10ns + 60ns)</a:t>
            </a:r>
          </a:p>
          <a:p>
            <a:pPr marL="0" indent="0" algn="ctr"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15ns-70ns = -60 * Hit ratio</a:t>
            </a:r>
          </a:p>
          <a:p>
            <a:pPr marL="0" indent="0" algn="ctr" fontAlgn="base">
              <a:buNone/>
            </a:pPr>
            <a:r>
              <a:rPr lang="en-US" sz="2400" b="0" i="0" dirty="0">
                <a:solidFill>
                  <a:srgbClr val="FFFF00"/>
                </a:solidFill>
                <a:effectLst/>
                <a:latin typeface="Times New Roman" panose="02020603050405020304" pitchFamily="18" charset="0"/>
                <a:cs typeface="Times New Roman" panose="02020603050405020304" pitchFamily="18" charset="0"/>
              </a:rPr>
              <a:t>Hit ratio = 55 /60 = 11/12 = </a:t>
            </a:r>
            <a:r>
              <a:rPr lang="en-US" sz="2400" b="1" i="0" dirty="0">
                <a:solidFill>
                  <a:srgbClr val="FFFF00"/>
                </a:solidFill>
                <a:effectLst/>
                <a:latin typeface="Times New Roman" panose="02020603050405020304" pitchFamily="18" charset="0"/>
                <a:cs typeface="Times New Roman" panose="02020603050405020304" pitchFamily="18" charset="0"/>
              </a:rPr>
              <a:t>0.9</a:t>
            </a:r>
            <a:r>
              <a:rPr lang="en-US" sz="2400" b="0" i="0" dirty="0">
                <a:solidFill>
                  <a:srgbClr val="FFFF00"/>
                </a:solidFill>
                <a:effectLst/>
                <a:latin typeface="Times New Roman" panose="02020603050405020304" pitchFamily="18" charset="0"/>
                <a:cs typeface="Times New Roman" panose="02020603050405020304" pitchFamily="18" charset="0"/>
              </a:rPr>
              <a:t> (Ans.)</a:t>
            </a:r>
          </a:p>
          <a:p>
            <a:pPr algn="just"/>
            <a:endParaRPr lang="en-IN" dirty="0"/>
          </a:p>
        </p:txBody>
      </p:sp>
    </p:spTree>
    <p:extLst>
      <p:ext uri="{BB962C8B-B14F-4D97-AF65-F5344CB8AC3E}">
        <p14:creationId xmlns:p14="http://schemas.microsoft.com/office/powerpoint/2010/main" val="161250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E81A-B34E-4CEC-9611-F5EACB4C37CD}"/>
              </a:ext>
            </a:extLst>
          </p:cNvPr>
          <p:cNvSpPr>
            <a:spLocks noGrp="1"/>
          </p:cNvSpPr>
          <p:nvPr>
            <p:ph type="title"/>
          </p:nvPr>
        </p:nvSpPr>
        <p:spPr>
          <a:xfrm>
            <a:off x="1587709" y="455362"/>
            <a:ext cx="10102541" cy="1550419"/>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In two level hierarchy, the top level has an access time of 10ns, and bottom level has an access time of 50ns, the hit rate on the top level is 90%. If the block size of cache is 16 bytes, then what is the average memory access time required? (Consider the system uses locality of reference)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7D0C34-D93D-4908-B2B7-3BE46AEBD1E9}"/>
              </a:ext>
            </a:extLst>
          </p:cNvPr>
          <p:cNvSpPr>
            <a:spLocks noGrp="1"/>
          </p:cNvSpPr>
          <p:nvPr>
            <p:ph idx="1"/>
          </p:nvPr>
        </p:nvSpPr>
        <p:spPr>
          <a:xfrm>
            <a:off x="1587710" y="2160015"/>
            <a:ext cx="10102542" cy="4479935"/>
          </a:xfrm>
        </p:spPr>
        <p:txBody>
          <a:bodyPr>
            <a:normAutofit/>
          </a:bodyPr>
          <a:lstStyle/>
          <a:p>
            <a:pPr algn="l" fontAlgn="base"/>
            <a:r>
              <a:rPr lang="en-US" b="1" i="0" dirty="0">
                <a:solidFill>
                  <a:srgbClr val="FFFF00"/>
                </a:solidFill>
                <a:effectLst/>
                <a:latin typeface="urw-din"/>
              </a:rPr>
              <a:t>Explanation – </a:t>
            </a:r>
            <a:br>
              <a:rPr lang="en-US" b="0" i="0" dirty="0">
                <a:solidFill>
                  <a:srgbClr val="FFFF00"/>
                </a:solidFill>
                <a:effectLst/>
                <a:latin typeface="urw-din"/>
              </a:rPr>
            </a:br>
            <a:r>
              <a:rPr lang="en-US" b="0" i="0" dirty="0">
                <a:solidFill>
                  <a:srgbClr val="FFFF00"/>
                </a:solidFill>
                <a:effectLst/>
                <a:latin typeface="urw-din"/>
              </a:rPr>
              <a:t>Given: Cache memory access time (top level)= 10ns </a:t>
            </a:r>
            <a:br>
              <a:rPr lang="en-US" b="0" i="0" dirty="0">
                <a:solidFill>
                  <a:srgbClr val="FFFF00"/>
                </a:solidFill>
                <a:effectLst/>
                <a:latin typeface="urw-din"/>
              </a:rPr>
            </a:br>
            <a:r>
              <a:rPr lang="en-US" b="0" i="0" dirty="0">
                <a:solidFill>
                  <a:srgbClr val="FFFF00"/>
                </a:solidFill>
                <a:effectLst/>
                <a:latin typeface="urw-din"/>
              </a:rPr>
              <a:t>             Main memory access time (bottom level) = 60ns</a:t>
            </a:r>
            <a:br>
              <a:rPr lang="en-US" b="0" i="0" dirty="0">
                <a:solidFill>
                  <a:srgbClr val="FFFF00"/>
                </a:solidFill>
                <a:effectLst/>
                <a:latin typeface="urw-din"/>
              </a:rPr>
            </a:br>
            <a:r>
              <a:rPr lang="en-US" b="0" i="0" dirty="0">
                <a:solidFill>
                  <a:srgbClr val="FFFF00"/>
                </a:solidFill>
                <a:effectLst/>
                <a:latin typeface="urw-din"/>
              </a:rPr>
              <a:t>Therefore, we will apply the above learnt concept for calculating the average memory access time when we have to consider locality of reference concept into consideration.</a:t>
            </a:r>
          </a:p>
          <a:p>
            <a:pPr algn="l" fontAlgn="base">
              <a:buFont typeface="Arial" panose="020B0604020202020204" pitchFamily="34" charset="0"/>
              <a:buChar char="•"/>
            </a:pPr>
            <a:r>
              <a:rPr lang="en-US" b="0" i="1" dirty="0">
                <a:solidFill>
                  <a:srgbClr val="FFFF00"/>
                </a:solidFill>
                <a:effectLst/>
                <a:latin typeface="urw-din"/>
              </a:rPr>
              <a:t>Average memory access time = Hit ratio * Cache memory access time + (1 – Hit ratio) * ((Block size * main memory access time) + cache memory access time)</a:t>
            </a:r>
            <a:endParaRPr lang="en-US" b="0" i="0" dirty="0">
              <a:solidFill>
                <a:srgbClr val="FFFF00"/>
              </a:solidFill>
              <a:effectLst/>
              <a:latin typeface="urw-din"/>
            </a:endParaRPr>
          </a:p>
          <a:p>
            <a:pPr algn="l" fontAlgn="base"/>
            <a:r>
              <a:rPr lang="en-US" b="0" i="0" dirty="0">
                <a:solidFill>
                  <a:srgbClr val="FFFF00"/>
                </a:solidFill>
                <a:effectLst/>
                <a:latin typeface="urw-din"/>
              </a:rPr>
              <a:t>Average memory access time = 10 * 0.9 + (1 – 0.9) * (16 * 5 + 10)</a:t>
            </a:r>
            <a:br>
              <a:rPr lang="en-US" b="0" i="0" dirty="0">
                <a:solidFill>
                  <a:srgbClr val="FFFF00"/>
                </a:solidFill>
                <a:effectLst/>
                <a:latin typeface="urw-din"/>
              </a:rPr>
            </a:br>
            <a:r>
              <a:rPr lang="en-US" b="0" i="0" dirty="0">
                <a:solidFill>
                  <a:srgbClr val="FFFF00"/>
                </a:solidFill>
                <a:effectLst/>
                <a:latin typeface="urw-din"/>
              </a:rPr>
              <a:t>= 9 + (0.1) * (800 + 10)</a:t>
            </a:r>
            <a:br>
              <a:rPr lang="en-US" b="0" i="0" dirty="0">
                <a:solidFill>
                  <a:srgbClr val="FFFF00"/>
                </a:solidFill>
                <a:effectLst/>
                <a:latin typeface="urw-din"/>
              </a:rPr>
            </a:br>
            <a:r>
              <a:rPr lang="en-US" b="0" i="0" dirty="0">
                <a:solidFill>
                  <a:srgbClr val="FFFF00"/>
                </a:solidFill>
                <a:effectLst/>
                <a:latin typeface="urw-din"/>
              </a:rPr>
              <a:t>= 9 + 81 = 90ns (Ans.)</a:t>
            </a:r>
          </a:p>
          <a:p>
            <a:endParaRPr lang="en-IN" dirty="0"/>
          </a:p>
        </p:txBody>
      </p:sp>
    </p:spTree>
    <p:extLst>
      <p:ext uri="{BB962C8B-B14F-4D97-AF65-F5344CB8AC3E}">
        <p14:creationId xmlns:p14="http://schemas.microsoft.com/office/powerpoint/2010/main" val="123590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6C4B-3825-4E82-AF04-383AD403A45A}"/>
              </a:ext>
            </a:extLst>
          </p:cNvPr>
          <p:cNvSpPr>
            <a:spLocks noGrp="1"/>
          </p:cNvSpPr>
          <p:nvPr>
            <p:ph type="title"/>
          </p:nvPr>
        </p:nvSpPr>
        <p:spPr>
          <a:xfrm>
            <a:off x="1587709" y="455362"/>
            <a:ext cx="10243219" cy="1550419"/>
          </a:xfrm>
        </p:spPr>
        <p:txBody>
          <a:bodyPr>
            <a:noAutofit/>
          </a:bodyPr>
          <a:lstStyle/>
          <a:p>
            <a:pPr algn="just"/>
            <a:r>
              <a:rPr lang="en-US" sz="2200" b="0" i="0" dirty="0">
                <a:effectLst/>
                <a:latin typeface="Times New Roman" panose="02020603050405020304" pitchFamily="18" charset="0"/>
                <a:cs typeface="Times New Roman" panose="02020603050405020304" pitchFamily="18" charset="0"/>
              </a:rPr>
              <a:t>In two level hierarchy, the cache has an access time of 12ns and the main memory access time of 120ns, the hit rate of cache is 90%. If the block size of cache is 16 bytes, then what is the average memory access time including Miss Penalty? (Miss Penalty: Time to bring main memory block to cache memory when cache miss occurs)</a:t>
            </a: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5E0FC3-03EA-4DC0-BEFD-759AE88324FF}"/>
              </a:ext>
            </a:extLst>
          </p:cNvPr>
          <p:cNvSpPr>
            <a:spLocks noGrp="1"/>
          </p:cNvSpPr>
          <p:nvPr>
            <p:ph idx="1"/>
          </p:nvPr>
        </p:nvSpPr>
        <p:spPr>
          <a:xfrm>
            <a:off x="1587710" y="2160016"/>
            <a:ext cx="10243218" cy="4494002"/>
          </a:xfrm>
        </p:spPr>
        <p:txBody>
          <a:bodyPr>
            <a:normAutofit lnSpcReduction="10000"/>
          </a:bodyPr>
          <a:lstStyle/>
          <a:p>
            <a:pPr algn="l" fontAlgn="base"/>
            <a:r>
              <a:rPr lang="en-US" b="0" i="0" dirty="0">
                <a:solidFill>
                  <a:srgbClr val="FFFF00"/>
                </a:solidFill>
                <a:effectLst/>
                <a:latin typeface="urw-din"/>
              </a:rPr>
              <a:t>Explanation: Given     </a:t>
            </a:r>
          </a:p>
          <a:p>
            <a:pPr marL="84138" indent="0" algn="l" fontAlgn="base">
              <a:buNone/>
            </a:pPr>
            <a:r>
              <a:rPr lang="en-US" b="0" i="0" dirty="0">
                <a:solidFill>
                  <a:srgbClr val="FFFF00"/>
                </a:solidFill>
                <a:effectLst/>
                <a:latin typeface="urw-din"/>
              </a:rPr>
              <a:t>                Cache memory access time= 12ns </a:t>
            </a:r>
            <a:br>
              <a:rPr lang="en-US" b="0" i="0" dirty="0">
                <a:solidFill>
                  <a:srgbClr val="FFFF00"/>
                </a:solidFill>
                <a:effectLst/>
                <a:latin typeface="urw-din"/>
              </a:rPr>
            </a:br>
            <a:r>
              <a:rPr lang="en-US" b="0" i="0" dirty="0">
                <a:solidFill>
                  <a:srgbClr val="FFFF00"/>
                </a:solidFill>
                <a:effectLst/>
                <a:latin typeface="urw-din"/>
              </a:rPr>
              <a:t>                Main memory access time= 120ns</a:t>
            </a:r>
            <a:br>
              <a:rPr lang="en-US" b="0" i="0" dirty="0">
                <a:solidFill>
                  <a:srgbClr val="FFFF00"/>
                </a:solidFill>
                <a:effectLst/>
                <a:latin typeface="urw-din"/>
              </a:rPr>
            </a:br>
            <a:r>
              <a:rPr lang="en-US" b="0" i="0" dirty="0">
                <a:solidFill>
                  <a:srgbClr val="FFFF00"/>
                </a:solidFill>
                <a:effectLst/>
                <a:latin typeface="urw-din"/>
              </a:rPr>
              <a:t> Therefore, we will use the above learnt concept for calculating the average memory  access time when block transfer occurs from main memory to cache memory on cache miss.</a:t>
            </a:r>
          </a:p>
          <a:p>
            <a:pPr algn="l" fontAlgn="base">
              <a:buFont typeface="Arial" panose="020B0604020202020204" pitchFamily="34" charset="0"/>
              <a:buChar char="•"/>
            </a:pPr>
            <a:r>
              <a:rPr lang="en-US" b="0" i="1" dirty="0">
                <a:solidFill>
                  <a:srgbClr val="FFFF00"/>
                </a:solidFill>
                <a:effectLst/>
                <a:latin typeface="urw-din"/>
              </a:rPr>
              <a:t>Average memory access time = Hit ratio * Cache memory access time + (1 – Hit ratio) * (Cache memory access time + (Block size * Main memory access time)+ Cache memory access time due to block transfer)</a:t>
            </a:r>
            <a:endParaRPr lang="en-US" b="0" i="0" dirty="0">
              <a:solidFill>
                <a:srgbClr val="FFFF00"/>
              </a:solidFill>
              <a:effectLst/>
              <a:latin typeface="urw-din"/>
            </a:endParaRPr>
          </a:p>
          <a:p>
            <a:pPr marL="0" indent="0" algn="ctr" fontAlgn="base">
              <a:buNone/>
            </a:pPr>
            <a:r>
              <a:rPr lang="en-US" b="0" i="0" dirty="0">
                <a:solidFill>
                  <a:srgbClr val="FFFF00"/>
                </a:solidFill>
                <a:effectLst/>
                <a:latin typeface="urw-din"/>
              </a:rPr>
              <a:t>	Average memory access time = 0.9 * 12 = (0.1) * (12ns + 16 * 120 ns + 12ns)</a:t>
            </a:r>
            <a:br>
              <a:rPr lang="en-US" b="0" i="0" dirty="0">
                <a:solidFill>
                  <a:srgbClr val="FFFF00"/>
                </a:solidFill>
                <a:effectLst/>
                <a:latin typeface="urw-din"/>
              </a:rPr>
            </a:br>
            <a:r>
              <a:rPr lang="en-US" b="0" i="0" dirty="0">
                <a:solidFill>
                  <a:srgbClr val="FFFF00"/>
                </a:solidFill>
                <a:effectLst/>
                <a:latin typeface="urw-din"/>
              </a:rPr>
              <a:t>= 10.8ns + 194.4ns = 205.2ns (Ans.)</a:t>
            </a:r>
          </a:p>
          <a:p>
            <a:endParaRPr lang="en-IN" dirty="0">
              <a:solidFill>
                <a:srgbClr val="FFFF00"/>
              </a:solidFill>
            </a:endParaRPr>
          </a:p>
        </p:txBody>
      </p:sp>
    </p:spTree>
    <p:extLst>
      <p:ext uri="{BB962C8B-B14F-4D97-AF65-F5344CB8AC3E}">
        <p14:creationId xmlns:p14="http://schemas.microsoft.com/office/powerpoint/2010/main" val="205990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49D03-7DAF-4857-968D-44EAB6B8650A}"/>
              </a:ext>
            </a:extLst>
          </p:cNvPr>
          <p:cNvSpPr>
            <a:spLocks noGrp="1"/>
          </p:cNvSpPr>
          <p:nvPr>
            <p:ph type="title"/>
          </p:nvPr>
        </p:nvSpPr>
        <p:spPr>
          <a:xfrm>
            <a:off x="1587710" y="455362"/>
            <a:ext cx="5480747" cy="894467"/>
          </a:xfrm>
        </p:spPr>
        <p:txBody>
          <a:bodyPr>
            <a:normAutofit/>
          </a:bodyPr>
          <a:lstStyle/>
          <a:p>
            <a:r>
              <a:rPr lang="en-IN" dirty="0"/>
              <a:t>Cache Memory</a:t>
            </a:r>
          </a:p>
        </p:txBody>
      </p:sp>
      <p:sp>
        <p:nvSpPr>
          <p:cNvPr id="3" name="Content Placeholder 2">
            <a:extLst>
              <a:ext uri="{FF2B5EF4-FFF2-40B4-BE49-F238E27FC236}">
                <a16:creationId xmlns:a16="http://schemas.microsoft.com/office/drawing/2014/main" id="{AB12460A-08A2-4B3F-BE3B-71B6CB5C3EC4}"/>
              </a:ext>
            </a:extLst>
          </p:cNvPr>
          <p:cNvSpPr>
            <a:spLocks noGrp="1"/>
          </p:cNvSpPr>
          <p:nvPr>
            <p:ph idx="1"/>
          </p:nvPr>
        </p:nvSpPr>
        <p:spPr>
          <a:xfrm>
            <a:off x="1587710" y="1349829"/>
            <a:ext cx="5789752" cy="5283199"/>
          </a:xfrm>
        </p:spPr>
        <p:txBody>
          <a:bodyPr>
            <a:noAutofit/>
          </a:bodyPr>
          <a:lstStyle/>
          <a:p>
            <a:pPr algn="just">
              <a:lnSpc>
                <a:spcPct val="100000"/>
              </a:lnSpc>
            </a:pPr>
            <a:r>
              <a:rPr lang="en-US" sz="1900" b="1" i="0" dirty="0">
                <a:effectLst/>
                <a:latin typeface="Times New Roman" panose="02020603050405020304" pitchFamily="18" charset="0"/>
                <a:cs typeface="Times New Roman" panose="02020603050405020304" pitchFamily="18" charset="0"/>
              </a:rPr>
              <a:t>Cache Memory</a:t>
            </a:r>
            <a:r>
              <a:rPr lang="en-US" sz="1900" b="0" i="0" dirty="0">
                <a:effectLst/>
                <a:latin typeface="Times New Roman" panose="02020603050405020304" pitchFamily="18" charset="0"/>
                <a:cs typeface="Times New Roman" panose="02020603050405020304" pitchFamily="18" charset="0"/>
              </a:rPr>
              <a:t> is a special very high-speed memory. </a:t>
            </a:r>
          </a:p>
          <a:p>
            <a:pPr algn="just">
              <a:lnSpc>
                <a:spcPct val="100000"/>
              </a:lnSpc>
            </a:pPr>
            <a:r>
              <a:rPr lang="en-US" sz="1900" b="0" i="0" dirty="0">
                <a:effectLst/>
                <a:latin typeface="Times New Roman" panose="02020603050405020304" pitchFamily="18" charset="0"/>
                <a:cs typeface="Times New Roman" panose="02020603050405020304" pitchFamily="18" charset="0"/>
              </a:rPr>
              <a:t>It is used to speed up and synchronizing with high-speed CPU.</a:t>
            </a:r>
          </a:p>
          <a:p>
            <a:pPr algn="just">
              <a:lnSpc>
                <a:spcPct val="100000"/>
              </a:lnSpc>
            </a:pPr>
            <a:r>
              <a:rPr lang="en-US" sz="1900" b="0" i="0" dirty="0">
                <a:effectLst/>
                <a:latin typeface="Times New Roman" panose="02020603050405020304" pitchFamily="18" charset="0"/>
                <a:cs typeface="Times New Roman" panose="02020603050405020304" pitchFamily="18" charset="0"/>
              </a:rPr>
              <a:t> Cache memory is costlier than main memory or disk memory but economical than CPU registers. </a:t>
            </a:r>
          </a:p>
          <a:p>
            <a:pPr algn="just">
              <a:lnSpc>
                <a:spcPct val="100000"/>
              </a:lnSpc>
            </a:pPr>
            <a:r>
              <a:rPr lang="en-US" sz="1900" b="0" i="0" dirty="0">
                <a:effectLst/>
                <a:latin typeface="Times New Roman" panose="02020603050405020304" pitchFamily="18" charset="0"/>
                <a:cs typeface="Times New Roman" panose="02020603050405020304" pitchFamily="18" charset="0"/>
              </a:rPr>
              <a:t>Cache memory is an extremely fast memory type that acts as a buffer between RAM and the CPU. </a:t>
            </a:r>
          </a:p>
          <a:p>
            <a:pPr algn="just">
              <a:lnSpc>
                <a:spcPct val="100000"/>
              </a:lnSpc>
            </a:pPr>
            <a:r>
              <a:rPr lang="en-US" sz="1900" dirty="0">
                <a:latin typeface="Times New Roman" panose="02020603050405020304" pitchFamily="18" charset="0"/>
                <a:cs typeface="Times New Roman" panose="02020603050405020304" pitchFamily="18" charset="0"/>
              </a:rPr>
              <a:t>H</a:t>
            </a:r>
            <a:r>
              <a:rPr lang="en-US" sz="1900" b="0" i="0" dirty="0">
                <a:effectLst/>
                <a:latin typeface="Times New Roman" panose="02020603050405020304" pitchFamily="18" charset="0"/>
                <a:cs typeface="Times New Roman" panose="02020603050405020304" pitchFamily="18" charset="0"/>
              </a:rPr>
              <a:t>olds frequently requested data and instructions so that they are immediately available to the CPU when needed.</a:t>
            </a:r>
          </a:p>
          <a:p>
            <a:pPr algn="just" fontAlgn="base">
              <a:lnSpc>
                <a:spcPct val="100000"/>
              </a:lnSpc>
            </a:pPr>
            <a:r>
              <a:rPr lang="en-US" sz="1900" dirty="0">
                <a:latin typeface="Times New Roman" panose="02020603050405020304" pitchFamily="18" charset="0"/>
                <a:cs typeface="Times New Roman" panose="02020603050405020304" pitchFamily="18" charset="0"/>
              </a:rPr>
              <a:t>U</a:t>
            </a:r>
            <a:r>
              <a:rPr lang="en-US" sz="1900" b="0" i="0" dirty="0">
                <a:effectLst/>
                <a:latin typeface="Times New Roman" panose="02020603050405020304" pitchFamily="18" charset="0"/>
                <a:cs typeface="Times New Roman" panose="02020603050405020304" pitchFamily="18" charset="0"/>
              </a:rPr>
              <a:t>sed to reduce the average time to access data from the Main memory. </a:t>
            </a:r>
          </a:p>
          <a:p>
            <a:pPr algn="just" fontAlgn="base">
              <a:lnSpc>
                <a:spcPct val="100000"/>
              </a:lnSpc>
            </a:pPr>
            <a:r>
              <a:rPr lang="en-US" sz="1900" b="0" i="0" dirty="0">
                <a:effectLst/>
                <a:latin typeface="Times New Roman" panose="02020603050405020304" pitchFamily="18" charset="0"/>
                <a:cs typeface="Times New Roman" panose="02020603050405020304" pitchFamily="18" charset="0"/>
              </a:rPr>
              <a:t>The cache is a smaller and faster memory which stores copies of the data from frequently used main memory locations. </a:t>
            </a:r>
          </a:p>
        </p:txBody>
      </p:sp>
      <p:pic>
        <p:nvPicPr>
          <p:cNvPr id="4" name="Picture 3">
            <a:extLst>
              <a:ext uri="{FF2B5EF4-FFF2-40B4-BE49-F238E27FC236}">
                <a16:creationId xmlns:a16="http://schemas.microsoft.com/office/drawing/2014/main" id="{C96CCEF7-29D9-465E-AEC9-D62A7774C7D1}"/>
              </a:ext>
            </a:extLst>
          </p:cNvPr>
          <p:cNvPicPr>
            <a:picLocks noChangeAspect="1"/>
          </p:cNvPicPr>
          <p:nvPr/>
        </p:nvPicPr>
        <p:blipFill>
          <a:blip r:embed="rId2"/>
          <a:stretch>
            <a:fillRect/>
          </a:stretch>
        </p:blipFill>
        <p:spPr>
          <a:xfrm>
            <a:off x="7532914" y="2314991"/>
            <a:ext cx="4500586" cy="2791581"/>
          </a:xfrm>
          <a:prstGeom prst="rect">
            <a:avLst/>
          </a:prstGeom>
        </p:spPr>
      </p:pic>
    </p:spTree>
    <p:extLst>
      <p:ext uri="{BB962C8B-B14F-4D97-AF65-F5344CB8AC3E}">
        <p14:creationId xmlns:p14="http://schemas.microsoft.com/office/powerpoint/2010/main" val="29800210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C07D-1A43-4D87-B05F-9359C87A8148}"/>
              </a:ext>
            </a:extLst>
          </p:cNvPr>
          <p:cNvSpPr>
            <a:spLocks noGrp="1"/>
          </p:cNvSpPr>
          <p:nvPr>
            <p:ph type="title"/>
          </p:nvPr>
        </p:nvSpPr>
        <p:spPr/>
        <p:txBody>
          <a:bodyPr/>
          <a:lstStyle/>
          <a:p>
            <a:r>
              <a:rPr lang="en-IN" dirty="0"/>
              <a:t>Levels of Cache Memory</a:t>
            </a:r>
          </a:p>
        </p:txBody>
      </p:sp>
      <p:sp>
        <p:nvSpPr>
          <p:cNvPr id="3" name="Content Placeholder 2">
            <a:extLst>
              <a:ext uri="{FF2B5EF4-FFF2-40B4-BE49-F238E27FC236}">
                <a16:creationId xmlns:a16="http://schemas.microsoft.com/office/drawing/2014/main" id="{2C3E91CF-10EF-4DA1-901B-794888B6D227}"/>
              </a:ext>
            </a:extLst>
          </p:cNvPr>
          <p:cNvSpPr>
            <a:spLocks noGrp="1"/>
          </p:cNvSpPr>
          <p:nvPr>
            <p:ph idx="1"/>
          </p:nvPr>
        </p:nvSpPr>
        <p:spPr>
          <a:xfrm>
            <a:off x="1237956" y="1509486"/>
            <a:ext cx="4586069" cy="5158600"/>
          </a:xfrm>
        </p:spPr>
        <p:txBody>
          <a:bodyPr>
            <a:normAutofit fontScale="70000" lnSpcReduction="20000"/>
          </a:bodyPr>
          <a:lstStyle/>
          <a:p>
            <a:pPr algn="just"/>
            <a:r>
              <a:rPr lang="en-US" sz="2600" b="1" i="0" dirty="0">
                <a:effectLst/>
                <a:latin typeface="Times New Roman" panose="02020603050405020304" pitchFamily="18" charset="0"/>
                <a:cs typeface="Times New Roman" panose="02020603050405020304" pitchFamily="18" charset="0"/>
              </a:rPr>
              <a:t>L1 cache</a:t>
            </a:r>
            <a:r>
              <a:rPr lang="en-US" sz="2600" b="0" i="0" dirty="0">
                <a:effectLst/>
                <a:latin typeface="Times New Roman" panose="02020603050405020304" pitchFamily="18" charset="0"/>
                <a:cs typeface="Times New Roman" panose="02020603050405020304" pitchFamily="18" charset="0"/>
              </a:rPr>
              <a:t>, or primary cache, is extremely fast but relatively small, and is usually embedded in the processor chip as CPU cache.</a:t>
            </a:r>
          </a:p>
          <a:p>
            <a:pPr algn="just"/>
            <a:r>
              <a:rPr lang="en-US" sz="2600" b="1" i="0" dirty="0">
                <a:effectLst/>
                <a:latin typeface="Times New Roman" panose="02020603050405020304" pitchFamily="18" charset="0"/>
                <a:cs typeface="Times New Roman" panose="02020603050405020304" pitchFamily="18" charset="0"/>
              </a:rPr>
              <a:t>L2 cache</a:t>
            </a:r>
            <a:r>
              <a:rPr lang="en-US" sz="2600" b="0" i="0" dirty="0">
                <a:effectLst/>
                <a:latin typeface="Times New Roman" panose="02020603050405020304" pitchFamily="18" charset="0"/>
                <a:cs typeface="Times New Roman" panose="02020603050405020304" pitchFamily="18" charset="0"/>
              </a:rPr>
              <a:t>, or secondary cache, is often more capacious than L1. L2 cache may be embedded on the CPU, or it can be on a separate chip or </a:t>
            </a:r>
            <a:r>
              <a:rPr lang="en-US" sz="26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coprocessor</a:t>
            </a:r>
            <a:r>
              <a:rPr lang="en-US" sz="2600" b="0" i="0" dirty="0">
                <a:effectLst/>
                <a:latin typeface="Times New Roman" panose="02020603050405020304" pitchFamily="18" charset="0"/>
                <a:cs typeface="Times New Roman" panose="02020603050405020304" pitchFamily="18" charset="0"/>
              </a:rPr>
              <a:t> and have a high-speed alternative system bus connecting the cache and CPU. That way it doesn't get slowed by traffic on the main system bus.</a:t>
            </a:r>
          </a:p>
          <a:p>
            <a:pPr algn="just"/>
            <a:r>
              <a:rPr lang="en-US" sz="2600" b="1" i="0" dirty="0">
                <a:effectLst/>
                <a:latin typeface="Times New Roman" panose="02020603050405020304" pitchFamily="18" charset="0"/>
                <a:cs typeface="Times New Roman" panose="02020603050405020304" pitchFamily="18" charset="0"/>
              </a:rPr>
              <a:t>Level 3 (L3) cache</a:t>
            </a:r>
            <a:r>
              <a:rPr lang="en-US" sz="2600" b="0" i="0" dirty="0">
                <a:effectLst/>
                <a:latin typeface="Times New Roman" panose="02020603050405020304" pitchFamily="18" charset="0"/>
                <a:cs typeface="Times New Roman" panose="02020603050405020304" pitchFamily="18" charset="0"/>
              </a:rPr>
              <a:t> is specialized memory developed to improve the performance of L1 and L2. L1 or L2 can be significantly faster than L3, though L3 is usually double the speed of DRAM. With </a:t>
            </a:r>
            <a:r>
              <a:rPr lang="en-US" sz="26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multicore processors</a:t>
            </a:r>
            <a:r>
              <a:rPr lang="en-US" sz="2600" b="0" i="0" dirty="0">
                <a:effectLst/>
                <a:latin typeface="Times New Roman" panose="02020603050405020304" pitchFamily="18" charset="0"/>
                <a:cs typeface="Times New Roman" panose="02020603050405020304" pitchFamily="18" charset="0"/>
              </a:rPr>
              <a:t>, each core can have dedicated L1 and L2 cache, but they can share an L3 cache. If an L3 cache references an instruction, it is usually elevated to a higher level of cache.</a:t>
            </a:r>
          </a:p>
          <a:p>
            <a:endParaRPr lang="en-IN" dirty="0"/>
          </a:p>
        </p:txBody>
      </p:sp>
      <p:pic>
        <p:nvPicPr>
          <p:cNvPr id="5" name="Picture 4">
            <a:extLst>
              <a:ext uri="{FF2B5EF4-FFF2-40B4-BE49-F238E27FC236}">
                <a16:creationId xmlns:a16="http://schemas.microsoft.com/office/drawing/2014/main" id="{2B6E00A3-7E1A-4E2D-A08C-6A54354D3DE6}"/>
              </a:ext>
            </a:extLst>
          </p:cNvPr>
          <p:cNvPicPr>
            <a:picLocks noChangeAspect="1"/>
          </p:cNvPicPr>
          <p:nvPr/>
        </p:nvPicPr>
        <p:blipFill>
          <a:blip r:embed="rId4"/>
          <a:stretch>
            <a:fillRect/>
          </a:stretch>
        </p:blipFill>
        <p:spPr>
          <a:xfrm>
            <a:off x="5905023" y="1509486"/>
            <a:ext cx="6045450" cy="4775200"/>
          </a:xfrm>
          <a:prstGeom prst="rect">
            <a:avLst/>
          </a:prstGeom>
        </p:spPr>
      </p:pic>
    </p:spTree>
    <p:extLst>
      <p:ext uri="{BB962C8B-B14F-4D97-AF65-F5344CB8AC3E}">
        <p14:creationId xmlns:p14="http://schemas.microsoft.com/office/powerpoint/2010/main" val="356802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86BB-28DF-4D45-AA76-278FA83F1C1D}"/>
              </a:ext>
            </a:extLst>
          </p:cNvPr>
          <p:cNvSpPr>
            <a:spLocks noGrp="1"/>
          </p:cNvSpPr>
          <p:nvPr>
            <p:ph type="title"/>
          </p:nvPr>
        </p:nvSpPr>
        <p:spPr>
          <a:xfrm>
            <a:off x="1352655" y="152908"/>
            <a:ext cx="9486690" cy="810730"/>
          </a:xfrm>
        </p:spPr>
        <p:txBody>
          <a:bodyPr/>
          <a:lstStyle/>
          <a:p>
            <a:r>
              <a:rPr lang="en-IN" dirty="0"/>
              <a:t>Cache Performance</a:t>
            </a:r>
          </a:p>
        </p:txBody>
      </p:sp>
      <p:sp>
        <p:nvSpPr>
          <p:cNvPr id="3" name="Content Placeholder 2">
            <a:extLst>
              <a:ext uri="{FF2B5EF4-FFF2-40B4-BE49-F238E27FC236}">
                <a16:creationId xmlns:a16="http://schemas.microsoft.com/office/drawing/2014/main" id="{4CD3C6CB-0929-4123-B2ED-368E192C9E29}"/>
              </a:ext>
            </a:extLst>
          </p:cNvPr>
          <p:cNvSpPr>
            <a:spLocks noGrp="1"/>
          </p:cNvSpPr>
          <p:nvPr>
            <p:ph idx="1"/>
          </p:nvPr>
        </p:nvSpPr>
        <p:spPr>
          <a:xfrm>
            <a:off x="1195754" y="1055078"/>
            <a:ext cx="4670474" cy="5683347"/>
          </a:xfrm>
        </p:spPr>
        <p:txBody>
          <a:bodyPr>
            <a:normAutofit/>
          </a:bodyPr>
          <a:lstStyle/>
          <a:p>
            <a:pPr algn="just" fontAlgn="base"/>
            <a:r>
              <a:rPr lang="en-US" sz="1700" b="0" i="0" dirty="0">
                <a:effectLst/>
                <a:latin typeface="Times New Roman" panose="02020603050405020304" pitchFamily="18" charset="0"/>
                <a:cs typeface="Times New Roman" panose="02020603050405020304" pitchFamily="18" charset="0"/>
              </a:rPr>
              <a:t>When the processor needs to read or write a location in main memory, it first checks for a corresponding entry in the cache.</a:t>
            </a:r>
          </a:p>
          <a:p>
            <a:pPr algn="just" fontAlgn="base">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If the processor finds that the memory location is in the cache, a </a:t>
            </a:r>
            <a:r>
              <a:rPr lang="en-US" sz="1700" b="1" i="0" dirty="0">
                <a:solidFill>
                  <a:srgbClr val="FF0000"/>
                </a:solidFill>
                <a:effectLst/>
                <a:latin typeface="Times New Roman" panose="02020603050405020304" pitchFamily="18" charset="0"/>
                <a:cs typeface="Times New Roman" panose="02020603050405020304" pitchFamily="18" charset="0"/>
              </a:rPr>
              <a:t>cache</a:t>
            </a:r>
            <a:r>
              <a:rPr lang="en-US" sz="1700" b="1" i="0" dirty="0">
                <a:effectLst/>
                <a:latin typeface="Times New Roman" panose="02020603050405020304" pitchFamily="18" charset="0"/>
                <a:cs typeface="Times New Roman" panose="02020603050405020304" pitchFamily="18" charset="0"/>
              </a:rPr>
              <a:t> </a:t>
            </a:r>
            <a:r>
              <a:rPr lang="en-US" sz="1700" b="1" i="0" dirty="0">
                <a:solidFill>
                  <a:srgbClr val="FF0000"/>
                </a:solidFill>
                <a:effectLst/>
                <a:latin typeface="Times New Roman" panose="02020603050405020304" pitchFamily="18" charset="0"/>
                <a:cs typeface="Times New Roman" panose="02020603050405020304" pitchFamily="18" charset="0"/>
              </a:rPr>
              <a:t>hit</a:t>
            </a:r>
            <a:r>
              <a:rPr lang="en-US" sz="1700" b="0" i="0" dirty="0">
                <a:effectLst/>
                <a:latin typeface="Times New Roman" panose="02020603050405020304" pitchFamily="18" charset="0"/>
                <a:cs typeface="Times New Roman" panose="02020603050405020304" pitchFamily="18" charset="0"/>
              </a:rPr>
              <a:t> has occurred, and data is read from cache</a:t>
            </a:r>
          </a:p>
          <a:p>
            <a:pPr algn="just" fontAlgn="base">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If the processor </a:t>
            </a:r>
            <a:r>
              <a:rPr lang="en-US" sz="1700" b="1" i="0" dirty="0">
                <a:effectLst/>
                <a:latin typeface="Times New Roman" panose="02020603050405020304" pitchFamily="18" charset="0"/>
                <a:cs typeface="Times New Roman" panose="02020603050405020304" pitchFamily="18" charset="0"/>
              </a:rPr>
              <a:t>does not</a:t>
            </a:r>
            <a:r>
              <a:rPr lang="en-US" sz="1700" b="0" i="0" dirty="0">
                <a:effectLst/>
                <a:latin typeface="Times New Roman" panose="02020603050405020304" pitchFamily="18" charset="0"/>
                <a:cs typeface="Times New Roman" panose="02020603050405020304" pitchFamily="18" charset="0"/>
              </a:rPr>
              <a:t> find the memory location in the cache, a </a:t>
            </a:r>
            <a:r>
              <a:rPr lang="en-US" sz="1700" b="1" i="0" dirty="0">
                <a:solidFill>
                  <a:srgbClr val="FF0000"/>
                </a:solidFill>
                <a:effectLst/>
                <a:latin typeface="Times New Roman" panose="02020603050405020304" pitchFamily="18" charset="0"/>
                <a:cs typeface="Times New Roman" panose="02020603050405020304" pitchFamily="18" charset="0"/>
              </a:rPr>
              <a:t>cache miss</a:t>
            </a:r>
            <a:r>
              <a:rPr lang="en-US" sz="1700" b="0" i="0" dirty="0">
                <a:solidFill>
                  <a:srgbClr val="FF0000"/>
                </a:solidFill>
                <a:effectLst/>
                <a:latin typeface="Times New Roman" panose="02020603050405020304" pitchFamily="18" charset="0"/>
                <a:cs typeface="Times New Roman" panose="02020603050405020304" pitchFamily="18" charset="0"/>
              </a:rPr>
              <a:t> </a:t>
            </a:r>
            <a:r>
              <a:rPr lang="en-US" sz="1700" b="0" i="0" dirty="0">
                <a:effectLst/>
                <a:latin typeface="Times New Roman" panose="02020603050405020304" pitchFamily="18" charset="0"/>
                <a:cs typeface="Times New Roman" panose="02020603050405020304" pitchFamily="18" charset="0"/>
              </a:rPr>
              <a:t>has occurred. For a cache miss, the cache allocates a new entry and copies in data from main memory, then the request is fulfilled from the contents of the cache.</a:t>
            </a:r>
          </a:p>
          <a:p>
            <a:pPr algn="just" fontAlgn="base"/>
            <a:r>
              <a:rPr lang="en-US" sz="1700" dirty="0">
                <a:latin typeface="Times New Roman" panose="02020603050405020304" pitchFamily="18" charset="0"/>
                <a:cs typeface="Times New Roman" panose="02020603050405020304" pitchFamily="18" charset="0"/>
              </a:rPr>
              <a:t>The performance of cache memory is frequently measured in terms of a quantity called</a:t>
            </a:r>
            <a:r>
              <a:rPr lang="en-US" sz="1700" dirty="0">
                <a:solidFill>
                  <a:srgbClr val="FF0000"/>
                </a:solidFill>
                <a:latin typeface="Times New Roman" panose="02020603050405020304" pitchFamily="18" charset="0"/>
                <a:cs typeface="Times New Roman" panose="02020603050405020304" pitchFamily="18" charset="0"/>
              </a:rPr>
              <a:t> </a:t>
            </a:r>
            <a:r>
              <a:rPr lang="en-US" sz="1700" b="1" dirty="0">
                <a:solidFill>
                  <a:srgbClr val="FF0000"/>
                </a:solidFill>
                <a:latin typeface="Times New Roman" panose="02020603050405020304" pitchFamily="18" charset="0"/>
                <a:cs typeface="Times New Roman" panose="02020603050405020304" pitchFamily="18" charset="0"/>
              </a:rPr>
              <a:t>Hit ratio</a:t>
            </a:r>
            <a:r>
              <a:rPr lang="en-US" sz="1700" b="1"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089B1192-F06C-4F00-A66E-69D04CE43CF6}"/>
              </a:ext>
            </a:extLst>
          </p:cNvPr>
          <p:cNvPicPr>
            <a:picLocks noChangeAspect="1"/>
          </p:cNvPicPr>
          <p:nvPr/>
        </p:nvPicPr>
        <p:blipFill>
          <a:blip r:embed="rId2"/>
          <a:stretch>
            <a:fillRect/>
          </a:stretch>
        </p:blipFill>
        <p:spPr>
          <a:xfrm>
            <a:off x="5992836" y="1055078"/>
            <a:ext cx="6063176" cy="5347559"/>
          </a:xfrm>
          <a:prstGeom prst="rect">
            <a:avLst/>
          </a:prstGeom>
        </p:spPr>
      </p:pic>
      <p:pic>
        <p:nvPicPr>
          <p:cNvPr id="8" name="Picture 7">
            <a:extLst>
              <a:ext uri="{FF2B5EF4-FFF2-40B4-BE49-F238E27FC236}">
                <a16:creationId xmlns:a16="http://schemas.microsoft.com/office/drawing/2014/main" id="{E2473A20-94C0-4E02-A7FB-765630613050}"/>
              </a:ext>
            </a:extLst>
          </p:cNvPr>
          <p:cNvPicPr>
            <a:picLocks noChangeAspect="1"/>
          </p:cNvPicPr>
          <p:nvPr/>
        </p:nvPicPr>
        <p:blipFill>
          <a:blip r:embed="rId3"/>
          <a:stretch>
            <a:fillRect/>
          </a:stretch>
        </p:blipFill>
        <p:spPr>
          <a:xfrm>
            <a:off x="1587710" y="5581419"/>
            <a:ext cx="3955068" cy="692772"/>
          </a:xfrm>
          <a:prstGeom prst="rect">
            <a:avLst/>
          </a:prstGeom>
        </p:spPr>
      </p:pic>
    </p:spTree>
    <p:extLst>
      <p:ext uri="{BB962C8B-B14F-4D97-AF65-F5344CB8AC3E}">
        <p14:creationId xmlns:p14="http://schemas.microsoft.com/office/powerpoint/2010/main" val="302603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78FA-FC44-4142-84BA-A625607D3E33}"/>
              </a:ext>
            </a:extLst>
          </p:cNvPr>
          <p:cNvSpPr>
            <a:spLocks noGrp="1"/>
          </p:cNvSpPr>
          <p:nvPr>
            <p:ph type="title"/>
          </p:nvPr>
        </p:nvSpPr>
        <p:spPr>
          <a:xfrm>
            <a:off x="1587710" y="399093"/>
            <a:ext cx="9486690" cy="768526"/>
          </a:xfrm>
        </p:spPr>
        <p:txBody>
          <a:bodyPr/>
          <a:lstStyle/>
          <a:p>
            <a:r>
              <a:rPr lang="en-IN" dirty="0"/>
              <a:t>Some Important Formulas</a:t>
            </a:r>
          </a:p>
        </p:txBody>
      </p:sp>
      <p:pic>
        <p:nvPicPr>
          <p:cNvPr id="7" name="Content Placeholder 6">
            <a:extLst>
              <a:ext uri="{FF2B5EF4-FFF2-40B4-BE49-F238E27FC236}">
                <a16:creationId xmlns:a16="http://schemas.microsoft.com/office/drawing/2014/main" id="{7D15610A-CF70-4AFA-9BBA-355C85E6E0D3}"/>
              </a:ext>
            </a:extLst>
          </p:cNvPr>
          <p:cNvPicPr>
            <a:picLocks noGrp="1" noChangeAspect="1"/>
          </p:cNvPicPr>
          <p:nvPr>
            <p:ph idx="1"/>
          </p:nvPr>
        </p:nvPicPr>
        <p:blipFill>
          <a:blip r:embed="rId2"/>
          <a:stretch>
            <a:fillRect/>
          </a:stretch>
        </p:blipFill>
        <p:spPr>
          <a:xfrm>
            <a:off x="1407886" y="1167620"/>
            <a:ext cx="10609943" cy="5552494"/>
          </a:xfrm>
        </p:spPr>
      </p:pic>
    </p:spTree>
    <p:extLst>
      <p:ext uri="{BB962C8B-B14F-4D97-AF65-F5344CB8AC3E}">
        <p14:creationId xmlns:p14="http://schemas.microsoft.com/office/powerpoint/2010/main" val="129074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7">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7115D46-2C74-4824-AB5D-BDEAB7FC847F}"/>
              </a:ext>
            </a:extLst>
          </p:cNvPr>
          <p:cNvSpPr>
            <a:spLocks noGrp="1"/>
          </p:cNvSpPr>
          <p:nvPr>
            <p:ph idx="1"/>
          </p:nvPr>
        </p:nvSpPr>
        <p:spPr>
          <a:xfrm>
            <a:off x="6288785" y="217714"/>
            <a:ext cx="5758072" cy="3742111"/>
          </a:xfrm>
        </p:spPr>
        <p:txBody>
          <a:bodyPr>
            <a:normAutofit/>
          </a:bodyPr>
          <a:lstStyle/>
          <a:p>
            <a:pPr>
              <a:lnSpc>
                <a:spcPct val="100000"/>
              </a:lnSpc>
            </a:pPr>
            <a:r>
              <a:rPr lang="en-IN" sz="1700" dirty="0">
                <a:latin typeface="Times New Roman" panose="02020603050405020304" pitchFamily="18" charset="0"/>
                <a:cs typeface="Times New Roman" panose="02020603050405020304" pitchFamily="18" charset="0"/>
              </a:rPr>
              <a:t>Q. The access time of cache memory is 100 ns and that of main memory is 1000 ns. It is estimated that 80% of the memory requests are for read and the remaining 20% for write operation. The hit ratio of read access only is 0.9. A write through procedure is used. </a:t>
            </a:r>
          </a:p>
          <a:p>
            <a:pPr>
              <a:lnSpc>
                <a:spcPct val="100000"/>
              </a:lnSpc>
            </a:pPr>
            <a:r>
              <a:rPr lang="en-IN" sz="1700" dirty="0">
                <a:latin typeface="Times New Roman" panose="02020603050405020304" pitchFamily="18" charset="0"/>
                <a:cs typeface="Times New Roman" panose="02020603050405020304" pitchFamily="18" charset="0"/>
              </a:rPr>
              <a:t>A) What is the average access time of the system considering memory read cycles only?</a:t>
            </a:r>
          </a:p>
          <a:p>
            <a:pPr>
              <a:lnSpc>
                <a:spcPct val="100000"/>
              </a:lnSpc>
            </a:pPr>
            <a:r>
              <a:rPr lang="en-IN" sz="1700" dirty="0">
                <a:latin typeface="Times New Roman" panose="02020603050405020304" pitchFamily="18" charset="0"/>
                <a:cs typeface="Times New Roman" panose="02020603050405020304" pitchFamily="18" charset="0"/>
              </a:rPr>
              <a:t>B) What is the average access time of the system for both read and write cycles?</a:t>
            </a:r>
          </a:p>
          <a:p>
            <a:pPr>
              <a:lnSpc>
                <a:spcPct val="100000"/>
              </a:lnSpc>
            </a:pPr>
            <a:r>
              <a:rPr lang="en-IN" sz="1700" dirty="0">
                <a:latin typeface="Times New Roman" panose="02020603050405020304" pitchFamily="18" charset="0"/>
                <a:cs typeface="Times New Roman" panose="02020603050405020304" pitchFamily="18" charset="0"/>
              </a:rPr>
              <a:t>C) What is the hit ratio of the system considering only memory write cycles ?</a:t>
            </a:r>
          </a:p>
          <a:p>
            <a:pPr>
              <a:lnSpc>
                <a:spcPct val="100000"/>
              </a:lnSpc>
            </a:pPr>
            <a:endParaRPr lang="en-IN" sz="1700" dirty="0"/>
          </a:p>
          <a:p>
            <a:pPr>
              <a:lnSpc>
                <a:spcPct val="100000"/>
              </a:lnSpc>
            </a:pPr>
            <a:endParaRPr lang="en-IN" sz="1700" dirty="0"/>
          </a:p>
          <a:p>
            <a:pPr>
              <a:lnSpc>
                <a:spcPct val="100000"/>
              </a:lnSpc>
            </a:pPr>
            <a:endParaRPr lang="en-IN" sz="1700" dirty="0"/>
          </a:p>
        </p:txBody>
      </p:sp>
      <p:pic>
        <p:nvPicPr>
          <p:cNvPr id="9" name="Picture 8">
            <a:extLst>
              <a:ext uri="{FF2B5EF4-FFF2-40B4-BE49-F238E27FC236}">
                <a16:creationId xmlns:a16="http://schemas.microsoft.com/office/drawing/2014/main" id="{02DB6E9D-4C19-4125-8AD4-6BE54B3856CD}"/>
              </a:ext>
            </a:extLst>
          </p:cNvPr>
          <p:cNvPicPr>
            <a:picLocks noChangeAspect="1"/>
          </p:cNvPicPr>
          <p:nvPr/>
        </p:nvPicPr>
        <p:blipFill>
          <a:blip r:embed="rId2"/>
          <a:stretch>
            <a:fillRect/>
          </a:stretch>
        </p:blipFill>
        <p:spPr>
          <a:xfrm>
            <a:off x="1451429" y="217714"/>
            <a:ext cx="4671618" cy="6473372"/>
          </a:xfrm>
          <a:prstGeom prst="rect">
            <a:avLst/>
          </a:prstGeom>
        </p:spPr>
      </p:pic>
      <p:pic>
        <p:nvPicPr>
          <p:cNvPr id="11" name="Picture 10">
            <a:extLst>
              <a:ext uri="{FF2B5EF4-FFF2-40B4-BE49-F238E27FC236}">
                <a16:creationId xmlns:a16="http://schemas.microsoft.com/office/drawing/2014/main" id="{E3ADD947-DC7E-48A7-824C-372F2A2A7B46}"/>
              </a:ext>
            </a:extLst>
          </p:cNvPr>
          <p:cNvPicPr>
            <a:picLocks noChangeAspect="1"/>
          </p:cNvPicPr>
          <p:nvPr/>
        </p:nvPicPr>
        <p:blipFill>
          <a:blip r:embed="rId3"/>
          <a:stretch>
            <a:fillRect/>
          </a:stretch>
        </p:blipFill>
        <p:spPr>
          <a:xfrm>
            <a:off x="6288785" y="3742934"/>
            <a:ext cx="5758072" cy="1110652"/>
          </a:xfrm>
          <a:prstGeom prst="rect">
            <a:avLst/>
          </a:prstGeom>
        </p:spPr>
      </p:pic>
      <p:pic>
        <p:nvPicPr>
          <p:cNvPr id="13" name="Picture 12">
            <a:extLst>
              <a:ext uri="{FF2B5EF4-FFF2-40B4-BE49-F238E27FC236}">
                <a16:creationId xmlns:a16="http://schemas.microsoft.com/office/drawing/2014/main" id="{8752BE7C-C0C8-43F8-83FD-620CA2505C95}"/>
              </a:ext>
            </a:extLst>
          </p:cNvPr>
          <p:cNvPicPr>
            <a:picLocks noChangeAspect="1"/>
          </p:cNvPicPr>
          <p:nvPr/>
        </p:nvPicPr>
        <p:blipFill>
          <a:blip r:embed="rId4"/>
          <a:stretch>
            <a:fillRect/>
          </a:stretch>
        </p:blipFill>
        <p:spPr>
          <a:xfrm>
            <a:off x="6288785" y="5136655"/>
            <a:ext cx="5758072" cy="1438275"/>
          </a:xfrm>
          <a:prstGeom prst="rect">
            <a:avLst/>
          </a:prstGeom>
        </p:spPr>
      </p:pic>
    </p:spTree>
    <p:extLst>
      <p:ext uri="{BB962C8B-B14F-4D97-AF65-F5344CB8AC3E}">
        <p14:creationId xmlns:p14="http://schemas.microsoft.com/office/powerpoint/2010/main" val="194434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E1905-B2EA-4132-9303-631A3754FA09}"/>
              </a:ext>
            </a:extLst>
          </p:cNvPr>
          <p:cNvSpPr>
            <a:spLocks noGrp="1"/>
          </p:cNvSpPr>
          <p:nvPr>
            <p:ph idx="1"/>
          </p:nvPr>
        </p:nvSpPr>
        <p:spPr>
          <a:xfrm>
            <a:off x="1461101" y="612570"/>
            <a:ext cx="10397964" cy="5886704"/>
          </a:xfrm>
        </p:spPr>
        <p:txBody>
          <a:bodyPr>
            <a:normAutofit/>
          </a:bodyPr>
          <a:lstStyle/>
          <a:p>
            <a:pPr algn="l" fontAlgn="base"/>
            <a:r>
              <a:rPr lang="en-US" b="1" i="0" dirty="0">
                <a:effectLst/>
                <a:latin typeface="roboto condensed" panose="02000000000000000000" pitchFamily="2" charset="0"/>
              </a:rPr>
              <a:t>If cache access time is 100ns, main memory access time is 1000ns and the hit ratio is 0.9. Find the average access time and also define hit ratio.</a:t>
            </a:r>
          </a:p>
          <a:p>
            <a:pPr marL="0" indent="0" algn="l">
              <a:buNone/>
            </a:pPr>
            <a:r>
              <a:rPr lang="en-US" b="1" i="0" dirty="0">
                <a:effectLst/>
                <a:latin typeface="Arimo"/>
              </a:rPr>
              <a:t>Solution:</a:t>
            </a:r>
            <a:endParaRPr lang="en-US" b="0" i="0" dirty="0">
              <a:effectLst/>
              <a:latin typeface="Arimo"/>
            </a:endParaRPr>
          </a:p>
          <a:p>
            <a:pPr marL="365125" indent="0" algn="l">
              <a:buNone/>
            </a:pPr>
            <a:r>
              <a:rPr lang="en-US" b="0" i="0" dirty="0">
                <a:effectLst/>
                <a:latin typeface="Arimo"/>
              </a:rPr>
              <a:t>Given,</a:t>
            </a:r>
          </a:p>
          <a:p>
            <a:pPr marL="717550" indent="-352425" algn="l"/>
            <a:r>
              <a:rPr lang="en-US" b="0" i="0" dirty="0">
                <a:effectLst/>
                <a:latin typeface="Arimo"/>
              </a:rPr>
              <a:t>Cache access time = 100ns</a:t>
            </a:r>
          </a:p>
          <a:p>
            <a:pPr marL="717550" indent="-352425" algn="l"/>
            <a:r>
              <a:rPr lang="en-US" b="0" i="0" dirty="0">
                <a:effectLst/>
                <a:latin typeface="Arimo"/>
              </a:rPr>
              <a:t>Memory access time = 1000ns</a:t>
            </a:r>
          </a:p>
          <a:p>
            <a:pPr marL="717550" indent="-352425" algn="l"/>
            <a:r>
              <a:rPr lang="en-US" b="0" i="0" dirty="0">
                <a:effectLst/>
                <a:latin typeface="Arimo"/>
              </a:rPr>
              <a:t>Hit ratio = 0.9</a:t>
            </a:r>
          </a:p>
          <a:p>
            <a:pPr marL="717550" indent="-352425" algn="l"/>
            <a:r>
              <a:rPr lang="en-US" b="0" i="0" dirty="0">
                <a:effectLst/>
                <a:latin typeface="Arimo"/>
              </a:rPr>
              <a:t>Average access time = Hit ratio x Cache access time + (1 – Hit ratio) x Main memory access time</a:t>
            </a:r>
          </a:p>
          <a:p>
            <a:pPr marL="717550" indent="-352425" algn="l"/>
            <a:r>
              <a:rPr lang="en-US" b="0" i="0" dirty="0">
                <a:effectLst/>
                <a:latin typeface="Arimo"/>
              </a:rPr>
              <a:t>Using above formula:</a:t>
            </a:r>
          </a:p>
          <a:p>
            <a:pPr marL="717550" indent="-352425" algn="l"/>
            <a:r>
              <a:rPr lang="en-US" b="0" i="0" dirty="0">
                <a:effectLst/>
                <a:latin typeface="Arimo"/>
              </a:rPr>
              <a:t>Average access time = 0.9 x 100ns + (1 – 0.9) x 1000ns = 190ns</a:t>
            </a:r>
          </a:p>
          <a:p>
            <a:endParaRPr lang="en-IN" dirty="0"/>
          </a:p>
        </p:txBody>
      </p:sp>
    </p:spTree>
    <p:extLst>
      <p:ext uri="{BB962C8B-B14F-4D97-AF65-F5344CB8AC3E}">
        <p14:creationId xmlns:p14="http://schemas.microsoft.com/office/powerpoint/2010/main" val="133556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0B66-61F6-4DB6-A83B-063AF2A03FFC}"/>
              </a:ext>
            </a:extLst>
          </p:cNvPr>
          <p:cNvSpPr>
            <a:spLocks noGrp="1"/>
          </p:cNvSpPr>
          <p:nvPr>
            <p:ph type="title"/>
          </p:nvPr>
        </p:nvSpPr>
        <p:spPr>
          <a:xfrm>
            <a:off x="1587710" y="455363"/>
            <a:ext cx="9793053" cy="965474"/>
          </a:xfrm>
        </p:spPr>
        <p:txBody>
          <a:bodyPr>
            <a:normAutofit/>
          </a:bodyPr>
          <a:lstStyle/>
          <a:p>
            <a:r>
              <a:rPr lang="en-IN" sz="3200" dirty="0"/>
              <a:t>Locality of Reference Or Principle of Locality </a:t>
            </a:r>
          </a:p>
        </p:txBody>
      </p:sp>
      <p:sp>
        <p:nvSpPr>
          <p:cNvPr id="3" name="Content Placeholder 2">
            <a:extLst>
              <a:ext uri="{FF2B5EF4-FFF2-40B4-BE49-F238E27FC236}">
                <a16:creationId xmlns:a16="http://schemas.microsoft.com/office/drawing/2014/main" id="{37F6A450-6ADB-45B7-B90F-4697DCB1563F}"/>
              </a:ext>
            </a:extLst>
          </p:cNvPr>
          <p:cNvSpPr>
            <a:spLocks noGrp="1"/>
          </p:cNvSpPr>
          <p:nvPr>
            <p:ph idx="1"/>
          </p:nvPr>
        </p:nvSpPr>
        <p:spPr>
          <a:xfrm>
            <a:off x="1587710" y="1568497"/>
            <a:ext cx="10018136" cy="4876345"/>
          </a:xfrm>
        </p:spPr>
        <p:txBody>
          <a:bodyPr>
            <a:normAutofit/>
          </a:bodyPr>
          <a:lstStyle/>
          <a:p>
            <a:pPr algn="just"/>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Locality of reference</a:t>
            </a:r>
            <a:r>
              <a:rPr lang="en-US" sz="2400" b="0" i="0" dirty="0">
                <a:effectLst/>
                <a:latin typeface="Times New Roman" panose="02020603050405020304" pitchFamily="18" charset="0"/>
                <a:cs typeface="Times New Roman" panose="02020603050405020304" pitchFamily="18" charset="0"/>
              </a:rPr>
              <a:t> refers to a phenomenon in which a computer program tends to access same set of memory locations for a particular time period. </a:t>
            </a:r>
          </a:p>
          <a:p>
            <a:pPr algn="just"/>
            <a:r>
              <a:rPr lang="en-US" sz="2400" b="0" i="0" dirty="0">
                <a:effectLst/>
                <a:latin typeface="Times New Roman" panose="02020603050405020304" pitchFamily="18" charset="0"/>
                <a:cs typeface="Times New Roman" panose="02020603050405020304" pitchFamily="18" charset="0"/>
              </a:rPr>
              <a:t>In other words, </a:t>
            </a:r>
            <a:r>
              <a:rPr lang="en-US" sz="2400" b="1" i="0" dirty="0">
                <a:effectLst/>
                <a:latin typeface="Times New Roman" panose="02020603050405020304" pitchFamily="18" charset="0"/>
                <a:cs typeface="Times New Roman" panose="02020603050405020304" pitchFamily="18" charset="0"/>
              </a:rPr>
              <a:t>Locality of Reference</a:t>
            </a:r>
            <a:r>
              <a:rPr lang="en-US" sz="2400" b="0" i="0" dirty="0">
                <a:effectLst/>
                <a:latin typeface="Times New Roman" panose="02020603050405020304" pitchFamily="18" charset="0"/>
                <a:cs typeface="Times New Roman" panose="02020603050405020304" pitchFamily="18" charset="0"/>
              </a:rPr>
              <a:t> refers to the tendency of the computer program to access instructions whose addresses are near one another. </a:t>
            </a:r>
          </a:p>
          <a:p>
            <a:pPr algn="just"/>
            <a:r>
              <a:rPr lang="en-US" sz="2400" b="0" i="0" dirty="0">
                <a:effectLst/>
                <a:latin typeface="Times New Roman" panose="02020603050405020304" pitchFamily="18" charset="0"/>
                <a:cs typeface="Times New Roman" panose="02020603050405020304" pitchFamily="18" charset="0"/>
              </a:rPr>
              <a:t>The property of locality of reference is mainly shown by loops and subroutine calls in a program.</a:t>
            </a:r>
          </a:p>
          <a:p>
            <a:pPr algn="just"/>
            <a:r>
              <a:rPr lang="en-US" sz="2400" b="0" i="0" dirty="0">
                <a:effectLst/>
                <a:latin typeface="Times New Roman" panose="02020603050405020304" pitchFamily="18" charset="0"/>
                <a:cs typeface="Times New Roman" panose="02020603050405020304" pitchFamily="18" charset="0"/>
              </a:rPr>
              <a:t>On an abstract level there are two types of localities which are as follows −</a:t>
            </a:r>
          </a:p>
          <a:p>
            <a:pPr marL="534988" indent="-268288"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Temporal locality</a:t>
            </a:r>
          </a:p>
          <a:p>
            <a:pPr marL="534988" indent="-268288"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Spatial locality</a:t>
            </a:r>
          </a:p>
        </p:txBody>
      </p:sp>
    </p:spTree>
    <p:extLst>
      <p:ext uri="{BB962C8B-B14F-4D97-AF65-F5344CB8AC3E}">
        <p14:creationId xmlns:p14="http://schemas.microsoft.com/office/powerpoint/2010/main" val="78090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0C6B7-A480-40A5-9EF9-BB604607C1CA}"/>
              </a:ext>
            </a:extLst>
          </p:cNvPr>
          <p:cNvSpPr>
            <a:spLocks noGrp="1"/>
          </p:cNvSpPr>
          <p:nvPr>
            <p:ph type="title"/>
          </p:nvPr>
        </p:nvSpPr>
        <p:spPr>
          <a:xfrm>
            <a:off x="1566281" y="297172"/>
            <a:ext cx="10466061" cy="775210"/>
          </a:xfrm>
        </p:spPr>
        <p:txBody>
          <a:bodyPr>
            <a:normAutofit/>
          </a:bodyPr>
          <a:lstStyle/>
          <a:p>
            <a:r>
              <a:rPr lang="en-IN" b="1" i="0" dirty="0">
                <a:effectLst/>
                <a:latin typeface="urw-din"/>
              </a:rPr>
              <a:t>Cache Operation: Temporal Locality</a:t>
            </a:r>
            <a:endParaRPr lang="en-IN" dirty="0"/>
          </a:p>
        </p:txBody>
      </p:sp>
      <p:sp>
        <p:nvSpPr>
          <p:cNvPr id="3" name="Content Placeholder 2">
            <a:extLst>
              <a:ext uri="{FF2B5EF4-FFF2-40B4-BE49-F238E27FC236}">
                <a16:creationId xmlns:a16="http://schemas.microsoft.com/office/drawing/2014/main" id="{10062A77-9E0B-4986-B83D-064A39356041}"/>
              </a:ext>
            </a:extLst>
          </p:cNvPr>
          <p:cNvSpPr>
            <a:spLocks noGrp="1"/>
          </p:cNvSpPr>
          <p:nvPr>
            <p:ph idx="1"/>
          </p:nvPr>
        </p:nvSpPr>
        <p:spPr>
          <a:xfrm>
            <a:off x="1308295" y="1248228"/>
            <a:ext cx="5245385" cy="5433925"/>
          </a:xfrm>
        </p:spPr>
        <p:txBody>
          <a:bodyPr>
            <a:normAutofit fontScale="92500" lnSpcReduction="10000"/>
          </a:bodyPr>
          <a:lstStyle/>
          <a:p>
            <a:pPr algn="just"/>
            <a:r>
              <a:rPr lang="en-IN" dirty="0">
                <a:solidFill>
                  <a:srgbClr val="00B0F0"/>
                </a:solidFill>
                <a:latin typeface="Times New Roman" panose="02020603050405020304" pitchFamily="18" charset="0"/>
                <a:cs typeface="Times New Roman" panose="02020603050405020304" pitchFamily="18" charset="0"/>
              </a:rPr>
              <a:t>Temporal Locality</a:t>
            </a: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Temporal locality means current data or instruction that is being fetched may be needed soon. </a:t>
            </a:r>
          </a:p>
          <a:p>
            <a:pPr algn="just"/>
            <a:r>
              <a:rPr lang="en-US" b="0" i="0" dirty="0">
                <a:effectLst/>
                <a:latin typeface="Times New Roman" panose="02020603050405020304" pitchFamily="18" charset="0"/>
                <a:cs typeface="Times New Roman" panose="02020603050405020304" pitchFamily="18" charset="0"/>
              </a:rPr>
              <a:t>So, we should store that data or instruction in the cache memory so that we can avoid again searching in main memory for the same data.</a:t>
            </a:r>
          </a:p>
          <a:p>
            <a:pPr algn="just"/>
            <a:r>
              <a:rPr lang="en-US" b="0" i="0" dirty="0">
                <a:effectLst/>
                <a:latin typeface="urw-din"/>
              </a:rPr>
              <a:t>When CPU accesses the current main memory location for reading required data or instruction, it also gets stored in the cache memory which is based on the fact that same data or instruction may be needed in near future. This is known as temporal locality. </a:t>
            </a:r>
          </a:p>
          <a:p>
            <a:pPr algn="just"/>
            <a:r>
              <a:rPr lang="en-US" b="0" i="0" dirty="0">
                <a:effectLst/>
                <a:latin typeface="urw-din"/>
              </a:rPr>
              <a:t>If some data is referenced, then there is a high probability that it will be referenced again in the near future.</a:t>
            </a:r>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9F5918-C494-4419-B7A2-704DA796B97A}"/>
              </a:ext>
            </a:extLst>
          </p:cNvPr>
          <p:cNvPicPr>
            <a:picLocks noChangeAspect="1"/>
          </p:cNvPicPr>
          <p:nvPr/>
        </p:nvPicPr>
        <p:blipFill>
          <a:blip r:embed="rId2"/>
          <a:stretch>
            <a:fillRect/>
          </a:stretch>
        </p:blipFill>
        <p:spPr>
          <a:xfrm>
            <a:off x="6710289" y="1346701"/>
            <a:ext cx="5322054" cy="4899353"/>
          </a:xfrm>
          <a:prstGeom prst="rect">
            <a:avLst/>
          </a:prstGeom>
        </p:spPr>
      </p:pic>
    </p:spTree>
    <p:extLst>
      <p:ext uri="{BB962C8B-B14F-4D97-AF65-F5344CB8AC3E}">
        <p14:creationId xmlns:p14="http://schemas.microsoft.com/office/powerpoint/2010/main" val="986429117"/>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213B35"/>
      </a:dk2>
      <a:lt2>
        <a:srgbClr val="E8E5E2"/>
      </a:lt2>
      <a:accent1>
        <a:srgbClr val="90A5C3"/>
      </a:accent1>
      <a:accent2>
        <a:srgbClr val="7AAAB3"/>
      </a:accent2>
      <a:accent3>
        <a:srgbClr val="80AA9F"/>
      </a:accent3>
      <a:accent4>
        <a:srgbClr val="77AF8A"/>
      </a:accent4>
      <a:accent5>
        <a:srgbClr val="85AB82"/>
      </a:accent5>
      <a:accent6>
        <a:srgbClr val="8FAA74"/>
      </a:accent6>
      <a:hlink>
        <a:srgbClr val="987F5C"/>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289</TotalTime>
  <Words>2105</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Arimo</vt:lpstr>
      <vt:lpstr>Neue Haas Grotesk Text Pro</vt:lpstr>
      <vt:lpstr>roboto condensed</vt:lpstr>
      <vt:lpstr>Times New Roman</vt:lpstr>
      <vt:lpstr>urw-din</vt:lpstr>
      <vt:lpstr>InterweaveVTI</vt:lpstr>
      <vt:lpstr>Cache Memory</vt:lpstr>
      <vt:lpstr>Cache Memory</vt:lpstr>
      <vt:lpstr>Levels of Cache Memory</vt:lpstr>
      <vt:lpstr>Cache Performance</vt:lpstr>
      <vt:lpstr>Some Important Formulas</vt:lpstr>
      <vt:lpstr>PowerPoint Presentation</vt:lpstr>
      <vt:lpstr>PowerPoint Presentation</vt:lpstr>
      <vt:lpstr>Locality of Reference Or Principle of Locality </vt:lpstr>
      <vt:lpstr>Cache Operation: Temporal Locality</vt:lpstr>
      <vt:lpstr>Spatial Locality</vt:lpstr>
      <vt:lpstr>Cache Memory Access</vt:lpstr>
      <vt:lpstr>Simultaneous Cache Access</vt:lpstr>
      <vt:lpstr>Calculation of Average Memory Access Time in Simultaneous Access</vt:lpstr>
      <vt:lpstr>Hierarchical Cache Access</vt:lpstr>
      <vt:lpstr>Calculation of of Average Memory Access Time in Hierarchical Access</vt:lpstr>
      <vt:lpstr>Numerical </vt:lpstr>
      <vt:lpstr>In two level hierarchy, the top level has an access time of 10ns, and bottom level has an access time of 50ns, the hit rate on the top level is 90%. If the block size of cache is 16 bytes, then what is the average memory access time required? (Consider the system uses locality of reference)</vt:lpstr>
      <vt:lpstr>In two level hierarchy, the cache has an access time of 12ns and the main memory access time of 120ns, the hit rate of cache is 90%. If the block size of cache is 16 bytes, then what is the average memory access time including Miss Penalty? (Miss Penalty: Time to bring main memory block to cache memory when cache miss occurs)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Ishan Budhiraja</dc:creator>
  <cp:lastModifiedBy>Ishan Budhiraja</cp:lastModifiedBy>
  <cp:revision>3</cp:revision>
  <dcterms:created xsi:type="dcterms:W3CDTF">2022-09-25T07:59:09Z</dcterms:created>
  <dcterms:modified xsi:type="dcterms:W3CDTF">2022-09-25T12:48:18Z</dcterms:modified>
</cp:coreProperties>
</file>