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cyber\Downloads\B&#193;O%20C&#193;O%20TH&#7920;C%20H&#192;NH%20V&#7852;T%20L&#221;%20B&#192;I%202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cyber\Downloads\B&#193;O%20C&#193;O%20TH&#7920;C%20H&#192;NH%20V&#7852;T%20L&#221;%20B&#192;I%202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ĐỒ THỊ B=B(X)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29889976506214"/>
          <c:y val="0.14462510688988736"/>
          <c:w val="0.73066971366362277"/>
          <c:h val="0.73907968424850845"/>
        </c:manualLayout>
      </c:layout>
      <c:scatterChart>
        <c:scatterStyle val="smoothMarker"/>
        <c:varyColors val="0"/>
        <c:ser>
          <c:idx val="0"/>
          <c:order val="0"/>
          <c:spPr>
            <a:ln>
              <a:gradFill>
                <a:gsLst>
                  <a:gs pos="0">
                    <a:srgbClr val="FC9FCB"/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</a:ln>
          </c:spPr>
          <c:xVal>
            <c:numRef>
              <c:f>Sheet1!$B$11:$B$41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Sheet1!$C$11:$C$41</c:f>
              <c:numCache>
                <c:formatCode>0.00</c:formatCode>
                <c:ptCount val="31"/>
                <c:pt idx="0">
                  <c:v>0.49</c:v>
                </c:pt>
                <c:pt idx="1">
                  <c:v>0.8</c:v>
                </c:pt>
                <c:pt idx="2">
                  <c:v>0.9</c:v>
                </c:pt>
                <c:pt idx="3">
                  <c:v>1</c:v>
                </c:pt>
                <c:pt idx="4">
                  <c:v>1.04</c:v>
                </c:pt>
                <c:pt idx="5">
                  <c:v>1.06</c:v>
                </c:pt>
                <c:pt idx="6">
                  <c:v>1.06</c:v>
                </c:pt>
                <c:pt idx="7">
                  <c:v>1.07</c:v>
                </c:pt>
                <c:pt idx="8">
                  <c:v>1.07</c:v>
                </c:pt>
                <c:pt idx="9">
                  <c:v>1.08</c:v>
                </c:pt>
                <c:pt idx="10">
                  <c:v>1.08</c:v>
                </c:pt>
                <c:pt idx="11">
                  <c:v>1.08</c:v>
                </c:pt>
                <c:pt idx="12">
                  <c:v>1.0900000000000001</c:v>
                </c:pt>
                <c:pt idx="13">
                  <c:v>1.0900000000000001</c:v>
                </c:pt>
                <c:pt idx="14">
                  <c:v>1.0900000000000001</c:v>
                </c:pt>
                <c:pt idx="15">
                  <c:v>1.0900000000000001</c:v>
                </c:pt>
                <c:pt idx="16">
                  <c:v>1.0900000000000001</c:v>
                </c:pt>
                <c:pt idx="17">
                  <c:v>1.0900000000000001</c:v>
                </c:pt>
                <c:pt idx="18">
                  <c:v>1.0900000000000001</c:v>
                </c:pt>
                <c:pt idx="19">
                  <c:v>1.0900000000000001</c:v>
                </c:pt>
                <c:pt idx="20">
                  <c:v>1.0900000000000001</c:v>
                </c:pt>
                <c:pt idx="21">
                  <c:v>1.0900000000000001</c:v>
                </c:pt>
                <c:pt idx="22">
                  <c:v>1.08</c:v>
                </c:pt>
                <c:pt idx="23">
                  <c:v>1.08</c:v>
                </c:pt>
                <c:pt idx="24">
                  <c:v>1.07</c:v>
                </c:pt>
                <c:pt idx="25">
                  <c:v>1.06</c:v>
                </c:pt>
                <c:pt idx="26">
                  <c:v>1.05</c:v>
                </c:pt>
                <c:pt idx="27">
                  <c:v>1.02</c:v>
                </c:pt>
                <c:pt idx="28">
                  <c:v>0.95</c:v>
                </c:pt>
                <c:pt idx="29">
                  <c:v>0.83</c:v>
                </c:pt>
                <c:pt idx="30">
                  <c:v>0.54</c:v>
                </c:pt>
              </c:numCache>
            </c:numRef>
          </c:yVal>
          <c:smooth val="1"/>
        </c:ser>
        <c:ser>
          <c:idx val="1"/>
          <c:order val="1"/>
          <c:spPr>
            <a:ln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</a:ln>
          </c:spPr>
          <c:xVal>
            <c:numRef>
              <c:f>Sheet1!$B$11:$B$41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Sheet1!$H$11:$H$41</c:f>
              <c:numCache>
                <c:formatCode>0.00</c:formatCode>
                <c:ptCount val="31"/>
                <c:pt idx="0">
                  <c:v>0.50977723639226902</c:v>
                </c:pt>
                <c:pt idx="1">
                  <c:v>0.7363768389966564</c:v>
                </c:pt>
                <c:pt idx="2">
                  <c:v>0.86908838806656696</c:v>
                </c:pt>
                <c:pt idx="3">
                  <c:v>0.9333198041009424</c:v>
                </c:pt>
                <c:pt idx="4">
                  <c:v>0.96547173658998409</c:v>
                </c:pt>
                <c:pt idx="5">
                  <c:v>0.98300360405770304</c:v>
                </c:pt>
                <c:pt idx="6">
                  <c:v>0.99335718378162563</c:v>
                </c:pt>
                <c:pt idx="7">
                  <c:v>0.99987305632981416</c:v>
                </c:pt>
                <c:pt idx="8">
                  <c:v>1.0041749634905819</c:v>
                </c:pt>
                <c:pt idx="9">
                  <c:v>1.0071131275918963</c:v>
                </c:pt>
                <c:pt idx="10">
                  <c:v>1.0091613468822977</c:v>
                </c:pt>
                <c:pt idx="11">
                  <c:v>1.0105968255122901</c:v>
                </c:pt>
                <c:pt idx="12">
                  <c:v>1.0115872476279226</c:v>
                </c:pt>
                <c:pt idx="13">
                  <c:v>1.012235327398415</c:v>
                </c:pt>
                <c:pt idx="14">
                  <c:v>1.0126024746819782</c:v>
                </c:pt>
                <c:pt idx="15">
                  <c:v>1.0127214279429841</c:v>
                </c:pt>
                <c:pt idx="16">
                  <c:v>1.0126024746819782</c:v>
                </c:pt>
                <c:pt idx="17">
                  <c:v>1.012235327398415</c:v>
                </c:pt>
                <c:pt idx="18">
                  <c:v>1.0115872476279226</c:v>
                </c:pt>
                <c:pt idx="19">
                  <c:v>1.0105968255122901</c:v>
                </c:pt>
                <c:pt idx="20">
                  <c:v>1.0091613468822977</c:v>
                </c:pt>
                <c:pt idx="21">
                  <c:v>1.0071131275918963</c:v>
                </c:pt>
                <c:pt idx="22">
                  <c:v>1.0041749634905819</c:v>
                </c:pt>
                <c:pt idx="23">
                  <c:v>0.99987305632981416</c:v>
                </c:pt>
                <c:pt idx="24">
                  <c:v>0.99335718378162563</c:v>
                </c:pt>
                <c:pt idx="25">
                  <c:v>0.98300360405770304</c:v>
                </c:pt>
                <c:pt idx="26">
                  <c:v>0.96547173658998409</c:v>
                </c:pt>
                <c:pt idx="27">
                  <c:v>0.93331980410094229</c:v>
                </c:pt>
                <c:pt idx="28">
                  <c:v>0.86908838806656663</c:v>
                </c:pt>
                <c:pt idx="29">
                  <c:v>0.73637683899665662</c:v>
                </c:pt>
                <c:pt idx="30">
                  <c:v>0.50977723639226902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852992"/>
        <c:axId val="74855168"/>
      </c:scatterChart>
      <c:valAx>
        <c:axId val="74852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(cm)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4855168"/>
        <c:crosses val="autoZero"/>
        <c:crossBetween val="midCat"/>
      </c:valAx>
      <c:valAx>
        <c:axId val="74855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Bo(mT)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7485299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Đồ thị B = B(I)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434196198362973"/>
          <c:y val="0.13670422045197567"/>
          <c:w val="0.71798893202662406"/>
          <c:h val="0.71301412615820681"/>
        </c:manualLayout>
      </c:layout>
      <c:scatterChart>
        <c:scatterStyle val="smoothMarker"/>
        <c:varyColors val="0"/>
        <c:ser>
          <c:idx val="0"/>
          <c:order val="0"/>
          <c:spPr>
            <a:ln>
              <a:gradFill>
                <a:gsLst>
                  <a:gs pos="0">
                    <a:srgbClr val="FC9FCB"/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</a:ln>
          </c:spPr>
          <c:xVal>
            <c:numRef>
              <c:f>Sheet1!$B$50:$B$54</c:f>
              <c:numCache>
                <c:formatCode>General</c:formatCode>
                <c:ptCount val="5"/>
                <c:pt idx="0">
                  <c:v>0</c:v>
                </c:pt>
                <c:pt idx="1">
                  <c:v>0.216</c:v>
                </c:pt>
                <c:pt idx="2">
                  <c:v>0.36099999999999999</c:v>
                </c:pt>
                <c:pt idx="3">
                  <c:v>0.70399999999999996</c:v>
                </c:pt>
                <c:pt idx="4">
                  <c:v>0.94299999999999995</c:v>
                </c:pt>
              </c:numCache>
            </c:numRef>
          </c:xVal>
          <c:yVal>
            <c:numRef>
              <c:f>Sheet1!$M$11:$M$15</c:f>
              <c:numCache>
                <c:formatCode>General</c:formatCode>
                <c:ptCount val="5"/>
                <c:pt idx="0">
                  <c:v>0</c:v>
                </c:pt>
                <c:pt idx="1">
                  <c:v>0.9</c:v>
                </c:pt>
                <c:pt idx="2">
                  <c:v>1.51</c:v>
                </c:pt>
                <c:pt idx="3">
                  <c:v>3.04</c:v>
                </c:pt>
                <c:pt idx="4">
                  <c:v>4</c:v>
                </c:pt>
              </c:numCache>
            </c:numRef>
          </c:yVal>
          <c:smooth val="1"/>
        </c:ser>
        <c:ser>
          <c:idx val="1"/>
          <c:order val="1"/>
          <c:spPr>
            <a:ln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</a:ln>
          </c:spPr>
          <c:xVal>
            <c:numRef>
              <c:f>Sheet1!$B$50:$B$54</c:f>
              <c:numCache>
                <c:formatCode>General</c:formatCode>
                <c:ptCount val="5"/>
                <c:pt idx="0">
                  <c:v>0</c:v>
                </c:pt>
                <c:pt idx="1">
                  <c:v>0.216</c:v>
                </c:pt>
                <c:pt idx="2">
                  <c:v>0.36099999999999999</c:v>
                </c:pt>
                <c:pt idx="3">
                  <c:v>0.70399999999999996</c:v>
                </c:pt>
                <c:pt idx="4">
                  <c:v>0.94299999999999995</c:v>
                </c:pt>
              </c:numCache>
            </c:numRef>
          </c:xVal>
          <c:yVal>
            <c:numRef>
              <c:f>Sheet1!$Q$11:$Q$15</c:f>
              <c:numCache>
                <c:formatCode>0.00</c:formatCode>
                <c:ptCount val="5"/>
                <c:pt idx="0">
                  <c:v>0</c:v>
                </c:pt>
                <c:pt idx="1">
                  <c:v>0.94961377257034485</c:v>
                </c:pt>
                <c:pt idx="2">
                  <c:v>1.5878787672487735</c:v>
                </c:pt>
                <c:pt idx="3">
                  <c:v>3.091693364466729</c:v>
                </c:pt>
                <c:pt idx="4">
                  <c:v>4.1409387459624876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30432"/>
        <c:axId val="74936704"/>
      </c:scatterChart>
      <c:valAx>
        <c:axId val="74930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 (A)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4936704"/>
        <c:crosses val="autoZero"/>
        <c:crossBetween val="midCat"/>
      </c:valAx>
      <c:valAx>
        <c:axId val="74936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Bo(mT)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493043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0.83194</cdr:x>
      <cdr:y>0.44821</cdr:y>
    </cdr:from>
    <cdr:to>
      <cdr:x>0.9702</cdr:x>
      <cdr:y>0.45951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5318760" y="1813560"/>
          <a:ext cx="883920" cy="457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0.83393</cdr:x>
      <cdr:y>0.54928</cdr:y>
    </cdr:from>
    <cdr:to>
      <cdr:x>0.97219</cdr:x>
      <cdr:y>0.56058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5331460" y="2222500"/>
          <a:ext cx="883920" cy="457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0.85876</cdr:x>
      <cdr:y>0.47758</cdr:y>
    </cdr:from>
    <cdr:to>
      <cdr:x>0.97856</cdr:x>
      <cdr:y>0.49123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5189220" y="1866900"/>
          <a:ext cx="723900" cy="5334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0.8596</cdr:x>
      <cdr:y>0.59584</cdr:y>
    </cdr:from>
    <cdr:to>
      <cdr:x>0.9794</cdr:x>
      <cdr:y>0.60949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5194300" y="2329180"/>
          <a:ext cx="723900" cy="5334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0.84868</cdr:x>
      <cdr:y>0.4347</cdr:y>
    </cdr:from>
    <cdr:to>
      <cdr:x>1</cdr:x>
      <cdr:y>0.50487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128260" y="1699260"/>
          <a:ext cx="914400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0.82724</cdr:x>
      <cdr:y>0.25064</cdr:y>
    </cdr:from>
    <cdr:to>
      <cdr:x>1</cdr:x>
      <cdr:y>0.29631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073508" y="836297"/>
          <a:ext cx="850707" cy="15239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baseline="0"/>
        </a:p>
        <a:p xmlns:a="http://schemas.openxmlformats.org/drawingml/2006/main"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7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6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27B5-F4FF-4A92-977A-B716DF59506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3107-3888-45B6-A128-20F0126D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89916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BÀI 2: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KHẢO SÁT TỪ TRƯỜNG CỦA ỐNG DÂY THẲNG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572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I. MỤC ĐÍCH THÍ </a:t>
            </a:r>
            <a:r>
              <a:rPr lang="en-US" b="1" dirty="0" smtClean="0"/>
              <a:t>NGHIỆM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" pitchFamily="18" charset="0"/>
              </a:rPr>
              <a:t>Đo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cảm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ứng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từ</a:t>
            </a:r>
            <a:r>
              <a:rPr lang="en-US" sz="2400" dirty="0">
                <a:latin typeface="Times" pitchFamily="18" charset="0"/>
              </a:rPr>
              <a:t> B </a:t>
            </a:r>
            <a:r>
              <a:rPr lang="en-US" sz="2400" dirty="0" err="1">
                <a:latin typeface="Times" pitchFamily="18" charset="0"/>
              </a:rPr>
              <a:t>trong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lòng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dây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khi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dòng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I </a:t>
            </a:r>
            <a:r>
              <a:rPr lang="en-US" sz="2400" dirty="0" err="1">
                <a:latin typeface="Times" pitchFamily="18" charset="0"/>
              </a:rPr>
              <a:t>chạy</a:t>
            </a:r>
            <a:r>
              <a:rPr lang="en-US" sz="2400" dirty="0">
                <a:latin typeface="Times" pitchFamily="18" charset="0"/>
              </a:rPr>
              <a:t> qua, </a:t>
            </a:r>
            <a:r>
              <a:rPr lang="en-US" sz="2400" dirty="0" err="1">
                <a:latin typeface="Times" pitchFamily="18" charset="0"/>
              </a:rPr>
              <a:t>khảo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sát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mối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quan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hệ</a:t>
            </a:r>
            <a:r>
              <a:rPr lang="en-US" sz="2400" dirty="0">
                <a:latin typeface="Times" pitchFamily="18" charset="0"/>
              </a:rPr>
              <a:t> B = B (I), B = B(x), </a:t>
            </a:r>
            <a:r>
              <a:rPr lang="en-US" sz="2400" dirty="0" err="1">
                <a:latin typeface="Times" pitchFamily="18" charset="0"/>
              </a:rPr>
              <a:t>trong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đó</a:t>
            </a:r>
            <a:r>
              <a:rPr lang="en-US" sz="2400" dirty="0">
                <a:latin typeface="Times" pitchFamily="18" charset="0"/>
              </a:rPr>
              <a:t> I </a:t>
            </a:r>
            <a:r>
              <a:rPr lang="en-US" sz="2400" dirty="0" err="1">
                <a:latin typeface="Times" pitchFamily="18" charset="0"/>
              </a:rPr>
              <a:t>là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cường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độ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dòng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chạy</a:t>
            </a:r>
            <a:r>
              <a:rPr lang="en-US" sz="2400" dirty="0">
                <a:latin typeface="Times" pitchFamily="18" charset="0"/>
              </a:rPr>
              <a:t> qua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vòng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dây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, x </a:t>
            </a:r>
            <a:r>
              <a:rPr lang="en-US" sz="2400" dirty="0" err="1">
                <a:latin typeface="Times" pitchFamily="18" charset="0"/>
              </a:rPr>
              <a:t>là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toạ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độ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dọc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theo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trục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dây</a:t>
            </a:r>
            <a:r>
              <a:rPr lang="en-US" sz="2400" dirty="0" smtClean="0">
                <a:latin typeface="Times" pitchFamily="18" charset="0"/>
              </a:rPr>
              <a:t>.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962329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II. CƠ SỞ LÝ </a:t>
            </a:r>
            <a:r>
              <a:rPr lang="en-US" b="1" dirty="0" smtClean="0"/>
              <a:t>THUYẾT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84" y="2971800"/>
            <a:ext cx="540142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89916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BÀI 2: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KHẢO SÁT TỪ TRƯỜNG CỦA ỐNG DÂY THẲNG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3810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II. CƠ SỞ LÝ </a:t>
            </a:r>
            <a:r>
              <a:rPr lang="en-US" b="1" dirty="0" smtClean="0"/>
              <a:t>THUYẾT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62" y="69300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18" charset="0"/>
              </a:rPr>
              <a:t>1. </a:t>
            </a:r>
            <a:r>
              <a:rPr lang="en-US" sz="2400" b="1" dirty="0" err="1">
                <a:latin typeface="Times" pitchFamily="18" charset="0"/>
              </a:rPr>
              <a:t>Cường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độ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từ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trường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dọc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theo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trục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của</a:t>
            </a:r>
            <a:r>
              <a:rPr lang="en-US" sz="2400" b="1" dirty="0">
                <a:latin typeface="Times" pitchFamily="18" charset="0"/>
              </a:rPr>
              <a:t>  </a:t>
            </a:r>
            <a:r>
              <a:rPr lang="en-US" sz="2400" b="1" dirty="0" err="1">
                <a:latin typeface="Times" pitchFamily="18" charset="0"/>
              </a:rPr>
              <a:t>ống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dây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thẳng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khi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có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dòng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điện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chạy</a:t>
            </a:r>
            <a:r>
              <a:rPr lang="en-US" sz="2400" b="1" dirty="0">
                <a:latin typeface="Times" pitchFamily="18" charset="0"/>
              </a:rPr>
              <a:t> qua</a:t>
            </a:r>
            <a:r>
              <a:rPr lang="en-US" sz="2400" b="1" dirty="0" smtClean="0">
                <a:latin typeface="Times" pitchFamily="18" charset="0"/>
              </a:rPr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162" y="15240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</a:rPr>
              <a:t>Giả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thử</a:t>
            </a:r>
            <a:r>
              <a:rPr lang="en-US" sz="2400" dirty="0">
                <a:latin typeface="Times" pitchFamily="18" charset="0"/>
              </a:rPr>
              <a:t> ta </a:t>
            </a:r>
            <a:r>
              <a:rPr lang="en-US" sz="2400" dirty="0" err="1">
                <a:latin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</a:rPr>
              <a:t> 1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dây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thẳng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như</a:t>
            </a:r>
            <a:r>
              <a:rPr lang="en-US" sz="2400" dirty="0">
                <a:latin typeface="Times" pitchFamily="18" charset="0"/>
              </a:rPr>
              <a:t> ở </a:t>
            </a:r>
            <a:r>
              <a:rPr lang="en-US" sz="2400" err="1">
                <a:latin typeface="Times" pitchFamily="18" charset="0"/>
              </a:rPr>
              <a:t>hình</a:t>
            </a:r>
            <a:r>
              <a:rPr lang="en-US" sz="2400">
                <a:latin typeface="Times" pitchFamily="18" charset="0"/>
              </a:rPr>
              <a:t> </a:t>
            </a:r>
            <a:r>
              <a:rPr lang="en-US" sz="2400" smtClean="0">
                <a:latin typeface="Times" pitchFamily="18" charset="0"/>
              </a:rPr>
              <a:t>. </a:t>
            </a:r>
            <a:r>
              <a:rPr lang="en-US" sz="2400" dirty="0" err="1" smtClean="0">
                <a:latin typeface="Times" pitchFamily="18" charset="0"/>
              </a:rPr>
              <a:t>Hãy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tính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cảm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ứng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từ</a:t>
            </a:r>
            <a:r>
              <a:rPr lang="en-US" sz="2400" dirty="0">
                <a:latin typeface="Times" pitchFamily="18" charset="0"/>
              </a:rPr>
              <a:t>  B </a:t>
            </a:r>
            <a:r>
              <a:rPr lang="en-US" sz="2400" dirty="0" err="1">
                <a:latin typeface="Times" pitchFamily="18" charset="0"/>
              </a:rPr>
              <a:t>tại</a:t>
            </a:r>
            <a:r>
              <a:rPr lang="en-US" sz="2400" dirty="0">
                <a:latin typeface="Times" pitchFamily="18" charset="0"/>
              </a:rPr>
              <a:t> 1 </a:t>
            </a:r>
            <a:r>
              <a:rPr lang="en-US" sz="2400" dirty="0" err="1">
                <a:latin typeface="Times" pitchFamily="18" charset="0"/>
              </a:rPr>
              <a:t>điểm</a:t>
            </a:r>
            <a:r>
              <a:rPr lang="en-US" sz="2400" dirty="0">
                <a:latin typeface="Times" pitchFamily="18" charset="0"/>
              </a:rPr>
              <a:t> A </a:t>
            </a:r>
            <a:r>
              <a:rPr lang="en-US" sz="2400" dirty="0" err="1">
                <a:latin typeface="Times" pitchFamily="18" charset="0"/>
              </a:rPr>
              <a:t>nào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nằm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trên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trục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dây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khi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cho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dòng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không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đổi</a:t>
            </a:r>
            <a:r>
              <a:rPr lang="en-US" sz="2400" dirty="0">
                <a:latin typeface="Times" pitchFamily="18" charset="0"/>
              </a:rPr>
              <a:t> I </a:t>
            </a:r>
            <a:r>
              <a:rPr lang="en-US" sz="2400" dirty="0" err="1">
                <a:latin typeface="Times" pitchFamily="18" charset="0"/>
              </a:rPr>
              <a:t>chạy</a:t>
            </a:r>
            <a:r>
              <a:rPr lang="en-US" sz="2400" dirty="0">
                <a:latin typeface="Times" pitchFamily="18" charset="0"/>
              </a:rPr>
              <a:t> qua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vòng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dây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47" y="3200400"/>
            <a:ext cx="540142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89916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BÀI 2: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KHẢO SÁT TỪ TRƯỜNG CỦA ỐNG DÂY THẲNG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81" y="609600"/>
            <a:ext cx="5315692" cy="3077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64" y="609600"/>
            <a:ext cx="36680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" pitchFamily="18" charset="0"/>
              </a:rPr>
              <a:t>B do </a:t>
            </a:r>
            <a:r>
              <a:rPr lang="en-US" sz="2200" dirty="0">
                <a:latin typeface="Times" pitchFamily="18" charset="0"/>
              </a:rPr>
              <a:t>1 </a:t>
            </a:r>
            <a:r>
              <a:rPr lang="en-US" sz="2200" dirty="0" err="1">
                <a:latin typeface="Times" pitchFamily="18" charset="0"/>
              </a:rPr>
              <a:t>dòng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điện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tròn</a:t>
            </a:r>
            <a:r>
              <a:rPr lang="en-US" sz="2200" dirty="0">
                <a:latin typeface="Times" pitchFamily="18" charset="0"/>
              </a:rPr>
              <a:t>, </a:t>
            </a:r>
            <a:r>
              <a:rPr lang="en-US" sz="2200" dirty="0" err="1">
                <a:latin typeface="Times" pitchFamily="18" charset="0"/>
              </a:rPr>
              <a:t>phẳng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gây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ra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tại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điểm</a:t>
            </a:r>
            <a:r>
              <a:rPr lang="en-US" sz="2200" dirty="0">
                <a:latin typeface="Times" pitchFamily="18" charset="0"/>
              </a:rPr>
              <a:t> A </a:t>
            </a:r>
            <a:r>
              <a:rPr lang="en-US" sz="2200" dirty="0" err="1">
                <a:latin typeface="Times" pitchFamily="18" charset="0"/>
              </a:rPr>
              <a:t>nằm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trên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trục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vòng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tròn</a:t>
            </a:r>
            <a:r>
              <a:rPr lang="en-US" sz="2200" dirty="0">
                <a:latin typeface="Times" pitchFamily="18" charset="0"/>
              </a:rPr>
              <a:t>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25655"/>
              </p:ext>
            </p:extLst>
          </p:nvPr>
        </p:nvGraphicFramePr>
        <p:xfrm>
          <a:off x="204417" y="1731451"/>
          <a:ext cx="3882674" cy="93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2006600" imgH="482600" progId="Equation.3">
                  <p:embed/>
                </p:oleObj>
              </mc:Choice>
              <mc:Fallback>
                <p:oleObj name="Equation" r:id="rId4" imgW="2006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17" y="1731451"/>
                        <a:ext cx="3882674" cy="938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" y="2895600"/>
            <a:ext cx="487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" pitchFamily="18" charset="0"/>
              </a:rPr>
              <a:t>B do </a:t>
            </a:r>
            <a:r>
              <a:rPr lang="en-US" sz="2200" dirty="0" err="1" smtClean="0">
                <a:latin typeface="Times" pitchFamily="18" charset="0"/>
              </a:rPr>
              <a:t>đoạn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ngắn</a:t>
            </a:r>
            <a:r>
              <a:rPr lang="en-US" sz="2200" dirty="0">
                <a:latin typeface="Times" pitchFamily="18" charset="0"/>
              </a:rPr>
              <a:t> ds </a:t>
            </a:r>
            <a:r>
              <a:rPr lang="en-US" sz="2200" dirty="0" err="1">
                <a:latin typeface="Times" pitchFamily="18" charset="0"/>
              </a:rPr>
              <a:t>của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>
                <a:latin typeface="Times" pitchFamily="18" charset="0"/>
              </a:rPr>
              <a:t>ống</a:t>
            </a:r>
            <a:r>
              <a:rPr lang="en-US" sz="2200" dirty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dây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gây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ra</a:t>
            </a:r>
            <a:r>
              <a:rPr lang="en-US" sz="2200" dirty="0" smtClean="0">
                <a:latin typeface="Times" pitchFamily="18" charset="0"/>
              </a:rPr>
              <a:t> </a:t>
            </a:r>
            <a:endParaRPr lang="en-US" sz="2200" dirty="0">
              <a:latin typeface="Times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29100"/>
              </p:ext>
            </p:extLst>
          </p:nvPr>
        </p:nvGraphicFramePr>
        <p:xfrm>
          <a:off x="1209675" y="3436938"/>
          <a:ext cx="21526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6" imgW="1282680" imgH="419040" progId="Equation.3">
                  <p:embed/>
                </p:oleObj>
              </mc:Choice>
              <mc:Fallback>
                <p:oleObj name="Equation" r:id="rId6" imgW="1282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436938"/>
                        <a:ext cx="2152650" cy="703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5486400"/>
            <a:ext cx="8721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" pitchFamily="18" charset="0"/>
              </a:rPr>
              <a:t>B do </a:t>
            </a:r>
            <a:r>
              <a:rPr lang="en-US" sz="2200" dirty="0" err="1" smtClean="0">
                <a:latin typeface="Times" pitchFamily="18" charset="0"/>
              </a:rPr>
              <a:t>ống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dây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gây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ra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tại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điểm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trên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trục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của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ống</a:t>
            </a:r>
            <a:r>
              <a:rPr lang="en-US" sz="2200" dirty="0" smtClean="0">
                <a:latin typeface="Times" pitchFamily="18" charset="0"/>
              </a:rPr>
              <a:t> </a:t>
            </a:r>
            <a:r>
              <a:rPr lang="en-US" sz="2200" dirty="0" err="1" smtClean="0">
                <a:latin typeface="Times" pitchFamily="18" charset="0"/>
              </a:rPr>
              <a:t>dây</a:t>
            </a:r>
            <a:r>
              <a:rPr lang="en-US" sz="2200" dirty="0" smtClean="0">
                <a:latin typeface="Times" pitchFamily="18" charset="0"/>
              </a:rPr>
              <a:t> </a:t>
            </a:r>
            <a:endParaRPr lang="en-US" sz="2200" dirty="0">
              <a:latin typeface="Times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48744"/>
              </p:ext>
            </p:extLst>
          </p:nvPr>
        </p:nvGraphicFramePr>
        <p:xfrm>
          <a:off x="71438" y="5943600"/>
          <a:ext cx="6110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8" imgW="3314520" imgH="495000" progId="Equation.3">
                  <p:embed/>
                </p:oleObj>
              </mc:Choice>
              <mc:Fallback>
                <p:oleObj name="Equation" r:id="rId8" imgW="33145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5943600"/>
                        <a:ext cx="61102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6200" y="4191000"/>
            <a:ext cx="807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Times" pitchFamily="18" charset="0"/>
              </a:rPr>
              <a:t>Từ hình vẽ cho thấy s = R.cotan</a:t>
            </a:r>
            <a:r>
              <a:rPr lang="en-US" sz="2200">
                <a:latin typeface="Times" pitchFamily="18" charset="0"/>
                <a:sym typeface="Symbol"/>
              </a:rPr>
              <a:t></a:t>
            </a:r>
            <a:r>
              <a:rPr lang="en-US" sz="2200">
                <a:latin typeface="Times" pitchFamily="18" charset="0"/>
              </a:rPr>
              <a:t>, </a:t>
            </a:r>
            <a:endParaRPr lang="en-US" sz="2200">
              <a:latin typeface="Times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94896"/>
              </p:ext>
            </p:extLst>
          </p:nvPr>
        </p:nvGraphicFramePr>
        <p:xfrm>
          <a:off x="4016878" y="4096377"/>
          <a:ext cx="178911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0" imgW="1066680" imgH="419040" progId="Equation.3">
                  <p:embed/>
                </p:oleObj>
              </mc:Choice>
              <mc:Fallback>
                <p:oleObj name="Equation" r:id="rId10" imgW="106668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878" y="4096377"/>
                        <a:ext cx="1789113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01059"/>
              </p:ext>
            </p:extLst>
          </p:nvPr>
        </p:nvGraphicFramePr>
        <p:xfrm>
          <a:off x="5977655" y="4100945"/>
          <a:ext cx="1470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2" imgW="876240" imgH="393480" progId="Equation.3">
                  <p:embed/>
                </p:oleObj>
              </mc:Choice>
              <mc:Fallback>
                <p:oleObj name="Equation" r:id="rId12" imgW="87624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655" y="4100945"/>
                        <a:ext cx="14700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78064"/>
              </p:ext>
            </p:extLst>
          </p:nvPr>
        </p:nvGraphicFramePr>
        <p:xfrm>
          <a:off x="914400" y="4724400"/>
          <a:ext cx="42608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4" imgW="2539800" imgH="419040" progId="Equation.3">
                  <p:embed/>
                </p:oleObj>
              </mc:Choice>
              <mc:Fallback>
                <p:oleObj name="Equation" r:id="rId14" imgW="253980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42608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1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89916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BÀI 2: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KHẢO SÁT TỪ TRƯỜNG CỦA ỐNG DÂY THẲNG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41" y="387077"/>
            <a:ext cx="3827722" cy="15240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86408"/>
              </p:ext>
            </p:extLst>
          </p:nvPr>
        </p:nvGraphicFramePr>
        <p:xfrm>
          <a:off x="1265238" y="1506538"/>
          <a:ext cx="28416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714320" imgH="393480" progId="Equation.3">
                  <p:embed/>
                </p:oleObj>
              </mc:Choice>
              <mc:Fallback>
                <p:oleObj name="Equation" r:id="rId4" imgW="1714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506538"/>
                        <a:ext cx="28416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822" y="533400"/>
            <a:ext cx="544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pitchFamily="18" charset="0"/>
              </a:rPr>
              <a:t>B do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dây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gây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ra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tại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một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điểm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trên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trục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của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ống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dây</a:t>
            </a:r>
            <a:r>
              <a:rPr lang="en-US" sz="2400" dirty="0" smtClean="0">
                <a:latin typeface="Times" pitchFamily="18" charset="0"/>
              </a:rPr>
              <a:t> 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222" y="2369403"/>
            <a:ext cx="864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</a:rPr>
              <a:t>Nếu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cuộn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dây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dài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vô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hạn</a:t>
            </a:r>
            <a:r>
              <a:rPr lang="en-US" sz="2400" dirty="0">
                <a:latin typeface="Times" pitchFamily="18" charset="0"/>
              </a:rPr>
              <a:t>,   </a:t>
            </a:r>
            <a:r>
              <a:rPr lang="en-US" sz="2400" dirty="0" err="1">
                <a:latin typeface="Times" pitchFamily="18" charset="0"/>
              </a:rPr>
              <a:t>thì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cảm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ứng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từ</a:t>
            </a:r>
            <a:r>
              <a:rPr lang="en-US" sz="2400" dirty="0">
                <a:latin typeface="Times" pitchFamily="18" charset="0"/>
              </a:rPr>
              <a:t> B </a:t>
            </a:r>
            <a:r>
              <a:rPr lang="en-US" sz="2400" dirty="0" err="1">
                <a:latin typeface="Times" pitchFamily="18" charset="0"/>
              </a:rPr>
              <a:t>tại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một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điểm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trên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trục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bằng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</a:rPr>
              <a:t>:</a:t>
            </a:r>
            <a:endParaRPr lang="en-US" sz="2400" dirty="0">
              <a:latin typeface="Times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37998"/>
              </p:ext>
            </p:extLst>
          </p:nvPr>
        </p:nvGraphicFramePr>
        <p:xfrm>
          <a:off x="2846018" y="3200400"/>
          <a:ext cx="1344982" cy="41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736560" imgH="228600" progId="Equation.3">
                  <p:embed/>
                </p:oleObj>
              </mc:Choice>
              <mc:Fallback>
                <p:oleObj name="Equation" r:id="rId6" imgW="736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6018" y="3200400"/>
                        <a:ext cx="1344982" cy="417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7222" y="3886200"/>
            <a:ext cx="8876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>
                <a:latin typeface="Times New Roman"/>
                <a:cs typeface="Times New Roman"/>
              </a:rPr>
              <a:t>μ</a:t>
            </a:r>
            <a:r>
              <a:rPr lang="en-US" sz="2200" smtClean="0"/>
              <a:t> </a:t>
            </a:r>
            <a:r>
              <a:rPr lang="en-US" sz="2200" smtClean="0">
                <a:latin typeface="Times" pitchFamily="18" charset="0"/>
              </a:rPr>
              <a:t>là độ từ thẩm của môi trường, đối với không khí thì </a:t>
            </a:r>
            <a:r>
              <a:rPr lang="el-GR" sz="2200" smtClean="0"/>
              <a:t>μ</a:t>
            </a:r>
            <a:r>
              <a:rPr lang="en-US" sz="2200" smtClean="0"/>
              <a:t> = 1, </a:t>
            </a:r>
          </a:p>
          <a:p>
            <a:r>
              <a:rPr lang="el-GR" sz="2200" smtClean="0"/>
              <a:t>μ</a:t>
            </a:r>
            <a:r>
              <a:rPr lang="en-US" sz="2200" baseline="-25000" smtClean="0"/>
              <a:t>0</a:t>
            </a:r>
            <a:r>
              <a:rPr lang="en-US" sz="2200" smtClean="0"/>
              <a:t> = 4</a:t>
            </a:r>
            <a:r>
              <a:rPr lang="el-GR" sz="2200" smtClean="0">
                <a:latin typeface="Times New Roman"/>
                <a:cs typeface="Times New Roman"/>
              </a:rPr>
              <a:t>π</a:t>
            </a:r>
            <a:r>
              <a:rPr lang="en-US" sz="2200" smtClean="0">
                <a:latin typeface="Times New Roman"/>
                <a:cs typeface="Times New Roman"/>
              </a:rPr>
              <a:t>.10</a:t>
            </a:r>
            <a:r>
              <a:rPr lang="en-US" sz="2200" baseline="30000" smtClean="0">
                <a:latin typeface="Times New Roman"/>
                <a:cs typeface="Times New Roman"/>
              </a:rPr>
              <a:t>-7</a:t>
            </a:r>
            <a:r>
              <a:rPr lang="en-US" sz="2200" smtClean="0">
                <a:latin typeface="Times New Roman"/>
                <a:cs typeface="Times New Roman"/>
              </a:rPr>
              <a:t> (H/m)</a:t>
            </a:r>
            <a:r>
              <a:rPr lang="en-US" sz="2200" smtClean="0"/>
              <a:t> </a:t>
            </a:r>
            <a:r>
              <a:rPr lang="en-US" sz="2200" smtClean="0">
                <a:latin typeface="Times" pitchFamily="18" charset="0"/>
              </a:rPr>
              <a:t>là hằng số từ  </a:t>
            </a:r>
            <a:endParaRPr lang="en-US" sz="2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89916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BÀI 2: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KHẢO SÁT TỪ TRƯỜNG CỦA ỐNG DÂY THẲNG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20" y="533400"/>
            <a:ext cx="5487166" cy="2448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42672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18" charset="0"/>
              </a:rPr>
              <a:t>1</a:t>
            </a:r>
            <a:r>
              <a:rPr lang="en-US" sz="2400" dirty="0" smtClean="0">
                <a:latin typeface="Times" pitchFamily="18" charset="0"/>
              </a:rPr>
              <a:t>.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cảm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ứng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từ</a:t>
            </a:r>
            <a:r>
              <a:rPr lang="en-US" sz="2400" dirty="0">
                <a:latin typeface="Times" pitchFamily="18" charset="0"/>
              </a:rPr>
              <a:t> B </a:t>
            </a:r>
            <a:r>
              <a:rPr lang="en-US" sz="2400" dirty="0" err="1">
                <a:latin typeface="Times" pitchFamily="18" charset="0"/>
              </a:rPr>
              <a:t>dọc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theo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trục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cuộn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dây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từ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vị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trí</a:t>
            </a:r>
            <a:r>
              <a:rPr lang="en-US" sz="2400" dirty="0" smtClean="0">
                <a:latin typeface="Times" pitchFamily="18" charset="0"/>
              </a:rPr>
              <a:t> x =0, 1,2,….,30 cm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328984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dirty="0" smtClean="0">
                <a:latin typeface="Times" pitchFamily="18" charset="0"/>
              </a:rPr>
              <a:t>.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Xác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định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sự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phụ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thuộc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cảm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ứng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từ</a:t>
            </a:r>
            <a:r>
              <a:rPr lang="en-US" sz="2400" dirty="0">
                <a:latin typeface="Times" pitchFamily="18" charset="0"/>
              </a:rPr>
              <a:t> B </a:t>
            </a:r>
            <a:r>
              <a:rPr lang="en-US" sz="2400" dirty="0" err="1">
                <a:latin typeface="Times" pitchFamily="18" charset="0"/>
              </a:rPr>
              <a:t>vào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cường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độ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dòng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I </a:t>
            </a:r>
            <a:r>
              <a:rPr lang="en-US" sz="2400" dirty="0" err="1">
                <a:latin typeface="Times" pitchFamily="18" charset="0"/>
              </a:rPr>
              <a:t>chạy</a:t>
            </a:r>
            <a:r>
              <a:rPr lang="en-US" sz="2400" dirty="0">
                <a:latin typeface="Times" pitchFamily="18" charset="0"/>
              </a:rPr>
              <a:t> qua </a:t>
            </a:r>
            <a:r>
              <a:rPr lang="en-US" sz="2400" dirty="0" err="1">
                <a:latin typeface="Times" pitchFamily="18" charset="0"/>
              </a:rPr>
              <a:t>cuộn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dây</a:t>
            </a:r>
            <a:r>
              <a:rPr lang="en-US" sz="2400" dirty="0">
                <a:latin typeface="Times" pitchFamily="18" charset="0"/>
              </a:rPr>
              <a:t>.</a:t>
            </a:r>
          </a:p>
          <a:p>
            <a:endParaRPr lang="en-US" sz="2400" dirty="0">
              <a:latin typeface="Times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776273"/>
              </p:ext>
            </p:extLst>
          </p:nvPr>
        </p:nvGraphicFramePr>
        <p:xfrm>
          <a:off x="2819400" y="3276600"/>
          <a:ext cx="28416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1714320" imgH="393480" progId="Equation.3">
                  <p:embed/>
                </p:oleObj>
              </mc:Choice>
              <mc:Fallback>
                <p:oleObj name="Equation" r:id="rId4" imgW="17143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28416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3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55F9FD2-199B-4160-B128-F1096219F314}" type="slidenum">
              <a:rPr lang="en-US" sz="1400" i="0" smtClean="0"/>
              <a:pPr eaLnBrk="1" hangingPunct="1"/>
              <a:t>6</a:t>
            </a:fld>
            <a:endParaRPr lang="en-US" sz="1400" i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828800" y="685800"/>
          <a:ext cx="5181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640782"/>
              </p:ext>
            </p:extLst>
          </p:nvPr>
        </p:nvGraphicFramePr>
        <p:xfrm>
          <a:off x="1981200" y="3657600"/>
          <a:ext cx="4800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6389" name="Straight Connector 10"/>
          <p:cNvCxnSpPr>
            <a:cxnSpLocks noChangeShapeType="1"/>
          </p:cNvCxnSpPr>
          <p:nvPr/>
        </p:nvCxnSpPr>
        <p:spPr bwMode="auto">
          <a:xfrm flipV="1">
            <a:off x="5257800" y="1143000"/>
            <a:ext cx="15240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TextBox 11"/>
          <p:cNvSpPr txBox="1">
            <a:spLocks noChangeArrowheads="1"/>
          </p:cNvSpPr>
          <p:nvPr/>
        </p:nvSpPr>
        <p:spPr bwMode="auto">
          <a:xfrm>
            <a:off x="6705600" y="865188"/>
            <a:ext cx="2286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Times" pitchFamily="18" charset="0"/>
              </a:rPr>
              <a:t>Thực nghiệm</a:t>
            </a:r>
          </a:p>
        </p:txBody>
      </p:sp>
      <p:cxnSp>
        <p:nvCxnSpPr>
          <p:cNvPr id="16391" name="Straight Connector 13"/>
          <p:cNvCxnSpPr>
            <a:cxnSpLocks noChangeShapeType="1"/>
          </p:cNvCxnSpPr>
          <p:nvPr/>
        </p:nvCxnSpPr>
        <p:spPr bwMode="auto">
          <a:xfrm>
            <a:off x="5257800" y="1600200"/>
            <a:ext cx="23622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extBox 14"/>
          <p:cNvSpPr txBox="1">
            <a:spLocks noChangeArrowheads="1"/>
          </p:cNvSpPr>
          <p:nvPr/>
        </p:nvSpPr>
        <p:spPr bwMode="auto">
          <a:xfrm>
            <a:off x="7620000" y="1931988"/>
            <a:ext cx="2286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Times" pitchFamily="18" charset="0"/>
              </a:rPr>
              <a:t>Lý thuyết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33400" y="171450"/>
          <a:ext cx="287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714500" imgH="393700" progId="Equation.3">
                  <p:embed/>
                </p:oleObj>
              </mc:Choice>
              <mc:Fallback>
                <p:oleObj name="Equation" r:id="rId5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1450"/>
                        <a:ext cx="2870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4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6390" grpId="0"/>
      <p:bldP spid="1639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385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Microsoft Equation 3.0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2021-07-30T09:06:57Z</dcterms:created>
  <dcterms:modified xsi:type="dcterms:W3CDTF">2021-07-30T10:15:28Z</dcterms:modified>
</cp:coreProperties>
</file>